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sldIdLst>
    <p:sldId id="326" r:id="rId2"/>
    <p:sldId id="264" r:id="rId3"/>
    <p:sldId id="283" r:id="rId4"/>
    <p:sldId id="268" r:id="rId5"/>
    <p:sldId id="284" r:id="rId6"/>
    <p:sldId id="286" r:id="rId7"/>
    <p:sldId id="279" r:id="rId8"/>
    <p:sldId id="294" r:id="rId9"/>
    <p:sldId id="295" r:id="rId10"/>
    <p:sldId id="296" r:id="rId11"/>
    <p:sldId id="297" r:id="rId12"/>
    <p:sldId id="298" r:id="rId13"/>
    <p:sldId id="292" r:id="rId14"/>
    <p:sldId id="302" r:id="rId15"/>
    <p:sldId id="300" r:id="rId16"/>
    <p:sldId id="359" r:id="rId17"/>
    <p:sldId id="360" r:id="rId18"/>
    <p:sldId id="361" r:id="rId19"/>
    <p:sldId id="362" r:id="rId20"/>
    <p:sldId id="363" r:id="rId21"/>
    <p:sldId id="364" r:id="rId22"/>
    <p:sldId id="365" r:id="rId23"/>
    <p:sldId id="366" r:id="rId24"/>
    <p:sldId id="367" r:id="rId25"/>
    <p:sldId id="368" r:id="rId26"/>
    <p:sldId id="369" r:id="rId27"/>
    <p:sldId id="299" r:id="rId28"/>
    <p:sldId id="269" r:id="rId29"/>
    <p:sldId id="270" r:id="rId30"/>
    <p:sldId id="271" r:id="rId31"/>
    <p:sldId id="276" r:id="rId32"/>
    <p:sldId id="287" r:id="rId33"/>
    <p:sldId id="288" r:id="rId34"/>
    <p:sldId id="289" r:id="rId35"/>
    <p:sldId id="290" r:id="rId36"/>
    <p:sldId id="263" r:id="rId37"/>
    <p:sldId id="260" r:id="rId38"/>
    <p:sldId id="262" r:id="rId39"/>
    <p:sldId id="259" r:id="rId40"/>
    <p:sldId id="261" r:id="rId41"/>
    <p:sldId id="328" r:id="rId42"/>
    <p:sldId id="329" r:id="rId43"/>
    <p:sldId id="330" r:id="rId44"/>
    <p:sldId id="331" r:id="rId45"/>
    <p:sldId id="332" r:id="rId46"/>
    <p:sldId id="333" r:id="rId47"/>
    <p:sldId id="334" r:id="rId48"/>
    <p:sldId id="335" r:id="rId49"/>
    <p:sldId id="336" r:id="rId50"/>
    <p:sldId id="337" r:id="rId51"/>
    <p:sldId id="339" r:id="rId52"/>
    <p:sldId id="343" r:id="rId53"/>
    <p:sldId id="347" r:id="rId54"/>
    <p:sldId id="351" r:id="rId55"/>
    <p:sldId id="354" r:id="rId56"/>
    <p:sldId id="355" r:id="rId57"/>
    <p:sldId id="356" r:id="rId58"/>
    <p:sldId id="357" r:id="rId59"/>
    <p:sldId id="358" r:id="rId60"/>
    <p:sldId id="282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0002"/>
    <a:srgbClr val="E06407"/>
    <a:srgbClr val="F05554"/>
    <a:srgbClr val="700003"/>
    <a:srgbClr val="F15454"/>
    <a:srgbClr val="42EAEA"/>
    <a:srgbClr val="0FFF00"/>
    <a:srgbClr val="FF00AE"/>
    <a:srgbClr val="009301"/>
    <a:srgbClr val="3775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12" autoAdjust="0"/>
  </p:normalViewPr>
  <p:slideViewPr>
    <p:cSldViewPr snapToGrid="0" snapToObjects="1">
      <p:cViewPr>
        <p:scale>
          <a:sx n="103" d="100"/>
          <a:sy n="103" d="100"/>
        </p:scale>
        <p:origin x="-2608" y="-4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D175F-B1F3-4D46-9B1A-F68B44157985}" type="datetimeFigureOut">
              <a:rPr lang="en-US" smtClean="0"/>
              <a:t>3/3/14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6DFC9-517C-2E42-9CDF-16611DD5F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56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6DFC9-517C-2E42-9CDF-16611DD5F5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19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6DFC9-517C-2E42-9CDF-16611DD5F5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868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starting talk, define education–research interface and introduce Alicia and Kyle as current and previous TAs in upper-division thermodynamics and introductory graduate dynamics that I presently teach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UAlbany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B3FC1-00EC-1849-9AB4-81C79F3C894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1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87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714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3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89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30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08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98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189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72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71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066A0-1BE2-844D-A48C-6C9424E93D25}" type="datetimeFigureOut">
              <a:rPr lang="en-US" smtClean="0"/>
              <a:t>3/3/14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01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066A0-1BE2-844D-A48C-6C9424E93D25}" type="datetimeFigureOut">
              <a:rPr lang="en-US" smtClean="0"/>
              <a:t>3/3/14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13754-2563-E048-868F-B18F7FFE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2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4" Type="http://schemas.openxmlformats.org/officeDocument/2006/relationships/image" Target="../media/image11.gif"/><Relationship Id="rId5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4" Type="http://schemas.openxmlformats.org/officeDocument/2006/relationships/image" Target="../media/image10.gif"/><Relationship Id="rId5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4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image" Target="../media/image19.gif"/><Relationship Id="rId5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4" Type="http://schemas.openxmlformats.org/officeDocument/2006/relationships/image" Target="../media/image10.gif"/><Relationship Id="rId5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4" Type="http://schemas.openxmlformats.org/officeDocument/2006/relationships/image" Target="../media/image24.gif"/><Relationship Id="rId5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4" Type="http://schemas.openxmlformats.org/officeDocument/2006/relationships/image" Target="../media/image24.gif"/><Relationship Id="rId5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4" Type="http://schemas.openxmlformats.org/officeDocument/2006/relationships/image" Target="../media/image24.gif"/><Relationship Id="rId5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4" Type="http://schemas.openxmlformats.org/officeDocument/2006/relationships/image" Target="../media/image24.gif"/><Relationship Id="rId5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4" Type="http://schemas.openxmlformats.org/officeDocument/2006/relationships/image" Target="../media/image24.gif"/><Relationship Id="rId5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4" Type="http://schemas.openxmlformats.org/officeDocument/2006/relationships/image" Target="../media/image24.gif"/><Relationship Id="rId5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4" Type="http://schemas.openxmlformats.org/officeDocument/2006/relationships/image" Target="../media/image24.gif"/><Relationship Id="rId5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4" Type="http://schemas.openxmlformats.org/officeDocument/2006/relationships/image" Target="../media/image24.gif"/><Relationship Id="rId5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4" Type="http://schemas.openxmlformats.org/officeDocument/2006/relationships/image" Target="../media/image24.gif"/><Relationship Id="rId5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4" Type="http://schemas.openxmlformats.org/officeDocument/2006/relationships/image" Target="../media/image24.gif"/><Relationship Id="rId5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Relationship Id="rId3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Relationship Id="rId3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Relationship Id="rId3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3.png"/><Relationship Id="rId5" Type="http://schemas.openxmlformats.org/officeDocument/2006/relationships/image" Target="../media/image67.png"/><Relationship Id="rId6" Type="http://schemas.openxmlformats.org/officeDocument/2006/relationships/image" Target="../media/image62.png"/><Relationship Id="rId7" Type="http://schemas.openxmlformats.org/officeDocument/2006/relationships/image" Target="../media/image68.png"/><Relationship Id="rId8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66.png"/><Relationship Id="rId5" Type="http://schemas.openxmlformats.org/officeDocument/2006/relationships/image" Target="../media/image63.png"/><Relationship Id="rId6" Type="http://schemas.openxmlformats.org/officeDocument/2006/relationships/image" Target="../media/image62.png"/><Relationship Id="rId7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66.png"/><Relationship Id="rId5" Type="http://schemas.openxmlformats.org/officeDocument/2006/relationships/image" Target="../media/image63.pn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image" Target="../media/image10.gif"/><Relationship Id="rId5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4" Type="http://schemas.openxmlformats.org/officeDocument/2006/relationships/image" Target="../media/image10.gif"/><Relationship Id="rId5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824942"/>
            <a:ext cx="9144000" cy="487825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The Uber Jet and </a:t>
            </a:r>
            <a:br>
              <a:rPr lang="en-US" sz="35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</a:br>
            <a:r>
              <a:rPr lang="en-US" sz="35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the Widespread Disruptive Ice Storm</a:t>
            </a:r>
          </a:p>
          <a:p>
            <a:pPr algn="ctr"/>
            <a:r>
              <a:rPr lang="en-US" sz="3500" b="1" dirty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o</a:t>
            </a:r>
            <a:r>
              <a:rPr lang="en-US" sz="35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f 21–23 December 2013</a:t>
            </a:r>
            <a:endParaRPr lang="en-US" sz="3600" dirty="0">
              <a:solidFill>
                <a:srgbClr val="FF00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Arial"/>
              <a:cs typeface="Arial"/>
            </a:endParaRPr>
          </a:p>
          <a:p>
            <a:pPr algn="ctr"/>
            <a:r>
              <a:rPr lang="en-US" sz="3600" dirty="0" smtClean="0">
                <a:latin typeface="Arial"/>
                <a:cs typeface="Arial"/>
              </a:rPr>
              <a:t> </a:t>
            </a:r>
          </a:p>
          <a:p>
            <a:pPr algn="ctr"/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Lance F. Bosart, Alicia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M.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Bentley, and Philippe P. </a:t>
            </a:r>
            <a:r>
              <a:rPr lang="en-US" sz="2200" dirty="0" err="1" smtClean="0">
                <a:solidFill>
                  <a:srgbClr val="0000FF"/>
                </a:solidFill>
                <a:latin typeface="Arial"/>
                <a:cs typeface="Arial"/>
              </a:rPr>
              <a:t>Papin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/>
            </a:r>
            <a:b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200" dirty="0">
                <a:latin typeface="Arial"/>
                <a:cs typeface="Arial"/>
              </a:rPr>
              <a:t>Department of Atmospheric and Environmental Sciences </a:t>
            </a:r>
            <a:br>
              <a:rPr lang="en-US" sz="2200" dirty="0">
                <a:latin typeface="Arial"/>
                <a:cs typeface="Arial"/>
              </a:rPr>
            </a:br>
            <a:r>
              <a:rPr lang="en-US" sz="2200" dirty="0">
                <a:latin typeface="Arial"/>
                <a:cs typeface="Arial"/>
              </a:rPr>
              <a:t>University at Albany, State University of New York, Albany, NY </a:t>
            </a:r>
            <a:r>
              <a:rPr lang="en-US" sz="2200" dirty="0" smtClean="0">
                <a:latin typeface="Arial"/>
                <a:cs typeface="Arial"/>
              </a:rPr>
              <a:t>12222</a:t>
            </a:r>
          </a:p>
          <a:p>
            <a:pPr algn="ctr"/>
            <a:r>
              <a:rPr lang="en-US" sz="3000" dirty="0">
                <a:latin typeface="Arial"/>
                <a:cs typeface="Arial"/>
              </a:rPr>
              <a:t> </a:t>
            </a:r>
            <a:r>
              <a:rPr lang="en-US" sz="2200" dirty="0">
                <a:latin typeface="Arial"/>
                <a:cs typeface="Arial"/>
              </a:rPr>
              <a:t> </a:t>
            </a:r>
          </a:p>
          <a:p>
            <a:pPr algn="ctr"/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39</a:t>
            </a:r>
            <a:r>
              <a:rPr lang="en-US" sz="2200" baseline="30000" dirty="0" smtClean="0">
                <a:solidFill>
                  <a:srgbClr val="0000FF"/>
                </a:solidFill>
                <a:latin typeface="Arial"/>
                <a:cs typeface="Arial"/>
              </a:rPr>
              <a:t>th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 Annual Northeastern Storm Conference</a:t>
            </a:r>
            <a:b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Rutland, VT</a:t>
            </a: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Saturday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8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 March 2014</a:t>
            </a: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6077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1" r="9824" b="11554"/>
          <a:stretch/>
        </p:blipFill>
        <p:spPr>
          <a:xfrm>
            <a:off x="4572002" y="305714"/>
            <a:ext cx="4571998" cy="53110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4"/>
          <a:stretch/>
        </p:blipFill>
        <p:spPr>
          <a:xfrm>
            <a:off x="0" y="305714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21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125007" y="5891301"/>
            <a:ext cx="4806264" cy="95410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Dynamic tropopause (DT, 1.5-PVU surface) potential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</a:t>
            </a:r>
            <a:r>
              <a:rPr lang="en-US" sz="1400" dirty="0">
                <a:latin typeface="Arial"/>
                <a:cs typeface="Arial"/>
              </a:rPr>
              <a:t>(shaded, K) and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(black contours every </a:t>
            </a:r>
            <a:r>
              <a:rPr lang="en-US" sz="1400" dirty="0">
                <a:latin typeface="Arial"/>
                <a:cs typeface="Arial"/>
              </a:rPr>
              <a:t>0.5 × 10</a:t>
            </a:r>
            <a:r>
              <a:rPr lang="en-US" sz="1400" baseline="30000" dirty="0">
                <a:latin typeface="Arial"/>
                <a:cs typeface="Arial"/>
              </a:rPr>
              <a:t>−4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250-hPa 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1000–500-hPa thickness (blue contours ≤ 540 dam,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red contours &gt; 540 dam)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MSLP (black contours, hPa)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t="88850" r="13911" b="6340"/>
          <a:stretch/>
        </p:blipFill>
        <p:spPr>
          <a:xfrm>
            <a:off x="4649107" y="5690335"/>
            <a:ext cx="4472031" cy="227561"/>
          </a:xfrm>
          <a:prstGeom prst="rect">
            <a:avLst/>
          </a:prstGeom>
        </p:spPr>
      </p:pic>
      <p:pic>
        <p:nvPicPr>
          <p:cNvPr id="14" name="Picture 13" descr="dt_2pvu_usa_29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4" t="88724" r="13653" b="6516"/>
          <a:stretch/>
        </p:blipFill>
        <p:spPr>
          <a:xfrm>
            <a:off x="57918" y="5686009"/>
            <a:ext cx="4418160" cy="22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9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1" r="9824" b="11554"/>
          <a:stretch/>
        </p:blipFill>
        <p:spPr>
          <a:xfrm>
            <a:off x="4572002" y="305714"/>
            <a:ext cx="4571998" cy="53110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6" r="9639" b="11554"/>
          <a:stretch/>
        </p:blipFill>
        <p:spPr>
          <a:xfrm>
            <a:off x="0" y="305714"/>
            <a:ext cx="4572001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21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125007" y="5891301"/>
            <a:ext cx="4806264" cy="95410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Dynamic tropopause (DT, 1.5-PVU surface) potential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</a:t>
            </a:r>
            <a:r>
              <a:rPr lang="en-US" sz="1400" dirty="0">
                <a:latin typeface="Arial"/>
                <a:cs typeface="Arial"/>
              </a:rPr>
              <a:t>(shaded, K) and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(black contours every </a:t>
            </a:r>
            <a:r>
              <a:rPr lang="en-US" sz="1400" dirty="0">
                <a:latin typeface="Arial"/>
                <a:cs typeface="Arial"/>
              </a:rPr>
              <a:t>0.5 × 10</a:t>
            </a:r>
            <a:r>
              <a:rPr lang="en-US" sz="1400" baseline="30000" dirty="0">
                <a:latin typeface="Arial"/>
                <a:cs typeface="Arial"/>
              </a:rPr>
              <a:t>−4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250-hPa 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1000–500-hPa thickness (blue contours ≤ 540 dam,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red contours &gt; 540 dam)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MSLP (black contours, hPa)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5" name="Picture 14" descr="dt_2pvu_usa_29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4" t="88724" r="13653" b="6516"/>
          <a:stretch/>
        </p:blipFill>
        <p:spPr>
          <a:xfrm>
            <a:off x="57918" y="5686009"/>
            <a:ext cx="4418160" cy="2239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t="88850" r="13911" b="6340"/>
          <a:stretch/>
        </p:blipFill>
        <p:spPr>
          <a:xfrm>
            <a:off x="4649107" y="5690335"/>
            <a:ext cx="4472031" cy="22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9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1" r="9824" b="11554"/>
          <a:stretch/>
        </p:blipFill>
        <p:spPr>
          <a:xfrm>
            <a:off x="4572002" y="305714"/>
            <a:ext cx="4571998" cy="53110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6" r="9639" b="11554"/>
          <a:stretch/>
        </p:blipFill>
        <p:spPr>
          <a:xfrm>
            <a:off x="0" y="305714"/>
            <a:ext cx="4572001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25007" y="5891301"/>
            <a:ext cx="4806264" cy="95410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Dynamic tropopause (DT, 1.5-PVU surface) potential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</a:t>
            </a:r>
            <a:r>
              <a:rPr lang="en-US" sz="1400" dirty="0">
                <a:latin typeface="Arial"/>
                <a:cs typeface="Arial"/>
              </a:rPr>
              <a:t>(shaded, K) and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(black contours every </a:t>
            </a:r>
            <a:r>
              <a:rPr lang="en-US" sz="1400" dirty="0">
                <a:latin typeface="Arial"/>
                <a:cs typeface="Arial"/>
              </a:rPr>
              <a:t>0.5 × 10</a:t>
            </a:r>
            <a:r>
              <a:rPr lang="en-US" sz="1400" baseline="30000" dirty="0">
                <a:latin typeface="Arial"/>
                <a:cs typeface="Arial"/>
              </a:rPr>
              <a:t>−4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250-hPa 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1000–500-hPa thickness (blue contours ≤ 540 dam,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red contours &gt; 540 dam)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MSLP (black contours, hPa)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dt_2pvu_usa_29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4" t="88724" r="13653" b="6516"/>
          <a:stretch/>
        </p:blipFill>
        <p:spPr>
          <a:xfrm>
            <a:off x="57918" y="5686009"/>
            <a:ext cx="4418160" cy="2239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t="88850" r="13911" b="6340"/>
          <a:stretch/>
        </p:blipFill>
        <p:spPr>
          <a:xfrm>
            <a:off x="4649107" y="5690335"/>
            <a:ext cx="4472031" cy="22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9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1" r="9695" b="11554"/>
          <a:stretch/>
        </p:blipFill>
        <p:spPr>
          <a:xfrm>
            <a:off x="4572002" y="305715"/>
            <a:ext cx="4582076" cy="531103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-125007" y="5891301"/>
            <a:ext cx="4806264" cy="95410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Dynamic tropopause (DT, 1.5-PVU surface) potential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</a:t>
            </a:r>
            <a:r>
              <a:rPr lang="en-US" sz="1400" dirty="0">
                <a:latin typeface="Arial"/>
                <a:cs typeface="Arial"/>
              </a:rPr>
              <a:t>(shaded, K) and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(black contours every </a:t>
            </a:r>
            <a:r>
              <a:rPr lang="en-US" sz="1400" dirty="0">
                <a:latin typeface="Arial"/>
                <a:cs typeface="Arial"/>
              </a:rPr>
              <a:t>0.5 × 10</a:t>
            </a:r>
            <a:r>
              <a:rPr lang="en-US" sz="1400" baseline="30000" dirty="0">
                <a:latin typeface="Arial"/>
                <a:cs typeface="Arial"/>
              </a:rPr>
              <a:t>−4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250-hPa 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1000–500-hPa thickness (blue contours ≤ 540 dam,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red contours &gt; 540 dam)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MSLP (black contours, hPa)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4"/>
          <a:stretch/>
        </p:blipFill>
        <p:spPr>
          <a:xfrm>
            <a:off x="1" y="305714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dt_2pvu_usa_29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4" t="88724" r="13653" b="6516"/>
          <a:stretch/>
        </p:blipFill>
        <p:spPr>
          <a:xfrm>
            <a:off x="57918" y="5686009"/>
            <a:ext cx="4418160" cy="2239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t="88850" r="13911" b="6340"/>
          <a:stretch/>
        </p:blipFill>
        <p:spPr>
          <a:xfrm>
            <a:off x="4649107" y="5690335"/>
            <a:ext cx="4472031" cy="22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50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1" r="9824" b="11554"/>
          <a:stretch/>
        </p:blipFill>
        <p:spPr>
          <a:xfrm>
            <a:off x="4572002" y="305714"/>
            <a:ext cx="4571998" cy="53110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4"/>
          <a:stretch/>
        </p:blipFill>
        <p:spPr>
          <a:xfrm>
            <a:off x="0" y="305714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23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-125007" y="5891301"/>
            <a:ext cx="4806264" cy="95410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Dynamic tropopause (DT, 1.5-PVU surface) potential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</a:t>
            </a:r>
            <a:r>
              <a:rPr lang="en-US" sz="1400" dirty="0">
                <a:latin typeface="Arial"/>
                <a:cs typeface="Arial"/>
              </a:rPr>
              <a:t>(shaded, K) and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(black contours every </a:t>
            </a:r>
            <a:r>
              <a:rPr lang="en-US" sz="1400" dirty="0">
                <a:latin typeface="Arial"/>
                <a:cs typeface="Arial"/>
              </a:rPr>
              <a:t>0.5 × 10</a:t>
            </a:r>
            <a:r>
              <a:rPr lang="en-US" sz="1400" baseline="30000" dirty="0">
                <a:latin typeface="Arial"/>
                <a:cs typeface="Arial"/>
              </a:rPr>
              <a:t>−4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250-hPa 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1000–500-hPa thickness (blue contours ≤ 540 dam,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red contours &gt; 540 dam)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MSLP (black contours, hPa)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2" name="Picture 11" descr="dt_2pvu_usa_29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4" t="88724" r="13653" b="6516"/>
          <a:stretch/>
        </p:blipFill>
        <p:spPr>
          <a:xfrm>
            <a:off x="57918" y="5686009"/>
            <a:ext cx="4418160" cy="2239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t="88850" r="13911" b="6340"/>
          <a:stretch/>
        </p:blipFill>
        <p:spPr>
          <a:xfrm>
            <a:off x="4649107" y="5690335"/>
            <a:ext cx="4472031" cy="22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85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87652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PW &amp; ANOM. LOOPS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4135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2" r="27548" b="19635"/>
          <a:stretch/>
        </p:blipFill>
        <p:spPr>
          <a:xfrm>
            <a:off x="4572002" y="291855"/>
            <a:ext cx="4571998" cy="5324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r="27339" b="19457"/>
          <a:stretch/>
        </p:blipFill>
        <p:spPr>
          <a:xfrm>
            <a:off x="-1" y="291855"/>
            <a:ext cx="4572001" cy="5336655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20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88762" r="13774" b="6509"/>
          <a:stretch/>
        </p:blipFill>
        <p:spPr>
          <a:xfrm>
            <a:off x="32564" y="5696132"/>
            <a:ext cx="4483116" cy="22643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13733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(shaded, mm)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7666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</a:t>
            </a:r>
            <a:r>
              <a:rPr lang="en-US" sz="1400" dirty="0" smtClean="0">
                <a:latin typeface="Arial"/>
                <a:cs typeface="Arial"/>
              </a:rPr>
              <a:t>(blue contours</a:t>
            </a:r>
            <a:r>
              <a:rPr lang="en-US" sz="1400" dirty="0">
                <a:latin typeface="Arial"/>
                <a:cs typeface="Arial"/>
              </a:rPr>
              <a:t>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</a:t>
            </a:r>
            <a:r>
              <a:rPr lang="en-US" sz="1400" dirty="0" err="1">
                <a:latin typeface="Arial"/>
                <a:cs typeface="Arial"/>
              </a:rPr>
              <a:t>precipitable</a:t>
            </a:r>
            <a:r>
              <a:rPr lang="en-US" sz="1400" dirty="0">
                <a:latin typeface="Arial"/>
                <a:cs typeface="Arial"/>
              </a:rPr>
              <a:t> water </a:t>
            </a:r>
            <a:r>
              <a:rPr lang="en-US" sz="1400" dirty="0" smtClean="0">
                <a:latin typeface="Arial"/>
                <a:cs typeface="Arial"/>
              </a:rPr>
              <a:t>standardized anom</a:t>
            </a:r>
            <a:r>
              <a:rPr lang="en-US" sz="1400" dirty="0" smtClean="0">
                <a:latin typeface="Arial"/>
                <a:cs typeface="Arial"/>
              </a:rPr>
              <a:t>alies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3302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2" r="27548" b="19635"/>
          <a:stretch/>
        </p:blipFill>
        <p:spPr>
          <a:xfrm>
            <a:off x="4572002" y="291855"/>
            <a:ext cx="4571998" cy="5324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t="-19458" r="27339" b="19458"/>
          <a:stretch/>
        </p:blipFill>
        <p:spPr>
          <a:xfrm>
            <a:off x="1" y="-997398"/>
            <a:ext cx="4572000" cy="662590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UTC 20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88762" r="13774" b="6509"/>
          <a:stretch/>
        </p:blipFill>
        <p:spPr>
          <a:xfrm>
            <a:off x="32564" y="5696132"/>
            <a:ext cx="4483116" cy="22643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13733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(shaded, mm)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7666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</a:t>
            </a:r>
            <a:r>
              <a:rPr lang="en-US" sz="1400" dirty="0" smtClean="0">
                <a:latin typeface="Arial"/>
                <a:cs typeface="Arial"/>
              </a:rPr>
              <a:t>(blue contours</a:t>
            </a:r>
            <a:r>
              <a:rPr lang="en-US" sz="1400" dirty="0">
                <a:latin typeface="Arial"/>
                <a:cs typeface="Arial"/>
              </a:rPr>
              <a:t>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</a:t>
            </a:r>
            <a:r>
              <a:rPr lang="en-US" sz="1400" dirty="0" err="1">
                <a:latin typeface="Arial"/>
                <a:cs typeface="Arial"/>
              </a:rPr>
              <a:t>precipitable</a:t>
            </a:r>
            <a:r>
              <a:rPr lang="en-US" sz="1400" dirty="0">
                <a:latin typeface="Arial"/>
                <a:cs typeface="Arial"/>
              </a:rPr>
              <a:t> water </a:t>
            </a:r>
            <a:r>
              <a:rPr lang="en-US" sz="1400" dirty="0" smtClean="0">
                <a:latin typeface="Arial"/>
                <a:cs typeface="Arial"/>
              </a:rPr>
              <a:t>standardized anom</a:t>
            </a:r>
            <a:r>
              <a:rPr lang="en-US" sz="1400" dirty="0" smtClean="0">
                <a:latin typeface="Arial"/>
                <a:cs typeface="Arial"/>
              </a:rPr>
              <a:t>alies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9097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2" r="27548" b="19635"/>
          <a:stretch/>
        </p:blipFill>
        <p:spPr>
          <a:xfrm>
            <a:off x="4572002" y="291855"/>
            <a:ext cx="4571998" cy="5324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r="27339" b="19635"/>
          <a:stretch/>
        </p:blipFill>
        <p:spPr>
          <a:xfrm>
            <a:off x="-1" y="291855"/>
            <a:ext cx="4572003" cy="5324897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21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88762" r="13774" b="6509"/>
          <a:stretch/>
        </p:blipFill>
        <p:spPr>
          <a:xfrm>
            <a:off x="32564" y="5696132"/>
            <a:ext cx="4483116" cy="22643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13733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(shaded, mm)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7666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</a:t>
            </a:r>
            <a:r>
              <a:rPr lang="en-US" sz="1400" dirty="0" smtClean="0">
                <a:latin typeface="Arial"/>
                <a:cs typeface="Arial"/>
              </a:rPr>
              <a:t>(blue contours</a:t>
            </a:r>
            <a:r>
              <a:rPr lang="en-US" sz="1400" dirty="0">
                <a:latin typeface="Arial"/>
                <a:cs typeface="Arial"/>
              </a:rPr>
              <a:t>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</a:t>
            </a:r>
            <a:r>
              <a:rPr lang="en-US" sz="1400" dirty="0" err="1">
                <a:latin typeface="Arial"/>
                <a:cs typeface="Arial"/>
              </a:rPr>
              <a:t>precipitable</a:t>
            </a:r>
            <a:r>
              <a:rPr lang="en-US" sz="1400" dirty="0">
                <a:latin typeface="Arial"/>
                <a:cs typeface="Arial"/>
              </a:rPr>
              <a:t> water </a:t>
            </a:r>
            <a:r>
              <a:rPr lang="en-US" sz="1400" dirty="0" smtClean="0">
                <a:latin typeface="Arial"/>
                <a:cs typeface="Arial"/>
              </a:rPr>
              <a:t>standardized anom</a:t>
            </a:r>
            <a:r>
              <a:rPr lang="en-US" sz="1400" dirty="0" smtClean="0">
                <a:latin typeface="Arial"/>
                <a:cs typeface="Arial"/>
              </a:rPr>
              <a:t>alies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3817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2" r="27548" b="19635"/>
          <a:stretch/>
        </p:blipFill>
        <p:spPr>
          <a:xfrm>
            <a:off x="4572002" y="291855"/>
            <a:ext cx="4571998" cy="5324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r="27339" b="19635"/>
          <a:stretch/>
        </p:blipFill>
        <p:spPr>
          <a:xfrm>
            <a:off x="-1" y="291855"/>
            <a:ext cx="4572001" cy="5324897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UTC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21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88762" r="13774" b="6509"/>
          <a:stretch/>
        </p:blipFill>
        <p:spPr>
          <a:xfrm>
            <a:off x="32564" y="5696132"/>
            <a:ext cx="4483116" cy="22643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13733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(shaded, mm)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7666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</a:t>
            </a:r>
            <a:r>
              <a:rPr lang="en-US" sz="1400" dirty="0" smtClean="0">
                <a:latin typeface="Arial"/>
                <a:cs typeface="Arial"/>
              </a:rPr>
              <a:t>(blue contours</a:t>
            </a:r>
            <a:r>
              <a:rPr lang="en-US" sz="1400" dirty="0">
                <a:latin typeface="Arial"/>
                <a:cs typeface="Arial"/>
              </a:rPr>
              <a:t>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</a:t>
            </a:r>
            <a:r>
              <a:rPr lang="en-US" sz="1400" dirty="0" err="1">
                <a:latin typeface="Arial"/>
                <a:cs typeface="Arial"/>
              </a:rPr>
              <a:t>precipitable</a:t>
            </a:r>
            <a:r>
              <a:rPr lang="en-US" sz="1400" dirty="0">
                <a:latin typeface="Arial"/>
                <a:cs typeface="Arial"/>
              </a:rPr>
              <a:t> water </a:t>
            </a:r>
            <a:r>
              <a:rPr lang="en-US" sz="1400" dirty="0" smtClean="0">
                <a:latin typeface="Arial"/>
                <a:cs typeface="Arial"/>
              </a:rPr>
              <a:t>standardized anom</a:t>
            </a:r>
            <a:r>
              <a:rPr lang="en-US" sz="1400" dirty="0" smtClean="0">
                <a:latin typeface="Arial"/>
                <a:cs typeface="Arial"/>
              </a:rPr>
              <a:t>alies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0511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-1" b="16499"/>
          <a:stretch/>
        </p:blipFill>
        <p:spPr>
          <a:xfrm>
            <a:off x="388831" y="337236"/>
            <a:ext cx="8223234" cy="54932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9439"/>
            <a:ext cx="9144000" cy="6509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109568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200-hPa maximum wind speed (m s</a:t>
            </a:r>
            <a:r>
              <a:rPr lang="en-US" sz="2400" b="1" baseline="30000" dirty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0.5° Climate Forecast System Reanalysis: 1979–2013 </a:t>
            </a:r>
            <a:b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198" t="84141" r="8252" b="10270"/>
          <a:stretch/>
        </p:blipFill>
        <p:spPr>
          <a:xfrm>
            <a:off x="0" y="5941855"/>
            <a:ext cx="9103022" cy="4608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349016"/>
            <a:ext cx="9144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Source:  Dr. Ryan </a:t>
            </a:r>
            <a:r>
              <a:rPr lang="en-US" dirty="0" err="1" smtClean="0">
                <a:latin typeface="Arial"/>
                <a:cs typeface="Arial"/>
              </a:rPr>
              <a:t>Maue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301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2" r="27548" b="19635"/>
          <a:stretch/>
        </p:blipFill>
        <p:spPr>
          <a:xfrm>
            <a:off x="4572002" y="291855"/>
            <a:ext cx="4571998" cy="5324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r="27339" b="19635"/>
          <a:stretch/>
        </p:blipFill>
        <p:spPr>
          <a:xfrm>
            <a:off x="-1" y="291855"/>
            <a:ext cx="4572001" cy="5324897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22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88762" r="13774" b="6509"/>
          <a:stretch/>
        </p:blipFill>
        <p:spPr>
          <a:xfrm>
            <a:off x="32564" y="5696132"/>
            <a:ext cx="4483116" cy="22643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13733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(shaded, mm)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7666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</a:t>
            </a:r>
            <a:r>
              <a:rPr lang="en-US" sz="1400" dirty="0" smtClean="0">
                <a:latin typeface="Arial"/>
                <a:cs typeface="Arial"/>
              </a:rPr>
              <a:t>(blue contours</a:t>
            </a:r>
            <a:r>
              <a:rPr lang="en-US" sz="1400" dirty="0">
                <a:latin typeface="Arial"/>
                <a:cs typeface="Arial"/>
              </a:rPr>
              <a:t>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</a:t>
            </a:r>
            <a:r>
              <a:rPr lang="en-US" sz="1400" dirty="0" err="1">
                <a:latin typeface="Arial"/>
                <a:cs typeface="Arial"/>
              </a:rPr>
              <a:t>precipitable</a:t>
            </a:r>
            <a:r>
              <a:rPr lang="en-US" sz="1400" dirty="0">
                <a:latin typeface="Arial"/>
                <a:cs typeface="Arial"/>
              </a:rPr>
              <a:t> water </a:t>
            </a:r>
            <a:r>
              <a:rPr lang="en-US" sz="1400" dirty="0" smtClean="0">
                <a:latin typeface="Arial"/>
                <a:cs typeface="Arial"/>
              </a:rPr>
              <a:t>standardized anom</a:t>
            </a:r>
            <a:r>
              <a:rPr lang="en-US" sz="1400" dirty="0" smtClean="0">
                <a:latin typeface="Arial"/>
                <a:cs typeface="Arial"/>
              </a:rPr>
              <a:t>alies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5516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2" r="27548" b="19635"/>
          <a:stretch/>
        </p:blipFill>
        <p:spPr>
          <a:xfrm>
            <a:off x="4572002" y="291855"/>
            <a:ext cx="4571998" cy="5324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r="27339" b="19635"/>
          <a:stretch/>
        </p:blipFill>
        <p:spPr>
          <a:xfrm>
            <a:off x="-1" y="291855"/>
            <a:ext cx="4572001" cy="5324897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UTC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22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88762" r="13774" b="6509"/>
          <a:stretch/>
        </p:blipFill>
        <p:spPr>
          <a:xfrm>
            <a:off x="32564" y="5696132"/>
            <a:ext cx="4483116" cy="22643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13733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(shaded, mm)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7666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</a:t>
            </a:r>
            <a:r>
              <a:rPr lang="en-US" sz="1400" dirty="0" smtClean="0">
                <a:latin typeface="Arial"/>
                <a:cs typeface="Arial"/>
              </a:rPr>
              <a:t>(blue contours</a:t>
            </a:r>
            <a:r>
              <a:rPr lang="en-US" sz="1400" dirty="0">
                <a:latin typeface="Arial"/>
                <a:cs typeface="Arial"/>
              </a:rPr>
              <a:t>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</a:t>
            </a:r>
            <a:r>
              <a:rPr lang="en-US" sz="1400" dirty="0" err="1">
                <a:latin typeface="Arial"/>
                <a:cs typeface="Arial"/>
              </a:rPr>
              <a:t>precipitable</a:t>
            </a:r>
            <a:r>
              <a:rPr lang="en-US" sz="1400" dirty="0">
                <a:latin typeface="Arial"/>
                <a:cs typeface="Arial"/>
              </a:rPr>
              <a:t> water </a:t>
            </a:r>
            <a:r>
              <a:rPr lang="en-US" sz="1400" dirty="0" smtClean="0">
                <a:latin typeface="Arial"/>
                <a:cs typeface="Arial"/>
              </a:rPr>
              <a:t>standardized anom</a:t>
            </a:r>
            <a:r>
              <a:rPr lang="en-US" sz="1400" dirty="0" smtClean="0">
                <a:latin typeface="Arial"/>
                <a:cs typeface="Arial"/>
              </a:rPr>
              <a:t>alies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9189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2" r="27548" b="19635"/>
          <a:stretch/>
        </p:blipFill>
        <p:spPr>
          <a:xfrm>
            <a:off x="4572002" y="291855"/>
            <a:ext cx="4571998" cy="5324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r="27339" b="19635"/>
          <a:stretch/>
        </p:blipFill>
        <p:spPr>
          <a:xfrm>
            <a:off x="-1" y="291855"/>
            <a:ext cx="4572001" cy="5324897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23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 t="88762" r="13774" b="6509"/>
          <a:stretch/>
        </p:blipFill>
        <p:spPr>
          <a:xfrm>
            <a:off x="32564" y="5696132"/>
            <a:ext cx="4483116" cy="2264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13733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(red 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</a:t>
            </a:r>
            <a:r>
              <a:rPr lang="en-US" sz="1400" dirty="0" err="1" smtClean="0">
                <a:latin typeface="Arial"/>
                <a:cs typeface="Arial"/>
              </a:rPr>
              <a:t>precipitable</a:t>
            </a:r>
            <a:r>
              <a:rPr lang="en-US" sz="1400" dirty="0" smtClean="0">
                <a:latin typeface="Arial"/>
                <a:cs typeface="Arial"/>
              </a:rPr>
              <a:t> water (shaded, mm)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7666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700-hPa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temperature </a:t>
            </a:r>
            <a:r>
              <a:rPr lang="en-US" sz="1400" dirty="0" smtClean="0">
                <a:latin typeface="Arial"/>
                <a:cs typeface="Arial"/>
              </a:rPr>
              <a:t>(blue contours</a:t>
            </a:r>
            <a:r>
              <a:rPr lang="en-US" sz="1400" dirty="0">
                <a:latin typeface="Arial"/>
                <a:cs typeface="Arial"/>
              </a:rPr>
              <a:t>, °C),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</a:t>
            </a:r>
            <a:r>
              <a:rPr lang="en-US" sz="1400" dirty="0" err="1">
                <a:latin typeface="Arial"/>
                <a:cs typeface="Arial"/>
              </a:rPr>
              <a:t>precipitable</a:t>
            </a:r>
            <a:r>
              <a:rPr lang="en-US" sz="1400" dirty="0">
                <a:latin typeface="Arial"/>
                <a:cs typeface="Arial"/>
              </a:rPr>
              <a:t> water </a:t>
            </a:r>
            <a:r>
              <a:rPr lang="en-US" sz="1400" dirty="0" smtClean="0">
                <a:latin typeface="Arial"/>
                <a:cs typeface="Arial"/>
              </a:rPr>
              <a:t>standardized anom</a:t>
            </a:r>
            <a:r>
              <a:rPr lang="en-US" sz="1400" dirty="0" smtClean="0">
                <a:latin typeface="Arial"/>
                <a:cs typeface="Arial"/>
              </a:rPr>
              <a:t>alies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7406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87652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925-hPa temp. and </a:t>
            </a:r>
            <a:r>
              <a:rPr lang="en-US" sz="5000" b="1" dirty="0" err="1" smtClean="0">
                <a:solidFill>
                  <a:srgbClr val="FF0000"/>
                </a:solidFill>
                <a:latin typeface="Arial"/>
                <a:cs typeface="Arial"/>
              </a:rPr>
              <a:t>anom</a:t>
            </a:r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360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2" r="27548" b="19635"/>
          <a:stretch/>
        </p:blipFill>
        <p:spPr>
          <a:xfrm>
            <a:off x="4572002" y="291855"/>
            <a:ext cx="4571998" cy="5324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r="27339" b="19635"/>
          <a:stretch/>
        </p:blipFill>
        <p:spPr>
          <a:xfrm>
            <a:off x="-1" y="291855"/>
            <a:ext cx="4572001" cy="5324897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UTC 20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88642" r="13961" b="6576"/>
          <a:stretch/>
        </p:blipFill>
        <p:spPr>
          <a:xfrm>
            <a:off x="77760" y="5689484"/>
            <a:ext cx="4269611" cy="2188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</a:t>
            </a:r>
            <a:r>
              <a:rPr lang="en-US" sz="1400" dirty="0" smtClean="0">
                <a:latin typeface="Arial"/>
                <a:cs typeface="Arial"/>
              </a:rPr>
              <a:t>(blue </a:t>
            </a:r>
            <a:r>
              <a:rPr lang="en-US" sz="1400" dirty="0" smtClean="0">
                <a:latin typeface="Arial"/>
                <a:cs typeface="Arial"/>
              </a:rPr>
              <a:t>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frontogenesis (shaded, K [100 km]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 [3 h]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</a:t>
            </a:r>
            <a:r>
              <a:rPr lang="en-US" sz="1400" dirty="0">
                <a:latin typeface="Arial"/>
                <a:cs typeface="Arial"/>
              </a:rPr>
              <a:t>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(blue contours, °C), </a:t>
            </a:r>
            <a:r>
              <a:rPr lang="en-US" sz="1400" dirty="0">
                <a:latin typeface="Arial"/>
                <a:cs typeface="Arial"/>
              </a:rPr>
              <a:t>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temperature </a:t>
            </a:r>
            <a:r>
              <a:rPr lang="en-US" sz="1400" dirty="0" smtClean="0">
                <a:latin typeface="Arial"/>
                <a:cs typeface="Arial"/>
              </a:rPr>
              <a:t>standardized anomalies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1619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2" r="27548" b="19635"/>
          <a:stretch/>
        </p:blipFill>
        <p:spPr>
          <a:xfrm>
            <a:off x="4572001" y="291855"/>
            <a:ext cx="4572000" cy="5324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r="27339" b="19635"/>
          <a:stretch/>
        </p:blipFill>
        <p:spPr>
          <a:xfrm>
            <a:off x="-1" y="291855"/>
            <a:ext cx="4572001" cy="5324897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UTC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21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88642" r="13961" b="6576"/>
          <a:stretch/>
        </p:blipFill>
        <p:spPr>
          <a:xfrm>
            <a:off x="77760" y="5689484"/>
            <a:ext cx="4269611" cy="2188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</a:t>
            </a:r>
            <a:r>
              <a:rPr lang="en-US" sz="1400" dirty="0" smtClean="0">
                <a:latin typeface="Arial"/>
                <a:cs typeface="Arial"/>
              </a:rPr>
              <a:t>(blue </a:t>
            </a:r>
            <a:r>
              <a:rPr lang="en-US" sz="1400" dirty="0" smtClean="0">
                <a:latin typeface="Arial"/>
                <a:cs typeface="Arial"/>
              </a:rPr>
              <a:t>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frontogenesis (shaded, K [100 km]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 [3 h]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</a:t>
            </a:r>
            <a:r>
              <a:rPr lang="en-US" sz="1400" dirty="0">
                <a:latin typeface="Arial"/>
                <a:cs typeface="Arial"/>
              </a:rPr>
              <a:t>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(blue contours, °C), </a:t>
            </a:r>
            <a:r>
              <a:rPr lang="en-US" sz="1400" dirty="0">
                <a:latin typeface="Arial"/>
                <a:cs typeface="Arial"/>
              </a:rPr>
              <a:t>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temperature </a:t>
            </a:r>
            <a:r>
              <a:rPr lang="en-US" sz="1400" dirty="0" smtClean="0">
                <a:latin typeface="Arial"/>
                <a:cs typeface="Arial"/>
              </a:rPr>
              <a:t>standardized anomalies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1119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2" r="27548" b="19635"/>
          <a:stretch/>
        </p:blipFill>
        <p:spPr>
          <a:xfrm>
            <a:off x="4572003" y="291855"/>
            <a:ext cx="4571998" cy="5324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r="27339" b="19635"/>
          <a:stretch/>
        </p:blipFill>
        <p:spPr>
          <a:xfrm>
            <a:off x="-1" y="291855"/>
            <a:ext cx="4572003" cy="5324897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UTC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22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88642" r="13960" b="6522"/>
          <a:stretch/>
        </p:blipFill>
        <p:spPr>
          <a:xfrm>
            <a:off x="4650779" y="5686363"/>
            <a:ext cx="4449702" cy="2306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88642" r="13961" b="6576"/>
          <a:stretch/>
        </p:blipFill>
        <p:spPr>
          <a:xfrm>
            <a:off x="77760" y="5689484"/>
            <a:ext cx="4269611" cy="2188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25007" y="5891301"/>
            <a:ext cx="4806264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925-hPa geopotential height (black contours, dam),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</a:t>
            </a:r>
            <a:r>
              <a:rPr lang="en-US" sz="1400" dirty="0" smtClean="0">
                <a:latin typeface="Arial"/>
                <a:cs typeface="Arial"/>
              </a:rPr>
              <a:t>(blue </a:t>
            </a:r>
            <a:r>
              <a:rPr lang="en-US" sz="1400" dirty="0" smtClean="0">
                <a:latin typeface="Arial"/>
                <a:cs typeface="Arial"/>
              </a:rPr>
              <a:t>contours, °C), wind </a:t>
            </a:r>
            <a:r>
              <a:rPr lang="en-US" sz="1400" dirty="0">
                <a:latin typeface="Arial"/>
                <a:cs typeface="Arial"/>
              </a:rPr>
              <a:t>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and frontogenesis (shaded, K [100 km]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 [3 h]</a:t>
            </a:r>
            <a:r>
              <a:rPr lang="en-US" sz="1400" baseline="30000" dirty="0" smtClean="0">
                <a:latin typeface="Arial"/>
                <a:cs typeface="Arial"/>
              </a:rPr>
              <a:t>−1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925-</a:t>
            </a:r>
            <a:r>
              <a:rPr lang="en-US" sz="1400" dirty="0">
                <a:latin typeface="Arial"/>
                <a:cs typeface="Arial"/>
              </a:rPr>
              <a:t>hPa geopotential height (black contours, dam),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(blue contours, °C), </a:t>
            </a:r>
            <a:r>
              <a:rPr lang="en-US" sz="1400" dirty="0">
                <a:latin typeface="Arial"/>
                <a:cs typeface="Arial"/>
              </a:rPr>
              <a:t>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br>
              <a:rPr lang="en-US" sz="1400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and temperature </a:t>
            </a:r>
            <a:r>
              <a:rPr lang="en-US" sz="1400" dirty="0" smtClean="0">
                <a:latin typeface="Arial"/>
                <a:cs typeface="Arial"/>
              </a:rPr>
              <a:t>standardized anomalies (</a:t>
            </a:r>
            <a:r>
              <a:rPr lang="en-US" sz="1400" dirty="0">
                <a:latin typeface="Arial"/>
                <a:cs typeface="Arial"/>
              </a:rPr>
              <a:t>shaded, </a:t>
            </a:r>
            <a:r>
              <a:rPr lang="en-US" sz="1400" dirty="0" err="1" smtClean="0">
                <a:latin typeface="Arial"/>
                <a:cs typeface="Arial"/>
              </a:rPr>
              <a:t>σ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6406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87652"/>
            <a:ext cx="9144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 smtClean="0">
                <a:solidFill>
                  <a:srgbClr val="FF0000"/>
                </a:solidFill>
                <a:latin typeface="Arial"/>
                <a:cs typeface="Arial"/>
              </a:rPr>
              <a:t>Maplist</a:t>
            </a:r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 Images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3411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89439"/>
            <a:ext cx="9144000" cy="6509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349016"/>
            <a:ext cx="9144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Source:  Dr. Jason </a:t>
            </a:r>
            <a:r>
              <a:rPr lang="en-US" dirty="0" err="1" smtClean="0">
                <a:latin typeface="Arial"/>
                <a:cs typeface="Arial"/>
              </a:rPr>
              <a:t>Cordeira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102060"/>
            <a:ext cx="10827250" cy="6858001"/>
            <a:chOff x="0" y="0"/>
            <a:chExt cx="10827250" cy="68580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12977" b="10570"/>
            <a:stretch/>
          </p:blipFill>
          <p:spPr>
            <a:xfrm>
              <a:off x="1871039" y="697402"/>
              <a:ext cx="6348747" cy="4893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0" y="5793615"/>
              <a:ext cx="9144000" cy="369332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00"/>
                  </a:solidFill>
                  <a:latin typeface="Arial"/>
                  <a:cs typeface="Arial"/>
                </a:rPr>
                <a:t>250-hPa Wind Speed </a:t>
              </a:r>
              <a:r>
                <a:rPr lang="en-US" b="1" dirty="0">
                  <a:solidFill>
                    <a:srgbClr val="000000"/>
                  </a:solidFill>
                  <a:latin typeface="Arial"/>
                  <a:cs typeface="Arial"/>
                </a:rPr>
                <a:t>(m s</a:t>
              </a:r>
              <a:r>
                <a:rPr lang="en-US" b="1" baseline="30000" dirty="0">
                  <a:solidFill>
                    <a:srgbClr val="000000"/>
                  </a:solidFill>
                  <a:latin typeface="Arial"/>
                  <a:cs typeface="Arial"/>
                </a:rPr>
                <a:t>−1</a:t>
              </a:r>
              <a:r>
                <a:rPr lang="en-US" b="1" dirty="0" smtClean="0">
                  <a:solidFill>
                    <a:srgbClr val="000000"/>
                  </a:solidFill>
                  <a:latin typeface="Arial"/>
                  <a:cs typeface="Arial"/>
                </a:rPr>
                <a:t>)</a:t>
              </a:r>
              <a:endParaRPr lang="en-US" b="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83250" y="5483940"/>
              <a:ext cx="9144000" cy="400110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" dirty="0" smtClean="0">
                  <a:latin typeface="Arial"/>
                  <a:cs typeface="Arial"/>
                </a:rPr>
                <a:t/>
              </a:r>
              <a:br>
                <a:rPr lang="en-US" sz="200" dirty="0" smtClean="0">
                  <a:latin typeface="Arial"/>
                  <a:cs typeface="Arial"/>
                </a:rPr>
              </a:br>
              <a:r>
                <a:rPr lang="en-US" dirty="0" smtClean="0">
                  <a:latin typeface="Arial"/>
                  <a:cs typeface="Arial"/>
                </a:rPr>
                <a:t>20     30      40      50      60      70      80      90     100    110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-2388129" y="3244335"/>
              <a:ext cx="6858001" cy="369332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00"/>
                  </a:solidFill>
                  <a:latin typeface="Arial"/>
                  <a:cs typeface="Arial"/>
                </a:rPr>
                <a:t>Occurrences (</a:t>
              </a:r>
              <a:r>
                <a:rPr lang="en-US" b="1" dirty="0">
                  <a:solidFill>
                    <a:srgbClr val="000000"/>
                  </a:solidFill>
                  <a:latin typeface="Arial"/>
                  <a:cs typeface="Arial"/>
                </a:rPr>
                <a:t>1979–</a:t>
              </a:r>
              <a:r>
                <a:rPr lang="en-US" b="1" dirty="0" smtClean="0">
                  <a:solidFill>
                    <a:srgbClr val="000000"/>
                  </a:solidFill>
                  <a:latin typeface="Arial"/>
                  <a:cs typeface="Arial"/>
                </a:rPr>
                <a:t>2012</a:t>
              </a:r>
              <a:r>
                <a:rPr lang="en-US" b="1" dirty="0" smtClean="0">
                  <a:latin typeface="Arial"/>
                  <a:cs typeface="Arial"/>
                </a:rPr>
                <a:t>)</a:t>
              </a:r>
              <a:endParaRPr lang="en-US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58233" y="929436"/>
              <a:ext cx="958149" cy="4832093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" dirty="0" smtClean="0">
                  <a:latin typeface="Arial"/>
                  <a:cs typeface="Arial"/>
                </a:rPr>
                <a:t/>
              </a:r>
              <a:br>
                <a:rPr lang="en-US" sz="200" dirty="0" smtClean="0">
                  <a:latin typeface="Arial"/>
                  <a:cs typeface="Arial"/>
                </a:rPr>
              </a:br>
              <a:r>
                <a:rPr lang="en-US" dirty="0" smtClean="0">
                  <a:latin typeface="Arial"/>
                  <a:cs typeface="Arial"/>
                </a:rPr>
                <a:t>4000</a:t>
              </a:r>
            </a:p>
            <a:p>
              <a:pPr algn="r"/>
              <a:endParaRPr lang="en-US" dirty="0">
                <a:latin typeface="Arial"/>
                <a:cs typeface="Arial"/>
              </a:endParaRPr>
            </a:p>
            <a:p>
              <a:pPr algn="r"/>
              <a:r>
                <a:rPr lang="en-US" dirty="0" smtClean="0">
                  <a:latin typeface="Arial"/>
                  <a:cs typeface="Arial"/>
                </a:rPr>
                <a:t>3500</a:t>
              </a:r>
            </a:p>
            <a:p>
              <a:pPr algn="r"/>
              <a:endParaRPr lang="en-US" dirty="0">
                <a:latin typeface="Arial"/>
                <a:cs typeface="Arial"/>
              </a:endParaRPr>
            </a:p>
            <a:p>
              <a:pPr algn="r"/>
              <a:r>
                <a:rPr lang="en-US" dirty="0" smtClean="0">
                  <a:latin typeface="Arial"/>
                  <a:cs typeface="Arial"/>
                </a:rPr>
                <a:t>3000</a:t>
              </a:r>
            </a:p>
            <a:p>
              <a:pPr algn="r"/>
              <a:endParaRPr lang="en-US" dirty="0">
                <a:latin typeface="Arial"/>
                <a:cs typeface="Arial"/>
              </a:endParaRPr>
            </a:p>
            <a:p>
              <a:pPr algn="r"/>
              <a:r>
                <a:rPr lang="en-US" dirty="0" smtClean="0">
                  <a:latin typeface="Arial"/>
                  <a:cs typeface="Arial"/>
                </a:rPr>
                <a:t>2500</a:t>
              </a:r>
            </a:p>
            <a:p>
              <a:pPr algn="r"/>
              <a:endParaRPr lang="en-US" dirty="0">
                <a:latin typeface="Arial"/>
                <a:cs typeface="Arial"/>
              </a:endParaRPr>
            </a:p>
            <a:p>
              <a:pPr algn="r"/>
              <a:r>
                <a:rPr lang="en-US" dirty="0" smtClean="0">
                  <a:latin typeface="Arial"/>
                  <a:cs typeface="Arial"/>
                </a:rPr>
                <a:t>2000</a:t>
              </a:r>
            </a:p>
            <a:p>
              <a:pPr algn="r"/>
              <a:endParaRPr lang="en-US" dirty="0">
                <a:latin typeface="Arial"/>
                <a:cs typeface="Arial"/>
              </a:endParaRPr>
            </a:p>
            <a:p>
              <a:pPr algn="r"/>
              <a:r>
                <a:rPr lang="en-US" dirty="0" smtClean="0">
                  <a:latin typeface="Arial"/>
                  <a:cs typeface="Arial"/>
                </a:rPr>
                <a:t>1500</a:t>
              </a:r>
            </a:p>
            <a:p>
              <a:pPr algn="r"/>
              <a:endParaRPr lang="en-US" dirty="0">
                <a:latin typeface="Arial"/>
                <a:cs typeface="Arial"/>
              </a:endParaRPr>
            </a:p>
            <a:p>
              <a:pPr algn="r"/>
              <a:r>
                <a:rPr lang="en-US" dirty="0" smtClean="0">
                  <a:latin typeface="Arial"/>
                  <a:cs typeface="Arial"/>
                </a:rPr>
                <a:t>1000</a:t>
              </a:r>
            </a:p>
            <a:p>
              <a:pPr algn="r"/>
              <a:endParaRPr lang="en-US" dirty="0">
                <a:latin typeface="Arial"/>
                <a:cs typeface="Arial"/>
              </a:endParaRPr>
            </a:p>
            <a:p>
              <a:pPr algn="r"/>
              <a:r>
                <a:rPr lang="en-US" dirty="0" smtClean="0">
                  <a:latin typeface="Arial"/>
                  <a:cs typeface="Arial"/>
                </a:rPr>
                <a:t>500</a:t>
              </a:r>
            </a:p>
            <a:p>
              <a:pPr algn="r"/>
              <a:endParaRPr lang="en-US" dirty="0">
                <a:latin typeface="Arial"/>
                <a:cs typeface="Arial"/>
              </a:endParaRPr>
            </a:p>
            <a:p>
              <a:pPr algn="r"/>
              <a:r>
                <a:rPr lang="en-US" dirty="0" smtClean="0">
                  <a:latin typeface="Arial"/>
                  <a:cs typeface="Arial"/>
                </a:rPr>
                <a:t>0</a:t>
              </a:r>
              <a:endParaRPr lang="en-US" dirty="0">
                <a:latin typeface="Arial"/>
                <a:cs typeface="Arial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0" y="0"/>
            <a:ext cx="9144000" cy="112646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Histogram of 250-hPa maximum wind speed</a:t>
            </a:r>
          </a:p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NCEP–NCAR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Reanalysis: 1979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–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2012</a:t>
            </a:r>
          </a:p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Domain</a:t>
            </a:r>
            <a:r>
              <a:rPr lang="en-US" sz="2400" b="1" smtClean="0">
                <a:solidFill>
                  <a:srgbClr val="FF0000"/>
                </a:solidFill>
                <a:latin typeface="Arial"/>
                <a:cs typeface="Arial"/>
              </a:rPr>
              <a:t>: </a:t>
            </a:r>
            <a:r>
              <a:rPr lang="en-US" sz="2400" b="1">
                <a:solidFill>
                  <a:srgbClr val="FF0000"/>
                </a:solidFill>
                <a:latin typeface="Arial"/>
                <a:cs typeface="Arial"/>
              </a:rPr>
              <a:t>40°–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60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°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N </a:t>
            </a:r>
            <a:r>
              <a:rPr lang="en-US" sz="2400" b="1" smtClean="0">
                <a:solidFill>
                  <a:srgbClr val="FF0000"/>
                </a:solidFill>
                <a:latin typeface="Arial"/>
                <a:cs typeface="Arial"/>
              </a:rPr>
              <a:t>and </a:t>
            </a:r>
            <a:r>
              <a:rPr lang="en-US" sz="2400" b="1">
                <a:solidFill>
                  <a:srgbClr val="FF0000"/>
                </a:solidFill>
                <a:latin typeface="Arial"/>
                <a:cs typeface="Arial"/>
              </a:rPr>
              <a:t>90°–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60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°W  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071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6349016"/>
            <a:ext cx="9144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Source:  Dr. Mel Shapiro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4213" y="98541"/>
            <a:ext cx="9428655" cy="6256133"/>
            <a:chOff x="164213" y="98541"/>
            <a:chExt cx="9428655" cy="625613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978" t="3597" b="17787"/>
            <a:stretch/>
          </p:blipFill>
          <p:spPr>
            <a:xfrm>
              <a:off x="164213" y="98541"/>
              <a:ext cx="8790939" cy="552909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l="8501" t="87051" r="47475" b="8082"/>
            <a:stretch/>
          </p:blipFill>
          <p:spPr>
            <a:xfrm>
              <a:off x="1763936" y="5606622"/>
              <a:ext cx="5616129" cy="49181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576457" y="6016120"/>
              <a:ext cx="8016411" cy="338554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  −60    −48    −36    −24    −12      0       12      24      36      48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7579" y="206434"/>
            <a:ext cx="938240" cy="54001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2930649" y="1450879"/>
            <a:ext cx="6858001" cy="4616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Time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19060"/>
            <a:ext cx="958149" cy="4001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15 Nov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5206512"/>
            <a:ext cx="958149" cy="4001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27 Dec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16380" y="2203228"/>
            <a:ext cx="0" cy="2346169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10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-1" b="16499"/>
          <a:stretch/>
        </p:blipFill>
        <p:spPr>
          <a:xfrm>
            <a:off x="388831" y="337236"/>
            <a:ext cx="8223234" cy="54932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9439"/>
            <a:ext cx="9144000" cy="6509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109568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200-hPa maximum wind speed (m s</a:t>
            </a:r>
            <a:r>
              <a:rPr lang="en-US" sz="2400" b="1" baseline="30000" dirty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  <a:p>
            <a:pPr algn="ctr">
              <a:lnSpc>
                <a:spcPct val="9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0.5° Climate Forecast System Reanalysis: 1979–2013 </a:t>
            </a:r>
            <a:b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198" t="84141" r="8252" b="10270"/>
          <a:stretch/>
        </p:blipFill>
        <p:spPr>
          <a:xfrm>
            <a:off x="0" y="5941855"/>
            <a:ext cx="9103022" cy="4608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349016"/>
            <a:ext cx="9144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Source:  Dr. Ryan </a:t>
            </a:r>
            <a:r>
              <a:rPr lang="en-US" dirty="0" err="1" smtClean="0">
                <a:latin typeface="Arial"/>
                <a:cs typeface="Arial"/>
              </a:rPr>
              <a:t>Maue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Oval 3"/>
          <p:cNvSpPr/>
          <p:nvPr/>
        </p:nvSpPr>
        <p:spPr>
          <a:xfrm>
            <a:off x="4998471" y="1558062"/>
            <a:ext cx="1674986" cy="635025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Left Arrow 2"/>
          <p:cNvSpPr/>
          <p:nvPr/>
        </p:nvSpPr>
        <p:spPr>
          <a:xfrm rot="13931916">
            <a:off x="5029867" y="1134015"/>
            <a:ext cx="871262" cy="506283"/>
          </a:xfrm>
          <a:prstGeom prst="leftArrow">
            <a:avLst>
              <a:gd name="adj1" fmla="val 37032"/>
              <a:gd name="adj2" fmla="val 50000"/>
            </a:avLst>
          </a:prstGeom>
          <a:solidFill>
            <a:srgbClr val="FF00AE"/>
          </a:solidFill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1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6349016"/>
            <a:ext cx="9144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Source:  Dr. Mel Shapiro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56223" y="98537"/>
            <a:ext cx="6978794" cy="6320761"/>
            <a:chOff x="1686131" y="98537"/>
            <a:chExt cx="6978794" cy="632076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t="3473" b="17341"/>
            <a:stretch/>
          </p:blipFill>
          <p:spPr>
            <a:xfrm>
              <a:off x="1686131" y="98537"/>
              <a:ext cx="5771738" cy="632076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16329" t="87289" b="8255"/>
            <a:stretch/>
          </p:blipFill>
          <p:spPr>
            <a:xfrm rot="16200000">
              <a:off x="4820644" y="2839704"/>
              <a:ext cx="5540050" cy="40807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706776" y="864590"/>
              <a:ext cx="958149" cy="5078314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" dirty="0" smtClean="0">
                  <a:latin typeface="Arial"/>
                  <a:cs typeface="Arial"/>
                </a:rPr>
                <a:t/>
              </a:r>
              <a:br>
                <a:rPr lang="en-US" sz="200" dirty="0" smtClean="0">
                  <a:latin typeface="Arial"/>
                  <a:cs typeface="Arial"/>
                </a:rPr>
              </a:br>
              <a:r>
                <a:rPr lang="en-US" sz="1600" dirty="0" smtClean="0">
                  <a:latin typeface="Arial"/>
                  <a:cs typeface="Arial"/>
                </a:rPr>
                <a:t>600</a:t>
              </a:r>
            </a:p>
            <a:p>
              <a:endParaRPr lang="en-US" sz="1900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480</a:t>
              </a:r>
            </a:p>
            <a:p>
              <a:endParaRPr lang="en-US" sz="1900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360</a:t>
              </a:r>
            </a:p>
            <a:p>
              <a:endParaRPr lang="en-US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240</a:t>
              </a:r>
            </a:p>
            <a:p>
              <a:endParaRPr lang="en-US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120</a:t>
              </a:r>
            </a:p>
            <a:p>
              <a:endParaRPr lang="en-US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  <a:p>
              <a:endParaRPr lang="en-US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−120</a:t>
              </a:r>
            </a:p>
            <a:p>
              <a:endParaRPr lang="en-US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−240</a:t>
              </a:r>
            </a:p>
            <a:p>
              <a:endParaRPr lang="en-US" sz="1700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−360</a:t>
              </a:r>
            </a:p>
            <a:p>
              <a:endParaRPr lang="en-US" sz="1700" dirty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−480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499509" y="280407"/>
            <a:ext cx="938240" cy="5945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451049" y="1808420"/>
            <a:ext cx="6858001" cy="4616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Time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9600" y="156047"/>
            <a:ext cx="958149" cy="4001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15 Nov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79600" y="5896936"/>
            <a:ext cx="958149" cy="40011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27 Dec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995980" y="2560769"/>
            <a:ext cx="0" cy="2346169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474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680093" y="0"/>
            <a:ext cx="10714949" cy="7232917"/>
            <a:chOff x="-680093" y="0"/>
            <a:chExt cx="10714949" cy="7232917"/>
          </a:xfrm>
        </p:grpSpPr>
        <p:sp>
          <p:nvSpPr>
            <p:cNvPr id="5" name="TextBox 4"/>
            <p:cNvSpPr txBox="1"/>
            <p:nvPr/>
          </p:nvSpPr>
          <p:spPr>
            <a:xfrm>
              <a:off x="0" y="0"/>
              <a:ext cx="9144000" cy="461665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" dirty="0" smtClean="0">
                  <a:latin typeface="Arial"/>
                  <a:cs typeface="Arial"/>
                </a:rPr>
                <a:t/>
              </a:r>
              <a:br>
                <a:rPr lang="en-US" sz="200" dirty="0" smtClean="0">
                  <a:latin typeface="Arial"/>
                  <a:cs typeface="Arial"/>
                </a:rPr>
              </a:br>
              <a:endParaRPr lang="en-US" sz="2400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pic>
          <p:nvPicPr>
            <p:cNvPr id="6" name="Picture 5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44"/>
            <a:stretch/>
          </p:blipFill>
          <p:spPr>
            <a:xfrm>
              <a:off x="3919249" y="1284791"/>
              <a:ext cx="6115607" cy="594812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15180" y="230832"/>
              <a:ext cx="4485467" cy="461665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A3335"/>
                  </a:solidFill>
                  <a:latin typeface="Arial"/>
                  <a:cs typeface="Arial"/>
                </a:rPr>
                <a:t>CYYZ </a:t>
              </a:r>
              <a:r>
                <a:rPr lang="en-US" sz="2400" dirty="0">
                  <a:solidFill>
                    <a:srgbClr val="FA3335"/>
                  </a:solidFill>
                  <a:latin typeface="Arial"/>
                  <a:cs typeface="Arial"/>
                </a:rPr>
                <a:t>– </a:t>
              </a:r>
              <a:r>
                <a:rPr lang="en-US" sz="2400" dirty="0" smtClean="0">
                  <a:solidFill>
                    <a:srgbClr val="FA3335"/>
                  </a:solidFill>
                  <a:latin typeface="Arial"/>
                  <a:cs typeface="Arial"/>
                </a:rPr>
                <a:t>Toronto, ON</a:t>
              </a:r>
              <a:endParaRPr lang="en-US" sz="2400" dirty="0">
                <a:solidFill>
                  <a:srgbClr val="3775C7"/>
                </a:solidFill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97076" y="241806"/>
              <a:ext cx="4485467" cy="461665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A3335"/>
                  </a:solidFill>
                  <a:latin typeface="Arial"/>
                  <a:cs typeface="Arial"/>
                </a:rPr>
                <a:t>CYYZ </a:t>
              </a:r>
              <a:r>
                <a:rPr lang="en-US" sz="2400" dirty="0">
                  <a:solidFill>
                    <a:srgbClr val="FA3335"/>
                  </a:solidFill>
                  <a:latin typeface="Arial"/>
                  <a:cs typeface="Arial"/>
                </a:rPr>
                <a:t>– </a:t>
              </a:r>
              <a:r>
                <a:rPr lang="en-US" sz="2400" dirty="0" smtClean="0">
                  <a:solidFill>
                    <a:srgbClr val="FA3335"/>
                  </a:solidFill>
                  <a:latin typeface="Arial"/>
                  <a:cs typeface="Arial"/>
                </a:rPr>
                <a:t>Toronto, ON</a:t>
              </a:r>
              <a:endParaRPr lang="en-US" sz="2400" dirty="0">
                <a:solidFill>
                  <a:srgbClr val="3775C7"/>
                </a:solidFill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0" y="6349016"/>
              <a:ext cx="9144000" cy="369332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Source:  NOAA HYSPLIT MODEL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9920" y="604930"/>
              <a:ext cx="4430727" cy="677108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dirty="0" smtClean="0">
                  <a:solidFill>
                    <a:srgbClr val="FA3335"/>
                  </a:solidFill>
                  <a:latin typeface="Arial"/>
                  <a:cs typeface="Arial"/>
                </a:rPr>
                <a:t>120 h backward trajectories ending at:</a:t>
              </a:r>
              <a:br>
                <a:rPr lang="en-US" sz="1900" dirty="0" smtClean="0">
                  <a:solidFill>
                    <a:srgbClr val="FA3335"/>
                  </a:solidFill>
                  <a:latin typeface="Arial"/>
                  <a:cs typeface="Arial"/>
                </a:rPr>
              </a:br>
              <a:r>
                <a:rPr lang="en-US" sz="1900" dirty="0" smtClean="0">
                  <a:solidFill>
                    <a:srgbClr val="FA3335"/>
                  </a:solidFill>
                  <a:latin typeface="Arial"/>
                  <a:cs typeface="Arial"/>
                </a:rPr>
                <a:t>0000 UTC 22 December 2013</a:t>
              </a:r>
              <a:endParaRPr lang="en-US" sz="1900" dirty="0">
                <a:solidFill>
                  <a:srgbClr val="3775C7"/>
                </a:solidFill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28963" y="607683"/>
              <a:ext cx="4430727" cy="677108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dirty="0" smtClean="0">
                  <a:solidFill>
                    <a:srgbClr val="FA3335"/>
                  </a:solidFill>
                  <a:latin typeface="Arial"/>
                  <a:cs typeface="Arial"/>
                </a:rPr>
                <a:t>72 h forward trajectories starting at:</a:t>
              </a:r>
              <a:br>
                <a:rPr lang="en-US" sz="1900" dirty="0" smtClean="0">
                  <a:solidFill>
                    <a:srgbClr val="FA3335"/>
                  </a:solidFill>
                  <a:latin typeface="Arial"/>
                  <a:cs typeface="Arial"/>
                </a:rPr>
              </a:br>
              <a:r>
                <a:rPr lang="en-US" sz="1900" dirty="0" smtClean="0">
                  <a:solidFill>
                    <a:srgbClr val="FA3335"/>
                  </a:solidFill>
                  <a:latin typeface="Arial"/>
                  <a:cs typeface="Arial"/>
                </a:rPr>
                <a:t>0000 </a:t>
              </a:r>
              <a:r>
                <a:rPr lang="en-US" sz="1900" dirty="0">
                  <a:solidFill>
                    <a:srgbClr val="FA3335"/>
                  </a:solidFill>
                  <a:latin typeface="Arial"/>
                  <a:cs typeface="Arial"/>
                </a:rPr>
                <a:t>UTC 22 December </a:t>
              </a:r>
              <a:r>
                <a:rPr lang="en-US" sz="1900" dirty="0" smtClean="0">
                  <a:solidFill>
                    <a:srgbClr val="FA3335"/>
                  </a:solidFill>
                  <a:latin typeface="Arial"/>
                  <a:cs typeface="Arial"/>
                </a:rPr>
                <a:t>2013</a:t>
              </a:r>
              <a:endParaRPr lang="en-US" sz="1900" dirty="0">
                <a:solidFill>
                  <a:srgbClr val="3775C7"/>
                </a:solidFill>
                <a:latin typeface="Arial"/>
                <a:cs typeface="Arial"/>
              </a:endParaRPr>
            </a:p>
          </p:txBody>
        </p:sp>
        <p:pic>
          <p:nvPicPr>
            <p:cNvPr id="13" name="Picture 12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71"/>
            <a:stretch/>
          </p:blipFill>
          <p:spPr>
            <a:xfrm>
              <a:off x="-680093" y="1282038"/>
              <a:ext cx="6097801" cy="5936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630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598" y="2137765"/>
            <a:ext cx="9057692" cy="5355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900" dirty="0" smtClean="0">
                <a:latin typeface="Arial"/>
                <a:cs typeface="Arial"/>
              </a:rPr>
              <a:t>KDSV </a:t>
            </a:r>
            <a:r>
              <a:rPr lang="ro-RO" sz="1900" dirty="0">
                <a:latin typeface="Arial"/>
                <a:cs typeface="Arial"/>
              </a:rPr>
              <a:t>22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1154</a:t>
            </a:r>
            <a:r>
              <a:rPr lang="ro-RO" sz="1900" dirty="0">
                <a:latin typeface="Arial"/>
                <a:cs typeface="Arial"/>
              </a:rPr>
              <a:t>Z AUTO 15007KT 10SM UP BKN095 OVC110 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00/00 </a:t>
            </a:r>
            <a:r>
              <a:rPr lang="ro-RO" sz="1900" dirty="0">
                <a:latin typeface="Arial"/>
                <a:cs typeface="Arial"/>
              </a:rPr>
              <a:t>A2966 </a:t>
            </a:r>
            <a:r>
              <a:rPr lang="ro-RO" sz="1900" dirty="0" smtClean="0">
                <a:latin typeface="Arial"/>
                <a:cs typeface="Arial"/>
              </a:rPr>
              <a:t>RMK </a:t>
            </a:r>
            <a:r>
              <a:rPr lang="ro-RO" sz="1900" dirty="0">
                <a:latin typeface="Arial"/>
                <a:cs typeface="Arial"/>
              </a:rPr>
              <a:t>AO2 PRESFR SLP057 P0001 60011 70105 T00000000 10011 20000 </a:t>
            </a:r>
            <a:r>
              <a:rPr lang="ro-RO" sz="1900" dirty="0" smtClean="0">
                <a:latin typeface="Arial"/>
                <a:cs typeface="Arial"/>
              </a:rPr>
              <a:t>50020</a:t>
            </a:r>
          </a:p>
          <a:p>
            <a:endParaRPr lang="pt-BR" sz="1900" dirty="0" smtClean="0">
              <a:latin typeface="Arial"/>
              <a:cs typeface="Arial"/>
            </a:endParaRPr>
          </a:p>
          <a:p>
            <a:r>
              <a:rPr lang="pt-BR" sz="1900" dirty="0" smtClean="0">
                <a:latin typeface="Arial"/>
                <a:cs typeface="Arial"/>
              </a:rPr>
              <a:t>KDSV </a:t>
            </a:r>
            <a:r>
              <a:rPr lang="pt-BR" sz="1900" dirty="0">
                <a:latin typeface="Arial"/>
                <a:cs typeface="Arial"/>
              </a:rPr>
              <a:t>22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1254</a:t>
            </a:r>
            <a:r>
              <a:rPr lang="pt-BR" sz="1900" dirty="0">
                <a:latin typeface="Arial"/>
                <a:cs typeface="Arial"/>
              </a:rPr>
              <a:t>Z AUTO 14007KT 10SM -RA OVC095 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02/02</a:t>
            </a:r>
            <a:r>
              <a:rPr lang="pt-BR" sz="1900" dirty="0">
                <a:latin typeface="Arial"/>
                <a:cs typeface="Arial"/>
              </a:rPr>
              <a:t> A2967 RMK AO2 UPE23RAB23 SLP063 P0000 </a:t>
            </a:r>
            <a:r>
              <a:rPr lang="pt-BR" sz="1900" dirty="0" smtClean="0">
                <a:latin typeface="Arial"/>
                <a:cs typeface="Arial"/>
              </a:rPr>
              <a:t>T00220017</a:t>
            </a:r>
          </a:p>
          <a:p>
            <a:endParaRPr lang="pt-BR" sz="1900" dirty="0">
              <a:latin typeface="Arial"/>
              <a:cs typeface="Arial"/>
            </a:endParaRPr>
          </a:p>
          <a:p>
            <a:r>
              <a:rPr lang="pt-BR" sz="1900" dirty="0">
                <a:latin typeface="Arial"/>
                <a:cs typeface="Arial"/>
              </a:rPr>
              <a:t>KDSV 22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1354</a:t>
            </a:r>
            <a:r>
              <a:rPr lang="pt-BR" sz="1900" dirty="0">
                <a:latin typeface="Arial"/>
                <a:cs typeface="Arial"/>
              </a:rPr>
              <a:t>Z AUTO 16018G26KT 10SM BKN110 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14/12</a:t>
            </a:r>
            <a:r>
              <a:rPr lang="pt-BR" sz="1900" dirty="0">
                <a:latin typeface="Arial"/>
                <a:cs typeface="Arial"/>
              </a:rPr>
              <a:t> A2961 RMK AO2 PK WND 15026/1353 RAE48 SLP038 P0001 </a:t>
            </a:r>
            <a:r>
              <a:rPr lang="pt-BR" sz="1900" dirty="0" smtClean="0">
                <a:latin typeface="Arial"/>
                <a:cs typeface="Arial"/>
              </a:rPr>
              <a:t>T01390117</a:t>
            </a:r>
          </a:p>
          <a:p>
            <a:endParaRPr lang="pt-BR" sz="1900" dirty="0">
              <a:latin typeface="Arial"/>
              <a:cs typeface="Arial"/>
            </a:endParaRPr>
          </a:p>
          <a:p>
            <a:r>
              <a:rPr lang="pt-BR" sz="1900" dirty="0">
                <a:latin typeface="Arial"/>
                <a:cs typeface="Arial"/>
              </a:rPr>
              <a:t>KDSV 22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1454</a:t>
            </a:r>
            <a:r>
              <a:rPr lang="pt-BR" sz="1900" dirty="0">
                <a:latin typeface="Arial"/>
                <a:cs typeface="Arial"/>
              </a:rPr>
              <a:t>Z AUTO 33014G27KT 290V020 10SM CLR 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17/12</a:t>
            </a:r>
            <a:r>
              <a:rPr lang="pt-BR" sz="1900" dirty="0">
                <a:latin typeface="Arial"/>
                <a:cs typeface="Arial"/>
              </a:rPr>
              <a:t> A2963 RMK </a:t>
            </a:r>
            <a:r>
              <a:rPr lang="pt-BR" sz="1900" dirty="0" smtClean="0">
                <a:latin typeface="Arial"/>
                <a:cs typeface="Arial"/>
              </a:rPr>
              <a:t/>
            </a:r>
            <a:br>
              <a:rPr lang="pt-BR" sz="1900" dirty="0" smtClean="0">
                <a:latin typeface="Arial"/>
                <a:cs typeface="Arial"/>
              </a:rPr>
            </a:br>
            <a:r>
              <a:rPr lang="pt-BR" sz="1900" dirty="0" smtClean="0">
                <a:latin typeface="Arial"/>
                <a:cs typeface="Arial"/>
              </a:rPr>
              <a:t>AO2 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PK WND 16037/1439 </a:t>
            </a:r>
            <a:r>
              <a:rPr lang="pt-BR" sz="1900" dirty="0">
                <a:latin typeface="Arial"/>
                <a:cs typeface="Arial"/>
              </a:rPr>
              <a:t>WSHFT 1429 RAB16E25 PRESRR SLP044 P0000 60001 T01720117 55014 </a:t>
            </a:r>
            <a:r>
              <a:rPr lang="pt-BR" sz="1900" dirty="0" smtClean="0">
                <a:latin typeface="Arial"/>
                <a:cs typeface="Arial"/>
              </a:rPr>
              <a:t>$</a:t>
            </a:r>
          </a:p>
          <a:p>
            <a:endParaRPr lang="pt-BR" sz="1900" dirty="0">
              <a:latin typeface="Arial"/>
              <a:cs typeface="Arial"/>
            </a:endParaRPr>
          </a:p>
          <a:p>
            <a:r>
              <a:rPr lang="pt-BR" sz="1900" dirty="0">
                <a:latin typeface="Arial"/>
                <a:cs typeface="Arial"/>
              </a:rPr>
              <a:t>KDSV 22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1504</a:t>
            </a:r>
            <a:r>
              <a:rPr lang="pt-BR" sz="1900" dirty="0">
                <a:latin typeface="Arial"/>
                <a:cs typeface="Arial"/>
              </a:rPr>
              <a:t>Z AUTO 32028G42KT 10SM -RA SCT005 SCT019 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02/01</a:t>
            </a:r>
            <a:r>
              <a:rPr lang="pt-BR" sz="1900" dirty="0">
                <a:latin typeface="Arial"/>
                <a:cs typeface="Arial"/>
              </a:rPr>
              <a:t> A2967 RMK AO2 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PK WND 33042/1500 </a:t>
            </a:r>
            <a:r>
              <a:rPr lang="pt-BR" sz="1900" dirty="0">
                <a:latin typeface="Arial"/>
                <a:cs typeface="Arial"/>
              </a:rPr>
              <a:t>RAB1456 PRESRR P0000 </a:t>
            </a:r>
            <a:r>
              <a:rPr lang="pt-BR" sz="1900" dirty="0" smtClean="0">
                <a:latin typeface="Arial"/>
                <a:cs typeface="Arial"/>
              </a:rPr>
              <a:t>$</a:t>
            </a:r>
            <a:endParaRPr lang="pt-BR" sz="1900" dirty="0">
              <a:latin typeface="Arial"/>
              <a:cs typeface="Arial"/>
            </a:endParaRPr>
          </a:p>
          <a:p>
            <a:pPr algn="ctr"/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endParaRPr lang="en-US" sz="1900" dirty="0" smtClean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567162" y="123573"/>
            <a:ext cx="6480790" cy="166199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KDSV</a:t>
            </a:r>
            <a:b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Dansville, NY</a:t>
            </a:r>
            <a:endParaRPr lang="en-US" sz="5000" dirty="0">
              <a:solidFill>
                <a:srgbClr val="3775C7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686" y="104212"/>
            <a:ext cx="2621184" cy="2021224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6058925" y="1000860"/>
            <a:ext cx="341212" cy="322228"/>
          </a:xfrm>
          <a:prstGeom prst="star5">
            <a:avLst/>
          </a:prstGeom>
          <a:solidFill>
            <a:srgbClr val="FF00AE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695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598" y="2137765"/>
            <a:ext cx="9057692" cy="5355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900" dirty="0" smtClean="0">
                <a:latin typeface="Arial"/>
                <a:cs typeface="Arial"/>
              </a:rPr>
              <a:t>KDDH 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221344Z AUTO 01005KT 2 1/2SM BR </a:t>
            </a:r>
            <a:r>
              <a:rPr lang="pt-BR" sz="1900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pt-BR" sz="1900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pt-BR" sz="1900" dirty="0" smtClean="0">
                <a:solidFill>
                  <a:srgbClr val="FF0000"/>
                </a:solidFill>
                <a:latin typeface="Arial"/>
                <a:cs typeface="Arial"/>
              </a:rPr>
              <a:t>BKN020 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06/04 </a:t>
            </a:r>
            <a:r>
              <a:rPr lang="pt-BR" sz="1900" dirty="0">
                <a:latin typeface="Arial"/>
                <a:cs typeface="Arial"/>
              </a:rPr>
              <a:t>A2973 RMK AO2 $</a:t>
            </a:r>
            <a:br>
              <a:rPr lang="pt-BR" sz="1900" dirty="0">
                <a:latin typeface="Arial"/>
                <a:cs typeface="Arial"/>
              </a:rPr>
            </a:br>
            <a:endParaRPr lang="pt-BR" sz="1900" dirty="0" smtClean="0">
              <a:latin typeface="Arial"/>
              <a:cs typeface="Arial"/>
            </a:endParaRPr>
          </a:p>
          <a:p>
            <a:r>
              <a:rPr lang="pt-BR" sz="1900" dirty="0" smtClean="0">
                <a:latin typeface="Arial"/>
                <a:cs typeface="Arial"/>
              </a:rPr>
              <a:t>KDDH 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221254Z AUTO 21014G23KT 10SM </a:t>
            </a:r>
            <a:r>
              <a:rPr lang="pt-BR" sz="1900" dirty="0" smtClean="0">
                <a:solidFill>
                  <a:srgbClr val="FF0000"/>
                </a:solidFill>
                <a:latin typeface="Arial"/>
                <a:cs typeface="Arial"/>
              </a:rPr>
              <a:t>BKN022 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BKN048 BKN100 17/13 </a:t>
            </a:r>
            <a:r>
              <a:rPr lang="pt-BR" sz="1900" dirty="0">
                <a:latin typeface="Arial"/>
                <a:cs typeface="Arial"/>
              </a:rPr>
              <a:t>A2970 RMK AO2 </a:t>
            </a:r>
            <a:r>
              <a:rPr lang="pt-BR" sz="1900" dirty="0" smtClean="0">
                <a:latin typeface="Arial"/>
                <a:cs typeface="Arial"/>
              </a:rPr>
              <a:t>PK </a:t>
            </a:r>
            <a:r>
              <a:rPr lang="pt-BR" sz="1900" dirty="0">
                <a:latin typeface="Arial"/>
                <a:cs typeface="Arial"/>
              </a:rPr>
              <a:t>WND 22029/1235 SLP056 P0000 T01720133 $</a:t>
            </a:r>
            <a:br>
              <a:rPr lang="pt-BR" sz="1900" dirty="0">
                <a:latin typeface="Arial"/>
                <a:cs typeface="Arial"/>
              </a:rPr>
            </a:br>
            <a:endParaRPr lang="pt-BR" sz="1900" dirty="0" smtClean="0">
              <a:latin typeface="Arial"/>
              <a:cs typeface="Arial"/>
            </a:endParaRPr>
          </a:p>
          <a:p>
            <a:r>
              <a:rPr lang="pt-BR" sz="1900" dirty="0" smtClean="0">
                <a:latin typeface="Arial"/>
                <a:cs typeface="Arial"/>
              </a:rPr>
              <a:t>KDDH </a:t>
            </a:r>
            <a:r>
              <a:rPr lang="pt-BR" sz="1900" dirty="0">
                <a:latin typeface="Arial"/>
                <a:cs typeface="Arial"/>
              </a:rPr>
              <a:t>221240Z AUTO 20013G29KT 10SM SCT020 BKN055 OVC100 17/13 A2969 RMK AO2 PK WND 22029/1235 P0000 $</a:t>
            </a:r>
            <a:br>
              <a:rPr lang="pt-BR" sz="1900" dirty="0">
                <a:latin typeface="Arial"/>
                <a:cs typeface="Arial"/>
              </a:rPr>
            </a:br>
            <a:endParaRPr lang="pt-BR" sz="1900" dirty="0" smtClean="0">
              <a:latin typeface="Arial"/>
              <a:cs typeface="Arial"/>
            </a:endParaRPr>
          </a:p>
          <a:p>
            <a:r>
              <a:rPr lang="pt-BR" sz="1900" dirty="0" smtClean="0">
                <a:latin typeface="Arial"/>
                <a:cs typeface="Arial"/>
              </a:rPr>
              <a:t>KDDH 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221226Z AUTO 21009G22KT 10SM BKN020 BKN060 OVC070 17/13 </a:t>
            </a:r>
            <a:r>
              <a:rPr lang="pt-BR" sz="1900" dirty="0">
                <a:latin typeface="Arial"/>
                <a:cs typeface="Arial"/>
              </a:rPr>
              <a:t>A2970 RMK AO2 P0000 $</a:t>
            </a:r>
            <a:br>
              <a:rPr lang="pt-BR" sz="1900" dirty="0">
                <a:latin typeface="Arial"/>
                <a:cs typeface="Arial"/>
              </a:rPr>
            </a:br>
            <a:endParaRPr lang="pt-BR" sz="1900" dirty="0" smtClean="0">
              <a:latin typeface="Arial"/>
              <a:cs typeface="Arial"/>
            </a:endParaRPr>
          </a:p>
          <a:p>
            <a:r>
              <a:rPr lang="pt-BR" sz="1900" dirty="0" smtClean="0">
                <a:latin typeface="Arial"/>
                <a:cs typeface="Arial"/>
              </a:rPr>
              <a:t>KDDH </a:t>
            </a:r>
            <a:r>
              <a:rPr lang="pt-BR" sz="1900" dirty="0">
                <a:solidFill>
                  <a:srgbClr val="FF0000"/>
                </a:solidFill>
                <a:latin typeface="Arial"/>
                <a:cs typeface="Arial"/>
              </a:rPr>
              <a:t>221054Z AUTO 00000KT 4SM BR FEW002 OVC018 04/03 </a:t>
            </a:r>
            <a:r>
              <a:rPr lang="pt-BR" sz="1900" dirty="0">
                <a:latin typeface="Arial"/>
                <a:cs typeface="Arial"/>
              </a:rPr>
              <a:t>A2968 </a:t>
            </a:r>
            <a:r>
              <a:rPr lang="pt-BR" sz="1900" dirty="0" smtClean="0">
                <a:latin typeface="Arial"/>
                <a:cs typeface="Arial"/>
              </a:rPr>
              <a:t>RMK </a:t>
            </a:r>
            <a:r>
              <a:rPr lang="pt-BR" sz="1900" dirty="0">
                <a:latin typeface="Arial"/>
                <a:cs typeface="Arial"/>
              </a:rPr>
              <a:t>AO2 SLP055 T00390028</a:t>
            </a:r>
            <a:br>
              <a:rPr lang="pt-BR" sz="1900" dirty="0">
                <a:latin typeface="Arial"/>
                <a:cs typeface="Arial"/>
              </a:rPr>
            </a:br>
            <a:endParaRPr lang="pt-BR" sz="1900" dirty="0">
              <a:latin typeface="Arial"/>
              <a:cs typeface="Arial"/>
            </a:endParaRPr>
          </a:p>
          <a:p>
            <a:pPr algn="ctr"/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endParaRPr lang="en-US" sz="1900" dirty="0" smtClean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567162" y="123573"/>
            <a:ext cx="6480790" cy="166199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KDDH</a:t>
            </a:r>
            <a:b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Bennington</a:t>
            </a:r>
            <a:r>
              <a:rPr lang="en-US" sz="5000" b="1" smtClean="0">
                <a:solidFill>
                  <a:srgbClr val="FF0000"/>
                </a:solidFill>
                <a:latin typeface="Arial"/>
                <a:cs typeface="Arial"/>
              </a:rPr>
              <a:t>, VT</a:t>
            </a:r>
            <a:endParaRPr lang="en-US" sz="5000" dirty="0">
              <a:solidFill>
                <a:srgbClr val="3775C7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0" detail="10"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3913" y="146985"/>
            <a:ext cx="1980741" cy="2701011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6340501" y="2380870"/>
            <a:ext cx="341212" cy="322228"/>
          </a:xfrm>
          <a:prstGeom prst="star5">
            <a:avLst/>
          </a:prstGeom>
          <a:solidFill>
            <a:srgbClr val="FF00AE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067838" y="2487311"/>
            <a:ext cx="1377994" cy="3606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047618" y="2498097"/>
            <a:ext cx="1377994" cy="180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68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_theta.gif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71"/>
          <a:stretch/>
        </p:blipFill>
        <p:spPr>
          <a:xfrm>
            <a:off x="712666" y="885086"/>
            <a:ext cx="7718668" cy="59729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1231106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r>
              <a:rPr lang="en-US" sz="2400" dirty="0">
                <a:latin typeface="Arial"/>
                <a:cs typeface="Arial"/>
              </a:rPr>
              <a:t/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Potential Temperature and Gradient (C; ×10</a:t>
            </a:r>
            <a:r>
              <a:rPr lang="en-US" sz="2400" baseline="30000" dirty="0">
                <a:solidFill>
                  <a:srgbClr val="FF0000"/>
                </a:solidFill>
                <a:latin typeface="Arial"/>
                <a:cs typeface="Arial"/>
              </a:rPr>
              <a:t>−5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K m</a:t>
            </a:r>
            <a:r>
              <a:rPr lang="en-US" sz="2400" baseline="30000" dirty="0">
                <a:solidFill>
                  <a:srgbClr val="FF0000"/>
                </a:solidFill>
                <a:latin typeface="Arial"/>
                <a:cs typeface="Arial"/>
              </a:rPr>
              <a:t>−1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lang="en-US" sz="2400" baseline="300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endParaRPr lang="en-US" sz="2400" dirty="0">
              <a:solidFill>
                <a:srgbClr val="3775C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9303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1231106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ALB (Albany, NY) Aircraft Soundings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1731 UTC 22 December 2013      1814 UTC 22 December 2013</a:t>
            </a:r>
            <a:endParaRPr lang="en-US" sz="2400" baseline="300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endParaRPr lang="en-US" sz="2400" dirty="0">
              <a:solidFill>
                <a:srgbClr val="3775C7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33" y="850805"/>
            <a:ext cx="8625335" cy="58077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43080"/>
            <a:ext cx="9144000" cy="369332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Source:  Jonathan </a:t>
            </a:r>
            <a:r>
              <a:rPr lang="en-US" dirty="0" err="1" smtClean="0">
                <a:latin typeface="Arial"/>
                <a:cs typeface="Arial"/>
              </a:rPr>
              <a:t>Blaes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848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87652"/>
            <a:ext cx="9144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Additional Soundings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4091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53" y="0"/>
            <a:ext cx="887505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332812" cy="7273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86177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22 December 2013</a:t>
            </a:r>
          </a:p>
          <a:p>
            <a:r>
              <a:rPr lang="en-US" sz="2400" dirty="0" smtClean="0">
                <a:solidFill>
                  <a:srgbClr val="FA3335"/>
                </a:solidFill>
                <a:latin typeface="Arial"/>
                <a:cs typeface="Arial"/>
              </a:rPr>
              <a:t>					Detroit, MI</a:t>
            </a:r>
            <a:r>
              <a:rPr lang="en-US" sz="2400" dirty="0">
                <a:solidFill>
                  <a:srgbClr val="FA3335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srgbClr val="FA3335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srgbClr val="3775C7"/>
                </a:solidFill>
                <a:latin typeface="Arial"/>
                <a:cs typeface="Arial"/>
              </a:rPr>
              <a:t>Wilmington, OH</a:t>
            </a:r>
            <a:endParaRPr lang="en-US" sz="2400" dirty="0">
              <a:solidFill>
                <a:srgbClr val="3775C7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35675" y="4685045"/>
            <a:ext cx="1698933" cy="73866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PW </a:t>
            </a:r>
            <a:r>
              <a:rPr lang="en-US" sz="1400" dirty="0">
                <a:solidFill>
                  <a:srgbClr val="FF0000"/>
                </a:solidFill>
              </a:rPr>
              <a:t>= 28.9 mm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CAPE </a:t>
            </a:r>
            <a:r>
              <a:rPr lang="en-US" sz="1400" dirty="0">
                <a:solidFill>
                  <a:srgbClr val="FF0000"/>
                </a:solidFill>
              </a:rPr>
              <a:t>= 0.0 J kg</a:t>
            </a:r>
            <a:r>
              <a:rPr lang="en-US" sz="1400" baseline="30000" dirty="0">
                <a:solidFill>
                  <a:srgbClr val="FF0000"/>
                </a:solidFill>
              </a:rPr>
              <a:t>-</a:t>
            </a:r>
            <a:r>
              <a:rPr lang="en-US" sz="1400" baseline="30000" dirty="0" smtClean="0">
                <a:solidFill>
                  <a:srgbClr val="FF0000"/>
                </a:solidFill>
              </a:rPr>
              <a:t>1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Thickness </a:t>
            </a:r>
            <a:r>
              <a:rPr lang="en-US" sz="1400" dirty="0">
                <a:solidFill>
                  <a:srgbClr val="FF0000"/>
                </a:solidFill>
              </a:rPr>
              <a:t>= 5546 m</a:t>
            </a:r>
          </a:p>
        </p:txBody>
      </p:sp>
      <p:sp>
        <p:nvSpPr>
          <p:cNvPr id="7" name="Rectangle 6"/>
          <p:cNvSpPr/>
          <p:nvPr/>
        </p:nvSpPr>
        <p:spPr>
          <a:xfrm>
            <a:off x="1935675" y="5445607"/>
            <a:ext cx="1698933" cy="73866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3775C7"/>
                </a:solidFill>
              </a:rPr>
              <a:t>PW </a:t>
            </a:r>
            <a:r>
              <a:rPr lang="en-US" sz="1400" dirty="0">
                <a:solidFill>
                  <a:srgbClr val="3775C7"/>
                </a:solidFill>
              </a:rPr>
              <a:t>= </a:t>
            </a:r>
            <a:r>
              <a:rPr lang="en-US" sz="1400" dirty="0" smtClean="0">
                <a:solidFill>
                  <a:srgbClr val="3775C7"/>
                </a:solidFill>
              </a:rPr>
              <a:t>37.4 mm*</a:t>
            </a:r>
            <a:endParaRPr lang="en-US" sz="1400" dirty="0">
              <a:solidFill>
                <a:srgbClr val="3775C7"/>
              </a:solidFill>
            </a:endParaRPr>
          </a:p>
          <a:p>
            <a:r>
              <a:rPr lang="en-US" sz="1400" dirty="0" smtClean="0">
                <a:solidFill>
                  <a:srgbClr val="3775C7"/>
                </a:solidFill>
              </a:rPr>
              <a:t>CAPE </a:t>
            </a:r>
            <a:r>
              <a:rPr lang="en-US" sz="1400" dirty="0">
                <a:solidFill>
                  <a:srgbClr val="3775C7"/>
                </a:solidFill>
              </a:rPr>
              <a:t>= </a:t>
            </a:r>
            <a:r>
              <a:rPr lang="en-US" sz="1400" dirty="0" smtClean="0">
                <a:solidFill>
                  <a:srgbClr val="3775C7"/>
                </a:solidFill>
              </a:rPr>
              <a:t>99.3 </a:t>
            </a:r>
            <a:r>
              <a:rPr lang="en-US" sz="1400" dirty="0">
                <a:solidFill>
                  <a:srgbClr val="3775C7"/>
                </a:solidFill>
              </a:rPr>
              <a:t>J kg</a:t>
            </a:r>
            <a:r>
              <a:rPr lang="en-US" sz="1400" baseline="30000" dirty="0">
                <a:solidFill>
                  <a:srgbClr val="3775C7"/>
                </a:solidFill>
              </a:rPr>
              <a:t>-</a:t>
            </a:r>
            <a:r>
              <a:rPr lang="en-US" sz="1400" baseline="30000" dirty="0" smtClean="0">
                <a:solidFill>
                  <a:srgbClr val="3775C7"/>
                </a:solidFill>
              </a:rPr>
              <a:t>1</a:t>
            </a:r>
          </a:p>
          <a:p>
            <a:r>
              <a:rPr lang="en-US" sz="1400" dirty="0" smtClean="0">
                <a:solidFill>
                  <a:srgbClr val="3775C7"/>
                </a:solidFill>
              </a:rPr>
              <a:t>Thickness </a:t>
            </a:r>
            <a:r>
              <a:rPr lang="en-US" sz="1400" dirty="0">
                <a:solidFill>
                  <a:srgbClr val="3775C7"/>
                </a:solidFill>
              </a:rPr>
              <a:t>= </a:t>
            </a:r>
            <a:r>
              <a:rPr lang="en-US" sz="1400" dirty="0" smtClean="0">
                <a:solidFill>
                  <a:srgbClr val="3775C7"/>
                </a:solidFill>
              </a:rPr>
              <a:t>5645 </a:t>
            </a:r>
            <a:r>
              <a:rPr lang="en-US" sz="1400" dirty="0">
                <a:solidFill>
                  <a:srgbClr val="3775C7"/>
                </a:solidFill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6768" y="6361205"/>
            <a:ext cx="96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*Record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016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53" y="0"/>
            <a:ext cx="887505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332812" cy="7273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86177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22 December 2013</a:t>
            </a:r>
          </a:p>
          <a:p>
            <a:r>
              <a:rPr lang="en-US" sz="2400" dirty="0" smtClean="0">
                <a:solidFill>
                  <a:srgbClr val="FA3335"/>
                </a:solidFill>
                <a:latin typeface="Arial"/>
                <a:cs typeface="Arial"/>
              </a:rPr>
              <a:t>					Pittsburgh, PA </a:t>
            </a:r>
            <a:r>
              <a:rPr lang="en-US" sz="2400" dirty="0">
                <a:solidFill>
                  <a:srgbClr val="FA3335"/>
                </a:solidFill>
                <a:latin typeface="Arial"/>
                <a:cs typeface="Arial"/>
              </a:rPr>
              <a:t>	</a:t>
            </a:r>
            <a:r>
              <a:rPr lang="en-US" sz="2400" dirty="0" smtClean="0">
                <a:solidFill>
                  <a:srgbClr val="FA3335"/>
                </a:solidFill>
                <a:latin typeface="Arial"/>
                <a:cs typeface="Arial"/>
              </a:rPr>
              <a:t>	 </a:t>
            </a:r>
            <a:r>
              <a:rPr lang="en-US" sz="2400" dirty="0" smtClean="0">
                <a:solidFill>
                  <a:srgbClr val="3775C7"/>
                </a:solidFill>
                <a:latin typeface="Arial"/>
                <a:cs typeface="Arial"/>
              </a:rPr>
              <a:t>Buffalo, NY</a:t>
            </a:r>
            <a:endParaRPr lang="en-US" sz="2400" dirty="0">
              <a:solidFill>
                <a:srgbClr val="3775C7"/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5675" y="4685045"/>
            <a:ext cx="1698933" cy="73866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PW </a:t>
            </a:r>
            <a:r>
              <a:rPr lang="en-US" sz="1400" dirty="0">
                <a:solidFill>
                  <a:srgbClr val="FF0000"/>
                </a:solidFill>
              </a:rPr>
              <a:t>= </a:t>
            </a:r>
            <a:r>
              <a:rPr lang="en-US" sz="1400" dirty="0" smtClean="0">
                <a:solidFill>
                  <a:srgbClr val="FF0000"/>
                </a:solidFill>
              </a:rPr>
              <a:t>33.2 mm*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CAPE </a:t>
            </a:r>
            <a:r>
              <a:rPr lang="en-US" sz="1400" dirty="0">
                <a:solidFill>
                  <a:srgbClr val="FF0000"/>
                </a:solidFill>
              </a:rPr>
              <a:t>= 0.0 J kg</a:t>
            </a:r>
            <a:r>
              <a:rPr lang="en-US" sz="1400" baseline="30000" dirty="0">
                <a:solidFill>
                  <a:srgbClr val="FF0000"/>
                </a:solidFill>
              </a:rPr>
              <a:t>-</a:t>
            </a:r>
            <a:r>
              <a:rPr lang="en-US" sz="1400" baseline="30000" dirty="0" smtClean="0">
                <a:solidFill>
                  <a:srgbClr val="FF0000"/>
                </a:solidFill>
              </a:rPr>
              <a:t>1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Thickness </a:t>
            </a:r>
            <a:r>
              <a:rPr lang="en-US" sz="1400" dirty="0">
                <a:solidFill>
                  <a:srgbClr val="FF0000"/>
                </a:solidFill>
              </a:rPr>
              <a:t>= </a:t>
            </a:r>
            <a:r>
              <a:rPr lang="en-US" sz="1400" dirty="0" smtClean="0">
                <a:solidFill>
                  <a:srgbClr val="FF0000"/>
                </a:solidFill>
              </a:rPr>
              <a:t>5638 </a:t>
            </a:r>
            <a:r>
              <a:rPr lang="en-US" sz="14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7" name="Rectangle 6"/>
          <p:cNvSpPr/>
          <p:nvPr/>
        </p:nvSpPr>
        <p:spPr>
          <a:xfrm>
            <a:off x="1935675" y="5445607"/>
            <a:ext cx="1698933" cy="73866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3775C7"/>
                </a:solidFill>
              </a:rPr>
              <a:t>PW </a:t>
            </a:r>
            <a:r>
              <a:rPr lang="en-US" sz="1400" dirty="0">
                <a:solidFill>
                  <a:srgbClr val="3775C7"/>
                </a:solidFill>
              </a:rPr>
              <a:t>= </a:t>
            </a:r>
            <a:r>
              <a:rPr lang="en-US" sz="1400" dirty="0" smtClean="0">
                <a:solidFill>
                  <a:srgbClr val="3775C7"/>
                </a:solidFill>
              </a:rPr>
              <a:t>28.9 mm</a:t>
            </a:r>
            <a:endParaRPr lang="en-US" sz="1400" dirty="0">
              <a:solidFill>
                <a:srgbClr val="3775C7"/>
              </a:solidFill>
            </a:endParaRPr>
          </a:p>
          <a:p>
            <a:r>
              <a:rPr lang="en-US" sz="1400" dirty="0" smtClean="0">
                <a:solidFill>
                  <a:srgbClr val="3775C7"/>
                </a:solidFill>
              </a:rPr>
              <a:t>CAPE </a:t>
            </a:r>
            <a:r>
              <a:rPr lang="en-US" sz="1400" dirty="0">
                <a:solidFill>
                  <a:srgbClr val="3775C7"/>
                </a:solidFill>
              </a:rPr>
              <a:t>= </a:t>
            </a:r>
            <a:r>
              <a:rPr lang="en-US" sz="1400" dirty="0" smtClean="0">
                <a:solidFill>
                  <a:srgbClr val="3775C7"/>
                </a:solidFill>
              </a:rPr>
              <a:t>0.0 </a:t>
            </a:r>
            <a:r>
              <a:rPr lang="en-US" sz="1400" dirty="0">
                <a:solidFill>
                  <a:srgbClr val="3775C7"/>
                </a:solidFill>
              </a:rPr>
              <a:t>J kg</a:t>
            </a:r>
            <a:r>
              <a:rPr lang="en-US" sz="1400" baseline="30000" dirty="0">
                <a:solidFill>
                  <a:srgbClr val="3775C7"/>
                </a:solidFill>
              </a:rPr>
              <a:t>-</a:t>
            </a:r>
            <a:r>
              <a:rPr lang="en-US" sz="1400" baseline="30000" dirty="0" smtClean="0">
                <a:solidFill>
                  <a:srgbClr val="3775C7"/>
                </a:solidFill>
              </a:rPr>
              <a:t>1</a:t>
            </a:r>
          </a:p>
          <a:p>
            <a:r>
              <a:rPr lang="en-US" sz="1400" dirty="0" smtClean="0">
                <a:solidFill>
                  <a:srgbClr val="3775C7"/>
                </a:solidFill>
              </a:rPr>
              <a:t>Thickness </a:t>
            </a:r>
            <a:r>
              <a:rPr lang="en-US" sz="1400" dirty="0">
                <a:solidFill>
                  <a:srgbClr val="3775C7"/>
                </a:solidFill>
              </a:rPr>
              <a:t>= </a:t>
            </a:r>
            <a:r>
              <a:rPr lang="en-US" sz="1400" dirty="0" smtClean="0">
                <a:solidFill>
                  <a:srgbClr val="3775C7"/>
                </a:solidFill>
              </a:rPr>
              <a:t>5546 </a:t>
            </a:r>
            <a:r>
              <a:rPr lang="en-US" sz="1400" dirty="0">
                <a:solidFill>
                  <a:srgbClr val="3775C7"/>
                </a:solidFill>
              </a:rPr>
              <a:t>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6768" y="6361205"/>
            <a:ext cx="1339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*2</a:t>
            </a:r>
            <a:r>
              <a:rPr lang="en-US" baseline="30000" dirty="0" smtClean="0"/>
              <a:t>nd</a:t>
            </a:r>
            <a:r>
              <a:rPr lang="en-US" dirty="0" smtClean="0"/>
              <a:t> Highest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865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53" y="0"/>
            <a:ext cx="887505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332812" cy="7273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86177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</a:p>
          <a:p>
            <a:r>
              <a:rPr lang="en-US" sz="2400" dirty="0" smtClean="0">
                <a:solidFill>
                  <a:srgbClr val="FA3335"/>
                </a:solidFill>
                <a:latin typeface="Arial"/>
                <a:cs typeface="Arial"/>
              </a:rPr>
              <a:t>					Albany, NY 			  </a:t>
            </a:r>
            <a:r>
              <a:rPr lang="en-US" sz="2400" dirty="0" smtClean="0">
                <a:solidFill>
                  <a:srgbClr val="3775C7"/>
                </a:solidFill>
                <a:latin typeface="Arial"/>
                <a:cs typeface="Arial"/>
              </a:rPr>
              <a:t>Upton, NY</a:t>
            </a:r>
            <a:endParaRPr lang="en-US" sz="2400" dirty="0">
              <a:solidFill>
                <a:srgbClr val="3775C7"/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5675" y="4685045"/>
            <a:ext cx="1698933" cy="73866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PW </a:t>
            </a:r>
            <a:r>
              <a:rPr lang="en-US" sz="1400" dirty="0">
                <a:solidFill>
                  <a:srgbClr val="FF0000"/>
                </a:solidFill>
              </a:rPr>
              <a:t>= </a:t>
            </a:r>
            <a:r>
              <a:rPr lang="en-US" sz="1400" dirty="0" smtClean="0">
                <a:solidFill>
                  <a:srgbClr val="FF0000"/>
                </a:solidFill>
              </a:rPr>
              <a:t>36.8 mm*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CAPE </a:t>
            </a:r>
            <a:r>
              <a:rPr lang="en-US" sz="1400" dirty="0">
                <a:solidFill>
                  <a:srgbClr val="FF0000"/>
                </a:solidFill>
              </a:rPr>
              <a:t>= 0.0 J kg</a:t>
            </a:r>
            <a:r>
              <a:rPr lang="en-US" sz="1400" baseline="30000" dirty="0">
                <a:solidFill>
                  <a:srgbClr val="FF0000"/>
                </a:solidFill>
              </a:rPr>
              <a:t>-</a:t>
            </a:r>
            <a:r>
              <a:rPr lang="en-US" sz="1400" baseline="30000" dirty="0" smtClean="0">
                <a:solidFill>
                  <a:srgbClr val="FF0000"/>
                </a:solidFill>
              </a:rPr>
              <a:t>1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Thickness </a:t>
            </a:r>
            <a:r>
              <a:rPr lang="en-US" sz="1400" dirty="0">
                <a:solidFill>
                  <a:srgbClr val="FF0000"/>
                </a:solidFill>
              </a:rPr>
              <a:t>= </a:t>
            </a:r>
            <a:r>
              <a:rPr lang="en-US" sz="1400" dirty="0" smtClean="0">
                <a:solidFill>
                  <a:srgbClr val="FF0000"/>
                </a:solidFill>
              </a:rPr>
              <a:t>5629 </a:t>
            </a:r>
            <a:r>
              <a:rPr lang="en-US" sz="14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7" name="Rectangle 6"/>
          <p:cNvSpPr/>
          <p:nvPr/>
        </p:nvSpPr>
        <p:spPr>
          <a:xfrm>
            <a:off x="1935675" y="5445607"/>
            <a:ext cx="1698933" cy="73866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3775C7"/>
                </a:solidFill>
              </a:rPr>
              <a:t>PW </a:t>
            </a:r>
            <a:r>
              <a:rPr lang="en-US" sz="1400" dirty="0">
                <a:solidFill>
                  <a:srgbClr val="3775C7"/>
                </a:solidFill>
              </a:rPr>
              <a:t>= </a:t>
            </a:r>
            <a:r>
              <a:rPr lang="en-US" sz="1400" dirty="0" smtClean="0">
                <a:solidFill>
                  <a:srgbClr val="3775C7"/>
                </a:solidFill>
              </a:rPr>
              <a:t>36.2 mm</a:t>
            </a:r>
            <a:endParaRPr lang="en-US" sz="1400" dirty="0">
              <a:solidFill>
                <a:srgbClr val="3775C7"/>
              </a:solidFill>
            </a:endParaRPr>
          </a:p>
          <a:p>
            <a:r>
              <a:rPr lang="en-US" sz="1400" dirty="0" smtClean="0">
                <a:solidFill>
                  <a:srgbClr val="3775C7"/>
                </a:solidFill>
              </a:rPr>
              <a:t>CAPE </a:t>
            </a:r>
            <a:r>
              <a:rPr lang="en-US" sz="1400" dirty="0">
                <a:solidFill>
                  <a:srgbClr val="3775C7"/>
                </a:solidFill>
              </a:rPr>
              <a:t>= </a:t>
            </a:r>
            <a:r>
              <a:rPr lang="en-US" sz="1400" dirty="0" smtClean="0">
                <a:solidFill>
                  <a:srgbClr val="3775C7"/>
                </a:solidFill>
              </a:rPr>
              <a:t>0.0 </a:t>
            </a:r>
            <a:r>
              <a:rPr lang="en-US" sz="1400" dirty="0">
                <a:solidFill>
                  <a:srgbClr val="3775C7"/>
                </a:solidFill>
              </a:rPr>
              <a:t>J kg</a:t>
            </a:r>
            <a:r>
              <a:rPr lang="en-US" sz="1400" baseline="30000" dirty="0">
                <a:solidFill>
                  <a:srgbClr val="3775C7"/>
                </a:solidFill>
              </a:rPr>
              <a:t>-</a:t>
            </a:r>
            <a:r>
              <a:rPr lang="en-US" sz="1400" baseline="30000" dirty="0" smtClean="0">
                <a:solidFill>
                  <a:srgbClr val="3775C7"/>
                </a:solidFill>
              </a:rPr>
              <a:t>1</a:t>
            </a:r>
          </a:p>
          <a:p>
            <a:r>
              <a:rPr lang="en-US" sz="1400" dirty="0" smtClean="0">
                <a:solidFill>
                  <a:srgbClr val="3775C7"/>
                </a:solidFill>
              </a:rPr>
              <a:t>Thickness </a:t>
            </a:r>
            <a:r>
              <a:rPr lang="en-US" sz="1400" dirty="0">
                <a:solidFill>
                  <a:srgbClr val="3775C7"/>
                </a:solidFill>
              </a:rPr>
              <a:t>= </a:t>
            </a:r>
            <a:r>
              <a:rPr lang="en-US" sz="1400" dirty="0" smtClean="0">
                <a:solidFill>
                  <a:srgbClr val="3775C7"/>
                </a:solidFill>
              </a:rPr>
              <a:t>5676 m</a:t>
            </a:r>
            <a:endParaRPr lang="en-US" sz="1400" dirty="0">
              <a:solidFill>
                <a:srgbClr val="3775C7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6768" y="6361205"/>
            <a:ext cx="1339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*2</a:t>
            </a:r>
            <a:r>
              <a:rPr lang="en-US" baseline="30000" dirty="0" smtClean="0"/>
              <a:t>nd</a:t>
            </a:r>
            <a:r>
              <a:rPr lang="en-US" dirty="0" smtClean="0"/>
              <a:t> Highest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985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4924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262854"/>
            <a:ext cx="9144000" cy="61555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250-hPa wind speed (shaded,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; barbs, </a:t>
            </a:r>
            <a:r>
              <a:rPr lang="en-US" sz="1600" dirty="0" err="1" smtClean="0">
                <a:latin typeface="Arial"/>
                <a:cs typeface="Arial"/>
              </a:rPr>
              <a:t>kts</a:t>
            </a:r>
            <a:r>
              <a:rPr lang="en-US" sz="1600" dirty="0" smtClean="0">
                <a:latin typeface="Arial"/>
                <a:cs typeface="Arial"/>
              </a:rPr>
              <a:t>), geopotential height (black contours, dam),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and temperature (red dashed contours, °C)</a:t>
            </a:r>
            <a:endParaRPr lang="en-US" sz="800" dirty="0"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42646" y="187951"/>
            <a:ext cx="8536097" cy="6161830"/>
            <a:chOff x="242646" y="187951"/>
            <a:chExt cx="8536097" cy="61618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84"/>
            <a:stretch/>
          </p:blipFill>
          <p:spPr>
            <a:xfrm>
              <a:off x="242646" y="187951"/>
              <a:ext cx="8536097" cy="6161830"/>
            </a:xfrm>
            <a:prstGeom prst="rect">
              <a:avLst/>
            </a:prstGeom>
          </p:spPr>
        </p:pic>
        <p:grpSp>
          <p:nvGrpSpPr>
            <p:cNvPr id="11" name="Group 10"/>
            <p:cNvGrpSpPr>
              <a:grpSpLocks noChangeAspect="1"/>
            </p:cNvGrpSpPr>
            <p:nvPr/>
          </p:nvGrpSpPr>
          <p:grpSpPr>
            <a:xfrm rot="196205">
              <a:off x="4080463" y="2139453"/>
              <a:ext cx="754490" cy="283586"/>
              <a:chOff x="7147668" y="2945948"/>
              <a:chExt cx="597787" cy="224687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flipV="1">
                <a:off x="7157954" y="3006483"/>
                <a:ext cx="587501" cy="16415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Isosceles Triangle 12"/>
              <p:cNvSpPr/>
              <p:nvPr/>
            </p:nvSpPr>
            <p:spPr>
              <a:xfrm rot="20549564">
                <a:off x="7147668" y="3055219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Isosceles Triangle 13"/>
              <p:cNvSpPr/>
              <p:nvPr/>
            </p:nvSpPr>
            <p:spPr>
              <a:xfrm rot="20549564">
                <a:off x="7249688" y="3026193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Isosceles Triangle 14"/>
              <p:cNvSpPr/>
              <p:nvPr/>
            </p:nvSpPr>
            <p:spPr>
              <a:xfrm rot="20549564">
                <a:off x="7351288" y="2994443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Isosceles Triangle 15"/>
              <p:cNvSpPr/>
              <p:nvPr/>
            </p:nvSpPr>
            <p:spPr>
              <a:xfrm rot="20549564">
                <a:off x="7452888" y="2969043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7516729" y="2958648"/>
                <a:ext cx="61996" cy="861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7570704" y="2945948"/>
                <a:ext cx="61996" cy="861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7653213" y="2972710"/>
                <a:ext cx="33462" cy="46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>
              <a:grpSpLocks noChangeAspect="1"/>
            </p:cNvGrpSpPr>
            <p:nvPr/>
          </p:nvGrpSpPr>
          <p:grpSpPr>
            <a:xfrm rot="20914181">
              <a:off x="5043415" y="1895474"/>
              <a:ext cx="653063" cy="293911"/>
              <a:chOff x="7907173" y="2801345"/>
              <a:chExt cx="548059" cy="246654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7907173" y="2907777"/>
                <a:ext cx="548059" cy="1402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Isosceles Triangle 21"/>
              <p:cNvSpPr>
                <a:spLocks noChangeAspect="1"/>
              </p:cNvSpPr>
              <p:nvPr/>
            </p:nvSpPr>
            <p:spPr>
              <a:xfrm rot="785401">
                <a:off x="7925416" y="2801345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Isosceles Triangle 22"/>
              <p:cNvSpPr>
                <a:spLocks noChangeAspect="1"/>
              </p:cNvSpPr>
              <p:nvPr/>
            </p:nvSpPr>
            <p:spPr>
              <a:xfrm rot="785401">
                <a:off x="8029467" y="2828630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Isosceles Triangle 23"/>
              <p:cNvSpPr>
                <a:spLocks noChangeAspect="1"/>
              </p:cNvSpPr>
              <p:nvPr/>
            </p:nvSpPr>
            <p:spPr>
              <a:xfrm rot="785401">
                <a:off x="8130343" y="2854196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Isosceles Triangle 24"/>
              <p:cNvSpPr>
                <a:spLocks noChangeAspect="1"/>
              </p:cNvSpPr>
              <p:nvPr/>
            </p:nvSpPr>
            <p:spPr>
              <a:xfrm rot="785401">
                <a:off x="8231220" y="2880092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Isosceles Triangle 25"/>
              <p:cNvSpPr>
                <a:spLocks noChangeAspect="1"/>
              </p:cNvSpPr>
              <p:nvPr/>
            </p:nvSpPr>
            <p:spPr>
              <a:xfrm rot="785401">
                <a:off x="8335271" y="2905734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220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53" y="0"/>
            <a:ext cx="887505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332812" cy="7273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86177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23 December 2013</a:t>
            </a:r>
          </a:p>
          <a:p>
            <a:r>
              <a:rPr lang="en-US" sz="2400" dirty="0" smtClean="0">
                <a:solidFill>
                  <a:srgbClr val="FA3335"/>
                </a:solidFill>
                <a:latin typeface="Arial"/>
                <a:cs typeface="Arial"/>
              </a:rPr>
              <a:t>					Gray, ME 			  </a:t>
            </a:r>
            <a:r>
              <a:rPr lang="en-US" sz="2400" dirty="0" smtClean="0">
                <a:solidFill>
                  <a:srgbClr val="3775C7"/>
                </a:solidFill>
                <a:latin typeface="Arial"/>
                <a:cs typeface="Arial"/>
              </a:rPr>
              <a:t>Chatham, MA</a:t>
            </a:r>
            <a:endParaRPr lang="en-US" sz="2400" dirty="0">
              <a:solidFill>
                <a:srgbClr val="3775C7"/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5675" y="4685045"/>
            <a:ext cx="1698933" cy="73866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PW </a:t>
            </a:r>
            <a:r>
              <a:rPr lang="en-US" sz="1400" dirty="0">
                <a:solidFill>
                  <a:srgbClr val="FF0000"/>
                </a:solidFill>
              </a:rPr>
              <a:t>= </a:t>
            </a:r>
            <a:r>
              <a:rPr lang="en-US" sz="1400" dirty="0" smtClean="0">
                <a:solidFill>
                  <a:srgbClr val="FF0000"/>
                </a:solidFill>
              </a:rPr>
              <a:t>23.2 mm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CAPE </a:t>
            </a:r>
            <a:r>
              <a:rPr lang="en-US" sz="1400" dirty="0">
                <a:solidFill>
                  <a:srgbClr val="FF0000"/>
                </a:solidFill>
              </a:rPr>
              <a:t>= 0.0 J kg</a:t>
            </a:r>
            <a:r>
              <a:rPr lang="en-US" sz="1400" baseline="30000" dirty="0">
                <a:solidFill>
                  <a:srgbClr val="FF0000"/>
                </a:solidFill>
              </a:rPr>
              <a:t>-</a:t>
            </a:r>
            <a:r>
              <a:rPr lang="en-US" sz="1400" baseline="30000" dirty="0" smtClean="0">
                <a:solidFill>
                  <a:srgbClr val="FF0000"/>
                </a:solidFill>
              </a:rPr>
              <a:t>1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Thickness </a:t>
            </a:r>
            <a:r>
              <a:rPr lang="en-US" sz="1400" dirty="0">
                <a:solidFill>
                  <a:srgbClr val="FF0000"/>
                </a:solidFill>
              </a:rPr>
              <a:t>= </a:t>
            </a:r>
            <a:r>
              <a:rPr lang="en-US" sz="1400" dirty="0" smtClean="0">
                <a:solidFill>
                  <a:srgbClr val="FF0000"/>
                </a:solidFill>
              </a:rPr>
              <a:t>5555 </a:t>
            </a:r>
            <a:r>
              <a:rPr lang="en-US" sz="14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7" name="Rectangle 6"/>
          <p:cNvSpPr/>
          <p:nvPr/>
        </p:nvSpPr>
        <p:spPr>
          <a:xfrm>
            <a:off x="1935675" y="5445607"/>
            <a:ext cx="1698933" cy="73866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3775C7"/>
                </a:solidFill>
              </a:rPr>
              <a:t>PW </a:t>
            </a:r>
            <a:r>
              <a:rPr lang="en-US" sz="1400" dirty="0">
                <a:solidFill>
                  <a:srgbClr val="3775C7"/>
                </a:solidFill>
              </a:rPr>
              <a:t>= </a:t>
            </a:r>
            <a:r>
              <a:rPr lang="en-US" sz="1400" dirty="0" smtClean="0">
                <a:solidFill>
                  <a:srgbClr val="3775C7"/>
                </a:solidFill>
              </a:rPr>
              <a:t>29.8 mm</a:t>
            </a:r>
            <a:endParaRPr lang="en-US" sz="1400" dirty="0">
              <a:solidFill>
                <a:srgbClr val="3775C7"/>
              </a:solidFill>
            </a:endParaRPr>
          </a:p>
          <a:p>
            <a:r>
              <a:rPr lang="en-US" sz="1400" dirty="0" smtClean="0">
                <a:solidFill>
                  <a:srgbClr val="3775C7"/>
                </a:solidFill>
              </a:rPr>
              <a:t>CAPE </a:t>
            </a:r>
            <a:r>
              <a:rPr lang="en-US" sz="1400" dirty="0">
                <a:solidFill>
                  <a:srgbClr val="3775C7"/>
                </a:solidFill>
              </a:rPr>
              <a:t>= </a:t>
            </a:r>
            <a:r>
              <a:rPr lang="en-US" sz="1400" dirty="0" smtClean="0">
                <a:solidFill>
                  <a:srgbClr val="3775C7"/>
                </a:solidFill>
              </a:rPr>
              <a:t>0.0 </a:t>
            </a:r>
            <a:r>
              <a:rPr lang="en-US" sz="1400" dirty="0">
                <a:solidFill>
                  <a:srgbClr val="3775C7"/>
                </a:solidFill>
              </a:rPr>
              <a:t>J kg</a:t>
            </a:r>
            <a:r>
              <a:rPr lang="en-US" sz="1400" baseline="30000" dirty="0">
                <a:solidFill>
                  <a:srgbClr val="3775C7"/>
                </a:solidFill>
              </a:rPr>
              <a:t>-</a:t>
            </a:r>
            <a:r>
              <a:rPr lang="en-US" sz="1400" baseline="30000" dirty="0" smtClean="0">
                <a:solidFill>
                  <a:srgbClr val="3775C7"/>
                </a:solidFill>
              </a:rPr>
              <a:t>1</a:t>
            </a:r>
          </a:p>
          <a:p>
            <a:r>
              <a:rPr lang="en-US" sz="1400" dirty="0" smtClean="0">
                <a:solidFill>
                  <a:srgbClr val="3775C7"/>
                </a:solidFill>
              </a:rPr>
              <a:t>Thickness </a:t>
            </a:r>
            <a:r>
              <a:rPr lang="en-US" sz="1400" dirty="0">
                <a:solidFill>
                  <a:srgbClr val="3775C7"/>
                </a:solidFill>
              </a:rPr>
              <a:t>= </a:t>
            </a:r>
            <a:r>
              <a:rPr lang="en-US" sz="1400" dirty="0" smtClean="0">
                <a:solidFill>
                  <a:srgbClr val="3775C7"/>
                </a:solidFill>
              </a:rPr>
              <a:t>5663 m</a:t>
            </a:r>
            <a:endParaRPr lang="en-US" sz="1400" dirty="0">
              <a:solidFill>
                <a:srgbClr val="3775C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454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87652"/>
            <a:ext cx="9144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Cross Sections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/>
                <a:cs typeface="Arial"/>
              </a:rPr>
              <a:t>Adapted From Newton and </a:t>
            </a:r>
            <a:r>
              <a:rPr lang="en-US" sz="3200" dirty="0" err="1">
                <a:solidFill>
                  <a:srgbClr val="FF0000"/>
                </a:solidFill>
                <a:latin typeface="Arial"/>
                <a:cs typeface="Arial"/>
              </a:rPr>
              <a:t>Palmen</a:t>
            </a:r>
            <a:r>
              <a:rPr lang="en-US" sz="3200" dirty="0">
                <a:solidFill>
                  <a:srgbClr val="FF0000"/>
                </a:solidFill>
                <a:latin typeface="Arial"/>
                <a:cs typeface="Arial"/>
              </a:rPr>
              <a:t> (1963) </a:t>
            </a:r>
            <a:endParaRPr lang="en-US" sz="3200" baseline="300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64365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3147"/>
          <a:stretch/>
        </p:blipFill>
        <p:spPr>
          <a:xfrm>
            <a:off x="61650" y="738485"/>
            <a:ext cx="8856257" cy="38661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Trough Cross Section 1200 UTC 21 December 2013</a:t>
            </a:r>
          </a:p>
        </p:txBody>
      </p:sp>
      <p:sp>
        <p:nvSpPr>
          <p:cNvPr id="6" name="Rectangle 5"/>
          <p:cNvSpPr/>
          <p:nvPr/>
        </p:nvSpPr>
        <p:spPr>
          <a:xfrm>
            <a:off x="698450" y="369153"/>
            <a:ext cx="8055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Adapted From Newton and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Palmen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(1963) 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28074" y="4530620"/>
            <a:ext cx="4475675" cy="52322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heights (black contours,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Cyclonic curvature vorticity (shaded, 10</a:t>
            </a:r>
            <a:r>
              <a:rPr lang="en-US" sz="1400" baseline="30000" dirty="0" smtClean="0">
                <a:latin typeface="Arial"/>
                <a:cs typeface="Arial"/>
              </a:rPr>
              <a:t>-5</a:t>
            </a:r>
            <a:r>
              <a:rPr lang="en-US" sz="1400" dirty="0" smtClean="0">
                <a:latin typeface="Arial"/>
                <a:cs typeface="Arial"/>
              </a:rPr>
              <a:t>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baseline="30000" dirty="0"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8450" y="670219"/>
            <a:ext cx="1735638" cy="1998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-1" y="4530620"/>
            <a:ext cx="4475675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 (black contour,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geostrophic wind (blue dotted contour m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total wind (blue contour, m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96359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276990"/>
            <a:ext cx="905769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Maximum Cyclonic 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Curvature Vorticity at Base of Trough Along </a:t>
            </a:r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Jet</a:t>
            </a:r>
            <a:endParaRPr lang="ro-RO" sz="19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endParaRPr lang="en-US" sz="1900" dirty="0" smtClean="0">
              <a:latin typeface="Arial"/>
              <a:cs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650" y="738485"/>
            <a:ext cx="8844917" cy="3866109"/>
            <a:chOff x="61650" y="738485"/>
            <a:chExt cx="8844917" cy="386610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r="3271"/>
            <a:stretch/>
          </p:blipFill>
          <p:spPr>
            <a:xfrm>
              <a:off x="61650" y="738485"/>
              <a:ext cx="8844917" cy="3866109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6434528" y="2734385"/>
              <a:ext cx="929850" cy="87319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Trough Cross Section 1200 UTC 21 December 2013</a:t>
            </a:r>
          </a:p>
        </p:txBody>
      </p:sp>
      <p:sp>
        <p:nvSpPr>
          <p:cNvPr id="7" name="Rectangle 6"/>
          <p:cNvSpPr/>
          <p:nvPr/>
        </p:nvSpPr>
        <p:spPr>
          <a:xfrm>
            <a:off x="698450" y="369153"/>
            <a:ext cx="8055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Adapted From Newton and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Palmen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(1963) 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28074" y="4530620"/>
            <a:ext cx="4475675" cy="52322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heights (black contours,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Cyclonic curvature vorticity (shaded, 10</a:t>
            </a:r>
            <a:r>
              <a:rPr lang="en-US" sz="1400" baseline="30000" dirty="0" smtClean="0">
                <a:latin typeface="Arial"/>
                <a:cs typeface="Arial"/>
              </a:rPr>
              <a:t>-5</a:t>
            </a:r>
            <a:r>
              <a:rPr lang="en-US" sz="1400" dirty="0" smtClean="0">
                <a:latin typeface="Arial"/>
                <a:cs typeface="Arial"/>
              </a:rPr>
              <a:t>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baseline="30000" dirty="0"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450" y="670219"/>
            <a:ext cx="1735638" cy="1998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-1" y="4530620"/>
            <a:ext cx="4475675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 (black contour,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geostrophic wind (blue dotted contour m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total wind (blue contour, m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38232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Trough Cross Section 1200 UTC 21 December 2013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276990"/>
            <a:ext cx="9057692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Maximum Cyclonic Curvature Vorticity at Base of Trough Along Jet</a:t>
            </a:r>
          </a:p>
          <a:p>
            <a:pPr algn="ctr"/>
            <a:endParaRPr lang="ro-RO" sz="19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Subgeostrophic Flow at Trough Axis Along Subtropical and Polar Jets</a:t>
            </a:r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endParaRPr lang="en-US" sz="1900" dirty="0" smtClean="0">
              <a:latin typeface="Arial"/>
              <a:cs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1650" y="738485"/>
            <a:ext cx="8844917" cy="3866109"/>
            <a:chOff x="0" y="1145693"/>
            <a:chExt cx="8844917" cy="386610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r="3271"/>
            <a:stretch/>
          </p:blipFill>
          <p:spPr>
            <a:xfrm>
              <a:off x="0" y="1145693"/>
              <a:ext cx="8844917" cy="3866109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6372878" y="3141242"/>
              <a:ext cx="929850" cy="87319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1009228" y="2200003"/>
              <a:ext cx="79378" cy="94123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783196" y="3390722"/>
              <a:ext cx="0" cy="47061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/>
          <p:cNvSpPr/>
          <p:nvPr/>
        </p:nvSpPr>
        <p:spPr>
          <a:xfrm>
            <a:off x="698450" y="369153"/>
            <a:ext cx="8055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Adapted From Newton and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Palmen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(1963) 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28074" y="4530620"/>
            <a:ext cx="4475675" cy="52322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heights (black contours,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Cyclonic curvature vorticity (shaded, 10</a:t>
            </a:r>
            <a:r>
              <a:rPr lang="en-US" sz="1400" baseline="30000" dirty="0" smtClean="0">
                <a:latin typeface="Arial"/>
                <a:cs typeface="Arial"/>
              </a:rPr>
              <a:t>-5</a:t>
            </a:r>
            <a:r>
              <a:rPr lang="en-US" sz="1400" dirty="0" smtClean="0">
                <a:latin typeface="Arial"/>
                <a:cs typeface="Arial"/>
              </a:rPr>
              <a:t>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baseline="30000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450" y="670219"/>
            <a:ext cx="1735638" cy="1998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ultiply 5"/>
          <p:cNvSpPr/>
          <p:nvPr/>
        </p:nvSpPr>
        <p:spPr>
          <a:xfrm>
            <a:off x="6741160" y="3138475"/>
            <a:ext cx="335280" cy="356031"/>
          </a:xfrm>
          <a:prstGeom prst="mathMultiply">
            <a:avLst>
              <a:gd name="adj1" fmla="val 15152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ultiply 15"/>
          <p:cNvSpPr/>
          <p:nvPr/>
        </p:nvSpPr>
        <p:spPr>
          <a:xfrm>
            <a:off x="6741160" y="1980235"/>
            <a:ext cx="335280" cy="356031"/>
          </a:xfrm>
          <a:prstGeom prst="mathMultiply">
            <a:avLst>
              <a:gd name="adj1" fmla="val 15152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-1" y="4530620"/>
            <a:ext cx="4475675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 (black contour,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geostrophic wind (blue dotted contour m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total wind (blue contour, m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77712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276990"/>
            <a:ext cx="9057692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Maximum Cyclonic Curvature Vorticity at Base of Trough Along Jet</a:t>
            </a:r>
          </a:p>
          <a:p>
            <a:pPr algn="ctr"/>
            <a:endParaRPr lang="ro-RO" sz="19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Subgeostrophic Flow at Trough Axis Along Subtropical and Polar Jets</a:t>
            </a:r>
          </a:p>
          <a:p>
            <a:pPr algn="ctr"/>
            <a:endParaRPr lang="ro-RO" sz="19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Maximum Shear Vorticity at Strongest Height Gradient Along Jets</a:t>
            </a:r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endParaRPr lang="en-US" sz="1900" dirty="0" smtClean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Trough Cross Section 1200 UTC 21 December 2013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1650" y="738485"/>
            <a:ext cx="8833577" cy="3866109"/>
            <a:chOff x="0" y="1145693"/>
            <a:chExt cx="8833577" cy="386610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r="3395"/>
            <a:stretch/>
          </p:blipFill>
          <p:spPr>
            <a:xfrm>
              <a:off x="0" y="1145693"/>
              <a:ext cx="8833577" cy="3866109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H="1">
              <a:off x="1009228" y="2200003"/>
              <a:ext cx="79378" cy="94123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2783196" y="3390722"/>
              <a:ext cx="0" cy="47061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6"/>
            <p:cNvSpPr/>
            <p:nvPr/>
          </p:nvSpPr>
          <p:spPr>
            <a:xfrm>
              <a:off x="5712543" y="2255473"/>
              <a:ext cx="1017655" cy="1357820"/>
            </a:xfrm>
            <a:custGeom>
              <a:avLst/>
              <a:gdLst>
                <a:gd name="connsiteX0" fmla="*/ 648994 w 1017655"/>
                <a:gd name="connsiteY0" fmla="*/ 182675 h 1357820"/>
                <a:gd name="connsiteX1" fmla="*/ 989183 w 1017655"/>
                <a:gd name="connsiteY1" fmla="*/ 885769 h 1357820"/>
                <a:gd name="connsiteX2" fmla="*/ 977843 w 1017655"/>
                <a:gd name="connsiteY2" fmla="*/ 1339378 h 1357820"/>
                <a:gd name="connsiteX3" fmla="*/ 807748 w 1017655"/>
                <a:gd name="connsiteY3" fmla="*/ 1191955 h 1357820"/>
                <a:gd name="connsiteX4" fmla="*/ 456220 w 1017655"/>
                <a:gd name="connsiteY4" fmla="*/ 488861 h 1357820"/>
                <a:gd name="connsiteX5" fmla="*/ 36653 w 1017655"/>
                <a:gd name="connsiteY5" fmla="*/ 250716 h 1357820"/>
                <a:gd name="connsiteX6" fmla="*/ 93351 w 1017655"/>
                <a:gd name="connsiteY6" fmla="*/ 1231 h 1357820"/>
                <a:gd name="connsiteX7" fmla="*/ 648994 w 1017655"/>
                <a:gd name="connsiteY7" fmla="*/ 182675 h 1357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17655" h="1357820">
                  <a:moveTo>
                    <a:pt x="648994" y="182675"/>
                  </a:moveTo>
                  <a:cubicBezTo>
                    <a:pt x="798299" y="330098"/>
                    <a:pt x="934375" y="692985"/>
                    <a:pt x="989183" y="885769"/>
                  </a:cubicBezTo>
                  <a:cubicBezTo>
                    <a:pt x="1043991" y="1078553"/>
                    <a:pt x="1008082" y="1288347"/>
                    <a:pt x="977843" y="1339378"/>
                  </a:cubicBezTo>
                  <a:cubicBezTo>
                    <a:pt x="947604" y="1390409"/>
                    <a:pt x="894685" y="1333708"/>
                    <a:pt x="807748" y="1191955"/>
                  </a:cubicBezTo>
                  <a:cubicBezTo>
                    <a:pt x="720811" y="1050202"/>
                    <a:pt x="584736" y="645734"/>
                    <a:pt x="456220" y="488861"/>
                  </a:cubicBezTo>
                  <a:cubicBezTo>
                    <a:pt x="327704" y="331988"/>
                    <a:pt x="97131" y="331988"/>
                    <a:pt x="36653" y="250716"/>
                  </a:cubicBezTo>
                  <a:cubicBezTo>
                    <a:pt x="-23825" y="169444"/>
                    <a:pt x="-12486" y="10681"/>
                    <a:pt x="93351" y="1231"/>
                  </a:cubicBezTo>
                  <a:cubicBezTo>
                    <a:pt x="199188" y="-8219"/>
                    <a:pt x="499689" y="35252"/>
                    <a:pt x="648994" y="182675"/>
                  </a:cubicBez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6809529" y="2599493"/>
              <a:ext cx="1691907" cy="1116582"/>
            </a:xfrm>
            <a:custGeom>
              <a:avLst/>
              <a:gdLst>
                <a:gd name="connsiteX0" fmla="*/ 357122 w 1691907"/>
                <a:gd name="connsiteY0" fmla="*/ 723192 h 1116582"/>
                <a:gd name="connsiteX1" fmla="*/ 243725 w 1691907"/>
                <a:gd name="connsiteY1" fmla="*/ 1074739 h 1116582"/>
                <a:gd name="connsiteX2" fmla="*/ 73631 w 1691907"/>
                <a:gd name="connsiteY2" fmla="*/ 1074739 h 1116582"/>
                <a:gd name="connsiteX3" fmla="*/ 5593 w 1691907"/>
                <a:gd name="connsiteY3" fmla="*/ 757213 h 1116582"/>
                <a:gd name="connsiteX4" fmla="*/ 209706 w 1691907"/>
                <a:gd name="connsiteY4" fmla="*/ 326285 h 1116582"/>
                <a:gd name="connsiteX5" fmla="*/ 708651 w 1691907"/>
                <a:gd name="connsiteY5" fmla="*/ 31439 h 1116582"/>
                <a:gd name="connsiteX6" fmla="*/ 1513765 w 1691907"/>
                <a:gd name="connsiteY6" fmla="*/ 31439 h 1116582"/>
                <a:gd name="connsiteX7" fmla="*/ 1638501 w 1691907"/>
                <a:gd name="connsiteY7" fmla="*/ 235563 h 1116582"/>
                <a:gd name="connsiteX8" fmla="*/ 822047 w 1691907"/>
                <a:gd name="connsiteY8" fmla="*/ 428347 h 1116582"/>
                <a:gd name="connsiteX9" fmla="*/ 447839 w 1691907"/>
                <a:gd name="connsiteY9" fmla="*/ 473707 h 1116582"/>
                <a:gd name="connsiteX10" fmla="*/ 357122 w 1691907"/>
                <a:gd name="connsiteY10" fmla="*/ 723192 h 111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91907" h="1116582">
                  <a:moveTo>
                    <a:pt x="357122" y="723192"/>
                  </a:moveTo>
                  <a:cubicBezTo>
                    <a:pt x="323103" y="823364"/>
                    <a:pt x="290973" y="1016148"/>
                    <a:pt x="243725" y="1074739"/>
                  </a:cubicBezTo>
                  <a:cubicBezTo>
                    <a:pt x="196477" y="1133330"/>
                    <a:pt x="113320" y="1127660"/>
                    <a:pt x="73631" y="1074739"/>
                  </a:cubicBezTo>
                  <a:cubicBezTo>
                    <a:pt x="33942" y="1021818"/>
                    <a:pt x="-17086" y="881955"/>
                    <a:pt x="5593" y="757213"/>
                  </a:cubicBezTo>
                  <a:cubicBezTo>
                    <a:pt x="28272" y="632471"/>
                    <a:pt x="92530" y="447247"/>
                    <a:pt x="209706" y="326285"/>
                  </a:cubicBezTo>
                  <a:cubicBezTo>
                    <a:pt x="326882" y="205323"/>
                    <a:pt x="491308" y="80580"/>
                    <a:pt x="708651" y="31439"/>
                  </a:cubicBezTo>
                  <a:cubicBezTo>
                    <a:pt x="925994" y="-17702"/>
                    <a:pt x="1358790" y="-2582"/>
                    <a:pt x="1513765" y="31439"/>
                  </a:cubicBezTo>
                  <a:cubicBezTo>
                    <a:pt x="1668740" y="65460"/>
                    <a:pt x="1753787" y="169412"/>
                    <a:pt x="1638501" y="235563"/>
                  </a:cubicBezTo>
                  <a:cubicBezTo>
                    <a:pt x="1523215" y="301714"/>
                    <a:pt x="1020491" y="388656"/>
                    <a:pt x="822047" y="428347"/>
                  </a:cubicBezTo>
                  <a:cubicBezTo>
                    <a:pt x="623603" y="468038"/>
                    <a:pt x="527217" y="422676"/>
                    <a:pt x="447839" y="473707"/>
                  </a:cubicBezTo>
                  <a:cubicBezTo>
                    <a:pt x="368462" y="524738"/>
                    <a:pt x="391141" y="623020"/>
                    <a:pt x="357122" y="723192"/>
                  </a:cubicBez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698450" y="369153"/>
            <a:ext cx="8055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Adapted From Newton and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Palmen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(1963) 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28074" y="4530620"/>
            <a:ext cx="4475675" cy="52322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heights (black contours,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Cyclonic shear vorticity (shaded, 10</a:t>
            </a:r>
            <a:r>
              <a:rPr lang="en-US" sz="1400" baseline="30000" dirty="0" smtClean="0">
                <a:latin typeface="Arial"/>
                <a:cs typeface="Arial"/>
              </a:rPr>
              <a:t>-5</a:t>
            </a:r>
            <a:r>
              <a:rPr lang="en-US" sz="1400" dirty="0" smtClean="0">
                <a:latin typeface="Arial"/>
                <a:cs typeface="Arial"/>
              </a:rPr>
              <a:t>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baseline="30000" dirty="0"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8450" y="670219"/>
            <a:ext cx="1735638" cy="1998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ultiply 13"/>
          <p:cNvSpPr/>
          <p:nvPr/>
        </p:nvSpPr>
        <p:spPr>
          <a:xfrm>
            <a:off x="6741160" y="3138475"/>
            <a:ext cx="335280" cy="356031"/>
          </a:xfrm>
          <a:prstGeom prst="mathMultiply">
            <a:avLst>
              <a:gd name="adj1" fmla="val 15152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ultiply 14"/>
          <p:cNvSpPr/>
          <p:nvPr/>
        </p:nvSpPr>
        <p:spPr>
          <a:xfrm>
            <a:off x="6741160" y="1980235"/>
            <a:ext cx="335280" cy="356031"/>
          </a:xfrm>
          <a:prstGeom prst="mathMultiply">
            <a:avLst>
              <a:gd name="adj1" fmla="val 15152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-1" y="4530620"/>
            <a:ext cx="4475675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 (black contour,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geostrophic wind (blue dotted contour m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total wind (blue contour, m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44204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Ridge Cross Section 1200 UTC 22 December 2013</a:t>
            </a:r>
          </a:p>
        </p:txBody>
      </p:sp>
      <p:sp>
        <p:nvSpPr>
          <p:cNvPr id="4" name="Rectangle 3"/>
          <p:cNvSpPr/>
          <p:nvPr/>
        </p:nvSpPr>
        <p:spPr>
          <a:xfrm>
            <a:off x="698450" y="369153"/>
            <a:ext cx="8055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Adapted From Newton and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Palmen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(1963) 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28074" y="4530620"/>
            <a:ext cx="4475675" cy="52322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heights (black contours,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Cyclonic curvature vorticity (shaded, 10</a:t>
            </a:r>
            <a:r>
              <a:rPr lang="en-US" sz="1400" baseline="30000" dirty="0" smtClean="0">
                <a:latin typeface="Arial"/>
                <a:cs typeface="Arial"/>
              </a:rPr>
              <a:t>-5</a:t>
            </a:r>
            <a:r>
              <a:rPr lang="en-US" sz="1400" dirty="0" smtClean="0">
                <a:latin typeface="Arial"/>
                <a:cs typeface="Arial"/>
              </a:rPr>
              <a:t>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baseline="30000" dirty="0">
              <a:latin typeface="Arial"/>
              <a:cs typeface="Aria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8389" y="738485"/>
            <a:ext cx="8855972" cy="3866109"/>
            <a:chOff x="58389" y="738485"/>
            <a:chExt cx="8855972" cy="386610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/>
            <a:srcRect r="3150"/>
            <a:stretch/>
          </p:blipFill>
          <p:spPr>
            <a:xfrm>
              <a:off x="58389" y="738485"/>
              <a:ext cx="8855972" cy="386610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/>
            <a:srcRect l="30714" t="5043" r="57307" b="84062"/>
            <a:stretch/>
          </p:blipFill>
          <p:spPr>
            <a:xfrm>
              <a:off x="727646" y="933450"/>
              <a:ext cx="1095375" cy="421218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698450" y="670219"/>
            <a:ext cx="1735638" cy="1998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1" y="4530620"/>
            <a:ext cx="4475675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 (black contour,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geostrophic wind (blue dotted contour m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total wind (blue contour, m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56295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Ridge Cross Section 1200 UTC 22 December 2013</a:t>
            </a:r>
          </a:p>
        </p:txBody>
      </p:sp>
      <p:sp>
        <p:nvSpPr>
          <p:cNvPr id="3" name="Rectangle 2"/>
          <p:cNvSpPr/>
          <p:nvPr/>
        </p:nvSpPr>
        <p:spPr>
          <a:xfrm>
            <a:off x="698450" y="369153"/>
            <a:ext cx="8055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Adapted From Newton and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Palmen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(1963) 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28074" y="4530620"/>
            <a:ext cx="4475675" cy="52322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heights (black contours,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Cyclonic curvature vorticity (shaded, 10</a:t>
            </a:r>
            <a:r>
              <a:rPr lang="en-US" sz="1400" baseline="30000" dirty="0" smtClean="0">
                <a:latin typeface="Arial"/>
                <a:cs typeface="Arial"/>
              </a:rPr>
              <a:t>-5</a:t>
            </a:r>
            <a:r>
              <a:rPr lang="en-US" sz="1400" dirty="0" smtClean="0">
                <a:latin typeface="Arial"/>
                <a:cs typeface="Arial"/>
              </a:rPr>
              <a:t>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baseline="30000" dirty="0">
              <a:latin typeface="Arial"/>
              <a:cs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8389" y="738485"/>
            <a:ext cx="8855972" cy="3866109"/>
            <a:chOff x="58389" y="738485"/>
            <a:chExt cx="8855972" cy="386610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r="3150"/>
            <a:stretch/>
          </p:blipFill>
          <p:spPr>
            <a:xfrm>
              <a:off x="58389" y="738485"/>
              <a:ext cx="8855972" cy="386610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30714" t="5043" r="57307" b="84062"/>
            <a:stretch/>
          </p:blipFill>
          <p:spPr>
            <a:xfrm>
              <a:off x="727646" y="933450"/>
              <a:ext cx="1095375" cy="421218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0" y="5276990"/>
            <a:ext cx="905769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Little to No Cyclonic 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Curvature Vorticity at Base of </a:t>
            </a:r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Ridge 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Along </a:t>
            </a:r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Jet</a:t>
            </a:r>
            <a:endParaRPr lang="ro-RO" sz="19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endParaRPr lang="en-US" sz="1900" dirty="0" smtClean="0">
              <a:latin typeface="Arial"/>
              <a:cs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6434528" y="1773936"/>
            <a:ext cx="929850" cy="873197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98450" y="670219"/>
            <a:ext cx="1735638" cy="1998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-1" y="4530620"/>
            <a:ext cx="4475675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 (black contour,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geostrophic wind (blue dotted contour m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total wind (blue contour, m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99739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Ridge Cross Section 1200 UTC 22 December 2013</a:t>
            </a:r>
          </a:p>
        </p:txBody>
      </p:sp>
      <p:sp>
        <p:nvSpPr>
          <p:cNvPr id="3" name="Rectangle 2"/>
          <p:cNvSpPr/>
          <p:nvPr/>
        </p:nvSpPr>
        <p:spPr>
          <a:xfrm>
            <a:off x="698450" y="369153"/>
            <a:ext cx="8055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Adapted From Newton and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Palmen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(1963) 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28074" y="4530620"/>
            <a:ext cx="4475675" cy="52322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heights (black contours,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Cyclonic curvature vorticity (shaded, 10</a:t>
            </a:r>
            <a:r>
              <a:rPr lang="en-US" sz="1400" baseline="30000" dirty="0" smtClean="0">
                <a:latin typeface="Arial"/>
                <a:cs typeface="Arial"/>
              </a:rPr>
              <a:t>-5</a:t>
            </a:r>
            <a:r>
              <a:rPr lang="en-US" sz="1400" dirty="0" smtClean="0">
                <a:latin typeface="Arial"/>
                <a:cs typeface="Arial"/>
              </a:rPr>
              <a:t>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baseline="30000" dirty="0">
              <a:latin typeface="Arial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8389" y="738485"/>
            <a:ext cx="8855972" cy="3866109"/>
            <a:chOff x="58389" y="738485"/>
            <a:chExt cx="8855972" cy="386610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r="3150"/>
            <a:stretch/>
          </p:blipFill>
          <p:spPr>
            <a:xfrm>
              <a:off x="58389" y="738485"/>
              <a:ext cx="8855972" cy="386610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30714" t="5043" r="57307" b="84062"/>
            <a:stretch/>
          </p:blipFill>
          <p:spPr>
            <a:xfrm>
              <a:off x="727646" y="933450"/>
              <a:ext cx="1095375" cy="421218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0" y="5276990"/>
            <a:ext cx="9057692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Little to No Cyclonic 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Curvature Vorticity at Base of </a:t>
            </a:r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Ridge 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Along </a:t>
            </a:r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Jet</a:t>
            </a:r>
          </a:p>
          <a:p>
            <a:pPr algn="ctr"/>
            <a:endParaRPr lang="ro-RO" sz="19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Supergeostrophic 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Flow at </a:t>
            </a:r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Ridge 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Axis Along </a:t>
            </a:r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Merged Subtropical 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and Polar Jets</a:t>
            </a:r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endParaRPr lang="en-US" sz="1900" dirty="0" smtClean="0">
              <a:latin typeface="Arial"/>
              <a:cs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434528" y="1775496"/>
            <a:ext cx="929850" cy="873197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878812" y="1175825"/>
            <a:ext cx="0" cy="634946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98450" y="670219"/>
            <a:ext cx="1735638" cy="1998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ultiply 12"/>
          <p:cNvSpPr/>
          <p:nvPr/>
        </p:nvSpPr>
        <p:spPr>
          <a:xfrm>
            <a:off x="6741160" y="1980235"/>
            <a:ext cx="335280" cy="356031"/>
          </a:xfrm>
          <a:prstGeom prst="mathMultiply">
            <a:avLst>
              <a:gd name="adj1" fmla="val 15152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1" y="4530620"/>
            <a:ext cx="4475675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 (black contour,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geostrophic wind (blue dotted contour m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total wind (blue contour, m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78605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3296"/>
          <a:stretch/>
        </p:blipFill>
        <p:spPr>
          <a:xfrm>
            <a:off x="58795" y="738485"/>
            <a:ext cx="8842678" cy="38661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Ridge Cross Section 1200 UTC 22 December 2013</a:t>
            </a:r>
          </a:p>
        </p:txBody>
      </p:sp>
      <p:sp>
        <p:nvSpPr>
          <p:cNvPr id="4" name="Rectangle 3"/>
          <p:cNvSpPr/>
          <p:nvPr/>
        </p:nvSpPr>
        <p:spPr>
          <a:xfrm>
            <a:off x="698450" y="369153"/>
            <a:ext cx="8055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Adapted From Newton and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Palmen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(1963) 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0714" t="5043" r="57307" b="84062"/>
          <a:stretch/>
        </p:blipFill>
        <p:spPr>
          <a:xfrm>
            <a:off x="727646" y="933450"/>
            <a:ext cx="1095375" cy="42121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434528" y="1775497"/>
            <a:ext cx="929850" cy="873197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878812" y="1175825"/>
            <a:ext cx="0" cy="634946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628074" y="4530620"/>
            <a:ext cx="4475675" cy="523220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heights (black contours,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Cyclonic shear vorticity (shaded, 10</a:t>
            </a:r>
            <a:r>
              <a:rPr lang="en-US" sz="1400" baseline="30000" dirty="0" smtClean="0">
                <a:latin typeface="Arial"/>
                <a:cs typeface="Arial"/>
              </a:rPr>
              <a:t>-5</a:t>
            </a:r>
            <a:r>
              <a:rPr lang="en-US" sz="1400" dirty="0" smtClean="0">
                <a:latin typeface="Arial"/>
                <a:cs typeface="Arial"/>
              </a:rPr>
              <a:t>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baseline="30000" dirty="0"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5276990"/>
            <a:ext cx="905769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Little to No Cyclonic 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Curvature Vorticity at Base of </a:t>
            </a:r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Ridge 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Along </a:t>
            </a:r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Jet</a:t>
            </a:r>
          </a:p>
          <a:p>
            <a:pPr algn="ctr"/>
            <a:endParaRPr lang="ro-RO" sz="19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Supergeostrophic 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Flow at </a:t>
            </a:r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Ridge 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Axis Along </a:t>
            </a:r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Merged Subtropical </a:t>
            </a:r>
            <a:r>
              <a:rPr lang="ro-RO" sz="1900" dirty="0">
                <a:solidFill>
                  <a:srgbClr val="FF0000"/>
                </a:solidFill>
                <a:latin typeface="Arial"/>
                <a:cs typeface="Arial"/>
              </a:rPr>
              <a:t>and Polar </a:t>
            </a:r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Jets</a:t>
            </a:r>
          </a:p>
          <a:p>
            <a:pPr algn="ctr"/>
            <a:endParaRPr lang="ro-RO" sz="19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ro-RO" sz="1900" dirty="0" smtClean="0">
                <a:solidFill>
                  <a:srgbClr val="FF0000"/>
                </a:solidFill>
                <a:latin typeface="Arial"/>
                <a:cs typeface="Arial"/>
              </a:rPr>
              <a:t>Maximum Cycloinc Shear Vorticity Poleward of Jet Core (Along Broad Trough Axis)</a:t>
            </a:r>
            <a:r>
              <a:rPr lang="en-US" sz="1900" dirty="0" smtClean="0">
                <a:latin typeface="Arial"/>
                <a:cs typeface="Arial"/>
              </a:rPr>
              <a:t/>
            </a:r>
            <a:br>
              <a:rPr lang="en-US" sz="1900" dirty="0" smtClean="0">
                <a:latin typeface="Arial"/>
                <a:cs typeface="Arial"/>
              </a:rPr>
            </a:br>
            <a:endParaRPr lang="en-US" sz="1900" dirty="0" smtClean="0"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450" y="670219"/>
            <a:ext cx="1735638" cy="1998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ltiply 11"/>
          <p:cNvSpPr/>
          <p:nvPr/>
        </p:nvSpPr>
        <p:spPr>
          <a:xfrm>
            <a:off x="6741160" y="1980235"/>
            <a:ext cx="335280" cy="356031"/>
          </a:xfrm>
          <a:prstGeom prst="mathMultiply">
            <a:avLst>
              <a:gd name="adj1" fmla="val 15152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-1" y="4530620"/>
            <a:ext cx="4475675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250-hPa geopotential height (black contour, m)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geostrophic wind (blue dotted contour m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total wind (blue contour, m s</a:t>
            </a:r>
            <a:r>
              <a:rPr lang="en-US" sz="1400" baseline="30000" dirty="0" smtClean="0">
                <a:latin typeface="Arial"/>
                <a:cs typeface="Arial"/>
              </a:rPr>
              <a:t>-1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3006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4924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262854"/>
            <a:ext cx="9144000" cy="615553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250-hPa wind speed (shaded,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; barbs, </a:t>
            </a:r>
            <a:r>
              <a:rPr lang="en-US" sz="1600" dirty="0" err="1" smtClean="0">
                <a:latin typeface="Arial"/>
                <a:cs typeface="Arial"/>
              </a:rPr>
              <a:t>kts</a:t>
            </a:r>
            <a:r>
              <a:rPr lang="en-US" sz="1600" dirty="0" smtClean="0">
                <a:latin typeface="Arial"/>
                <a:cs typeface="Arial"/>
              </a:rPr>
              <a:t>), geopotential height (black contours, dam), 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 smtClean="0">
                <a:latin typeface="Arial"/>
                <a:cs typeface="Arial"/>
              </a:rPr>
              <a:t>and temperature (red dashed contours, °C)</a:t>
            </a:r>
            <a:endParaRPr lang="en-US" sz="800" dirty="0"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42646" y="187951"/>
            <a:ext cx="8536097" cy="6161830"/>
            <a:chOff x="242646" y="187951"/>
            <a:chExt cx="8536097" cy="61618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84"/>
            <a:stretch/>
          </p:blipFill>
          <p:spPr>
            <a:xfrm>
              <a:off x="242646" y="187951"/>
              <a:ext cx="8536097" cy="6161830"/>
            </a:xfrm>
            <a:prstGeom prst="rect">
              <a:avLst/>
            </a:prstGeom>
          </p:spPr>
        </p:pic>
        <p:grpSp>
          <p:nvGrpSpPr>
            <p:cNvPr id="11" name="Group 10"/>
            <p:cNvGrpSpPr>
              <a:grpSpLocks noChangeAspect="1"/>
            </p:cNvGrpSpPr>
            <p:nvPr/>
          </p:nvGrpSpPr>
          <p:grpSpPr>
            <a:xfrm rot="196205">
              <a:off x="4080463" y="2139453"/>
              <a:ext cx="754490" cy="283586"/>
              <a:chOff x="7147668" y="2945948"/>
              <a:chExt cx="597787" cy="224687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flipV="1">
                <a:off x="7157954" y="3006483"/>
                <a:ext cx="587501" cy="16415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Isosceles Triangle 12"/>
              <p:cNvSpPr/>
              <p:nvPr/>
            </p:nvSpPr>
            <p:spPr>
              <a:xfrm rot="20549564">
                <a:off x="7147668" y="3055219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Isosceles Triangle 13"/>
              <p:cNvSpPr/>
              <p:nvPr/>
            </p:nvSpPr>
            <p:spPr>
              <a:xfrm rot="20549564">
                <a:off x="7249688" y="3026193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Isosceles Triangle 14"/>
              <p:cNvSpPr/>
              <p:nvPr/>
            </p:nvSpPr>
            <p:spPr>
              <a:xfrm rot="20549564">
                <a:off x="7351288" y="2994443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Isosceles Triangle 15"/>
              <p:cNvSpPr/>
              <p:nvPr/>
            </p:nvSpPr>
            <p:spPr>
              <a:xfrm rot="20549564">
                <a:off x="7452888" y="2969043"/>
                <a:ext cx="64724" cy="108648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7516729" y="2958648"/>
                <a:ext cx="61996" cy="861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7570704" y="2945948"/>
                <a:ext cx="61996" cy="861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7653213" y="2972710"/>
                <a:ext cx="33462" cy="462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>
              <a:grpSpLocks noChangeAspect="1"/>
            </p:cNvGrpSpPr>
            <p:nvPr/>
          </p:nvGrpSpPr>
          <p:grpSpPr>
            <a:xfrm rot="20914181">
              <a:off x="5043415" y="1895474"/>
              <a:ext cx="653063" cy="293911"/>
              <a:chOff x="7907173" y="2801345"/>
              <a:chExt cx="548059" cy="246654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7907173" y="2907777"/>
                <a:ext cx="548059" cy="1402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Isosceles Triangle 21"/>
              <p:cNvSpPr>
                <a:spLocks noChangeAspect="1"/>
              </p:cNvSpPr>
              <p:nvPr/>
            </p:nvSpPr>
            <p:spPr>
              <a:xfrm rot="785401">
                <a:off x="7925416" y="2801345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Isosceles Triangle 22"/>
              <p:cNvSpPr>
                <a:spLocks noChangeAspect="1"/>
              </p:cNvSpPr>
              <p:nvPr/>
            </p:nvSpPr>
            <p:spPr>
              <a:xfrm rot="785401">
                <a:off x="8029467" y="2828630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Isosceles Triangle 23"/>
              <p:cNvSpPr>
                <a:spLocks noChangeAspect="1"/>
              </p:cNvSpPr>
              <p:nvPr/>
            </p:nvSpPr>
            <p:spPr>
              <a:xfrm rot="785401">
                <a:off x="8130343" y="2854196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Isosceles Triangle 24"/>
              <p:cNvSpPr>
                <a:spLocks noChangeAspect="1"/>
              </p:cNvSpPr>
              <p:nvPr/>
            </p:nvSpPr>
            <p:spPr>
              <a:xfrm rot="785401">
                <a:off x="8231220" y="2880092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Isosceles Triangle 25"/>
              <p:cNvSpPr>
                <a:spLocks noChangeAspect="1"/>
              </p:cNvSpPr>
              <p:nvPr/>
            </p:nvSpPr>
            <p:spPr>
              <a:xfrm rot="785401">
                <a:off x="8335271" y="2905734"/>
                <a:ext cx="71404" cy="119862"/>
              </a:xfrm>
              <a:prstGeom prst="triangle">
                <a:avLst/>
              </a:prstGeom>
              <a:solidFill>
                <a:srgbClr val="0000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7477" y="3571341"/>
            <a:ext cx="2690252" cy="1455119"/>
          </a:xfrm>
          <a:prstGeom prst="snip2SameRect">
            <a:avLst>
              <a:gd name="adj1" fmla="val 50000"/>
              <a:gd name="adj2" fmla="val 0"/>
            </a:avLst>
          </a:prstGeom>
        </p:spPr>
      </p:pic>
      <p:sp>
        <p:nvSpPr>
          <p:cNvPr id="5" name="Rectangle 4"/>
          <p:cNvSpPr/>
          <p:nvPr/>
        </p:nvSpPr>
        <p:spPr>
          <a:xfrm>
            <a:off x="7437729" y="3609249"/>
            <a:ext cx="1218891" cy="14551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040061" y="3552549"/>
            <a:ext cx="1137377" cy="1323439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Arial"/>
                <a:cs typeface="Arial"/>
              </a:rPr>
              <a:t/>
            </a:r>
            <a:br>
              <a:rPr lang="en-US" sz="4000" dirty="0" smtClean="0">
                <a:latin typeface="Arial"/>
                <a:cs typeface="Arial"/>
              </a:rPr>
            </a:br>
            <a:r>
              <a:rPr lang="en-US" sz="4000" dirty="0" smtClean="0">
                <a:latin typeface="Arial"/>
                <a:cs typeface="Arial"/>
              </a:rPr>
              <a:t>−</a:t>
            </a:r>
            <a:r>
              <a:rPr lang="en-US" sz="200" dirty="0" smtClean="0">
                <a:latin typeface="Arial"/>
                <a:cs typeface="Arial"/>
              </a:rPr>
              <a:t>−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33" name="Group 32"/>
          <p:cNvGrpSpPr/>
          <p:nvPr/>
        </p:nvGrpSpPr>
        <p:grpSpPr>
          <a:xfrm rot="21331586">
            <a:off x="7903099" y="4009075"/>
            <a:ext cx="311009" cy="839337"/>
            <a:chOff x="7903099" y="4009075"/>
            <a:chExt cx="311009" cy="839337"/>
          </a:xfrm>
        </p:grpSpPr>
        <p:cxnSp>
          <p:nvCxnSpPr>
            <p:cNvPr id="28" name="Straight Connector 27"/>
            <p:cNvCxnSpPr/>
            <p:nvPr/>
          </p:nvCxnSpPr>
          <p:spPr>
            <a:xfrm flipH="1">
              <a:off x="7903099" y="4009075"/>
              <a:ext cx="72148" cy="839337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Isosceles Triangle 28"/>
            <p:cNvSpPr>
              <a:spLocks noChangeAspect="1"/>
            </p:cNvSpPr>
            <p:nvPr/>
          </p:nvSpPr>
          <p:spPr>
            <a:xfrm rot="5499582">
              <a:off x="8030395" y="3943459"/>
              <a:ext cx="117779" cy="249647"/>
            </a:xfrm>
            <a:prstGeom prst="triangle">
              <a:avLst/>
            </a:prstGeom>
            <a:solidFill>
              <a:srgbClr val="000000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5679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687652"/>
            <a:ext cx="9144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Cross Sections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  <a:latin typeface="Arial"/>
                <a:cs typeface="Arial"/>
              </a:rPr>
              <a:t>Jet Entrance and Jet Exit</a:t>
            </a:r>
            <a:endParaRPr lang="en-US" sz="3200" baseline="300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10087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10660" t="1778" r="11145" b="24296"/>
          <a:stretch/>
        </p:blipFill>
        <p:spPr>
          <a:xfrm>
            <a:off x="4755577" y="971809"/>
            <a:ext cx="4258312" cy="44734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745" t="1629" r="10981" b="24000"/>
          <a:stretch/>
        </p:blipFill>
        <p:spPr>
          <a:xfrm>
            <a:off x="121920" y="965201"/>
            <a:ext cx="4643817" cy="45004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42447" t="78806" r="41426" b="1876"/>
          <a:stretch/>
        </p:blipFill>
        <p:spPr>
          <a:xfrm>
            <a:off x="588601" y="1063536"/>
            <a:ext cx="905683" cy="12055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89317" t="10060" r="5680" b="62585"/>
          <a:stretch/>
        </p:blipFill>
        <p:spPr>
          <a:xfrm>
            <a:off x="4634842" y="1177849"/>
            <a:ext cx="280964" cy="17070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451660" y="617943"/>
            <a:ext cx="1480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Jet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Entrance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32279" y="657741"/>
            <a:ext cx="25163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(15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N,73.5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 / 75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N,73.5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W)</a:t>
            </a:r>
            <a:endParaRPr lang="en-US" sz="1400" baseline="30000" dirty="0"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15806" y="613243"/>
            <a:ext cx="941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Jet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Exit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89504" t="48713" r="5493" b="39205"/>
          <a:stretch/>
        </p:blipFill>
        <p:spPr>
          <a:xfrm>
            <a:off x="4634842" y="3201457"/>
            <a:ext cx="280964" cy="11430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6086743" y="653306"/>
            <a:ext cx="22169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(15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N,50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 / 75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N,50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W)</a:t>
            </a:r>
            <a:endParaRPr lang="en-US" sz="1400" baseline="300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5542399"/>
            <a:ext cx="9143999" cy="769441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Zonal Wind (shaded, m s</a:t>
            </a:r>
            <a:r>
              <a:rPr lang="en-US" sz="1200" baseline="30000" dirty="0" smtClean="0">
                <a:latin typeface="Arial"/>
                <a:cs typeface="Arial"/>
              </a:rPr>
              <a:t>-1</a:t>
            </a:r>
            <a:r>
              <a:rPr lang="en-US" sz="1200" dirty="0" smtClean="0">
                <a:latin typeface="Arial"/>
                <a:cs typeface="Arial"/>
              </a:rPr>
              <a:t>), Meridional Wind (blue contours, m s</a:t>
            </a:r>
            <a:r>
              <a:rPr lang="en-US" sz="1200" baseline="30000" dirty="0" smtClean="0">
                <a:latin typeface="Arial"/>
                <a:cs typeface="Arial"/>
              </a:rPr>
              <a:t>-1</a:t>
            </a:r>
            <a:r>
              <a:rPr lang="en-US" sz="1200" dirty="0" smtClean="0">
                <a:latin typeface="Arial"/>
                <a:cs typeface="Arial"/>
              </a:rPr>
              <a:t>)</a:t>
            </a:r>
            <a:endParaRPr lang="en-US" sz="1200" baseline="30000" dirty="0">
              <a:latin typeface="Arial"/>
              <a:cs typeface="Arial"/>
            </a:endParaRPr>
          </a:p>
          <a:p>
            <a:pPr algn="ctr"/>
            <a:r>
              <a:rPr lang="en-US" sz="1200" baseline="30000" dirty="0" smtClean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Omega (purple contours, 10</a:t>
            </a:r>
            <a:r>
              <a:rPr lang="en-US" sz="1200" baseline="30000" dirty="0" smtClean="0">
                <a:latin typeface="Arial"/>
                <a:cs typeface="Arial"/>
              </a:rPr>
              <a:t>-3 </a:t>
            </a:r>
            <a:r>
              <a:rPr lang="en-US" sz="1200" dirty="0" smtClean="0">
                <a:latin typeface="Arial"/>
                <a:cs typeface="Arial"/>
              </a:rPr>
              <a:t>Pa s</a:t>
            </a:r>
            <a:r>
              <a:rPr lang="en-US" sz="1200" baseline="30000" dirty="0" smtClean="0">
                <a:latin typeface="Arial"/>
                <a:cs typeface="Arial"/>
              </a:rPr>
              <a:t>-1</a:t>
            </a:r>
            <a:r>
              <a:rPr lang="en-US" sz="1200" dirty="0" smtClean="0">
                <a:latin typeface="Arial"/>
                <a:cs typeface="Arial"/>
              </a:rPr>
              <a:t>), Theta (black contours, K)</a:t>
            </a:r>
          </a:p>
          <a:p>
            <a:pPr algn="ctr"/>
            <a:endParaRPr lang="en-US" sz="1200" baseline="30000" dirty="0">
              <a:latin typeface="Arial"/>
              <a:cs typeface="Arial"/>
            </a:endParaRPr>
          </a:p>
          <a:p>
            <a:pPr algn="ctr"/>
            <a:r>
              <a:rPr lang="en-US" sz="1200" dirty="0" smtClean="0">
                <a:latin typeface="Arial"/>
                <a:cs typeface="Arial"/>
              </a:rPr>
              <a:t>Inset: 250 </a:t>
            </a:r>
            <a:r>
              <a:rPr lang="en-US" sz="1200" dirty="0" err="1" smtClean="0">
                <a:latin typeface="Arial"/>
                <a:cs typeface="Arial"/>
              </a:rPr>
              <a:t>hPa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Total Wind (shaded, m s</a:t>
            </a:r>
            <a:r>
              <a:rPr lang="en-US" sz="1200" baseline="30000" dirty="0" smtClean="0">
                <a:latin typeface="Arial"/>
                <a:cs typeface="Arial"/>
              </a:rPr>
              <a:t>-1</a:t>
            </a:r>
            <a:r>
              <a:rPr lang="en-US" sz="1200" dirty="0" smtClean="0">
                <a:latin typeface="Arial"/>
                <a:cs typeface="Arial"/>
              </a:rPr>
              <a:t>), 250 </a:t>
            </a:r>
            <a:r>
              <a:rPr lang="en-US" sz="1200" dirty="0" err="1" smtClean="0">
                <a:latin typeface="Arial"/>
                <a:cs typeface="Arial"/>
              </a:rPr>
              <a:t>hPa</a:t>
            </a:r>
            <a:r>
              <a:rPr lang="en-US" sz="1200" dirty="0" smtClean="0">
                <a:latin typeface="Arial"/>
                <a:cs typeface="Arial"/>
              </a:rPr>
              <a:t> Geopotential Height (black contours, m)</a:t>
            </a:r>
            <a:endParaRPr lang="en-US" sz="1200" baseline="30000" dirty="0" smtClean="0">
              <a:latin typeface="Arial"/>
              <a:cs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42511" t="78851" r="41518" b="2070"/>
          <a:stretch/>
        </p:blipFill>
        <p:spPr>
          <a:xfrm>
            <a:off x="8061155" y="1067899"/>
            <a:ext cx="896922" cy="11906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5-Point Star 19"/>
          <p:cNvSpPr/>
          <p:nvPr/>
        </p:nvSpPr>
        <p:spPr>
          <a:xfrm>
            <a:off x="2557104" y="5204271"/>
            <a:ext cx="255909" cy="241671"/>
          </a:xfrm>
          <a:prstGeom prst="star5">
            <a:avLst/>
          </a:prstGeom>
          <a:solidFill>
            <a:srgbClr val="FFFF00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762213" y="512746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CYUL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7569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3577" t="1710" r="11862" b="24501"/>
          <a:stretch/>
        </p:blipFill>
        <p:spPr>
          <a:xfrm>
            <a:off x="117230" y="970852"/>
            <a:ext cx="4646228" cy="44651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1660" y="617943"/>
            <a:ext cx="1480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Jet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Entrance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2279" y="657741"/>
            <a:ext cx="25163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(15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N,73.5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 / 75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N,73.5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W)</a:t>
            </a:r>
            <a:endParaRPr lang="en-US" sz="1400" baseline="3000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15806" y="613243"/>
            <a:ext cx="941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Jet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Exit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86743" y="653306"/>
            <a:ext cx="22169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(15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N,50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 / 75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N,50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W)</a:t>
            </a:r>
            <a:endParaRPr lang="en-US" sz="1400" baseline="30000" dirty="0"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2561" t="78731" r="41324" b="1813"/>
          <a:stretch/>
        </p:blipFill>
        <p:spPr>
          <a:xfrm>
            <a:off x="8066179" y="1054563"/>
            <a:ext cx="905009" cy="12141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2447" t="78806" r="41426" b="1876"/>
          <a:stretch/>
        </p:blipFill>
        <p:spPr>
          <a:xfrm>
            <a:off x="588601" y="1063536"/>
            <a:ext cx="905683" cy="12055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0505" t="2338" r="11612" b="24486"/>
          <a:stretch/>
        </p:blipFill>
        <p:spPr>
          <a:xfrm>
            <a:off x="4747176" y="1007895"/>
            <a:ext cx="4279303" cy="44281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42511" t="78851" r="41518" b="2070"/>
          <a:stretch/>
        </p:blipFill>
        <p:spPr>
          <a:xfrm>
            <a:off x="8061155" y="1067899"/>
            <a:ext cx="896922" cy="11906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0" y="5542399"/>
            <a:ext cx="9143999" cy="769441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Frontogenesis (shaded</a:t>
            </a:r>
            <a:r>
              <a:rPr lang="en-US" sz="1200" dirty="0">
                <a:latin typeface="Arial"/>
                <a:cs typeface="Arial"/>
              </a:rPr>
              <a:t>, K [100 km]</a:t>
            </a:r>
            <a:r>
              <a:rPr lang="en-US" sz="1200" baseline="30000" dirty="0">
                <a:latin typeface="Arial"/>
                <a:cs typeface="Arial"/>
              </a:rPr>
              <a:t>−1</a:t>
            </a:r>
            <a:r>
              <a:rPr lang="en-US" sz="1200" dirty="0">
                <a:latin typeface="Arial"/>
                <a:cs typeface="Arial"/>
              </a:rPr>
              <a:t> [3 h]</a:t>
            </a:r>
            <a:r>
              <a:rPr lang="en-US" sz="1200" baseline="30000" dirty="0">
                <a:latin typeface="Arial"/>
                <a:cs typeface="Arial"/>
              </a:rPr>
              <a:t>−1</a:t>
            </a:r>
            <a:r>
              <a:rPr lang="en-US" sz="1200" dirty="0" smtClean="0">
                <a:latin typeface="Arial"/>
                <a:cs typeface="Arial"/>
              </a:rPr>
              <a:t>)</a:t>
            </a:r>
          </a:p>
          <a:p>
            <a:pPr algn="ctr"/>
            <a:r>
              <a:rPr lang="en-US" sz="1200" baseline="30000" dirty="0" smtClean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Omega (purple contours, 10</a:t>
            </a:r>
            <a:r>
              <a:rPr lang="en-US" sz="1200" baseline="30000" dirty="0" smtClean="0">
                <a:latin typeface="Arial"/>
                <a:cs typeface="Arial"/>
              </a:rPr>
              <a:t>-3 </a:t>
            </a:r>
            <a:r>
              <a:rPr lang="en-US" sz="1200" dirty="0" smtClean="0">
                <a:latin typeface="Arial"/>
                <a:cs typeface="Arial"/>
              </a:rPr>
              <a:t>Pa s</a:t>
            </a:r>
            <a:r>
              <a:rPr lang="en-US" sz="1200" baseline="30000" dirty="0" smtClean="0">
                <a:latin typeface="Arial"/>
                <a:cs typeface="Arial"/>
              </a:rPr>
              <a:t>-1</a:t>
            </a:r>
            <a:r>
              <a:rPr lang="en-US" sz="1200" dirty="0" smtClean="0">
                <a:latin typeface="Arial"/>
                <a:cs typeface="Arial"/>
              </a:rPr>
              <a:t>), Theta (black contours, K)</a:t>
            </a:r>
          </a:p>
          <a:p>
            <a:pPr algn="ctr"/>
            <a:endParaRPr lang="en-US" sz="1200" baseline="30000" dirty="0">
              <a:latin typeface="Arial"/>
              <a:cs typeface="Arial"/>
            </a:endParaRPr>
          </a:p>
          <a:p>
            <a:pPr algn="ctr"/>
            <a:r>
              <a:rPr lang="en-US" sz="1200" dirty="0" smtClean="0">
                <a:latin typeface="Arial"/>
                <a:cs typeface="Arial"/>
              </a:rPr>
              <a:t>Inset: 250 </a:t>
            </a:r>
            <a:r>
              <a:rPr lang="en-US" sz="1200" dirty="0" err="1" smtClean="0">
                <a:latin typeface="Arial"/>
                <a:cs typeface="Arial"/>
              </a:rPr>
              <a:t>hPa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Total Wind (shaded, m s</a:t>
            </a:r>
            <a:r>
              <a:rPr lang="en-US" sz="1200" baseline="30000" dirty="0" smtClean="0">
                <a:latin typeface="Arial"/>
                <a:cs typeface="Arial"/>
              </a:rPr>
              <a:t>-1</a:t>
            </a:r>
            <a:r>
              <a:rPr lang="en-US" sz="1200" dirty="0" smtClean="0">
                <a:latin typeface="Arial"/>
                <a:cs typeface="Arial"/>
              </a:rPr>
              <a:t>), 250 </a:t>
            </a:r>
            <a:r>
              <a:rPr lang="en-US" sz="1200" dirty="0" err="1" smtClean="0">
                <a:latin typeface="Arial"/>
                <a:cs typeface="Arial"/>
              </a:rPr>
              <a:t>hPa</a:t>
            </a:r>
            <a:r>
              <a:rPr lang="en-US" sz="1200" dirty="0" smtClean="0">
                <a:latin typeface="Arial"/>
                <a:cs typeface="Arial"/>
              </a:rPr>
              <a:t> Geopotential Height (black contours, m)</a:t>
            </a:r>
            <a:endParaRPr lang="en-US" sz="1200" baseline="30000" dirty="0" smtClean="0">
              <a:latin typeface="Arial"/>
              <a:cs typeface="Arial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620768" y="1257201"/>
            <a:ext cx="295038" cy="3087257"/>
            <a:chOff x="4620768" y="1257201"/>
            <a:chExt cx="295038" cy="308725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7"/>
            <a:srcRect l="88395" t="10362" r="6208" b="63157"/>
            <a:stretch/>
          </p:blipFill>
          <p:spPr>
            <a:xfrm>
              <a:off x="4620768" y="1257201"/>
              <a:ext cx="295037" cy="15944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/>
            <a:srcRect l="89504" t="48713" r="5493" b="39205"/>
            <a:stretch/>
          </p:blipFill>
          <p:spPr>
            <a:xfrm>
              <a:off x="4634842" y="3201457"/>
              <a:ext cx="280964" cy="11430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20" name="Straight Connector 19"/>
            <p:cNvCxnSpPr/>
            <p:nvPr/>
          </p:nvCxnSpPr>
          <p:spPr>
            <a:xfrm>
              <a:off x="4679981" y="2692541"/>
              <a:ext cx="13716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679346" y="2476641"/>
              <a:ext cx="13716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680869" y="1994041"/>
              <a:ext cx="13716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680869" y="1416191"/>
              <a:ext cx="13716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5-Point Star 25"/>
          <p:cNvSpPr/>
          <p:nvPr/>
        </p:nvSpPr>
        <p:spPr>
          <a:xfrm>
            <a:off x="2557104" y="5204271"/>
            <a:ext cx="255909" cy="241671"/>
          </a:xfrm>
          <a:prstGeom prst="star5">
            <a:avLst/>
          </a:prstGeom>
          <a:solidFill>
            <a:srgbClr val="FFFF00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762213" y="512746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CYUL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8904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1220" t="2137" r="7868" b="24786"/>
          <a:stretch/>
        </p:blipFill>
        <p:spPr>
          <a:xfrm>
            <a:off x="4768862" y="994158"/>
            <a:ext cx="4258301" cy="44221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338" t="1734" r="7919" b="24547"/>
          <a:stretch/>
        </p:blipFill>
        <p:spPr>
          <a:xfrm>
            <a:off x="94455" y="971579"/>
            <a:ext cx="4670393" cy="44609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1660" y="617943"/>
            <a:ext cx="1480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Jet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Entrance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32279" y="657741"/>
            <a:ext cx="25163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(15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N,73.5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 / 75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N,73.5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W)</a:t>
            </a:r>
            <a:endParaRPr lang="en-US" sz="1400" baseline="30000" dirty="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15806" y="613243"/>
            <a:ext cx="941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Jet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Exit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86743" y="653306"/>
            <a:ext cx="22169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(15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N,50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 / 75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N,50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W)</a:t>
            </a:r>
            <a:endParaRPr lang="en-US" sz="1400" baseline="30000" dirty="0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2561" t="78731" r="41324" b="1813"/>
          <a:stretch/>
        </p:blipFill>
        <p:spPr>
          <a:xfrm>
            <a:off x="8066179" y="1054563"/>
            <a:ext cx="905009" cy="12141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42447" t="78806" r="41426" b="1876"/>
          <a:stretch/>
        </p:blipFill>
        <p:spPr>
          <a:xfrm>
            <a:off x="588601" y="1063536"/>
            <a:ext cx="905683" cy="12055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42511" t="78851" r="41518" b="2070"/>
          <a:stretch/>
        </p:blipFill>
        <p:spPr>
          <a:xfrm>
            <a:off x="8061155" y="1067899"/>
            <a:ext cx="896922" cy="11906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92915" t="10153" r="3355" b="63371"/>
          <a:stretch/>
        </p:blipFill>
        <p:spPr>
          <a:xfrm>
            <a:off x="4650914" y="1320451"/>
            <a:ext cx="220843" cy="18024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0" y="5542399"/>
            <a:ext cx="9143999" cy="769441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Potential Vorticity (shaded</a:t>
            </a:r>
            <a:r>
              <a:rPr lang="en-US" sz="1200" dirty="0">
                <a:latin typeface="Arial"/>
                <a:cs typeface="Arial"/>
              </a:rPr>
              <a:t>, </a:t>
            </a:r>
            <a:r>
              <a:rPr lang="en-US" sz="1200" dirty="0" smtClean="0">
                <a:latin typeface="Arial"/>
                <a:cs typeface="Arial"/>
              </a:rPr>
              <a:t>PVU)</a:t>
            </a:r>
            <a:endParaRPr lang="en-US" sz="1200" dirty="0">
              <a:latin typeface="Arial"/>
              <a:cs typeface="Arial"/>
            </a:endParaRPr>
          </a:p>
          <a:p>
            <a:pPr algn="ctr"/>
            <a:r>
              <a:rPr lang="en-US" sz="1200" dirty="0" smtClean="0">
                <a:latin typeface="Arial"/>
                <a:cs typeface="Arial"/>
              </a:rPr>
              <a:t> Total Wind (blue contours, m s</a:t>
            </a:r>
            <a:r>
              <a:rPr lang="en-US" sz="1200" baseline="30000" dirty="0" smtClean="0">
                <a:latin typeface="Arial"/>
                <a:cs typeface="Arial"/>
              </a:rPr>
              <a:t>-1</a:t>
            </a:r>
            <a:r>
              <a:rPr lang="en-US" sz="1200" dirty="0" smtClean="0">
                <a:latin typeface="Arial"/>
                <a:cs typeface="Arial"/>
              </a:rPr>
              <a:t>), Theta (black contours, K)</a:t>
            </a:r>
          </a:p>
          <a:p>
            <a:pPr algn="ctr"/>
            <a:endParaRPr lang="en-US" sz="1200" baseline="30000" dirty="0">
              <a:latin typeface="Arial"/>
              <a:cs typeface="Arial"/>
            </a:endParaRPr>
          </a:p>
          <a:p>
            <a:pPr algn="ctr"/>
            <a:r>
              <a:rPr lang="en-US" sz="1200" dirty="0" smtClean="0">
                <a:latin typeface="Arial"/>
                <a:cs typeface="Arial"/>
              </a:rPr>
              <a:t>Inset: 250 </a:t>
            </a:r>
            <a:r>
              <a:rPr lang="en-US" sz="1200" dirty="0" err="1" smtClean="0">
                <a:latin typeface="Arial"/>
                <a:cs typeface="Arial"/>
              </a:rPr>
              <a:t>hPa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Total Wind (shaded, m s</a:t>
            </a:r>
            <a:r>
              <a:rPr lang="en-US" sz="1200" baseline="30000" dirty="0" smtClean="0">
                <a:latin typeface="Arial"/>
                <a:cs typeface="Arial"/>
              </a:rPr>
              <a:t>-1</a:t>
            </a:r>
            <a:r>
              <a:rPr lang="en-US" sz="1200" dirty="0" smtClean="0">
                <a:latin typeface="Arial"/>
                <a:cs typeface="Arial"/>
              </a:rPr>
              <a:t>), 250 </a:t>
            </a:r>
            <a:r>
              <a:rPr lang="en-US" sz="1200" dirty="0" err="1" smtClean="0">
                <a:latin typeface="Arial"/>
                <a:cs typeface="Arial"/>
              </a:rPr>
              <a:t>hPa</a:t>
            </a:r>
            <a:r>
              <a:rPr lang="en-US" sz="1200" dirty="0" smtClean="0">
                <a:latin typeface="Arial"/>
                <a:cs typeface="Arial"/>
              </a:rPr>
              <a:t> Geopotential Height (black contours, m)</a:t>
            </a:r>
            <a:endParaRPr lang="en-US" sz="1200" baseline="30000" dirty="0" smtClean="0">
              <a:latin typeface="Arial"/>
              <a:cs typeface="Arial"/>
            </a:endParaRPr>
          </a:p>
        </p:txBody>
      </p:sp>
      <p:sp>
        <p:nvSpPr>
          <p:cNvPr id="16" name="5-Point Star 15"/>
          <p:cNvSpPr/>
          <p:nvPr/>
        </p:nvSpPr>
        <p:spPr>
          <a:xfrm>
            <a:off x="2557104" y="5204271"/>
            <a:ext cx="255909" cy="241671"/>
          </a:xfrm>
          <a:prstGeom prst="star5">
            <a:avLst/>
          </a:prstGeom>
          <a:solidFill>
            <a:srgbClr val="FFFF00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762213" y="512746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CYUL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1518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0824" t="2075" r="10981" b="24591"/>
          <a:stretch/>
        </p:blipFill>
        <p:spPr>
          <a:xfrm>
            <a:off x="4753608" y="989078"/>
            <a:ext cx="4258312" cy="44376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283" t="1578" r="10886" b="24477"/>
          <a:stretch/>
        </p:blipFill>
        <p:spPr>
          <a:xfrm>
            <a:off x="31615" y="962207"/>
            <a:ext cx="4728629" cy="44746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1660" y="617943"/>
            <a:ext cx="1480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Jet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Entrance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32279" y="657741"/>
            <a:ext cx="25163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(15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N,73.5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 / 75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N,73.5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W)</a:t>
            </a:r>
            <a:endParaRPr lang="en-US" sz="1400" baseline="30000" dirty="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15806" y="613243"/>
            <a:ext cx="941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Jet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Exit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86743" y="653306"/>
            <a:ext cx="22169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(15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N,50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 / 75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N,50</a:t>
            </a:r>
            <a:r>
              <a:rPr lang="en-US" sz="1400" baseline="30000" dirty="0" smtClean="0">
                <a:latin typeface="Arial"/>
                <a:cs typeface="Arial"/>
              </a:rPr>
              <a:t>o</a:t>
            </a:r>
            <a:r>
              <a:rPr lang="en-US" sz="1400" dirty="0" smtClean="0">
                <a:latin typeface="Arial"/>
                <a:cs typeface="Arial"/>
              </a:rPr>
              <a:t>W)</a:t>
            </a:r>
            <a:endParaRPr lang="en-US" sz="1400" baseline="30000" dirty="0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2561" t="78731" r="41324" b="1813"/>
          <a:stretch/>
        </p:blipFill>
        <p:spPr>
          <a:xfrm>
            <a:off x="8066179" y="1054563"/>
            <a:ext cx="905009" cy="12141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42447" t="78806" r="41426" b="1876"/>
          <a:stretch/>
        </p:blipFill>
        <p:spPr>
          <a:xfrm>
            <a:off x="588601" y="1063536"/>
            <a:ext cx="905683" cy="12055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42511" t="78851" r="41518" b="2070"/>
          <a:stretch/>
        </p:blipFill>
        <p:spPr>
          <a:xfrm>
            <a:off x="8061155" y="1067899"/>
            <a:ext cx="896922" cy="11906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0" y="5542399"/>
            <a:ext cx="9143999" cy="769441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Relative Humidity (shaded</a:t>
            </a:r>
            <a:r>
              <a:rPr lang="en-US" sz="1200" dirty="0">
                <a:latin typeface="Arial"/>
                <a:cs typeface="Arial"/>
              </a:rPr>
              <a:t>, </a:t>
            </a:r>
            <a:r>
              <a:rPr lang="en-US" sz="1200" dirty="0" smtClean="0">
                <a:latin typeface="Arial"/>
                <a:cs typeface="Arial"/>
              </a:rPr>
              <a:t>%)</a:t>
            </a:r>
            <a:endParaRPr lang="en-US" sz="1200" dirty="0">
              <a:latin typeface="Arial"/>
              <a:cs typeface="Arial"/>
            </a:endParaRPr>
          </a:p>
          <a:p>
            <a:pPr algn="ctr"/>
            <a:r>
              <a:rPr lang="en-US" sz="1200" dirty="0" smtClean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Omega (purple contours, 10</a:t>
            </a:r>
            <a:r>
              <a:rPr lang="en-US" sz="1200" baseline="30000" dirty="0">
                <a:latin typeface="Arial"/>
                <a:cs typeface="Arial"/>
              </a:rPr>
              <a:t>-3 </a:t>
            </a:r>
            <a:r>
              <a:rPr lang="en-US" sz="1200" dirty="0">
                <a:latin typeface="Arial"/>
                <a:cs typeface="Arial"/>
              </a:rPr>
              <a:t>Pa s</a:t>
            </a:r>
            <a:r>
              <a:rPr lang="en-US" sz="1200" baseline="30000" dirty="0">
                <a:latin typeface="Arial"/>
                <a:cs typeface="Arial"/>
              </a:rPr>
              <a:t>-1</a:t>
            </a:r>
            <a:r>
              <a:rPr lang="en-US" sz="1200" dirty="0">
                <a:latin typeface="Arial"/>
                <a:cs typeface="Arial"/>
              </a:rPr>
              <a:t>), </a:t>
            </a:r>
            <a:r>
              <a:rPr lang="en-US" sz="1200" dirty="0" smtClean="0">
                <a:latin typeface="Arial"/>
                <a:cs typeface="Arial"/>
              </a:rPr>
              <a:t>Theta-e </a:t>
            </a:r>
            <a:r>
              <a:rPr lang="en-US" sz="1200" dirty="0">
                <a:latin typeface="Arial"/>
                <a:cs typeface="Arial"/>
              </a:rPr>
              <a:t>(black contours, K)</a:t>
            </a:r>
          </a:p>
          <a:p>
            <a:pPr algn="ctr"/>
            <a:endParaRPr lang="en-US" sz="1200" baseline="30000" dirty="0">
              <a:latin typeface="Arial"/>
              <a:cs typeface="Arial"/>
            </a:endParaRPr>
          </a:p>
          <a:p>
            <a:pPr algn="ctr"/>
            <a:r>
              <a:rPr lang="en-US" sz="1200" dirty="0" smtClean="0">
                <a:latin typeface="Arial"/>
                <a:cs typeface="Arial"/>
              </a:rPr>
              <a:t>Inset: 250 </a:t>
            </a:r>
            <a:r>
              <a:rPr lang="en-US" sz="1200" dirty="0" err="1" smtClean="0">
                <a:latin typeface="Arial"/>
                <a:cs typeface="Arial"/>
              </a:rPr>
              <a:t>hPa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dirty="0" smtClean="0">
                <a:latin typeface="Arial"/>
                <a:cs typeface="Arial"/>
              </a:rPr>
              <a:t>Total Wind (shaded, m s</a:t>
            </a:r>
            <a:r>
              <a:rPr lang="en-US" sz="1200" baseline="30000" dirty="0" smtClean="0">
                <a:latin typeface="Arial"/>
                <a:cs typeface="Arial"/>
              </a:rPr>
              <a:t>-1</a:t>
            </a:r>
            <a:r>
              <a:rPr lang="en-US" sz="1200" dirty="0" smtClean="0">
                <a:latin typeface="Arial"/>
                <a:cs typeface="Arial"/>
              </a:rPr>
              <a:t>), 250 </a:t>
            </a:r>
            <a:r>
              <a:rPr lang="en-US" sz="1200" dirty="0" err="1" smtClean="0">
                <a:latin typeface="Arial"/>
                <a:cs typeface="Arial"/>
              </a:rPr>
              <a:t>hPa</a:t>
            </a:r>
            <a:r>
              <a:rPr lang="en-US" sz="1200" dirty="0" smtClean="0">
                <a:latin typeface="Arial"/>
                <a:cs typeface="Arial"/>
              </a:rPr>
              <a:t> Geopotential Height (black contours, m)</a:t>
            </a:r>
            <a:endParaRPr lang="en-US" sz="1200" baseline="30000" dirty="0" smtClean="0">
              <a:latin typeface="Arial"/>
              <a:cs typeface="Arial"/>
            </a:endParaRPr>
          </a:p>
        </p:txBody>
      </p:sp>
      <p:sp>
        <p:nvSpPr>
          <p:cNvPr id="16" name="5-Point Star 15"/>
          <p:cNvSpPr/>
          <p:nvPr/>
        </p:nvSpPr>
        <p:spPr>
          <a:xfrm>
            <a:off x="2557104" y="5204271"/>
            <a:ext cx="255909" cy="241671"/>
          </a:xfrm>
          <a:prstGeom prst="star5">
            <a:avLst/>
          </a:prstGeom>
          <a:solidFill>
            <a:srgbClr val="FFFF00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762213" y="512746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CYUL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1894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687652"/>
            <a:ext cx="9144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Paper Figures</a:t>
            </a:r>
          </a:p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Arial"/>
                <a:cs typeface="Arial"/>
              </a:rPr>
              <a:t>Gyakum</a:t>
            </a:r>
            <a:r>
              <a:rPr lang="en-US" sz="3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/>
                <a:cs typeface="Arial"/>
              </a:rPr>
              <a:t>and </a:t>
            </a:r>
            <a:r>
              <a:rPr lang="en-US" sz="3200" dirty="0" err="1" smtClean="0">
                <a:solidFill>
                  <a:srgbClr val="FF0000"/>
                </a:solidFill>
                <a:latin typeface="Arial"/>
                <a:cs typeface="Arial"/>
              </a:rPr>
              <a:t>Roebber</a:t>
            </a:r>
            <a:r>
              <a:rPr lang="en-US" sz="32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lang="en-US" sz="3200" dirty="0" smtClean="0">
                <a:solidFill>
                  <a:srgbClr val="FF0000"/>
                </a:solidFill>
                <a:latin typeface="Arial"/>
                <a:cs typeface="Arial"/>
              </a:rPr>
              <a:t>2001)</a:t>
            </a:r>
          </a:p>
        </p:txBody>
      </p:sp>
    </p:spTree>
    <p:extLst>
      <p:ext uri="{BB962C8B-B14F-4D97-AF65-F5344CB8AC3E}">
        <p14:creationId xmlns:p14="http://schemas.microsoft.com/office/powerpoint/2010/main" val="34581792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3-02 at 5.48.5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6"/>
          <a:stretch/>
        </p:blipFill>
        <p:spPr>
          <a:xfrm>
            <a:off x="738333" y="588767"/>
            <a:ext cx="7505700" cy="61050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Figure 2 (from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  <a:cs typeface="Arial"/>
              </a:rPr>
              <a:t>Gyakum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 and Robber 2001)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25309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3-02 at 5.52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135" y="718306"/>
            <a:ext cx="6715125" cy="58769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Figure 8 (from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  <a:cs typeface="Arial"/>
              </a:rPr>
              <a:t>Gyakum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 and Robber 2001)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28694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687652"/>
            <a:ext cx="9144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Summary Schematic</a:t>
            </a:r>
          </a:p>
        </p:txBody>
      </p:sp>
    </p:spTree>
    <p:extLst>
      <p:ext uri="{BB962C8B-B14F-4D97-AF65-F5344CB8AC3E}">
        <p14:creationId xmlns:p14="http://schemas.microsoft.com/office/powerpoint/2010/main" val="23503603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2"/>
          <a:srcRect r="8786"/>
          <a:stretch/>
        </p:blipFill>
        <p:spPr>
          <a:xfrm>
            <a:off x="357378" y="751332"/>
            <a:ext cx="8340650" cy="4877273"/>
          </a:xfrm>
          <a:prstGeom prst="rect">
            <a:avLst/>
          </a:prstGeom>
        </p:spPr>
      </p:pic>
      <p:sp>
        <p:nvSpPr>
          <p:cNvPr id="55" name="Freeform 54"/>
          <p:cNvSpPr/>
          <p:nvPr/>
        </p:nvSpPr>
        <p:spPr>
          <a:xfrm>
            <a:off x="3170944" y="2604775"/>
            <a:ext cx="2452742" cy="447944"/>
          </a:xfrm>
          <a:custGeom>
            <a:avLst/>
            <a:gdLst>
              <a:gd name="connsiteX0" fmla="*/ 199624 w 2452742"/>
              <a:gd name="connsiteY0" fmla="*/ 437110 h 447944"/>
              <a:gd name="connsiteX1" fmla="*/ 49226 w 2452742"/>
              <a:gd name="connsiteY1" fmla="*/ 437110 h 447944"/>
              <a:gd name="connsiteX2" fmla="*/ 24160 w 2452742"/>
              <a:gd name="connsiteY2" fmla="*/ 320129 h 447944"/>
              <a:gd name="connsiteX3" fmla="*/ 375089 w 2452742"/>
              <a:gd name="connsiteY3" fmla="*/ 178081 h 447944"/>
              <a:gd name="connsiteX4" fmla="*/ 751084 w 2452742"/>
              <a:gd name="connsiteY4" fmla="*/ 144658 h 447944"/>
              <a:gd name="connsiteX5" fmla="*/ 1026814 w 2452742"/>
              <a:gd name="connsiteY5" fmla="*/ 27677 h 447944"/>
              <a:gd name="connsiteX6" fmla="*/ 1419521 w 2452742"/>
              <a:gd name="connsiteY6" fmla="*/ 2610 h 447944"/>
              <a:gd name="connsiteX7" fmla="*/ 1670184 w 2452742"/>
              <a:gd name="connsiteY7" fmla="*/ 44389 h 447944"/>
              <a:gd name="connsiteX8" fmla="*/ 2363687 w 2452742"/>
              <a:gd name="connsiteY8" fmla="*/ 2610 h 447944"/>
              <a:gd name="connsiteX9" fmla="*/ 2413820 w 2452742"/>
              <a:gd name="connsiteY9" fmla="*/ 136302 h 447944"/>
              <a:gd name="connsiteX10" fmla="*/ 2087957 w 2452742"/>
              <a:gd name="connsiteY10" fmla="*/ 278350 h 447944"/>
              <a:gd name="connsiteX11" fmla="*/ 1544852 w 2452742"/>
              <a:gd name="connsiteY11" fmla="*/ 269995 h 447944"/>
              <a:gd name="connsiteX12" fmla="*/ 951615 w 2452742"/>
              <a:gd name="connsiteY12" fmla="*/ 311773 h 447944"/>
              <a:gd name="connsiteX13" fmla="*/ 383444 w 2452742"/>
              <a:gd name="connsiteY13" fmla="*/ 386975 h 447944"/>
              <a:gd name="connsiteX14" fmla="*/ 199624 w 2452742"/>
              <a:gd name="connsiteY14" fmla="*/ 437110 h 447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52742" h="447944">
                <a:moveTo>
                  <a:pt x="199624" y="437110"/>
                </a:moveTo>
                <a:cubicBezTo>
                  <a:pt x="143921" y="445466"/>
                  <a:pt x="78470" y="456607"/>
                  <a:pt x="49226" y="437110"/>
                </a:cubicBezTo>
                <a:cubicBezTo>
                  <a:pt x="19982" y="417613"/>
                  <a:pt x="-30150" y="363300"/>
                  <a:pt x="24160" y="320129"/>
                </a:cubicBezTo>
                <a:cubicBezTo>
                  <a:pt x="78470" y="276958"/>
                  <a:pt x="253935" y="207326"/>
                  <a:pt x="375089" y="178081"/>
                </a:cubicBezTo>
                <a:cubicBezTo>
                  <a:pt x="496243" y="148836"/>
                  <a:pt x="642463" y="169725"/>
                  <a:pt x="751084" y="144658"/>
                </a:cubicBezTo>
                <a:cubicBezTo>
                  <a:pt x="859705" y="119591"/>
                  <a:pt x="915408" y="51352"/>
                  <a:pt x="1026814" y="27677"/>
                </a:cubicBezTo>
                <a:cubicBezTo>
                  <a:pt x="1138220" y="4002"/>
                  <a:pt x="1312293" y="-175"/>
                  <a:pt x="1419521" y="2610"/>
                </a:cubicBezTo>
                <a:cubicBezTo>
                  <a:pt x="1526749" y="5395"/>
                  <a:pt x="1512823" y="44389"/>
                  <a:pt x="1670184" y="44389"/>
                </a:cubicBezTo>
                <a:cubicBezTo>
                  <a:pt x="1827545" y="44389"/>
                  <a:pt x="2239748" y="-12709"/>
                  <a:pt x="2363687" y="2610"/>
                </a:cubicBezTo>
                <a:cubicBezTo>
                  <a:pt x="2487626" y="17929"/>
                  <a:pt x="2459775" y="90345"/>
                  <a:pt x="2413820" y="136302"/>
                </a:cubicBezTo>
                <a:cubicBezTo>
                  <a:pt x="2367865" y="182259"/>
                  <a:pt x="2232785" y="256068"/>
                  <a:pt x="2087957" y="278350"/>
                </a:cubicBezTo>
                <a:cubicBezTo>
                  <a:pt x="1943129" y="300632"/>
                  <a:pt x="1734242" y="264425"/>
                  <a:pt x="1544852" y="269995"/>
                </a:cubicBezTo>
                <a:cubicBezTo>
                  <a:pt x="1355462" y="275565"/>
                  <a:pt x="1145183" y="292276"/>
                  <a:pt x="951615" y="311773"/>
                </a:cubicBezTo>
                <a:cubicBezTo>
                  <a:pt x="758047" y="331270"/>
                  <a:pt x="508776" y="367478"/>
                  <a:pt x="383444" y="386975"/>
                </a:cubicBezTo>
                <a:cubicBezTo>
                  <a:pt x="258112" y="406472"/>
                  <a:pt x="255327" y="428754"/>
                  <a:pt x="199624" y="437110"/>
                </a:cubicBezTo>
                <a:close/>
              </a:path>
            </a:pathLst>
          </a:custGeom>
          <a:solidFill>
            <a:srgbClr val="660066">
              <a:alpha val="50000"/>
            </a:srgb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Picture 31" descr="Screen Shot 2014-03-02 at 8.35.5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9" r="10555" b="16328"/>
          <a:stretch/>
        </p:blipFill>
        <p:spPr>
          <a:xfrm rot="19447481">
            <a:off x="1109388" y="4565254"/>
            <a:ext cx="317500" cy="210401"/>
          </a:xfrm>
          <a:prstGeom prst="rect">
            <a:avLst/>
          </a:prstGeom>
        </p:spPr>
      </p:pic>
      <p:pic>
        <p:nvPicPr>
          <p:cNvPr id="35" name="Picture 34" descr="Screen Shot 2014-03-02 at 8.35.5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9" r="10555" b="16328"/>
          <a:stretch/>
        </p:blipFill>
        <p:spPr>
          <a:xfrm>
            <a:off x="2819706" y="1062397"/>
            <a:ext cx="317500" cy="21040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844129" y="2758314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3231025" y="2879009"/>
            <a:ext cx="1986322" cy="277818"/>
            <a:chOff x="3252771" y="3906385"/>
            <a:chExt cx="1986322" cy="277818"/>
          </a:xfrm>
          <a:effectLst>
            <a:glow rad="25400">
              <a:schemeClr val="tx1"/>
            </a:glow>
          </a:effectLst>
        </p:grpSpPr>
        <p:sp>
          <p:nvSpPr>
            <p:cNvPr id="37" name="Freeform 36"/>
            <p:cNvSpPr/>
            <p:nvPr/>
          </p:nvSpPr>
          <p:spPr>
            <a:xfrm>
              <a:off x="3252771" y="4005475"/>
              <a:ext cx="1986322" cy="154711"/>
            </a:xfrm>
            <a:custGeom>
              <a:avLst/>
              <a:gdLst>
                <a:gd name="connsiteX0" fmla="*/ 0 w 1986322"/>
                <a:gd name="connsiteY0" fmla="*/ 154711 h 154711"/>
                <a:gd name="connsiteX1" fmla="*/ 488440 w 1986322"/>
                <a:gd name="connsiteY1" fmla="*/ 57015 h 154711"/>
                <a:gd name="connsiteX2" fmla="*/ 1310647 w 1986322"/>
                <a:gd name="connsiteY2" fmla="*/ 27 h 154711"/>
                <a:gd name="connsiteX3" fmla="*/ 1986322 w 1986322"/>
                <a:gd name="connsiteY3" fmla="*/ 48874 h 154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6322" h="154711">
                  <a:moveTo>
                    <a:pt x="0" y="154711"/>
                  </a:moveTo>
                  <a:cubicBezTo>
                    <a:pt x="134999" y="118753"/>
                    <a:pt x="269999" y="82796"/>
                    <a:pt x="488440" y="57015"/>
                  </a:cubicBezTo>
                  <a:cubicBezTo>
                    <a:pt x="706881" y="31234"/>
                    <a:pt x="1061000" y="1384"/>
                    <a:pt x="1310647" y="27"/>
                  </a:cubicBezTo>
                  <a:cubicBezTo>
                    <a:pt x="1560294" y="-1330"/>
                    <a:pt x="1986322" y="48874"/>
                    <a:pt x="1986322" y="48874"/>
                  </a:cubicBezTo>
                </a:path>
              </a:pathLst>
            </a:custGeom>
            <a:ln w="254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hord 37"/>
            <p:cNvSpPr/>
            <p:nvPr/>
          </p:nvSpPr>
          <p:spPr>
            <a:xfrm rot="7771364">
              <a:off x="3475223" y="3980679"/>
              <a:ext cx="203516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hord 38"/>
            <p:cNvSpPr/>
            <p:nvPr/>
          </p:nvSpPr>
          <p:spPr>
            <a:xfrm rot="7771364">
              <a:off x="3779020" y="3947729"/>
              <a:ext cx="203516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Chord 39"/>
            <p:cNvSpPr/>
            <p:nvPr/>
          </p:nvSpPr>
          <p:spPr>
            <a:xfrm rot="8054956">
              <a:off x="4151218" y="3919990"/>
              <a:ext cx="203516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Chord 40"/>
            <p:cNvSpPr/>
            <p:nvPr/>
          </p:nvSpPr>
          <p:spPr>
            <a:xfrm rot="8054956">
              <a:off x="4536713" y="3906377"/>
              <a:ext cx="203516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Chord 41"/>
            <p:cNvSpPr/>
            <p:nvPr/>
          </p:nvSpPr>
          <p:spPr>
            <a:xfrm rot="8531330">
              <a:off x="4928069" y="3930801"/>
              <a:ext cx="203516" cy="203532"/>
            </a:xfrm>
            <a:prstGeom prst="chord">
              <a:avLst>
                <a:gd name="adj1" fmla="val 2700000"/>
                <a:gd name="adj2" fmla="val 13046438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305182" y="3295637"/>
            <a:ext cx="1636273" cy="951919"/>
            <a:chOff x="1326928" y="4323013"/>
            <a:chExt cx="1636273" cy="951919"/>
          </a:xfrm>
          <a:effectLst>
            <a:glow rad="25400">
              <a:schemeClr val="tx1"/>
            </a:glow>
          </a:effectLst>
        </p:grpSpPr>
        <p:sp>
          <p:nvSpPr>
            <p:cNvPr id="44" name="Freeform 43"/>
            <p:cNvSpPr/>
            <p:nvPr/>
          </p:nvSpPr>
          <p:spPr>
            <a:xfrm>
              <a:off x="1326928" y="4323013"/>
              <a:ext cx="1636273" cy="936246"/>
            </a:xfrm>
            <a:custGeom>
              <a:avLst/>
              <a:gdLst>
                <a:gd name="connsiteX0" fmla="*/ 1636273 w 1636273"/>
                <a:gd name="connsiteY0" fmla="*/ 0 h 936246"/>
                <a:gd name="connsiteX1" fmla="*/ 1180396 w 1636273"/>
                <a:gd name="connsiteY1" fmla="*/ 415205 h 936246"/>
                <a:gd name="connsiteX2" fmla="*/ 0 w 1636273"/>
                <a:gd name="connsiteY2" fmla="*/ 936246 h 93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6273" h="936246">
                  <a:moveTo>
                    <a:pt x="1636273" y="0"/>
                  </a:moveTo>
                  <a:cubicBezTo>
                    <a:pt x="1544690" y="129582"/>
                    <a:pt x="1453108" y="259164"/>
                    <a:pt x="1180396" y="415205"/>
                  </a:cubicBezTo>
                  <a:cubicBezTo>
                    <a:pt x="907684" y="571246"/>
                    <a:pt x="0" y="936246"/>
                    <a:pt x="0" y="936246"/>
                  </a:cubicBezTo>
                </a:path>
              </a:pathLst>
            </a:custGeom>
            <a:ln w="254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Isosceles Triangle 44"/>
            <p:cNvSpPr/>
            <p:nvPr/>
          </p:nvSpPr>
          <p:spPr>
            <a:xfrm rot="8050204">
              <a:off x="2781515" y="4473839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Isosceles Triangle 46"/>
            <p:cNvSpPr/>
            <p:nvPr/>
          </p:nvSpPr>
          <p:spPr>
            <a:xfrm rot="8817414">
              <a:off x="2557593" y="4667426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Isosceles Triangle 47"/>
            <p:cNvSpPr/>
            <p:nvPr/>
          </p:nvSpPr>
          <p:spPr>
            <a:xfrm rot="9138876">
              <a:off x="2291952" y="4819826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Isosceles Triangle 48"/>
            <p:cNvSpPr/>
            <p:nvPr/>
          </p:nvSpPr>
          <p:spPr>
            <a:xfrm rot="9138876">
              <a:off x="2031602" y="4931184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Isosceles Triangle 49"/>
            <p:cNvSpPr/>
            <p:nvPr/>
          </p:nvSpPr>
          <p:spPr>
            <a:xfrm rot="9348998">
              <a:off x="1803005" y="5039383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Isosceles Triangle 50"/>
            <p:cNvSpPr/>
            <p:nvPr/>
          </p:nvSpPr>
          <p:spPr>
            <a:xfrm rot="9348998">
              <a:off x="1542656" y="5147803"/>
              <a:ext cx="168718" cy="127129"/>
            </a:xfrm>
            <a:prstGeom prst="triangle">
              <a:avLst>
                <a:gd name="adj" fmla="val 48620"/>
              </a:avLst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TextBox 56"/>
          <p:cNvSpPr txBox="1"/>
          <p:nvPr/>
        </p:nvSpPr>
        <p:spPr>
          <a:xfrm rot="21426360">
            <a:off x="4190554" y="2487718"/>
            <a:ext cx="598541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r="2700000" algn="tl" rotWithShape="0">
                    <a:srgbClr val="000000"/>
                  </a:outerShdw>
                </a:effectLst>
              </a:rPr>
              <a:t>F</a:t>
            </a:r>
            <a:r>
              <a:rPr lang="en-US" b="1" baseline="-25000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r="2700000" algn="tl" rotWithShape="0">
                    <a:srgbClr val="000000"/>
                  </a:outerShdw>
                </a:effectLst>
                <a:latin typeface="Arial Black"/>
                <a:cs typeface="Arial Black"/>
              </a:rPr>
              <a:t>gen</a:t>
            </a:r>
            <a:endParaRPr lang="en-US" b="1" baseline="-25000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chemeClr val="bg1"/>
              </a:solidFill>
              <a:effectLst>
                <a:outerShdw blurRad="50800" dir="2700000" algn="tl" rotWithShape="0">
                  <a:srgbClr val="000000"/>
                </a:outerShdw>
              </a:effectLst>
              <a:latin typeface="Arial Black"/>
              <a:cs typeface="Arial Black"/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 flipV="1">
            <a:off x="3698492" y="3052719"/>
            <a:ext cx="388837" cy="531045"/>
          </a:xfrm>
          <a:prstGeom prst="straightConnector1">
            <a:avLst/>
          </a:prstGeom>
          <a:ln w="50800">
            <a:solidFill>
              <a:srgbClr val="3366FF"/>
            </a:solidFill>
            <a:tailEnd type="triangle"/>
          </a:ln>
          <a:effectLst>
            <a:glow rad="254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4002290" y="3138281"/>
            <a:ext cx="1148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3366FF"/>
                </a:solidFill>
              </a:rPr>
              <a:t>V</a:t>
            </a:r>
            <a:r>
              <a:rPr lang="en-US" sz="1600" b="1" baseline="-25000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3366FF"/>
                </a:solidFill>
                <a:latin typeface="Arial Black"/>
                <a:cs typeface="Arial Black"/>
              </a:rPr>
              <a:t>850-700</a:t>
            </a:r>
          </a:p>
          <a:p>
            <a:r>
              <a:rPr lang="en-US" sz="12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3366FF"/>
                </a:solidFill>
                <a:latin typeface="Arial Black"/>
                <a:cs typeface="Arial Black"/>
              </a:rPr>
              <a:t>&gt;20 m s</a:t>
            </a:r>
            <a:r>
              <a:rPr lang="en-US" sz="1200" b="1" baseline="30000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3366FF"/>
                </a:solidFill>
                <a:latin typeface="Arial Black"/>
                <a:cs typeface="Arial Black"/>
              </a:rPr>
              <a:t>-1</a:t>
            </a:r>
            <a:endParaRPr lang="en-US" sz="1200" b="1" baseline="30000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3366FF"/>
              </a:solidFill>
              <a:latin typeface="Arial Black"/>
              <a:cs typeface="Arial Black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948502" y="4276536"/>
            <a:ext cx="1330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rgbClr val="008000"/>
                </a:solidFill>
                <a:latin typeface="Arial Black"/>
                <a:cs typeface="Arial Black"/>
              </a:rPr>
              <a:t>PW &gt; 25mm</a:t>
            </a:r>
            <a:endParaRPr lang="en-US" sz="1400" b="1" baseline="-25000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rgbClr val="008000"/>
              </a:solidFill>
              <a:latin typeface="Arial Black"/>
              <a:cs typeface="Arial Black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Summary Schematic on 1200 UTC 22 Dec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" y="5709514"/>
            <a:ext cx="9143999" cy="83099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250 </a:t>
            </a:r>
            <a:r>
              <a:rPr lang="en-US" sz="1200" dirty="0" err="1" smtClean="0">
                <a:latin typeface="Arial"/>
                <a:cs typeface="Arial"/>
              </a:rPr>
              <a:t>hPa</a:t>
            </a:r>
            <a:r>
              <a:rPr lang="en-US" sz="1200" dirty="0" smtClean="0">
                <a:latin typeface="Arial"/>
                <a:cs typeface="Arial"/>
              </a:rPr>
              <a:t> geopotential height (solid black contours, every 12 dam) 250 </a:t>
            </a:r>
            <a:r>
              <a:rPr lang="en-US" sz="1200" dirty="0" err="1" smtClean="0">
                <a:latin typeface="Arial"/>
                <a:cs typeface="Arial"/>
              </a:rPr>
              <a:t>hPa</a:t>
            </a:r>
            <a:r>
              <a:rPr lang="en-US" sz="1200" dirty="0" smtClean="0">
                <a:latin typeface="Arial"/>
                <a:cs typeface="Arial"/>
              </a:rPr>
              <a:t> Wind Speed (color shading, m s</a:t>
            </a:r>
            <a:r>
              <a:rPr lang="en-US" sz="1200" baseline="30000" dirty="0" smtClean="0">
                <a:latin typeface="Arial"/>
                <a:cs typeface="Arial"/>
              </a:rPr>
              <a:t>-1</a:t>
            </a:r>
            <a:r>
              <a:rPr lang="en-US" sz="1200" dirty="0" smtClean="0">
                <a:latin typeface="Arial"/>
                <a:cs typeface="Arial"/>
              </a:rPr>
              <a:t>), </a:t>
            </a:r>
          </a:p>
          <a:p>
            <a:pPr algn="ctr"/>
            <a:r>
              <a:rPr lang="en-US" sz="1200" dirty="0" smtClean="0">
                <a:latin typeface="Arial"/>
                <a:cs typeface="Arial"/>
              </a:rPr>
              <a:t>2 meter 0</a:t>
            </a:r>
            <a:r>
              <a:rPr lang="en-US" sz="1200" baseline="30000" dirty="0" smtClean="0">
                <a:latin typeface="Arial"/>
                <a:cs typeface="Arial"/>
              </a:rPr>
              <a:t>o</a:t>
            </a:r>
            <a:r>
              <a:rPr lang="en-US" sz="1200" dirty="0" smtClean="0">
                <a:latin typeface="Arial"/>
                <a:cs typeface="Arial"/>
              </a:rPr>
              <a:t>C Isotherm (red dotted line), 850-700 </a:t>
            </a:r>
            <a:r>
              <a:rPr lang="en-US" sz="1200" dirty="0" err="1" smtClean="0">
                <a:latin typeface="Arial"/>
                <a:cs typeface="Arial"/>
              </a:rPr>
              <a:t>hPa</a:t>
            </a:r>
            <a:r>
              <a:rPr lang="en-US" sz="1200" dirty="0" smtClean="0">
                <a:latin typeface="Arial"/>
                <a:cs typeface="Arial"/>
              </a:rPr>
              <a:t> Layer Mean 0</a:t>
            </a:r>
            <a:r>
              <a:rPr lang="en-US" sz="1200" baseline="30000" dirty="0" smtClean="0">
                <a:latin typeface="Arial"/>
                <a:cs typeface="Arial"/>
              </a:rPr>
              <a:t>o</a:t>
            </a:r>
            <a:r>
              <a:rPr lang="en-US" sz="1200" dirty="0" smtClean="0">
                <a:latin typeface="Arial"/>
                <a:cs typeface="Arial"/>
              </a:rPr>
              <a:t>C Isotherm (orange dotted line)</a:t>
            </a:r>
          </a:p>
          <a:p>
            <a:pPr algn="ctr"/>
            <a:r>
              <a:rPr lang="en-US" sz="1200" dirty="0" smtClean="0">
                <a:latin typeface="Arial"/>
                <a:cs typeface="Arial"/>
              </a:rPr>
              <a:t> precipitable water (values &gt; 25 mm shaded in green), concentrated 925 </a:t>
            </a:r>
            <a:r>
              <a:rPr lang="en-US" sz="1200" dirty="0" err="1" smtClean="0">
                <a:latin typeface="Arial"/>
                <a:cs typeface="Arial"/>
              </a:rPr>
              <a:t>hPa</a:t>
            </a:r>
            <a:r>
              <a:rPr lang="en-US" sz="1200" dirty="0" smtClean="0">
                <a:latin typeface="Arial"/>
                <a:cs typeface="Arial"/>
              </a:rPr>
              <a:t> frontogenesis (purple shading)</a:t>
            </a:r>
          </a:p>
          <a:p>
            <a:pPr algn="ctr"/>
            <a:r>
              <a:rPr lang="en-US" sz="1200" dirty="0" smtClean="0">
                <a:latin typeface="Arial"/>
                <a:cs typeface="Arial"/>
              </a:rPr>
              <a:t> 850-700 </a:t>
            </a:r>
            <a:r>
              <a:rPr lang="en-US" sz="1200" dirty="0" err="1" smtClean="0">
                <a:latin typeface="Arial"/>
                <a:cs typeface="Arial"/>
              </a:rPr>
              <a:t>hPa</a:t>
            </a:r>
            <a:r>
              <a:rPr lang="en-US" sz="1200" dirty="0" smtClean="0">
                <a:latin typeface="Arial"/>
                <a:cs typeface="Arial"/>
              </a:rPr>
              <a:t> wind vector (speed &gt; 20 m s</a:t>
            </a:r>
            <a:r>
              <a:rPr lang="en-US" sz="1200" baseline="30000" dirty="0" smtClean="0">
                <a:latin typeface="Arial"/>
                <a:cs typeface="Arial"/>
              </a:rPr>
              <a:t>-1 </a:t>
            </a:r>
            <a:r>
              <a:rPr lang="en-US" sz="1200" dirty="0" smtClean="0">
                <a:latin typeface="Arial"/>
                <a:cs typeface="Arial"/>
              </a:rPr>
              <a:t>), elevation (brown shading, &gt; 300 m)</a:t>
            </a:r>
            <a:endParaRPr lang="en-US" sz="1200" baseline="30000" dirty="0" smtClean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837577" y="3275083"/>
            <a:ext cx="3992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0</a:t>
            </a:r>
            <a:r>
              <a:rPr lang="en-US" sz="1200" b="1" baseline="30000" dirty="0" smtClean="0">
                <a:solidFill>
                  <a:srgbClr val="FF0000"/>
                </a:solidFill>
              </a:rPr>
              <a:t>o</a:t>
            </a:r>
            <a:r>
              <a:rPr lang="en-US" sz="1200" b="1" dirty="0" smtClean="0">
                <a:solidFill>
                  <a:srgbClr val="FF0000"/>
                </a:solidFill>
              </a:rPr>
              <a:t>C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120051" y="3808219"/>
            <a:ext cx="3992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E06407"/>
                </a:solidFill>
              </a:rPr>
              <a:t>0</a:t>
            </a:r>
            <a:r>
              <a:rPr lang="en-US" sz="1200" b="1" baseline="30000" dirty="0" smtClean="0">
                <a:solidFill>
                  <a:srgbClr val="E06407"/>
                </a:solidFill>
              </a:rPr>
              <a:t>o</a:t>
            </a:r>
            <a:r>
              <a:rPr lang="en-US" sz="1200" b="1" dirty="0" smtClean="0">
                <a:solidFill>
                  <a:srgbClr val="E06407"/>
                </a:solidFill>
              </a:rPr>
              <a:t>C</a:t>
            </a:r>
            <a:endParaRPr lang="en-US" sz="1200" b="1" dirty="0">
              <a:solidFill>
                <a:srgbClr val="E06407"/>
              </a:solidFill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2"/>
          <a:srcRect l="93453" t="27405" r="3074" b="44414"/>
          <a:stretch/>
        </p:blipFill>
        <p:spPr>
          <a:xfrm>
            <a:off x="8244101" y="3883564"/>
            <a:ext cx="317419" cy="13745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27539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19904"/>
          <a:stretch/>
        </p:blipFill>
        <p:spPr>
          <a:xfrm>
            <a:off x="118857" y="0"/>
            <a:ext cx="710861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7273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86177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22 December 2013</a:t>
            </a:r>
            <a:r>
              <a:rPr lang="en-US" sz="2400" dirty="0" smtClean="0">
                <a:latin typeface="Arial"/>
                <a:cs typeface="Arial"/>
              </a:rPr>
              <a:t/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solidFill>
                  <a:srgbClr val="FA3335"/>
                </a:solidFill>
                <a:latin typeface="Arial"/>
                <a:cs typeface="Arial"/>
              </a:rPr>
              <a:t>La Grande, QC 	    </a:t>
            </a:r>
            <a:r>
              <a:rPr lang="en-US" sz="2400" dirty="0" smtClean="0">
                <a:solidFill>
                  <a:srgbClr val="3775C7"/>
                </a:solidFill>
                <a:latin typeface="Arial"/>
                <a:cs typeface="Arial"/>
              </a:rPr>
              <a:t>Goose Bay, NL</a:t>
            </a:r>
            <a:endParaRPr lang="en-US" sz="2400" dirty="0">
              <a:solidFill>
                <a:srgbClr val="3775C7"/>
              </a:solidFill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80525" r="11800" b="7146"/>
          <a:stretch/>
        </p:blipFill>
        <p:spPr>
          <a:xfrm>
            <a:off x="7146644" y="-1"/>
            <a:ext cx="681179" cy="63679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84038" r="7246"/>
          <a:stretch/>
        </p:blipFill>
        <p:spPr>
          <a:xfrm>
            <a:off x="7793194" y="0"/>
            <a:ext cx="773525" cy="685800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4380383" y="3895822"/>
            <a:ext cx="2966379" cy="2513842"/>
            <a:chOff x="4380383" y="3895822"/>
            <a:chExt cx="2966379" cy="2513842"/>
          </a:xfrm>
        </p:grpSpPr>
        <p:pic>
          <p:nvPicPr>
            <p:cNvPr id="9" name="Picture 8" descr="Screen Shot 2014-02-28 at 7.26.18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188" y="3895822"/>
              <a:ext cx="2610821" cy="2349050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4380383" y="5671000"/>
              <a:ext cx="2368776" cy="738664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La Grande, QC </a:t>
              </a:r>
              <a:r>
                <a:rPr lang="en-US" sz="2000" b="1" dirty="0" smtClean="0">
                  <a:latin typeface="Arial"/>
                  <a:cs typeface="Arial"/>
                </a:rPr>
                <a:t>	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5269825" y="5032439"/>
              <a:ext cx="341212" cy="322228"/>
            </a:xfrm>
            <a:prstGeom prst="star5">
              <a:avLst/>
            </a:prstGeom>
            <a:solidFill>
              <a:srgbClr val="FFFF00"/>
            </a:solidFill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848862" y="3970994"/>
              <a:ext cx="2497900" cy="430887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Goose Bay, NL</a:t>
              </a:r>
              <a:r>
                <a:rPr lang="en-US" sz="2000" b="1" dirty="0" smtClean="0">
                  <a:latin typeface="Arial"/>
                  <a:cs typeface="Arial"/>
                </a:rPr>
                <a:t>	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25" name="5-Point Star 24"/>
            <p:cNvSpPr/>
            <p:nvPr/>
          </p:nvSpPr>
          <p:spPr>
            <a:xfrm>
              <a:off x="6161517" y="4966101"/>
              <a:ext cx="341212" cy="322228"/>
            </a:xfrm>
            <a:prstGeom prst="star5">
              <a:avLst/>
            </a:prstGeom>
            <a:solidFill>
              <a:srgbClr val="FFFF00"/>
            </a:solidFill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6335989" y="4336143"/>
              <a:ext cx="0" cy="53915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5436813" y="5354668"/>
              <a:ext cx="0" cy="460949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50046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87652"/>
            <a:ext cx="9144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THE END</a:t>
            </a:r>
            <a:endParaRPr lang="en-U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6546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87652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Arial"/>
                <a:cs typeface="Arial"/>
              </a:rPr>
              <a:t>DT &amp; MSLP LOOPS</a:t>
            </a:r>
            <a:r>
              <a:rPr lang="en-US" sz="1600" dirty="0" smtClean="0">
                <a:latin typeface="Arial"/>
                <a:cs typeface="Arial"/>
              </a:rPr>
              <a:t/>
            </a:r>
            <a:br>
              <a:rPr lang="en-US" sz="1600" dirty="0" smtClean="0">
                <a:latin typeface="Arial"/>
                <a:cs typeface="Arial"/>
              </a:rPr>
            </a:br>
            <a:endParaRPr lang="en-U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2540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9825" b="11554"/>
          <a:stretch/>
        </p:blipFill>
        <p:spPr>
          <a:xfrm>
            <a:off x="4572000" y="305714"/>
            <a:ext cx="4572000" cy="53110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6" r="9639" b="11554"/>
          <a:stretch/>
        </p:blipFill>
        <p:spPr>
          <a:xfrm>
            <a:off x="0" y="305714"/>
            <a:ext cx="4572001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0000 UTC 20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125007" y="5891301"/>
            <a:ext cx="4806264" cy="95410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Dynamic tropopause (DT, 1.5-PVU surface) potential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</a:t>
            </a:r>
            <a:r>
              <a:rPr lang="en-US" sz="1400" dirty="0">
                <a:latin typeface="Arial"/>
                <a:cs typeface="Arial"/>
              </a:rPr>
              <a:t>(shaded, K) and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(black contours every </a:t>
            </a:r>
            <a:r>
              <a:rPr lang="en-US" sz="1400" dirty="0">
                <a:latin typeface="Arial"/>
                <a:cs typeface="Arial"/>
              </a:rPr>
              <a:t>0.5 × 10</a:t>
            </a:r>
            <a:r>
              <a:rPr lang="en-US" sz="1400" baseline="30000" dirty="0">
                <a:latin typeface="Arial"/>
                <a:cs typeface="Arial"/>
              </a:rPr>
              <a:t>−4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250-hPa 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1000–500-hPa thickness (blue contours ≤ 540 dam,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red contours &gt; 540 dam)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MSLP (black contours, hPa)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4" name="Picture 13" descr="dt_2pvu_usa_29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4" t="88724" r="13653" b="6516"/>
          <a:stretch/>
        </p:blipFill>
        <p:spPr>
          <a:xfrm>
            <a:off x="57918" y="5686009"/>
            <a:ext cx="4418160" cy="2239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t="88850" r="13911" b="6340"/>
          <a:stretch/>
        </p:blipFill>
        <p:spPr>
          <a:xfrm>
            <a:off x="4649107" y="5690335"/>
            <a:ext cx="4472031" cy="22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9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1" r="9824" b="11554"/>
          <a:stretch/>
        </p:blipFill>
        <p:spPr>
          <a:xfrm>
            <a:off x="4572002" y="305714"/>
            <a:ext cx="4571998" cy="53110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r="9639" b="11554"/>
          <a:stretch/>
        </p:blipFill>
        <p:spPr>
          <a:xfrm>
            <a:off x="0" y="305714"/>
            <a:ext cx="4572000" cy="531103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4572000" y="470330"/>
            <a:ext cx="2" cy="515818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rgbClr val="FFFFFF"/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" dirty="0" smtClean="0">
                <a:latin typeface="Arial"/>
                <a:cs typeface="Arial"/>
              </a:rPr>
              <a:t/>
            </a:r>
            <a:br>
              <a:rPr lang="en-US" sz="200" dirty="0" smtClean="0"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1200 UTC 20 December 2013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0" y="5616752"/>
            <a:ext cx="914400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125007" y="5891301"/>
            <a:ext cx="4806264" cy="954107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Dynamic tropopause (DT, 1.5-PVU surface) potential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temperature </a:t>
            </a:r>
            <a:r>
              <a:rPr lang="en-US" sz="1400" dirty="0">
                <a:latin typeface="Arial"/>
                <a:cs typeface="Arial"/>
              </a:rPr>
              <a:t>(shaded, K) and wind (barbs, </a:t>
            </a:r>
            <a:r>
              <a:rPr lang="en-US" sz="1400" dirty="0" err="1">
                <a:latin typeface="Arial"/>
                <a:cs typeface="Arial"/>
              </a:rPr>
              <a:t>kts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925</a:t>
            </a:r>
            <a:r>
              <a:rPr lang="en-US" sz="1400" dirty="0">
                <a:latin typeface="Arial"/>
                <a:cs typeface="Arial"/>
              </a:rPr>
              <a:t>–850-hPa layer-averaged cyclonic relative vorticity </a:t>
            </a:r>
            <a:r>
              <a:rPr lang="en-US" sz="1400" dirty="0" smtClean="0">
                <a:latin typeface="Arial"/>
                <a:cs typeface="Arial"/>
              </a:rPr>
              <a:t/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(black contours every </a:t>
            </a:r>
            <a:r>
              <a:rPr lang="en-US" sz="1400" dirty="0">
                <a:latin typeface="Arial"/>
                <a:cs typeface="Arial"/>
              </a:rPr>
              <a:t>0.5 × 10</a:t>
            </a:r>
            <a:r>
              <a:rPr lang="en-US" sz="1400" baseline="30000" dirty="0">
                <a:latin typeface="Arial"/>
                <a:cs typeface="Arial"/>
              </a:rPr>
              <a:t>−4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01325" y="5890763"/>
            <a:ext cx="4855236" cy="738664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250-hPa wind speed (shaded,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1000–500-hPa thickness (blue contours ≤ 540 dam, </a:t>
            </a:r>
            <a:br>
              <a:rPr lang="en-US" sz="1400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red contours &gt; 540 dam)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MSLP (black contours, hPa)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3" name="Picture 12" descr="dt_2pvu_usa_29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4" t="88724" r="13653" b="6516"/>
          <a:stretch/>
        </p:blipFill>
        <p:spPr>
          <a:xfrm>
            <a:off x="57918" y="5686009"/>
            <a:ext cx="4418160" cy="2239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t="88850" r="13911" b="6340"/>
          <a:stretch/>
        </p:blipFill>
        <p:spPr>
          <a:xfrm>
            <a:off x="4649107" y="5690335"/>
            <a:ext cx="4472031" cy="22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9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1297</TotalTime>
  <Words>2629</Words>
  <Application>Microsoft Macintosh PowerPoint</Application>
  <PresentationFormat>On-screen Show (4:3)</PresentationFormat>
  <Paragraphs>371</Paragraphs>
  <Slides>60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Bentley</dc:creator>
  <cp:lastModifiedBy>Alicia Bentley</cp:lastModifiedBy>
  <cp:revision>128</cp:revision>
  <dcterms:created xsi:type="dcterms:W3CDTF">2014-02-18T22:28:59Z</dcterms:created>
  <dcterms:modified xsi:type="dcterms:W3CDTF">2014-03-03T17:30:27Z</dcterms:modified>
</cp:coreProperties>
</file>