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7" r:id="rId2"/>
    <p:sldId id="264" r:id="rId3"/>
    <p:sldId id="283" r:id="rId4"/>
    <p:sldId id="268" r:id="rId5"/>
    <p:sldId id="284" r:id="rId6"/>
    <p:sldId id="286" r:id="rId7"/>
    <p:sldId id="279" r:id="rId8"/>
    <p:sldId id="294" r:id="rId9"/>
    <p:sldId id="295" r:id="rId10"/>
    <p:sldId id="296" r:id="rId11"/>
    <p:sldId id="297" r:id="rId12"/>
    <p:sldId id="298" r:id="rId13"/>
    <p:sldId id="292" r:id="rId14"/>
    <p:sldId id="302" r:id="rId15"/>
    <p:sldId id="300" r:id="rId16"/>
    <p:sldId id="303" r:id="rId17"/>
    <p:sldId id="301" r:id="rId18"/>
    <p:sldId id="304" r:id="rId19"/>
    <p:sldId id="305" r:id="rId20"/>
    <p:sldId id="306" r:id="rId21"/>
    <p:sldId id="308" r:id="rId22"/>
    <p:sldId id="307" r:id="rId23"/>
    <p:sldId id="310" r:id="rId24"/>
    <p:sldId id="309" r:id="rId25"/>
    <p:sldId id="313" r:id="rId26"/>
    <p:sldId id="314" r:id="rId27"/>
    <p:sldId id="315" r:id="rId28"/>
    <p:sldId id="316" r:id="rId29"/>
    <p:sldId id="317" r:id="rId30"/>
    <p:sldId id="318" r:id="rId31"/>
    <p:sldId id="311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299" r:id="rId40"/>
    <p:sldId id="269" r:id="rId41"/>
    <p:sldId id="270" r:id="rId42"/>
    <p:sldId id="271" r:id="rId43"/>
    <p:sldId id="276" r:id="rId44"/>
    <p:sldId id="287" r:id="rId45"/>
    <p:sldId id="288" r:id="rId46"/>
    <p:sldId id="289" r:id="rId47"/>
    <p:sldId id="290" r:id="rId48"/>
    <p:sldId id="263" r:id="rId49"/>
    <p:sldId id="260" r:id="rId50"/>
    <p:sldId id="262" r:id="rId51"/>
    <p:sldId id="259" r:id="rId52"/>
    <p:sldId id="261" r:id="rId53"/>
    <p:sldId id="282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FF00"/>
    <a:srgbClr val="FF00AE"/>
    <a:srgbClr val="009301"/>
    <a:srgbClr val="3775C7"/>
    <a:srgbClr val="FA3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12" autoAdjust="0"/>
  </p:normalViewPr>
  <p:slideViewPr>
    <p:cSldViewPr snapToGrid="0" snapToObjects="1">
      <p:cViewPr>
        <p:scale>
          <a:sx n="280" d="100"/>
          <a:sy n="280" d="100"/>
        </p:scale>
        <p:origin x="5120" y="1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D175F-B1F3-4D46-9B1A-F68B44157985}" type="datetimeFigureOut">
              <a:rPr lang="en-US" smtClean="0"/>
              <a:t>3/1/14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6DFC9-517C-2E42-9CDF-16611DD5F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56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DFC9-517C-2E42-9CDF-16611DD5F5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19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DFC9-517C-2E42-9CDF-16611DD5F5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68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87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1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3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8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3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08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98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8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7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7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1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066A0-1BE2-844D-A48C-6C9424E93D25}" type="datetimeFigureOut">
              <a:rPr lang="en-US" smtClean="0"/>
              <a:t>3/1/14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1.gif"/><Relationship Id="rId5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0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9.gif"/><Relationship Id="rId5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10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35.gif"/><Relationship Id="rId5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4" Type="http://schemas.openxmlformats.org/officeDocument/2006/relationships/image" Target="../media/image24.gif"/><Relationship Id="rId5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4" Type="http://schemas.openxmlformats.org/officeDocument/2006/relationships/image" Target="../media/image24.gif"/><Relationship Id="rId5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4" Type="http://schemas.openxmlformats.org/officeDocument/2006/relationships/image" Target="../media/image24.gif"/><Relationship Id="rId5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24.gif"/><Relationship Id="rId5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24.gif"/><Relationship Id="rId5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4" Type="http://schemas.openxmlformats.org/officeDocument/2006/relationships/image" Target="../media/image24.gif"/><Relationship Id="rId5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4" Type="http://schemas.openxmlformats.org/officeDocument/2006/relationships/image" Target="../media/image24.gif"/><Relationship Id="rId5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4" Type="http://schemas.openxmlformats.org/officeDocument/2006/relationships/image" Target="../media/image24.gif"/><Relationship Id="rId5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4" Type="http://schemas.openxmlformats.org/officeDocument/2006/relationships/image" Target="../media/image24.gif"/><Relationship Id="rId5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4" Type="http://schemas.openxmlformats.org/officeDocument/2006/relationships/image" Target="../media/image24.gif"/><Relationship Id="rId5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4" Type="http://schemas.openxmlformats.org/officeDocument/2006/relationships/image" Target="../media/image24.gif"/><Relationship Id="rId5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4" Type="http://schemas.openxmlformats.org/officeDocument/2006/relationships/image" Target="../media/image24.gif"/><Relationship Id="rId5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4" Type="http://schemas.openxmlformats.org/officeDocument/2006/relationships/image" Target="../media/image24.gif"/><Relationship Id="rId5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10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24942"/>
            <a:ext cx="9144000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Arial"/>
                <a:cs typeface="Arial"/>
              </a:rPr>
              <a:t>The Uber Jet and </a:t>
            </a:r>
            <a:br>
              <a:rPr lang="en-US" sz="35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3500" b="1" dirty="0" smtClean="0">
                <a:solidFill>
                  <a:srgbClr val="FF0000"/>
                </a:solidFill>
                <a:latin typeface="Arial"/>
                <a:cs typeface="Arial"/>
              </a:rPr>
              <a:t>the Widespread Disruptive Ice Storm</a:t>
            </a:r>
          </a:p>
          <a:p>
            <a:pPr algn="ctr"/>
            <a:r>
              <a:rPr lang="en-US" sz="3500" b="1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-US" sz="3500" b="1" dirty="0" smtClean="0">
                <a:solidFill>
                  <a:srgbClr val="FF0000"/>
                </a:solidFill>
                <a:latin typeface="Arial"/>
                <a:cs typeface="Arial"/>
              </a:rPr>
              <a:t>f 21–23 December 2013</a:t>
            </a:r>
            <a:endParaRPr lang="en-US" sz="36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3600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Lance F. Bosart, Alicia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M.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Bentley, and Philippe P. </a:t>
            </a:r>
            <a:r>
              <a:rPr lang="en-US" sz="2200" dirty="0" err="1" smtClean="0">
                <a:solidFill>
                  <a:srgbClr val="0000FF"/>
                </a:solidFill>
                <a:latin typeface="Arial"/>
                <a:cs typeface="Arial"/>
              </a:rPr>
              <a:t>Papin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Department of Atmospheric and Environmental Sciences 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University at Albany, State University of New York, Albany, NY </a:t>
            </a:r>
            <a:r>
              <a:rPr lang="en-US" sz="2200" dirty="0" smtClean="0">
                <a:latin typeface="Arial"/>
                <a:cs typeface="Arial"/>
              </a:rPr>
              <a:t>12222</a:t>
            </a:r>
          </a:p>
          <a:p>
            <a:pPr algn="ctr"/>
            <a:r>
              <a:rPr lang="en-US" sz="3000" dirty="0">
                <a:latin typeface="Arial"/>
                <a:cs typeface="Arial"/>
              </a:rPr>
              <a:t> </a:t>
            </a:r>
            <a:r>
              <a:rPr lang="en-US" sz="2200" dirty="0">
                <a:latin typeface="Arial"/>
                <a:cs typeface="Arial"/>
              </a:rPr>
              <a:t> </a:t>
            </a: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39</a:t>
            </a:r>
            <a:r>
              <a:rPr lang="en-US" sz="2200" baseline="30000" dirty="0" smtClean="0">
                <a:solidFill>
                  <a:srgbClr val="0000FF"/>
                </a:solidFill>
                <a:latin typeface="Arial"/>
                <a:cs typeface="Arial"/>
              </a:rPr>
              <a:t>th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Annual Northeastern Storm Conference</a:t>
            </a:r>
            <a:b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Rutland, VT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Saturday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8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March 2014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77256" y="14618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591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0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649107" y="5690335"/>
            <a:ext cx="4472031" cy="227561"/>
          </a:xfrm>
          <a:prstGeom prst="rect">
            <a:avLst/>
          </a:prstGeom>
        </p:spPr>
      </p:pic>
      <p:pic>
        <p:nvPicPr>
          <p:cNvPr id="14" name="Picture 13" descr="dt_2pvu_usa_29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88724" r="13653" b="6516"/>
          <a:stretch/>
        </p:blipFill>
        <p:spPr>
          <a:xfrm>
            <a:off x="57918" y="5686009"/>
            <a:ext cx="4418160" cy="22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6" r="9639" b="11554"/>
          <a:stretch/>
        </p:blipFill>
        <p:spPr>
          <a:xfrm>
            <a:off x="0" y="305714"/>
            <a:ext cx="4572001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5" name="Picture 14" descr="dt_2pvu_usa_29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88724" r="13653" b="6516"/>
          <a:stretch/>
        </p:blipFill>
        <p:spPr>
          <a:xfrm>
            <a:off x="57918" y="5686009"/>
            <a:ext cx="4418160" cy="2239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649107" y="5690335"/>
            <a:ext cx="4472031" cy="2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6" r="9639" b="11554"/>
          <a:stretch/>
        </p:blipFill>
        <p:spPr>
          <a:xfrm>
            <a:off x="0" y="305714"/>
            <a:ext cx="4572001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dt_2pvu_usa_29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88724" r="13653" b="6516"/>
          <a:stretch/>
        </p:blipFill>
        <p:spPr>
          <a:xfrm>
            <a:off x="57918" y="5686009"/>
            <a:ext cx="4418160" cy="2239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649107" y="5690335"/>
            <a:ext cx="4472031" cy="2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695" b="11554"/>
          <a:stretch/>
        </p:blipFill>
        <p:spPr>
          <a:xfrm>
            <a:off x="4572002" y="305715"/>
            <a:ext cx="4582076" cy="531103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1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dt_2pvu_usa_29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88724" r="13653" b="6516"/>
          <a:stretch/>
        </p:blipFill>
        <p:spPr>
          <a:xfrm>
            <a:off x="57918" y="5686009"/>
            <a:ext cx="4418160" cy="2239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649107" y="5690335"/>
            <a:ext cx="4472031" cy="2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5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0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23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2" name="Picture 11" descr="dt_2pvu_usa_29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88724" r="13653" b="6516"/>
          <a:stretch/>
        </p:blipFill>
        <p:spPr>
          <a:xfrm>
            <a:off x="57918" y="5686009"/>
            <a:ext cx="4418160" cy="2239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649107" y="5690335"/>
            <a:ext cx="4472031" cy="2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8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PW &amp; ANOM. LOOPS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13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0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96132"/>
            <a:ext cx="4483116" cy="2264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std.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3762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358"/>
          <a:stretch/>
        </p:blipFill>
        <p:spPr>
          <a:xfrm>
            <a:off x="0" y="305715"/>
            <a:ext cx="4572000" cy="5322796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96132"/>
            <a:ext cx="4483116" cy="2264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std.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498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96132"/>
            <a:ext cx="4483116" cy="2264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std.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7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96132"/>
            <a:ext cx="4483116" cy="2264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std.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561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-1" b="16499"/>
          <a:stretch/>
        </p:blipFill>
        <p:spPr>
          <a:xfrm>
            <a:off x="388831" y="337236"/>
            <a:ext cx="8223234" cy="54932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9439"/>
            <a:ext cx="9144000" cy="6509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109568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200-hPa maximum wind speed (m s</a:t>
            </a:r>
            <a:r>
              <a:rPr lang="en-US" sz="2400" b="1" baseline="30000" dirty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0.5° Climate Forecast System Reanalysis: 1979–2013 </a:t>
            </a:r>
            <a:b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98" t="84141" r="8252" b="10270"/>
          <a:stretch/>
        </p:blipFill>
        <p:spPr>
          <a:xfrm>
            <a:off x="0" y="5941855"/>
            <a:ext cx="9103022" cy="460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Ryan </a:t>
            </a:r>
            <a:r>
              <a:rPr lang="en-US" dirty="0" err="1" smtClean="0">
                <a:latin typeface="Arial"/>
                <a:cs typeface="Arial"/>
              </a:rPr>
              <a:t>Maue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30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2" cy="531103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</a:t>
            </a:r>
            <a:r>
              <a:rPr lang="en-US" sz="2400" b="1" smtClean="0">
                <a:solidFill>
                  <a:srgbClr val="FF0000"/>
                </a:solidFill>
                <a:latin typeface="Arial"/>
                <a:cs typeface="Arial"/>
              </a:rPr>
              <a:t>UTC 22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96132"/>
            <a:ext cx="4483116" cy="2264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std.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49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96132"/>
            <a:ext cx="4483116" cy="2264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std.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6595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96132"/>
            <a:ext cx="4483116" cy="2264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std.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23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980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850-hPa temp. and </a:t>
            </a:r>
            <a:r>
              <a:rPr lang="en-US" sz="5000" b="1" dirty="0" err="1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45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0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850-hPa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850-hPa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37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358"/>
          <a:stretch/>
        </p:blipFill>
        <p:spPr>
          <a:xfrm>
            <a:off x="0" y="305715"/>
            <a:ext cx="4572000" cy="5322796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850-hPa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850-hPa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055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850-hPa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850-hPa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643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850-hPa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850-hPa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643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850-hPa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850-hPa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643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2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850-hPa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850-hPa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643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-1" b="16499"/>
          <a:stretch/>
        </p:blipFill>
        <p:spPr>
          <a:xfrm>
            <a:off x="388831" y="337236"/>
            <a:ext cx="8223234" cy="54932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9439"/>
            <a:ext cx="9144000" cy="6509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109568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200-hPa maximum wind speed (m s</a:t>
            </a:r>
            <a:r>
              <a:rPr lang="en-US" sz="2400" b="1" baseline="30000" dirty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0.5° Climate Forecast System Reanalysis: 1979–2013 </a:t>
            </a:r>
            <a:b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98" t="84141" r="8252" b="10270"/>
          <a:stretch/>
        </p:blipFill>
        <p:spPr>
          <a:xfrm>
            <a:off x="0" y="5941855"/>
            <a:ext cx="9103022" cy="460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Ryan </a:t>
            </a:r>
            <a:r>
              <a:rPr lang="en-US" dirty="0" err="1" smtClean="0">
                <a:latin typeface="Arial"/>
                <a:cs typeface="Arial"/>
              </a:rPr>
              <a:t>Maue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4998471" y="1558062"/>
            <a:ext cx="1674986" cy="635025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Arrow 2"/>
          <p:cNvSpPr/>
          <p:nvPr/>
        </p:nvSpPr>
        <p:spPr>
          <a:xfrm rot="13931916">
            <a:off x="5029867" y="1134015"/>
            <a:ext cx="871262" cy="506283"/>
          </a:xfrm>
          <a:prstGeom prst="leftArrow">
            <a:avLst>
              <a:gd name="adj1" fmla="val 37032"/>
              <a:gd name="adj2" fmla="val 50000"/>
            </a:avLst>
          </a:prstGeom>
          <a:solidFill>
            <a:srgbClr val="FF00AE"/>
          </a:solidFill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1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1999" y="305714"/>
            <a:ext cx="4572001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8" r="9638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23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850-hPa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850-hPa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643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925-hPa temp. and </a:t>
            </a:r>
            <a:r>
              <a:rPr lang="en-US" sz="5000" b="1" dirty="0" err="1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3247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6809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8280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358"/>
          <a:stretch/>
        </p:blipFill>
        <p:spPr>
          <a:xfrm>
            <a:off x="4572001" y="305714"/>
            <a:ext cx="4571999" cy="532279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813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373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0613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2710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4" b="11554"/>
          <a:stretch/>
        </p:blipFill>
        <p:spPr>
          <a:xfrm>
            <a:off x="4572001" y="305714"/>
            <a:ext cx="4571999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3"/>
          <a:stretch/>
        </p:blipFill>
        <p:spPr>
          <a:xfrm>
            <a:off x="0" y="305715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23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(red contours,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std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 err="1" smtClean="0">
                <a:latin typeface="Arial"/>
                <a:cs typeface="Arial"/>
              </a:rPr>
              <a:t>anom</a:t>
            </a:r>
            <a:r>
              <a:rPr lang="en-US" sz="1400" dirty="0" smtClean="0">
                <a:latin typeface="Arial"/>
                <a:cs typeface="Arial"/>
              </a:rPr>
              <a:t>.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6861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  <a:latin typeface="Arial"/>
                <a:cs typeface="Arial"/>
              </a:rPr>
              <a:t>Maplist</a:t>
            </a: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 Images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341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92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262854"/>
            <a:ext cx="9144000" cy="61555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250-hPa wind speed (shaded,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; barbs, </a:t>
            </a:r>
            <a:r>
              <a:rPr lang="en-US" sz="1600" dirty="0" err="1" smtClean="0">
                <a:latin typeface="Arial"/>
                <a:cs typeface="Arial"/>
              </a:rPr>
              <a:t>kts</a:t>
            </a:r>
            <a:r>
              <a:rPr lang="en-US" sz="1600" dirty="0" smtClean="0">
                <a:latin typeface="Arial"/>
                <a:cs typeface="Arial"/>
              </a:rPr>
              <a:t>), geopotential height (black contours, dam),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and temperature (red dashed contours, °C)</a:t>
            </a:r>
            <a:endParaRPr lang="en-US" sz="8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2646" y="187951"/>
            <a:ext cx="8536097" cy="6161830"/>
            <a:chOff x="242646" y="187951"/>
            <a:chExt cx="8536097" cy="6161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84"/>
            <a:stretch/>
          </p:blipFill>
          <p:spPr>
            <a:xfrm>
              <a:off x="242646" y="187951"/>
              <a:ext cx="8536097" cy="6161830"/>
            </a:xfrm>
            <a:prstGeom prst="rect">
              <a:avLst/>
            </a:prstGeom>
          </p:spPr>
        </p:pic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 rot="196205">
              <a:off x="4080463" y="2139453"/>
              <a:ext cx="754490" cy="283586"/>
              <a:chOff x="7147668" y="2945948"/>
              <a:chExt cx="597787" cy="224687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V="1">
                <a:off x="7157954" y="3006483"/>
                <a:ext cx="587501" cy="1641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Isosceles Triangle 12"/>
              <p:cNvSpPr/>
              <p:nvPr/>
            </p:nvSpPr>
            <p:spPr>
              <a:xfrm rot="20549564">
                <a:off x="7147668" y="3055219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 rot="20549564">
                <a:off x="7249688" y="302619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 rot="20549564">
                <a:off x="7351288" y="29944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 rot="20549564">
                <a:off x="7452888" y="29690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7516729" y="29586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570704" y="29459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653213" y="2972710"/>
                <a:ext cx="33462" cy="46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 rot="20914181">
              <a:off x="5043415" y="1895474"/>
              <a:ext cx="653063" cy="293911"/>
              <a:chOff x="7907173" y="2801345"/>
              <a:chExt cx="548059" cy="246654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7907173" y="2907777"/>
                <a:ext cx="548059" cy="1402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Isosceles Triangle 21"/>
              <p:cNvSpPr>
                <a:spLocks noChangeAspect="1"/>
              </p:cNvSpPr>
              <p:nvPr/>
            </p:nvSpPr>
            <p:spPr>
              <a:xfrm rot="785401">
                <a:off x="7925416" y="2801345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/>
              <p:cNvSpPr>
                <a:spLocks noChangeAspect="1"/>
              </p:cNvSpPr>
              <p:nvPr/>
            </p:nvSpPr>
            <p:spPr>
              <a:xfrm rot="785401">
                <a:off x="8029467" y="2828630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/>
              <p:cNvSpPr>
                <a:spLocks noChangeAspect="1"/>
              </p:cNvSpPr>
              <p:nvPr/>
            </p:nvSpPr>
            <p:spPr>
              <a:xfrm rot="785401">
                <a:off x="8130343" y="2854196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>
                <a:spLocks noChangeAspect="1"/>
              </p:cNvSpPr>
              <p:nvPr/>
            </p:nvSpPr>
            <p:spPr>
              <a:xfrm rot="785401">
                <a:off x="8231220" y="2880092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Isosceles Triangle 25"/>
              <p:cNvSpPr>
                <a:spLocks noChangeAspect="1"/>
              </p:cNvSpPr>
              <p:nvPr/>
            </p:nvSpPr>
            <p:spPr>
              <a:xfrm rot="785401">
                <a:off x="8335271" y="2905734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22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9439"/>
            <a:ext cx="9144000" cy="6509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Jason </a:t>
            </a:r>
            <a:r>
              <a:rPr lang="en-US" dirty="0" err="1" smtClean="0">
                <a:latin typeface="Arial"/>
                <a:cs typeface="Arial"/>
              </a:rPr>
              <a:t>Cordeira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102060"/>
            <a:ext cx="10827250" cy="6858001"/>
            <a:chOff x="0" y="0"/>
            <a:chExt cx="10827250" cy="68580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2977" b="10570"/>
            <a:stretch/>
          </p:blipFill>
          <p:spPr>
            <a:xfrm>
              <a:off x="1871039" y="697402"/>
              <a:ext cx="6348747" cy="4893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5793615"/>
              <a:ext cx="9144000" cy="369332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Arial"/>
                  <a:cs typeface="Arial"/>
                </a:rPr>
                <a:t>250-hPa Wind Speed </a:t>
              </a: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(m s</a:t>
              </a:r>
              <a:r>
                <a:rPr lang="en-US" b="1" baseline="30000" dirty="0">
                  <a:solidFill>
                    <a:srgbClr val="000000"/>
                  </a:solidFill>
                  <a:latin typeface="Arial"/>
                  <a:cs typeface="Arial"/>
                </a:rPr>
                <a:t>−1</a:t>
              </a:r>
              <a:r>
                <a:rPr lang="en-US" b="1" dirty="0" smtClean="0">
                  <a:solidFill>
                    <a:srgbClr val="000000"/>
                  </a:solidFill>
                  <a:latin typeface="Arial"/>
                  <a:cs typeface="Arial"/>
                </a:rPr>
                <a:t>)</a:t>
              </a:r>
              <a:endParaRPr lang="en-US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83250" y="5483940"/>
              <a:ext cx="9144000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dirty="0" smtClean="0">
                  <a:latin typeface="Arial"/>
                  <a:cs typeface="Arial"/>
                </a:rPr>
                <a:t>20     30      40      50      60      70      80      90     100    110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-2388129" y="3244335"/>
              <a:ext cx="6858001" cy="369332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Arial"/>
                  <a:cs typeface="Arial"/>
                </a:rPr>
                <a:t>Occurrences (</a:t>
              </a: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1979–</a:t>
              </a:r>
              <a:r>
                <a:rPr lang="en-US" b="1" dirty="0" smtClean="0">
                  <a:solidFill>
                    <a:srgbClr val="000000"/>
                  </a:solidFill>
                  <a:latin typeface="Arial"/>
                  <a:cs typeface="Arial"/>
                </a:rPr>
                <a:t>2012</a:t>
              </a:r>
              <a:r>
                <a:rPr lang="en-US" b="1" dirty="0" smtClean="0">
                  <a:latin typeface="Arial"/>
                  <a:cs typeface="Arial"/>
                </a:rPr>
                <a:t>)</a:t>
              </a:r>
              <a:endParaRPr lang="en-US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58233" y="929436"/>
              <a:ext cx="958149" cy="483209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dirty="0" smtClean="0">
                  <a:latin typeface="Arial"/>
                  <a:cs typeface="Arial"/>
                </a:rPr>
                <a:t>4000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3500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3000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2500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2000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1500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1000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500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0</a:t>
              </a:r>
              <a:endParaRPr lang="en-US" dirty="0">
                <a:latin typeface="Arial"/>
                <a:cs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0" y="0"/>
            <a:ext cx="9144000" cy="112646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Histogram of 250-hPa maximum wind speed</a:t>
            </a: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NCEP–NCAR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Reanalysis: 1979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2012</a:t>
            </a: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Domain</a:t>
            </a:r>
            <a:r>
              <a:rPr lang="en-US" sz="2400" b="1" smtClean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40°–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60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°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N </a:t>
            </a:r>
            <a:r>
              <a:rPr lang="en-US" sz="2400" b="1" smtClean="0">
                <a:solidFill>
                  <a:srgbClr val="FF0000"/>
                </a:solidFill>
                <a:latin typeface="Arial"/>
                <a:cs typeface="Arial"/>
              </a:rPr>
              <a:t>and </a:t>
            </a: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90°–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60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°W  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071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Mel Shapiro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4213" y="98541"/>
            <a:ext cx="9428655" cy="6256133"/>
            <a:chOff x="164213" y="98541"/>
            <a:chExt cx="9428655" cy="62561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978" t="3597" b="17787"/>
            <a:stretch/>
          </p:blipFill>
          <p:spPr>
            <a:xfrm>
              <a:off x="164213" y="98541"/>
              <a:ext cx="8790939" cy="552909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8501" t="87051" r="47475" b="8082"/>
            <a:stretch/>
          </p:blipFill>
          <p:spPr>
            <a:xfrm>
              <a:off x="1763936" y="5606622"/>
              <a:ext cx="5616129" cy="49181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576457" y="6016120"/>
              <a:ext cx="8016411" cy="33855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  −60    −48    −36    −24    −12      0       12      24      36      48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610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Mel Shapiro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56223" y="98537"/>
            <a:ext cx="6978794" cy="6320761"/>
            <a:chOff x="1686131" y="98537"/>
            <a:chExt cx="6978794" cy="632076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3473" b="17341"/>
            <a:stretch/>
          </p:blipFill>
          <p:spPr>
            <a:xfrm>
              <a:off x="1686131" y="98537"/>
              <a:ext cx="5771738" cy="632076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16329" t="87289" b="8255"/>
            <a:stretch/>
          </p:blipFill>
          <p:spPr>
            <a:xfrm rot="16200000">
              <a:off x="4820644" y="2839704"/>
              <a:ext cx="5540050" cy="40807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706776" y="864590"/>
              <a:ext cx="958149" cy="507831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sz="1600" dirty="0" smtClean="0">
                  <a:latin typeface="Arial"/>
                  <a:cs typeface="Arial"/>
                </a:rPr>
                <a:t>600</a:t>
              </a:r>
            </a:p>
            <a:p>
              <a:endParaRPr lang="en-US" sz="19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480</a:t>
              </a:r>
            </a:p>
            <a:p>
              <a:endParaRPr lang="en-US" sz="19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360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240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120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−120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−240</a:t>
              </a:r>
            </a:p>
            <a:p>
              <a:endParaRPr lang="en-US" sz="17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−360</a:t>
              </a:r>
            </a:p>
            <a:p>
              <a:endParaRPr lang="en-US" sz="17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−480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47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80093" y="0"/>
            <a:ext cx="10714949" cy="7232917"/>
            <a:chOff x="-680093" y="0"/>
            <a:chExt cx="10714949" cy="7232917"/>
          </a:xfrm>
        </p:grpSpPr>
        <p:sp>
          <p:nvSpPr>
            <p:cNvPr id="5" name="TextBox 4"/>
            <p:cNvSpPr txBox="1"/>
            <p:nvPr/>
          </p:nvSpPr>
          <p:spPr>
            <a:xfrm>
              <a:off x="0" y="0"/>
              <a:ext cx="9144000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endParaRPr lang="en-US" sz="24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4"/>
            <a:stretch/>
          </p:blipFill>
          <p:spPr>
            <a:xfrm>
              <a:off x="3919249" y="1284791"/>
              <a:ext cx="6115607" cy="594812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5180" y="230832"/>
              <a:ext cx="4485467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A3335"/>
                  </a:solidFill>
                  <a:latin typeface="Arial"/>
                  <a:cs typeface="Arial"/>
                </a:rPr>
                <a:t>CYYZ </a:t>
              </a:r>
              <a:r>
                <a:rPr lang="en-US" sz="2400" dirty="0">
                  <a:solidFill>
                    <a:srgbClr val="FA3335"/>
                  </a:solidFill>
                  <a:latin typeface="Arial"/>
                  <a:cs typeface="Arial"/>
                </a:rPr>
                <a:t>– </a:t>
              </a:r>
              <a:r>
                <a:rPr lang="en-US" sz="2400" dirty="0" smtClean="0">
                  <a:solidFill>
                    <a:srgbClr val="FA3335"/>
                  </a:solidFill>
                  <a:latin typeface="Arial"/>
                  <a:cs typeface="Arial"/>
                </a:rPr>
                <a:t>Toronto, ON</a:t>
              </a:r>
              <a:endParaRPr lang="en-US" sz="24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97076" y="241806"/>
              <a:ext cx="4485467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A3335"/>
                  </a:solidFill>
                  <a:latin typeface="Arial"/>
                  <a:cs typeface="Arial"/>
                </a:rPr>
                <a:t>CYYZ </a:t>
              </a:r>
              <a:r>
                <a:rPr lang="en-US" sz="2400" dirty="0">
                  <a:solidFill>
                    <a:srgbClr val="FA3335"/>
                  </a:solidFill>
                  <a:latin typeface="Arial"/>
                  <a:cs typeface="Arial"/>
                </a:rPr>
                <a:t>– </a:t>
              </a:r>
              <a:r>
                <a:rPr lang="en-US" sz="2400" dirty="0" smtClean="0">
                  <a:solidFill>
                    <a:srgbClr val="FA3335"/>
                  </a:solidFill>
                  <a:latin typeface="Arial"/>
                  <a:cs typeface="Arial"/>
                </a:rPr>
                <a:t>Toronto, ON</a:t>
              </a:r>
              <a:endParaRPr lang="en-US" sz="24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0" y="6349016"/>
              <a:ext cx="9144000" cy="369332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Source:  NOAA HYSPLIT MODEL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9920" y="604930"/>
              <a:ext cx="4430727" cy="677108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120 h backward trajectories ending at:</a:t>
              </a:r>
              <a:b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</a:br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0000 UTC 22 December 2013</a:t>
              </a:r>
              <a:endParaRPr lang="en-US" sz="19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28963" y="607683"/>
              <a:ext cx="4430727" cy="677108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72 h forward trajectories starting at:</a:t>
              </a:r>
              <a:b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</a:br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0000 </a:t>
              </a:r>
              <a:r>
                <a:rPr lang="en-US" sz="1900" dirty="0">
                  <a:solidFill>
                    <a:srgbClr val="FA3335"/>
                  </a:solidFill>
                  <a:latin typeface="Arial"/>
                  <a:cs typeface="Arial"/>
                </a:rPr>
                <a:t>UTC 22 December </a:t>
              </a:r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2013</a:t>
              </a:r>
              <a:endParaRPr lang="en-US" sz="19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71"/>
            <a:stretch/>
          </p:blipFill>
          <p:spPr>
            <a:xfrm>
              <a:off x="-680093" y="1282038"/>
              <a:ext cx="6097801" cy="5936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63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598" y="2137765"/>
            <a:ext cx="9057692" cy="5355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900" dirty="0" smtClean="0">
                <a:latin typeface="Arial"/>
                <a:cs typeface="Arial"/>
              </a:rPr>
              <a:t>KDSV </a:t>
            </a:r>
            <a:r>
              <a:rPr lang="ro-RO" sz="1900" dirty="0">
                <a:latin typeface="Arial"/>
                <a:cs typeface="Arial"/>
              </a:rPr>
              <a:t>22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1154</a:t>
            </a:r>
            <a:r>
              <a:rPr lang="ro-RO" sz="1900" dirty="0">
                <a:latin typeface="Arial"/>
                <a:cs typeface="Arial"/>
              </a:rPr>
              <a:t>Z AUTO 15007KT 10SM UP BKN095 OVC110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00/00 </a:t>
            </a:r>
            <a:r>
              <a:rPr lang="ro-RO" sz="1900" dirty="0">
                <a:latin typeface="Arial"/>
                <a:cs typeface="Arial"/>
              </a:rPr>
              <a:t>A2966 </a:t>
            </a:r>
            <a:r>
              <a:rPr lang="ro-RO" sz="1900" dirty="0" smtClean="0">
                <a:latin typeface="Arial"/>
                <a:cs typeface="Arial"/>
              </a:rPr>
              <a:t>RMK </a:t>
            </a:r>
            <a:r>
              <a:rPr lang="ro-RO" sz="1900" dirty="0">
                <a:latin typeface="Arial"/>
                <a:cs typeface="Arial"/>
              </a:rPr>
              <a:t>AO2 PRESFR SLP057 P0001 60011 70105 T00000000 10011 20000 </a:t>
            </a:r>
            <a:r>
              <a:rPr lang="ro-RO" sz="1900" dirty="0" smtClean="0">
                <a:latin typeface="Arial"/>
                <a:cs typeface="Arial"/>
              </a:rPr>
              <a:t>50020</a:t>
            </a:r>
          </a:p>
          <a:p>
            <a:endParaRPr lang="pt-BR" sz="1900" dirty="0" smtClean="0">
              <a:latin typeface="Arial"/>
              <a:cs typeface="Arial"/>
            </a:endParaRPr>
          </a:p>
          <a:p>
            <a:r>
              <a:rPr lang="pt-BR" sz="1900" dirty="0" smtClean="0">
                <a:latin typeface="Arial"/>
                <a:cs typeface="Arial"/>
              </a:rPr>
              <a:t>KDSV </a:t>
            </a:r>
            <a:r>
              <a:rPr lang="pt-BR" sz="1900" dirty="0">
                <a:latin typeface="Arial"/>
                <a:cs typeface="Arial"/>
              </a:rPr>
              <a:t>22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1254</a:t>
            </a:r>
            <a:r>
              <a:rPr lang="pt-BR" sz="1900" dirty="0">
                <a:latin typeface="Arial"/>
                <a:cs typeface="Arial"/>
              </a:rPr>
              <a:t>Z AUTO 14007KT 10SM -RA OVC095 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02/02</a:t>
            </a:r>
            <a:r>
              <a:rPr lang="pt-BR" sz="1900" dirty="0">
                <a:latin typeface="Arial"/>
                <a:cs typeface="Arial"/>
              </a:rPr>
              <a:t> A2967 RMK AO2 UPE23RAB23 SLP063 P0000 </a:t>
            </a:r>
            <a:r>
              <a:rPr lang="pt-BR" sz="1900" dirty="0" smtClean="0">
                <a:latin typeface="Arial"/>
                <a:cs typeface="Arial"/>
              </a:rPr>
              <a:t>T00220017</a:t>
            </a:r>
          </a:p>
          <a:p>
            <a:endParaRPr lang="pt-BR" sz="1900" dirty="0">
              <a:latin typeface="Arial"/>
              <a:cs typeface="Arial"/>
            </a:endParaRPr>
          </a:p>
          <a:p>
            <a:r>
              <a:rPr lang="pt-BR" sz="1900" dirty="0">
                <a:latin typeface="Arial"/>
                <a:cs typeface="Arial"/>
              </a:rPr>
              <a:t>KDSV 22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1354</a:t>
            </a:r>
            <a:r>
              <a:rPr lang="pt-BR" sz="1900" dirty="0">
                <a:latin typeface="Arial"/>
                <a:cs typeface="Arial"/>
              </a:rPr>
              <a:t>Z AUTO 16018G26KT 10SM BKN110 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14/12</a:t>
            </a:r>
            <a:r>
              <a:rPr lang="pt-BR" sz="1900" dirty="0">
                <a:latin typeface="Arial"/>
                <a:cs typeface="Arial"/>
              </a:rPr>
              <a:t> A2961 RMK AO2 PK WND 15026/1353 RAE48 SLP038 P0001 </a:t>
            </a:r>
            <a:r>
              <a:rPr lang="pt-BR" sz="1900" dirty="0" smtClean="0">
                <a:latin typeface="Arial"/>
                <a:cs typeface="Arial"/>
              </a:rPr>
              <a:t>T01390117</a:t>
            </a:r>
          </a:p>
          <a:p>
            <a:endParaRPr lang="pt-BR" sz="1900" dirty="0">
              <a:latin typeface="Arial"/>
              <a:cs typeface="Arial"/>
            </a:endParaRPr>
          </a:p>
          <a:p>
            <a:r>
              <a:rPr lang="pt-BR" sz="1900" dirty="0">
                <a:latin typeface="Arial"/>
                <a:cs typeface="Arial"/>
              </a:rPr>
              <a:t>KDSV 22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1454</a:t>
            </a:r>
            <a:r>
              <a:rPr lang="pt-BR" sz="1900" dirty="0">
                <a:latin typeface="Arial"/>
                <a:cs typeface="Arial"/>
              </a:rPr>
              <a:t>Z AUTO 33014G27KT 290V020 10SM CLR 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17/12</a:t>
            </a:r>
            <a:r>
              <a:rPr lang="pt-BR" sz="1900" dirty="0">
                <a:latin typeface="Arial"/>
                <a:cs typeface="Arial"/>
              </a:rPr>
              <a:t> A2963 RMK </a:t>
            </a:r>
            <a:r>
              <a:rPr lang="pt-BR" sz="1900" dirty="0" smtClean="0">
                <a:latin typeface="Arial"/>
                <a:cs typeface="Arial"/>
              </a:rPr>
              <a:t/>
            </a:r>
            <a:br>
              <a:rPr lang="pt-BR" sz="1900" dirty="0" smtClean="0">
                <a:latin typeface="Arial"/>
                <a:cs typeface="Arial"/>
              </a:rPr>
            </a:br>
            <a:r>
              <a:rPr lang="pt-BR" sz="1900" dirty="0" smtClean="0">
                <a:latin typeface="Arial"/>
                <a:cs typeface="Arial"/>
              </a:rPr>
              <a:t>AO2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PK WND 16037/1439 </a:t>
            </a:r>
            <a:r>
              <a:rPr lang="pt-BR" sz="1900" dirty="0">
                <a:latin typeface="Arial"/>
                <a:cs typeface="Arial"/>
              </a:rPr>
              <a:t>WSHFT 1429 RAB16E25 PRESRR SLP044 P0000 60001 T01720117 55014 </a:t>
            </a:r>
            <a:r>
              <a:rPr lang="pt-BR" sz="1900" dirty="0" smtClean="0">
                <a:latin typeface="Arial"/>
                <a:cs typeface="Arial"/>
              </a:rPr>
              <a:t>$</a:t>
            </a:r>
          </a:p>
          <a:p>
            <a:endParaRPr lang="pt-BR" sz="1900" dirty="0">
              <a:latin typeface="Arial"/>
              <a:cs typeface="Arial"/>
            </a:endParaRPr>
          </a:p>
          <a:p>
            <a:r>
              <a:rPr lang="pt-BR" sz="1900" dirty="0">
                <a:latin typeface="Arial"/>
                <a:cs typeface="Arial"/>
              </a:rPr>
              <a:t>KDSV 22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1504</a:t>
            </a:r>
            <a:r>
              <a:rPr lang="pt-BR" sz="1900" dirty="0">
                <a:latin typeface="Arial"/>
                <a:cs typeface="Arial"/>
              </a:rPr>
              <a:t>Z AUTO 32028G42KT 10SM -RA SCT005 SCT019 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02/01</a:t>
            </a:r>
            <a:r>
              <a:rPr lang="pt-BR" sz="1900" dirty="0">
                <a:latin typeface="Arial"/>
                <a:cs typeface="Arial"/>
              </a:rPr>
              <a:t> A2967 RMK AO2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PK WND 33042/1500 </a:t>
            </a:r>
            <a:r>
              <a:rPr lang="pt-BR" sz="1900" dirty="0">
                <a:latin typeface="Arial"/>
                <a:cs typeface="Arial"/>
              </a:rPr>
              <a:t>RAB1456 PRESRR P0000 </a:t>
            </a:r>
            <a:r>
              <a:rPr lang="pt-BR" sz="1900" dirty="0" smtClean="0">
                <a:latin typeface="Arial"/>
                <a:cs typeface="Arial"/>
              </a:rPr>
              <a:t>$</a:t>
            </a:r>
            <a:endParaRPr lang="pt-BR" sz="1900" dirty="0">
              <a:latin typeface="Arial"/>
              <a:cs typeface="Arial"/>
            </a:endParaRPr>
          </a:p>
          <a:p>
            <a:pPr algn="ctr"/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67162" y="123573"/>
            <a:ext cx="6480790" cy="166199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KDSV</a:t>
            </a:r>
            <a:b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Dansville, NY</a:t>
            </a:r>
            <a:endParaRPr lang="en-US" sz="50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686" y="104212"/>
            <a:ext cx="2621184" cy="2021224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6058925" y="1000860"/>
            <a:ext cx="341212" cy="322228"/>
          </a:xfrm>
          <a:prstGeom prst="star5">
            <a:avLst/>
          </a:prstGeom>
          <a:solidFill>
            <a:srgbClr val="FF00AE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95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598" y="2137765"/>
            <a:ext cx="9057692" cy="5355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900" dirty="0" smtClean="0">
                <a:latin typeface="Arial"/>
                <a:cs typeface="Arial"/>
              </a:rPr>
              <a:t>KDDH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221344Z AUTO 01005KT 2 1/2SM BR </a:t>
            </a:r>
            <a:r>
              <a:rPr lang="pt-BR" sz="1900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pt-BR" sz="19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pt-BR" sz="1900" dirty="0" smtClean="0">
                <a:solidFill>
                  <a:srgbClr val="FF0000"/>
                </a:solidFill>
                <a:latin typeface="Arial"/>
                <a:cs typeface="Arial"/>
              </a:rPr>
              <a:t>BKN020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06/04 </a:t>
            </a:r>
            <a:r>
              <a:rPr lang="pt-BR" sz="1900" dirty="0">
                <a:latin typeface="Arial"/>
                <a:cs typeface="Arial"/>
              </a:rPr>
              <a:t>A2973 RMK AO2 $</a:t>
            </a:r>
            <a:br>
              <a:rPr lang="pt-BR" sz="1900" dirty="0">
                <a:latin typeface="Arial"/>
                <a:cs typeface="Arial"/>
              </a:rPr>
            </a:br>
            <a:endParaRPr lang="pt-BR" sz="1900" dirty="0" smtClean="0">
              <a:latin typeface="Arial"/>
              <a:cs typeface="Arial"/>
            </a:endParaRPr>
          </a:p>
          <a:p>
            <a:r>
              <a:rPr lang="pt-BR" sz="1900" dirty="0" smtClean="0">
                <a:latin typeface="Arial"/>
                <a:cs typeface="Arial"/>
              </a:rPr>
              <a:t>KDDH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221254Z AUTO 21014G23KT 10SM </a:t>
            </a:r>
            <a:r>
              <a:rPr lang="pt-BR" sz="1900" dirty="0" smtClean="0">
                <a:solidFill>
                  <a:srgbClr val="FF0000"/>
                </a:solidFill>
                <a:latin typeface="Arial"/>
                <a:cs typeface="Arial"/>
              </a:rPr>
              <a:t>BKN022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BKN048 BKN100 17/13 </a:t>
            </a:r>
            <a:r>
              <a:rPr lang="pt-BR" sz="1900" dirty="0">
                <a:latin typeface="Arial"/>
                <a:cs typeface="Arial"/>
              </a:rPr>
              <a:t>A2970 RMK AO2 </a:t>
            </a:r>
            <a:r>
              <a:rPr lang="pt-BR" sz="1900" dirty="0" smtClean="0">
                <a:latin typeface="Arial"/>
                <a:cs typeface="Arial"/>
              </a:rPr>
              <a:t>PK </a:t>
            </a:r>
            <a:r>
              <a:rPr lang="pt-BR" sz="1900" dirty="0">
                <a:latin typeface="Arial"/>
                <a:cs typeface="Arial"/>
              </a:rPr>
              <a:t>WND 22029/1235 SLP056 P0000 T01720133 $</a:t>
            </a:r>
            <a:br>
              <a:rPr lang="pt-BR" sz="1900" dirty="0">
                <a:latin typeface="Arial"/>
                <a:cs typeface="Arial"/>
              </a:rPr>
            </a:br>
            <a:endParaRPr lang="pt-BR" sz="1900" dirty="0" smtClean="0">
              <a:latin typeface="Arial"/>
              <a:cs typeface="Arial"/>
            </a:endParaRPr>
          </a:p>
          <a:p>
            <a:r>
              <a:rPr lang="pt-BR" sz="1900" dirty="0" smtClean="0">
                <a:latin typeface="Arial"/>
                <a:cs typeface="Arial"/>
              </a:rPr>
              <a:t>KDDH </a:t>
            </a:r>
            <a:r>
              <a:rPr lang="pt-BR" sz="1900" dirty="0">
                <a:latin typeface="Arial"/>
                <a:cs typeface="Arial"/>
              </a:rPr>
              <a:t>221240Z AUTO 20013G29KT 10SM SCT020 BKN055 OVC100 17/13 A2969 RMK AO2 PK WND 22029/1235 P0000 $</a:t>
            </a:r>
            <a:br>
              <a:rPr lang="pt-BR" sz="1900" dirty="0">
                <a:latin typeface="Arial"/>
                <a:cs typeface="Arial"/>
              </a:rPr>
            </a:br>
            <a:endParaRPr lang="pt-BR" sz="1900" dirty="0" smtClean="0">
              <a:latin typeface="Arial"/>
              <a:cs typeface="Arial"/>
            </a:endParaRPr>
          </a:p>
          <a:p>
            <a:r>
              <a:rPr lang="pt-BR" sz="1900" dirty="0" smtClean="0">
                <a:latin typeface="Arial"/>
                <a:cs typeface="Arial"/>
              </a:rPr>
              <a:t>KDDH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221226Z AUTO 21009G22KT 10SM BKN020 BKN060 OVC070 17/13 </a:t>
            </a:r>
            <a:r>
              <a:rPr lang="pt-BR" sz="1900" dirty="0">
                <a:latin typeface="Arial"/>
                <a:cs typeface="Arial"/>
              </a:rPr>
              <a:t>A2970 RMK AO2 P0000 $</a:t>
            </a:r>
            <a:br>
              <a:rPr lang="pt-BR" sz="1900" dirty="0">
                <a:latin typeface="Arial"/>
                <a:cs typeface="Arial"/>
              </a:rPr>
            </a:br>
            <a:endParaRPr lang="pt-BR" sz="1900" dirty="0" smtClean="0">
              <a:latin typeface="Arial"/>
              <a:cs typeface="Arial"/>
            </a:endParaRPr>
          </a:p>
          <a:p>
            <a:r>
              <a:rPr lang="pt-BR" sz="1900" dirty="0" smtClean="0">
                <a:latin typeface="Arial"/>
                <a:cs typeface="Arial"/>
              </a:rPr>
              <a:t>KDDH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221054Z AUTO 00000KT 4SM BR FEW002 OVC018 04/03 </a:t>
            </a:r>
            <a:r>
              <a:rPr lang="pt-BR" sz="1900" dirty="0">
                <a:latin typeface="Arial"/>
                <a:cs typeface="Arial"/>
              </a:rPr>
              <a:t>A2968 </a:t>
            </a:r>
            <a:r>
              <a:rPr lang="pt-BR" sz="1900" dirty="0" smtClean="0">
                <a:latin typeface="Arial"/>
                <a:cs typeface="Arial"/>
              </a:rPr>
              <a:t>RMK </a:t>
            </a:r>
            <a:r>
              <a:rPr lang="pt-BR" sz="1900" dirty="0">
                <a:latin typeface="Arial"/>
                <a:cs typeface="Arial"/>
              </a:rPr>
              <a:t>AO2 SLP055 T00390028</a:t>
            </a:r>
            <a:br>
              <a:rPr lang="pt-BR" sz="1900" dirty="0">
                <a:latin typeface="Arial"/>
                <a:cs typeface="Arial"/>
              </a:rPr>
            </a:br>
            <a:endParaRPr lang="pt-BR" sz="1900" dirty="0">
              <a:latin typeface="Arial"/>
              <a:cs typeface="Arial"/>
            </a:endParaRPr>
          </a:p>
          <a:p>
            <a:pPr algn="ctr"/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67162" y="123573"/>
            <a:ext cx="6480790" cy="166199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KDDH</a:t>
            </a:r>
            <a:b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Bennington</a:t>
            </a:r>
            <a:r>
              <a:rPr lang="en-US" sz="5000" b="1" smtClean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n-US" sz="5000" b="1" smtClean="0">
                <a:solidFill>
                  <a:srgbClr val="FF0000"/>
                </a:solidFill>
                <a:latin typeface="Arial"/>
                <a:cs typeface="Arial"/>
              </a:rPr>
              <a:t>VT</a:t>
            </a:r>
            <a:endParaRPr lang="en-US" sz="50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10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3913" y="146985"/>
            <a:ext cx="1980741" cy="2701011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6340501" y="2380870"/>
            <a:ext cx="341212" cy="322228"/>
          </a:xfrm>
          <a:prstGeom prst="star5">
            <a:avLst/>
          </a:prstGeom>
          <a:solidFill>
            <a:srgbClr val="FF00AE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67838" y="2487311"/>
            <a:ext cx="1377994" cy="360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47618" y="2498097"/>
            <a:ext cx="1377994" cy="18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6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_theta.gif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71"/>
          <a:stretch/>
        </p:blipFill>
        <p:spPr>
          <a:xfrm>
            <a:off x="712666" y="885086"/>
            <a:ext cx="7718668" cy="59729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23110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r>
              <a:rPr lang="en-US" sz="2400" dirty="0">
                <a:latin typeface="Arial"/>
                <a:cs typeface="Arial"/>
              </a:rPr>
              <a:t/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Potential Temperature and Gradient (C; ×10</a:t>
            </a:r>
            <a:r>
              <a:rPr lang="en-US" sz="2400" baseline="30000" dirty="0">
                <a:solidFill>
                  <a:srgbClr val="FF0000"/>
                </a:solidFill>
                <a:latin typeface="Arial"/>
                <a:cs typeface="Arial"/>
              </a:rPr>
              <a:t>−5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K m</a:t>
            </a:r>
            <a:r>
              <a:rPr lang="en-US" sz="2400" baseline="30000" dirty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sz="2400" baseline="300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9303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23110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ALB (Albany, NY) Aircraft Soundings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1731 UTC 22 December 2013      1814 UTC 22 December 2013</a:t>
            </a:r>
            <a:endParaRPr lang="en-US" sz="2400" baseline="300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33" y="850805"/>
            <a:ext cx="8625335" cy="5807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43080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Jonathan </a:t>
            </a:r>
            <a:r>
              <a:rPr lang="en-US" dirty="0" err="1" smtClean="0">
                <a:latin typeface="Arial"/>
                <a:cs typeface="Arial"/>
              </a:rPr>
              <a:t>Blaes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848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Additional Soundings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09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3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332812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22 December 2013</a:t>
            </a:r>
          </a:p>
          <a:p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				Detroit, MI</a:t>
            </a:r>
            <a:r>
              <a:rPr lang="en-US" sz="2400" dirty="0">
                <a:solidFill>
                  <a:srgbClr val="FA3335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Wilmington, OH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801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92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262854"/>
            <a:ext cx="9144000" cy="61555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250-hPa wind speed (shaded,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; barbs, </a:t>
            </a:r>
            <a:r>
              <a:rPr lang="en-US" sz="1600" dirty="0" err="1" smtClean="0">
                <a:latin typeface="Arial"/>
                <a:cs typeface="Arial"/>
              </a:rPr>
              <a:t>kts</a:t>
            </a:r>
            <a:r>
              <a:rPr lang="en-US" sz="1600" dirty="0" smtClean="0">
                <a:latin typeface="Arial"/>
                <a:cs typeface="Arial"/>
              </a:rPr>
              <a:t>), geopotential height (black contours, dam),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and temperature (red dashed contours, °C)</a:t>
            </a:r>
            <a:endParaRPr lang="en-US" sz="8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2646" y="187951"/>
            <a:ext cx="8536097" cy="6161830"/>
            <a:chOff x="242646" y="187951"/>
            <a:chExt cx="8536097" cy="6161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84"/>
            <a:stretch/>
          </p:blipFill>
          <p:spPr>
            <a:xfrm>
              <a:off x="242646" y="187951"/>
              <a:ext cx="8536097" cy="6161830"/>
            </a:xfrm>
            <a:prstGeom prst="rect">
              <a:avLst/>
            </a:prstGeom>
          </p:spPr>
        </p:pic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 rot="196205">
              <a:off x="4080463" y="2139453"/>
              <a:ext cx="754490" cy="283586"/>
              <a:chOff x="7147668" y="2945948"/>
              <a:chExt cx="597787" cy="224687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V="1">
                <a:off x="7157954" y="3006483"/>
                <a:ext cx="587501" cy="1641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Isosceles Triangle 12"/>
              <p:cNvSpPr/>
              <p:nvPr/>
            </p:nvSpPr>
            <p:spPr>
              <a:xfrm rot="20549564">
                <a:off x="7147668" y="3055219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 rot="20549564">
                <a:off x="7249688" y="302619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 rot="20549564">
                <a:off x="7351288" y="29944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 rot="20549564">
                <a:off x="7452888" y="29690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7516729" y="29586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570704" y="29459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653213" y="2972710"/>
                <a:ext cx="33462" cy="46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 rot="20914181">
              <a:off x="5043415" y="1895474"/>
              <a:ext cx="653063" cy="293911"/>
              <a:chOff x="7907173" y="2801345"/>
              <a:chExt cx="548059" cy="246654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7907173" y="2907777"/>
                <a:ext cx="548059" cy="1402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Isosceles Triangle 21"/>
              <p:cNvSpPr>
                <a:spLocks noChangeAspect="1"/>
              </p:cNvSpPr>
              <p:nvPr/>
            </p:nvSpPr>
            <p:spPr>
              <a:xfrm rot="785401">
                <a:off x="7925416" y="2801345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/>
              <p:cNvSpPr>
                <a:spLocks noChangeAspect="1"/>
              </p:cNvSpPr>
              <p:nvPr/>
            </p:nvSpPr>
            <p:spPr>
              <a:xfrm rot="785401">
                <a:off x="8029467" y="2828630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/>
              <p:cNvSpPr>
                <a:spLocks noChangeAspect="1"/>
              </p:cNvSpPr>
              <p:nvPr/>
            </p:nvSpPr>
            <p:spPr>
              <a:xfrm rot="785401">
                <a:off x="8130343" y="2854196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>
                <a:spLocks noChangeAspect="1"/>
              </p:cNvSpPr>
              <p:nvPr/>
            </p:nvSpPr>
            <p:spPr>
              <a:xfrm rot="785401">
                <a:off x="8231220" y="2880092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Isosceles Triangle 25"/>
              <p:cNvSpPr>
                <a:spLocks noChangeAspect="1"/>
              </p:cNvSpPr>
              <p:nvPr/>
            </p:nvSpPr>
            <p:spPr>
              <a:xfrm rot="785401">
                <a:off x="8335271" y="2905734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477" y="3571341"/>
            <a:ext cx="2690252" cy="1455119"/>
          </a:xfrm>
          <a:prstGeom prst="snip2SameRect">
            <a:avLst>
              <a:gd name="adj1" fmla="val 50000"/>
              <a:gd name="adj2" fmla="val 0"/>
            </a:avLst>
          </a:prstGeom>
        </p:spPr>
      </p:pic>
      <p:sp>
        <p:nvSpPr>
          <p:cNvPr id="5" name="Rectangle 4"/>
          <p:cNvSpPr/>
          <p:nvPr/>
        </p:nvSpPr>
        <p:spPr>
          <a:xfrm>
            <a:off x="7437729" y="3609249"/>
            <a:ext cx="1218891" cy="1455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40061" y="3552549"/>
            <a:ext cx="1137377" cy="1323439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/>
                <a:cs typeface="Arial"/>
              </a:rPr>
              <a:t/>
            </a:r>
            <a:br>
              <a:rPr lang="en-US" sz="4000" dirty="0" smtClean="0">
                <a:latin typeface="Arial"/>
                <a:cs typeface="Arial"/>
              </a:rPr>
            </a:br>
            <a:r>
              <a:rPr lang="en-US" sz="4000" dirty="0" smtClean="0">
                <a:latin typeface="Arial"/>
                <a:cs typeface="Arial"/>
              </a:rPr>
              <a:t>−</a:t>
            </a:r>
            <a:r>
              <a:rPr lang="en-US" sz="200" dirty="0" smtClean="0">
                <a:latin typeface="Arial"/>
                <a:cs typeface="Arial"/>
              </a:rPr>
              <a:t>−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33" name="Group 32"/>
          <p:cNvGrpSpPr/>
          <p:nvPr/>
        </p:nvGrpSpPr>
        <p:grpSpPr>
          <a:xfrm rot="21331586">
            <a:off x="7903099" y="4009075"/>
            <a:ext cx="311009" cy="839337"/>
            <a:chOff x="7903099" y="4009075"/>
            <a:chExt cx="311009" cy="839337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7903099" y="4009075"/>
              <a:ext cx="72148" cy="83933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Isosceles Triangle 28"/>
            <p:cNvSpPr>
              <a:spLocks noChangeAspect="1"/>
            </p:cNvSpPr>
            <p:nvPr/>
          </p:nvSpPr>
          <p:spPr>
            <a:xfrm rot="5499582">
              <a:off x="8030395" y="3943459"/>
              <a:ext cx="117779" cy="249647"/>
            </a:xfrm>
            <a:prstGeom prst="triangle">
              <a:avLst/>
            </a:prstGeom>
            <a:solidFill>
              <a:srgbClr val="000000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567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3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332812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22 December 2013</a:t>
            </a:r>
          </a:p>
          <a:p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				Pittsburgh, PA </a:t>
            </a:r>
            <a:r>
              <a:rPr lang="en-US" sz="2400" dirty="0">
                <a:solidFill>
                  <a:srgbClr val="FA3335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 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Buffalo, NY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6865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3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332812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</a:p>
          <a:p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				Albany, NY 			  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Upton, NY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7985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3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332812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23 December 2013</a:t>
            </a:r>
          </a:p>
          <a:p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				Gray, ME 			  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Chatham, MA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0454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THE END</a:t>
            </a: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654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19904"/>
          <a:stretch/>
        </p:blipFill>
        <p:spPr>
          <a:xfrm>
            <a:off x="118857" y="0"/>
            <a:ext cx="710861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La Grande, QC 	    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Goose Bay, NL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0525" r="11800" b="7146"/>
          <a:stretch/>
        </p:blipFill>
        <p:spPr>
          <a:xfrm>
            <a:off x="7146644" y="-1"/>
            <a:ext cx="681179" cy="63679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4038" r="7246"/>
          <a:stretch/>
        </p:blipFill>
        <p:spPr>
          <a:xfrm>
            <a:off x="7793194" y="0"/>
            <a:ext cx="773525" cy="68580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4380383" y="3895822"/>
            <a:ext cx="2966379" cy="2513842"/>
            <a:chOff x="4380383" y="3895822"/>
            <a:chExt cx="2966379" cy="2513842"/>
          </a:xfrm>
        </p:grpSpPr>
        <p:pic>
          <p:nvPicPr>
            <p:cNvPr id="9" name="Picture 8" descr="Screen Shot 2014-02-28 at 7.26.18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188" y="3895822"/>
              <a:ext cx="2610821" cy="2349050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380383" y="5671000"/>
              <a:ext cx="2368776" cy="73866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La Grande, QC </a:t>
              </a:r>
              <a:r>
                <a:rPr lang="en-US" sz="2000" b="1" dirty="0" smtClean="0">
                  <a:latin typeface="Arial"/>
                  <a:cs typeface="Arial"/>
                </a:rPr>
                <a:t>	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9825" y="5032439"/>
              <a:ext cx="341212" cy="322228"/>
            </a:xfrm>
            <a:prstGeom prst="star5">
              <a:avLst/>
            </a:prstGeom>
            <a:solidFill>
              <a:srgbClr val="FFFF00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48862" y="3970994"/>
              <a:ext cx="2497900" cy="430887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Goose Bay, NL</a:t>
              </a:r>
              <a:r>
                <a:rPr lang="en-US" sz="2000" b="1" dirty="0" smtClean="0">
                  <a:latin typeface="Arial"/>
                  <a:cs typeface="Arial"/>
                </a:rPr>
                <a:t>	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6161517" y="4966101"/>
              <a:ext cx="341212" cy="322228"/>
            </a:xfrm>
            <a:prstGeom prst="star5">
              <a:avLst/>
            </a:prstGeom>
            <a:solidFill>
              <a:srgbClr val="FFFF00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6335989" y="4336143"/>
              <a:ext cx="0" cy="53915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436813" y="5354668"/>
              <a:ext cx="0" cy="460949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0046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DT &amp; MSLP LOOPS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254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5" b="11554"/>
          <a:stretch/>
        </p:blipFill>
        <p:spPr>
          <a:xfrm>
            <a:off x="4572000" y="305714"/>
            <a:ext cx="4572000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6" r="9639" b="11554"/>
          <a:stretch/>
        </p:blipFill>
        <p:spPr>
          <a:xfrm>
            <a:off x="0" y="305714"/>
            <a:ext cx="4572001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4" name="Picture 13" descr="dt_2pvu_usa_29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88724" r="13653" b="6516"/>
          <a:stretch/>
        </p:blipFill>
        <p:spPr>
          <a:xfrm>
            <a:off x="57918" y="5686009"/>
            <a:ext cx="4418160" cy="2239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649107" y="5690335"/>
            <a:ext cx="4472031" cy="2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0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3" name="Picture 12" descr="dt_2pvu_usa_29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88724" r="13653" b="6516"/>
          <a:stretch/>
        </p:blipFill>
        <p:spPr>
          <a:xfrm>
            <a:off x="57918" y="5686009"/>
            <a:ext cx="4418160" cy="2239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649107" y="5690335"/>
            <a:ext cx="4472031" cy="2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1715</Words>
  <Application>Microsoft Macintosh PowerPoint</Application>
  <PresentationFormat>On-screen Show (4:3)</PresentationFormat>
  <Paragraphs>237</Paragraphs>
  <Slides>53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Alicia Bentley</cp:lastModifiedBy>
  <cp:revision>113</cp:revision>
  <dcterms:created xsi:type="dcterms:W3CDTF">2014-02-18T22:28:59Z</dcterms:created>
  <dcterms:modified xsi:type="dcterms:W3CDTF">2014-03-01T19:57:25Z</dcterms:modified>
</cp:coreProperties>
</file>