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60EB3"/>
    <a:srgbClr val="4B1966"/>
    <a:srgbClr val="FF515B"/>
    <a:srgbClr val="20FFFF"/>
    <a:srgbClr val="F90106"/>
    <a:srgbClr val="BF0003"/>
    <a:srgbClr val="3C3C3C"/>
    <a:srgbClr val="760001"/>
    <a:srgbClr val="33DC2D"/>
    <a:srgbClr val="22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6098" autoAdjust="0"/>
  </p:normalViewPr>
  <p:slideViewPr>
    <p:cSldViewPr snapToGrid="0" snapToObjects="1">
      <p:cViewPr varScale="1">
        <p:scale>
          <a:sx n="24" d="100"/>
          <a:sy n="24" d="100"/>
        </p:scale>
        <p:origin x="-2264" y="-168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9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hyperlink" Target="http://www.ecmwf.int/sites/default/files/elibrary/2016/16299-newsletter-no147-spring-2016.pdf" TargetMode="External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Rectangle 775"/>
          <p:cNvSpPr/>
          <p:nvPr/>
        </p:nvSpPr>
        <p:spPr>
          <a:xfrm>
            <a:off x="15431640" y="15362128"/>
            <a:ext cx="803385" cy="11003625"/>
          </a:xfrm>
          <a:prstGeom prst="rect">
            <a:avLst/>
          </a:prstGeom>
          <a:solidFill>
            <a:srgbClr val="560EB3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5431640" y="4349078"/>
            <a:ext cx="803385" cy="7322805"/>
          </a:xfrm>
          <a:prstGeom prst="rect">
            <a:avLst/>
          </a:prstGeom>
          <a:solidFill>
            <a:srgbClr val="0000FF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Linkages Between Tropopause Polar Vortices </a:t>
            </a:r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and </a:t>
            </a:r>
            <a:endParaRPr lang="en-US" sz="72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the Great Arctic Cyclone of August 2012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5922" y="2381943"/>
            <a:ext cx="18266582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dirty="0" smtClean="0">
                <a:latin typeface="Arial"/>
                <a:cs typeface="Arial"/>
              </a:rPr>
              <a:t>Daniel Keyser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Kevin Biernat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Lance F. Bosart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63034" y="2221729"/>
            <a:ext cx="7040136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77612" y="28233733"/>
            <a:ext cx="12859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surface)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black)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barbs);                    (right) 1000</a:t>
            </a:r>
            <a:r>
              <a:rPr lang="en-US" sz="2000" dirty="0">
                <a:latin typeface="Arial"/>
                <a:cs typeface="Arial"/>
              </a:rPr>
              <a:t>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blue), and SLP (hPa, black)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Rectangle 104"/>
          <p:cNvSpPr/>
          <p:nvPr/>
        </p:nvSpPr>
        <p:spPr>
          <a:xfrm>
            <a:off x="196402" y="15954173"/>
            <a:ext cx="14858999" cy="1687373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15954174"/>
            <a:ext cx="1485899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Track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6402" y="3552391"/>
            <a:ext cx="14859000" cy="8733156"/>
            <a:chOff x="196402" y="3552391"/>
            <a:chExt cx="14859000" cy="8733156"/>
          </a:xfrm>
        </p:grpSpPr>
        <p:sp>
          <p:nvSpPr>
            <p:cNvPr id="9" name="TextBox 8"/>
            <p:cNvSpPr txBox="1"/>
            <p:nvPr/>
          </p:nvSpPr>
          <p:spPr>
            <a:xfrm>
              <a:off x="196402" y="3552391"/>
              <a:ext cx="14859000" cy="873315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endParaRPr lang="en-US" sz="2200" b="1" u="sng" dirty="0" smtClean="0"/>
            </a:p>
            <a:p>
              <a:pPr>
                <a:lnSpc>
                  <a:spcPct val="50000"/>
                </a:lnSpc>
              </a:pPr>
              <a:endParaRPr lang="en-US" sz="2200" b="1" u="sng" dirty="0" smtClean="0"/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Tropopause polar vortices (TPVs) </a:t>
              </a:r>
              <a:r>
                <a:rPr lang="en-US" sz="2600" dirty="0">
                  <a:latin typeface="Arial"/>
                  <a:cs typeface="Arial"/>
                </a:rPr>
                <a:t>are defined as tropopause-based vortices of high-latitude origin and are material features </a:t>
              </a:r>
              <a:r>
                <a:rPr lang="en-US" sz="2600" dirty="0" smtClean="0">
                  <a:latin typeface="Arial"/>
                  <a:cs typeface="Arial"/>
                </a:rPr>
                <a:t>(</a:t>
              </a:r>
              <a:r>
                <a:rPr lang="en-US" sz="2600" dirty="0" err="1" smtClean="0">
                  <a:latin typeface="Arial"/>
                  <a:cs typeface="Arial"/>
                </a:rPr>
                <a:t>Cavallo</a:t>
              </a:r>
              <a:r>
                <a:rPr lang="en-US" sz="2600" dirty="0" smtClean="0">
                  <a:latin typeface="Arial"/>
                  <a:cs typeface="Arial"/>
                </a:rPr>
                <a:t> </a:t>
              </a:r>
              <a:r>
                <a:rPr lang="en-US" sz="2600" dirty="0">
                  <a:latin typeface="Arial"/>
                  <a:cs typeface="Arial"/>
                </a:rPr>
                <a:t>and Hakim </a:t>
              </a:r>
              <a:r>
                <a:rPr lang="en-US" sz="2600" dirty="0" smtClean="0">
                  <a:latin typeface="Arial"/>
                  <a:cs typeface="Arial"/>
                </a:rPr>
                <a:t>2010)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TPVs may interact with and strengthen jet streams, and act as precursors to the development of </a:t>
              </a:r>
              <a:r>
                <a:rPr lang="en-US" sz="2600" dirty="0" smtClean="0">
                  <a:latin typeface="Arial"/>
                  <a:cs typeface="Arial"/>
                </a:rPr>
                <a:t>Arctic cyclones, including the Great Arctic Cyclone of August 2012 (hereafter AC12; e.g</a:t>
              </a:r>
              <a:r>
                <a:rPr lang="en-US" sz="2600" dirty="0">
                  <a:latin typeface="Arial"/>
                  <a:cs typeface="Arial"/>
                </a:rPr>
                <a:t>., Simmonds and </a:t>
              </a:r>
              <a:r>
                <a:rPr lang="en-US" sz="2600" dirty="0" err="1">
                  <a:latin typeface="Arial"/>
                  <a:cs typeface="Arial"/>
                </a:rPr>
                <a:t>Rudeva</a:t>
              </a:r>
              <a:r>
                <a:rPr lang="en-US" sz="2600" dirty="0">
                  <a:latin typeface="Arial"/>
                  <a:cs typeface="Arial"/>
                </a:rPr>
                <a:t> </a:t>
              </a:r>
              <a:r>
                <a:rPr lang="en-US" sz="2600" dirty="0" smtClean="0">
                  <a:latin typeface="Arial"/>
                  <a:cs typeface="Arial"/>
                </a:rPr>
                <a:t>2012; Tao et al. 2017)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Arctic cyclones may be associated with strong surface winds and poleward advection of warm, moist air, contributing to reductions in Arctic sea-ice extent (e.g., Zhang et al. 2013)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Heavy precipitation, strong surface winds, and large waves due to Arctic cyclones may pose hazards to ships moving through open passageways in the Arctic Ocean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AC12 formed over Siberia on 2 August 2012 and tracked northeastward into the Arctic, reaching a minimum central sea level pressure (SLP) of 966.4 hPa at 1800 UTC 6 August in the CFSR (Simmonds and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Rudeva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2012)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Strong surface winds associated with AC12 helped to break up the thin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Arctic sea ice (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e.g., Parkinson and </a:t>
              </a:r>
              <a:r>
                <a:rPr lang="en-US" sz="2600" dirty="0" err="1">
                  <a:solidFill>
                    <a:srgbClr val="000000"/>
                  </a:solidFill>
                  <a:latin typeface="Arial"/>
                  <a:cs typeface="Arial"/>
                </a:rPr>
                <a:t>Comiso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2013), </a:t>
              </a:r>
              <a:r>
                <a:rPr lang="en-US" sz="2600" dirty="0" smtClean="0">
                  <a:latin typeface="Arial"/>
                  <a:cs typeface="Arial"/>
                </a:rPr>
                <a:t>with </a:t>
              </a:r>
              <a:r>
                <a:rPr lang="en-US" sz="2600" dirty="0">
                  <a:latin typeface="Arial"/>
                  <a:cs typeface="Arial"/>
                </a:rPr>
                <a:t>sea-ice volume decreasing twice as fast as normal during AC12 due to melting of bottom and perimeter ice floes (e.g., Zhang et al. 2013)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This study will examine the linkages between TPVs and the evolution of AC12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403" y="3557578"/>
              <a:ext cx="14858998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Arial"/>
                  <a:cs typeface="Arial"/>
                </a:rPr>
                <a:t>1) Background</a:t>
              </a:r>
              <a:endParaRPr lang="en-US" sz="36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96403" y="12438547"/>
            <a:ext cx="14877674" cy="3331675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ERA5 at 0.3° horizontal resolution (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Hersbach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and Dee 2016)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TPV tracking algorithm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identify and track TPVs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for AC12 (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2018)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 predecessor surface cyclone (L1) and AC12 by following the locations of minimum SLP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12438547"/>
            <a:ext cx="1487767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49290" y="3557854"/>
            <a:ext cx="12903446" cy="2546178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49289" y="3553697"/>
            <a:ext cx="1290344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Synoptic Evolution of TPVs and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8298010" y="3550111"/>
            <a:ext cx="15423708" cy="1305643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8298010" y="3550720"/>
            <a:ext cx="1542370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Cross Sections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28427092" y="21048974"/>
            <a:ext cx="7121425" cy="456823"/>
            <a:chOff x="28427092" y="21048974"/>
            <a:chExt cx="7121425" cy="456823"/>
          </a:xfrm>
        </p:grpSpPr>
        <p:pic>
          <p:nvPicPr>
            <p:cNvPr id="163" name="Picture 162" descr="MSLP_crossline_2lines_ws_20120806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28427092" y="21048974"/>
              <a:ext cx="7121425" cy="228600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29074432" y="2125698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29863424" y="2125909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0663269" y="2125909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1444325" y="212595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230965" y="2125909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3020930" y="2125909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3815238" y="212595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4506580" y="21259576"/>
              <a:ext cx="4950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18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28294055" y="16740254"/>
            <a:ext cx="15427664" cy="583438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extBox 225"/>
          <p:cNvSpPr txBox="1"/>
          <p:nvPr/>
        </p:nvSpPr>
        <p:spPr>
          <a:xfrm>
            <a:off x="28298010" y="16739789"/>
            <a:ext cx="15423708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6) Impacts of Cyclones on Arctic Sea Ice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8435351" y="9564105"/>
            <a:ext cx="15143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Cross section along AA’ at 2100 UTC 3 Aug 2012. (</a:t>
            </a:r>
            <a:r>
              <a:rPr lang="en-US" sz="2000" dirty="0">
                <a:latin typeface="Arial"/>
                <a:cs typeface="Arial"/>
              </a:rPr>
              <a:t>a) </a:t>
            </a:r>
            <a:r>
              <a:rPr lang="en-US" sz="2000" dirty="0" err="1" smtClean="0">
                <a:latin typeface="Arial"/>
                <a:cs typeface="Arial"/>
              </a:rPr>
              <a:t>θ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(30 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white),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     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) DT (2-PVU) wind </a:t>
            </a:r>
            <a:r>
              <a:rPr lang="en-US" sz="2000" dirty="0">
                <a:latin typeface="Arial"/>
                <a:cs typeface="Arial"/>
              </a:rPr>
              <a:t>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black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 (c) 350–250-hPa layer-averaged       PV (PVU, gray) and </a:t>
            </a:r>
            <a:r>
              <a:rPr lang="en-US" sz="2000" dirty="0" err="1" smtClean="0">
                <a:latin typeface="Arial"/>
                <a:cs typeface="Arial"/>
              </a:rPr>
              <a:t>irrot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vectors), and 800–600-hPa layer-averaged ascent (red, every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).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28395552" y="16100824"/>
            <a:ext cx="1457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5</a:t>
            </a:r>
            <a:r>
              <a:rPr lang="en-US" sz="2000" dirty="0" smtClean="0">
                <a:latin typeface="Arial"/>
                <a:cs typeface="Arial"/>
              </a:rPr>
              <a:t>. As in Fig. 4, but for cross section along line BB’ at 1200 UTC 5 Aug 2012.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7053077" y="21048974"/>
            <a:ext cx="6565392" cy="456823"/>
            <a:chOff x="37053077" y="21048974"/>
            <a:chExt cx="6565392" cy="456823"/>
          </a:xfrm>
        </p:grpSpPr>
        <p:pic>
          <p:nvPicPr>
            <p:cNvPr id="162" name="Picture 161" descr="sea_ice_difference_low_tracks_20120801_06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" t="96774" r="3428" b="830"/>
            <a:stretch/>
          </p:blipFill>
          <p:spPr>
            <a:xfrm>
              <a:off x="37053077" y="21048974"/>
              <a:ext cx="6565392" cy="237744"/>
            </a:xfrm>
            <a:prstGeom prst="rect">
              <a:avLst/>
            </a:prstGeom>
          </p:spPr>
        </p:pic>
        <p:sp>
          <p:nvSpPr>
            <p:cNvPr id="312" name="TextBox 311"/>
            <p:cNvSpPr txBox="1"/>
            <p:nvPr/>
          </p:nvSpPr>
          <p:spPr>
            <a:xfrm>
              <a:off x="37345347" y="2125698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-60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37786114" y="2125698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38223151" y="212595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38660066" y="212595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39097120" y="2125698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39532917" y="2125909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9970450" y="2125803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0845016" y="2125803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41278890" y="2125803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1715630" y="212595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2158210" y="2125698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42591549" y="2125698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40405057" y="2125698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43026311" y="212595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27" name="TextBox 326"/>
          <p:cNvSpPr txBox="1"/>
          <p:nvPr/>
        </p:nvSpPr>
        <p:spPr>
          <a:xfrm>
            <a:off x="28395552" y="21594874"/>
            <a:ext cx="152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6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SLP (hPa, black), 10-m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</a:t>
            </a:r>
            <a:r>
              <a:rPr lang="en-US" sz="2000" dirty="0">
                <a:latin typeface="Arial"/>
                <a:cs typeface="Arial"/>
              </a:rPr>
              <a:t>), and 20% contour of sea-ice concentration (thick blue) </a:t>
            </a:r>
            <a:r>
              <a:rPr lang="en-US" sz="2000" dirty="0" smtClean="0">
                <a:latin typeface="Arial"/>
                <a:cs typeface="Arial"/>
              </a:rPr>
              <a:t>at (a) 0000 UTC 6 August 2012 and (b) 0000 UTC 9 August 2012; (c) Change in sea-ice concentration during 2–14 August 2012 (%, shaded).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8300679" y="22613225"/>
            <a:ext cx="15423475" cy="10238183"/>
            <a:chOff x="29011987" y="23694542"/>
            <a:chExt cx="14712165" cy="10238183"/>
          </a:xfrm>
        </p:grpSpPr>
        <p:sp>
          <p:nvSpPr>
            <p:cNvPr id="31" name="TextBox 30"/>
            <p:cNvSpPr txBox="1"/>
            <p:nvPr/>
          </p:nvSpPr>
          <p:spPr>
            <a:xfrm>
              <a:off x="29132570" y="23694542"/>
              <a:ext cx="14589147" cy="1023818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noFill/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  <a:p>
              <a:endParaRPr lang="en-US" sz="2700" b="1" u="sng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TPV 1 approaches and interacts with AC12 in region of strong baroclinicity (Figs. 1a,b and Figs.    3a–l), likely supporting the development of AC12 via baroclinic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processes and helping allow AC12 to attain a peak intensity of 962.3 hPa on 1000 UTC 6 Aug 2012 (Fig. 2)</a:t>
              </a:r>
            </a:p>
            <a:p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TPV</a:t>
              </a:r>
              <a:r>
                <a:rPr lang="en-US" sz="2600" dirty="0">
                  <a:latin typeface="Arial"/>
                  <a:cs typeface="Arial"/>
                </a:rPr>
                <a:t>–jet interactions </a:t>
              </a:r>
              <a:r>
                <a:rPr lang="en-US" sz="2600" dirty="0" smtClean="0">
                  <a:latin typeface="Arial"/>
                  <a:cs typeface="Arial"/>
                </a:rPr>
                <a:t>involving TPV 1, TPV 2, and TPV 3 likely contribute </a:t>
              </a:r>
              <a:r>
                <a:rPr lang="en-US" sz="2600" dirty="0">
                  <a:latin typeface="Arial"/>
                  <a:cs typeface="Arial"/>
                </a:rPr>
                <a:t>to the formation of a dual-jet configuration and jet coupling over </a:t>
              </a:r>
              <a:r>
                <a:rPr lang="en-US" sz="2600" dirty="0" smtClean="0">
                  <a:latin typeface="Arial"/>
                  <a:cs typeface="Arial"/>
                </a:rPr>
                <a:t>AC12 </a:t>
              </a:r>
              <a:r>
                <a:rPr lang="en-US" sz="2600" dirty="0">
                  <a:latin typeface="Arial"/>
                  <a:cs typeface="Arial"/>
                </a:rPr>
                <a:t>(Figs. 3a</a:t>
              </a:r>
              <a:r>
                <a:rPr lang="en-US" sz="2600" dirty="0" smtClean="0">
                  <a:latin typeface="Arial"/>
                  <a:cs typeface="Arial"/>
                </a:rPr>
                <a:t>–d) </a:t>
              </a: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lnSpc>
                  <a:spcPct val="110000"/>
                </a:lnSpc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Latent heating related to low-level ascent in the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presence of warm, moist air in region of jet coupling 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likely contributes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formation of the PV tower associated with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 (Figs. 4a–c) and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concomitant relatively quick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intensification of AC12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(Fig. 2)</a:t>
              </a:r>
              <a:endPara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Cold air advection in the wake of L1 may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support strong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baroclinicity in the vicinity of AC12 (Figs. 3b,d,f,h), which, along with the interaction between L1 and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AC12 (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Figs. 3h,j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may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further support the intensification of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</a:p>
            <a:p>
              <a:pPr marL="457200" indent="-457200"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Most rapid intensification of AC12 occurs on 5 August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2012 (Fig. 2),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when AC12 crosses from the warm to the cold side of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strong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upper-level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jet streak (Figs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4g–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–   Latent heating contribution to intensification of AC12 during jet-crossing stages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may be smaller</a:t>
              </a: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than that during jet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coupling phase (compare Figs. 5a–c to Figs. 4a–c)</a:t>
              </a:r>
            </a:p>
            <a:p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Widespread, relatively strong surface winds associated with AC12 contribute to reduction in Arctic sea-ice extent (Figs. 6a–c), consistent with past studies (e.g., Zhang et al. 2013)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9011987" y="23775623"/>
              <a:ext cx="14712165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) Discussion</a:t>
              </a:r>
              <a:endParaRPr lang="en-US" sz="3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15249289" y="29162810"/>
            <a:ext cx="12903447" cy="366510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800" b="1" dirty="0" smtClean="0"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endParaRPr lang="en-US" sz="16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Cavallo</a:t>
            </a:r>
            <a:r>
              <a:rPr lang="en-US" sz="1600" dirty="0">
                <a:latin typeface="Arial"/>
                <a:cs typeface="Arial"/>
              </a:rPr>
              <a:t>, S. M., and G. J. Hakim, </a:t>
            </a:r>
            <a:r>
              <a:rPr lang="en-US" sz="1600" dirty="0" smtClean="0">
                <a:latin typeface="Arial"/>
                <a:cs typeface="Arial"/>
              </a:rPr>
              <a:t>2010</a:t>
            </a:r>
            <a:r>
              <a:rPr lang="en-US" sz="1600" dirty="0">
                <a:latin typeface="Arial"/>
                <a:cs typeface="Arial"/>
              </a:rPr>
              <a:t>: Composite structure of tropopause polar cyclones. </a:t>
            </a:r>
            <a:r>
              <a:rPr lang="en-US" sz="1600" i="1" dirty="0">
                <a:latin typeface="Arial"/>
                <a:cs typeface="Arial"/>
              </a:rPr>
              <a:t>Mon. </a:t>
            </a:r>
            <a:r>
              <a:rPr lang="en-US" sz="1600" i="1" dirty="0" err="1">
                <a:latin typeface="Arial"/>
                <a:cs typeface="Arial"/>
              </a:rPr>
              <a:t>Wea</a:t>
            </a:r>
            <a:r>
              <a:rPr lang="en-US" sz="1600" i="1" dirty="0">
                <a:latin typeface="Arial"/>
                <a:cs typeface="Arial"/>
              </a:rPr>
              <a:t>. Rev.,</a:t>
            </a:r>
            <a:r>
              <a:rPr lang="en-US" sz="1600" dirty="0">
                <a:latin typeface="Arial"/>
                <a:cs typeface="Arial"/>
              </a:rPr>
              <a:t> </a:t>
            </a:r>
            <a:r>
              <a:rPr lang="en-US" sz="1600" b="1" dirty="0">
                <a:latin typeface="Arial"/>
                <a:cs typeface="Arial"/>
              </a:rPr>
              <a:t>138,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3840–3857</a:t>
            </a:r>
            <a:r>
              <a:rPr lang="en-US" sz="16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Arial"/>
                <a:cs typeface="Arial"/>
              </a:rPr>
              <a:t>Hersbach</a:t>
            </a:r>
            <a:r>
              <a:rPr lang="en-US" sz="1600" dirty="0">
                <a:latin typeface="Arial"/>
                <a:cs typeface="Arial"/>
              </a:rPr>
              <a:t>, H., and D. Dee, 2016: ERA5 reanalysis is in production. </a:t>
            </a:r>
            <a:r>
              <a:rPr lang="en-US" sz="1600" i="1" dirty="0">
                <a:latin typeface="Arial"/>
                <a:cs typeface="Arial"/>
              </a:rPr>
              <a:t>ECMWF Newsletter</a:t>
            </a:r>
            <a:r>
              <a:rPr lang="en-US" sz="1600" dirty="0">
                <a:latin typeface="Arial"/>
                <a:cs typeface="Arial"/>
              </a:rPr>
              <a:t>, No. </a:t>
            </a:r>
            <a:r>
              <a:rPr lang="en-US" sz="1600" dirty="0" smtClean="0">
                <a:latin typeface="Arial"/>
                <a:cs typeface="Arial"/>
              </a:rPr>
              <a:t>147 ECMWF</a:t>
            </a:r>
            <a:r>
              <a:rPr lang="en-US" sz="1600" dirty="0">
                <a:latin typeface="Arial"/>
                <a:cs typeface="Arial"/>
              </a:rPr>
              <a:t>, Reading, United Kingdom, </a:t>
            </a:r>
            <a:r>
              <a:rPr lang="en-US" sz="1600" dirty="0" smtClean="0">
                <a:latin typeface="Arial"/>
                <a:cs typeface="Arial"/>
              </a:rPr>
              <a:t>7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             [Available online </a:t>
            </a:r>
            <a:r>
              <a:rPr lang="en-US" sz="1600" dirty="0">
                <a:latin typeface="Arial"/>
                <a:cs typeface="Arial"/>
              </a:rPr>
              <a:t>at </a:t>
            </a:r>
            <a:r>
              <a:rPr lang="en-US" sz="1600" u="sng" dirty="0">
                <a:latin typeface="Arial"/>
                <a:cs typeface="Arial"/>
                <a:hlinkClick r:id="rId8"/>
              </a:rPr>
              <a:t>www.ecmwf.int/sites/ default/files/elibrary/2016/16299-newsletter-no147-spring-2016.pdf</a:t>
            </a:r>
            <a:r>
              <a:rPr lang="en-US" sz="1600" dirty="0">
                <a:latin typeface="Arial"/>
                <a:cs typeface="Arial"/>
              </a:rPr>
              <a:t>.]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Parkinson</a:t>
            </a:r>
            <a:r>
              <a:rPr lang="en-US" sz="1600" dirty="0">
                <a:latin typeface="Arial"/>
                <a:cs typeface="Arial"/>
              </a:rPr>
              <a:t>, C. L., and J. C. </a:t>
            </a:r>
            <a:r>
              <a:rPr lang="en-US" sz="1600" dirty="0" err="1">
                <a:latin typeface="Arial"/>
                <a:cs typeface="Arial"/>
              </a:rPr>
              <a:t>Comiso</a:t>
            </a:r>
            <a:r>
              <a:rPr lang="en-US" sz="1600" dirty="0">
                <a:latin typeface="Arial"/>
                <a:cs typeface="Arial"/>
              </a:rPr>
              <a:t>, 2013: On the 2012 record low Arctic sea ice cover: </a:t>
            </a:r>
            <a:r>
              <a:rPr lang="en-US" sz="1600" dirty="0" smtClean="0">
                <a:latin typeface="Arial"/>
                <a:cs typeface="Arial"/>
              </a:rPr>
              <a:t>Combined </a:t>
            </a:r>
            <a:r>
              <a:rPr lang="en-US" sz="1600" dirty="0">
                <a:latin typeface="Arial"/>
                <a:cs typeface="Arial"/>
              </a:rPr>
              <a:t>impact </a:t>
            </a:r>
            <a:r>
              <a:rPr lang="en-US" sz="1600" dirty="0" smtClean="0">
                <a:latin typeface="Arial"/>
                <a:cs typeface="Arial"/>
              </a:rPr>
              <a:t>of preconditioning and an August  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         storm. </a:t>
            </a:r>
            <a:r>
              <a:rPr lang="en-US" sz="1600" i="1" dirty="0" err="1" smtClean="0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Res. </a:t>
            </a:r>
            <a:r>
              <a:rPr lang="en-US" sz="1600" i="1" dirty="0" err="1">
                <a:latin typeface="Arial"/>
                <a:cs typeface="Arial"/>
              </a:rPr>
              <a:t>Lett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40, </a:t>
            </a:r>
            <a:r>
              <a:rPr lang="en-US" sz="1600" dirty="0">
                <a:latin typeface="Arial"/>
                <a:cs typeface="Arial"/>
              </a:rPr>
              <a:t>1356–1361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Simmonds</a:t>
            </a:r>
            <a:r>
              <a:rPr lang="en-US" sz="1600" dirty="0">
                <a:latin typeface="Arial"/>
                <a:cs typeface="Arial"/>
              </a:rPr>
              <a:t>, I., and I. </a:t>
            </a:r>
            <a:r>
              <a:rPr lang="en-US" sz="1600" dirty="0" err="1">
                <a:latin typeface="Arial"/>
                <a:cs typeface="Arial"/>
              </a:rPr>
              <a:t>Rudeva</a:t>
            </a:r>
            <a:r>
              <a:rPr lang="en-US" sz="1600" dirty="0">
                <a:latin typeface="Arial"/>
                <a:cs typeface="Arial"/>
              </a:rPr>
              <a:t>, 2012: The great Arctic cyclone of August 2012. </a:t>
            </a:r>
            <a:r>
              <a:rPr lang="en-US" sz="1600" i="1" dirty="0" err="1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Res. </a:t>
            </a:r>
            <a:r>
              <a:rPr lang="en-US" sz="1600" i="1" dirty="0" err="1" smtClean="0">
                <a:latin typeface="Arial"/>
                <a:cs typeface="Arial"/>
              </a:rPr>
              <a:t>Lett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39,</a:t>
            </a:r>
            <a:r>
              <a:rPr lang="en-US" sz="1600" dirty="0">
                <a:latin typeface="Arial"/>
                <a:cs typeface="Arial"/>
              </a:rPr>
              <a:t> L23709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Arial"/>
                <a:cs typeface="Arial"/>
              </a:rPr>
              <a:t>Szapiro</a:t>
            </a:r>
            <a:r>
              <a:rPr lang="en-US" sz="1600" dirty="0">
                <a:latin typeface="Arial"/>
                <a:cs typeface="Arial"/>
              </a:rPr>
              <a:t>, N., and S. </a:t>
            </a:r>
            <a:r>
              <a:rPr lang="en-US" sz="1600" dirty="0" err="1">
                <a:latin typeface="Arial"/>
                <a:cs typeface="Arial"/>
              </a:rPr>
              <a:t>Cavallo</a:t>
            </a:r>
            <a:r>
              <a:rPr lang="en-US" sz="1600" dirty="0">
                <a:latin typeface="Arial"/>
                <a:cs typeface="Arial"/>
              </a:rPr>
              <a:t>, 2018: </a:t>
            </a:r>
            <a:r>
              <a:rPr lang="en-US" sz="1600" dirty="0" err="1">
                <a:latin typeface="Arial"/>
                <a:cs typeface="Arial"/>
              </a:rPr>
              <a:t>TPVTrack</a:t>
            </a:r>
            <a:r>
              <a:rPr lang="en-US" sz="1600" dirty="0">
                <a:latin typeface="Arial"/>
                <a:cs typeface="Arial"/>
              </a:rPr>
              <a:t> v1.0: A watershed segmentation and </a:t>
            </a:r>
            <a:r>
              <a:rPr lang="en-US" sz="1600" dirty="0" smtClean="0">
                <a:latin typeface="Arial"/>
                <a:cs typeface="Arial"/>
              </a:rPr>
              <a:t>overlap correspondence </a:t>
            </a:r>
            <a:r>
              <a:rPr lang="en-US" sz="1600" dirty="0">
                <a:latin typeface="Arial"/>
                <a:cs typeface="Arial"/>
              </a:rPr>
              <a:t>method for tracking tropopause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         polar vortices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 err="1">
                <a:latin typeface="Arial"/>
                <a:cs typeface="Arial"/>
              </a:rPr>
              <a:t>Geosci</a:t>
            </a:r>
            <a:r>
              <a:rPr lang="en-US" sz="1600" i="1" dirty="0">
                <a:latin typeface="Arial"/>
                <a:cs typeface="Arial"/>
              </a:rPr>
              <a:t>. Model Dev. Discuss.,</a:t>
            </a:r>
            <a:r>
              <a:rPr lang="en-US" sz="1600" dirty="0">
                <a:latin typeface="Arial"/>
                <a:cs typeface="Arial"/>
              </a:rPr>
              <a:t> in review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Tao, W., J. Zhang, </a:t>
            </a:r>
            <a:r>
              <a:rPr lang="en-US" sz="1600" dirty="0" smtClean="0">
                <a:latin typeface="Arial"/>
                <a:cs typeface="Arial"/>
              </a:rPr>
              <a:t>Y</a:t>
            </a:r>
            <a:r>
              <a:rPr lang="en-US" sz="1600" dirty="0">
                <a:latin typeface="Arial"/>
                <a:cs typeface="Arial"/>
              </a:rPr>
              <a:t>. Fu, and X. Zhang, 2017b: Driving roles of tropospheric and stratospheric thermal </a:t>
            </a:r>
            <a:r>
              <a:rPr lang="en-US" sz="1600" dirty="0" smtClean="0">
                <a:latin typeface="Arial"/>
                <a:cs typeface="Arial"/>
              </a:rPr>
              <a:t>anomalies </a:t>
            </a:r>
            <a:r>
              <a:rPr lang="en-US" sz="1600" dirty="0">
                <a:latin typeface="Arial"/>
                <a:cs typeface="Arial"/>
              </a:rPr>
              <a:t>in intensification and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             persistence </a:t>
            </a:r>
            <a:r>
              <a:rPr lang="en-US" sz="1600" dirty="0">
                <a:latin typeface="Arial"/>
                <a:cs typeface="Arial"/>
              </a:rPr>
              <a:t>of the Arctic </a:t>
            </a:r>
            <a:r>
              <a:rPr lang="en-US" sz="1600" dirty="0" err="1">
                <a:latin typeface="Arial"/>
                <a:cs typeface="Arial"/>
              </a:rPr>
              <a:t>superstorm</a:t>
            </a:r>
            <a:r>
              <a:rPr lang="en-US" sz="1600" dirty="0">
                <a:latin typeface="Arial"/>
                <a:cs typeface="Arial"/>
              </a:rPr>
              <a:t> in 2012. </a:t>
            </a:r>
            <a:r>
              <a:rPr lang="en-US" sz="1600" i="1" dirty="0" err="1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</a:t>
            </a:r>
            <a:r>
              <a:rPr lang="en-US" sz="1600" i="1" dirty="0" smtClean="0">
                <a:latin typeface="Arial"/>
                <a:cs typeface="Arial"/>
              </a:rPr>
              <a:t>Res</a:t>
            </a:r>
            <a:r>
              <a:rPr lang="en-US" sz="1600" i="1" dirty="0">
                <a:latin typeface="Arial"/>
                <a:cs typeface="Arial"/>
              </a:rPr>
              <a:t>. </a:t>
            </a:r>
            <a:r>
              <a:rPr lang="en-US" sz="1600" i="1" dirty="0" err="1">
                <a:latin typeface="Arial"/>
                <a:cs typeface="Arial"/>
              </a:rPr>
              <a:t>Lett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44,</a:t>
            </a:r>
            <a:r>
              <a:rPr lang="en-US" sz="1600" dirty="0">
                <a:latin typeface="Arial"/>
                <a:cs typeface="Arial"/>
              </a:rPr>
              <a:t> 10017–10025.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Zhang</a:t>
            </a:r>
            <a:r>
              <a:rPr lang="en-US" sz="1600" dirty="0">
                <a:latin typeface="Arial"/>
                <a:cs typeface="Arial"/>
              </a:rPr>
              <a:t>, J., R. Lindsay, A. </a:t>
            </a:r>
            <a:r>
              <a:rPr lang="en-US" sz="1600" dirty="0" err="1">
                <a:latin typeface="Arial"/>
                <a:cs typeface="Arial"/>
              </a:rPr>
              <a:t>Schweiger</a:t>
            </a:r>
            <a:r>
              <a:rPr lang="en-US" sz="16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600" dirty="0" smtClean="0">
                <a:latin typeface="Arial"/>
                <a:cs typeface="Arial"/>
              </a:rPr>
              <a:t>cyclone </a:t>
            </a:r>
            <a:r>
              <a:rPr lang="en-US" sz="1600" dirty="0">
                <a:latin typeface="Arial"/>
                <a:cs typeface="Arial"/>
              </a:rPr>
              <a:t>on 2012 Arctic </a:t>
            </a:r>
            <a:r>
              <a:rPr lang="en-US" sz="1600" dirty="0" smtClean="0">
                <a:latin typeface="Arial"/>
                <a:cs typeface="Arial"/>
              </a:rPr>
              <a:t>sea ice retreat</a:t>
            </a:r>
            <a:r>
              <a:rPr lang="en-US" sz="1600" dirty="0">
                <a:latin typeface="Arial"/>
                <a:cs typeface="Arial"/>
              </a:rPr>
              <a:t>.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             </a:t>
            </a:r>
            <a:r>
              <a:rPr lang="en-US" sz="1600" i="1" dirty="0" err="1" smtClean="0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</a:t>
            </a:r>
            <a:r>
              <a:rPr lang="hu-HU" sz="1600" i="1" dirty="0" smtClean="0">
                <a:latin typeface="Arial"/>
                <a:cs typeface="Arial"/>
              </a:rPr>
              <a:t>Res. Lett</a:t>
            </a:r>
            <a:r>
              <a:rPr lang="hu-HU" sz="1600" i="1" dirty="0">
                <a:latin typeface="Arial"/>
                <a:cs typeface="Arial"/>
              </a:rPr>
              <a:t>.,</a:t>
            </a:r>
            <a:r>
              <a:rPr lang="hu-HU" sz="1600" dirty="0">
                <a:latin typeface="Arial"/>
                <a:cs typeface="Arial"/>
              </a:rPr>
              <a:t> </a:t>
            </a:r>
            <a:r>
              <a:rPr lang="hu-HU" sz="1600" b="1" dirty="0">
                <a:latin typeface="Arial"/>
                <a:cs typeface="Arial"/>
              </a:rPr>
              <a:t>40,</a:t>
            </a:r>
            <a:r>
              <a:rPr lang="hu-HU" sz="1600" dirty="0">
                <a:latin typeface="Arial"/>
                <a:cs typeface="Arial"/>
              </a:rPr>
              <a:t> 720–726</a:t>
            </a:r>
            <a:r>
              <a:rPr lang="hu-HU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7668710" y="24721399"/>
            <a:ext cx="72393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(a) TPV and (b) surface cyclone tracks, as well as 1–7 Aug 2012 time-mean (a) 300-hPa geopotential height (dam, gray) 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850-hPa temperature (°C, gray) 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. 0000 UTC positions of TPVs and surface cyclones shown by dots. 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17526641" y="26360940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18996962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5200568" y="26455407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5458519" y="26354914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4190975" y="26458420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4448927" y="26357927"/>
            <a:ext cx="58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504257" y="16694947"/>
            <a:ext cx="702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(a) TPVs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7739767" y="16691714"/>
            <a:ext cx="700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(b) Surface Cyclones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5753" y="23787460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10592852" y="23771677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2284594" y="23773391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1721095" y="30256441"/>
            <a:ext cx="710603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2605526" y="29575986"/>
            <a:ext cx="2247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Maximum 925-hPa relative vorticity (averaged within 100-km of </a:t>
            </a:r>
            <a:r>
              <a:rPr lang="en-US" sz="1800" b="1" dirty="0" err="1" smtClean="0">
                <a:latin typeface="Arial"/>
                <a:cs typeface="Arial"/>
              </a:rPr>
              <a:t>gridpoint</a:t>
            </a:r>
            <a:r>
              <a:rPr lang="en-US" sz="1800" b="1" dirty="0" smtClean="0">
                <a:latin typeface="Arial"/>
                <a:cs typeface="Arial"/>
              </a:rPr>
              <a:t>)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1721095" y="29214115"/>
            <a:ext cx="710603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2563769" y="28985866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SLP (hPa) </a:t>
            </a:r>
            <a:endParaRPr lang="en-US" sz="1800" b="1" dirty="0">
              <a:latin typeface="Arial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6178" y="4348940"/>
            <a:ext cx="11612641" cy="22016813"/>
            <a:chOff x="16519062" y="4348940"/>
            <a:chExt cx="11612641" cy="22016813"/>
          </a:xfrm>
        </p:grpSpPr>
        <p:grpSp>
          <p:nvGrpSpPr>
            <p:cNvPr id="29" name="Group 28"/>
            <p:cNvGrpSpPr/>
            <p:nvPr/>
          </p:nvGrpSpPr>
          <p:grpSpPr>
            <a:xfrm>
              <a:off x="16519062" y="4348940"/>
              <a:ext cx="11612641" cy="22016813"/>
              <a:chOff x="16210146" y="4348940"/>
              <a:chExt cx="11612641" cy="22016813"/>
            </a:xfrm>
          </p:grpSpPr>
          <p:pic>
            <p:nvPicPr>
              <p:cNvPr id="16" name="Picture 15" descr="DT_theta_TPVs_era5_20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4348940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8" name="Picture 17" descr="mslp_cyclones_era5_300_20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2459" y="4349078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9" name="Picture 18" descr="DT_theta_TPVs_era5_24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8018871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0" name="Picture 19" descr="mslp_cyclones_era5_300_24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1772" y="8015696"/>
                <a:ext cx="5806910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1" name="Picture 20" descr="DT_theta_TPVs_era5_28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1690547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2" name="Picture 21" descr="mslp_cyclones_era5_300_28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3000" y="11690205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3" name="Picture 22" descr="DT_theta_TPVs_era5_32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365" y="15362128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4" name="Picture 23" descr="mslp_cyclones_era5_300_32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581" y="15362060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6" name="Picture 25" descr="DT_theta_TPVs_era5_36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9033531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5" name="Picture 24" descr="mslp_cyclones_era5_300_36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19036706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7" name="Picture 26" descr="DT_theta_TPVs_era5_40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791" y="22708153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8" name="Picture 27" descr="mslp_cyclones_era5_300_40.pn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22706724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590" name="TextBox 589"/>
              <p:cNvSpPr txBox="1"/>
              <p:nvPr/>
            </p:nvSpPr>
            <p:spPr>
              <a:xfrm>
                <a:off x="22014901" y="4348940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(b) 1200 UTC 3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1" name="TextBox 590"/>
              <p:cNvSpPr txBox="1"/>
              <p:nvPr/>
            </p:nvSpPr>
            <p:spPr>
              <a:xfrm>
                <a:off x="16211869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(c)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2" name="TextBox 591"/>
              <p:cNvSpPr txBox="1"/>
              <p:nvPr/>
            </p:nvSpPr>
            <p:spPr>
              <a:xfrm>
                <a:off x="22014914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(d)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16216006" y="1168924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(e)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4" name="TextBox 593"/>
              <p:cNvSpPr txBox="1"/>
              <p:nvPr/>
            </p:nvSpPr>
            <p:spPr>
              <a:xfrm>
                <a:off x="22012954" y="11684468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(f)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5" name="TextBox 594"/>
              <p:cNvSpPr txBox="1"/>
              <p:nvPr/>
            </p:nvSpPr>
            <p:spPr>
              <a:xfrm>
                <a:off x="16216006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(g)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6" name="TextBox 595"/>
              <p:cNvSpPr txBox="1"/>
              <p:nvPr/>
            </p:nvSpPr>
            <p:spPr>
              <a:xfrm>
                <a:off x="22015581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(h)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7" name="TextBox 596"/>
              <p:cNvSpPr txBox="1"/>
              <p:nvPr/>
            </p:nvSpPr>
            <p:spPr>
              <a:xfrm>
                <a:off x="16214540" y="1903353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 err="1" smtClean="0">
                    <a:latin typeface="Arial"/>
                    <a:cs typeface="Arial"/>
                  </a:rPr>
                  <a:t>i</a:t>
                </a:r>
                <a:r>
                  <a:rPr lang="en-US" sz="1800" dirty="0" smtClean="0">
                    <a:latin typeface="Arial"/>
                    <a:cs typeface="Arial"/>
                  </a:rPr>
                  <a:t>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8" name="TextBox 597"/>
              <p:cNvSpPr txBox="1"/>
              <p:nvPr/>
            </p:nvSpPr>
            <p:spPr>
              <a:xfrm>
                <a:off x="22019051" y="1903363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(j)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16215111" y="22705247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>
                    <a:latin typeface="Arial"/>
                    <a:cs typeface="Arial"/>
                  </a:rPr>
                  <a:t>k</a:t>
                </a:r>
                <a:r>
                  <a:rPr lang="en-US" sz="1800" dirty="0" smtClean="0">
                    <a:latin typeface="Arial"/>
                    <a:cs typeface="Arial"/>
                  </a:rPr>
                  <a:t>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22019754" y="2270716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(l)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75" name="TextBox 374"/>
            <p:cNvSpPr txBox="1"/>
            <p:nvPr/>
          </p:nvSpPr>
          <p:spPr>
            <a:xfrm>
              <a:off x="16519719" y="4348940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1200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660" name="Oval 659"/>
          <p:cNvSpPr>
            <a:spLocks noChangeAspect="1"/>
          </p:cNvSpPr>
          <p:nvPr/>
        </p:nvSpPr>
        <p:spPr>
          <a:xfrm>
            <a:off x="35797301" y="21151500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36055252" y="21051007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2" name="Oval 661"/>
          <p:cNvSpPr>
            <a:spLocks noChangeAspect="1"/>
          </p:cNvSpPr>
          <p:nvPr/>
        </p:nvSpPr>
        <p:spPr>
          <a:xfrm>
            <a:off x="35795913" y="20825085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TextBox 662"/>
          <p:cNvSpPr txBox="1"/>
          <p:nvPr/>
        </p:nvSpPr>
        <p:spPr>
          <a:xfrm>
            <a:off x="36055252" y="20730717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7199900" y="839635"/>
            <a:ext cx="4935381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>
                <a:latin typeface="Arial"/>
                <a:cs typeface="Arial"/>
              </a:rPr>
              <a:t>A51I-2273</a:t>
            </a:r>
          </a:p>
        </p:txBody>
      </p:sp>
      <p:sp>
        <p:nvSpPr>
          <p:cNvPr id="443" name="Oval 442"/>
          <p:cNvSpPr>
            <a:spLocks noChangeAspect="1"/>
          </p:cNvSpPr>
          <p:nvPr/>
        </p:nvSpPr>
        <p:spPr>
          <a:xfrm>
            <a:off x="17289217" y="26460316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>
            <a:spLocks noChangeAspect="1"/>
          </p:cNvSpPr>
          <p:nvPr/>
        </p:nvSpPr>
        <p:spPr>
          <a:xfrm>
            <a:off x="18759538" y="26460316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499861"/>
              </p:ext>
            </p:extLst>
          </p:nvPr>
        </p:nvGraphicFramePr>
        <p:xfrm>
          <a:off x="333817" y="24764451"/>
          <a:ext cx="7150285" cy="2265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7981"/>
                <a:gridCol w="2046923"/>
                <a:gridCol w="1852690"/>
                <a:gridCol w="1852691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 Aug 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Jul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316530" y="24364009"/>
            <a:ext cx="716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TPVs and surface cyclones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357" name="TextBox 356"/>
          <p:cNvSpPr txBox="1"/>
          <p:nvPr/>
        </p:nvSpPr>
        <p:spPr>
          <a:xfrm>
            <a:off x="11579800" y="27659502"/>
            <a:ext cx="3263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Intensity time series of AC12 during 2–15 Aug 2012 (every 3 h)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2193" y="27491729"/>
            <a:ext cx="10393765" cy="5115820"/>
            <a:chOff x="677218" y="27458092"/>
            <a:chExt cx="10393765" cy="5115820"/>
          </a:xfrm>
        </p:grpSpPr>
        <p:sp>
          <p:nvSpPr>
            <p:cNvPr id="474" name="TextBox 473"/>
            <p:cNvSpPr txBox="1"/>
            <p:nvPr/>
          </p:nvSpPr>
          <p:spPr>
            <a:xfrm>
              <a:off x="1922259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2578118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3256195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5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488" name="TextBox 487"/>
            <p:cNvSpPr txBox="1"/>
            <p:nvPr/>
          </p:nvSpPr>
          <p:spPr>
            <a:xfrm>
              <a:off x="3922959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13" name="TextBox 512"/>
            <p:cNvSpPr txBox="1"/>
            <p:nvPr/>
          </p:nvSpPr>
          <p:spPr>
            <a:xfrm>
              <a:off x="4578682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516" name="TextBox 515"/>
            <p:cNvSpPr txBox="1"/>
            <p:nvPr/>
          </p:nvSpPr>
          <p:spPr>
            <a:xfrm>
              <a:off x="5241089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8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28" name="TextBox 527"/>
            <p:cNvSpPr txBox="1"/>
            <p:nvPr/>
          </p:nvSpPr>
          <p:spPr>
            <a:xfrm>
              <a:off x="5902731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529" name="TextBox 528"/>
            <p:cNvSpPr txBox="1"/>
            <p:nvPr/>
          </p:nvSpPr>
          <p:spPr>
            <a:xfrm>
              <a:off x="6569431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10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30" name="TextBox 529"/>
            <p:cNvSpPr txBox="1"/>
            <p:nvPr/>
          </p:nvSpPr>
          <p:spPr>
            <a:xfrm>
              <a:off x="7237548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11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46" name="TextBox 545"/>
            <p:cNvSpPr txBox="1"/>
            <p:nvPr/>
          </p:nvSpPr>
          <p:spPr>
            <a:xfrm>
              <a:off x="7891833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12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50" name="TextBox 549"/>
            <p:cNvSpPr txBox="1"/>
            <p:nvPr/>
          </p:nvSpPr>
          <p:spPr>
            <a:xfrm>
              <a:off x="8559040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13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51" name="TextBox 550"/>
            <p:cNvSpPr txBox="1"/>
            <p:nvPr/>
          </p:nvSpPr>
          <p:spPr>
            <a:xfrm>
              <a:off x="9228232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14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52" name="TextBox 551"/>
            <p:cNvSpPr txBox="1"/>
            <p:nvPr/>
          </p:nvSpPr>
          <p:spPr>
            <a:xfrm>
              <a:off x="9890975" y="32296913"/>
              <a:ext cx="4446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15</a:t>
              </a:r>
              <a:endParaRPr lang="en-US" sz="1800" dirty="0">
                <a:latin typeface="Arial"/>
                <a:cs typeface="Arial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77218" y="27458092"/>
              <a:ext cx="10393765" cy="4854526"/>
              <a:chOff x="677218" y="27458092"/>
              <a:chExt cx="10393765" cy="4854526"/>
            </a:xfrm>
          </p:grpSpPr>
          <p:pic>
            <p:nvPicPr>
              <p:cNvPr id="8" name="Picture 7" descr="slp_vort_925_aa_100_AC12.png"/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70" t="8814" r="9373" b="14754"/>
              <a:stretch/>
            </p:blipFill>
            <p:spPr>
              <a:xfrm>
                <a:off x="1607467" y="27458092"/>
                <a:ext cx="8728201" cy="4854526"/>
              </a:xfrm>
              <a:prstGeom prst="rect">
                <a:avLst/>
              </a:prstGeom>
            </p:spPr>
          </p:pic>
          <p:sp>
            <p:nvSpPr>
              <p:cNvPr id="582" name="TextBox 581"/>
              <p:cNvSpPr txBox="1"/>
              <p:nvPr/>
            </p:nvSpPr>
            <p:spPr>
              <a:xfrm>
                <a:off x="1043541" y="28709000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1000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85" name="TextBox 584"/>
              <p:cNvSpPr txBox="1"/>
              <p:nvPr/>
            </p:nvSpPr>
            <p:spPr>
              <a:xfrm>
                <a:off x="1043541" y="27910096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1010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88" name="TextBox 587"/>
              <p:cNvSpPr txBox="1"/>
              <p:nvPr/>
            </p:nvSpPr>
            <p:spPr>
              <a:xfrm>
                <a:off x="1043541" y="29522751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990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08" name="TextBox 607"/>
              <p:cNvSpPr txBox="1"/>
              <p:nvPr/>
            </p:nvSpPr>
            <p:spPr>
              <a:xfrm>
                <a:off x="1044775" y="30343473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980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09" name="TextBox 608"/>
              <p:cNvSpPr txBox="1"/>
              <p:nvPr/>
            </p:nvSpPr>
            <p:spPr>
              <a:xfrm>
                <a:off x="1043541" y="31158908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970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13" name="TextBox 612"/>
              <p:cNvSpPr txBox="1"/>
              <p:nvPr/>
            </p:nvSpPr>
            <p:spPr>
              <a:xfrm>
                <a:off x="1044775" y="31972653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960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14" name="TextBox 613"/>
              <p:cNvSpPr txBox="1"/>
              <p:nvPr/>
            </p:nvSpPr>
            <p:spPr>
              <a:xfrm>
                <a:off x="10334434" y="29083822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19" name="TextBox 618"/>
              <p:cNvSpPr txBox="1"/>
              <p:nvPr/>
            </p:nvSpPr>
            <p:spPr>
              <a:xfrm>
                <a:off x="10334434" y="28364250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22" name="TextBox 621"/>
              <p:cNvSpPr txBox="1"/>
              <p:nvPr/>
            </p:nvSpPr>
            <p:spPr>
              <a:xfrm>
                <a:off x="10334434" y="29808763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23" name="TextBox 622"/>
              <p:cNvSpPr txBox="1"/>
              <p:nvPr/>
            </p:nvSpPr>
            <p:spPr>
              <a:xfrm>
                <a:off x="10335668" y="30522913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25" name="TextBox 624"/>
              <p:cNvSpPr txBox="1"/>
              <p:nvPr/>
            </p:nvSpPr>
            <p:spPr>
              <a:xfrm>
                <a:off x="10334434" y="31239463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26" name="TextBox 625"/>
              <p:cNvSpPr txBox="1"/>
              <p:nvPr/>
            </p:nvSpPr>
            <p:spPr>
              <a:xfrm>
                <a:off x="10335668" y="31974473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0</a:t>
                </a:r>
              </a:p>
            </p:txBody>
          </p:sp>
          <p:sp>
            <p:nvSpPr>
              <p:cNvPr id="627" name="TextBox 626"/>
              <p:cNvSpPr txBox="1"/>
              <p:nvPr/>
            </p:nvSpPr>
            <p:spPr>
              <a:xfrm>
                <a:off x="10334434" y="27642783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30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628" name="TextBox 627"/>
              <p:cNvSpPr txBox="1"/>
              <p:nvPr/>
            </p:nvSpPr>
            <p:spPr>
              <a:xfrm rot="16200000">
                <a:off x="-1364787" y="29694266"/>
                <a:ext cx="44533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"/>
                    <a:cs typeface="Arial"/>
                  </a:rPr>
                  <a:t>SLP (hPa) 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630" name="TextBox 629"/>
              <p:cNvSpPr txBox="1"/>
              <p:nvPr/>
            </p:nvSpPr>
            <p:spPr>
              <a:xfrm rot="16200000">
                <a:off x="8637360" y="29671979"/>
                <a:ext cx="4497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925-hPa relative vorticity (10</a:t>
                </a:r>
                <a:r>
                  <a:rPr lang="en-US" sz="1800" b="1" baseline="30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−5</a:t>
                </a:r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s</a:t>
                </a:r>
                <a:r>
                  <a:rPr lang="en-US" sz="1800" b="1" baseline="30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−1</a:t>
                </a:r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) </a:t>
                </a:r>
                <a:endParaRPr lang="en-US" sz="1800" b="1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387" name="Oval 386"/>
          <p:cNvSpPr>
            <a:spLocks noChangeAspect="1"/>
          </p:cNvSpPr>
          <p:nvPr/>
        </p:nvSpPr>
        <p:spPr>
          <a:xfrm>
            <a:off x="20251925" y="26460316"/>
            <a:ext cx="228600" cy="228600"/>
          </a:xfrm>
          <a:prstGeom prst="ellipse">
            <a:avLst/>
          </a:prstGeom>
          <a:solidFill>
            <a:srgbClr val="20FFFF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extBox 388"/>
          <p:cNvSpPr txBox="1"/>
          <p:nvPr/>
        </p:nvSpPr>
        <p:spPr>
          <a:xfrm>
            <a:off x="20553186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3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091797" y="1912717"/>
            <a:ext cx="68870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800" dirty="0">
                <a:latin typeface="Arial"/>
                <a:cs typeface="Arial"/>
              </a:rPr>
              <a:t>N00014-18-1-2200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1" name="Picture 390" descr="era5_pv_cross_cfd_67.8N99E_67.8N135E_20120803_2100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082" y="4236475"/>
            <a:ext cx="5386730" cy="5209729"/>
          </a:xfrm>
          <a:prstGeom prst="rect">
            <a:avLst/>
          </a:prstGeom>
        </p:spPr>
      </p:pic>
      <p:pic>
        <p:nvPicPr>
          <p:cNvPr id="33" name="Picture 32" descr="DT_theta_crossline_67.8N99E_67.8N135E_20120803_2100.png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/>
        </p:blipFill>
        <p:spPr>
          <a:xfrm>
            <a:off x="34632579" y="4325650"/>
            <a:ext cx="4499534" cy="36251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4" name="Picture 33" descr="PV_crossline_67.8N99E_67.8N135E_20120803_2100.png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/>
          <a:stretch/>
        </p:blipFill>
        <p:spPr>
          <a:xfrm>
            <a:off x="39143119" y="4325649"/>
            <a:ext cx="4501066" cy="36251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34611059" y="8706250"/>
            <a:ext cx="4389120" cy="721219"/>
            <a:chOff x="34611059" y="8706250"/>
            <a:chExt cx="4389120" cy="721219"/>
          </a:xfrm>
        </p:grpSpPr>
        <p:pic>
          <p:nvPicPr>
            <p:cNvPr id="442" name="Picture 441" descr="MSLP_crossline_2lines_ws_20120806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4611059" y="8952648"/>
              <a:ext cx="4389120" cy="228600"/>
            </a:xfrm>
            <a:prstGeom prst="rect">
              <a:avLst/>
            </a:prstGeom>
          </p:spPr>
        </p:pic>
        <p:sp>
          <p:nvSpPr>
            <p:cNvPr id="445" name="TextBox 444"/>
            <p:cNvSpPr txBox="1"/>
            <p:nvPr/>
          </p:nvSpPr>
          <p:spPr>
            <a:xfrm>
              <a:off x="3495547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35442386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593021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6408683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3689909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738185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37872372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2" name="TextBox 451"/>
            <p:cNvSpPr txBox="1"/>
            <p:nvPr/>
          </p:nvSpPr>
          <p:spPr>
            <a:xfrm>
              <a:off x="38327374" y="9176665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4619414" y="8706250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268447" y="8695977"/>
            <a:ext cx="4389120" cy="731492"/>
            <a:chOff x="39268447" y="8695977"/>
            <a:chExt cx="4389120" cy="731492"/>
          </a:xfrm>
        </p:grpSpPr>
        <p:pic>
          <p:nvPicPr>
            <p:cNvPr id="398" name="Picture 397" descr="MSLP_crossline_2lines_pwat20120806_00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39268447" y="8948065"/>
              <a:ext cx="4389120" cy="228600"/>
            </a:xfrm>
            <a:prstGeom prst="rect">
              <a:avLst/>
            </a:prstGeom>
          </p:spPr>
        </p:pic>
        <p:sp>
          <p:nvSpPr>
            <p:cNvPr id="425" name="TextBox 424"/>
            <p:cNvSpPr txBox="1"/>
            <p:nvPr/>
          </p:nvSpPr>
          <p:spPr>
            <a:xfrm>
              <a:off x="3967158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4021597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0764553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4131457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41866393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2404272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42950691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39278192" y="869597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4615425" y="7973321"/>
            <a:ext cx="9051151" cy="686703"/>
            <a:chOff x="34615425" y="8073581"/>
            <a:chExt cx="9051151" cy="686703"/>
          </a:xfrm>
        </p:grpSpPr>
        <p:sp>
          <p:nvSpPr>
            <p:cNvPr id="179" name="TextBox 178"/>
            <p:cNvSpPr txBox="1"/>
            <p:nvPr/>
          </p:nvSpPr>
          <p:spPr>
            <a:xfrm>
              <a:off x="3591021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325849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72966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713880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755846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796233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837321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78404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9192440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9607685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001706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042192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0837786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1246924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1655210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20697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247916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288816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330203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54981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5090445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467436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201" name="Picture 200" descr="DT_theta_crossline_2lines20120806_0000.png"/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34615425" y="8331939"/>
              <a:ext cx="9051151" cy="228600"/>
            </a:xfrm>
            <a:prstGeom prst="rect">
              <a:avLst/>
            </a:prstGeom>
          </p:spPr>
        </p:pic>
        <p:sp>
          <p:nvSpPr>
            <p:cNvPr id="471" name="TextBox 470"/>
            <p:cNvSpPr txBox="1"/>
            <p:nvPr/>
          </p:nvSpPr>
          <p:spPr>
            <a:xfrm>
              <a:off x="34642465" y="8073581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</a:t>
              </a:r>
              <a:r>
                <a:rPr lang="en-US" sz="1600" b="1" kern="1200" dirty="0" err="1" smtClean="0">
                  <a:latin typeface="Arial"/>
                  <a:cs typeface="Arial"/>
                </a:rPr>
                <a:t>θ</a:t>
              </a:r>
              <a:r>
                <a:rPr lang="en-US" sz="1600" b="1" kern="1200" dirty="0" smtClean="0">
                  <a:latin typeface="Arial"/>
                  <a:cs typeface="Arial"/>
                </a:rPr>
                <a:t>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494" name="TextBox 493"/>
          <p:cNvSpPr txBox="1"/>
          <p:nvPr/>
        </p:nvSpPr>
        <p:spPr>
          <a:xfrm>
            <a:off x="29414646" y="9244965"/>
            <a:ext cx="377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A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497" name="TextBox 496"/>
          <p:cNvSpPr txBox="1"/>
          <p:nvPr/>
        </p:nvSpPr>
        <p:spPr>
          <a:xfrm>
            <a:off x="34085473" y="9244965"/>
            <a:ext cx="48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A’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30196581" y="9280020"/>
            <a:ext cx="11666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108°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5" name="TextBox 514"/>
          <p:cNvSpPr txBox="1"/>
          <p:nvPr/>
        </p:nvSpPr>
        <p:spPr>
          <a:xfrm>
            <a:off x="31367372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117°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7" name="TextBox 516"/>
          <p:cNvSpPr txBox="1"/>
          <p:nvPr/>
        </p:nvSpPr>
        <p:spPr>
          <a:xfrm>
            <a:off x="32546215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126°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5318137" y="26677609"/>
            <a:ext cx="12766266" cy="711159"/>
            <a:chOff x="15318137" y="26639697"/>
            <a:chExt cx="12766266" cy="711159"/>
          </a:xfrm>
        </p:grpSpPr>
        <p:grpSp>
          <p:nvGrpSpPr>
            <p:cNvPr id="38" name="Group 37"/>
            <p:cNvGrpSpPr/>
            <p:nvPr/>
          </p:nvGrpSpPr>
          <p:grpSpPr>
            <a:xfrm>
              <a:off x="15318137" y="26883235"/>
              <a:ext cx="12766266" cy="467621"/>
              <a:chOff x="15318137" y="26883235"/>
              <a:chExt cx="12766266" cy="467621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7174697" y="27103258"/>
                <a:ext cx="36745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7769674" y="27103258"/>
                <a:ext cx="351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8326353" y="27103258"/>
                <a:ext cx="3667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8899290" y="27103258"/>
                <a:ext cx="38122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9503378" y="27103258"/>
                <a:ext cx="3460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070027" y="27103258"/>
                <a:ext cx="35744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0635448" y="27103258"/>
                <a:ext cx="38988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1228639" y="27103714"/>
                <a:ext cx="36781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1804513" y="27103258"/>
                <a:ext cx="36222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318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2399252" y="27104635"/>
                <a:ext cx="339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324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2975864" y="27103258"/>
                <a:ext cx="34308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3531370" y="27102339"/>
                <a:ext cx="37524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104021" y="27103258"/>
                <a:ext cx="4014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24694388" y="27103258"/>
                <a:ext cx="3785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25274744" y="27103258"/>
                <a:ext cx="36977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5863855" y="27102339"/>
                <a:ext cx="3595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6434548" y="27103258"/>
                <a:ext cx="37142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27002323" y="27103258"/>
                <a:ext cx="383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372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27597110" y="27103258"/>
                <a:ext cx="3652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  <a:r>
                  <a:rPr lang="en-US" sz="1600" dirty="0" smtClean="0">
                    <a:latin typeface="Arial"/>
                    <a:cs typeface="Arial"/>
                  </a:rPr>
                  <a:t>78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6594398" y="27103258"/>
                <a:ext cx="3663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6031288" y="27103714"/>
                <a:ext cx="34505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5416305" y="27103258"/>
                <a:ext cx="4086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139" name="Picture 138" descr="DT_theta_crossline_2lines20120806_0000.png"/>
              <p:cNvPicPr>
                <a:picLocks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15318137" y="26883235"/>
                <a:ext cx="12766266" cy="228600"/>
              </a:xfrm>
              <a:prstGeom prst="rect">
                <a:avLst/>
              </a:prstGeom>
            </p:spPr>
          </p:pic>
        </p:grpSp>
        <p:sp>
          <p:nvSpPr>
            <p:cNvPr id="518" name="TextBox 517"/>
            <p:cNvSpPr txBox="1"/>
            <p:nvPr/>
          </p:nvSpPr>
          <p:spPr>
            <a:xfrm>
              <a:off x="15337093" y="2663969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</a:t>
              </a:r>
              <a:r>
                <a:rPr lang="en-US" sz="1600" b="1" kern="1200" dirty="0" err="1" smtClean="0">
                  <a:latin typeface="Arial"/>
                  <a:cs typeface="Arial"/>
                </a:rPr>
                <a:t>θ</a:t>
              </a:r>
              <a:r>
                <a:rPr lang="en-US" sz="1600" b="1" kern="1200" dirty="0" smtClean="0">
                  <a:latin typeface="Arial"/>
                  <a:cs typeface="Arial"/>
                </a:rPr>
                <a:t>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369971" y="27430979"/>
            <a:ext cx="6263640" cy="718885"/>
            <a:chOff x="15369971" y="27430979"/>
            <a:chExt cx="6263640" cy="718885"/>
          </a:xfrm>
        </p:grpSpPr>
        <p:grpSp>
          <p:nvGrpSpPr>
            <p:cNvPr id="39" name="Group 38"/>
            <p:cNvGrpSpPr/>
            <p:nvPr/>
          </p:nvGrpSpPr>
          <p:grpSpPr>
            <a:xfrm>
              <a:off x="15369971" y="27677200"/>
              <a:ext cx="6263640" cy="472664"/>
              <a:chOff x="15369971" y="27416403"/>
              <a:chExt cx="6263640" cy="472664"/>
            </a:xfrm>
          </p:grpSpPr>
          <p:pic>
            <p:nvPicPr>
              <p:cNvPr id="141" name="Picture 140" descr="MSLP_crossline_2lines_ws_20120806_0000.png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" t="96660" r="305" b="909"/>
              <a:stretch/>
            </p:blipFill>
            <p:spPr>
              <a:xfrm>
                <a:off x="15369971" y="27416403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44" name="TextBox 143"/>
              <p:cNvSpPr txBox="1"/>
              <p:nvPr/>
            </p:nvSpPr>
            <p:spPr>
              <a:xfrm>
                <a:off x="1591913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6615369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731356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5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18005672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8693053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9390341" y="2764284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20090692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0751152" y="27638150"/>
                <a:ext cx="3694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19" name="TextBox 518"/>
            <p:cNvSpPr txBox="1"/>
            <p:nvPr/>
          </p:nvSpPr>
          <p:spPr>
            <a:xfrm>
              <a:off x="15385783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805373" y="27430979"/>
            <a:ext cx="6263640" cy="714189"/>
            <a:chOff x="21805373" y="27430979"/>
            <a:chExt cx="6263640" cy="714189"/>
          </a:xfrm>
        </p:grpSpPr>
        <p:grpSp>
          <p:nvGrpSpPr>
            <p:cNvPr id="41" name="Group 40"/>
            <p:cNvGrpSpPr/>
            <p:nvPr/>
          </p:nvGrpSpPr>
          <p:grpSpPr>
            <a:xfrm>
              <a:off x="21805373" y="27676839"/>
              <a:ext cx="6263640" cy="468329"/>
              <a:chOff x="21805373" y="27416042"/>
              <a:chExt cx="6263640" cy="468329"/>
            </a:xfrm>
          </p:grpSpPr>
          <p:pic>
            <p:nvPicPr>
              <p:cNvPr id="142" name="Picture 141" descr="MSLP_crossline_2lines_pwat20120806_0000.png"/>
              <p:cNvPicPr>
                <a:picLocks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" t="96665" r="283" b="909"/>
              <a:stretch/>
            </p:blipFill>
            <p:spPr>
              <a:xfrm>
                <a:off x="21805373" y="27416042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22442781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</a:t>
                </a:r>
                <a:r>
                  <a:rPr lang="en-US" sz="1600" dirty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3219286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4002323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4785228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25569649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6348487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7128728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0" name="TextBox 519"/>
            <p:cNvSpPr txBox="1"/>
            <p:nvPr/>
          </p:nvSpPr>
          <p:spPr>
            <a:xfrm>
              <a:off x="21813672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521" name="TextBox 520"/>
          <p:cNvSpPr txBox="1"/>
          <p:nvPr/>
        </p:nvSpPr>
        <p:spPr>
          <a:xfrm>
            <a:off x="29606362" y="4368078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2" name="TextBox 521"/>
          <p:cNvSpPr txBox="1"/>
          <p:nvPr/>
        </p:nvSpPr>
        <p:spPr>
          <a:xfrm>
            <a:off x="34631297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39143119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2100 UTC 3 Aug 2012 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12" name="Picture 11" descr="PV_crossline_76.5N141E_76.5N228E_20120805_1200.png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"/>
          <a:stretch/>
        </p:blipFill>
        <p:spPr>
          <a:xfrm>
            <a:off x="39146097" y="10828226"/>
            <a:ext cx="4481872" cy="36118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12" descr="DT_theta_crossline_76.5N141E_76.5N228E_20120805_1200.png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/>
          <a:stretch/>
        </p:blipFill>
        <p:spPr>
          <a:xfrm>
            <a:off x="34633265" y="10828226"/>
            <a:ext cx="4498848" cy="36119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13" descr="era5_pv_cross_cfd_76.5N141E_76.5N228E_20120805_1200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651" y="10740776"/>
            <a:ext cx="5389161" cy="52120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8294054" y="4214939"/>
            <a:ext cx="850840" cy="4871010"/>
            <a:chOff x="28282715" y="4214939"/>
            <a:chExt cx="850840" cy="4871010"/>
          </a:xfrm>
        </p:grpSpPr>
        <p:sp>
          <p:nvSpPr>
            <p:cNvPr id="480" name="TextBox 479"/>
            <p:cNvSpPr txBox="1"/>
            <p:nvPr/>
          </p:nvSpPr>
          <p:spPr>
            <a:xfrm>
              <a:off x="28435115" y="75251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28435981" y="7161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28435981" y="680623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28435115" y="644194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28435981" y="608402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28435115" y="572658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28435115" y="499502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28435115" y="53672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28435981" y="788656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28435115" y="824492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28434294" y="4214939"/>
              <a:ext cx="69926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kern="1200" dirty="0" smtClean="0">
                  <a:latin typeface="Arial"/>
                  <a:cs typeface="Arial"/>
                </a:rPr>
                <a:t>PV</a:t>
              </a:r>
            </a:p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(PVU)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pic>
          <p:nvPicPr>
            <p:cNvPr id="453" name="Picture 452" descr="era5_pv_cross_cfd_66N34.5E_78N34.5E_20110211_0300.png"/>
            <p:cNvPicPr>
              <a:picLocks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721447" y="6803162"/>
              <a:ext cx="4336975" cy="228600"/>
            </a:xfrm>
            <a:prstGeom prst="rect">
              <a:avLst/>
            </a:prstGeom>
          </p:spPr>
        </p:pic>
        <p:sp>
          <p:nvSpPr>
            <p:cNvPr id="465" name="TextBox 464"/>
            <p:cNvSpPr txBox="1"/>
            <p:nvPr/>
          </p:nvSpPr>
          <p:spPr>
            <a:xfrm>
              <a:off x="28282715" y="8607849"/>
              <a:ext cx="4529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475" name="Group 474"/>
          <p:cNvGrpSpPr/>
          <p:nvPr/>
        </p:nvGrpSpPr>
        <p:grpSpPr>
          <a:xfrm>
            <a:off x="28294054" y="10734715"/>
            <a:ext cx="850840" cy="4871010"/>
            <a:chOff x="28282715" y="4214939"/>
            <a:chExt cx="850840" cy="4871010"/>
          </a:xfrm>
        </p:grpSpPr>
        <p:sp>
          <p:nvSpPr>
            <p:cNvPr id="476" name="TextBox 475"/>
            <p:cNvSpPr txBox="1"/>
            <p:nvPr/>
          </p:nvSpPr>
          <p:spPr>
            <a:xfrm>
              <a:off x="28435115" y="75251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28435981" y="7161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28435981" y="680623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28435115" y="644194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9" name="TextBox 498"/>
            <p:cNvSpPr txBox="1"/>
            <p:nvPr/>
          </p:nvSpPr>
          <p:spPr>
            <a:xfrm>
              <a:off x="28435981" y="608402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28435115" y="572658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509" name="TextBox 508"/>
            <p:cNvSpPr txBox="1"/>
            <p:nvPr/>
          </p:nvSpPr>
          <p:spPr>
            <a:xfrm>
              <a:off x="28435115" y="499502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510" name="TextBox 509"/>
            <p:cNvSpPr txBox="1"/>
            <p:nvPr/>
          </p:nvSpPr>
          <p:spPr>
            <a:xfrm>
              <a:off x="28435115" y="53672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28435981" y="788656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28435115" y="824492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28434294" y="4214939"/>
              <a:ext cx="69926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kern="1200" dirty="0" smtClean="0">
                  <a:latin typeface="Arial"/>
                  <a:cs typeface="Arial"/>
                </a:rPr>
                <a:t>PV</a:t>
              </a:r>
            </a:p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(PVU)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pic>
          <p:nvPicPr>
            <p:cNvPr id="526" name="Picture 525" descr="era5_pv_cross_cfd_66N34.5E_78N34.5E_20110211_0300.png"/>
            <p:cNvPicPr>
              <a:picLocks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721447" y="6803162"/>
              <a:ext cx="4336975" cy="228600"/>
            </a:xfrm>
            <a:prstGeom prst="rect">
              <a:avLst/>
            </a:prstGeom>
          </p:spPr>
        </p:pic>
        <p:sp>
          <p:nvSpPr>
            <p:cNvPr id="527" name="TextBox 526"/>
            <p:cNvSpPr txBox="1"/>
            <p:nvPr/>
          </p:nvSpPr>
          <p:spPr>
            <a:xfrm>
              <a:off x="28282715" y="8607849"/>
              <a:ext cx="4529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531" name="Group 530"/>
          <p:cNvGrpSpPr/>
          <p:nvPr/>
        </p:nvGrpSpPr>
        <p:grpSpPr>
          <a:xfrm>
            <a:off x="34615425" y="15224916"/>
            <a:ext cx="4389120" cy="721219"/>
            <a:chOff x="34611059" y="8706250"/>
            <a:chExt cx="4389120" cy="721219"/>
          </a:xfrm>
        </p:grpSpPr>
        <p:pic>
          <p:nvPicPr>
            <p:cNvPr id="532" name="Picture 531" descr="MSLP_crossline_2lines_ws_20120806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4611059" y="8952648"/>
              <a:ext cx="4389120" cy="228600"/>
            </a:xfrm>
            <a:prstGeom prst="rect">
              <a:avLst/>
            </a:prstGeom>
          </p:spPr>
        </p:pic>
        <p:sp>
          <p:nvSpPr>
            <p:cNvPr id="533" name="TextBox 532"/>
            <p:cNvSpPr txBox="1"/>
            <p:nvPr/>
          </p:nvSpPr>
          <p:spPr>
            <a:xfrm>
              <a:off x="3495547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4" name="TextBox 533"/>
            <p:cNvSpPr txBox="1"/>
            <p:nvPr/>
          </p:nvSpPr>
          <p:spPr>
            <a:xfrm>
              <a:off x="35442386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35" name="TextBox 534"/>
            <p:cNvSpPr txBox="1"/>
            <p:nvPr/>
          </p:nvSpPr>
          <p:spPr>
            <a:xfrm>
              <a:off x="3593021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36408683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7" name="TextBox 536"/>
            <p:cNvSpPr txBox="1"/>
            <p:nvPr/>
          </p:nvSpPr>
          <p:spPr>
            <a:xfrm>
              <a:off x="3689909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8" name="TextBox 537"/>
            <p:cNvSpPr txBox="1"/>
            <p:nvPr/>
          </p:nvSpPr>
          <p:spPr>
            <a:xfrm>
              <a:off x="3738185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9" name="TextBox 538"/>
            <p:cNvSpPr txBox="1"/>
            <p:nvPr/>
          </p:nvSpPr>
          <p:spPr>
            <a:xfrm>
              <a:off x="37872372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0" name="TextBox 539"/>
            <p:cNvSpPr txBox="1"/>
            <p:nvPr/>
          </p:nvSpPr>
          <p:spPr>
            <a:xfrm>
              <a:off x="38327374" y="9176665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1" name="TextBox 540"/>
            <p:cNvSpPr txBox="1"/>
            <p:nvPr/>
          </p:nvSpPr>
          <p:spPr>
            <a:xfrm>
              <a:off x="34619414" y="8706250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542" name="Group 541"/>
          <p:cNvGrpSpPr/>
          <p:nvPr/>
        </p:nvGrpSpPr>
        <p:grpSpPr>
          <a:xfrm>
            <a:off x="39272813" y="15214643"/>
            <a:ext cx="4389120" cy="731492"/>
            <a:chOff x="39268447" y="8695977"/>
            <a:chExt cx="4389120" cy="731492"/>
          </a:xfrm>
        </p:grpSpPr>
        <p:pic>
          <p:nvPicPr>
            <p:cNvPr id="543" name="Picture 542" descr="MSLP_crossline_2lines_pwat20120806_00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39268447" y="8948065"/>
              <a:ext cx="4389120" cy="228600"/>
            </a:xfrm>
            <a:prstGeom prst="rect">
              <a:avLst/>
            </a:prstGeom>
          </p:spPr>
        </p:pic>
        <p:sp>
          <p:nvSpPr>
            <p:cNvPr id="544" name="TextBox 543"/>
            <p:cNvSpPr txBox="1"/>
            <p:nvPr/>
          </p:nvSpPr>
          <p:spPr>
            <a:xfrm>
              <a:off x="3967158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45" name="TextBox 544"/>
            <p:cNvSpPr txBox="1"/>
            <p:nvPr/>
          </p:nvSpPr>
          <p:spPr>
            <a:xfrm>
              <a:off x="4021597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7" name="TextBox 546"/>
            <p:cNvSpPr txBox="1"/>
            <p:nvPr/>
          </p:nvSpPr>
          <p:spPr>
            <a:xfrm>
              <a:off x="40764553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8" name="TextBox 547"/>
            <p:cNvSpPr txBox="1"/>
            <p:nvPr/>
          </p:nvSpPr>
          <p:spPr>
            <a:xfrm>
              <a:off x="4131457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49" name="TextBox 548"/>
            <p:cNvSpPr txBox="1"/>
            <p:nvPr/>
          </p:nvSpPr>
          <p:spPr>
            <a:xfrm>
              <a:off x="41866393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42404272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4" name="TextBox 553"/>
            <p:cNvSpPr txBox="1"/>
            <p:nvPr/>
          </p:nvSpPr>
          <p:spPr>
            <a:xfrm>
              <a:off x="42950691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5" name="TextBox 554"/>
            <p:cNvSpPr txBox="1"/>
            <p:nvPr/>
          </p:nvSpPr>
          <p:spPr>
            <a:xfrm>
              <a:off x="39278192" y="869597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556" name="Group 555"/>
          <p:cNvGrpSpPr/>
          <p:nvPr/>
        </p:nvGrpSpPr>
        <p:grpSpPr>
          <a:xfrm>
            <a:off x="34619791" y="14491987"/>
            <a:ext cx="9051151" cy="686703"/>
            <a:chOff x="34615425" y="8073581"/>
            <a:chExt cx="9051151" cy="686703"/>
          </a:xfrm>
        </p:grpSpPr>
        <p:sp>
          <p:nvSpPr>
            <p:cNvPr id="557" name="TextBox 556"/>
            <p:cNvSpPr txBox="1"/>
            <p:nvPr/>
          </p:nvSpPr>
          <p:spPr>
            <a:xfrm>
              <a:off x="3591021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36325849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9" name="TextBox 558"/>
            <p:cNvSpPr txBox="1"/>
            <p:nvPr/>
          </p:nvSpPr>
          <p:spPr>
            <a:xfrm>
              <a:off x="3672966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0" name="TextBox 559"/>
            <p:cNvSpPr txBox="1"/>
            <p:nvPr/>
          </p:nvSpPr>
          <p:spPr>
            <a:xfrm>
              <a:off x="3713880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1" name="TextBox 560"/>
            <p:cNvSpPr txBox="1"/>
            <p:nvPr/>
          </p:nvSpPr>
          <p:spPr>
            <a:xfrm>
              <a:off x="3755846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2" name="TextBox 561"/>
            <p:cNvSpPr txBox="1"/>
            <p:nvPr/>
          </p:nvSpPr>
          <p:spPr>
            <a:xfrm>
              <a:off x="3796233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3" name="TextBox 562"/>
            <p:cNvSpPr txBox="1"/>
            <p:nvPr/>
          </p:nvSpPr>
          <p:spPr>
            <a:xfrm>
              <a:off x="3837321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4" name="TextBox 563"/>
            <p:cNvSpPr txBox="1"/>
            <p:nvPr/>
          </p:nvSpPr>
          <p:spPr>
            <a:xfrm>
              <a:off x="3878404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5" name="TextBox 564"/>
            <p:cNvSpPr txBox="1"/>
            <p:nvPr/>
          </p:nvSpPr>
          <p:spPr>
            <a:xfrm>
              <a:off x="39192440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66" name="TextBox 565"/>
            <p:cNvSpPr txBox="1"/>
            <p:nvPr/>
          </p:nvSpPr>
          <p:spPr>
            <a:xfrm>
              <a:off x="39607685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7" name="TextBox 566"/>
            <p:cNvSpPr txBox="1"/>
            <p:nvPr/>
          </p:nvSpPr>
          <p:spPr>
            <a:xfrm>
              <a:off x="4001706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8" name="TextBox 567"/>
            <p:cNvSpPr txBox="1"/>
            <p:nvPr/>
          </p:nvSpPr>
          <p:spPr>
            <a:xfrm>
              <a:off x="4042192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9" name="TextBox 568"/>
            <p:cNvSpPr txBox="1"/>
            <p:nvPr/>
          </p:nvSpPr>
          <p:spPr>
            <a:xfrm>
              <a:off x="40837786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0" name="TextBox 569"/>
            <p:cNvSpPr txBox="1"/>
            <p:nvPr/>
          </p:nvSpPr>
          <p:spPr>
            <a:xfrm>
              <a:off x="41246924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1" name="TextBox 570"/>
            <p:cNvSpPr txBox="1"/>
            <p:nvPr/>
          </p:nvSpPr>
          <p:spPr>
            <a:xfrm>
              <a:off x="41655210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2" name="TextBox 571"/>
            <p:cNvSpPr txBox="1"/>
            <p:nvPr/>
          </p:nvSpPr>
          <p:spPr>
            <a:xfrm>
              <a:off x="420697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3" name="TextBox 572"/>
            <p:cNvSpPr txBox="1"/>
            <p:nvPr/>
          </p:nvSpPr>
          <p:spPr>
            <a:xfrm>
              <a:off x="4247916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4" name="TextBox 573"/>
            <p:cNvSpPr txBox="1"/>
            <p:nvPr/>
          </p:nvSpPr>
          <p:spPr>
            <a:xfrm>
              <a:off x="4288816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5" name="TextBox 574"/>
            <p:cNvSpPr txBox="1"/>
            <p:nvPr/>
          </p:nvSpPr>
          <p:spPr>
            <a:xfrm>
              <a:off x="4330203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6" name="TextBox 575"/>
            <p:cNvSpPr txBox="1"/>
            <p:nvPr/>
          </p:nvSpPr>
          <p:spPr>
            <a:xfrm>
              <a:off x="354981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7" name="TextBox 576"/>
            <p:cNvSpPr txBox="1"/>
            <p:nvPr/>
          </p:nvSpPr>
          <p:spPr>
            <a:xfrm>
              <a:off x="35090445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8" name="TextBox 577"/>
            <p:cNvSpPr txBox="1"/>
            <p:nvPr/>
          </p:nvSpPr>
          <p:spPr>
            <a:xfrm>
              <a:off x="3467436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579" name="Picture 578" descr="DT_theta_crossline_2lines20120806_0000.png"/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34615425" y="8331939"/>
              <a:ext cx="9051151" cy="228600"/>
            </a:xfrm>
            <a:prstGeom prst="rect">
              <a:avLst/>
            </a:prstGeom>
          </p:spPr>
        </p:pic>
        <p:sp>
          <p:nvSpPr>
            <p:cNvPr id="580" name="TextBox 579"/>
            <p:cNvSpPr txBox="1"/>
            <p:nvPr/>
          </p:nvSpPr>
          <p:spPr>
            <a:xfrm>
              <a:off x="34642465" y="8073581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</a:t>
              </a:r>
              <a:r>
                <a:rPr lang="en-US" sz="1600" b="1" kern="1200" dirty="0" err="1" smtClean="0">
                  <a:latin typeface="Arial"/>
                  <a:cs typeface="Arial"/>
                </a:rPr>
                <a:t>θ</a:t>
              </a:r>
              <a:r>
                <a:rPr lang="en-US" sz="1600" b="1" kern="1200" dirty="0" smtClean="0">
                  <a:latin typeface="Arial"/>
                  <a:cs typeface="Arial"/>
                </a:rPr>
                <a:t>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2260700" y="1068258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38643580" y="7635490"/>
            <a:ext cx="991830" cy="318519"/>
            <a:chOff x="38643580" y="7635490"/>
            <a:chExt cx="991830" cy="318519"/>
          </a:xfrm>
        </p:grpSpPr>
        <p:sp>
          <p:nvSpPr>
            <p:cNvPr id="583" name="Rectangle 582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TextBox 59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04" name="5-Point Star 603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605" name="5-Point Star 604"/>
          <p:cNvSpPr>
            <a:spLocks noChangeAspect="1"/>
          </p:cNvSpPr>
          <p:nvPr/>
        </p:nvSpPr>
        <p:spPr>
          <a:xfrm rot="10800000" flipV="1">
            <a:off x="32724785" y="8827937"/>
            <a:ext cx="319909" cy="319909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06" name="5-Point Star 605"/>
          <p:cNvSpPr>
            <a:spLocks noChangeAspect="1"/>
          </p:cNvSpPr>
          <p:nvPr/>
        </p:nvSpPr>
        <p:spPr>
          <a:xfrm rot="10800000" flipV="1">
            <a:off x="41113937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21" name="TextBox 620"/>
          <p:cNvSpPr txBox="1"/>
          <p:nvPr/>
        </p:nvSpPr>
        <p:spPr>
          <a:xfrm>
            <a:off x="29608129" y="10875534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1200 UTC 5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24" name="TextBox 623"/>
          <p:cNvSpPr txBox="1"/>
          <p:nvPr/>
        </p:nvSpPr>
        <p:spPr>
          <a:xfrm>
            <a:off x="34633064" y="10829554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1200 UTC 5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29" name="TextBox 628"/>
          <p:cNvSpPr txBox="1"/>
          <p:nvPr/>
        </p:nvSpPr>
        <p:spPr>
          <a:xfrm>
            <a:off x="39141711" y="10829554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1200 UTC 5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33" name="5-Point Star 632"/>
          <p:cNvSpPr>
            <a:spLocks noChangeAspect="1"/>
          </p:cNvSpPr>
          <p:nvPr/>
        </p:nvSpPr>
        <p:spPr>
          <a:xfrm rot="10800000" flipV="1">
            <a:off x="36975420" y="12711866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50" name="5-Point Star 649"/>
          <p:cNvSpPr>
            <a:spLocks noChangeAspect="1"/>
          </p:cNvSpPr>
          <p:nvPr/>
        </p:nvSpPr>
        <p:spPr>
          <a:xfrm rot="10800000" flipV="1">
            <a:off x="31859995" y="15341096"/>
            <a:ext cx="319909" cy="319909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54" name="TextBox 653"/>
          <p:cNvSpPr txBox="1"/>
          <p:nvPr/>
        </p:nvSpPr>
        <p:spPr>
          <a:xfrm>
            <a:off x="29418386" y="15692990"/>
            <a:ext cx="377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B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34085305" y="15692990"/>
            <a:ext cx="48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B</a:t>
            </a:r>
            <a:r>
              <a:rPr lang="en-US" sz="1800" b="1" dirty="0" smtClean="0">
                <a:latin typeface="Arial"/>
                <a:cs typeface="Arial"/>
              </a:rPr>
              <a:t>’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30192555" y="15791024"/>
            <a:ext cx="11666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76.5°N, 162.8°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658" name="TextBox 657"/>
          <p:cNvSpPr txBox="1"/>
          <p:nvPr/>
        </p:nvSpPr>
        <p:spPr>
          <a:xfrm>
            <a:off x="31379539" y="15793793"/>
            <a:ext cx="11666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76.5°N, 175.5°</a:t>
            </a:r>
            <a:r>
              <a:rPr lang="en-US" sz="1100" dirty="0">
                <a:latin typeface="Arial"/>
                <a:cs typeface="Arial"/>
              </a:rPr>
              <a:t>W</a:t>
            </a:r>
          </a:p>
        </p:txBody>
      </p:sp>
      <p:sp>
        <p:nvSpPr>
          <p:cNvPr id="659" name="TextBox 658"/>
          <p:cNvSpPr txBox="1"/>
          <p:nvPr/>
        </p:nvSpPr>
        <p:spPr>
          <a:xfrm>
            <a:off x="32556248" y="15791024"/>
            <a:ext cx="11666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76.5°N, 153.7°</a:t>
            </a:r>
            <a:r>
              <a:rPr lang="en-US" sz="1100" dirty="0">
                <a:latin typeface="Arial"/>
                <a:cs typeface="Arial"/>
              </a:rPr>
              <a:t>W</a:t>
            </a:r>
          </a:p>
        </p:txBody>
      </p:sp>
      <p:sp>
        <p:nvSpPr>
          <p:cNvPr id="664" name="Rectangle 663"/>
          <p:cNvSpPr/>
          <p:nvPr/>
        </p:nvSpPr>
        <p:spPr>
          <a:xfrm>
            <a:off x="34829048" y="5938249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37329472" y="6379126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39335594" y="5957656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41836018" y="6398533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8" name="Rectangle 667"/>
          <p:cNvSpPr/>
          <p:nvPr/>
        </p:nvSpPr>
        <p:spPr>
          <a:xfrm>
            <a:off x="34972203" y="11908115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9" name="Rectangle 668"/>
          <p:cNvSpPr/>
          <p:nvPr/>
        </p:nvSpPr>
        <p:spPr>
          <a:xfrm>
            <a:off x="38501934" y="11671883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0" name="Rectangle 669"/>
          <p:cNvSpPr/>
          <p:nvPr/>
        </p:nvSpPr>
        <p:spPr>
          <a:xfrm>
            <a:off x="39480395" y="11916754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1" name="Rectangle 670"/>
          <p:cNvSpPr/>
          <p:nvPr/>
        </p:nvSpPr>
        <p:spPr>
          <a:xfrm>
            <a:off x="43010126" y="11680522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3" name="5-Point Star 672"/>
          <p:cNvSpPr>
            <a:spLocks noChangeAspect="1"/>
          </p:cNvSpPr>
          <p:nvPr/>
        </p:nvSpPr>
        <p:spPr>
          <a:xfrm rot="10800000" flipV="1">
            <a:off x="36595445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674" name="Group 673"/>
          <p:cNvGrpSpPr/>
          <p:nvPr/>
        </p:nvGrpSpPr>
        <p:grpSpPr>
          <a:xfrm>
            <a:off x="38642485" y="14125447"/>
            <a:ext cx="991830" cy="318519"/>
            <a:chOff x="38643580" y="7635490"/>
            <a:chExt cx="991830" cy="318519"/>
          </a:xfrm>
        </p:grpSpPr>
        <p:sp>
          <p:nvSpPr>
            <p:cNvPr id="675" name="Rectangle 674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TextBox 675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77" name="5-Point Star 676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678" name="5-Point Star 677"/>
          <p:cNvSpPr>
            <a:spLocks noChangeAspect="1"/>
          </p:cNvSpPr>
          <p:nvPr/>
        </p:nvSpPr>
        <p:spPr>
          <a:xfrm rot="10800000" flipV="1">
            <a:off x="41475287" y="12711866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679" name="Group 678"/>
          <p:cNvGrpSpPr/>
          <p:nvPr/>
        </p:nvGrpSpPr>
        <p:grpSpPr>
          <a:xfrm>
            <a:off x="29606362" y="15269117"/>
            <a:ext cx="991830" cy="318519"/>
            <a:chOff x="38643580" y="7635490"/>
            <a:chExt cx="991830" cy="318519"/>
          </a:xfrm>
        </p:grpSpPr>
        <p:sp>
          <p:nvSpPr>
            <p:cNvPr id="680" name="Rectangle 679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TextBox 680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82" name="5-Point Star 681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83" name="Group 682"/>
          <p:cNvGrpSpPr/>
          <p:nvPr/>
        </p:nvGrpSpPr>
        <p:grpSpPr>
          <a:xfrm>
            <a:off x="29608129" y="8763813"/>
            <a:ext cx="991830" cy="318519"/>
            <a:chOff x="38643580" y="7635490"/>
            <a:chExt cx="991830" cy="318519"/>
          </a:xfrm>
        </p:grpSpPr>
        <p:sp>
          <p:nvSpPr>
            <p:cNvPr id="684" name="Rectangle 683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86" name="5-Point Star 685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cxnSp>
        <p:nvCxnSpPr>
          <p:cNvPr id="687" name="Straight Arrow Connector 686"/>
          <p:cNvCxnSpPr/>
          <p:nvPr/>
        </p:nvCxnSpPr>
        <p:spPr>
          <a:xfrm>
            <a:off x="35869964" y="5782245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8" name="Rectangle 687"/>
          <p:cNvSpPr/>
          <p:nvPr/>
        </p:nvSpPr>
        <p:spPr>
          <a:xfrm>
            <a:off x="35189516" y="520004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36353519" y="4622092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0" name="Straight Arrow Connector 689"/>
          <p:cNvCxnSpPr/>
          <p:nvPr/>
        </p:nvCxnSpPr>
        <p:spPr>
          <a:xfrm flipV="1">
            <a:off x="37910532" y="4748974"/>
            <a:ext cx="467053" cy="19095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Arrow Connector 690"/>
          <p:cNvCxnSpPr/>
          <p:nvPr/>
        </p:nvCxnSpPr>
        <p:spPr>
          <a:xfrm>
            <a:off x="40357361" y="5741850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2" name="Rectangle 691"/>
          <p:cNvSpPr/>
          <p:nvPr/>
        </p:nvSpPr>
        <p:spPr>
          <a:xfrm>
            <a:off x="39676913" y="515964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40840916" y="458169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4" name="Straight Arrow Connector 693"/>
          <p:cNvCxnSpPr/>
          <p:nvPr/>
        </p:nvCxnSpPr>
        <p:spPr>
          <a:xfrm flipV="1">
            <a:off x="42397929" y="4795587"/>
            <a:ext cx="457339" cy="103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5" name="Rectangle 694"/>
          <p:cNvSpPr/>
          <p:nvPr/>
        </p:nvSpPr>
        <p:spPr>
          <a:xfrm>
            <a:off x="29927522" y="7555627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6" name="Straight Arrow Connector 695"/>
          <p:cNvCxnSpPr/>
          <p:nvPr/>
        </p:nvCxnSpPr>
        <p:spPr>
          <a:xfrm flipV="1">
            <a:off x="30696702" y="7087012"/>
            <a:ext cx="0" cy="59386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7" name="Rectangle 696"/>
          <p:cNvSpPr/>
          <p:nvPr/>
        </p:nvSpPr>
        <p:spPr>
          <a:xfrm>
            <a:off x="29606362" y="13786108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8" name="Straight Arrow Connector 697"/>
          <p:cNvCxnSpPr/>
          <p:nvPr/>
        </p:nvCxnSpPr>
        <p:spPr>
          <a:xfrm flipV="1">
            <a:off x="30375542" y="13317493"/>
            <a:ext cx="0" cy="59386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9" name="Rectangle 698"/>
          <p:cNvSpPr/>
          <p:nvPr/>
        </p:nvSpPr>
        <p:spPr>
          <a:xfrm>
            <a:off x="36209703" y="13655602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0" name="Straight Arrow Connector 699"/>
          <p:cNvCxnSpPr/>
          <p:nvPr/>
        </p:nvCxnSpPr>
        <p:spPr>
          <a:xfrm flipH="1" flipV="1">
            <a:off x="35962431" y="13655602"/>
            <a:ext cx="280678" cy="441815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1" name="Rectangle 700"/>
          <p:cNvSpPr/>
          <p:nvPr/>
        </p:nvSpPr>
        <p:spPr>
          <a:xfrm>
            <a:off x="35265521" y="11444617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2" name="Straight Arrow Connector 701"/>
          <p:cNvCxnSpPr/>
          <p:nvPr/>
        </p:nvCxnSpPr>
        <p:spPr>
          <a:xfrm>
            <a:off x="36103346" y="12098356"/>
            <a:ext cx="1" cy="49111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3" name="Rectangle 702"/>
          <p:cNvSpPr/>
          <p:nvPr/>
        </p:nvSpPr>
        <p:spPr>
          <a:xfrm>
            <a:off x="37393569" y="10818919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4" name="Straight Arrow Connector 703"/>
          <p:cNvCxnSpPr/>
          <p:nvPr/>
        </p:nvCxnSpPr>
        <p:spPr>
          <a:xfrm flipH="1">
            <a:off x="37682413" y="11444617"/>
            <a:ext cx="369695" cy="50912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5" name="Rectangle 704"/>
          <p:cNvSpPr/>
          <p:nvPr/>
        </p:nvSpPr>
        <p:spPr>
          <a:xfrm>
            <a:off x="40656010" y="13614269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6" name="Straight Arrow Connector 705"/>
          <p:cNvCxnSpPr/>
          <p:nvPr/>
        </p:nvCxnSpPr>
        <p:spPr>
          <a:xfrm flipH="1" flipV="1">
            <a:off x="40408738" y="13614269"/>
            <a:ext cx="280678" cy="441815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7" name="Rectangle 706"/>
          <p:cNvSpPr/>
          <p:nvPr/>
        </p:nvSpPr>
        <p:spPr>
          <a:xfrm>
            <a:off x="39711828" y="11403284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8" name="Straight Arrow Connector 707"/>
          <p:cNvCxnSpPr/>
          <p:nvPr/>
        </p:nvCxnSpPr>
        <p:spPr>
          <a:xfrm>
            <a:off x="40549653" y="12057023"/>
            <a:ext cx="1" cy="49111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9" name="Rectangle 708"/>
          <p:cNvSpPr/>
          <p:nvPr/>
        </p:nvSpPr>
        <p:spPr>
          <a:xfrm>
            <a:off x="41839876" y="10812863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0" name="Straight Arrow Connector 709"/>
          <p:cNvCxnSpPr/>
          <p:nvPr/>
        </p:nvCxnSpPr>
        <p:spPr>
          <a:xfrm flipH="1">
            <a:off x="42128720" y="11438561"/>
            <a:ext cx="369695" cy="50912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1" name="TextBox 710"/>
          <p:cNvSpPr txBox="1"/>
          <p:nvPr/>
        </p:nvSpPr>
        <p:spPr>
          <a:xfrm>
            <a:off x="28435351" y="20802463"/>
            <a:ext cx="30756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10</a:t>
            </a:r>
            <a:r>
              <a:rPr lang="en-US" sz="1600" b="1" kern="1200" dirty="0" smtClean="0">
                <a:latin typeface="Arial"/>
                <a:cs typeface="Arial"/>
              </a:rPr>
              <a:t>-m wind speed (m s</a:t>
            </a:r>
            <a:r>
              <a:rPr lang="en-US" sz="1600" b="1" kern="1200" baseline="30000" dirty="0" smtClean="0">
                <a:latin typeface="Arial"/>
                <a:cs typeface="Arial"/>
              </a:rPr>
              <a:t>−1</a:t>
            </a:r>
            <a:r>
              <a:rPr lang="en-US" sz="1600" b="1" kern="1200" dirty="0" smtClean="0">
                <a:latin typeface="Arial"/>
                <a:cs typeface="Arial"/>
              </a:rPr>
              <a:t>)</a:t>
            </a:r>
            <a:endParaRPr lang="en-US" sz="1600" b="1" kern="1200" dirty="0">
              <a:latin typeface="Arial"/>
              <a:cs typeface="Arial"/>
            </a:endParaRPr>
          </a:p>
        </p:txBody>
      </p:sp>
      <p:sp>
        <p:nvSpPr>
          <p:cNvPr id="712" name="TextBox 711"/>
          <p:cNvSpPr txBox="1"/>
          <p:nvPr/>
        </p:nvSpPr>
        <p:spPr>
          <a:xfrm>
            <a:off x="37063419" y="20800432"/>
            <a:ext cx="36081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Change in sea ice concentration (%)</a:t>
            </a:r>
            <a:endParaRPr lang="en-US" sz="1600" b="1" kern="1200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28430957" y="17479718"/>
            <a:ext cx="4984943" cy="3236976"/>
            <a:chOff x="28525534" y="17439185"/>
            <a:chExt cx="4984943" cy="3236976"/>
          </a:xfrm>
        </p:grpSpPr>
        <p:pic>
          <p:nvPicPr>
            <p:cNvPr id="76" name="Picture 75" descr="ws_10m_ice_20120806_0000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5534" y="17439185"/>
              <a:ext cx="4984943" cy="323697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3" name="TextBox 712"/>
            <p:cNvSpPr txBox="1"/>
            <p:nvPr/>
          </p:nvSpPr>
          <p:spPr>
            <a:xfrm>
              <a:off x="28529928" y="17441985"/>
              <a:ext cx="2771706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3527614" y="17478830"/>
            <a:ext cx="4984943" cy="3237864"/>
            <a:chOff x="33568147" y="17438297"/>
            <a:chExt cx="4984943" cy="3237864"/>
          </a:xfrm>
        </p:grpSpPr>
        <p:pic>
          <p:nvPicPr>
            <p:cNvPr id="78" name="Picture 77" descr="ws_10m_ice_20120809_0000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8147" y="17439185"/>
              <a:ext cx="4984943" cy="323697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4" name="TextBox 713"/>
            <p:cNvSpPr txBox="1"/>
            <p:nvPr/>
          </p:nvSpPr>
          <p:spPr>
            <a:xfrm>
              <a:off x="33568147" y="17438297"/>
              <a:ext cx="2771706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</a:t>
              </a:r>
              <a:r>
                <a:rPr lang="en-US" sz="1800" dirty="0">
                  <a:latin typeface="Arial"/>
                  <a:cs typeface="Arial"/>
                </a:rPr>
                <a:t>9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8618709" y="17479718"/>
            <a:ext cx="4984943" cy="3236976"/>
            <a:chOff x="38659242" y="17439185"/>
            <a:chExt cx="4984943" cy="3236976"/>
          </a:xfrm>
        </p:grpSpPr>
        <p:pic>
          <p:nvPicPr>
            <p:cNvPr id="79" name="Picture 78" descr="sea_ice_difference_low_tracks_20120814_0000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9242" y="17439185"/>
              <a:ext cx="4984943" cy="323697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5" name="TextBox 714"/>
            <p:cNvSpPr txBox="1"/>
            <p:nvPr/>
          </p:nvSpPr>
          <p:spPr>
            <a:xfrm>
              <a:off x="38660676" y="17439185"/>
              <a:ext cx="1992289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2–14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716" name="Multiply 715"/>
          <p:cNvSpPr>
            <a:spLocks noChangeAspect="1"/>
          </p:cNvSpPr>
          <p:nvPr/>
        </p:nvSpPr>
        <p:spPr>
          <a:xfrm>
            <a:off x="25585127" y="2044119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Multiply 716"/>
          <p:cNvSpPr>
            <a:spLocks noChangeAspect="1"/>
          </p:cNvSpPr>
          <p:nvPr/>
        </p:nvSpPr>
        <p:spPr>
          <a:xfrm>
            <a:off x="25585127" y="241089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" name="Group 209"/>
          <p:cNvGrpSpPr/>
          <p:nvPr/>
        </p:nvGrpSpPr>
        <p:grpSpPr>
          <a:xfrm>
            <a:off x="501082" y="17206067"/>
            <a:ext cx="7026519" cy="6446014"/>
            <a:chOff x="501082" y="17206067"/>
            <a:chExt cx="7026519" cy="6446014"/>
          </a:xfrm>
        </p:grpSpPr>
        <p:pic>
          <p:nvPicPr>
            <p:cNvPr id="432" name="Picture 431" descr="mean_300Z_and_TPV_tracks_1-7_Aug_squareDomain.png"/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0"/>
            <a:stretch/>
          </p:blipFill>
          <p:spPr>
            <a:xfrm>
              <a:off x="501082" y="17243693"/>
              <a:ext cx="7026519" cy="64083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36" name="5-Point Star 435"/>
            <p:cNvSpPr>
              <a:spLocks noChangeAspect="1"/>
            </p:cNvSpPr>
            <p:nvPr/>
          </p:nvSpPr>
          <p:spPr>
            <a:xfrm rot="10580098" flipV="1">
              <a:off x="3994434" y="20745455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Multiply 458"/>
            <p:cNvSpPr>
              <a:spLocks noChangeAspect="1"/>
            </p:cNvSpPr>
            <p:nvPr/>
          </p:nvSpPr>
          <p:spPr>
            <a:xfrm>
              <a:off x="5206064" y="19518113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501082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300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33" name="Straight Arrow Connector 732"/>
            <p:cNvCxnSpPr/>
            <p:nvPr/>
          </p:nvCxnSpPr>
          <p:spPr>
            <a:xfrm flipH="1">
              <a:off x="2622536" y="20653271"/>
              <a:ext cx="230695" cy="2572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4" name="TextBox 733"/>
            <p:cNvSpPr txBox="1"/>
            <p:nvPr/>
          </p:nvSpPr>
          <p:spPr>
            <a:xfrm>
              <a:off x="2785846" y="20263795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5" name="Straight Arrow Connector 734"/>
            <p:cNvCxnSpPr/>
            <p:nvPr/>
          </p:nvCxnSpPr>
          <p:spPr>
            <a:xfrm flipV="1">
              <a:off x="2331927" y="21443090"/>
              <a:ext cx="317564" cy="874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6" name="TextBox 735"/>
            <p:cNvSpPr txBox="1"/>
            <p:nvPr/>
          </p:nvSpPr>
          <p:spPr>
            <a:xfrm>
              <a:off x="1983875" y="21195943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7" name="Straight Arrow Connector 736"/>
            <p:cNvCxnSpPr/>
            <p:nvPr/>
          </p:nvCxnSpPr>
          <p:spPr>
            <a:xfrm flipV="1">
              <a:off x="4109364" y="22120929"/>
              <a:ext cx="0" cy="2978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8" name="TextBox 737"/>
            <p:cNvSpPr txBox="1"/>
            <p:nvPr/>
          </p:nvSpPr>
          <p:spPr>
            <a:xfrm>
              <a:off x="3887875" y="2226865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9" name="Straight Arrow Connector 738"/>
            <p:cNvCxnSpPr/>
            <p:nvPr/>
          </p:nvCxnSpPr>
          <p:spPr>
            <a:xfrm flipH="1" flipV="1">
              <a:off x="5645065" y="20335286"/>
              <a:ext cx="368930" cy="1059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0" name="TextBox 739"/>
            <p:cNvSpPr txBox="1"/>
            <p:nvPr/>
          </p:nvSpPr>
          <p:spPr>
            <a:xfrm>
              <a:off x="5938895" y="2011233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1" name="Straight Arrow Connector 740"/>
            <p:cNvCxnSpPr/>
            <p:nvPr/>
          </p:nvCxnSpPr>
          <p:spPr>
            <a:xfrm flipV="1">
              <a:off x="3786456" y="21175065"/>
              <a:ext cx="4269" cy="33944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TextBox 741"/>
            <p:cNvSpPr txBox="1"/>
            <p:nvPr/>
          </p:nvSpPr>
          <p:spPr>
            <a:xfrm>
              <a:off x="3580756" y="2136679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3" name="Straight Arrow Connector 742"/>
            <p:cNvCxnSpPr/>
            <p:nvPr/>
          </p:nvCxnSpPr>
          <p:spPr>
            <a:xfrm>
              <a:off x="4476326" y="20132052"/>
              <a:ext cx="462119" cy="5288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4" name="TextBox 743"/>
            <p:cNvSpPr txBox="1"/>
            <p:nvPr/>
          </p:nvSpPr>
          <p:spPr>
            <a:xfrm>
              <a:off x="4084124" y="1976643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45" name="TextBox 744"/>
            <p:cNvSpPr txBox="1"/>
            <p:nvPr/>
          </p:nvSpPr>
          <p:spPr>
            <a:xfrm>
              <a:off x="3614796" y="2013205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6" name="Straight Arrow Connector 745"/>
            <p:cNvCxnSpPr/>
            <p:nvPr/>
          </p:nvCxnSpPr>
          <p:spPr>
            <a:xfrm>
              <a:off x="3992159" y="20519452"/>
              <a:ext cx="340468" cy="13748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Arrow Connector 746"/>
            <p:cNvCxnSpPr/>
            <p:nvPr/>
          </p:nvCxnSpPr>
          <p:spPr>
            <a:xfrm flipV="1">
              <a:off x="4777010" y="20905294"/>
              <a:ext cx="42872" cy="32149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TextBox 747"/>
            <p:cNvSpPr txBox="1"/>
            <p:nvPr/>
          </p:nvSpPr>
          <p:spPr>
            <a:xfrm>
              <a:off x="4524806" y="2108073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9" name="Straight Arrow Connector 748"/>
            <p:cNvCxnSpPr/>
            <p:nvPr/>
          </p:nvCxnSpPr>
          <p:spPr>
            <a:xfrm>
              <a:off x="3722197" y="20833719"/>
              <a:ext cx="340468" cy="7157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0" name="TextBox 749"/>
            <p:cNvSpPr txBox="1"/>
            <p:nvPr/>
          </p:nvSpPr>
          <p:spPr>
            <a:xfrm>
              <a:off x="3342480" y="2046018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1" name="Straight Arrow Connector 750"/>
            <p:cNvCxnSpPr/>
            <p:nvPr/>
          </p:nvCxnSpPr>
          <p:spPr>
            <a:xfrm flipH="1">
              <a:off x="6023616" y="19737914"/>
              <a:ext cx="300173" cy="25763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2" name="TextBox 751"/>
            <p:cNvSpPr txBox="1"/>
            <p:nvPr/>
          </p:nvSpPr>
          <p:spPr>
            <a:xfrm>
              <a:off x="6272300" y="19350269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3" name="TextBox 752"/>
            <p:cNvSpPr txBox="1"/>
            <p:nvPr/>
          </p:nvSpPr>
          <p:spPr>
            <a:xfrm>
              <a:off x="3997854" y="1929482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4" name="Straight Arrow Connector 753"/>
            <p:cNvCxnSpPr/>
            <p:nvPr/>
          </p:nvCxnSpPr>
          <p:spPr>
            <a:xfrm>
              <a:off x="4373814" y="19676577"/>
              <a:ext cx="228995" cy="7842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5" name="5-Point Star 754"/>
            <p:cNvSpPr>
              <a:spLocks noChangeAspect="1"/>
            </p:cNvSpPr>
            <p:nvPr/>
          </p:nvSpPr>
          <p:spPr>
            <a:xfrm rot="10580098" flipV="1">
              <a:off x="3635122" y="20902447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5-Point Star 755"/>
            <p:cNvSpPr>
              <a:spLocks noChangeAspect="1"/>
            </p:cNvSpPr>
            <p:nvPr/>
          </p:nvSpPr>
          <p:spPr>
            <a:xfrm rot="10580098" flipV="1">
              <a:off x="1830923" y="1887167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Multiply 756"/>
            <p:cNvSpPr>
              <a:spLocks noChangeAspect="1"/>
            </p:cNvSpPr>
            <p:nvPr/>
          </p:nvSpPr>
          <p:spPr>
            <a:xfrm>
              <a:off x="5141004" y="20152955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Multiply 757"/>
            <p:cNvSpPr>
              <a:spLocks noChangeAspect="1"/>
            </p:cNvSpPr>
            <p:nvPr/>
          </p:nvSpPr>
          <p:spPr>
            <a:xfrm>
              <a:off x="3469187" y="177991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504256" y="17206067"/>
              <a:ext cx="1069103" cy="904132"/>
              <a:chOff x="504256" y="17206067"/>
              <a:chExt cx="1069103" cy="904132"/>
            </a:xfrm>
          </p:grpSpPr>
          <p:sp>
            <p:nvSpPr>
              <p:cNvPr id="462" name="Rectangle 461"/>
              <p:cNvSpPr/>
              <p:nvPr/>
            </p:nvSpPr>
            <p:spPr>
              <a:xfrm>
                <a:off x="504256" y="17246996"/>
                <a:ext cx="1026956" cy="8632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738601" y="17206067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8" name="TextBox 467"/>
              <p:cNvSpPr txBox="1"/>
              <p:nvPr/>
            </p:nvSpPr>
            <p:spPr>
              <a:xfrm>
                <a:off x="738601" y="17473076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9" name="TextBox 468"/>
              <p:cNvSpPr txBox="1"/>
              <p:nvPr/>
            </p:nvSpPr>
            <p:spPr>
              <a:xfrm>
                <a:off x="738601" y="1773891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3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3" name="Oval 762"/>
              <p:cNvSpPr>
                <a:spLocks noChangeAspect="1"/>
              </p:cNvSpPr>
              <p:nvPr/>
            </p:nvSpPr>
            <p:spPr>
              <a:xfrm>
                <a:off x="585042" y="17315751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/>
              <p:cNvSpPr>
                <a:spLocks noChangeAspect="1"/>
              </p:cNvSpPr>
              <p:nvPr/>
            </p:nvSpPr>
            <p:spPr>
              <a:xfrm>
                <a:off x="581121" y="17581749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/>
              <p:cNvSpPr>
                <a:spLocks noChangeAspect="1"/>
              </p:cNvSpPr>
              <p:nvPr/>
            </p:nvSpPr>
            <p:spPr>
              <a:xfrm>
                <a:off x="581121" y="17848804"/>
                <a:ext cx="182880" cy="182880"/>
              </a:xfrm>
              <a:prstGeom prst="ellipse">
                <a:avLst/>
              </a:prstGeom>
              <a:solidFill>
                <a:srgbClr val="20FF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1" name="Group 210"/>
          <p:cNvGrpSpPr/>
          <p:nvPr/>
        </p:nvGrpSpPr>
        <p:grpSpPr>
          <a:xfrm>
            <a:off x="7739767" y="17202764"/>
            <a:ext cx="7005445" cy="6450873"/>
            <a:chOff x="7739767" y="17202764"/>
            <a:chExt cx="7005445" cy="6450873"/>
          </a:xfrm>
        </p:grpSpPr>
        <p:pic>
          <p:nvPicPr>
            <p:cNvPr id="470" name="Picture 469" descr="mean_850T_and_cyclone_tracks_1-7_Aug_squareDomain.png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3" b="-1"/>
            <a:stretch/>
          </p:blipFill>
          <p:spPr>
            <a:xfrm>
              <a:off x="7739767" y="17243693"/>
              <a:ext cx="7005445" cy="64099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8" name="TextBox 717"/>
            <p:cNvSpPr txBox="1"/>
            <p:nvPr/>
          </p:nvSpPr>
          <p:spPr>
            <a:xfrm>
              <a:off x="7739767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850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19" name="Straight Arrow Connector 718"/>
            <p:cNvCxnSpPr/>
            <p:nvPr/>
          </p:nvCxnSpPr>
          <p:spPr>
            <a:xfrm flipH="1" flipV="1">
              <a:off x="9644033" y="22114548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9593639" y="2225617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1" name="Straight Arrow Connector 720"/>
            <p:cNvCxnSpPr/>
            <p:nvPr/>
          </p:nvCxnSpPr>
          <p:spPr>
            <a:xfrm>
              <a:off x="11579800" y="20826075"/>
              <a:ext cx="259275" cy="12189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TextBox 721"/>
            <p:cNvSpPr txBox="1"/>
            <p:nvPr/>
          </p:nvSpPr>
          <p:spPr>
            <a:xfrm>
              <a:off x="11193804" y="20460168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latin typeface="Arial"/>
                <a:cs typeface="Arial"/>
              </a:endParaRPr>
            </a:p>
          </p:txBody>
        </p:sp>
        <p:cxnSp>
          <p:nvCxnSpPr>
            <p:cNvPr id="723" name="Straight Arrow Connector 722"/>
            <p:cNvCxnSpPr/>
            <p:nvPr/>
          </p:nvCxnSpPr>
          <p:spPr>
            <a:xfrm flipH="1" flipV="1">
              <a:off x="10883869" y="21882890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4" name="TextBox 723"/>
            <p:cNvSpPr txBox="1"/>
            <p:nvPr/>
          </p:nvSpPr>
          <p:spPr>
            <a:xfrm>
              <a:off x="10806542" y="21959036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5" name="Straight Arrow Connector 724"/>
            <p:cNvCxnSpPr/>
            <p:nvPr/>
          </p:nvCxnSpPr>
          <p:spPr>
            <a:xfrm>
              <a:off x="11587968" y="20337619"/>
              <a:ext cx="259275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6" name="TextBox 725"/>
            <p:cNvSpPr txBox="1"/>
            <p:nvPr/>
          </p:nvSpPr>
          <p:spPr>
            <a:xfrm>
              <a:off x="11203135" y="20019380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27" name="TextBox 726"/>
            <p:cNvSpPr txBox="1"/>
            <p:nvPr/>
          </p:nvSpPr>
          <p:spPr>
            <a:xfrm>
              <a:off x="12740874" y="20006940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8" name="Straight Arrow Connector 727"/>
            <p:cNvCxnSpPr/>
            <p:nvPr/>
          </p:nvCxnSpPr>
          <p:spPr>
            <a:xfrm flipH="1">
              <a:off x="12331918" y="20342546"/>
              <a:ext cx="4457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Arrow Connector 728"/>
            <p:cNvCxnSpPr/>
            <p:nvPr/>
          </p:nvCxnSpPr>
          <p:spPr>
            <a:xfrm flipH="1" flipV="1">
              <a:off x="12450654" y="21255995"/>
              <a:ext cx="290220" cy="15839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0" name="TextBox 729"/>
            <p:cNvSpPr txBox="1"/>
            <p:nvPr/>
          </p:nvSpPr>
          <p:spPr>
            <a:xfrm>
              <a:off x="12677478" y="21107379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1" name="Straight Arrow Connector 730"/>
            <p:cNvCxnSpPr/>
            <p:nvPr/>
          </p:nvCxnSpPr>
          <p:spPr>
            <a:xfrm flipH="1">
              <a:off x="12494739" y="19898105"/>
              <a:ext cx="371934" cy="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2" name="TextBox 731"/>
            <p:cNvSpPr txBox="1"/>
            <p:nvPr/>
          </p:nvSpPr>
          <p:spPr>
            <a:xfrm>
              <a:off x="12809552" y="19537854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9" name="5-Point Star 758"/>
            <p:cNvSpPr>
              <a:spLocks noChangeAspect="1"/>
            </p:cNvSpPr>
            <p:nvPr/>
          </p:nvSpPr>
          <p:spPr>
            <a:xfrm rot="10580098" flipV="1">
              <a:off x="9595812" y="20944770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5-Point Star 759"/>
            <p:cNvSpPr>
              <a:spLocks noChangeAspect="1"/>
            </p:cNvSpPr>
            <p:nvPr/>
          </p:nvSpPr>
          <p:spPr>
            <a:xfrm rot="10580098" flipV="1">
              <a:off x="8978919" y="2185248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Multiply 760"/>
            <p:cNvSpPr>
              <a:spLocks noChangeAspect="1"/>
            </p:cNvSpPr>
            <p:nvPr/>
          </p:nvSpPr>
          <p:spPr>
            <a:xfrm>
              <a:off x="11769819" y="20276508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Multiply 761"/>
            <p:cNvSpPr>
              <a:spLocks noChangeAspect="1"/>
            </p:cNvSpPr>
            <p:nvPr/>
          </p:nvSpPr>
          <p:spPr>
            <a:xfrm>
              <a:off x="12809552" y="178906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7739767" y="17202764"/>
              <a:ext cx="1069103" cy="642691"/>
              <a:chOff x="7739767" y="17202764"/>
              <a:chExt cx="1069103" cy="642691"/>
            </a:xfrm>
          </p:grpSpPr>
          <p:sp>
            <p:nvSpPr>
              <p:cNvPr id="766" name="Rectangle 765"/>
              <p:cNvSpPr/>
              <p:nvPr/>
            </p:nvSpPr>
            <p:spPr>
              <a:xfrm>
                <a:off x="7739767" y="17243694"/>
                <a:ext cx="1026956" cy="5954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TextBox 766"/>
              <p:cNvSpPr txBox="1"/>
              <p:nvPr/>
            </p:nvSpPr>
            <p:spPr>
              <a:xfrm>
                <a:off x="7974112" y="1720276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L1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7974112" y="17476123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AC12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9" name="Oval 768"/>
              <p:cNvSpPr>
                <a:spLocks noChangeAspect="1"/>
              </p:cNvSpPr>
              <p:nvPr/>
            </p:nvSpPr>
            <p:spPr>
              <a:xfrm>
                <a:off x="7820553" y="17578446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/>
              <p:cNvSpPr>
                <a:spLocks noChangeAspect="1"/>
              </p:cNvSpPr>
              <p:nvPr/>
            </p:nvSpPr>
            <p:spPr>
              <a:xfrm>
                <a:off x="7816632" y="17315751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1" name="5-Point Star 770"/>
          <p:cNvSpPr>
            <a:spLocks noChangeAspect="1"/>
          </p:cNvSpPr>
          <p:nvPr/>
        </p:nvSpPr>
        <p:spPr>
          <a:xfrm rot="10580098" flipV="1">
            <a:off x="10271682" y="23797908"/>
            <a:ext cx="330059" cy="330059"/>
          </a:xfrm>
          <a:prstGeom prst="star5">
            <a:avLst/>
          </a:prstGeom>
          <a:solidFill>
            <a:srgbClr val="38EC3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Multiply 771"/>
          <p:cNvSpPr>
            <a:spLocks noChangeAspect="1"/>
          </p:cNvSpPr>
          <p:nvPr/>
        </p:nvSpPr>
        <p:spPr>
          <a:xfrm>
            <a:off x="11985403" y="23826128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TextBox 772"/>
          <p:cNvSpPr txBox="1"/>
          <p:nvPr/>
        </p:nvSpPr>
        <p:spPr>
          <a:xfrm rot="16200000">
            <a:off x="12145744" y="7710145"/>
            <a:ext cx="730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Jet coupling </a:t>
            </a:r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74" name="TextBox 773"/>
          <p:cNvSpPr txBox="1"/>
          <p:nvPr/>
        </p:nvSpPr>
        <p:spPr>
          <a:xfrm rot="16200000">
            <a:off x="10306368" y="20541214"/>
            <a:ext cx="1098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Jet crossing </a:t>
            </a:r>
            <a:r>
              <a:rPr lang="en-US" sz="3600" b="1" dirty="0">
                <a:solidFill>
                  <a:srgbClr val="560EB3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560EB3"/>
              </a:solidFill>
              <a:latin typeface="Arial"/>
              <a:cs typeface="Arial"/>
            </a:endParaRPr>
          </a:p>
        </p:txBody>
      </p:sp>
      <p:cxnSp>
        <p:nvCxnSpPr>
          <p:cNvPr id="214" name="Straight Connector 213"/>
          <p:cNvCxnSpPr/>
          <p:nvPr/>
        </p:nvCxnSpPr>
        <p:spPr>
          <a:xfrm flipV="1">
            <a:off x="2446085" y="27659502"/>
            <a:ext cx="0" cy="4479738"/>
          </a:xfrm>
          <a:prstGeom prst="line">
            <a:avLst/>
          </a:prstGeom>
          <a:ln w="50800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7" name="Straight Connector 776"/>
          <p:cNvCxnSpPr/>
          <p:nvPr/>
        </p:nvCxnSpPr>
        <p:spPr>
          <a:xfrm flipV="1">
            <a:off x="2778711" y="27668980"/>
            <a:ext cx="7135" cy="4460782"/>
          </a:xfrm>
          <a:prstGeom prst="line">
            <a:avLst/>
          </a:prstGeom>
          <a:ln w="50800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8" name="Straight Connector 777"/>
          <p:cNvCxnSpPr/>
          <p:nvPr/>
        </p:nvCxnSpPr>
        <p:spPr>
          <a:xfrm flipV="1">
            <a:off x="3453830" y="27659502"/>
            <a:ext cx="0" cy="4462819"/>
          </a:xfrm>
          <a:prstGeom prst="line">
            <a:avLst/>
          </a:prstGeom>
          <a:ln w="50800">
            <a:solidFill>
              <a:srgbClr val="560EB3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9" name="Straight Connector 778"/>
          <p:cNvCxnSpPr/>
          <p:nvPr/>
        </p:nvCxnSpPr>
        <p:spPr>
          <a:xfrm flipV="1">
            <a:off x="4108598" y="27641326"/>
            <a:ext cx="0" cy="4488435"/>
          </a:xfrm>
          <a:prstGeom prst="line">
            <a:avLst/>
          </a:prstGeom>
          <a:ln w="50800">
            <a:solidFill>
              <a:srgbClr val="560EB3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Rectangle 214"/>
          <p:cNvSpPr/>
          <p:nvPr/>
        </p:nvSpPr>
        <p:spPr>
          <a:xfrm>
            <a:off x="3453830" y="27659502"/>
            <a:ext cx="656660" cy="4462819"/>
          </a:xfrm>
          <a:prstGeom prst="rect">
            <a:avLst/>
          </a:prstGeom>
          <a:solidFill>
            <a:srgbClr val="560EB3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Rectangle 779"/>
          <p:cNvSpPr/>
          <p:nvPr/>
        </p:nvSpPr>
        <p:spPr>
          <a:xfrm>
            <a:off x="2446085" y="27666942"/>
            <a:ext cx="332626" cy="4462819"/>
          </a:xfrm>
          <a:prstGeom prst="rect">
            <a:avLst/>
          </a:prstGeom>
          <a:solidFill>
            <a:srgbClr val="0000FF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9" name="Group 228"/>
          <p:cNvGrpSpPr/>
          <p:nvPr/>
        </p:nvGrpSpPr>
        <p:grpSpPr>
          <a:xfrm>
            <a:off x="12032001" y="32066328"/>
            <a:ext cx="418653" cy="511283"/>
            <a:chOff x="11947059" y="32122321"/>
            <a:chExt cx="418653" cy="511283"/>
          </a:xfrm>
        </p:grpSpPr>
        <p:sp>
          <p:nvSpPr>
            <p:cNvPr id="781" name="Rectangle 780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2" name="Straight Connector 781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3" name="Straight Connector 782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12032001" y="31231997"/>
            <a:ext cx="418653" cy="511283"/>
            <a:chOff x="11947059" y="31550099"/>
            <a:chExt cx="418653" cy="511283"/>
          </a:xfrm>
        </p:grpSpPr>
        <p:sp>
          <p:nvSpPr>
            <p:cNvPr id="784" name="Rectangle 78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5" name="Straight Connector 78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6" name="Straight Connector 78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7" name="TextBox 786"/>
          <p:cNvSpPr txBox="1"/>
          <p:nvPr/>
        </p:nvSpPr>
        <p:spPr>
          <a:xfrm>
            <a:off x="12659650" y="31302973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coupling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12659650" y="32119949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crossing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15249289" y="29172579"/>
            <a:ext cx="12903447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28294055" y="22694306"/>
            <a:ext cx="15427546" cy="1013360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28748</TotalTime>
  <Words>1885</Words>
  <Application>Microsoft Macintosh PowerPoint</Application>
  <PresentationFormat>Custom</PresentationFormat>
  <Paragraphs>407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534</cp:revision>
  <cp:lastPrinted>2017-12-06T21:26:09Z</cp:lastPrinted>
  <dcterms:created xsi:type="dcterms:W3CDTF">2015-11-02T00:35:42Z</dcterms:created>
  <dcterms:modified xsi:type="dcterms:W3CDTF">2018-11-09T22:03:25Z</dcterms:modified>
</cp:coreProperties>
</file>