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465" r:id="rId2"/>
    <p:sldId id="259" r:id="rId3"/>
    <p:sldId id="446" r:id="rId4"/>
    <p:sldId id="448" r:id="rId5"/>
    <p:sldId id="471" r:id="rId6"/>
    <p:sldId id="319" r:id="rId7"/>
    <p:sldId id="325" r:id="rId8"/>
    <p:sldId id="466" r:id="rId9"/>
    <p:sldId id="316" r:id="rId10"/>
    <p:sldId id="428" r:id="rId11"/>
    <p:sldId id="467" r:id="rId12"/>
    <p:sldId id="468" r:id="rId13"/>
    <p:sldId id="469" r:id="rId14"/>
    <p:sldId id="470" r:id="rId15"/>
    <p:sldId id="461" r:id="rId16"/>
    <p:sldId id="463" r:id="rId17"/>
    <p:sldId id="403" r:id="rId18"/>
    <p:sldId id="404" r:id="rId19"/>
    <p:sldId id="405" r:id="rId20"/>
    <p:sldId id="406" r:id="rId21"/>
    <p:sldId id="408" r:id="rId22"/>
    <p:sldId id="429" r:id="rId23"/>
    <p:sldId id="425" r:id="rId24"/>
    <p:sldId id="475" r:id="rId25"/>
    <p:sldId id="474" r:id="rId26"/>
    <p:sldId id="477" r:id="rId27"/>
    <p:sldId id="432" r:id="rId28"/>
    <p:sldId id="433" r:id="rId29"/>
    <p:sldId id="441" r:id="rId30"/>
    <p:sldId id="442" r:id="rId31"/>
    <p:sldId id="443" r:id="rId32"/>
    <p:sldId id="444" r:id="rId33"/>
    <p:sldId id="454" r:id="rId34"/>
    <p:sldId id="459" r:id="rId35"/>
    <p:sldId id="434" r:id="rId36"/>
    <p:sldId id="43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05" autoAdjust="0"/>
  </p:normalViewPr>
  <p:slideViewPr>
    <p:cSldViewPr snapToGrid="0" snapToObjects="1">
      <p:cViewPr varScale="1">
        <p:scale>
          <a:sx n="120" d="100"/>
          <a:sy n="120" d="100"/>
        </p:scale>
        <p:origin x="-13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26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27.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8.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8.png"/><Relationship Id="rId7" Type="http://schemas.openxmlformats.org/officeDocument/2006/relationships/image" Target="../media/image44.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larlow.met.no/stars-da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92"/>
            <a:ext cx="9135245" cy="1975186"/>
          </a:xfrm>
        </p:spPr>
        <p:txBody>
          <a:bodyPr>
            <a:noAutofit/>
          </a:bodyPr>
          <a:lstStyle/>
          <a:p>
            <a:pPr marL="0" marR="0">
              <a:spcBef>
                <a:spcPts val="0"/>
              </a:spcBef>
              <a:spcAft>
                <a:spcPts val="0"/>
              </a:spcAft>
            </a:pPr>
            <a:r>
              <a:rPr lang="en-US" sz="3600" b="1" dirty="0">
                <a:solidFill>
                  <a:srgbClr val="FF0000"/>
                </a:solidFill>
                <a:latin typeface="Arial"/>
                <a:cs typeface="Arial"/>
              </a:rPr>
              <a:t>A Predictability Study of a Polar Low Linked to a Tropopause Polar Vortex </a:t>
            </a:r>
          </a:p>
        </p:txBody>
      </p:sp>
      <p:sp>
        <p:nvSpPr>
          <p:cNvPr id="3" name="Subtitle 2"/>
          <p:cNvSpPr>
            <a:spLocks noGrp="1"/>
          </p:cNvSpPr>
          <p:nvPr>
            <p:ph type="subTitle" idx="1"/>
          </p:nvPr>
        </p:nvSpPr>
        <p:spPr>
          <a:xfrm>
            <a:off x="-1" y="2576521"/>
            <a:ext cx="9135245" cy="4101500"/>
          </a:xfrm>
        </p:spPr>
        <p:txBody>
          <a:bodyPr>
            <a:normAutofit fontScale="92500" lnSpcReduction="20000"/>
          </a:bodyPr>
          <a:lstStyle/>
          <a:p>
            <a:r>
              <a:rPr lang="en-US" sz="2600" b="1" dirty="0" smtClean="0">
                <a:solidFill>
                  <a:schemeClr val="tx1"/>
                </a:solidFill>
                <a:latin typeface="Arial" panose="020B0604020202020204" pitchFamily="34" charset="0"/>
                <a:cs typeface="Arial" panose="020B0604020202020204" pitchFamily="34" charset="0"/>
              </a:rPr>
              <a:t>Kevin A. Biernat</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a:solidFill>
                  <a:schemeClr val="tx1"/>
                </a:solidFill>
                <a:latin typeface="Arial" panose="020B0604020202020204" pitchFamily="34" charset="0"/>
                <a:cs typeface="Arial" panose="020B0604020202020204" pitchFamily="34" charset="0"/>
              </a:rPr>
              <a:t>, Daniel </a:t>
            </a:r>
            <a:r>
              <a:rPr lang="en-US" sz="2600" b="1" dirty="0" smtClean="0">
                <a:solidFill>
                  <a:schemeClr val="tx1"/>
                </a:solidFill>
                <a:latin typeface="Arial" panose="020B0604020202020204" pitchFamily="34" charset="0"/>
                <a:cs typeface="Arial" panose="020B0604020202020204" pitchFamily="34" charset="0"/>
              </a:rPr>
              <a:t>Keyser</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smtClean="0">
                <a:solidFill>
                  <a:schemeClr val="tx1"/>
                </a:solidFill>
                <a:latin typeface="Arial" panose="020B0604020202020204" pitchFamily="34" charset="0"/>
                <a:cs typeface="Arial" panose="020B0604020202020204" pitchFamily="34" charset="0"/>
              </a:rPr>
              <a:t>, Lance F. Bosart</a:t>
            </a:r>
            <a:r>
              <a:rPr lang="en-US" sz="2600" b="1" baseline="30000" dirty="0" smtClean="0">
                <a:solidFill>
                  <a:schemeClr val="tx1"/>
                </a:solidFill>
                <a:latin typeface="Arial" panose="020B0604020202020204" pitchFamily="34" charset="0"/>
                <a:cs typeface="Arial" panose="020B0604020202020204" pitchFamily="34" charset="0"/>
              </a:rPr>
              <a:t>1</a:t>
            </a:r>
            <a:r>
              <a:rPr lang="en-US" sz="2600" b="1" dirty="0" smtClean="0">
                <a:solidFill>
                  <a:schemeClr val="tx1"/>
                </a:solidFill>
                <a:latin typeface="Arial" panose="020B0604020202020204" pitchFamily="34" charset="0"/>
                <a:cs typeface="Arial" panose="020B0604020202020204" pitchFamily="34" charset="0"/>
              </a:rPr>
              <a:t>,</a:t>
            </a:r>
          </a:p>
          <a:p>
            <a:r>
              <a:rPr lang="en-US" sz="2600" b="1" dirty="0" smtClean="0">
                <a:solidFill>
                  <a:schemeClr val="tx1"/>
                </a:solidFill>
                <a:latin typeface="Arial" panose="020B0604020202020204" pitchFamily="34" charset="0"/>
                <a:cs typeface="Arial" panose="020B0604020202020204" pitchFamily="34" charset="0"/>
              </a:rPr>
              <a:t>and Steven M. Cavallo</a:t>
            </a:r>
            <a:r>
              <a:rPr lang="en-US" sz="2600" b="1" baseline="30000" dirty="0" smtClean="0">
                <a:solidFill>
                  <a:schemeClr val="tx1"/>
                </a:solidFill>
                <a:latin typeface="Arial" panose="020B0604020202020204" pitchFamily="34" charset="0"/>
                <a:cs typeface="Arial" panose="020B0604020202020204" pitchFamily="34" charset="0"/>
              </a:rPr>
              <a:t>2</a:t>
            </a:r>
          </a:p>
          <a:p>
            <a:endParaRPr lang="en-US" sz="2400" b="1" i="1" baseline="30000" dirty="0" smtClean="0">
              <a:solidFill>
                <a:schemeClr val="tx1"/>
              </a:solidFill>
              <a:latin typeface="Arial" panose="020B0604020202020204" pitchFamily="34" charset="0"/>
              <a:cs typeface="Arial" panose="020B0604020202020204" pitchFamily="34" charset="0"/>
            </a:endParaRPr>
          </a:p>
          <a:p>
            <a:r>
              <a:rPr lang="en-US" sz="2200" i="1" baseline="30000" dirty="0" smtClean="0">
                <a:solidFill>
                  <a:schemeClr val="tx1"/>
                </a:solidFill>
                <a:latin typeface="Arial" panose="020B0604020202020204" pitchFamily="34" charset="0"/>
                <a:cs typeface="Arial" panose="020B0604020202020204" pitchFamily="34" charset="0"/>
              </a:rPr>
              <a:t>1</a:t>
            </a:r>
            <a:r>
              <a:rPr lang="en-US" sz="22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200" i="1" dirty="0" smtClean="0">
                <a:solidFill>
                  <a:schemeClr val="tx1"/>
                </a:solidFill>
                <a:latin typeface="Arial" panose="020B0604020202020204" pitchFamily="34" charset="0"/>
                <a:cs typeface="Arial" panose="020B0604020202020204" pitchFamily="34" charset="0"/>
              </a:rPr>
              <a:t>University at Albany, State University of New York</a:t>
            </a:r>
          </a:p>
          <a:p>
            <a:pPr>
              <a:lnSpc>
                <a:spcPct val="60000"/>
              </a:lnSpc>
            </a:pPr>
            <a:endParaRPr lang="en-US" sz="2200" i="1" dirty="0">
              <a:solidFill>
                <a:schemeClr val="tx1"/>
              </a:solidFill>
              <a:latin typeface="Arial" panose="020B0604020202020204" pitchFamily="34" charset="0"/>
              <a:cs typeface="Arial" panose="020B0604020202020204" pitchFamily="34" charset="0"/>
            </a:endParaRPr>
          </a:p>
          <a:p>
            <a:r>
              <a:rPr lang="en-US" sz="2200" i="1"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University of Oklahoma</a:t>
            </a:r>
          </a:p>
          <a:p>
            <a:endParaRPr lang="en-US" sz="2000" i="1" dirty="0" smtClean="0">
              <a:solidFill>
                <a:schemeClr val="tx1"/>
              </a:solidFill>
              <a:latin typeface="Arial" panose="020B0604020202020204" pitchFamily="34" charset="0"/>
              <a:cs typeface="Arial" panose="020B0604020202020204" pitchFamily="34" charset="0"/>
            </a:endParaRPr>
          </a:p>
          <a:p>
            <a:r>
              <a:rPr lang="en-US" sz="2600" dirty="0">
                <a:solidFill>
                  <a:srgbClr val="0000FF"/>
                </a:solidFill>
                <a:latin typeface="Arial" panose="020B0604020202020204" pitchFamily="34" charset="0"/>
                <a:cs typeface="Arial" panose="020B0604020202020204" pitchFamily="34" charset="0"/>
              </a:rPr>
              <a:t>32nd </a:t>
            </a:r>
            <a:r>
              <a:rPr lang="en-US" sz="2600" dirty="0" smtClean="0">
                <a:solidFill>
                  <a:srgbClr val="0000FF"/>
                </a:solidFill>
                <a:latin typeface="Arial" panose="020B0604020202020204" pitchFamily="34" charset="0"/>
                <a:cs typeface="Arial" panose="020B0604020202020204" pitchFamily="34" charset="0"/>
              </a:rPr>
              <a:t>AMS Conference </a:t>
            </a:r>
            <a:r>
              <a:rPr lang="en-US" sz="2600" dirty="0">
                <a:solidFill>
                  <a:srgbClr val="0000FF"/>
                </a:solidFill>
                <a:latin typeface="Arial" panose="020B0604020202020204" pitchFamily="34" charset="0"/>
                <a:cs typeface="Arial" panose="020B0604020202020204" pitchFamily="34" charset="0"/>
              </a:rPr>
              <a:t>on Climate Variability and </a:t>
            </a:r>
            <a:r>
              <a:rPr lang="en-US" sz="2600" dirty="0" smtClean="0">
                <a:solidFill>
                  <a:srgbClr val="0000FF"/>
                </a:solidFill>
                <a:latin typeface="Arial" panose="020B0604020202020204" pitchFamily="34" charset="0"/>
                <a:cs typeface="Arial" panose="020B0604020202020204" pitchFamily="34" charset="0"/>
              </a:rPr>
              <a:t>Change</a:t>
            </a:r>
            <a:endParaRPr lang="en-US" sz="2600" i="1" dirty="0" smtClean="0">
              <a:solidFill>
                <a:schemeClr val="tx1"/>
              </a:solidFill>
              <a:latin typeface="Arial" panose="020B0604020202020204" pitchFamily="34" charset="0"/>
              <a:cs typeface="Arial" panose="020B0604020202020204" pitchFamily="34" charset="0"/>
            </a:endParaRPr>
          </a:p>
          <a:p>
            <a:r>
              <a:rPr lang="en-US" sz="2600" dirty="0" smtClean="0">
                <a:solidFill>
                  <a:srgbClr val="0000FF"/>
                </a:solidFill>
                <a:latin typeface="Arial" panose="020B0604020202020204" pitchFamily="34" charset="0"/>
                <a:cs typeface="Arial" panose="020B0604020202020204" pitchFamily="34" charset="0"/>
              </a:rPr>
              <a:t>Tuesday 8 January 2019</a:t>
            </a:r>
          </a:p>
          <a:p>
            <a:endParaRPr lang="en-US" sz="2400" dirty="0" smtClean="0">
              <a:solidFill>
                <a:srgbClr val="0000FF"/>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Research </a:t>
            </a:r>
            <a:r>
              <a:rPr lang="en-US" sz="2200" dirty="0" smtClean="0">
                <a:solidFill>
                  <a:schemeClr val="tx1"/>
                </a:solidFill>
                <a:latin typeface="Arial" panose="020B0604020202020204" pitchFamily="34" charset="0"/>
                <a:cs typeface="Arial" panose="020B0604020202020204" pitchFamily="34" charset="0"/>
              </a:rPr>
              <a:t>Supported by ONR Grant </a:t>
            </a:r>
            <a:r>
              <a:rPr lang="en-US" sz="2200" dirty="0" smtClean="0">
                <a:solidFill>
                  <a:schemeClr val="tx1"/>
                </a:solidFill>
                <a:latin typeface="Arial"/>
                <a:cs typeface="Arial"/>
              </a:rPr>
              <a:t>N00014-18-1-2200</a:t>
            </a:r>
            <a:endParaRPr lang="en-US" sz="22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3269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28907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127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45442" y="5524653"/>
            <a:ext cx="5232057" cy="1169551"/>
          </a:xfrm>
          <a:prstGeom prst="rect">
            <a:avLst/>
          </a:prstGeom>
        </p:spPr>
        <p:txBody>
          <a:bodyPr wrap="square">
            <a:spAutoFit/>
          </a:bodyPr>
          <a:lstStyle/>
          <a:p>
            <a:r>
              <a:rPr lang="en-US" sz="1400" dirty="0" smtClean="0">
                <a:latin typeface="Arial"/>
                <a:cs typeface="Arial"/>
              </a:rPr>
              <a:t>Tracks </a:t>
            </a:r>
            <a:r>
              <a:rPr lang="en-US" sz="1400" dirty="0">
                <a:latin typeface="Arial"/>
                <a:cs typeface="Arial"/>
              </a:rPr>
              <a:t>of (a) polar low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and 10</a:t>
            </a:r>
            <a:r>
              <a:rPr lang="en-US" sz="1400" dirty="0">
                <a:latin typeface="Arial"/>
                <a:cs typeface="Arial"/>
              </a:rPr>
              <a:t>–11 </a:t>
            </a:r>
            <a:r>
              <a:rPr lang="en-US" sz="1400" dirty="0" smtClean="0">
                <a:latin typeface="Arial"/>
                <a:cs typeface="Arial"/>
              </a:rPr>
              <a:t>Feb </a:t>
            </a:r>
            <a:r>
              <a:rPr lang="en-US" sz="1400" dirty="0">
                <a:latin typeface="Arial"/>
                <a:cs typeface="Arial"/>
              </a:rPr>
              <a:t>2011 time-mean (a) 850-hPa temperature (K, black) and standardized </a:t>
            </a:r>
            <a:r>
              <a:rPr lang="en-US" sz="1400" dirty="0" smtClean="0">
                <a:latin typeface="Arial"/>
                <a:cs typeface="Arial"/>
              </a:rPr>
              <a:t>temperature anomalies (</a:t>
            </a:r>
            <a:r>
              <a:rPr lang="en-US" sz="1400" dirty="0" err="1">
                <a:latin typeface="Arial"/>
                <a:cs typeface="Arial"/>
              </a:rPr>
              <a:t>σ</a:t>
            </a:r>
            <a:r>
              <a:rPr lang="en-US" sz="1400" dirty="0">
                <a:latin typeface="Arial"/>
                <a:cs typeface="Arial"/>
              </a:rPr>
              <a:t>, shaded), and (b) 300-hPa geopotential height (</a:t>
            </a:r>
            <a:r>
              <a:rPr lang="en-US" sz="1400" dirty="0" smtClean="0">
                <a:latin typeface="Arial"/>
                <a:cs typeface="Arial"/>
              </a:rPr>
              <a:t>dam, black) </a:t>
            </a:r>
            <a:r>
              <a:rPr lang="en-US" sz="1400" dirty="0">
                <a:latin typeface="Arial"/>
                <a:cs typeface="Arial"/>
              </a:rPr>
              <a:t>and </a:t>
            </a:r>
            <a:r>
              <a:rPr lang="en-US" sz="1400" dirty="0" smtClean="0">
                <a:latin typeface="Arial"/>
                <a:cs typeface="Arial"/>
              </a:rPr>
              <a:t>standardized </a:t>
            </a:r>
            <a:r>
              <a:rPr lang="en-US" sz="1400" dirty="0">
                <a:latin typeface="Arial"/>
                <a:cs typeface="Arial"/>
              </a:rPr>
              <a:t>geopotential </a:t>
            </a:r>
            <a:r>
              <a:rPr lang="en-US" sz="1400" dirty="0" smtClean="0">
                <a:latin typeface="Arial"/>
                <a:cs typeface="Arial"/>
              </a:rPr>
              <a:t>height anomalies </a:t>
            </a:r>
            <a:r>
              <a:rPr lang="en-US" sz="1400" dirty="0">
                <a:latin typeface="Arial"/>
                <a:cs typeface="Arial"/>
              </a:rPr>
              <a:t>(</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884475271"/>
              </p:ext>
            </p:extLst>
          </p:nvPr>
        </p:nvGraphicFramePr>
        <p:xfrm>
          <a:off x="74939"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8" name="Group 7"/>
          <p:cNvGrpSpPr/>
          <p:nvPr/>
        </p:nvGrpSpPr>
        <p:grpSpPr>
          <a:xfrm>
            <a:off x="20990" y="888205"/>
            <a:ext cx="4441407" cy="3815654"/>
            <a:chOff x="20990" y="943131"/>
            <a:chExt cx="4441407" cy="3815654"/>
          </a:xfrm>
        </p:grpSpPr>
        <p:pic>
          <p:nvPicPr>
            <p:cNvPr id="43" name="Picture 42"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t="5957" b="9832"/>
            <a:stretch/>
          </p:blipFill>
          <p:spPr>
            <a:xfrm>
              <a:off x="20990" y="943131"/>
              <a:ext cx="4441407" cy="3815654"/>
            </a:xfrm>
            <a:prstGeom prst="rect">
              <a:avLst/>
            </a:prstGeom>
            <a:ln w="9525">
              <a:solidFill>
                <a:schemeClr val="tx1"/>
              </a:solidFill>
            </a:ln>
          </p:spPr>
        </p:pic>
        <p:sp>
          <p:nvSpPr>
            <p:cNvPr id="44" name="5-Point Star 43"/>
            <p:cNvSpPr>
              <a:spLocks noChangeAspect="1"/>
            </p:cNvSpPr>
            <p:nvPr/>
          </p:nvSpPr>
          <p:spPr>
            <a:xfrm rot="10580098" flipV="1">
              <a:off x="2166231" y="288744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a:spLocks/>
            </p:cNvSpPr>
            <p:nvPr/>
          </p:nvSpPr>
          <p:spPr>
            <a:xfrm>
              <a:off x="2623883" y="3208856"/>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0990" y="945454"/>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grpSp>
      <p:sp>
        <p:nvSpPr>
          <p:cNvPr id="9" name="TextBox 8"/>
          <p:cNvSpPr txBox="1"/>
          <p:nvPr/>
        </p:nvSpPr>
        <p:spPr>
          <a:xfrm>
            <a:off x="5100795" y="5030707"/>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10" name="TextBox 9"/>
          <p:cNvSpPr txBox="1"/>
          <p:nvPr/>
        </p:nvSpPr>
        <p:spPr>
          <a:xfrm>
            <a:off x="6338605" y="5021193"/>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11" name="Oval 10"/>
          <p:cNvSpPr>
            <a:spLocks noChangeAspect="1"/>
          </p:cNvSpPr>
          <p:nvPr/>
        </p:nvSpPr>
        <p:spPr>
          <a:xfrm>
            <a:off x="7170974" y="512508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4514289" y="721547"/>
            <a:ext cx="4601752" cy="4287900"/>
            <a:chOff x="4514289" y="709452"/>
            <a:chExt cx="4601752" cy="4287900"/>
          </a:xfrm>
        </p:grpSpPr>
        <p:grpSp>
          <p:nvGrpSpPr>
            <p:cNvPr id="28" name="Group 27"/>
            <p:cNvGrpSpPr/>
            <p:nvPr/>
          </p:nvGrpSpPr>
          <p:grpSpPr>
            <a:xfrm>
              <a:off x="4514289" y="709452"/>
              <a:ext cx="4601752" cy="4287900"/>
              <a:chOff x="4514289" y="776473"/>
              <a:chExt cx="4601752" cy="4287900"/>
            </a:xfrm>
          </p:grpSpPr>
          <p:pic>
            <p:nvPicPr>
              <p:cNvPr id="30" name="Picture 29" descr="mean_300Z_and_TPV_track_10-11_Feb_2011_48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289" y="776473"/>
                <a:ext cx="4601752" cy="4287900"/>
              </a:xfrm>
              <a:prstGeom prst="rect">
                <a:avLst/>
              </a:prstGeom>
            </p:spPr>
          </p:pic>
          <p:sp>
            <p:nvSpPr>
              <p:cNvPr id="31" name="TextBox 30"/>
              <p:cNvSpPr txBox="1"/>
              <p:nvPr/>
            </p:nvSpPr>
            <p:spPr>
              <a:xfrm>
                <a:off x="7121836" y="1805819"/>
                <a:ext cx="667929" cy="523220"/>
              </a:xfrm>
              <a:prstGeom prst="rect">
                <a:avLst/>
              </a:prstGeom>
              <a:noFill/>
            </p:spPr>
            <p:txBody>
              <a:bodyPr wrap="square" rtlCol="0">
                <a:spAutoFit/>
              </a:bodyPr>
              <a:lstStyle/>
              <a:p>
                <a:r>
                  <a:rPr lang="en-US" sz="2800" b="1" dirty="0" smtClean="0">
                    <a:latin typeface="Arial"/>
                    <a:cs typeface="Arial"/>
                  </a:rPr>
                  <a:t>1</a:t>
                </a:r>
                <a:endParaRPr lang="en-US" sz="3200" b="1" dirty="0">
                  <a:latin typeface="Arial"/>
                  <a:cs typeface="Arial"/>
                </a:endParaRPr>
              </a:p>
            </p:txBody>
          </p:sp>
          <p:sp>
            <p:nvSpPr>
              <p:cNvPr id="32" name="TextBox 31"/>
              <p:cNvSpPr txBox="1"/>
              <p:nvPr/>
            </p:nvSpPr>
            <p:spPr>
              <a:xfrm>
                <a:off x="6940874" y="2382594"/>
                <a:ext cx="667929" cy="523220"/>
              </a:xfrm>
              <a:prstGeom prst="rect">
                <a:avLst/>
              </a:prstGeom>
              <a:noFill/>
            </p:spPr>
            <p:txBody>
              <a:bodyPr wrap="square" rtlCol="0">
                <a:spAutoFit/>
              </a:bodyPr>
              <a:lstStyle/>
              <a:p>
                <a:r>
                  <a:rPr lang="en-US" sz="2800" b="1" dirty="0">
                    <a:latin typeface="Arial"/>
                    <a:cs typeface="Arial"/>
                  </a:rPr>
                  <a:t>3</a:t>
                </a:r>
                <a:endParaRPr lang="en-US" sz="3200" b="1" dirty="0">
                  <a:latin typeface="Arial"/>
                  <a:cs typeface="Arial"/>
                </a:endParaRPr>
              </a:p>
            </p:txBody>
          </p:sp>
          <p:sp>
            <p:nvSpPr>
              <p:cNvPr id="33" name="TextBox 32"/>
              <p:cNvSpPr txBox="1"/>
              <p:nvPr/>
            </p:nvSpPr>
            <p:spPr>
              <a:xfrm>
                <a:off x="7016674" y="2904384"/>
                <a:ext cx="667929" cy="523220"/>
              </a:xfrm>
              <a:prstGeom prst="rect">
                <a:avLst/>
              </a:prstGeom>
              <a:noFill/>
            </p:spPr>
            <p:txBody>
              <a:bodyPr wrap="square" rtlCol="0">
                <a:spAutoFit/>
              </a:bodyPr>
              <a:lstStyle/>
              <a:p>
                <a:r>
                  <a:rPr lang="en-US" sz="2800" b="1" dirty="0" smtClean="0">
                    <a:latin typeface="Arial"/>
                    <a:cs typeface="Arial"/>
                  </a:rPr>
                  <a:t>5</a:t>
                </a:r>
                <a:endParaRPr lang="en-US" sz="3200" b="1" dirty="0">
                  <a:latin typeface="Arial"/>
                  <a:cs typeface="Arial"/>
                </a:endParaRPr>
              </a:p>
            </p:txBody>
          </p:sp>
          <p:sp>
            <p:nvSpPr>
              <p:cNvPr id="34" name="TextBox 33"/>
              <p:cNvSpPr txBox="1"/>
              <p:nvPr/>
            </p:nvSpPr>
            <p:spPr>
              <a:xfrm>
                <a:off x="7055327" y="3476824"/>
                <a:ext cx="667929" cy="523220"/>
              </a:xfrm>
              <a:prstGeom prst="rect">
                <a:avLst/>
              </a:prstGeom>
              <a:noFill/>
            </p:spPr>
            <p:txBody>
              <a:bodyPr wrap="square" rtlCol="0">
                <a:spAutoFit/>
              </a:bodyPr>
              <a:lstStyle/>
              <a:p>
                <a:r>
                  <a:rPr lang="en-US" sz="2800" b="1" dirty="0" smtClean="0">
                    <a:latin typeface="Arial"/>
                    <a:cs typeface="Arial"/>
                  </a:rPr>
                  <a:t>7</a:t>
                </a:r>
                <a:endParaRPr lang="en-US" sz="3200" b="1" dirty="0">
                  <a:latin typeface="Arial"/>
                  <a:cs typeface="Arial"/>
                </a:endParaRPr>
              </a:p>
            </p:txBody>
          </p:sp>
          <p:sp>
            <p:nvSpPr>
              <p:cNvPr id="35" name="TextBox 34"/>
              <p:cNvSpPr txBox="1"/>
              <p:nvPr/>
            </p:nvSpPr>
            <p:spPr>
              <a:xfrm>
                <a:off x="6663022" y="3050586"/>
                <a:ext cx="392306" cy="523220"/>
              </a:xfrm>
              <a:prstGeom prst="rect">
                <a:avLst/>
              </a:prstGeom>
              <a:noFill/>
            </p:spPr>
            <p:txBody>
              <a:bodyPr wrap="square" rtlCol="0">
                <a:spAutoFit/>
              </a:bodyPr>
              <a:lstStyle/>
              <a:p>
                <a:r>
                  <a:rPr lang="en-US" sz="2800" b="1" dirty="0">
                    <a:latin typeface="Arial"/>
                    <a:cs typeface="Arial"/>
                  </a:rPr>
                  <a:t>9</a:t>
                </a:r>
                <a:endParaRPr lang="en-US" sz="3200" b="1" dirty="0">
                  <a:latin typeface="Arial"/>
                  <a:cs typeface="Arial"/>
                </a:endParaRPr>
              </a:p>
            </p:txBody>
          </p:sp>
          <p:sp>
            <p:nvSpPr>
              <p:cNvPr id="36" name="TextBox 35"/>
              <p:cNvSpPr txBox="1"/>
              <p:nvPr/>
            </p:nvSpPr>
            <p:spPr>
              <a:xfrm>
                <a:off x="6434446" y="3363618"/>
                <a:ext cx="667929" cy="523220"/>
              </a:xfrm>
              <a:prstGeom prst="rect">
                <a:avLst/>
              </a:prstGeom>
              <a:noFill/>
            </p:spPr>
            <p:txBody>
              <a:bodyPr wrap="square" rtlCol="0">
                <a:spAutoFit/>
              </a:bodyPr>
              <a:lstStyle/>
              <a:p>
                <a:r>
                  <a:rPr lang="en-US" sz="2800" b="1" dirty="0" smtClean="0">
                    <a:latin typeface="Arial"/>
                    <a:cs typeface="Arial"/>
                  </a:rPr>
                  <a:t>11</a:t>
                </a:r>
                <a:endParaRPr lang="en-US" sz="3200" b="1" dirty="0">
                  <a:latin typeface="Arial"/>
                  <a:cs typeface="Arial"/>
                </a:endParaRPr>
              </a:p>
            </p:txBody>
          </p:sp>
          <p:sp>
            <p:nvSpPr>
              <p:cNvPr id="37" name="TextBox 36"/>
              <p:cNvSpPr txBox="1"/>
              <p:nvPr/>
            </p:nvSpPr>
            <p:spPr>
              <a:xfrm>
                <a:off x="6659408" y="4426317"/>
                <a:ext cx="667929" cy="523220"/>
              </a:xfrm>
              <a:prstGeom prst="rect">
                <a:avLst/>
              </a:prstGeom>
              <a:noFill/>
            </p:spPr>
            <p:txBody>
              <a:bodyPr wrap="square" rtlCol="0">
                <a:spAutoFit/>
              </a:bodyPr>
              <a:lstStyle/>
              <a:p>
                <a:r>
                  <a:rPr lang="en-US" sz="2800" b="1" dirty="0" smtClean="0">
                    <a:latin typeface="Arial"/>
                    <a:cs typeface="Arial"/>
                  </a:rPr>
                  <a:t>13</a:t>
                </a:r>
                <a:endParaRPr lang="en-US" sz="3200" b="1" dirty="0">
                  <a:latin typeface="Arial"/>
                  <a:cs typeface="Arial"/>
                </a:endParaRPr>
              </a:p>
            </p:txBody>
          </p:sp>
          <p:sp>
            <p:nvSpPr>
              <p:cNvPr id="38" name="TextBox 37"/>
              <p:cNvSpPr txBox="1"/>
              <p:nvPr/>
            </p:nvSpPr>
            <p:spPr>
              <a:xfrm>
                <a:off x="7754605" y="3751392"/>
                <a:ext cx="667929" cy="523220"/>
              </a:xfrm>
              <a:prstGeom prst="rect">
                <a:avLst/>
              </a:prstGeom>
              <a:noFill/>
            </p:spPr>
            <p:txBody>
              <a:bodyPr wrap="square" rtlCol="0">
                <a:spAutoFit/>
              </a:bodyPr>
              <a:lstStyle/>
              <a:p>
                <a:r>
                  <a:rPr lang="en-US" sz="2800" b="1" dirty="0" smtClean="0">
                    <a:latin typeface="Arial"/>
                    <a:cs typeface="Arial"/>
                  </a:rPr>
                  <a:t>15</a:t>
                </a:r>
                <a:endParaRPr lang="en-US" sz="3200" b="1" dirty="0">
                  <a:latin typeface="Arial"/>
                  <a:cs typeface="Arial"/>
                </a:endParaRPr>
              </a:p>
            </p:txBody>
          </p:sp>
          <p:sp>
            <p:nvSpPr>
              <p:cNvPr id="39" name="TextBox 38"/>
              <p:cNvSpPr txBox="1"/>
              <p:nvPr/>
            </p:nvSpPr>
            <p:spPr>
              <a:xfrm>
                <a:off x="7755903" y="3153036"/>
                <a:ext cx="667929" cy="523220"/>
              </a:xfrm>
              <a:prstGeom prst="rect">
                <a:avLst/>
              </a:prstGeom>
              <a:noFill/>
            </p:spPr>
            <p:txBody>
              <a:bodyPr wrap="square" rtlCol="0">
                <a:spAutoFit/>
              </a:bodyPr>
              <a:lstStyle/>
              <a:p>
                <a:r>
                  <a:rPr lang="en-US" sz="2800" b="1" dirty="0" smtClean="0">
                    <a:latin typeface="Arial"/>
                    <a:cs typeface="Arial"/>
                  </a:rPr>
                  <a:t>17</a:t>
                </a:r>
                <a:endParaRPr lang="en-US" sz="3200" b="1" dirty="0">
                  <a:latin typeface="Arial"/>
                  <a:cs typeface="Arial"/>
                </a:endParaRPr>
              </a:p>
            </p:txBody>
          </p:sp>
          <p:sp>
            <p:nvSpPr>
              <p:cNvPr id="40" name="5-Point Star 39"/>
              <p:cNvSpPr>
                <a:spLocks noChangeAspect="1"/>
              </p:cNvSpPr>
              <p:nvPr/>
            </p:nvSpPr>
            <p:spPr>
              <a:xfrm rot="10580098" flipV="1">
                <a:off x="7303309" y="2133196"/>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ultiply 40"/>
              <p:cNvSpPr>
                <a:spLocks/>
              </p:cNvSpPr>
              <p:nvPr/>
            </p:nvSpPr>
            <p:spPr>
              <a:xfrm>
                <a:off x="7789765" y="1505504"/>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77842" y="879203"/>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grpSp>
        <p:sp>
          <p:nvSpPr>
            <p:cNvPr id="29" name="TextBox 28"/>
            <p:cNvSpPr txBox="1"/>
            <p:nvPr/>
          </p:nvSpPr>
          <p:spPr>
            <a:xfrm>
              <a:off x="8335734" y="2308914"/>
              <a:ext cx="667929" cy="523220"/>
            </a:xfrm>
            <a:prstGeom prst="rect">
              <a:avLst/>
            </a:prstGeom>
            <a:noFill/>
          </p:spPr>
          <p:txBody>
            <a:bodyPr wrap="square" rtlCol="0">
              <a:spAutoFit/>
            </a:bodyPr>
            <a:lstStyle/>
            <a:p>
              <a:r>
                <a:rPr lang="en-US" sz="2800" b="1" dirty="0" smtClean="0">
                  <a:latin typeface="Arial"/>
                  <a:cs typeface="Arial"/>
                </a:rPr>
                <a:t>19</a:t>
              </a:r>
              <a:endParaRPr lang="en-US" sz="3200" b="1" dirty="0">
                <a:latin typeface="Arial"/>
                <a:cs typeface="Arial"/>
              </a:endParaRPr>
            </a:p>
          </p:txBody>
        </p:sp>
      </p:grpSp>
      <p:grpSp>
        <p:nvGrpSpPr>
          <p:cNvPr id="13" name="Group 12"/>
          <p:cNvGrpSpPr/>
          <p:nvPr/>
        </p:nvGrpSpPr>
        <p:grpSpPr>
          <a:xfrm>
            <a:off x="223028" y="4949473"/>
            <a:ext cx="4226677" cy="414101"/>
            <a:chOff x="4987007" y="4882085"/>
            <a:chExt cx="4226677" cy="414101"/>
          </a:xfrm>
        </p:grpSpPr>
        <p:pic>
          <p:nvPicPr>
            <p:cNvPr id="17" name="Picture 16"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18" name="TextBox 17"/>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19" name="TextBox 18"/>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0" name="TextBox 19"/>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1" name="TextBox 20"/>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2" name="TextBox 21"/>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3" name="TextBox 22"/>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4" name="TextBox 23"/>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5" name="TextBox 24"/>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6" name="TextBox 25"/>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7" name="TextBox 26"/>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14" name="5-Point Star 13"/>
          <p:cNvSpPr>
            <a:spLocks noChangeAspect="1"/>
          </p:cNvSpPr>
          <p:nvPr/>
        </p:nvSpPr>
        <p:spPr>
          <a:xfrm rot="10580098" flipV="1">
            <a:off x="4857495" y="5037308"/>
            <a:ext cx="274320" cy="27432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ultiply 14"/>
          <p:cNvSpPr>
            <a:spLocks/>
          </p:cNvSpPr>
          <p:nvPr/>
        </p:nvSpPr>
        <p:spPr>
          <a:xfrm>
            <a:off x="6111589" y="5047438"/>
            <a:ext cx="274320" cy="27432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93863" y="4905094"/>
            <a:ext cx="1766358" cy="523220"/>
          </a:xfrm>
          <a:prstGeom prst="rect">
            <a:avLst/>
          </a:prstGeom>
          <a:noFill/>
        </p:spPr>
        <p:txBody>
          <a:bodyPr wrap="square" rtlCol="0">
            <a:spAutoFit/>
          </a:bodyPr>
          <a:lstStyle/>
          <a:p>
            <a:r>
              <a:rPr lang="en-US" sz="1400" dirty="0" smtClean="0">
                <a:latin typeface="Arial"/>
                <a:cs typeface="Arial"/>
              </a:rPr>
              <a:t>0000 UTC positions </a:t>
            </a:r>
          </a:p>
          <a:p>
            <a:r>
              <a:rPr lang="en-US" sz="1400" dirty="0" smtClean="0">
                <a:latin typeface="Arial"/>
                <a:cs typeface="Arial"/>
              </a:rPr>
              <a:t>(every 48 h)</a:t>
            </a:r>
            <a:endParaRPr lang="en-US" sz="1600" dirty="0">
              <a:latin typeface="Arial"/>
              <a:cs typeface="Arial"/>
            </a:endParaRPr>
          </a:p>
        </p:txBody>
      </p:sp>
    </p:spTree>
    <p:extLst>
      <p:ext uri="{BB962C8B-B14F-4D97-AF65-F5344CB8AC3E}">
        <p14:creationId xmlns:p14="http://schemas.microsoft.com/office/powerpoint/2010/main" val="132268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_theta_TPVs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 y="748757"/>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686413"/>
            <a:ext cx="654770" cy="369332"/>
            <a:chOff x="4583628" y="4439812"/>
            <a:chExt cx="654770" cy="369332"/>
          </a:xfrm>
        </p:grpSpPr>
        <p:sp>
          <p:nvSpPr>
            <p:cNvPr id="66" name="Rectangle 65"/>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59" name="Rectangle 58"/>
          <p:cNvSpPr/>
          <p:nvPr/>
        </p:nvSpPr>
        <p:spPr>
          <a:xfrm>
            <a:off x="7511135" y="1555947"/>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0" name="Straight Arrow Connector 59"/>
          <p:cNvCxnSpPr/>
          <p:nvPr/>
        </p:nvCxnSpPr>
        <p:spPr>
          <a:xfrm flipH="1" flipV="1">
            <a:off x="7557087" y="1168163"/>
            <a:ext cx="286652" cy="52738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5604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60" name="Group 59"/>
          <p:cNvGrpSpPr/>
          <p:nvPr/>
        </p:nvGrpSpPr>
        <p:grpSpPr>
          <a:xfrm>
            <a:off x="4574454" y="4686413"/>
            <a:ext cx="654770" cy="369332"/>
            <a:chOff x="4583628" y="4439812"/>
            <a:chExt cx="654770" cy="369332"/>
          </a:xfrm>
        </p:grpSpPr>
        <p:sp>
          <p:nvSpPr>
            <p:cNvPr id="61" name="Rectangle 60"/>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75" name="Oval 74"/>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Rectangle 75"/>
          <p:cNvSpPr/>
          <p:nvPr/>
        </p:nvSpPr>
        <p:spPr>
          <a:xfrm>
            <a:off x="7621043" y="1519314"/>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7" name="Straight Arrow Connector 76"/>
          <p:cNvCxnSpPr/>
          <p:nvPr/>
        </p:nvCxnSpPr>
        <p:spPr>
          <a:xfrm flipH="1" flipV="1">
            <a:off x="7346603" y="1440898"/>
            <a:ext cx="294782" cy="403162"/>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666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4574454" y="4686413"/>
            <a:ext cx="654770" cy="369332"/>
            <a:chOff x="4583628" y="4439812"/>
            <a:chExt cx="654770" cy="369332"/>
          </a:xfrm>
        </p:grpSpPr>
        <p:sp>
          <p:nvSpPr>
            <p:cNvPr id="60" name="Rectangle 59"/>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2" name="Oval 61"/>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7376764" y="1344683"/>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6" name="Straight Arrow Connector 75"/>
          <p:cNvCxnSpPr/>
          <p:nvPr/>
        </p:nvCxnSpPr>
        <p:spPr>
          <a:xfrm flipH="1" flipV="1">
            <a:off x="6930553" y="1768812"/>
            <a:ext cx="502910" cy="1"/>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37505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Mesoscale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9" name="Group 58"/>
          <p:cNvGrpSpPr/>
          <p:nvPr/>
        </p:nvGrpSpPr>
        <p:grpSpPr>
          <a:xfrm>
            <a:off x="4574454" y="4686413"/>
            <a:ext cx="654770" cy="369332"/>
            <a:chOff x="4583628" y="4439812"/>
            <a:chExt cx="654770" cy="369332"/>
          </a:xfrm>
        </p:grpSpPr>
        <p:sp>
          <p:nvSpPr>
            <p:cNvPr id="60" name="Rectangle 59"/>
            <p:cNvSpPr/>
            <p:nvPr/>
          </p:nvSpPr>
          <p:spPr>
            <a:xfrm>
              <a:off x="4583628" y="4506375"/>
              <a:ext cx="580722" cy="24977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731781" y="4439812"/>
              <a:ext cx="506617" cy="369332"/>
            </a:xfrm>
            <a:prstGeom prst="rect">
              <a:avLst/>
            </a:prstGeom>
            <a:noFill/>
          </p:spPr>
          <p:txBody>
            <a:bodyPr wrap="square" rtlCol="0">
              <a:spAutoFit/>
            </a:bodyPr>
            <a:lstStyle/>
            <a:p>
              <a:r>
                <a:rPr lang="en-US" b="1" dirty="0" smtClean="0">
                  <a:latin typeface="Arial"/>
                  <a:cs typeface="Arial"/>
                </a:rPr>
                <a:t>PL</a:t>
              </a:r>
              <a:endParaRPr lang="en-US" sz="1400" b="1" dirty="0">
                <a:latin typeface="Arial"/>
                <a:cs typeface="Arial"/>
              </a:endParaRPr>
            </a:p>
          </p:txBody>
        </p:sp>
        <p:sp>
          <p:nvSpPr>
            <p:cNvPr id="62" name="Oval 61"/>
            <p:cNvSpPr>
              <a:spLocks noChangeAspect="1"/>
            </p:cNvSpPr>
            <p:nvPr/>
          </p:nvSpPr>
          <p:spPr>
            <a:xfrm>
              <a:off x="4623731" y="4568128"/>
              <a:ext cx="146304" cy="146304"/>
            </a:xfrm>
            <a:prstGeom prst="ellipse">
              <a:avLst/>
            </a:prstGeom>
            <a:solidFill>
              <a:srgbClr val="2BFFFF"/>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7052018" y="1432283"/>
            <a:ext cx="903012" cy="830997"/>
          </a:xfrm>
          <a:prstGeom prst="rect">
            <a:avLst/>
          </a:prstGeom>
          <a:noFill/>
        </p:spPr>
        <p:txBody>
          <a:bodyPr wrap="none" lIns="91440" tIns="45720" rIns="91440" bIns="45720">
            <a:spAutoFit/>
          </a:bodyPr>
          <a:lstStyle/>
          <a:p>
            <a:pPr algn="ctr"/>
            <a:r>
              <a:rPr lang="en-US" sz="48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6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76" name="Straight Arrow Connector 75"/>
          <p:cNvCxnSpPr/>
          <p:nvPr/>
        </p:nvCxnSpPr>
        <p:spPr>
          <a:xfrm flipH="1">
            <a:off x="6679098" y="1965970"/>
            <a:ext cx="401197" cy="437815"/>
          </a:xfrm>
          <a:prstGeom prst="straightConnector1">
            <a:avLst/>
          </a:prstGeom>
          <a:ln w="698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6582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The </a:t>
            </a:r>
            <a:r>
              <a:rPr lang="en-US" sz="2400" dirty="0" smtClean="0">
                <a:latin typeface="Arial"/>
                <a:cs typeface="Arial"/>
              </a:rPr>
              <a:t>evolution </a:t>
            </a:r>
            <a:r>
              <a:rPr lang="en-US" sz="2400" dirty="0">
                <a:latin typeface="Arial"/>
                <a:cs typeface="Arial"/>
              </a:rPr>
              <a:t>of the polar low </a:t>
            </a:r>
            <a:r>
              <a:rPr lang="en-US" sz="2400" dirty="0" smtClean="0">
                <a:latin typeface="Arial"/>
                <a:cs typeface="Arial"/>
              </a:rPr>
              <a:t>appears </a:t>
            </a:r>
            <a:r>
              <a:rPr lang="en-US" sz="2400" dirty="0">
                <a:latin typeface="Arial"/>
                <a:cs typeface="Arial"/>
              </a:rPr>
              <a:t>to </a:t>
            </a:r>
            <a:r>
              <a:rPr lang="en-US" sz="2400" dirty="0" smtClean="0">
                <a:latin typeface="Arial"/>
                <a:cs typeface="Arial"/>
              </a:rPr>
              <a:t>be related </a:t>
            </a:r>
            <a:r>
              <a:rPr lang="en-US" sz="2400" dirty="0">
                <a:latin typeface="Arial"/>
                <a:cs typeface="Arial"/>
              </a:rPr>
              <a:t>to </a:t>
            </a:r>
            <a:r>
              <a:rPr lang="en-US" sz="2400" dirty="0" smtClean="0">
                <a:latin typeface="Arial"/>
                <a:cs typeface="Arial"/>
              </a:rPr>
              <a:t>  the interaction between the TPV and a </a:t>
            </a:r>
            <a:r>
              <a:rPr lang="en-US" sz="2400" dirty="0">
                <a:latin typeface="Arial"/>
                <a:cs typeface="Arial"/>
              </a:rPr>
              <a:t>tropospheric-deep baroclinic zone </a:t>
            </a:r>
            <a:endParaRPr lang="en-US" sz="2400" dirty="0" smtClean="0">
              <a:solidFill>
                <a:srgbClr val="000000"/>
              </a:solidFill>
              <a:latin typeface="Arial"/>
              <a:cs typeface="Arial"/>
            </a:endParaRPr>
          </a:p>
          <a:p>
            <a:endParaRPr lang="en-US" sz="2400" dirty="0">
              <a:solidFill>
                <a:srgbClr val="000000"/>
              </a:solidFill>
              <a:latin typeface="Arial"/>
              <a:cs typeface="Arial"/>
            </a:endParaRPr>
          </a:p>
          <a:p>
            <a:r>
              <a:rPr lang="en-US" sz="2400" dirty="0" smtClean="0">
                <a:solidFill>
                  <a:srgbClr val="000000"/>
                </a:solidFill>
                <a:latin typeface="Arial"/>
                <a:cs typeface="Arial"/>
              </a:rPr>
              <a:t>Forcing for ascent associated with the TPV </a:t>
            </a:r>
            <a:r>
              <a:rPr lang="en-US" sz="2400" dirty="0">
                <a:solidFill>
                  <a:srgbClr val="000000"/>
                </a:solidFill>
                <a:latin typeface="Arial"/>
                <a:cs typeface="Arial"/>
              </a:rPr>
              <a:t>and a </a:t>
            </a:r>
            <a:r>
              <a:rPr lang="en-US" sz="2400" dirty="0" smtClean="0">
                <a:solidFill>
                  <a:srgbClr val="000000"/>
                </a:solidFill>
                <a:latin typeface="Arial"/>
                <a:cs typeface="Arial"/>
              </a:rPr>
              <a:t>favorable </a:t>
            </a:r>
            <a:r>
              <a:rPr lang="en-US" sz="2400" dirty="0">
                <a:solidFill>
                  <a:srgbClr val="000000"/>
                </a:solidFill>
                <a:latin typeface="Arial"/>
                <a:cs typeface="Arial"/>
              </a:rPr>
              <a:t>thermodynamic environment likely </a:t>
            </a:r>
            <a:r>
              <a:rPr lang="en-US" sz="2400" dirty="0" smtClean="0">
                <a:solidFill>
                  <a:srgbClr val="000000"/>
                </a:solidFill>
                <a:latin typeface="Arial"/>
                <a:cs typeface="Arial"/>
              </a:rPr>
              <a:t>support the intensification of the polar low</a:t>
            </a:r>
            <a:endParaRPr lang="en-US" sz="2000" dirty="0">
              <a:latin typeface="Arial"/>
              <a:cs typeface="Arial"/>
            </a:endParaRPr>
          </a:p>
          <a:p>
            <a:pPr>
              <a:lnSpc>
                <a:spcPct val="50000"/>
              </a:lnSpc>
            </a:pPr>
            <a:endParaRPr lang="en-US" sz="2400" dirty="0" smtClean="0">
              <a:latin typeface="Arial"/>
              <a:cs typeface="Arial"/>
            </a:endParaRP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38648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a:t>
            </a:r>
            <a:r>
              <a:rPr lang="en-US" sz="2400" dirty="0" smtClean="0">
                <a:latin typeface="Arial"/>
                <a:cs typeface="Arial"/>
              </a:rPr>
              <a:t>linked </a:t>
            </a:r>
            <a:r>
              <a:rPr lang="en-US" sz="2400" dirty="0">
                <a:latin typeface="Arial"/>
                <a:cs typeface="Arial"/>
              </a:rPr>
              <a:t>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76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a:t>
            </a:r>
            <a:r>
              <a:rPr lang="en-US" sz="2400" dirty="0" smtClean="0">
                <a:latin typeface="Arial" panose="020B0604020202020204" pitchFamily="34" charset="0"/>
                <a:cs typeface="Arial" panose="020B0604020202020204" pitchFamily="34" charset="0"/>
              </a:rPr>
              <a:t>Ensemble Prediction System </a:t>
            </a:r>
            <a:r>
              <a:rPr lang="en-US" sz="2400" dirty="0" smtClean="0">
                <a:latin typeface="Arial"/>
                <a:cs typeface="Arial"/>
              </a:rPr>
              <a:t>(EPS; </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Downloaded at 0.5</a:t>
            </a:r>
            <a:r>
              <a:rPr lang="en-US" sz="2200" dirty="0">
                <a:solidFill>
                  <a:srgbClr val="0000FF"/>
                </a:solidFill>
                <a:latin typeface="Arial" panose="020B0604020202020204" pitchFamily="34" charset="0"/>
                <a:cs typeface="Arial" panose="020B0604020202020204" pitchFamily="34" charset="0"/>
              </a:rPr>
              <a:t>°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a:t>
            </a:r>
            <a:r>
              <a:rPr lang="en-US" sz="2400" dirty="0" smtClean="0">
                <a:latin typeface="Arial" panose="020B0604020202020204" pitchFamily="34" charset="0"/>
                <a:cs typeface="Arial" panose="020B0604020202020204" pitchFamily="34" charset="0"/>
              </a:rPr>
              <a:t>track error </a:t>
            </a:r>
            <a:r>
              <a:rPr lang="en-US" sz="2400" dirty="0">
                <a:latin typeface="Arial" panose="020B0604020202020204" pitchFamily="34" charset="0"/>
                <a:cs typeface="Arial" panose="020B0604020202020204" pitchFamily="34" charset="0"/>
              </a:rPr>
              <a:t>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metric by </a:t>
            </a:r>
            <a:r>
              <a:rPr lang="en-US" sz="2400" dirty="0">
                <a:solidFill>
                  <a:srgbClr val="000000"/>
                </a:solidFill>
                <a:latin typeface="Arial" panose="020B0604020202020204" pitchFamily="34" charset="0"/>
                <a:cs typeface="Arial" panose="020B0604020202020204" pitchFamily="34" charset="0"/>
              </a:rPr>
              <a:t>adapting methodology </a:t>
            </a:r>
            <a:r>
              <a:rPr lang="en-US" sz="2400" dirty="0" smtClean="0">
                <a:solidFill>
                  <a:srgbClr val="000000"/>
                </a:solidFill>
                <a:latin typeface="Arial" panose="020B0604020202020204" pitchFamily="34" charset="0"/>
                <a:cs typeface="Arial" panose="020B0604020202020204" pitchFamily="34" charset="0"/>
              </a:rPr>
              <a:t>used by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a:t>
            </a:r>
            <a:r>
              <a:rPr lang="en-US" sz="2400" dirty="0" smtClean="0">
                <a:solidFill>
                  <a:srgbClr val="000000"/>
                </a:solidFill>
                <a:latin typeface="Arial" panose="020B0604020202020204" pitchFamily="34" charset="0"/>
                <a:cs typeface="Arial" panose="020B0604020202020204" pitchFamily="34" charset="0"/>
              </a:rPr>
              <a:t>to evaluate forecast skill of 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track error </a:t>
            </a:r>
            <a:r>
              <a:rPr lang="en-US" sz="2400" dirty="0">
                <a:solidFill>
                  <a:srgbClr val="000000"/>
                </a:solidFill>
                <a:latin typeface="Arial" panose="020B0604020202020204" pitchFamily="34" charset="0"/>
                <a:cs typeface="Arial" panose="020B0604020202020204" pitchFamily="34" charset="0"/>
              </a:rPr>
              <a:t>and intensity </a:t>
            </a:r>
            <a:r>
              <a:rPr lang="en-US" sz="2400" dirty="0" smtClean="0">
                <a:solidFill>
                  <a:srgbClr val="000000"/>
                </a:solidFill>
                <a:latin typeface="Arial" panose="020B0604020202020204" pitchFamily="34" charset="0"/>
                <a:cs typeface="Arial" panose="020B0604020202020204" pitchFamily="34" charset="0"/>
              </a:rPr>
              <a:t>error every </a:t>
            </a:r>
            <a:r>
              <a:rPr lang="en-US" sz="2400" dirty="0">
                <a:solidFill>
                  <a:srgbClr val="000000"/>
                </a:solidFill>
                <a:latin typeface="Arial" panose="020B0604020202020204" pitchFamily="34" charset="0"/>
                <a:cs typeface="Arial" panose="020B0604020202020204" pitchFamily="34" charset="0"/>
              </a:rPr>
              <a:t>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Calculate track error as </a:t>
            </a:r>
            <a:r>
              <a:rPr lang="en-US" sz="2400" dirty="0">
                <a:solidFill>
                  <a:srgbClr val="000000"/>
                </a:solidFill>
                <a:latin typeface="Arial" panose="020B0604020202020204" pitchFamily="34" charset="0"/>
                <a:cs typeface="Arial" panose="020B0604020202020204" pitchFamily="34" charset="0"/>
              </a:rPr>
              <a:t>the </a:t>
            </a:r>
            <a:r>
              <a:rPr lang="en-US" sz="2400" dirty="0" smtClean="0">
                <a:solidFill>
                  <a:srgbClr val="000000"/>
                </a:solidFill>
                <a:latin typeface="Arial" panose="020B0604020202020204" pitchFamily="34" charset="0"/>
                <a:cs typeface="Arial" panose="020B0604020202020204" pitchFamily="34" charset="0"/>
              </a:rPr>
              <a:t>distance between the </a:t>
            </a:r>
            <a:r>
              <a:rPr lang="en-US" sz="2400" dirty="0">
                <a:solidFill>
                  <a:srgbClr val="000000"/>
                </a:solidFill>
                <a:latin typeface="Arial" panose="020B0604020202020204" pitchFamily="34" charset="0"/>
                <a:cs typeface="Arial" panose="020B0604020202020204" pitchFamily="34" charset="0"/>
              </a:rPr>
              <a:t>location of </a:t>
            </a:r>
            <a:r>
              <a:rPr lang="en-US" sz="2400" dirty="0" smtClean="0">
                <a:solidFill>
                  <a:srgbClr val="000000"/>
                </a:solidFill>
                <a:latin typeface="Arial" panose="020B0604020202020204" pitchFamily="34" charset="0"/>
                <a:cs typeface="Arial" panose="020B0604020202020204" pitchFamily="34" charset="0"/>
              </a:rPr>
              <a:t>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corresponds </a:t>
            </a:r>
            <a:r>
              <a:rPr lang="en-US" sz="2200" dirty="0">
                <a:solidFill>
                  <a:srgbClr val="0000FF"/>
                </a:solidFill>
                <a:latin typeface="Arial" panose="020B0604020202020204" pitchFamily="34" charset="0"/>
                <a:cs typeface="Arial" panose="020B0604020202020204" pitchFamily="34" charset="0"/>
              </a:rPr>
              <a:t>to location of </a:t>
            </a:r>
            <a:r>
              <a:rPr lang="en-US" sz="2200" dirty="0" smtClean="0">
                <a:solidFill>
                  <a:srgbClr val="0000FF"/>
                </a:solidFill>
                <a:latin typeface="Arial" panose="020B0604020202020204" pitchFamily="34" charset="0"/>
                <a:cs typeface="Arial" panose="020B0604020202020204" pitchFamily="34" charset="0"/>
              </a:rPr>
              <a:t>the maximum value of 850-hPa relative vorticity of the polar low</a:t>
            </a:r>
          </a:p>
          <a:p>
            <a:pPr marL="457200" lvl="1"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Calculate intensity error as </a:t>
            </a:r>
            <a:r>
              <a:rPr lang="en-US" sz="2400" dirty="0">
                <a:solidFill>
                  <a:srgbClr val="000000"/>
                </a:solidFill>
                <a:latin typeface="Arial" panose="020B0604020202020204" pitchFamily="34" charset="0"/>
                <a:cs typeface="Arial" panose="020B0604020202020204" pitchFamily="34" charset="0"/>
              </a:rPr>
              <a:t>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member</a:t>
            </a:r>
            <a:endParaRPr lang="en-US" sz="2400" dirty="0">
              <a:solidFill>
                <a:srgbClr val="000000"/>
              </a:solidFill>
              <a:latin typeface="Arial" panose="020B0604020202020204" pitchFamily="34" charset="0"/>
              <a:cs typeface="Arial" panose="020B0604020202020204" pitchFamily="34" charset="0"/>
            </a:endParaRP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corresponds to the maximum value of 850-hPa relative vorticity of the polar low</a:t>
            </a:r>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873980"/>
            <a:ext cx="8229600" cy="5245074"/>
          </a:xfrm>
        </p:spPr>
        <p:txBody>
          <a:bodyPr>
            <a:normAutofit/>
          </a:bodyPr>
          <a:lstStyle/>
          <a:p>
            <a:r>
              <a:rPr lang="en-US" sz="2400" dirty="0" smtClean="0">
                <a:latin typeface="Arial"/>
                <a:cs typeface="Arial"/>
              </a:rPr>
              <a:t>Average errors over </a:t>
            </a:r>
            <a:r>
              <a:rPr lang="en-US" sz="2400" dirty="0">
                <a:latin typeface="Arial"/>
                <a:cs typeface="Arial"/>
              </a:rPr>
              <a:t>time and </a:t>
            </a:r>
            <a:r>
              <a:rPr lang="en-US" sz="2400" dirty="0" smtClean="0">
                <a:latin typeface="Arial"/>
                <a:cs typeface="Arial"/>
              </a:rPr>
              <a:t>rank members 1</a:t>
            </a:r>
            <a:r>
              <a:rPr lang="en-US" sz="2400" dirty="0">
                <a:latin typeface="Arial"/>
                <a:cs typeface="Arial"/>
              </a:rPr>
              <a:t>–51 for both track and intensity, with 1 corresponding to </a:t>
            </a:r>
            <a:r>
              <a:rPr lang="en-US" sz="2400" dirty="0" smtClean="0">
                <a:latin typeface="Arial"/>
                <a:cs typeface="Arial"/>
              </a:rPr>
              <a:t>member </a:t>
            </a:r>
            <a:r>
              <a:rPr lang="en-US" sz="2400" dirty="0">
                <a:latin typeface="Arial"/>
                <a:cs typeface="Arial"/>
              </a:rPr>
              <a:t>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Add track </a:t>
            </a:r>
            <a:r>
              <a:rPr lang="en-US" sz="2400" dirty="0">
                <a:latin typeface="Arial"/>
                <a:cs typeface="Arial"/>
              </a:rPr>
              <a:t>error rank </a:t>
            </a:r>
            <a:r>
              <a:rPr lang="en-US" sz="2400" dirty="0" smtClean="0">
                <a:latin typeface="Arial"/>
                <a:cs typeface="Arial"/>
              </a:rPr>
              <a:t>to intensity </a:t>
            </a:r>
            <a:r>
              <a:rPr lang="en-US" sz="2400" dirty="0">
                <a:latin typeface="Arial"/>
                <a:cs typeface="Arial"/>
              </a:rPr>
              <a:t>error rank to determine a combined track and intensity error rank for each </a:t>
            </a:r>
            <a:r>
              <a:rPr lang="en-US" sz="2400" dirty="0" smtClean="0">
                <a:latin typeface="Arial"/>
                <a:cs typeface="Arial"/>
              </a:rPr>
              <a:t>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 members into </a:t>
            </a:r>
            <a:r>
              <a:rPr lang="en-US" sz="2400" dirty="0">
                <a:latin typeface="Arial"/>
                <a:cs typeface="Arial"/>
              </a:rPr>
              <a:t>two groups: one containing the eight most accurate </a:t>
            </a:r>
            <a:r>
              <a:rPr lang="en-US" sz="2400" dirty="0" smtClean="0">
                <a:latin typeface="Arial"/>
                <a:cs typeface="Arial"/>
              </a:rPr>
              <a:t>members and </a:t>
            </a:r>
            <a:r>
              <a:rPr lang="en-US" sz="2400" dirty="0">
                <a:latin typeface="Arial"/>
                <a:cs typeface="Arial"/>
              </a:rPr>
              <a:t>one containing the eight least accurate members in terms of </a:t>
            </a:r>
            <a:r>
              <a:rPr lang="en-US" sz="2400" dirty="0" smtClean="0">
                <a:latin typeface="Arial"/>
                <a:cs typeface="Arial"/>
              </a:rPr>
              <a:t>combined </a:t>
            </a:r>
            <a:r>
              <a:rPr lang="en-US" sz="2400" dirty="0">
                <a:latin typeface="Arial"/>
                <a:cs typeface="Arial"/>
              </a:rPr>
              <a:t>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a:t>
            </a:r>
            <a:r>
              <a:rPr lang="en-US" sz="2400" dirty="0" err="1" smtClean="0">
                <a:latin typeface="Arial"/>
                <a:cs typeface="Arial"/>
              </a:rPr>
              <a:t>Lamberson</a:t>
            </a:r>
            <a:r>
              <a:rPr lang="en-US" sz="2400" dirty="0" smtClean="0">
                <a:latin typeface="Arial"/>
                <a:cs typeface="Arial"/>
              </a:rPr>
              <a:t> et al. (2016)</a:t>
            </a:r>
            <a:endParaRPr lang="en-US" sz="2400" dirty="0" smtClean="0">
              <a:solidFill>
                <a:srgbClr val="000000"/>
              </a:solidFill>
              <a:latin typeface="Arial"/>
              <a:cs typeface="Arial"/>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02064"/>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60577"/>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663" y="5822282"/>
            <a:ext cx="8997066" cy="584776"/>
          </a:xfrm>
          <a:prstGeom prst="rect">
            <a:avLst/>
          </a:prstGeom>
          <a:noFill/>
        </p:spPr>
        <p:txBody>
          <a:bodyPr wrap="square" rtlCol="0">
            <a:spAutoFit/>
          </a:bodyPr>
          <a:lstStyle/>
          <a:p>
            <a:pPr algn="ctr"/>
            <a:r>
              <a:rPr lang="en-US" sz="1600" dirty="0">
                <a:latin typeface="Arial"/>
                <a:cs typeface="Arial"/>
              </a:rPr>
              <a:t>(a) Track and (b) intensity of 850-hPa </a:t>
            </a:r>
            <a:r>
              <a:rPr lang="en-US" sz="1600" dirty="0" smtClean="0">
                <a:latin typeface="Arial"/>
                <a:cs typeface="Arial"/>
              </a:rPr>
              <a:t>relative vorticity </a:t>
            </a:r>
            <a:r>
              <a:rPr lang="en-US" sz="1600" dirty="0">
                <a:latin typeface="Arial"/>
                <a:cs typeface="Arial"/>
              </a:rPr>
              <a:t>maximum (10</a:t>
            </a:r>
            <a:r>
              <a:rPr lang="en-US" sz="1600" baseline="30000" dirty="0">
                <a:latin typeface="Arial"/>
                <a:cs typeface="Arial"/>
              </a:rPr>
              <a:t>−5</a:t>
            </a:r>
            <a:r>
              <a:rPr lang="en-US" sz="1600" dirty="0">
                <a:latin typeface="Arial"/>
                <a:cs typeface="Arial"/>
              </a:rPr>
              <a:t> s</a:t>
            </a:r>
            <a:r>
              <a:rPr lang="en-US" sz="1600" baseline="30000" dirty="0">
                <a:latin typeface="Arial"/>
                <a:cs typeface="Arial"/>
              </a:rPr>
              <a:t>−1</a:t>
            </a:r>
            <a:r>
              <a:rPr lang="en-US" sz="1600" dirty="0">
                <a:latin typeface="Arial"/>
                <a:cs typeface="Arial"/>
              </a:rPr>
              <a:t>) associated with polar low, every 6 h during 1800 UTC 10–1200 UTC 11 Feb 2011.</a:t>
            </a:r>
            <a:endParaRPr lang="en-US" sz="16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Track and Intensity</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flipV="1">
            <a:off x="156916" y="124503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9220" y="109114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274314" y="4722598"/>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274314" y="5357484"/>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69220" y="4531912"/>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469220" y="5154830"/>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469220" y="5850370"/>
            <a:ext cx="2190674" cy="523220"/>
          </a:xfrm>
          <a:prstGeom prst="rect">
            <a:avLst/>
          </a:prstGeom>
          <a:noFill/>
        </p:spPr>
        <p:txBody>
          <a:bodyPr wrap="square" rtlCol="0">
            <a:spAutoFit/>
          </a:bodyPr>
          <a:lstStyle/>
          <a:p>
            <a:r>
              <a:rPr lang="en-US" sz="1400" b="1" dirty="0" smtClean="0">
                <a:latin typeface="Arial"/>
                <a:cs typeface="Arial"/>
              </a:rPr>
              <a:t>*Track: </a:t>
            </a:r>
            <a:r>
              <a:rPr lang="en-US" sz="1400" dirty="0" smtClean="0">
                <a:latin typeface="Arial"/>
                <a:cs typeface="Arial"/>
              </a:rPr>
              <a:t>1800 UTC 10– 1200 UTC 11 Feb 2011</a:t>
            </a:r>
            <a:endParaRPr lang="en-US" sz="1400" dirty="0">
              <a:latin typeface="Arial"/>
              <a:cs typeface="Arial"/>
            </a:endParaRPr>
          </a:p>
        </p:txBody>
      </p:sp>
      <p:sp>
        <p:nvSpPr>
          <p:cNvPr id="17" name="TextBox 16"/>
          <p:cNvSpPr txBox="1"/>
          <p:nvPr/>
        </p:nvSpPr>
        <p:spPr>
          <a:xfrm>
            <a:off x="469220" y="1576414"/>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a:t>
            </a:r>
            <a:r>
              <a:rPr lang="en-US" sz="1400" dirty="0" err="1" smtClean="0">
                <a:latin typeface="Arial"/>
                <a:cs typeface="Arial"/>
              </a:rPr>
              <a:t>σ</a:t>
            </a:r>
            <a:r>
              <a:rPr lang="en-US" sz="1400" dirty="0" smtClean="0">
                <a:latin typeface="Arial"/>
                <a:cs typeface="Arial"/>
              </a:rPr>
              <a:t>; most accurate group minus least accurate</a:t>
            </a:r>
            <a:r>
              <a:rPr lang="en-US" sz="1400" dirty="0">
                <a:latin typeface="Arial"/>
                <a:cs typeface="Arial"/>
              </a:rPr>
              <a:t> </a:t>
            </a:r>
            <a:r>
              <a:rPr lang="en-US" sz="1400" dirty="0" smtClean="0">
                <a:latin typeface="Arial"/>
                <a:cs typeface="Arial"/>
              </a:rPr>
              <a:t>group)</a:t>
            </a:r>
            <a:endParaRPr lang="en-US" sz="1400" dirty="0">
              <a:latin typeface="Arial"/>
              <a:cs typeface="Arial"/>
            </a:endParaRPr>
          </a:p>
        </p:txBody>
      </p:sp>
      <p:sp>
        <p:nvSpPr>
          <p:cNvPr id="18" name="TextBox 17"/>
          <p:cNvSpPr txBox="1"/>
          <p:nvPr/>
        </p:nvSpPr>
        <p:spPr>
          <a:xfrm>
            <a:off x="469220" y="2942475"/>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pic>
        <p:nvPicPr>
          <p:cNvPr id="5" name="Picture 4" descr="compd_rvort_850hPa_200km_aa_init_09_Feb_2011_1200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52" y="3564252"/>
            <a:ext cx="3067812" cy="2788920"/>
          </a:xfrm>
          <a:prstGeom prst="rect">
            <a:avLst/>
          </a:prstGeom>
          <a:ln w="9525">
            <a:solidFill>
              <a:schemeClr val="tx1"/>
            </a:solidFill>
          </a:ln>
        </p:spPr>
      </p:pic>
      <p:pic>
        <p:nvPicPr>
          <p:cNvPr id="6" name="Picture 5" descr="compd_t850_init_09_Feb_2011_1200_1200_11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208" y="3564252"/>
            <a:ext cx="3067812" cy="2788920"/>
          </a:xfrm>
          <a:prstGeom prst="rect">
            <a:avLst/>
          </a:prstGeom>
          <a:ln w="9525">
            <a:solidFill>
              <a:schemeClr val="tx1"/>
            </a:solidFill>
          </a:ln>
        </p:spPr>
      </p:pic>
      <p:grpSp>
        <p:nvGrpSpPr>
          <p:cNvPr id="14" name="Group 13"/>
          <p:cNvGrpSpPr/>
          <p:nvPr/>
        </p:nvGrpSpPr>
        <p:grpSpPr>
          <a:xfrm>
            <a:off x="2737277" y="6415111"/>
            <a:ext cx="6170190" cy="305248"/>
            <a:chOff x="2712131" y="6415111"/>
            <a:chExt cx="6170190" cy="305248"/>
          </a:xfrm>
        </p:grpSpPr>
        <p:pic>
          <p:nvPicPr>
            <p:cNvPr id="23" name="Picture 22" descr="compd_t700_init_09_Feb_2011_1200_7.png"/>
            <p:cNvPicPr>
              <a:picLocks/>
            </p:cNvPicPr>
            <p:nvPr/>
          </p:nvPicPr>
          <p:blipFill rotWithShape="1">
            <a:blip r:embed="rId4">
              <a:extLst>
                <a:ext uri="{28A0092B-C50C-407E-A947-70E740481C1C}">
                  <a14:useLocalDpi xmlns:a14="http://schemas.microsoft.com/office/drawing/2010/main" val="0"/>
                </a:ext>
              </a:extLst>
            </a:blip>
            <a:srcRect l="593" t="94723" r="500" b="2453"/>
            <a:stretch/>
          </p:blipFill>
          <p:spPr>
            <a:xfrm>
              <a:off x="2712131" y="6415111"/>
              <a:ext cx="6170190" cy="146304"/>
            </a:xfrm>
            <a:prstGeom prst="rect">
              <a:avLst/>
            </a:prstGeom>
          </p:spPr>
        </p:pic>
        <p:sp>
          <p:nvSpPr>
            <p:cNvPr id="24" name="TextBox 23"/>
            <p:cNvSpPr txBox="1"/>
            <p:nvPr/>
          </p:nvSpPr>
          <p:spPr>
            <a:xfrm>
              <a:off x="5843217" y="6561947"/>
              <a:ext cx="585058" cy="153888"/>
            </a:xfrm>
            <a:prstGeom prst="rect">
              <a:avLst/>
            </a:prstGeom>
            <a:noFill/>
          </p:spPr>
          <p:txBody>
            <a:bodyPr wrap="square" lIns="0" tIns="0" rIns="0" bIns="0" rtlCol="0">
              <a:spAutoFit/>
            </a:bodyPr>
            <a:lstStyle/>
            <a:p>
              <a:pPr algn="ctr"/>
              <a:r>
                <a:rPr lang="en-US" sz="1000" dirty="0" smtClean="0">
                  <a:latin typeface="Arial"/>
                  <a:cs typeface="Arial"/>
                </a:rPr>
                <a:t>0.25</a:t>
              </a:r>
              <a:endParaRPr lang="en-US" sz="1000" dirty="0">
                <a:latin typeface="Arial"/>
                <a:cs typeface="Arial"/>
              </a:endParaRPr>
            </a:p>
          </p:txBody>
        </p:sp>
        <p:sp>
          <p:nvSpPr>
            <p:cNvPr id="25" name="TextBox 24"/>
            <p:cNvSpPr txBox="1"/>
            <p:nvPr/>
          </p:nvSpPr>
          <p:spPr>
            <a:xfrm>
              <a:off x="5646238" y="656647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26" name="TextBox 25"/>
            <p:cNvSpPr txBox="1"/>
            <p:nvPr/>
          </p:nvSpPr>
          <p:spPr>
            <a:xfrm>
              <a:off x="5198253" y="6561947"/>
              <a:ext cx="503526" cy="153888"/>
            </a:xfrm>
            <a:prstGeom prst="rect">
              <a:avLst/>
            </a:prstGeom>
            <a:noFill/>
          </p:spPr>
          <p:txBody>
            <a:bodyPr wrap="square" lIns="0" tIns="0" rIns="0" bIns="0" rtlCol="0">
              <a:spAutoFit/>
            </a:bodyPr>
            <a:lstStyle/>
            <a:p>
              <a:pPr algn="ctr"/>
              <a:r>
                <a:rPr lang="en-US" sz="1000" dirty="0" smtClean="0">
                  <a:latin typeface="Arial"/>
                  <a:cs typeface="Arial"/>
                </a:rPr>
                <a:t>-0.25</a:t>
              </a:r>
              <a:endParaRPr lang="en-US" sz="1000" dirty="0">
                <a:latin typeface="Arial"/>
                <a:cs typeface="Arial"/>
              </a:endParaRPr>
            </a:p>
          </p:txBody>
        </p:sp>
        <p:sp>
          <p:nvSpPr>
            <p:cNvPr id="27" name="TextBox 26"/>
            <p:cNvSpPr txBox="1"/>
            <p:nvPr/>
          </p:nvSpPr>
          <p:spPr>
            <a:xfrm>
              <a:off x="4924054" y="6564868"/>
              <a:ext cx="369250"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28" name="TextBox 27"/>
            <p:cNvSpPr txBox="1"/>
            <p:nvPr/>
          </p:nvSpPr>
          <p:spPr>
            <a:xfrm>
              <a:off x="4531869" y="6564868"/>
              <a:ext cx="469958" cy="153888"/>
            </a:xfrm>
            <a:prstGeom prst="rect">
              <a:avLst/>
            </a:prstGeom>
            <a:noFill/>
          </p:spPr>
          <p:txBody>
            <a:bodyPr wrap="square" lIns="0" tIns="0" rIns="0" bIns="0" rtlCol="0">
              <a:spAutoFit/>
            </a:bodyPr>
            <a:lstStyle/>
            <a:p>
              <a:pPr algn="ctr"/>
              <a:r>
                <a:rPr lang="en-US" sz="1000" dirty="0" smtClean="0">
                  <a:latin typeface="Arial"/>
                  <a:cs typeface="Arial"/>
                </a:rPr>
                <a:t>-0.75</a:t>
              </a:r>
              <a:endParaRPr lang="en-US" sz="1000" dirty="0">
                <a:latin typeface="Arial"/>
                <a:cs typeface="Arial"/>
              </a:endParaRPr>
            </a:p>
          </p:txBody>
        </p:sp>
        <p:sp>
          <p:nvSpPr>
            <p:cNvPr id="29" name="TextBox 28"/>
            <p:cNvSpPr txBox="1"/>
            <p:nvPr/>
          </p:nvSpPr>
          <p:spPr>
            <a:xfrm>
              <a:off x="4275733" y="6565552"/>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30" name="TextBox 29"/>
            <p:cNvSpPr txBox="1"/>
            <p:nvPr/>
          </p:nvSpPr>
          <p:spPr>
            <a:xfrm>
              <a:off x="3848737" y="6566471"/>
              <a:ext cx="469959" cy="153888"/>
            </a:xfrm>
            <a:prstGeom prst="rect">
              <a:avLst/>
            </a:prstGeom>
            <a:noFill/>
          </p:spPr>
          <p:txBody>
            <a:bodyPr wrap="square" lIns="0" tIns="0" rIns="0" bIns="0" rtlCol="0">
              <a:spAutoFit/>
            </a:bodyPr>
            <a:lstStyle/>
            <a:p>
              <a:pPr algn="ctr"/>
              <a:r>
                <a:rPr lang="en-US" sz="1000" dirty="0" smtClean="0">
                  <a:latin typeface="Arial"/>
                  <a:cs typeface="Arial"/>
                </a:rPr>
                <a:t>-1.25</a:t>
              </a:r>
              <a:endParaRPr lang="en-US" sz="1000" dirty="0">
                <a:latin typeface="Arial"/>
                <a:cs typeface="Arial"/>
              </a:endParaRPr>
            </a:p>
          </p:txBody>
        </p:sp>
        <p:sp>
          <p:nvSpPr>
            <p:cNvPr id="31" name="TextBox 30"/>
            <p:cNvSpPr txBox="1"/>
            <p:nvPr/>
          </p:nvSpPr>
          <p:spPr>
            <a:xfrm>
              <a:off x="3563394" y="6566471"/>
              <a:ext cx="356418"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32" name="TextBox 31"/>
            <p:cNvSpPr txBox="1"/>
            <p:nvPr/>
          </p:nvSpPr>
          <p:spPr>
            <a:xfrm>
              <a:off x="3175911" y="6566471"/>
              <a:ext cx="459538" cy="153888"/>
            </a:xfrm>
            <a:prstGeom prst="rect">
              <a:avLst/>
            </a:prstGeom>
            <a:noFill/>
          </p:spPr>
          <p:txBody>
            <a:bodyPr wrap="square" lIns="0" tIns="0" rIns="0" bIns="0" rtlCol="0">
              <a:spAutoFit/>
            </a:bodyPr>
            <a:lstStyle/>
            <a:p>
              <a:pPr algn="ctr"/>
              <a:r>
                <a:rPr lang="en-US" sz="1000" dirty="0" smtClean="0">
                  <a:latin typeface="Arial"/>
                  <a:cs typeface="Arial"/>
                </a:rPr>
                <a:t>-1.75</a:t>
              </a:r>
              <a:endParaRPr lang="en-US" sz="1000" dirty="0">
                <a:latin typeface="Arial"/>
                <a:cs typeface="Arial"/>
              </a:endParaRPr>
            </a:p>
          </p:txBody>
        </p:sp>
        <p:sp>
          <p:nvSpPr>
            <p:cNvPr id="33" name="TextBox 32"/>
            <p:cNvSpPr txBox="1"/>
            <p:nvPr/>
          </p:nvSpPr>
          <p:spPr>
            <a:xfrm>
              <a:off x="2912588" y="656647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34" name="TextBox 33"/>
            <p:cNvSpPr txBox="1"/>
            <p:nvPr/>
          </p:nvSpPr>
          <p:spPr>
            <a:xfrm>
              <a:off x="6299441" y="6566471"/>
              <a:ext cx="368511"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35" name="TextBox 34"/>
            <p:cNvSpPr txBox="1"/>
            <p:nvPr/>
          </p:nvSpPr>
          <p:spPr>
            <a:xfrm>
              <a:off x="6565778" y="6561947"/>
              <a:ext cx="506557" cy="153888"/>
            </a:xfrm>
            <a:prstGeom prst="rect">
              <a:avLst/>
            </a:prstGeom>
            <a:noFill/>
          </p:spPr>
          <p:txBody>
            <a:bodyPr wrap="square" lIns="0" tIns="0" rIns="0" bIns="0" rtlCol="0">
              <a:spAutoFit/>
            </a:bodyPr>
            <a:lstStyle/>
            <a:p>
              <a:pPr algn="ctr"/>
              <a:r>
                <a:rPr lang="en-US" sz="1000" dirty="0" smtClean="0">
                  <a:latin typeface="Arial"/>
                  <a:cs typeface="Arial"/>
                </a:rPr>
                <a:t>0.75</a:t>
              </a:r>
              <a:endParaRPr lang="en-US" sz="1000" dirty="0">
                <a:latin typeface="Arial"/>
                <a:cs typeface="Arial"/>
              </a:endParaRPr>
            </a:p>
          </p:txBody>
        </p:sp>
        <p:sp>
          <p:nvSpPr>
            <p:cNvPr id="36" name="TextBox 35"/>
            <p:cNvSpPr txBox="1"/>
            <p:nvPr/>
          </p:nvSpPr>
          <p:spPr>
            <a:xfrm>
              <a:off x="6977617" y="6564868"/>
              <a:ext cx="368511"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37" name="TextBox 36"/>
            <p:cNvSpPr txBox="1"/>
            <p:nvPr/>
          </p:nvSpPr>
          <p:spPr>
            <a:xfrm>
              <a:off x="7254875" y="6561947"/>
              <a:ext cx="506557" cy="153888"/>
            </a:xfrm>
            <a:prstGeom prst="rect">
              <a:avLst/>
            </a:prstGeom>
            <a:noFill/>
          </p:spPr>
          <p:txBody>
            <a:bodyPr wrap="square" lIns="0" tIns="0" rIns="0" bIns="0" rtlCol="0">
              <a:spAutoFit/>
            </a:bodyPr>
            <a:lstStyle/>
            <a:p>
              <a:pPr algn="ctr"/>
              <a:r>
                <a:rPr lang="en-US" sz="1000" dirty="0" smtClean="0">
                  <a:latin typeface="Arial"/>
                  <a:cs typeface="Arial"/>
                </a:rPr>
                <a:t>1.25</a:t>
              </a:r>
              <a:endParaRPr lang="en-US" sz="1000" dirty="0">
                <a:latin typeface="Arial"/>
                <a:cs typeface="Arial"/>
              </a:endParaRPr>
            </a:p>
          </p:txBody>
        </p:sp>
        <p:sp>
          <p:nvSpPr>
            <p:cNvPr id="38" name="TextBox 37"/>
            <p:cNvSpPr txBox="1"/>
            <p:nvPr/>
          </p:nvSpPr>
          <p:spPr>
            <a:xfrm>
              <a:off x="7663908" y="6561947"/>
              <a:ext cx="368511"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39" name="TextBox 38"/>
            <p:cNvSpPr txBox="1"/>
            <p:nvPr/>
          </p:nvSpPr>
          <p:spPr>
            <a:xfrm>
              <a:off x="7958448" y="6564868"/>
              <a:ext cx="469958" cy="153888"/>
            </a:xfrm>
            <a:prstGeom prst="rect">
              <a:avLst/>
            </a:prstGeom>
            <a:noFill/>
          </p:spPr>
          <p:txBody>
            <a:bodyPr wrap="square" lIns="0" tIns="0" rIns="0" bIns="0" rtlCol="0">
              <a:spAutoFit/>
            </a:bodyPr>
            <a:lstStyle/>
            <a:p>
              <a:pPr algn="ctr"/>
              <a:r>
                <a:rPr lang="en-US" sz="1000" dirty="0" smtClean="0">
                  <a:latin typeface="Arial"/>
                  <a:cs typeface="Arial"/>
                </a:rPr>
                <a:t>1.75</a:t>
              </a:r>
              <a:endParaRPr lang="en-US" sz="1000" dirty="0">
                <a:latin typeface="Arial"/>
                <a:cs typeface="Arial"/>
              </a:endParaRPr>
            </a:p>
          </p:txBody>
        </p:sp>
        <p:sp>
          <p:nvSpPr>
            <p:cNvPr id="40" name="TextBox 39"/>
            <p:cNvSpPr txBox="1"/>
            <p:nvPr/>
          </p:nvSpPr>
          <p:spPr>
            <a:xfrm>
              <a:off x="8352441" y="6566471"/>
              <a:ext cx="368511"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grpSp>
      <p:sp>
        <p:nvSpPr>
          <p:cNvPr id="42" name="TextBox 41"/>
          <p:cNvSpPr txBox="1"/>
          <p:nvPr/>
        </p:nvSpPr>
        <p:spPr>
          <a:xfrm>
            <a:off x="2333625" y="987425"/>
            <a:ext cx="184666" cy="369332"/>
          </a:xfrm>
          <a:prstGeom prst="rect">
            <a:avLst/>
          </a:prstGeom>
          <a:noFill/>
        </p:spPr>
        <p:txBody>
          <a:bodyPr wrap="none" rtlCol="0">
            <a:spAutoFit/>
          </a:bodyPr>
          <a:lstStyle/>
          <a:p>
            <a:endParaRPr lang="en-US" dirty="0"/>
          </a:p>
        </p:txBody>
      </p:sp>
      <p:sp>
        <p:nvSpPr>
          <p:cNvPr id="45" name="TextBox 44"/>
          <p:cNvSpPr txBox="1"/>
          <p:nvPr/>
        </p:nvSpPr>
        <p:spPr>
          <a:xfrm>
            <a:off x="2743627" y="3558400"/>
            <a:ext cx="2679273"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(c) 850-hPa area-averaged </a:t>
            </a:r>
            <a:r>
              <a:rPr lang="en-US" sz="1200" dirty="0" err="1" smtClean="0">
                <a:latin typeface="Arial"/>
                <a:cs typeface="Arial"/>
              </a:rPr>
              <a:t>ζ</a:t>
            </a:r>
            <a:r>
              <a:rPr lang="en-US" sz="1200" dirty="0" smtClean="0">
                <a:latin typeface="Arial"/>
                <a:cs typeface="Arial"/>
              </a:rPr>
              <a:t> (10</a:t>
            </a:r>
            <a:r>
              <a:rPr lang="en-US" sz="1200" baseline="30000" dirty="0" smtClean="0">
                <a:latin typeface="Arial"/>
                <a:cs typeface="Arial"/>
              </a:rPr>
              <a:t>−5</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46" name="TextBox 45"/>
          <p:cNvSpPr txBox="1"/>
          <p:nvPr/>
        </p:nvSpPr>
        <p:spPr>
          <a:xfrm>
            <a:off x="5824033" y="3560733"/>
            <a:ext cx="1999821"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(d) 850-hPa temperature (K)</a:t>
            </a:r>
            <a:endParaRPr lang="en-US" sz="1200" dirty="0">
              <a:latin typeface="Arial"/>
              <a:cs typeface="Arial"/>
            </a:endParaRPr>
          </a:p>
        </p:txBody>
      </p:sp>
      <p:grpSp>
        <p:nvGrpSpPr>
          <p:cNvPr id="20" name="Group 19"/>
          <p:cNvGrpSpPr/>
          <p:nvPr/>
        </p:nvGrpSpPr>
        <p:grpSpPr>
          <a:xfrm>
            <a:off x="2743627" y="757483"/>
            <a:ext cx="3071060" cy="2792812"/>
            <a:chOff x="5823960" y="759178"/>
            <a:chExt cx="3071060" cy="2792812"/>
          </a:xfrm>
        </p:grpSpPr>
        <p:pic>
          <p:nvPicPr>
            <p:cNvPr id="4" name="Picture 3" descr="compd_rvort_500hPa_200km_aa_init_09_Feb_2011_1200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208" y="763070"/>
              <a:ext cx="3067812" cy="2788920"/>
            </a:xfrm>
            <a:prstGeom prst="rect">
              <a:avLst/>
            </a:prstGeom>
            <a:ln w="9525">
              <a:solidFill>
                <a:schemeClr val="tx1"/>
              </a:solidFill>
            </a:ln>
          </p:spPr>
        </p:pic>
        <p:sp>
          <p:nvSpPr>
            <p:cNvPr id="43" name="TextBox 42"/>
            <p:cNvSpPr txBox="1"/>
            <p:nvPr/>
          </p:nvSpPr>
          <p:spPr>
            <a:xfrm>
              <a:off x="5823960" y="759178"/>
              <a:ext cx="2685040"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(a) 500-hPa area-averaged </a:t>
              </a:r>
              <a:r>
                <a:rPr lang="en-US" sz="1200" dirty="0" err="1" smtClean="0">
                  <a:latin typeface="Arial"/>
                  <a:cs typeface="Arial"/>
                </a:rPr>
                <a:t>ζ</a:t>
              </a:r>
              <a:r>
                <a:rPr lang="en-US" sz="1200" dirty="0" smtClean="0">
                  <a:latin typeface="Arial"/>
                  <a:cs typeface="Arial"/>
                </a:rPr>
                <a:t> (10</a:t>
              </a:r>
              <a:r>
                <a:rPr lang="en-US" sz="1200" baseline="30000" dirty="0" smtClean="0">
                  <a:latin typeface="Arial"/>
                  <a:cs typeface="Arial"/>
                </a:rPr>
                <a:t>−5</a:t>
              </a:r>
              <a:r>
                <a:rPr lang="en-US" sz="1200" dirty="0" smtClean="0">
                  <a:latin typeface="Arial"/>
                  <a:cs typeface="Arial"/>
                </a:rPr>
                <a:t> s</a:t>
              </a:r>
              <a:r>
                <a:rPr lang="en-US" sz="1200" baseline="30000" dirty="0" smtClean="0">
                  <a:latin typeface="Arial"/>
                  <a:cs typeface="Arial"/>
                </a:rPr>
                <a:t>−1</a:t>
              </a:r>
              <a:r>
                <a:rPr lang="en-US" sz="1200" dirty="0" smtClean="0">
                  <a:latin typeface="Arial"/>
                  <a:cs typeface="Arial"/>
                </a:rPr>
                <a:t>)</a:t>
              </a:r>
              <a:endParaRPr lang="en-US" sz="1200" dirty="0">
                <a:latin typeface="Arial"/>
                <a:cs typeface="Arial"/>
              </a:endParaRPr>
            </a:p>
          </p:txBody>
        </p:sp>
        <p:sp>
          <p:nvSpPr>
            <p:cNvPr id="52" name="Rectangle 51"/>
            <p:cNvSpPr/>
            <p:nvPr/>
          </p:nvSpPr>
          <p:spPr>
            <a:xfrm>
              <a:off x="7004869" y="1113482"/>
              <a:ext cx="109517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3" name="Straight Arrow Connector 52"/>
            <p:cNvCxnSpPr/>
            <p:nvPr/>
          </p:nvCxnSpPr>
          <p:spPr>
            <a:xfrm>
              <a:off x="7572199" y="1638677"/>
              <a:ext cx="164088" cy="454840"/>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9" name="Rectangle 58"/>
          <p:cNvSpPr/>
          <p:nvPr/>
        </p:nvSpPr>
        <p:spPr>
          <a:xfrm>
            <a:off x="4915746" y="4289425"/>
            <a:ext cx="723425"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L1</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60" name="Straight Arrow Connector 59"/>
          <p:cNvCxnSpPr/>
          <p:nvPr/>
        </p:nvCxnSpPr>
        <p:spPr>
          <a:xfrm flipH="1">
            <a:off x="4702602" y="4675785"/>
            <a:ext cx="286652" cy="209671"/>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5823961" y="757572"/>
            <a:ext cx="3071059" cy="2792812"/>
            <a:chOff x="2742005" y="759178"/>
            <a:chExt cx="3071059" cy="2792812"/>
          </a:xfrm>
        </p:grpSpPr>
        <p:pic>
          <p:nvPicPr>
            <p:cNvPr id="3" name="Picture 2" descr="compd_g500_init_09_Feb_2011_1200_1200_11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5252" y="763070"/>
              <a:ext cx="3067812" cy="2788920"/>
            </a:xfrm>
            <a:prstGeom prst="rect">
              <a:avLst/>
            </a:prstGeom>
            <a:ln w="9525">
              <a:solidFill>
                <a:schemeClr val="tx1"/>
              </a:solidFill>
            </a:ln>
          </p:spPr>
        </p:pic>
        <p:sp>
          <p:nvSpPr>
            <p:cNvPr id="41" name="TextBox 40"/>
            <p:cNvSpPr txBox="1"/>
            <p:nvPr/>
          </p:nvSpPr>
          <p:spPr>
            <a:xfrm>
              <a:off x="2742005" y="759178"/>
              <a:ext cx="1461696" cy="203133"/>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200" dirty="0" smtClean="0">
                  <a:latin typeface="Arial"/>
                  <a:cs typeface="Arial"/>
                </a:rPr>
                <a:t>(b) 500-hPa Z (dam)</a:t>
              </a:r>
              <a:endParaRPr lang="en-US" sz="1200" dirty="0">
                <a:latin typeface="Arial"/>
                <a:cs typeface="Arial"/>
              </a:endParaRPr>
            </a:p>
          </p:txBody>
        </p:sp>
        <p:sp>
          <p:nvSpPr>
            <p:cNvPr id="47" name="Rectangle 46"/>
            <p:cNvSpPr/>
            <p:nvPr/>
          </p:nvSpPr>
          <p:spPr>
            <a:xfrm>
              <a:off x="3258152" y="1860696"/>
              <a:ext cx="77482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36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49" name="Rectangle 48"/>
            <p:cNvSpPr/>
            <p:nvPr/>
          </p:nvSpPr>
          <p:spPr>
            <a:xfrm>
              <a:off x="5024509" y="801789"/>
              <a:ext cx="77482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40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4" name="Rectangle 53"/>
            <p:cNvSpPr/>
            <p:nvPr/>
          </p:nvSpPr>
          <p:spPr>
            <a:xfrm>
              <a:off x="3928815" y="1113482"/>
              <a:ext cx="1095172" cy="646331"/>
            </a:xfrm>
            <a:prstGeom prst="rect">
              <a:avLst/>
            </a:prstGeom>
            <a:noFill/>
          </p:spPr>
          <p:txBody>
            <a:bodyPr wrap="none" lIns="91440" tIns="45720" rIns="91440" bIns="45720">
              <a:spAutoFit/>
            </a:bodyPr>
            <a:lstStyle/>
            <a:p>
              <a:pPr algn="ctr"/>
              <a:r>
                <a:rPr lang="en-US" sz="36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4400" b="1" cap="none" spc="0"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5" name="Straight Arrow Connector 54"/>
            <p:cNvCxnSpPr/>
            <p:nvPr/>
          </p:nvCxnSpPr>
          <p:spPr>
            <a:xfrm>
              <a:off x="4496145" y="1638677"/>
              <a:ext cx="164088" cy="454840"/>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6" name="Oval 55"/>
          <p:cNvSpPr/>
          <p:nvPr/>
        </p:nvSpPr>
        <p:spPr>
          <a:xfrm rot="20009889">
            <a:off x="7204170" y="4497831"/>
            <a:ext cx="454935" cy="973374"/>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a:latin typeface="Arial"/>
                <a:cs typeface="Arial"/>
              </a:rPr>
              <a:t>Composite differences between the most and least accurate groups suggest that the TPV and L1 are positioned farther northeastward and the baroclinic zone is positioned farther eastward in the most accurate group</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These position differences may be tied to the ridges flanking the TPV (R1 and R2) being less amplified and R1 extending farther eastward in the most accurate group</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These position differences likely contribute to the farther </a:t>
            </a:r>
            <a:r>
              <a:rPr lang="en-US" sz="2200" dirty="0" smtClean="0">
                <a:solidFill>
                  <a:srgbClr val="0000FF"/>
                </a:solidFill>
                <a:latin typeface="Arial"/>
                <a:cs typeface="Arial"/>
              </a:rPr>
              <a:t>northeastward track </a:t>
            </a:r>
            <a:r>
              <a:rPr lang="en-US" sz="2200" dirty="0">
                <a:solidFill>
                  <a:srgbClr val="0000FF"/>
                </a:solidFill>
                <a:latin typeface="Arial"/>
                <a:cs typeface="Arial"/>
              </a:rPr>
              <a:t>of the polar low in the most accurate group </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2548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a:t>
            </a:r>
            <a:r>
              <a:rPr lang="en-US" sz="2400" dirty="0">
                <a:solidFill>
                  <a:srgbClr val="000000"/>
                </a:solidFill>
                <a:latin typeface="Arial"/>
                <a:cs typeface="Arial"/>
              </a:rPr>
              <a:t>more conducive thermodynamic environment for polar low development in the most accurate </a:t>
            </a:r>
            <a:r>
              <a:rPr lang="en-US" sz="2400" dirty="0" smtClean="0">
                <a:solidFill>
                  <a:srgbClr val="000000"/>
                </a:solidFill>
                <a:latin typeface="Arial"/>
                <a:cs typeface="Arial"/>
              </a:rPr>
              <a:t>group likely contributes </a:t>
            </a:r>
            <a:r>
              <a:rPr lang="en-US" sz="2400" dirty="0">
                <a:solidFill>
                  <a:srgbClr val="000000"/>
                </a:solidFill>
                <a:latin typeface="Arial"/>
                <a:cs typeface="Arial"/>
              </a:rPr>
              <a:t>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9962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57412"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   </a:t>
            </a:r>
            <a:r>
              <a:rPr lang="en-US" sz="2800" b="1" i="1" dirty="0" smtClean="0">
                <a:latin typeface="Arial" panose="020B0604020202020204" pitchFamily="34" charset="0"/>
                <a:cs typeface="Arial" panose="020B0604020202020204" pitchFamily="34" charset="0"/>
              </a:rPr>
              <a:t>Email: kbiernat@albany.edu</a:t>
            </a:r>
            <a:endParaRPr lang="en-US" sz="2800" b="1" i="1" dirty="0">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199" y="873979"/>
            <a:ext cx="8433053" cy="5485894"/>
          </a:xfrm>
        </p:spPr>
        <p:txBody>
          <a:bodyPr>
            <a:normAutofit/>
          </a:bodyPr>
          <a:lstStyle/>
          <a:p>
            <a:r>
              <a:rPr lang="en-US" sz="2400" dirty="0" smtClean="0">
                <a:solidFill>
                  <a:srgbClr val="000000"/>
                </a:solidFill>
                <a:latin typeface="Arial"/>
                <a:cs typeface="Arial"/>
              </a:rPr>
              <a:t>The </a:t>
            </a:r>
            <a:r>
              <a:rPr lang="en-US" sz="2400" dirty="0">
                <a:solidFill>
                  <a:srgbClr val="000000"/>
                </a:solidFill>
                <a:latin typeface="Arial"/>
                <a:cs typeface="Arial"/>
              </a:rPr>
              <a:t>more conducive thermodynamic environment for polar low development in the most accurate </a:t>
            </a:r>
            <a:r>
              <a:rPr lang="en-US" sz="2400" dirty="0" smtClean="0">
                <a:solidFill>
                  <a:srgbClr val="000000"/>
                </a:solidFill>
                <a:latin typeface="Arial"/>
                <a:cs typeface="Arial"/>
              </a:rPr>
              <a:t>group likely contributes </a:t>
            </a:r>
            <a:r>
              <a:rPr lang="en-US" sz="2400" dirty="0">
                <a:solidFill>
                  <a:srgbClr val="000000"/>
                </a:solidFill>
                <a:latin typeface="Arial"/>
                <a:cs typeface="Arial"/>
              </a:rPr>
              <a:t>to the polar low being stronger in the most accurate group</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24429841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characterized by short horizontal scales and lifetimes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e.g., Rasmussen and Turner </a:t>
            </a:r>
            <a:r>
              <a:rPr lang="en-US" sz="2400" dirty="0" smtClean="0">
                <a:latin typeface="Arial" panose="020B0604020202020204" pitchFamily="34" charset="0"/>
                <a:cs typeface="Arial" panose="020B0604020202020204" pitchFamily="34" charset="0"/>
              </a:rPr>
              <a:t>2003)</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Polar lows </a:t>
            </a:r>
            <a:r>
              <a:rPr lang="en-US" sz="2400" dirty="0" smtClean="0">
                <a:latin typeface="Arial"/>
                <a:cs typeface="Arial"/>
              </a:rPr>
              <a:t>often </a:t>
            </a:r>
            <a:r>
              <a:rPr lang="en-US" sz="2400" dirty="0">
                <a:latin typeface="Arial"/>
                <a:cs typeface="Arial"/>
              </a:rPr>
              <a:t>form </a:t>
            </a:r>
            <a:r>
              <a:rPr lang="en-US" sz="2400" dirty="0" smtClean="0">
                <a:latin typeface="Arial"/>
                <a:cs typeface="Arial"/>
              </a:rPr>
              <a:t>within</a:t>
            </a:r>
            <a:r>
              <a:rPr lang="en-US" sz="2400" dirty="0">
                <a:latin typeface="Arial"/>
                <a:cs typeface="Arial"/>
              </a:rPr>
              <a:t>, or at the leading edge of, a cold air mass moving over warmer sea surfaces in high latitudes </a:t>
            </a:r>
            <a:r>
              <a:rPr lang="en-US" sz="2400" dirty="0" smtClean="0">
                <a:latin typeface="Arial" panose="020B0604020202020204" pitchFamily="34" charset="0"/>
                <a:cs typeface="Arial" panose="020B0604020202020204" pitchFamily="34" charset="0"/>
              </a:rPr>
              <a:t>(e.g., Shapiro et al. 1987)</a:t>
            </a: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47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6"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ships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for the development of polar lows (e.g., </a:t>
            </a:r>
            <a:r>
              <a:rPr lang="en-US" sz="2400" dirty="0" err="1" smtClean="0">
                <a:latin typeface="Arial" panose="020B0604020202020204" pitchFamily="34" charset="0"/>
                <a:cs typeface="Arial" panose="020B0604020202020204" pitchFamily="34" charset="0"/>
              </a:rPr>
              <a:t>Kolstad</a:t>
            </a:r>
            <a:r>
              <a:rPr lang="en-US" sz="2400" dirty="0" smtClean="0">
                <a:latin typeface="Arial" panose="020B0604020202020204" pitchFamily="34" charset="0"/>
                <a:cs typeface="Arial" panose="020B0604020202020204" pitchFamily="34" charset="0"/>
              </a:rPr>
              <a:t> 2011)</a:t>
            </a:r>
          </a:p>
          <a:p>
            <a:endParaRPr lang="en-US" sz="2400" dirty="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a:t>
            </a:r>
            <a:r>
              <a:rPr lang="en-US" sz="2400" b="1" dirty="0" smtClean="0">
                <a:solidFill>
                  <a:srgbClr val="0000FF"/>
                </a:solidFill>
                <a:latin typeface="Arial"/>
                <a:cs typeface="Arial"/>
              </a:rPr>
              <a:t>linked </a:t>
            </a:r>
            <a:r>
              <a:rPr lang="en-US" sz="2400" b="1" dirty="0">
                <a:solidFill>
                  <a:srgbClr val="0000FF"/>
                </a:solidFill>
                <a:latin typeface="Arial"/>
                <a:cs typeface="Arial"/>
              </a:rPr>
              <a:t>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8134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Obtain polar lows from Sea </a:t>
            </a:r>
            <a:r>
              <a:rPr lang="en-US" sz="2400" dirty="0">
                <a:latin typeface="Arial"/>
                <a:cs typeface="Arial"/>
              </a:rPr>
              <a:t>Surface Temperature and Altimeter Synergy for Improved Forecasting of Polar lows (STARS) database of polar lows </a:t>
            </a:r>
            <a:r>
              <a:rPr lang="en-US" sz="2400" dirty="0" smtClean="0">
                <a:latin typeface="Arial"/>
                <a:cs typeface="Arial"/>
              </a:rPr>
              <a:t>over </a:t>
            </a:r>
            <a:r>
              <a:rPr lang="en-US" sz="2400" dirty="0">
                <a:latin typeface="Arial"/>
                <a:cs typeface="Arial"/>
              </a:rPr>
              <a:t>the </a:t>
            </a:r>
            <a:r>
              <a:rPr lang="en-US" sz="2400" dirty="0" smtClean="0">
                <a:latin typeface="Arial"/>
                <a:cs typeface="Arial"/>
              </a:rPr>
              <a:t>Norwegian </a:t>
            </a:r>
            <a:r>
              <a:rPr lang="en-US" sz="2400" dirty="0">
                <a:latin typeface="Arial"/>
                <a:cs typeface="Arial"/>
              </a:rPr>
              <a:t>and Barents </a:t>
            </a:r>
            <a:r>
              <a:rPr lang="en-US" sz="2400" dirty="0" smtClean="0">
                <a:latin typeface="Arial"/>
                <a:cs typeface="Arial"/>
              </a:rPr>
              <a:t>Seas </a:t>
            </a:r>
            <a:r>
              <a:rPr lang="en-US" sz="2400" dirty="0">
                <a:latin typeface="Arial"/>
                <a:cs typeface="Arial"/>
              </a:rPr>
              <a:t>(</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STARS </a:t>
            </a:r>
            <a:r>
              <a:rPr lang="en-US" sz="2200" dirty="0">
                <a:solidFill>
                  <a:srgbClr val="0000FF"/>
                </a:solidFill>
                <a:latin typeface="Arial"/>
                <a:cs typeface="Arial"/>
              </a:rPr>
              <a:t>database covers the 2002–2011 period, for a total of 140 polar </a:t>
            </a:r>
            <a:r>
              <a:rPr lang="en-US" sz="2200" dirty="0" smtClean="0">
                <a:solidFill>
                  <a:srgbClr val="0000FF"/>
                </a:solidFill>
                <a:latin typeface="Arial"/>
                <a:cs typeface="Arial"/>
              </a:rPr>
              <a:t>lows</a:t>
            </a:r>
          </a:p>
          <a:p>
            <a:pPr marL="457200" lvl="1" indent="0">
              <a:lnSpc>
                <a:spcPct val="50000"/>
              </a:lnSpc>
              <a:buNone/>
            </a:pPr>
            <a:endParaRPr lang="en-US" sz="2000" dirty="0">
              <a:solidFill>
                <a:srgbClr val="0000FF"/>
              </a:solidFill>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825782" y="6544959"/>
            <a:ext cx="5264981"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for STARS Database: </a:t>
            </a:r>
            <a:r>
              <a:rPr lang="en-US" sz="1200" dirty="0">
                <a:solidFill>
                  <a:srgbClr val="000000"/>
                </a:solidFill>
                <a:latin typeface="Arial" panose="020B0604020202020204" pitchFamily="34" charset="0"/>
                <a:cs typeface="Arial" panose="020B0604020202020204" pitchFamily="34" charset="0"/>
                <a:hlinkClick r:id="rId2"/>
              </a:rPr>
              <a:t>http://polarlow.met.no/stars-dat</a:t>
            </a:r>
            <a:r>
              <a:rPr lang="en-US" sz="1200" dirty="0" smtClean="0">
                <a:solidFill>
                  <a:srgbClr val="000000"/>
                </a:solidFill>
                <a:latin typeface="Arial" panose="020B0604020202020204" pitchFamily="34" charset="0"/>
                <a:cs typeface="Arial" panose="020B0604020202020204" pitchFamily="34" charset="0"/>
                <a:hlinkClick r:id="rId2"/>
              </a:rPr>
              <a:t>/</a:t>
            </a:r>
            <a:endParaRPr lang="en-US" sz="1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 STARS database with a 1979–2015 database </a:t>
            </a:r>
            <a:r>
              <a:rPr lang="en-US" sz="2400" dirty="0">
                <a:latin typeface="Arial"/>
                <a:cs typeface="Arial"/>
              </a:rPr>
              <a:t>of TPVs constructed using the ERA-</a:t>
            </a:r>
            <a:r>
              <a:rPr lang="en-US" sz="2400" dirty="0" smtClean="0">
                <a:latin typeface="Arial"/>
                <a:cs typeface="Arial"/>
              </a:rPr>
              <a:t>Interim (Dee et al. 2011) and an objective TPV tracking algorithm (</a:t>
            </a:r>
            <a:r>
              <a:rPr lang="en-US" sz="2400" dirty="0" err="1" smtClean="0">
                <a:latin typeface="Arial"/>
                <a:cs typeface="Arial"/>
              </a:rPr>
              <a:t>Szapiro</a:t>
            </a:r>
            <a:r>
              <a:rPr lang="en-US" sz="2400" dirty="0" smtClean="0">
                <a:latin typeface="Arial"/>
                <a:cs typeface="Arial"/>
              </a:rPr>
              <a:t> and </a:t>
            </a:r>
            <a:r>
              <a:rPr lang="en-US" sz="2400" dirty="0" err="1" smtClean="0">
                <a:latin typeface="Arial"/>
                <a:cs typeface="Arial"/>
              </a:rPr>
              <a:t>Cavallo</a:t>
            </a:r>
            <a:r>
              <a:rPr lang="en-US" sz="2400" dirty="0" smtClean="0">
                <a:latin typeface="Arial"/>
                <a:cs typeface="Arial"/>
              </a:rPr>
              <a:t> 2018)</a:t>
            </a:r>
          </a:p>
          <a:p>
            <a:endParaRPr lang="en-US" sz="2400" dirty="0">
              <a:solidFill>
                <a:srgbClr val="0000FF"/>
              </a:solidFill>
              <a:latin typeface="Arial"/>
              <a:cs typeface="Arial"/>
            </a:endParaRPr>
          </a:p>
          <a:p>
            <a:r>
              <a:rPr lang="en-US" sz="2400" dirty="0" smtClean="0">
                <a:latin typeface="Arial"/>
                <a:cs typeface="Arial"/>
              </a:rPr>
              <a:t>Determine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104 out of the total 140 polar lows, or 74.3%, match with at least one TPV </a:t>
            </a: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898347" y="1710844"/>
            <a:ext cx="5643460" cy="5069726"/>
            <a:chOff x="1898347" y="1710844"/>
            <a:chExt cx="5643460" cy="5069726"/>
          </a:xfrm>
        </p:grpSpPr>
        <p:pic>
          <p:nvPicPr>
            <p:cNvPr id="12" name="Picture 11" descr="pls_all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347" y="1710844"/>
              <a:ext cx="5590008" cy="5069726"/>
            </a:xfrm>
            <a:prstGeom prst="rect">
              <a:avLst/>
            </a:prstGeom>
            <a:ln w="9525">
              <a:solidFill>
                <a:schemeClr val="tx1"/>
              </a:solidFill>
            </a:ln>
          </p:spPr>
        </p:pic>
        <p:sp>
          <p:nvSpPr>
            <p:cNvPr id="7" name="TextBox 6"/>
            <p:cNvSpPr txBox="1"/>
            <p:nvPr/>
          </p:nvSpPr>
          <p:spPr>
            <a:xfrm>
              <a:off x="1898347" y="1710844"/>
              <a:ext cx="2137432" cy="323165"/>
            </a:xfrm>
            <a:prstGeom prst="rect">
              <a:avLst/>
            </a:prstGeom>
            <a:solidFill>
              <a:schemeClr val="bg1"/>
            </a:solidFill>
            <a:ln w="9525">
              <a:solidFill>
                <a:schemeClr val="tx1"/>
              </a:solidFill>
            </a:ln>
          </p:spPr>
          <p:txBody>
            <a:bodyPr wrap="square" lIns="0" tIns="0" rIns="0" bIns="45720" rtlCol="0" anchor="ctr">
              <a:spAutoFit/>
            </a:bodyPr>
            <a:lstStyle/>
            <a:p>
              <a:pPr algn="ctr"/>
              <a:r>
                <a:rPr lang="en-US" b="1" dirty="0" smtClean="0">
                  <a:latin typeface="Arial"/>
                  <a:cs typeface="Arial"/>
                </a:rPr>
                <a:t>STARS Polar Lows</a:t>
              </a:r>
              <a:endParaRPr lang="en-US" b="1" dirty="0">
                <a:latin typeface="Arial"/>
                <a:cs typeface="Arial"/>
              </a:endParaRPr>
            </a:p>
          </p:txBody>
        </p:sp>
        <p:sp>
          <p:nvSpPr>
            <p:cNvPr id="13" name="Rectangle 12"/>
            <p:cNvSpPr/>
            <p:nvPr/>
          </p:nvSpPr>
          <p:spPr>
            <a:xfrm>
              <a:off x="5172538" y="5477979"/>
              <a:ext cx="2317954" cy="13024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286342" y="5747320"/>
              <a:ext cx="395235"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86342" y="6223404"/>
              <a:ext cx="395235" cy="0"/>
            </a:xfrm>
            <a:prstGeom prst="line">
              <a:avLst/>
            </a:prstGeom>
            <a:ln w="50800">
              <a:solidFill>
                <a:srgbClr val="1171F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94407" y="5477979"/>
              <a:ext cx="1676493" cy="523220"/>
            </a:xfrm>
            <a:prstGeom prst="rect">
              <a:avLst/>
            </a:prstGeom>
            <a:noFill/>
          </p:spPr>
          <p:txBody>
            <a:bodyPr wrap="square" rtlCol="0">
              <a:spAutoFit/>
            </a:bodyPr>
            <a:lstStyle/>
            <a:p>
              <a:r>
                <a:rPr lang="en-US" sz="1400" dirty="0" smtClean="0">
                  <a:latin typeface="Arial"/>
                  <a:cs typeface="Arial"/>
                </a:rPr>
                <a:t>Polar lows linked to TPVs (N = 104)</a:t>
              </a:r>
              <a:endParaRPr lang="en-US" sz="1400" dirty="0">
                <a:latin typeface="Arial"/>
                <a:cs typeface="Arial"/>
              </a:endParaRPr>
            </a:p>
          </p:txBody>
        </p:sp>
        <p:sp>
          <p:nvSpPr>
            <p:cNvPr id="17" name="TextBox 16"/>
            <p:cNvSpPr txBox="1"/>
            <p:nvPr/>
          </p:nvSpPr>
          <p:spPr>
            <a:xfrm>
              <a:off x="5694407" y="5962715"/>
              <a:ext cx="1847400" cy="523220"/>
            </a:xfrm>
            <a:prstGeom prst="rect">
              <a:avLst/>
            </a:prstGeom>
            <a:noFill/>
          </p:spPr>
          <p:txBody>
            <a:bodyPr wrap="square" rtlCol="0">
              <a:spAutoFit/>
            </a:bodyPr>
            <a:lstStyle/>
            <a:p>
              <a:r>
                <a:rPr lang="en-US" sz="1400" dirty="0" smtClean="0">
                  <a:latin typeface="Arial"/>
                  <a:cs typeface="Arial"/>
                </a:rPr>
                <a:t>Polar lows not linked to TPVs (N = 36)</a:t>
              </a:r>
              <a:endParaRPr lang="en-US" sz="1400" dirty="0">
                <a:latin typeface="Arial"/>
                <a:cs typeface="Arial"/>
              </a:endParaRPr>
            </a:p>
          </p:txBody>
        </p:sp>
        <p:sp>
          <p:nvSpPr>
            <p:cNvPr id="2" name="Oval 1"/>
            <p:cNvSpPr>
              <a:spLocks noChangeAspect="1"/>
            </p:cNvSpPr>
            <p:nvPr/>
          </p:nvSpPr>
          <p:spPr>
            <a:xfrm>
              <a:off x="5277571" y="6534428"/>
              <a:ext cx="164592" cy="164592"/>
            </a:xfrm>
            <a:prstGeom prst="ellipse">
              <a:avLst/>
            </a:prstGeom>
            <a:solidFill>
              <a:srgbClr val="FC0007"/>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5512267" y="6534428"/>
              <a:ext cx="164592" cy="164592"/>
            </a:xfrm>
            <a:prstGeom prst="ellipse">
              <a:avLst/>
            </a:prstGeom>
            <a:solidFill>
              <a:srgbClr val="0E71FF"/>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694407" y="6448837"/>
              <a:ext cx="1847400" cy="307777"/>
            </a:xfrm>
            <a:prstGeom prst="rect">
              <a:avLst/>
            </a:prstGeom>
            <a:noFill/>
          </p:spPr>
          <p:txBody>
            <a:bodyPr wrap="square" rtlCol="0">
              <a:spAutoFit/>
            </a:bodyPr>
            <a:lstStyle/>
            <a:p>
              <a:r>
                <a:rPr lang="en-US" sz="1400" dirty="0" smtClean="0">
                  <a:latin typeface="Arial"/>
                  <a:cs typeface="Arial"/>
                </a:rPr>
                <a:t>Genesis positions</a:t>
              </a:r>
              <a:endParaRPr lang="en-US" sz="1400" dirty="0">
                <a:latin typeface="Arial"/>
                <a:cs typeface="Arial"/>
              </a:endParaRPr>
            </a:p>
          </p:txBody>
        </p:sp>
      </p:grpSp>
      <p:sp>
        <p:nvSpPr>
          <p:cNvPr id="20"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1238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627156"/>
          </a:xfrm>
        </p:spPr>
        <p:txBody>
          <a:bodyPr>
            <a:normAutofit/>
          </a:bodyPr>
          <a:lstStyle/>
          <a:p>
            <a:pPr>
              <a:lnSpc>
                <a:spcPct val="110000"/>
              </a:lnSpc>
            </a:pPr>
            <a:r>
              <a:rPr lang="en-US" sz="2400" dirty="0" smtClean="0">
                <a:latin typeface="Arial"/>
                <a:cs typeface="Arial"/>
              </a:rPr>
              <a:t>Use the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downloaded at 0.3° horizontal resolution for analysis of a polar low case</a:t>
            </a:r>
          </a:p>
          <a:p>
            <a:pPr marL="0" indent="0">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is </a:t>
            </a:r>
            <a:r>
              <a:rPr lang="en-US" sz="2400" dirty="0" err="1" smtClean="0">
                <a:solidFill>
                  <a:srgbClr val="000000"/>
                </a:solidFill>
                <a:latin typeface="Arial"/>
                <a:cs typeface="Arial"/>
              </a:rPr>
              <a:t>trackable</a:t>
            </a:r>
            <a:r>
              <a:rPr lang="en-US" sz="2400" dirty="0" smtClean="0">
                <a:solidFill>
                  <a:srgbClr val="000000"/>
                </a:solidFill>
                <a:latin typeface="Arial"/>
                <a:cs typeface="Arial"/>
              </a:rPr>
              <a:t> in the ERA5</a:t>
            </a: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linked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45525</TotalTime>
  <Words>3554</Words>
  <Application>Microsoft Macintosh PowerPoint</Application>
  <PresentationFormat>On-screen Show (4:3)</PresentationFormat>
  <Paragraphs>839</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A Predictability Study of a Polar Low Linked to a Tropopause Polar Vortex </vt:lpstr>
      <vt:lpstr>What are Tropopause Polar Vortices (TPVs)?</vt:lpstr>
      <vt:lpstr>What are Polar Lows?</vt:lpstr>
      <vt:lpstr>Motivation</vt:lpstr>
      <vt:lpstr>Outline</vt:lpstr>
      <vt:lpstr>Climatology of Polar Lows</vt:lpstr>
      <vt:lpstr>Climatology of Polar Lows Linked to TPVs </vt:lpstr>
      <vt:lpstr>Climatology of Polar Lows Linked to TPVs </vt:lpstr>
      <vt:lpstr>Case Selection</vt:lpstr>
      <vt:lpstr>The Polar Low and TPV</vt:lpstr>
      <vt:lpstr>Mesoscale Evolution</vt:lpstr>
      <vt:lpstr>Mesoscale Evolution</vt:lpstr>
      <vt:lpstr>Mesoscale Evolution</vt:lpstr>
      <vt:lpstr>Mesoscale Evolution</vt:lpstr>
      <vt:lpstr>Summary</vt:lpstr>
      <vt:lpstr>Outline</vt:lpstr>
      <vt:lpstr>Evaluating Forecast Skill of the Polar Low</vt:lpstr>
      <vt:lpstr>Evaluating Forecast Skill of the Polar Low</vt:lpstr>
      <vt:lpstr>Evaluating Forecast Skill of the Polar Low</vt:lpstr>
      <vt:lpstr>Evaluating Forecast Skill of the Polar Low</vt:lpstr>
      <vt:lpstr>Calculating Normalized Composite Differences</vt:lpstr>
      <vt:lpstr>Track and Intensity</vt:lpstr>
      <vt:lpstr>PowerPoint Presentation</vt:lpstr>
      <vt:lpstr>Summary</vt:lpstr>
      <vt:lpstr>Summary</vt:lpstr>
      <vt:lpstr>Questions?   Email: kbiernat@albany.edu</vt:lpstr>
      <vt:lpstr>PowerPoint Presentation</vt:lpstr>
      <vt:lpstr>Climatology of Polar Lows Linked to TPVs </vt:lpstr>
      <vt:lpstr>Synoptic Evolution</vt:lpstr>
      <vt:lpstr>Synoptic Evolution</vt:lpstr>
      <vt:lpstr>Synoptic Evolution</vt:lpstr>
      <vt:lpstr>Synoptic Evolution</vt:lpstr>
      <vt:lpstr>Favorable Conditions</vt:lpstr>
      <vt:lpstr>Favorable Conditions</vt:lpstr>
      <vt:lpstr>Cross Sections</vt:lpstr>
      <vt:lpstr>Cross Sections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447</cp:revision>
  <dcterms:created xsi:type="dcterms:W3CDTF">2018-03-04T15:15:25Z</dcterms:created>
  <dcterms:modified xsi:type="dcterms:W3CDTF">2019-01-04T16:25:00Z</dcterms:modified>
</cp:coreProperties>
</file>