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9"/>
  </p:notesMasterIdLst>
  <p:sldIdLst>
    <p:sldId id="457" r:id="rId2"/>
    <p:sldId id="445" r:id="rId3"/>
    <p:sldId id="469" r:id="rId4"/>
    <p:sldId id="446" r:id="rId5"/>
    <p:sldId id="336" r:id="rId6"/>
    <p:sldId id="326" r:id="rId7"/>
    <p:sldId id="418" r:id="rId8"/>
    <p:sldId id="463" r:id="rId9"/>
    <p:sldId id="464" r:id="rId10"/>
    <p:sldId id="465" r:id="rId11"/>
    <p:sldId id="466" r:id="rId12"/>
    <p:sldId id="467" r:id="rId13"/>
    <p:sldId id="468" r:id="rId14"/>
    <p:sldId id="438" r:id="rId15"/>
    <p:sldId id="439" r:id="rId16"/>
    <p:sldId id="447" r:id="rId17"/>
    <p:sldId id="419" r:id="rId18"/>
    <p:sldId id="422" r:id="rId19"/>
    <p:sldId id="423" r:id="rId20"/>
    <p:sldId id="426" r:id="rId21"/>
    <p:sldId id="431" r:id="rId22"/>
    <p:sldId id="434" r:id="rId23"/>
    <p:sldId id="450" r:id="rId24"/>
    <p:sldId id="399" r:id="rId25"/>
    <p:sldId id="402" r:id="rId26"/>
    <p:sldId id="448" r:id="rId27"/>
    <p:sldId id="346" r:id="rId28"/>
    <p:sldId id="350" r:id="rId29"/>
    <p:sldId id="459" r:id="rId30"/>
    <p:sldId id="449" r:id="rId31"/>
    <p:sldId id="345" r:id="rId32"/>
    <p:sldId id="354" r:id="rId33"/>
    <p:sldId id="355" r:id="rId34"/>
    <p:sldId id="356" r:id="rId35"/>
    <p:sldId id="357" r:id="rId36"/>
    <p:sldId id="358" r:id="rId37"/>
    <p:sldId id="359" r:id="rId38"/>
    <p:sldId id="361" r:id="rId39"/>
    <p:sldId id="363" r:id="rId40"/>
    <p:sldId id="365" r:id="rId41"/>
    <p:sldId id="367" r:id="rId42"/>
    <p:sldId id="369" r:id="rId43"/>
    <p:sldId id="370" r:id="rId44"/>
    <p:sldId id="372" r:id="rId45"/>
    <p:sldId id="374" r:id="rId46"/>
    <p:sldId id="376" r:id="rId47"/>
    <p:sldId id="378" r:id="rId48"/>
    <p:sldId id="380" r:id="rId49"/>
    <p:sldId id="461" r:id="rId50"/>
    <p:sldId id="462" r:id="rId51"/>
    <p:sldId id="452" r:id="rId52"/>
    <p:sldId id="403" r:id="rId53"/>
    <p:sldId id="405" r:id="rId54"/>
    <p:sldId id="406" r:id="rId55"/>
    <p:sldId id="407" r:id="rId56"/>
    <p:sldId id="408" r:id="rId57"/>
    <p:sldId id="409" r:id="rId58"/>
    <p:sldId id="410" r:id="rId59"/>
    <p:sldId id="411" r:id="rId60"/>
    <p:sldId id="412" r:id="rId61"/>
    <p:sldId id="413" r:id="rId62"/>
    <p:sldId id="414" r:id="rId63"/>
    <p:sldId id="415" r:id="rId64"/>
    <p:sldId id="416" r:id="rId65"/>
    <p:sldId id="417" r:id="rId66"/>
    <p:sldId id="333" r:id="rId67"/>
    <p:sldId id="456" r:id="rId6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0FAFA"/>
    <a:srgbClr val="FC6909"/>
    <a:srgbClr val="35FF17"/>
    <a:srgbClr val="FC00D5"/>
    <a:srgbClr val="BD0004"/>
    <a:srgbClr val="2ECD2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2653"/>
  </p:normalViewPr>
  <p:slideViewPr>
    <p:cSldViewPr snapToGrid="0" snapToObjects="1">
      <p:cViewPr varScale="1">
        <p:scale>
          <a:sx n="101" d="100"/>
          <a:sy n="101" d="100"/>
        </p:scale>
        <p:origin x="-1744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notesMaster" Target="notesMasters/notesMaster1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70" Type="http://schemas.openxmlformats.org/officeDocument/2006/relationships/printerSettings" Target="printerSettings/printerSettings1.bin"/><Relationship Id="rId71" Type="http://schemas.openxmlformats.org/officeDocument/2006/relationships/presProps" Target="presProps.xml"/><Relationship Id="rId72" Type="http://schemas.openxmlformats.org/officeDocument/2006/relationships/viewProps" Target="viewProp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73" Type="http://schemas.openxmlformats.org/officeDocument/2006/relationships/theme" Target="theme/theme1.xml"/><Relationship Id="rId74" Type="http://schemas.openxmlformats.org/officeDocument/2006/relationships/tableStyles" Target="tableStyles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2C4830-0712-6140-A0D3-DA9F62A50492}" type="datetimeFigureOut">
              <a:rPr lang="en-US" smtClean="0"/>
              <a:t>12/26/18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303FB7-866F-494B-BCD1-63223EE7B6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40053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1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2.xml"/></Relationships>
</file>

<file path=ppt/notesSlides/_rels/notesSlide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3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5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4.xml"/></Relationships>
</file>

<file path=ppt/notesSlides/_rels/notesSlide5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5.xml"/></Relationships>
</file>

<file path=ppt/notesSlides/_rels/notesSlide5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1E4F58-68A3-F64D-BD2A-5D369221FF6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469640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1E4F58-68A3-F64D-BD2A-5D369221FF6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469640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1E4F58-68A3-F64D-BD2A-5D369221FF6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469640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1E4F58-68A3-F64D-BD2A-5D369221FF6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469640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1E4F58-68A3-F64D-BD2A-5D369221FF6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4696403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303FB7-866F-494B-BCD1-63223EE7B6B8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27396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1E4F58-68A3-F64D-BD2A-5D369221FF6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46964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1E4F58-68A3-F64D-BD2A-5D369221FF6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46964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1E4F58-68A3-F64D-BD2A-5D369221FF6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46964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303FB7-866F-494B-BCD1-63223EE7B6B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80253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F45F0-40DD-2C40-BE10-312761516C01}" type="datetimeFigureOut">
              <a:rPr lang="en-US" smtClean="0"/>
              <a:t>12/26/18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C8020-EC8A-7F45-A94E-17B9AC5434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27513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F45F0-40DD-2C40-BE10-312761516C01}" type="datetimeFigureOut">
              <a:rPr lang="en-US" smtClean="0"/>
              <a:t>12/26/18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C8020-EC8A-7F45-A94E-17B9AC5434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47635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F45F0-40DD-2C40-BE10-312761516C01}" type="datetimeFigureOut">
              <a:rPr lang="en-US" smtClean="0"/>
              <a:t>12/26/18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C8020-EC8A-7F45-A94E-17B9AC5434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5238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F45F0-40DD-2C40-BE10-312761516C01}" type="datetimeFigureOut">
              <a:rPr lang="en-US" smtClean="0"/>
              <a:t>12/26/18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C8020-EC8A-7F45-A94E-17B9AC5434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38590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F45F0-40DD-2C40-BE10-312761516C01}" type="datetimeFigureOut">
              <a:rPr lang="en-US" smtClean="0"/>
              <a:t>12/26/18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C8020-EC8A-7F45-A94E-17B9AC5434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6062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F45F0-40DD-2C40-BE10-312761516C01}" type="datetimeFigureOut">
              <a:rPr lang="en-US" smtClean="0"/>
              <a:t>12/26/18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C8020-EC8A-7F45-A94E-17B9AC5434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60477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F45F0-40DD-2C40-BE10-312761516C01}" type="datetimeFigureOut">
              <a:rPr lang="en-US" smtClean="0"/>
              <a:t>12/26/18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C8020-EC8A-7F45-A94E-17B9AC5434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06579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F45F0-40DD-2C40-BE10-312761516C01}" type="datetimeFigureOut">
              <a:rPr lang="en-US" smtClean="0"/>
              <a:t>12/26/18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C8020-EC8A-7F45-A94E-17B9AC5434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9855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F45F0-40DD-2C40-BE10-312761516C01}" type="datetimeFigureOut">
              <a:rPr lang="en-US" smtClean="0"/>
              <a:t>12/26/18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C8020-EC8A-7F45-A94E-17B9AC5434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1323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F45F0-40DD-2C40-BE10-312761516C01}" type="datetimeFigureOut">
              <a:rPr lang="en-US" smtClean="0"/>
              <a:t>12/26/18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C8020-EC8A-7F45-A94E-17B9AC5434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96736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F45F0-40DD-2C40-BE10-312761516C01}" type="datetimeFigureOut">
              <a:rPr lang="en-US" smtClean="0"/>
              <a:t>12/26/18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C8020-EC8A-7F45-A94E-17B9AC5434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76645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9F45F0-40DD-2C40-BE10-312761516C01}" type="datetimeFigureOut">
              <a:rPr lang="en-US" smtClean="0"/>
              <a:t>12/26/18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4C8020-EC8A-7F45-A94E-17B9AC5434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24639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4" Type="http://schemas.openxmlformats.org/officeDocument/2006/relationships/image" Target="../media/image13.gif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4.gif"/><Relationship Id="rId3" Type="http://schemas.openxmlformats.org/officeDocument/2006/relationships/image" Target="../media/image15.gi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5" Type="http://schemas.openxmlformats.org/officeDocument/2006/relationships/image" Target="../media/image18.png"/><Relationship Id="rId6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17.png"/><Relationship Id="rId5" Type="http://schemas.openxmlformats.org/officeDocument/2006/relationships/image" Target="../media/image18.png"/><Relationship Id="rId6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5" Type="http://schemas.openxmlformats.org/officeDocument/2006/relationships/image" Target="../media/image24.png"/><Relationship Id="rId6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5" Type="http://schemas.openxmlformats.org/officeDocument/2006/relationships/image" Target="../media/image26.png"/><Relationship Id="rId6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17.png"/><Relationship Id="rId5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30.png"/><Relationship Id="rId5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5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5.png"/><Relationship Id="rId5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17.png"/><Relationship Id="rId5" Type="http://schemas.openxmlformats.org/officeDocument/2006/relationships/image" Target="../media/image18.png"/><Relationship Id="rId6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5" Type="http://schemas.openxmlformats.org/officeDocument/2006/relationships/image" Target="../media/image39.png"/><Relationship Id="rId6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4" Type="http://schemas.openxmlformats.org/officeDocument/2006/relationships/image" Target="../media/image43.em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1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4" Type="http://schemas.openxmlformats.org/officeDocument/2006/relationships/image" Target="../media/image17.png"/><Relationship Id="rId5" Type="http://schemas.openxmlformats.org/officeDocument/2006/relationships/image" Target="../media/image18.png"/><Relationship Id="rId6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4" Type="http://schemas.openxmlformats.org/officeDocument/2006/relationships/image" Target="../media/image17.png"/><Relationship Id="rId5" Type="http://schemas.openxmlformats.org/officeDocument/2006/relationships/image" Target="../media/image18.png"/><Relationship Id="rId6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4" Type="http://schemas.openxmlformats.org/officeDocument/2006/relationships/image" Target="../media/image17.png"/><Relationship Id="rId5" Type="http://schemas.openxmlformats.org/officeDocument/2006/relationships/image" Target="../media/image18.png"/><Relationship Id="rId6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4" Type="http://schemas.openxmlformats.org/officeDocument/2006/relationships/image" Target="../media/image17.png"/><Relationship Id="rId5" Type="http://schemas.openxmlformats.org/officeDocument/2006/relationships/image" Target="../media/image18.png"/><Relationship Id="rId6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4" Type="http://schemas.openxmlformats.org/officeDocument/2006/relationships/image" Target="../media/image17.png"/><Relationship Id="rId5" Type="http://schemas.openxmlformats.org/officeDocument/2006/relationships/image" Target="../media/image18.png"/><Relationship Id="rId6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4" Type="http://schemas.openxmlformats.org/officeDocument/2006/relationships/image" Target="../media/image17.png"/><Relationship Id="rId5" Type="http://schemas.openxmlformats.org/officeDocument/2006/relationships/image" Target="../media/image18.png"/><Relationship Id="rId6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5" Type="http://schemas.openxmlformats.org/officeDocument/2006/relationships/image" Target="../media/image56.png"/><Relationship Id="rId6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5" Type="http://schemas.openxmlformats.org/officeDocument/2006/relationships/image" Target="../media/image58.png"/><Relationship Id="rId6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5" Type="http://schemas.openxmlformats.org/officeDocument/2006/relationships/image" Target="../media/image60.png"/><Relationship Id="rId6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5" Type="http://schemas.openxmlformats.org/officeDocument/2006/relationships/image" Target="../media/image62.png"/><Relationship Id="rId6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5" Type="http://schemas.openxmlformats.org/officeDocument/2006/relationships/image" Target="../media/image64.png"/><Relationship Id="rId6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5" Type="http://schemas.openxmlformats.org/officeDocument/2006/relationships/image" Target="../media/image66.png"/><Relationship Id="rId6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4" Type="http://schemas.openxmlformats.org/officeDocument/2006/relationships/image" Target="../media/image69.png"/><Relationship Id="rId5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4" Type="http://schemas.openxmlformats.org/officeDocument/2006/relationships/image" Target="../media/image71.png"/><Relationship Id="rId5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4" Type="http://schemas.openxmlformats.org/officeDocument/2006/relationships/image" Target="../media/image73.png"/><Relationship Id="rId5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4" Type="http://schemas.openxmlformats.org/officeDocument/2006/relationships/image" Target="../media/image75.png"/><Relationship Id="rId5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4" Type="http://schemas.openxmlformats.org/officeDocument/2006/relationships/image" Target="../media/image77.png"/><Relationship Id="rId5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4" Type="http://schemas.openxmlformats.org/officeDocument/2006/relationships/image" Target="../media/image79.png"/><Relationship Id="rId5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1.emf"/><Relationship Id="rId3" Type="http://schemas.openxmlformats.org/officeDocument/2006/relationships/image" Target="../media/image82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emf"/><Relationship Id="rId4" Type="http://schemas.openxmlformats.org/officeDocument/2006/relationships/image" Target="../media/image85.em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3.emf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86.png"/><Relationship Id="rId5" Type="http://schemas.openxmlformats.org/officeDocument/2006/relationships/image" Target="../media/image8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88.png"/><Relationship Id="rId5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90.png"/><Relationship Id="rId5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92.png"/><Relationship Id="rId5" Type="http://schemas.openxmlformats.org/officeDocument/2006/relationships/image" Target="../media/image9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94.png"/><Relationship Id="rId5" Type="http://schemas.openxmlformats.org/officeDocument/2006/relationships/image" Target="../media/image9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96.png"/><Relationship Id="rId5" Type="http://schemas.openxmlformats.org/officeDocument/2006/relationships/image" Target="../media/image9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3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98.png"/><Relationship Id="rId5" Type="http://schemas.openxmlformats.org/officeDocument/2006/relationships/image" Target="../media/image9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4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100.png"/><Relationship Id="rId5" Type="http://schemas.openxmlformats.org/officeDocument/2006/relationships/image" Target="../media/image10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102.png"/><Relationship Id="rId5" Type="http://schemas.openxmlformats.org/officeDocument/2006/relationships/image" Target="../media/image10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6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104.png"/><Relationship Id="rId5" Type="http://schemas.openxmlformats.org/officeDocument/2006/relationships/image" Target="../media/image10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106.png"/><Relationship Id="rId5" Type="http://schemas.openxmlformats.org/officeDocument/2006/relationships/image" Target="../media/image10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8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108.png"/><Relationship Id="rId5" Type="http://schemas.openxmlformats.org/officeDocument/2006/relationships/image" Target="../media/image10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9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110.png"/><Relationship Id="rId5" Type="http://schemas.openxmlformats.org/officeDocument/2006/relationships/image" Target="../media/image11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0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112.png"/><Relationship Id="rId5" Type="http://schemas.openxmlformats.org/officeDocument/2006/relationships/image" Target="../media/image11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1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114.png"/><Relationship Id="rId5" Type="http://schemas.openxmlformats.org/officeDocument/2006/relationships/image" Target="../media/image115.png"/><Relationship Id="rId6" Type="http://schemas.openxmlformats.org/officeDocument/2006/relationships/image" Target="../media/image116.png"/><Relationship Id="rId7" Type="http://schemas.openxmlformats.org/officeDocument/2006/relationships/image" Target="../media/image117.png"/><Relationship Id="rId8" Type="http://schemas.openxmlformats.org/officeDocument/2006/relationships/image" Target="../media/image118.png"/><Relationship Id="rId9" Type="http://schemas.openxmlformats.org/officeDocument/2006/relationships/image" Target="../media/image119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D43F5230-E1C6-DE49-8B68-B0630CA14FA7}"/>
              </a:ext>
            </a:extLst>
          </p:cNvPr>
          <p:cNvSpPr txBox="1"/>
          <p:nvPr/>
        </p:nvSpPr>
        <p:spPr>
          <a:xfrm>
            <a:off x="94593" y="189186"/>
            <a:ext cx="8954814" cy="13444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Lower-Latitude Linkages to Two Intense Arctic Cyclones in Early June 2018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D97E8146-03F7-364D-A255-1551097CB7BD}"/>
              </a:ext>
            </a:extLst>
          </p:cNvPr>
          <p:cNvSpPr txBox="1"/>
          <p:nvPr/>
        </p:nvSpPr>
        <p:spPr>
          <a:xfrm>
            <a:off x="7507" y="1533645"/>
            <a:ext cx="9144000" cy="6145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Lance F. Bosart</a:t>
            </a:r>
            <a:r>
              <a:rPr lang="en-US" sz="2800" b="1" baseline="30000" dirty="0"/>
              <a:t>1</a:t>
            </a:r>
            <a:r>
              <a:rPr lang="en-US" sz="2800" b="1" dirty="0"/>
              <a:t>, Kevin A. Biernat</a:t>
            </a:r>
            <a:r>
              <a:rPr lang="en-US" sz="2800" b="1" baseline="30000" dirty="0"/>
              <a:t>1</a:t>
            </a:r>
            <a:r>
              <a:rPr lang="en-US" sz="2800" b="1" dirty="0"/>
              <a:t>, Daniel Keyser</a:t>
            </a:r>
            <a:r>
              <a:rPr lang="en-US" sz="2800" b="1" baseline="30000" dirty="0"/>
              <a:t>1</a:t>
            </a:r>
            <a:r>
              <a:rPr lang="en-US" sz="2800" b="1" dirty="0"/>
              <a:t>, and Steven M. Cavallo</a:t>
            </a:r>
            <a:r>
              <a:rPr lang="en-US" sz="2800" b="1" baseline="30000" dirty="0"/>
              <a:t>2</a:t>
            </a:r>
          </a:p>
          <a:p>
            <a:pPr algn="ctr"/>
            <a:endParaRPr lang="en-US" sz="2800" b="1" baseline="30000" dirty="0"/>
          </a:p>
          <a:p>
            <a:pPr algn="ctr"/>
            <a:r>
              <a:rPr lang="en-US" sz="2400" b="1" baseline="30000" dirty="0">
                <a:cs typeface="Arial" panose="020B0604020202020204" pitchFamily="34" charset="0"/>
              </a:rPr>
              <a:t>1</a:t>
            </a:r>
            <a:r>
              <a:rPr lang="en-US" sz="2400" b="1" dirty="0">
                <a:cs typeface="Arial" panose="020B0604020202020204" pitchFamily="34" charset="0"/>
              </a:rPr>
              <a:t>Department of Atmospheric and Environmental Sciences </a:t>
            </a:r>
          </a:p>
          <a:p>
            <a:pPr algn="ctr"/>
            <a:r>
              <a:rPr lang="en-US" sz="2400" b="1" dirty="0">
                <a:cs typeface="Arial" panose="020B0604020202020204" pitchFamily="34" charset="0"/>
              </a:rPr>
              <a:t>University at Albany, State University of New York</a:t>
            </a:r>
          </a:p>
          <a:p>
            <a:pPr algn="ctr"/>
            <a:r>
              <a:rPr lang="en-US" sz="2400" b="1" baseline="30000" dirty="0">
                <a:cs typeface="Arial" panose="020B0604020202020204" pitchFamily="34" charset="0"/>
              </a:rPr>
              <a:t>2</a:t>
            </a:r>
            <a:r>
              <a:rPr lang="en-US" sz="2400" b="1" dirty="0">
                <a:cs typeface="Arial" panose="020B0604020202020204" pitchFamily="34" charset="0"/>
              </a:rPr>
              <a:t>University of Oklahoma</a:t>
            </a:r>
          </a:p>
          <a:p>
            <a:pPr algn="ctr"/>
            <a:endParaRPr lang="en-US" sz="2800" b="1" dirty="0">
              <a:cs typeface="Arial" panose="020B0604020202020204" pitchFamily="34" charset="0"/>
            </a:endParaRPr>
          </a:p>
          <a:p>
            <a:pPr algn="ctr"/>
            <a:r>
              <a:rPr lang="en-US" sz="2400" b="1" dirty="0">
                <a:solidFill>
                  <a:srgbClr val="0000FF"/>
                </a:solidFill>
                <a:cs typeface="Arial" panose="020B0604020202020204" pitchFamily="34" charset="0"/>
              </a:rPr>
              <a:t>American Meteorological Society</a:t>
            </a:r>
          </a:p>
          <a:p>
            <a:pPr algn="ctr"/>
            <a:r>
              <a:rPr lang="en-US" sz="2400" b="1" dirty="0">
                <a:solidFill>
                  <a:srgbClr val="0000FF"/>
                </a:solidFill>
                <a:cs typeface="Arial" panose="020B0604020202020204" pitchFamily="34" charset="0"/>
              </a:rPr>
              <a:t>32nd Conference on Climate Variability and Change</a:t>
            </a:r>
            <a:endParaRPr lang="en-US" sz="2400" b="1" i="1" dirty="0">
              <a:cs typeface="Arial" panose="020B0604020202020204" pitchFamily="34" charset="0"/>
            </a:endParaRPr>
          </a:p>
          <a:p>
            <a:pPr algn="ctr"/>
            <a:r>
              <a:rPr lang="en-US" sz="2400" b="1" dirty="0">
                <a:solidFill>
                  <a:srgbClr val="0000FF"/>
                </a:solidFill>
                <a:cs typeface="Arial" panose="020B0604020202020204" pitchFamily="34" charset="0"/>
              </a:rPr>
              <a:t>Tuesday 8 January 2019</a:t>
            </a:r>
          </a:p>
          <a:p>
            <a:pPr algn="ctr"/>
            <a:r>
              <a:rPr lang="en-US" sz="2400" b="1" dirty="0">
                <a:solidFill>
                  <a:srgbClr val="0000FF"/>
                </a:solidFill>
                <a:cs typeface="Arial" panose="020B0604020202020204" pitchFamily="34" charset="0"/>
              </a:rPr>
              <a:t>Phoenix, Arizona</a:t>
            </a:r>
          </a:p>
          <a:p>
            <a:pPr algn="ctr"/>
            <a:endParaRPr lang="en-US" sz="2000" b="1" dirty="0">
              <a:solidFill>
                <a:srgbClr val="0000FF"/>
              </a:solidFill>
              <a:cs typeface="Arial" panose="020B0604020202020204" pitchFamily="34" charset="0"/>
            </a:endParaRPr>
          </a:p>
          <a:p>
            <a:pPr algn="ctr"/>
            <a:r>
              <a:rPr lang="en-US" sz="2000" b="1" dirty="0">
                <a:cs typeface="Arial" panose="020B0604020202020204" pitchFamily="34" charset="0"/>
              </a:rPr>
              <a:t>Research Supported by ONR Grant </a:t>
            </a:r>
            <a:r>
              <a:rPr lang="en-US" sz="2000" b="1" dirty="0">
                <a:cs typeface="Arial"/>
              </a:rPr>
              <a:t>N00014-18-1-2200</a:t>
            </a:r>
          </a:p>
          <a:p>
            <a:pPr algn="ctr"/>
            <a:endParaRPr lang="en-US" sz="2800" b="1" dirty="0">
              <a:cs typeface="Arial" panose="020B0604020202020204" pitchFamily="34" charset="0"/>
            </a:endParaRPr>
          </a:p>
          <a:p>
            <a:pPr algn="ctr"/>
            <a:endParaRPr lang="en-US" sz="2800" b="1" dirty="0">
              <a:cs typeface="Arial" panose="020B0604020202020204" pitchFamily="34" charset="0"/>
            </a:endParaRPr>
          </a:p>
          <a:p>
            <a:pPr algn="ctr"/>
            <a:endParaRPr lang="en-US" sz="2800" b="1" baseline="30000" dirty="0"/>
          </a:p>
        </p:txBody>
      </p:sp>
    </p:spTree>
    <p:extLst>
      <p:ext uri="{BB962C8B-B14F-4D97-AF65-F5344CB8AC3E}">
        <p14:creationId xmlns:p14="http://schemas.microsoft.com/office/powerpoint/2010/main" val="22687875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pv1d_and_300Z_mean_1_7_Jun_201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35" y="832845"/>
            <a:ext cx="5596399" cy="5138928"/>
          </a:xfrm>
          <a:prstGeom prst="rect">
            <a:avLst/>
          </a:prstGeom>
        </p:spPr>
      </p:pic>
      <p:sp>
        <p:nvSpPr>
          <p:cNvPr id="134" name="Content Placeholder 2"/>
          <p:cNvSpPr txBox="1">
            <a:spLocks/>
          </p:cNvSpPr>
          <p:nvPr/>
        </p:nvSpPr>
        <p:spPr>
          <a:xfrm>
            <a:off x="5660053" y="5487925"/>
            <a:ext cx="3465074" cy="130608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1–7 June 2018 time-mean 300-hPa geopotential height (dam, black) and standardized geopotential height anomalies (σ, shaded)</a:t>
            </a:r>
            <a:endParaRPr lang="en-US" sz="15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6" name="Picture 175" descr="mean_300Z_and_track_nov_2013.png"/>
          <p:cNvPicPr>
            <a:picLocks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908" t="12365" r="4545" b="15690"/>
          <a:stretch/>
        </p:blipFill>
        <p:spPr>
          <a:xfrm rot="5400000">
            <a:off x="2611707" y="3669400"/>
            <a:ext cx="151074" cy="5162897"/>
          </a:xfrm>
          <a:prstGeom prst="rect">
            <a:avLst/>
          </a:prstGeom>
        </p:spPr>
      </p:pic>
      <p:sp>
        <p:nvSpPr>
          <p:cNvPr id="177" name="TextBox 176"/>
          <p:cNvSpPr txBox="1"/>
          <p:nvPr/>
        </p:nvSpPr>
        <p:spPr>
          <a:xfrm>
            <a:off x="476725" y="6322584"/>
            <a:ext cx="300556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 dirty="0">
                <a:latin typeface="Arial"/>
                <a:cs typeface="Arial"/>
              </a:rPr>
              <a:t>-2</a:t>
            </a:r>
          </a:p>
        </p:txBody>
      </p:sp>
      <p:sp>
        <p:nvSpPr>
          <p:cNvPr id="178" name="TextBox 177"/>
          <p:cNvSpPr txBox="1"/>
          <p:nvPr/>
        </p:nvSpPr>
        <p:spPr>
          <a:xfrm>
            <a:off x="959426" y="6322584"/>
            <a:ext cx="376811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 dirty="0">
                <a:latin typeface="Arial"/>
                <a:cs typeface="Arial"/>
              </a:rPr>
              <a:t>-1.5</a:t>
            </a:r>
          </a:p>
        </p:txBody>
      </p:sp>
      <p:sp>
        <p:nvSpPr>
          <p:cNvPr id="179" name="TextBox 178"/>
          <p:cNvSpPr txBox="1"/>
          <p:nvPr/>
        </p:nvSpPr>
        <p:spPr>
          <a:xfrm>
            <a:off x="1503186" y="6322584"/>
            <a:ext cx="300556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 dirty="0">
                <a:latin typeface="Arial"/>
                <a:cs typeface="Arial"/>
              </a:rPr>
              <a:t>-1</a:t>
            </a:r>
          </a:p>
        </p:txBody>
      </p:sp>
      <p:sp>
        <p:nvSpPr>
          <p:cNvPr id="180" name="TextBox 179"/>
          <p:cNvSpPr txBox="1"/>
          <p:nvPr/>
        </p:nvSpPr>
        <p:spPr>
          <a:xfrm>
            <a:off x="1974883" y="6322584"/>
            <a:ext cx="390902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 dirty="0">
                <a:latin typeface="Arial"/>
                <a:cs typeface="Arial"/>
              </a:rPr>
              <a:t>-0.5</a:t>
            </a:r>
          </a:p>
        </p:txBody>
      </p:sp>
      <p:sp>
        <p:nvSpPr>
          <p:cNvPr id="181" name="TextBox 180"/>
          <p:cNvSpPr txBox="1"/>
          <p:nvPr/>
        </p:nvSpPr>
        <p:spPr>
          <a:xfrm>
            <a:off x="2532849" y="6322584"/>
            <a:ext cx="300556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 dirty="0">
                <a:latin typeface="Arial"/>
                <a:cs typeface="Arial"/>
              </a:rPr>
              <a:t>0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182" name="TextBox 181"/>
          <p:cNvSpPr txBox="1"/>
          <p:nvPr/>
        </p:nvSpPr>
        <p:spPr>
          <a:xfrm>
            <a:off x="3048471" y="6322584"/>
            <a:ext cx="300556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 dirty="0">
                <a:latin typeface="Arial"/>
                <a:cs typeface="Arial"/>
              </a:rPr>
              <a:t>0.5</a:t>
            </a:r>
          </a:p>
        </p:txBody>
      </p:sp>
      <p:sp>
        <p:nvSpPr>
          <p:cNvPr id="183" name="TextBox 182"/>
          <p:cNvSpPr txBox="1"/>
          <p:nvPr/>
        </p:nvSpPr>
        <p:spPr>
          <a:xfrm>
            <a:off x="3565060" y="6320941"/>
            <a:ext cx="300556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 dirty="0">
                <a:latin typeface="Arial"/>
                <a:cs typeface="Arial"/>
              </a:rPr>
              <a:t>1</a:t>
            </a:r>
          </a:p>
        </p:txBody>
      </p:sp>
      <p:sp>
        <p:nvSpPr>
          <p:cNvPr id="184" name="TextBox 183"/>
          <p:cNvSpPr txBox="1"/>
          <p:nvPr/>
        </p:nvSpPr>
        <p:spPr>
          <a:xfrm>
            <a:off x="4070673" y="6319620"/>
            <a:ext cx="300556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 dirty="0">
                <a:latin typeface="Arial"/>
                <a:cs typeface="Arial"/>
              </a:rPr>
              <a:t>1.5</a:t>
            </a:r>
          </a:p>
        </p:txBody>
      </p:sp>
      <p:sp>
        <p:nvSpPr>
          <p:cNvPr id="185" name="TextBox 184"/>
          <p:cNvSpPr txBox="1"/>
          <p:nvPr/>
        </p:nvSpPr>
        <p:spPr>
          <a:xfrm>
            <a:off x="4586348" y="6322584"/>
            <a:ext cx="300556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 dirty="0">
                <a:latin typeface="Arial"/>
                <a:cs typeface="Arial"/>
              </a:rPr>
              <a:t>2</a:t>
            </a:r>
          </a:p>
        </p:txBody>
      </p:sp>
      <p:sp>
        <p:nvSpPr>
          <p:cNvPr id="186" name="TextBox 185"/>
          <p:cNvSpPr txBox="1"/>
          <p:nvPr/>
        </p:nvSpPr>
        <p:spPr>
          <a:xfrm>
            <a:off x="4893704" y="6315302"/>
            <a:ext cx="231497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600" dirty="0" err="1">
                <a:latin typeface="Arial"/>
                <a:cs typeface="Arial"/>
              </a:rPr>
              <a:t>σ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187" name="TextBox 186"/>
          <p:cNvSpPr txBox="1"/>
          <p:nvPr/>
        </p:nvSpPr>
        <p:spPr>
          <a:xfrm>
            <a:off x="6429302" y="4411404"/>
            <a:ext cx="10387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Arial"/>
                <a:cs typeface="Arial"/>
              </a:rPr>
              <a:t>Genesis</a:t>
            </a:r>
            <a:endParaRPr lang="en-US" sz="1600" b="1" dirty="0">
              <a:latin typeface="Arial"/>
              <a:cs typeface="Arial"/>
            </a:endParaRPr>
          </a:p>
        </p:txBody>
      </p:sp>
      <p:sp>
        <p:nvSpPr>
          <p:cNvPr id="188" name="5-Point Star 187"/>
          <p:cNvSpPr>
            <a:spLocks noChangeAspect="1"/>
          </p:cNvSpPr>
          <p:nvPr/>
        </p:nvSpPr>
        <p:spPr>
          <a:xfrm rot="10580098" flipV="1">
            <a:off x="6180906" y="4436801"/>
            <a:ext cx="228600" cy="228600"/>
          </a:xfrm>
          <a:prstGeom prst="star5">
            <a:avLst/>
          </a:prstGeom>
          <a:solidFill>
            <a:srgbClr val="0000FF"/>
          </a:solidFill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9" name="Multiply 188"/>
          <p:cNvSpPr/>
          <p:nvPr/>
        </p:nvSpPr>
        <p:spPr>
          <a:xfrm>
            <a:off x="7675856" y="4457314"/>
            <a:ext cx="256319" cy="256319"/>
          </a:xfrm>
          <a:prstGeom prst="mathMultiply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0" name="TextBox 189"/>
          <p:cNvSpPr txBox="1"/>
          <p:nvPr/>
        </p:nvSpPr>
        <p:spPr>
          <a:xfrm>
            <a:off x="7914016" y="4411404"/>
            <a:ext cx="6679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err="1">
                <a:latin typeface="Arial"/>
                <a:cs typeface="Arial"/>
              </a:rPr>
              <a:t>Lysis</a:t>
            </a:r>
            <a:endParaRPr lang="en-US" sz="1600" b="1" dirty="0">
              <a:latin typeface="Arial"/>
              <a:cs typeface="Arial"/>
            </a:endParaRPr>
          </a:p>
        </p:txBody>
      </p:sp>
      <p:sp>
        <p:nvSpPr>
          <p:cNvPr id="130" name="Oval 129"/>
          <p:cNvSpPr>
            <a:spLocks noChangeAspect="1"/>
          </p:cNvSpPr>
          <p:nvPr/>
        </p:nvSpPr>
        <p:spPr>
          <a:xfrm>
            <a:off x="7599542" y="3423807"/>
            <a:ext cx="137160" cy="137160"/>
          </a:xfrm>
          <a:prstGeom prst="ellipse">
            <a:avLst/>
          </a:prstGeom>
          <a:solidFill>
            <a:srgbClr val="FC00D5"/>
          </a:solidFill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23" name="Table 1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9381236"/>
              </p:ext>
            </p:extLst>
          </p:nvPr>
        </p:nvGraphicFramePr>
        <p:xfrm>
          <a:off x="5655113" y="1018033"/>
          <a:ext cx="3333598" cy="1920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563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85994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763127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844893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260066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TPV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Genesis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err="1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Lysis</a:t>
                      </a:r>
                      <a:endParaRPr lang="en-US" sz="1200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Lifetime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60066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BFBFBF"/>
                          </a:solidFill>
                          <a:latin typeface="Arial"/>
                          <a:cs typeface="Arial"/>
                        </a:rPr>
                        <a:t>TPV</a:t>
                      </a:r>
                      <a:r>
                        <a:rPr lang="en-US" sz="1200" baseline="0" dirty="0">
                          <a:solidFill>
                            <a:srgbClr val="BFBFBF"/>
                          </a:solidFill>
                          <a:latin typeface="Arial"/>
                          <a:cs typeface="Arial"/>
                        </a:rPr>
                        <a:t> 1a</a:t>
                      </a:r>
                      <a:endParaRPr lang="en-US" sz="1200" dirty="0">
                        <a:solidFill>
                          <a:srgbClr val="BFBFBF"/>
                        </a:solidFill>
                        <a:latin typeface="Arial"/>
                        <a:cs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BFBFBF"/>
                          </a:solidFill>
                          <a:latin typeface="Arial"/>
                          <a:cs typeface="Arial"/>
                        </a:rPr>
                        <a:t>29 May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BFBFBF"/>
                          </a:solidFill>
                          <a:latin typeface="Arial"/>
                          <a:cs typeface="Arial"/>
                        </a:rPr>
                        <a:t>3 June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BFBFBF"/>
                          </a:solidFill>
                          <a:latin typeface="Arial"/>
                          <a:cs typeface="Arial"/>
                        </a:rPr>
                        <a:t>~5.4 d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60066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BFBFBF"/>
                          </a:solidFill>
                          <a:latin typeface="Arial"/>
                          <a:cs typeface="Arial"/>
                        </a:rPr>
                        <a:t>TPV 1b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BFBFBF"/>
                          </a:solidFill>
                          <a:latin typeface="Arial"/>
                          <a:cs typeface="Arial"/>
                        </a:rPr>
                        <a:t>2 June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BFBFBF"/>
                          </a:solidFill>
                          <a:latin typeface="Arial"/>
                          <a:cs typeface="Arial"/>
                        </a:rPr>
                        <a:t>5 June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BFBFBF"/>
                          </a:solidFill>
                          <a:latin typeface="Arial"/>
                          <a:cs typeface="Arial"/>
                        </a:rPr>
                        <a:t>2.5 d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60066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BFBFBF"/>
                          </a:solidFill>
                          <a:latin typeface="Arial"/>
                          <a:cs typeface="Arial"/>
                        </a:rPr>
                        <a:t>TPV 1c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BFBFBF"/>
                          </a:solidFill>
                          <a:latin typeface="Arial"/>
                          <a:cs typeface="Arial"/>
                        </a:rPr>
                        <a:t>5 June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BFBFBF"/>
                          </a:solidFill>
                          <a:latin typeface="Arial"/>
                          <a:cs typeface="Arial"/>
                        </a:rPr>
                        <a:t>7 June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BFBFBF"/>
                          </a:solidFill>
                          <a:latin typeface="Arial"/>
                          <a:cs typeface="Arial"/>
                        </a:rPr>
                        <a:t>~2.4 d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60066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TPV 1d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6 June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8 June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2 d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60066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BFBFBF"/>
                          </a:solidFill>
                          <a:latin typeface="Arial"/>
                          <a:cs typeface="Arial"/>
                        </a:rPr>
                        <a:t>TPV 2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BFBFBF"/>
                          </a:solidFill>
                          <a:latin typeface="Arial"/>
                          <a:cs typeface="Arial"/>
                        </a:rPr>
                        <a:t>30 May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BFBFBF"/>
                          </a:solidFill>
                          <a:latin typeface="Arial"/>
                          <a:cs typeface="Arial"/>
                        </a:rPr>
                        <a:t>15 June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BFBFBF"/>
                          </a:solidFill>
                          <a:latin typeface="Arial"/>
                          <a:cs typeface="Arial"/>
                        </a:rPr>
                        <a:t>17 d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60066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BFBFBF"/>
                          </a:solidFill>
                          <a:latin typeface="Arial"/>
                          <a:cs typeface="Arial"/>
                        </a:rPr>
                        <a:t>TPV 3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BFBFBF"/>
                          </a:solidFill>
                          <a:latin typeface="Arial"/>
                          <a:cs typeface="Arial"/>
                        </a:rPr>
                        <a:t>30 May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BFBFBF"/>
                          </a:solidFill>
                          <a:latin typeface="Arial"/>
                          <a:cs typeface="Arial"/>
                        </a:rPr>
                        <a:t>4 June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BFBFBF"/>
                          </a:solidFill>
                          <a:latin typeface="Arial"/>
                          <a:cs typeface="Arial"/>
                        </a:rPr>
                        <a:t>~4.4 d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  <p:sp>
        <p:nvSpPr>
          <p:cNvPr id="124" name="Oval 123"/>
          <p:cNvSpPr>
            <a:spLocks noChangeAspect="1"/>
          </p:cNvSpPr>
          <p:nvPr/>
        </p:nvSpPr>
        <p:spPr>
          <a:xfrm>
            <a:off x="6368223" y="5026593"/>
            <a:ext cx="137160" cy="13716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" name="TextBox 124"/>
          <p:cNvSpPr txBox="1"/>
          <p:nvPr/>
        </p:nvSpPr>
        <p:spPr>
          <a:xfrm>
            <a:off x="6492425" y="4931156"/>
            <a:ext cx="20140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Arial"/>
                <a:cs typeface="Arial"/>
              </a:rPr>
              <a:t>0000 UTC positions</a:t>
            </a:r>
            <a:endParaRPr lang="en-US" sz="1600" b="1" dirty="0">
              <a:latin typeface="Arial"/>
              <a:cs typeface="Arial"/>
            </a:endParaRPr>
          </a:p>
        </p:txBody>
      </p:sp>
      <p:cxnSp>
        <p:nvCxnSpPr>
          <p:cNvPr id="209" name="Straight Arrow Connector 208"/>
          <p:cNvCxnSpPr/>
          <p:nvPr/>
        </p:nvCxnSpPr>
        <p:spPr>
          <a:xfrm flipH="1">
            <a:off x="2968331" y="3963382"/>
            <a:ext cx="178518" cy="114022"/>
          </a:xfrm>
          <a:prstGeom prst="straightConnector1">
            <a:avLst/>
          </a:prstGeom>
          <a:ln w="44450">
            <a:solidFill>
              <a:schemeClr val="tx1"/>
            </a:solidFill>
            <a:tailEnd type="arrow" w="sm" len="sm"/>
          </a:ln>
          <a:effectLst>
            <a:glow>
              <a:srgbClr val="BF0003"/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0" name="TextBox 209"/>
          <p:cNvSpPr txBox="1"/>
          <p:nvPr/>
        </p:nvSpPr>
        <p:spPr>
          <a:xfrm>
            <a:off x="3072590" y="3704390"/>
            <a:ext cx="316638" cy="430887"/>
          </a:xfrm>
          <a:prstGeom prst="rect">
            <a:avLst/>
          </a:prstGeom>
          <a:noFill/>
          <a:effectLst>
            <a:glow rad="25400">
              <a:srgbClr val="FFFF00"/>
            </a:glow>
          </a:effectLst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800" b="1" dirty="0">
                <a:ln w="15875">
                  <a:solidFill>
                    <a:schemeClr val="tx1"/>
                  </a:solidFill>
                </a:ln>
                <a:solidFill>
                  <a:srgbClr val="FC00D5"/>
                </a:solidFill>
                <a:latin typeface="Arial"/>
                <a:cs typeface="Arial"/>
              </a:rPr>
              <a:t>7</a:t>
            </a:r>
            <a:endParaRPr lang="en-US" sz="2800" b="1" dirty="0">
              <a:ln w="15875">
                <a:solidFill>
                  <a:schemeClr val="tx1"/>
                </a:solidFill>
              </a:ln>
              <a:solidFill>
                <a:srgbClr val="FC00D5"/>
              </a:solidFill>
              <a:effectLst/>
              <a:latin typeface="Arial"/>
              <a:cs typeface="Arial"/>
            </a:endParaRPr>
          </a:p>
        </p:txBody>
      </p:sp>
      <p:cxnSp>
        <p:nvCxnSpPr>
          <p:cNvPr id="211" name="Straight Arrow Connector 210"/>
          <p:cNvCxnSpPr/>
          <p:nvPr/>
        </p:nvCxnSpPr>
        <p:spPr>
          <a:xfrm>
            <a:off x="2469401" y="3926316"/>
            <a:ext cx="185799" cy="126149"/>
          </a:xfrm>
          <a:prstGeom prst="straightConnector1">
            <a:avLst/>
          </a:prstGeom>
          <a:ln w="44450">
            <a:solidFill>
              <a:schemeClr val="tx1"/>
            </a:solidFill>
            <a:tailEnd type="arrow" w="sm" len="sm"/>
          </a:ln>
          <a:effectLst>
            <a:glow>
              <a:srgbClr val="BF0003"/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2" name="TextBox 211"/>
          <p:cNvSpPr txBox="1"/>
          <p:nvPr/>
        </p:nvSpPr>
        <p:spPr>
          <a:xfrm>
            <a:off x="2223389" y="3583042"/>
            <a:ext cx="316638" cy="430887"/>
          </a:xfrm>
          <a:prstGeom prst="rect">
            <a:avLst/>
          </a:prstGeom>
          <a:noFill/>
          <a:effectLst>
            <a:glow rad="25400">
              <a:srgbClr val="FFFF00"/>
            </a:glow>
          </a:effectLst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800" b="1" dirty="0">
                <a:ln w="15875">
                  <a:solidFill>
                    <a:schemeClr val="tx1"/>
                  </a:solidFill>
                </a:ln>
                <a:solidFill>
                  <a:srgbClr val="FC00D5"/>
                </a:solidFill>
                <a:latin typeface="Arial"/>
                <a:cs typeface="Arial"/>
              </a:rPr>
              <a:t>8</a:t>
            </a:r>
            <a:endParaRPr lang="en-US" sz="2800" b="1" dirty="0">
              <a:ln w="15875">
                <a:solidFill>
                  <a:schemeClr val="tx1"/>
                </a:solidFill>
              </a:ln>
              <a:solidFill>
                <a:srgbClr val="FC00D5"/>
              </a:solidFill>
              <a:effectLst/>
              <a:latin typeface="Arial"/>
              <a:cs typeface="Arial"/>
            </a:endParaRPr>
          </a:p>
        </p:txBody>
      </p:sp>
      <p:sp>
        <p:nvSpPr>
          <p:cNvPr id="266" name="5-Point Star 265"/>
          <p:cNvSpPr>
            <a:spLocks noChangeAspect="1"/>
          </p:cNvSpPr>
          <p:nvPr/>
        </p:nvSpPr>
        <p:spPr>
          <a:xfrm rot="10580098" flipV="1">
            <a:off x="2822252" y="4084477"/>
            <a:ext cx="228600" cy="228600"/>
          </a:xfrm>
          <a:prstGeom prst="star5">
            <a:avLst>
              <a:gd name="adj" fmla="val 20272"/>
              <a:gd name="hf" fmla="val 105146"/>
              <a:gd name="vf" fmla="val 110557"/>
            </a:avLst>
          </a:prstGeom>
          <a:solidFill>
            <a:srgbClr val="0000FF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3" name="Multiply 272"/>
          <p:cNvSpPr>
            <a:spLocks noChangeAspect="1"/>
          </p:cNvSpPr>
          <p:nvPr/>
        </p:nvSpPr>
        <p:spPr>
          <a:xfrm>
            <a:off x="2815179" y="3425449"/>
            <a:ext cx="256319" cy="256032"/>
          </a:xfrm>
          <a:prstGeom prst="mathMultiply">
            <a:avLst/>
          </a:prstGeom>
          <a:solidFill>
            <a:schemeClr val="bg1"/>
          </a:solidFill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" name="Oval 116"/>
          <p:cNvSpPr>
            <a:spLocks noChangeAspect="1"/>
          </p:cNvSpPr>
          <p:nvPr/>
        </p:nvSpPr>
        <p:spPr>
          <a:xfrm>
            <a:off x="7599542" y="3697680"/>
            <a:ext cx="137160" cy="137160"/>
          </a:xfrm>
          <a:prstGeom prst="ellipse">
            <a:avLst/>
          </a:prstGeom>
          <a:solidFill>
            <a:srgbClr val="20FFFF">
              <a:alpha val="25000"/>
            </a:srgbClr>
          </a:solidFill>
          <a:ln w="22225">
            <a:solidFill>
              <a:schemeClr val="tx1">
                <a:alpha val="2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" name="Oval 117"/>
          <p:cNvSpPr>
            <a:spLocks noChangeAspect="1"/>
          </p:cNvSpPr>
          <p:nvPr/>
        </p:nvSpPr>
        <p:spPr>
          <a:xfrm>
            <a:off x="7599542" y="3975440"/>
            <a:ext cx="137160" cy="137160"/>
          </a:xfrm>
          <a:prstGeom prst="ellipse">
            <a:avLst/>
          </a:prstGeom>
          <a:solidFill>
            <a:srgbClr val="35FF17">
              <a:alpha val="25000"/>
            </a:srgbClr>
          </a:solidFill>
          <a:ln w="22225">
            <a:solidFill>
              <a:schemeClr val="tx1">
                <a:alpha val="2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" name="Oval 118"/>
          <p:cNvSpPr>
            <a:spLocks noChangeAspect="1"/>
          </p:cNvSpPr>
          <p:nvPr/>
        </p:nvSpPr>
        <p:spPr>
          <a:xfrm>
            <a:off x="6355437" y="3417803"/>
            <a:ext cx="137160" cy="137160"/>
          </a:xfrm>
          <a:prstGeom prst="ellipse">
            <a:avLst/>
          </a:prstGeom>
          <a:solidFill>
            <a:srgbClr val="FFFF00">
              <a:alpha val="25000"/>
            </a:srgbClr>
          </a:solidFill>
          <a:ln w="22225">
            <a:solidFill>
              <a:schemeClr val="tx1">
                <a:alpha val="2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Oval 119"/>
          <p:cNvSpPr>
            <a:spLocks noChangeAspect="1"/>
          </p:cNvSpPr>
          <p:nvPr/>
        </p:nvSpPr>
        <p:spPr>
          <a:xfrm>
            <a:off x="6355437" y="3699894"/>
            <a:ext cx="137160" cy="137160"/>
          </a:xfrm>
          <a:prstGeom prst="ellipse">
            <a:avLst/>
          </a:prstGeom>
          <a:solidFill>
            <a:srgbClr val="FC6909">
              <a:alpha val="25000"/>
            </a:srgbClr>
          </a:solidFill>
          <a:ln w="22225">
            <a:solidFill>
              <a:schemeClr val="tx1">
                <a:alpha val="2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Oval 120"/>
          <p:cNvSpPr>
            <a:spLocks noChangeAspect="1"/>
          </p:cNvSpPr>
          <p:nvPr/>
        </p:nvSpPr>
        <p:spPr>
          <a:xfrm>
            <a:off x="6355437" y="3974064"/>
            <a:ext cx="137160" cy="137160"/>
          </a:xfrm>
          <a:prstGeom prst="ellipse">
            <a:avLst/>
          </a:prstGeom>
          <a:solidFill>
            <a:srgbClr val="DC0004">
              <a:alpha val="25000"/>
            </a:srgbClr>
          </a:solidFill>
          <a:ln w="22225">
            <a:solidFill>
              <a:schemeClr val="tx1">
                <a:alpha val="2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" name="TextBox 121"/>
          <p:cNvSpPr txBox="1"/>
          <p:nvPr/>
        </p:nvSpPr>
        <p:spPr>
          <a:xfrm>
            <a:off x="6437677" y="3881389"/>
            <a:ext cx="8347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BFBFBF"/>
                </a:solidFill>
                <a:latin typeface="Arial"/>
                <a:cs typeface="Arial"/>
              </a:rPr>
              <a:t>TPV 1c</a:t>
            </a:r>
          </a:p>
        </p:txBody>
      </p:sp>
      <p:sp>
        <p:nvSpPr>
          <p:cNvPr id="126" name="TextBox 125"/>
          <p:cNvSpPr txBox="1"/>
          <p:nvPr/>
        </p:nvSpPr>
        <p:spPr>
          <a:xfrm>
            <a:off x="6437677" y="3324420"/>
            <a:ext cx="8347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BFBFBF"/>
                </a:solidFill>
                <a:latin typeface="Arial"/>
                <a:cs typeface="Arial"/>
              </a:rPr>
              <a:t>TPV 1a</a:t>
            </a:r>
          </a:p>
        </p:txBody>
      </p:sp>
      <p:sp>
        <p:nvSpPr>
          <p:cNvPr id="128" name="TextBox 127"/>
          <p:cNvSpPr txBox="1"/>
          <p:nvPr/>
        </p:nvSpPr>
        <p:spPr>
          <a:xfrm>
            <a:off x="7681782" y="3879076"/>
            <a:ext cx="8347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BFBFBF"/>
                </a:solidFill>
                <a:latin typeface="Arial"/>
                <a:cs typeface="Arial"/>
              </a:rPr>
              <a:t>TPV 3</a:t>
            </a:r>
          </a:p>
        </p:txBody>
      </p:sp>
      <p:sp>
        <p:nvSpPr>
          <p:cNvPr id="129" name="TextBox 128"/>
          <p:cNvSpPr txBox="1"/>
          <p:nvPr/>
        </p:nvSpPr>
        <p:spPr>
          <a:xfrm>
            <a:off x="7681782" y="3605334"/>
            <a:ext cx="8347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BFBFBF"/>
                </a:solidFill>
                <a:latin typeface="Arial"/>
                <a:cs typeface="Arial"/>
              </a:rPr>
              <a:t>TPV 2</a:t>
            </a:r>
          </a:p>
        </p:txBody>
      </p:sp>
      <p:sp>
        <p:nvSpPr>
          <p:cNvPr id="131" name="TextBox 130"/>
          <p:cNvSpPr txBox="1"/>
          <p:nvPr/>
        </p:nvSpPr>
        <p:spPr>
          <a:xfrm>
            <a:off x="7681782" y="3326984"/>
            <a:ext cx="8347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Arial"/>
                <a:cs typeface="Arial"/>
              </a:rPr>
              <a:t>TPV 1d</a:t>
            </a:r>
          </a:p>
        </p:txBody>
      </p:sp>
      <p:sp>
        <p:nvSpPr>
          <p:cNvPr id="133" name="TextBox 132"/>
          <p:cNvSpPr txBox="1"/>
          <p:nvPr/>
        </p:nvSpPr>
        <p:spPr>
          <a:xfrm>
            <a:off x="6437677" y="3605334"/>
            <a:ext cx="8347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BFBFBF"/>
                </a:solidFill>
                <a:latin typeface="Arial"/>
                <a:cs typeface="Arial"/>
              </a:rPr>
              <a:t>TPV 1b</a:t>
            </a:r>
          </a:p>
        </p:txBody>
      </p:sp>
      <p:sp>
        <p:nvSpPr>
          <p:cNvPr id="138" name="Title 1"/>
          <p:cNvSpPr txBox="1">
            <a:spLocks/>
          </p:cNvSpPr>
          <p:nvPr/>
        </p:nvSpPr>
        <p:spPr>
          <a:xfrm>
            <a:off x="1" y="-33716"/>
            <a:ext cx="9143999" cy="72222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FF0000"/>
                </a:solidFill>
                <a:cs typeface="Arial" panose="020B0604020202020204" pitchFamily="34" charset="0"/>
              </a:rPr>
              <a:t>Tracks of TPVs</a:t>
            </a:r>
          </a:p>
        </p:txBody>
      </p:sp>
    </p:spTree>
    <p:extLst>
      <p:ext uri="{BB962C8B-B14F-4D97-AF65-F5344CB8AC3E}">
        <p14:creationId xmlns:p14="http://schemas.microsoft.com/office/powerpoint/2010/main" val="22046927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pv2_and_300Z_mean_1_7_Jun_201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76" y="828940"/>
            <a:ext cx="5596399" cy="5138928"/>
          </a:xfrm>
          <a:prstGeom prst="rect">
            <a:avLst/>
          </a:prstGeom>
        </p:spPr>
      </p:pic>
      <p:sp>
        <p:nvSpPr>
          <p:cNvPr id="134" name="Content Placeholder 2"/>
          <p:cNvSpPr txBox="1">
            <a:spLocks/>
          </p:cNvSpPr>
          <p:nvPr/>
        </p:nvSpPr>
        <p:spPr>
          <a:xfrm>
            <a:off x="5660053" y="5487925"/>
            <a:ext cx="3465074" cy="130608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1–7 June 2018 time-mean 300-hPa geopotential height (dam, black) and standardized geopotential height anomalies (σ, shaded)</a:t>
            </a:r>
            <a:endParaRPr lang="en-US" sz="15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8" name="Straight Arrow Connector 27"/>
          <p:cNvCxnSpPr/>
          <p:nvPr/>
        </p:nvCxnSpPr>
        <p:spPr>
          <a:xfrm flipH="1">
            <a:off x="2508943" y="4772693"/>
            <a:ext cx="147691" cy="109843"/>
          </a:xfrm>
          <a:prstGeom prst="straightConnector1">
            <a:avLst/>
          </a:prstGeom>
          <a:ln w="44450">
            <a:solidFill>
              <a:schemeClr val="tx1"/>
            </a:solidFill>
            <a:tailEnd type="arrow" w="sm" len="sm"/>
          </a:ln>
          <a:effectLst>
            <a:glow>
              <a:srgbClr val="BF0003"/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5" name="TextBox 144"/>
          <p:cNvSpPr txBox="1"/>
          <p:nvPr/>
        </p:nvSpPr>
        <p:spPr>
          <a:xfrm>
            <a:off x="2571577" y="4500855"/>
            <a:ext cx="270796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800" b="1" dirty="0">
                <a:ln w="15875">
                  <a:solidFill>
                    <a:schemeClr val="tx1"/>
                  </a:solidFill>
                </a:ln>
                <a:solidFill>
                  <a:srgbClr val="20FFFF"/>
                </a:solidFill>
                <a:latin typeface="Arial"/>
                <a:cs typeface="Arial"/>
              </a:rPr>
              <a:t>1</a:t>
            </a:r>
            <a:endParaRPr lang="en-US" sz="2800" b="1" dirty="0">
              <a:ln w="15875">
                <a:solidFill>
                  <a:schemeClr val="tx1"/>
                </a:solidFill>
              </a:ln>
              <a:solidFill>
                <a:srgbClr val="20FFFF"/>
              </a:solidFill>
              <a:effectLst/>
              <a:latin typeface="Arial"/>
              <a:cs typeface="Arial"/>
            </a:endParaRPr>
          </a:p>
        </p:txBody>
      </p:sp>
      <p:pic>
        <p:nvPicPr>
          <p:cNvPr id="176" name="Picture 175" descr="mean_300Z_and_track_nov_2013.png"/>
          <p:cNvPicPr>
            <a:picLocks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908" t="12365" r="4545" b="15690"/>
          <a:stretch/>
        </p:blipFill>
        <p:spPr>
          <a:xfrm rot="5400000">
            <a:off x="2611707" y="3669400"/>
            <a:ext cx="151074" cy="5162897"/>
          </a:xfrm>
          <a:prstGeom prst="rect">
            <a:avLst/>
          </a:prstGeom>
        </p:spPr>
      </p:pic>
      <p:sp>
        <p:nvSpPr>
          <p:cNvPr id="177" name="TextBox 176"/>
          <p:cNvSpPr txBox="1"/>
          <p:nvPr/>
        </p:nvSpPr>
        <p:spPr>
          <a:xfrm>
            <a:off x="476725" y="6322584"/>
            <a:ext cx="300556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 dirty="0">
                <a:latin typeface="Arial"/>
                <a:cs typeface="Arial"/>
              </a:rPr>
              <a:t>-2</a:t>
            </a:r>
          </a:p>
        </p:txBody>
      </p:sp>
      <p:sp>
        <p:nvSpPr>
          <p:cNvPr id="178" name="TextBox 177"/>
          <p:cNvSpPr txBox="1"/>
          <p:nvPr/>
        </p:nvSpPr>
        <p:spPr>
          <a:xfrm>
            <a:off x="959426" y="6322584"/>
            <a:ext cx="376811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 dirty="0">
                <a:latin typeface="Arial"/>
                <a:cs typeface="Arial"/>
              </a:rPr>
              <a:t>-1.5</a:t>
            </a:r>
          </a:p>
        </p:txBody>
      </p:sp>
      <p:sp>
        <p:nvSpPr>
          <p:cNvPr id="179" name="TextBox 178"/>
          <p:cNvSpPr txBox="1"/>
          <p:nvPr/>
        </p:nvSpPr>
        <p:spPr>
          <a:xfrm>
            <a:off x="1503186" y="6322584"/>
            <a:ext cx="300556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 dirty="0">
                <a:latin typeface="Arial"/>
                <a:cs typeface="Arial"/>
              </a:rPr>
              <a:t>-1</a:t>
            </a:r>
          </a:p>
        </p:txBody>
      </p:sp>
      <p:sp>
        <p:nvSpPr>
          <p:cNvPr id="180" name="TextBox 179"/>
          <p:cNvSpPr txBox="1"/>
          <p:nvPr/>
        </p:nvSpPr>
        <p:spPr>
          <a:xfrm>
            <a:off x="1974883" y="6322584"/>
            <a:ext cx="390902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 dirty="0">
                <a:latin typeface="Arial"/>
                <a:cs typeface="Arial"/>
              </a:rPr>
              <a:t>-0.5</a:t>
            </a:r>
          </a:p>
        </p:txBody>
      </p:sp>
      <p:sp>
        <p:nvSpPr>
          <p:cNvPr id="181" name="TextBox 180"/>
          <p:cNvSpPr txBox="1"/>
          <p:nvPr/>
        </p:nvSpPr>
        <p:spPr>
          <a:xfrm>
            <a:off x="2532849" y="6322584"/>
            <a:ext cx="300556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 dirty="0">
                <a:latin typeface="Arial"/>
                <a:cs typeface="Arial"/>
              </a:rPr>
              <a:t>0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182" name="TextBox 181"/>
          <p:cNvSpPr txBox="1"/>
          <p:nvPr/>
        </p:nvSpPr>
        <p:spPr>
          <a:xfrm>
            <a:off x="3048471" y="6322584"/>
            <a:ext cx="300556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 dirty="0">
                <a:latin typeface="Arial"/>
                <a:cs typeface="Arial"/>
              </a:rPr>
              <a:t>0.5</a:t>
            </a:r>
          </a:p>
        </p:txBody>
      </p:sp>
      <p:sp>
        <p:nvSpPr>
          <p:cNvPr id="183" name="TextBox 182"/>
          <p:cNvSpPr txBox="1"/>
          <p:nvPr/>
        </p:nvSpPr>
        <p:spPr>
          <a:xfrm>
            <a:off x="3565060" y="6320941"/>
            <a:ext cx="300556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 dirty="0">
                <a:latin typeface="Arial"/>
                <a:cs typeface="Arial"/>
              </a:rPr>
              <a:t>1</a:t>
            </a:r>
          </a:p>
        </p:txBody>
      </p:sp>
      <p:sp>
        <p:nvSpPr>
          <p:cNvPr id="184" name="TextBox 183"/>
          <p:cNvSpPr txBox="1"/>
          <p:nvPr/>
        </p:nvSpPr>
        <p:spPr>
          <a:xfrm>
            <a:off x="4070673" y="6319620"/>
            <a:ext cx="300556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 dirty="0">
                <a:latin typeface="Arial"/>
                <a:cs typeface="Arial"/>
              </a:rPr>
              <a:t>1.5</a:t>
            </a:r>
          </a:p>
        </p:txBody>
      </p:sp>
      <p:sp>
        <p:nvSpPr>
          <p:cNvPr id="185" name="TextBox 184"/>
          <p:cNvSpPr txBox="1"/>
          <p:nvPr/>
        </p:nvSpPr>
        <p:spPr>
          <a:xfrm>
            <a:off x="4586348" y="6322584"/>
            <a:ext cx="300556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 dirty="0">
                <a:latin typeface="Arial"/>
                <a:cs typeface="Arial"/>
              </a:rPr>
              <a:t>2</a:t>
            </a:r>
          </a:p>
        </p:txBody>
      </p:sp>
      <p:sp>
        <p:nvSpPr>
          <p:cNvPr id="186" name="TextBox 185"/>
          <p:cNvSpPr txBox="1"/>
          <p:nvPr/>
        </p:nvSpPr>
        <p:spPr>
          <a:xfrm>
            <a:off x="4893704" y="6315302"/>
            <a:ext cx="231497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600" dirty="0" err="1">
                <a:latin typeface="Arial"/>
                <a:cs typeface="Arial"/>
              </a:rPr>
              <a:t>σ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187" name="TextBox 186"/>
          <p:cNvSpPr txBox="1"/>
          <p:nvPr/>
        </p:nvSpPr>
        <p:spPr>
          <a:xfrm>
            <a:off x="6429302" y="4411404"/>
            <a:ext cx="10387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Arial"/>
                <a:cs typeface="Arial"/>
              </a:rPr>
              <a:t>Genesis</a:t>
            </a:r>
            <a:endParaRPr lang="en-US" sz="1600" b="1" dirty="0">
              <a:latin typeface="Arial"/>
              <a:cs typeface="Arial"/>
            </a:endParaRPr>
          </a:p>
        </p:txBody>
      </p:sp>
      <p:sp>
        <p:nvSpPr>
          <p:cNvPr id="188" name="5-Point Star 187"/>
          <p:cNvSpPr>
            <a:spLocks noChangeAspect="1"/>
          </p:cNvSpPr>
          <p:nvPr/>
        </p:nvSpPr>
        <p:spPr>
          <a:xfrm rot="10580098" flipV="1">
            <a:off x="6180906" y="4436801"/>
            <a:ext cx="228600" cy="228600"/>
          </a:xfrm>
          <a:prstGeom prst="star5">
            <a:avLst/>
          </a:prstGeom>
          <a:solidFill>
            <a:srgbClr val="0000FF"/>
          </a:solidFill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9" name="Multiply 188"/>
          <p:cNvSpPr/>
          <p:nvPr/>
        </p:nvSpPr>
        <p:spPr>
          <a:xfrm>
            <a:off x="7675856" y="4457314"/>
            <a:ext cx="256319" cy="256319"/>
          </a:xfrm>
          <a:prstGeom prst="mathMultiply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0" name="TextBox 189"/>
          <p:cNvSpPr txBox="1"/>
          <p:nvPr/>
        </p:nvSpPr>
        <p:spPr>
          <a:xfrm>
            <a:off x="7914016" y="4411404"/>
            <a:ext cx="6679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err="1">
                <a:latin typeface="Arial"/>
                <a:cs typeface="Arial"/>
              </a:rPr>
              <a:t>Lysis</a:t>
            </a:r>
            <a:endParaRPr lang="en-US" sz="1600" b="1" dirty="0">
              <a:latin typeface="Arial"/>
              <a:cs typeface="Arial"/>
            </a:endParaRPr>
          </a:p>
        </p:txBody>
      </p:sp>
      <p:sp>
        <p:nvSpPr>
          <p:cNvPr id="132" name="Oval 131"/>
          <p:cNvSpPr>
            <a:spLocks noChangeAspect="1"/>
          </p:cNvSpPr>
          <p:nvPr/>
        </p:nvSpPr>
        <p:spPr>
          <a:xfrm>
            <a:off x="7599542" y="3697680"/>
            <a:ext cx="137160" cy="137160"/>
          </a:xfrm>
          <a:prstGeom prst="ellipse">
            <a:avLst/>
          </a:prstGeom>
          <a:solidFill>
            <a:srgbClr val="20FFFF"/>
          </a:solidFill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0" name="Straight Arrow Connector 109"/>
          <p:cNvCxnSpPr/>
          <p:nvPr/>
        </p:nvCxnSpPr>
        <p:spPr>
          <a:xfrm flipH="1">
            <a:off x="2705848" y="2003425"/>
            <a:ext cx="192927" cy="127519"/>
          </a:xfrm>
          <a:prstGeom prst="straightConnector1">
            <a:avLst/>
          </a:prstGeom>
          <a:ln w="44450">
            <a:solidFill>
              <a:schemeClr val="tx1"/>
            </a:solidFill>
            <a:tailEnd type="arrow" w="sm" len="sm"/>
          </a:ln>
          <a:effectLst>
            <a:glow>
              <a:srgbClr val="BF0003"/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123" name="Table 1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09868834"/>
              </p:ext>
            </p:extLst>
          </p:nvPr>
        </p:nvGraphicFramePr>
        <p:xfrm>
          <a:off x="5655113" y="1018033"/>
          <a:ext cx="3333598" cy="1920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563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85994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763127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844893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260066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TPV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Genesis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err="1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Lysis</a:t>
                      </a:r>
                      <a:endParaRPr lang="en-US" sz="1200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Lifetime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60066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BFBFBF"/>
                          </a:solidFill>
                          <a:latin typeface="Arial"/>
                          <a:cs typeface="Arial"/>
                        </a:rPr>
                        <a:t>TPV</a:t>
                      </a:r>
                      <a:r>
                        <a:rPr lang="en-US" sz="1200" baseline="0" dirty="0">
                          <a:solidFill>
                            <a:srgbClr val="BFBFBF"/>
                          </a:solidFill>
                          <a:latin typeface="Arial"/>
                          <a:cs typeface="Arial"/>
                        </a:rPr>
                        <a:t> 1a</a:t>
                      </a:r>
                      <a:endParaRPr lang="en-US" sz="1200" dirty="0">
                        <a:solidFill>
                          <a:srgbClr val="BFBFBF"/>
                        </a:solidFill>
                        <a:latin typeface="Arial"/>
                        <a:cs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BFBFBF"/>
                          </a:solidFill>
                          <a:latin typeface="Arial"/>
                          <a:cs typeface="Arial"/>
                        </a:rPr>
                        <a:t>29 May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BFBFBF"/>
                          </a:solidFill>
                          <a:latin typeface="Arial"/>
                          <a:cs typeface="Arial"/>
                        </a:rPr>
                        <a:t>3 June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BFBFBF"/>
                          </a:solidFill>
                          <a:latin typeface="Arial"/>
                          <a:cs typeface="Arial"/>
                        </a:rPr>
                        <a:t>~5.4 d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60066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BFBFBF"/>
                          </a:solidFill>
                          <a:latin typeface="Arial"/>
                          <a:cs typeface="Arial"/>
                        </a:rPr>
                        <a:t>TPV 1b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BFBFBF"/>
                          </a:solidFill>
                          <a:latin typeface="Arial"/>
                          <a:cs typeface="Arial"/>
                        </a:rPr>
                        <a:t>2 June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BFBFBF"/>
                          </a:solidFill>
                          <a:latin typeface="Arial"/>
                          <a:cs typeface="Arial"/>
                        </a:rPr>
                        <a:t>5 June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BFBFBF"/>
                          </a:solidFill>
                          <a:latin typeface="Arial"/>
                          <a:cs typeface="Arial"/>
                        </a:rPr>
                        <a:t>2.5 d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60066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BFBFBF"/>
                          </a:solidFill>
                          <a:latin typeface="Arial"/>
                          <a:cs typeface="Arial"/>
                        </a:rPr>
                        <a:t>TPV 1c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BFBFBF"/>
                          </a:solidFill>
                          <a:latin typeface="Arial"/>
                          <a:cs typeface="Arial"/>
                        </a:rPr>
                        <a:t>5 June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BFBFBF"/>
                          </a:solidFill>
                          <a:latin typeface="Arial"/>
                          <a:cs typeface="Arial"/>
                        </a:rPr>
                        <a:t>7 June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BFBFBF"/>
                          </a:solidFill>
                          <a:latin typeface="Arial"/>
                          <a:cs typeface="Arial"/>
                        </a:rPr>
                        <a:t>~2.4 d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60066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BFBFBF"/>
                          </a:solidFill>
                          <a:latin typeface="Arial"/>
                          <a:cs typeface="Arial"/>
                        </a:rPr>
                        <a:t>TPV 1d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BFBFBF"/>
                          </a:solidFill>
                          <a:latin typeface="Arial"/>
                          <a:cs typeface="Arial"/>
                        </a:rPr>
                        <a:t>6 June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BFBFBF"/>
                          </a:solidFill>
                          <a:latin typeface="Arial"/>
                          <a:cs typeface="Arial"/>
                        </a:rPr>
                        <a:t>8 June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BFBFBF"/>
                          </a:solidFill>
                          <a:latin typeface="Arial"/>
                          <a:cs typeface="Arial"/>
                        </a:rPr>
                        <a:t>2 d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60066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TPV 2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30 May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15 June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17 d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60066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BFBFBF"/>
                          </a:solidFill>
                          <a:latin typeface="Arial"/>
                          <a:cs typeface="Arial"/>
                        </a:rPr>
                        <a:t>TPV 3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BFBFBF"/>
                          </a:solidFill>
                          <a:latin typeface="Arial"/>
                          <a:cs typeface="Arial"/>
                        </a:rPr>
                        <a:t>30 May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BFBFBF"/>
                          </a:solidFill>
                          <a:latin typeface="Arial"/>
                          <a:cs typeface="Arial"/>
                        </a:rPr>
                        <a:t>4 June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BFBFBF"/>
                          </a:solidFill>
                          <a:latin typeface="Arial"/>
                          <a:cs typeface="Arial"/>
                        </a:rPr>
                        <a:t>~4.4 d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  <p:sp>
        <p:nvSpPr>
          <p:cNvPr id="124" name="Oval 123"/>
          <p:cNvSpPr>
            <a:spLocks noChangeAspect="1"/>
          </p:cNvSpPr>
          <p:nvPr/>
        </p:nvSpPr>
        <p:spPr>
          <a:xfrm>
            <a:off x="6368223" y="5026593"/>
            <a:ext cx="137160" cy="13716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" name="TextBox 124"/>
          <p:cNvSpPr txBox="1"/>
          <p:nvPr/>
        </p:nvSpPr>
        <p:spPr>
          <a:xfrm>
            <a:off x="6492425" y="4931156"/>
            <a:ext cx="20140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Arial"/>
                <a:cs typeface="Arial"/>
              </a:rPr>
              <a:t>0000 UTC positions</a:t>
            </a:r>
            <a:endParaRPr lang="en-US" sz="1600" b="1" dirty="0">
              <a:latin typeface="Arial"/>
              <a:cs typeface="Arial"/>
            </a:endParaRPr>
          </a:p>
        </p:txBody>
      </p:sp>
      <p:cxnSp>
        <p:nvCxnSpPr>
          <p:cNvPr id="215" name="Straight Arrow Connector 214"/>
          <p:cNvCxnSpPr/>
          <p:nvPr/>
        </p:nvCxnSpPr>
        <p:spPr>
          <a:xfrm flipV="1">
            <a:off x="2219731" y="5487925"/>
            <a:ext cx="186919" cy="69392"/>
          </a:xfrm>
          <a:prstGeom prst="straightConnector1">
            <a:avLst/>
          </a:prstGeom>
          <a:ln w="44450">
            <a:solidFill>
              <a:schemeClr val="tx1"/>
            </a:solidFill>
            <a:tailEnd type="arrow" w="sm" len="sm"/>
          </a:ln>
          <a:effectLst>
            <a:glow>
              <a:srgbClr val="BF0003"/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6" name="TextBox 215"/>
          <p:cNvSpPr txBox="1"/>
          <p:nvPr/>
        </p:nvSpPr>
        <p:spPr>
          <a:xfrm>
            <a:off x="1983890" y="5339783"/>
            <a:ext cx="270796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800" b="1" dirty="0">
                <a:ln w="15875">
                  <a:solidFill>
                    <a:schemeClr val="tx1"/>
                  </a:solidFill>
                </a:ln>
                <a:solidFill>
                  <a:srgbClr val="20FFFF"/>
                </a:solidFill>
                <a:latin typeface="Arial"/>
                <a:cs typeface="Arial"/>
              </a:rPr>
              <a:t>2</a:t>
            </a:r>
            <a:endParaRPr lang="en-US" sz="2800" b="1" dirty="0">
              <a:ln w="15875">
                <a:solidFill>
                  <a:schemeClr val="tx1"/>
                </a:solidFill>
              </a:ln>
              <a:solidFill>
                <a:srgbClr val="20FFFF"/>
              </a:solidFill>
              <a:effectLst/>
              <a:latin typeface="Arial"/>
              <a:cs typeface="Arial"/>
            </a:endParaRPr>
          </a:p>
        </p:txBody>
      </p:sp>
      <p:cxnSp>
        <p:nvCxnSpPr>
          <p:cNvPr id="217" name="Straight Arrow Connector 216"/>
          <p:cNvCxnSpPr/>
          <p:nvPr/>
        </p:nvCxnSpPr>
        <p:spPr>
          <a:xfrm flipH="1">
            <a:off x="3404954" y="5369265"/>
            <a:ext cx="247650" cy="68398"/>
          </a:xfrm>
          <a:prstGeom prst="straightConnector1">
            <a:avLst/>
          </a:prstGeom>
          <a:ln w="44450">
            <a:solidFill>
              <a:schemeClr val="tx1"/>
            </a:solidFill>
            <a:tailEnd type="arrow" w="sm" len="sm"/>
          </a:ln>
          <a:effectLst>
            <a:glow>
              <a:srgbClr val="BF0003"/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8" name="TextBox 217"/>
          <p:cNvSpPr txBox="1"/>
          <p:nvPr/>
        </p:nvSpPr>
        <p:spPr>
          <a:xfrm>
            <a:off x="3609490" y="5144296"/>
            <a:ext cx="270796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800" b="1" dirty="0">
                <a:ln w="15875">
                  <a:solidFill>
                    <a:schemeClr val="tx1"/>
                  </a:solidFill>
                </a:ln>
                <a:solidFill>
                  <a:srgbClr val="20FFFF"/>
                </a:solidFill>
                <a:latin typeface="Arial"/>
                <a:cs typeface="Arial"/>
              </a:rPr>
              <a:t>3</a:t>
            </a:r>
            <a:endParaRPr lang="en-US" sz="2800" b="1" dirty="0">
              <a:ln w="15875">
                <a:solidFill>
                  <a:schemeClr val="tx1"/>
                </a:solidFill>
              </a:ln>
              <a:solidFill>
                <a:srgbClr val="20FFFF"/>
              </a:solidFill>
              <a:effectLst/>
              <a:latin typeface="Arial"/>
              <a:cs typeface="Arial"/>
            </a:endParaRPr>
          </a:p>
        </p:txBody>
      </p:sp>
      <p:cxnSp>
        <p:nvCxnSpPr>
          <p:cNvPr id="219" name="Straight Arrow Connector 218"/>
          <p:cNvCxnSpPr/>
          <p:nvPr/>
        </p:nvCxnSpPr>
        <p:spPr>
          <a:xfrm flipH="1">
            <a:off x="3280776" y="4367307"/>
            <a:ext cx="248003" cy="0"/>
          </a:xfrm>
          <a:prstGeom prst="straightConnector1">
            <a:avLst/>
          </a:prstGeom>
          <a:ln w="44450">
            <a:solidFill>
              <a:schemeClr val="tx1"/>
            </a:solidFill>
            <a:tailEnd type="arrow" w="sm" len="sm"/>
          </a:ln>
          <a:effectLst>
            <a:glow>
              <a:srgbClr val="BF0003"/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0" name="TextBox 219"/>
          <p:cNvSpPr txBox="1"/>
          <p:nvPr/>
        </p:nvSpPr>
        <p:spPr>
          <a:xfrm>
            <a:off x="3517206" y="4143241"/>
            <a:ext cx="270796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800" b="1" dirty="0">
                <a:ln w="15875">
                  <a:solidFill>
                    <a:schemeClr val="tx1"/>
                  </a:solidFill>
                </a:ln>
                <a:solidFill>
                  <a:srgbClr val="20FFFF"/>
                </a:solidFill>
                <a:latin typeface="Arial"/>
                <a:cs typeface="Arial"/>
              </a:rPr>
              <a:t>4</a:t>
            </a:r>
            <a:endParaRPr lang="en-US" sz="2800" b="1" dirty="0">
              <a:ln w="15875">
                <a:solidFill>
                  <a:schemeClr val="tx1"/>
                </a:solidFill>
              </a:ln>
              <a:solidFill>
                <a:srgbClr val="20FFFF"/>
              </a:solidFill>
              <a:effectLst/>
              <a:latin typeface="Arial"/>
              <a:cs typeface="Arial"/>
            </a:endParaRPr>
          </a:p>
        </p:txBody>
      </p:sp>
      <p:cxnSp>
        <p:nvCxnSpPr>
          <p:cNvPr id="221" name="Straight Arrow Connector 220"/>
          <p:cNvCxnSpPr/>
          <p:nvPr/>
        </p:nvCxnSpPr>
        <p:spPr>
          <a:xfrm flipH="1" flipV="1">
            <a:off x="2938009" y="4309303"/>
            <a:ext cx="152328" cy="191657"/>
          </a:xfrm>
          <a:prstGeom prst="straightConnector1">
            <a:avLst/>
          </a:prstGeom>
          <a:ln w="44450">
            <a:solidFill>
              <a:schemeClr val="tx1"/>
            </a:solidFill>
            <a:tailEnd type="arrow" w="sm" len="sm"/>
          </a:ln>
          <a:effectLst>
            <a:glow>
              <a:srgbClr val="BF0003"/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2" name="TextBox 221"/>
          <p:cNvSpPr txBox="1"/>
          <p:nvPr/>
        </p:nvSpPr>
        <p:spPr>
          <a:xfrm>
            <a:off x="3036398" y="4358712"/>
            <a:ext cx="270796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800" b="1" dirty="0">
                <a:ln w="15875">
                  <a:solidFill>
                    <a:schemeClr val="tx1"/>
                  </a:solidFill>
                </a:ln>
                <a:solidFill>
                  <a:srgbClr val="20FFFF"/>
                </a:solidFill>
                <a:latin typeface="Arial"/>
                <a:cs typeface="Arial"/>
              </a:rPr>
              <a:t>5</a:t>
            </a:r>
            <a:endParaRPr lang="en-US" sz="2800" b="1" dirty="0">
              <a:ln w="15875">
                <a:solidFill>
                  <a:schemeClr val="tx1"/>
                </a:solidFill>
              </a:ln>
              <a:solidFill>
                <a:srgbClr val="20FFFF"/>
              </a:solidFill>
              <a:effectLst/>
              <a:latin typeface="Arial"/>
              <a:cs typeface="Arial"/>
            </a:endParaRPr>
          </a:p>
        </p:txBody>
      </p:sp>
      <p:cxnSp>
        <p:nvCxnSpPr>
          <p:cNvPr id="223" name="Straight Arrow Connector 222"/>
          <p:cNvCxnSpPr/>
          <p:nvPr/>
        </p:nvCxnSpPr>
        <p:spPr>
          <a:xfrm>
            <a:off x="2361165" y="4096496"/>
            <a:ext cx="178112" cy="62737"/>
          </a:xfrm>
          <a:prstGeom prst="straightConnector1">
            <a:avLst/>
          </a:prstGeom>
          <a:ln w="44450">
            <a:solidFill>
              <a:schemeClr val="tx1"/>
            </a:solidFill>
            <a:tailEnd type="arrow" w="sm" len="sm"/>
          </a:ln>
          <a:effectLst>
            <a:glow>
              <a:srgbClr val="BF0003"/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4" name="TextBox 223"/>
          <p:cNvSpPr txBox="1"/>
          <p:nvPr/>
        </p:nvSpPr>
        <p:spPr>
          <a:xfrm>
            <a:off x="2119288" y="3810933"/>
            <a:ext cx="270796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800" b="1" dirty="0">
                <a:ln w="15875">
                  <a:solidFill>
                    <a:schemeClr val="tx1"/>
                  </a:solidFill>
                </a:ln>
                <a:solidFill>
                  <a:srgbClr val="20FFFF"/>
                </a:solidFill>
                <a:latin typeface="Arial"/>
                <a:cs typeface="Arial"/>
              </a:rPr>
              <a:t>6</a:t>
            </a:r>
            <a:endParaRPr lang="en-US" sz="2800" b="1" dirty="0">
              <a:ln w="15875">
                <a:solidFill>
                  <a:schemeClr val="tx1"/>
                </a:solidFill>
              </a:ln>
              <a:solidFill>
                <a:srgbClr val="20FFFF"/>
              </a:solidFill>
              <a:effectLst/>
              <a:latin typeface="Arial"/>
              <a:cs typeface="Arial"/>
            </a:endParaRPr>
          </a:p>
        </p:txBody>
      </p:sp>
      <p:cxnSp>
        <p:nvCxnSpPr>
          <p:cNvPr id="225" name="Straight Arrow Connector 224"/>
          <p:cNvCxnSpPr/>
          <p:nvPr/>
        </p:nvCxnSpPr>
        <p:spPr>
          <a:xfrm flipV="1">
            <a:off x="2508943" y="4469622"/>
            <a:ext cx="174074" cy="90824"/>
          </a:xfrm>
          <a:prstGeom prst="straightConnector1">
            <a:avLst/>
          </a:prstGeom>
          <a:ln w="44450">
            <a:solidFill>
              <a:schemeClr val="tx1"/>
            </a:solidFill>
            <a:tailEnd type="arrow" w="sm" len="sm"/>
          </a:ln>
          <a:effectLst>
            <a:glow>
              <a:srgbClr val="BF0003"/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0" name="TextBox 229"/>
          <p:cNvSpPr txBox="1"/>
          <p:nvPr/>
        </p:nvSpPr>
        <p:spPr>
          <a:xfrm>
            <a:off x="2284454" y="4323436"/>
            <a:ext cx="270796" cy="47397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800" b="1" dirty="0">
                <a:ln w="15875">
                  <a:solidFill>
                    <a:schemeClr val="tx1"/>
                  </a:solidFill>
                </a:ln>
                <a:solidFill>
                  <a:srgbClr val="20FFFF"/>
                </a:solidFill>
                <a:latin typeface="Arial"/>
                <a:cs typeface="Arial"/>
              </a:rPr>
              <a:t>7</a:t>
            </a:r>
            <a:endParaRPr lang="en-US" sz="2800" b="1" dirty="0">
              <a:ln w="15875">
                <a:solidFill>
                  <a:schemeClr val="tx1"/>
                </a:solidFill>
              </a:ln>
              <a:solidFill>
                <a:srgbClr val="20FFFF"/>
              </a:solidFill>
              <a:effectLst/>
              <a:latin typeface="Arial"/>
              <a:cs typeface="Arial"/>
            </a:endParaRPr>
          </a:p>
        </p:txBody>
      </p:sp>
      <p:cxnSp>
        <p:nvCxnSpPr>
          <p:cNvPr id="231" name="Straight Arrow Connector 230"/>
          <p:cNvCxnSpPr/>
          <p:nvPr/>
        </p:nvCxnSpPr>
        <p:spPr>
          <a:xfrm flipH="1" flipV="1">
            <a:off x="2870250" y="4549504"/>
            <a:ext cx="166148" cy="227004"/>
          </a:xfrm>
          <a:prstGeom prst="straightConnector1">
            <a:avLst/>
          </a:prstGeom>
          <a:ln w="44450">
            <a:solidFill>
              <a:schemeClr val="tx1"/>
            </a:solidFill>
            <a:tailEnd type="arrow" w="sm" len="sm"/>
          </a:ln>
          <a:effectLst>
            <a:glow>
              <a:srgbClr val="BF0003"/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3" name="TextBox 232"/>
          <p:cNvSpPr txBox="1"/>
          <p:nvPr/>
        </p:nvSpPr>
        <p:spPr>
          <a:xfrm>
            <a:off x="2953021" y="4702350"/>
            <a:ext cx="421394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800" b="1" dirty="0">
                <a:ln w="15875">
                  <a:solidFill>
                    <a:schemeClr val="tx1"/>
                  </a:solidFill>
                </a:ln>
                <a:solidFill>
                  <a:srgbClr val="20FFFF"/>
                </a:solidFill>
                <a:latin typeface="Arial"/>
                <a:cs typeface="Arial"/>
              </a:rPr>
              <a:t>31</a:t>
            </a:r>
            <a:endParaRPr lang="en-US" sz="2800" b="1" dirty="0">
              <a:ln w="15875">
                <a:solidFill>
                  <a:schemeClr val="tx1"/>
                </a:solidFill>
              </a:ln>
              <a:solidFill>
                <a:srgbClr val="20FFFF"/>
              </a:solidFill>
              <a:effectLst/>
              <a:latin typeface="Arial"/>
              <a:cs typeface="Arial"/>
            </a:endParaRPr>
          </a:p>
        </p:txBody>
      </p:sp>
      <p:cxnSp>
        <p:nvCxnSpPr>
          <p:cNvPr id="237" name="Straight Arrow Connector 236"/>
          <p:cNvCxnSpPr/>
          <p:nvPr/>
        </p:nvCxnSpPr>
        <p:spPr>
          <a:xfrm>
            <a:off x="2750462" y="3442854"/>
            <a:ext cx="62680" cy="159238"/>
          </a:xfrm>
          <a:prstGeom prst="straightConnector1">
            <a:avLst/>
          </a:prstGeom>
          <a:ln w="44450">
            <a:solidFill>
              <a:schemeClr val="tx1"/>
            </a:solidFill>
            <a:tailEnd type="arrow" w="sm" len="sm"/>
          </a:ln>
          <a:effectLst>
            <a:glow>
              <a:srgbClr val="BF0003"/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0" name="TextBox 239"/>
          <p:cNvSpPr txBox="1"/>
          <p:nvPr/>
        </p:nvSpPr>
        <p:spPr>
          <a:xfrm>
            <a:off x="2554739" y="3056417"/>
            <a:ext cx="270796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800" b="1" dirty="0">
                <a:ln w="15875">
                  <a:solidFill>
                    <a:schemeClr val="tx1"/>
                  </a:solidFill>
                </a:ln>
                <a:solidFill>
                  <a:srgbClr val="20FFFF"/>
                </a:solidFill>
                <a:latin typeface="Arial"/>
                <a:cs typeface="Arial"/>
              </a:rPr>
              <a:t>8</a:t>
            </a:r>
            <a:endParaRPr lang="en-US" sz="2800" b="1" dirty="0">
              <a:ln w="15875">
                <a:solidFill>
                  <a:schemeClr val="tx1"/>
                </a:solidFill>
              </a:ln>
              <a:solidFill>
                <a:srgbClr val="20FFFF"/>
              </a:solidFill>
              <a:effectLst/>
              <a:latin typeface="Arial"/>
              <a:cs typeface="Arial"/>
            </a:endParaRPr>
          </a:p>
        </p:txBody>
      </p:sp>
      <p:cxnSp>
        <p:nvCxnSpPr>
          <p:cNvPr id="241" name="Straight Arrow Connector 240"/>
          <p:cNvCxnSpPr/>
          <p:nvPr/>
        </p:nvCxnSpPr>
        <p:spPr>
          <a:xfrm flipH="1">
            <a:off x="2903048" y="3699226"/>
            <a:ext cx="304644" cy="90178"/>
          </a:xfrm>
          <a:prstGeom prst="straightConnector1">
            <a:avLst/>
          </a:prstGeom>
          <a:ln w="44450">
            <a:solidFill>
              <a:schemeClr val="tx1"/>
            </a:solidFill>
            <a:tailEnd type="arrow" w="sm" len="sm"/>
          </a:ln>
          <a:effectLst>
            <a:glow>
              <a:srgbClr val="BF0003"/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4" name="TextBox 243"/>
          <p:cNvSpPr txBox="1"/>
          <p:nvPr/>
        </p:nvSpPr>
        <p:spPr>
          <a:xfrm>
            <a:off x="3171796" y="3423804"/>
            <a:ext cx="270796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800" b="1" dirty="0">
                <a:ln w="15875">
                  <a:solidFill>
                    <a:schemeClr val="tx1"/>
                  </a:solidFill>
                </a:ln>
                <a:solidFill>
                  <a:srgbClr val="20FFFF"/>
                </a:solidFill>
                <a:latin typeface="Arial"/>
                <a:cs typeface="Arial"/>
              </a:rPr>
              <a:t>9</a:t>
            </a:r>
            <a:endParaRPr lang="en-US" sz="2800" b="1" dirty="0">
              <a:ln w="15875">
                <a:solidFill>
                  <a:schemeClr val="tx1"/>
                </a:solidFill>
              </a:ln>
              <a:solidFill>
                <a:srgbClr val="20FFFF"/>
              </a:solidFill>
              <a:effectLst/>
              <a:latin typeface="Arial"/>
              <a:cs typeface="Arial"/>
            </a:endParaRPr>
          </a:p>
        </p:txBody>
      </p:sp>
      <p:cxnSp>
        <p:nvCxnSpPr>
          <p:cNvPr id="245" name="Straight Arrow Connector 244"/>
          <p:cNvCxnSpPr/>
          <p:nvPr/>
        </p:nvCxnSpPr>
        <p:spPr>
          <a:xfrm flipH="1">
            <a:off x="3140729" y="2300144"/>
            <a:ext cx="133926" cy="325539"/>
          </a:xfrm>
          <a:prstGeom prst="straightConnector1">
            <a:avLst/>
          </a:prstGeom>
          <a:ln w="44450">
            <a:solidFill>
              <a:schemeClr val="tx1"/>
            </a:solidFill>
            <a:tailEnd type="arrow" w="sm" len="sm"/>
          </a:ln>
          <a:effectLst>
            <a:glow>
              <a:srgbClr val="BF0003"/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8" name="Straight Arrow Connector 247"/>
          <p:cNvCxnSpPr/>
          <p:nvPr/>
        </p:nvCxnSpPr>
        <p:spPr>
          <a:xfrm>
            <a:off x="2968331" y="2354220"/>
            <a:ext cx="55045" cy="213118"/>
          </a:xfrm>
          <a:prstGeom prst="straightConnector1">
            <a:avLst/>
          </a:prstGeom>
          <a:ln w="44450">
            <a:solidFill>
              <a:schemeClr val="tx1"/>
            </a:solidFill>
            <a:tailEnd type="arrow" w="sm" len="sm"/>
          </a:ln>
          <a:effectLst>
            <a:glow>
              <a:srgbClr val="BF0003"/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0" name="TextBox 249"/>
          <p:cNvSpPr txBox="1"/>
          <p:nvPr/>
        </p:nvSpPr>
        <p:spPr>
          <a:xfrm>
            <a:off x="3091640" y="1934111"/>
            <a:ext cx="441355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800" b="1" dirty="0">
                <a:ln w="15875">
                  <a:solidFill>
                    <a:schemeClr val="tx1"/>
                  </a:solidFill>
                </a:ln>
                <a:solidFill>
                  <a:srgbClr val="20FFFF"/>
                </a:solidFill>
                <a:latin typeface="Arial"/>
                <a:cs typeface="Arial"/>
              </a:rPr>
              <a:t>10</a:t>
            </a:r>
            <a:endParaRPr lang="en-US" sz="2800" b="1" dirty="0">
              <a:ln w="15875">
                <a:solidFill>
                  <a:schemeClr val="tx1"/>
                </a:solidFill>
              </a:ln>
              <a:solidFill>
                <a:srgbClr val="20FFFF"/>
              </a:solidFill>
              <a:effectLst/>
              <a:latin typeface="Arial"/>
              <a:cs typeface="Arial"/>
            </a:endParaRPr>
          </a:p>
        </p:txBody>
      </p:sp>
      <p:sp>
        <p:nvSpPr>
          <p:cNvPr id="253" name="TextBox 252"/>
          <p:cNvSpPr txBox="1"/>
          <p:nvPr/>
        </p:nvSpPr>
        <p:spPr>
          <a:xfrm>
            <a:off x="2734587" y="2023808"/>
            <a:ext cx="441355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800" b="1" dirty="0">
                <a:ln w="15875">
                  <a:solidFill>
                    <a:schemeClr val="tx1"/>
                  </a:solidFill>
                </a:ln>
                <a:solidFill>
                  <a:srgbClr val="20FFFF"/>
                </a:solidFill>
                <a:latin typeface="Arial"/>
                <a:cs typeface="Arial"/>
              </a:rPr>
              <a:t>11</a:t>
            </a:r>
            <a:endParaRPr lang="en-US" sz="2800" b="1" dirty="0">
              <a:ln w="15875">
                <a:solidFill>
                  <a:schemeClr val="tx1"/>
                </a:solidFill>
              </a:ln>
              <a:solidFill>
                <a:srgbClr val="20FFFF"/>
              </a:solidFill>
              <a:effectLst/>
              <a:latin typeface="Arial"/>
              <a:cs typeface="Arial"/>
            </a:endParaRPr>
          </a:p>
        </p:txBody>
      </p:sp>
      <p:cxnSp>
        <p:nvCxnSpPr>
          <p:cNvPr id="254" name="Straight Arrow Connector 253"/>
          <p:cNvCxnSpPr/>
          <p:nvPr/>
        </p:nvCxnSpPr>
        <p:spPr>
          <a:xfrm flipH="1" flipV="1">
            <a:off x="3018678" y="3082758"/>
            <a:ext cx="193463" cy="178304"/>
          </a:xfrm>
          <a:prstGeom prst="straightConnector1">
            <a:avLst/>
          </a:prstGeom>
          <a:ln w="44450">
            <a:solidFill>
              <a:schemeClr val="tx1"/>
            </a:solidFill>
            <a:tailEnd type="arrow" w="sm" len="sm"/>
          </a:ln>
          <a:effectLst>
            <a:glow>
              <a:srgbClr val="BF0003"/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6" name="TextBox 255"/>
          <p:cNvSpPr txBox="1"/>
          <p:nvPr/>
        </p:nvSpPr>
        <p:spPr>
          <a:xfrm>
            <a:off x="3128349" y="3131245"/>
            <a:ext cx="441355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800" b="1" dirty="0">
                <a:ln w="15875">
                  <a:solidFill>
                    <a:schemeClr val="tx1"/>
                  </a:solidFill>
                </a:ln>
                <a:solidFill>
                  <a:srgbClr val="20FFFF"/>
                </a:solidFill>
                <a:latin typeface="Arial"/>
                <a:cs typeface="Arial"/>
              </a:rPr>
              <a:t>12</a:t>
            </a:r>
            <a:endParaRPr lang="en-US" sz="2800" b="1" dirty="0">
              <a:ln w="15875">
                <a:solidFill>
                  <a:schemeClr val="tx1"/>
                </a:solidFill>
              </a:ln>
              <a:solidFill>
                <a:srgbClr val="20FFFF"/>
              </a:solidFill>
              <a:effectLst/>
              <a:latin typeface="Arial"/>
              <a:cs typeface="Arial"/>
            </a:endParaRPr>
          </a:p>
        </p:txBody>
      </p:sp>
      <p:cxnSp>
        <p:nvCxnSpPr>
          <p:cNvPr id="257" name="Straight Arrow Connector 256"/>
          <p:cNvCxnSpPr/>
          <p:nvPr/>
        </p:nvCxnSpPr>
        <p:spPr>
          <a:xfrm flipH="1" flipV="1">
            <a:off x="3072590" y="2935570"/>
            <a:ext cx="259351" cy="129782"/>
          </a:xfrm>
          <a:prstGeom prst="straightConnector1">
            <a:avLst/>
          </a:prstGeom>
          <a:ln w="44450">
            <a:solidFill>
              <a:schemeClr val="tx1"/>
            </a:solidFill>
            <a:tailEnd type="arrow" w="sm" len="sm"/>
          </a:ln>
          <a:effectLst>
            <a:glow>
              <a:srgbClr val="BF0003"/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0" name="TextBox 259"/>
          <p:cNvSpPr txBox="1"/>
          <p:nvPr/>
        </p:nvSpPr>
        <p:spPr>
          <a:xfrm>
            <a:off x="3298370" y="2830994"/>
            <a:ext cx="441355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800" b="1" dirty="0">
                <a:ln w="15875">
                  <a:solidFill>
                    <a:schemeClr val="tx1"/>
                  </a:solidFill>
                </a:ln>
                <a:solidFill>
                  <a:srgbClr val="20FFFF"/>
                </a:solidFill>
                <a:latin typeface="Arial"/>
                <a:cs typeface="Arial"/>
              </a:rPr>
              <a:t>13</a:t>
            </a:r>
            <a:endParaRPr lang="en-US" sz="2800" b="1" dirty="0">
              <a:ln w="15875">
                <a:solidFill>
                  <a:schemeClr val="tx1"/>
                </a:solidFill>
              </a:ln>
              <a:solidFill>
                <a:srgbClr val="20FFFF"/>
              </a:solidFill>
              <a:effectLst/>
              <a:latin typeface="Arial"/>
              <a:cs typeface="Arial"/>
            </a:endParaRPr>
          </a:p>
        </p:txBody>
      </p:sp>
      <p:cxnSp>
        <p:nvCxnSpPr>
          <p:cNvPr id="261" name="Straight Arrow Connector 260"/>
          <p:cNvCxnSpPr/>
          <p:nvPr/>
        </p:nvCxnSpPr>
        <p:spPr>
          <a:xfrm flipH="1">
            <a:off x="3422040" y="2581584"/>
            <a:ext cx="443576" cy="171657"/>
          </a:xfrm>
          <a:prstGeom prst="straightConnector1">
            <a:avLst/>
          </a:prstGeom>
          <a:ln w="44450">
            <a:solidFill>
              <a:schemeClr val="tx1"/>
            </a:solidFill>
            <a:tailEnd type="arrow" w="sm" len="sm"/>
          </a:ln>
          <a:effectLst>
            <a:glow>
              <a:srgbClr val="BF0003"/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2" name="TextBox 261"/>
          <p:cNvSpPr txBox="1"/>
          <p:nvPr/>
        </p:nvSpPr>
        <p:spPr>
          <a:xfrm>
            <a:off x="3788002" y="2285592"/>
            <a:ext cx="441355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800" b="1" dirty="0">
                <a:ln w="15875">
                  <a:solidFill>
                    <a:schemeClr val="tx1"/>
                  </a:solidFill>
                </a:ln>
                <a:solidFill>
                  <a:srgbClr val="20FFFF"/>
                </a:solidFill>
                <a:latin typeface="Arial"/>
                <a:cs typeface="Arial"/>
              </a:rPr>
              <a:t>14</a:t>
            </a:r>
            <a:endParaRPr lang="en-US" sz="2800" b="1" dirty="0">
              <a:ln w="15875">
                <a:solidFill>
                  <a:schemeClr val="tx1"/>
                </a:solidFill>
              </a:ln>
              <a:solidFill>
                <a:srgbClr val="20FFFF"/>
              </a:solidFill>
              <a:effectLst/>
              <a:latin typeface="Arial"/>
              <a:cs typeface="Arial"/>
            </a:endParaRPr>
          </a:p>
        </p:txBody>
      </p:sp>
      <p:cxnSp>
        <p:nvCxnSpPr>
          <p:cNvPr id="263" name="Straight Arrow Connector 262"/>
          <p:cNvCxnSpPr/>
          <p:nvPr/>
        </p:nvCxnSpPr>
        <p:spPr>
          <a:xfrm flipH="1">
            <a:off x="3469336" y="2847280"/>
            <a:ext cx="318666" cy="8647"/>
          </a:xfrm>
          <a:prstGeom prst="straightConnector1">
            <a:avLst/>
          </a:prstGeom>
          <a:ln w="44450">
            <a:solidFill>
              <a:schemeClr val="tx1"/>
            </a:solidFill>
            <a:tailEnd type="arrow" w="sm" len="sm"/>
          </a:ln>
          <a:effectLst>
            <a:glow>
              <a:srgbClr val="BF0003"/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4" name="TextBox 263"/>
          <p:cNvSpPr txBox="1"/>
          <p:nvPr/>
        </p:nvSpPr>
        <p:spPr>
          <a:xfrm>
            <a:off x="3749250" y="2608187"/>
            <a:ext cx="441355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800" b="1" dirty="0">
                <a:ln w="15875">
                  <a:solidFill>
                    <a:schemeClr val="tx1"/>
                  </a:solidFill>
                </a:ln>
                <a:solidFill>
                  <a:srgbClr val="20FFFF"/>
                </a:solidFill>
                <a:latin typeface="Arial"/>
                <a:cs typeface="Arial"/>
              </a:rPr>
              <a:t>15</a:t>
            </a:r>
            <a:endParaRPr lang="en-US" sz="2800" b="1" dirty="0">
              <a:ln w="15875">
                <a:solidFill>
                  <a:schemeClr val="tx1"/>
                </a:solidFill>
              </a:ln>
              <a:solidFill>
                <a:srgbClr val="20FFFF"/>
              </a:solidFill>
              <a:effectLst/>
              <a:latin typeface="Arial"/>
              <a:cs typeface="Arial"/>
            </a:endParaRPr>
          </a:p>
        </p:txBody>
      </p:sp>
      <p:sp>
        <p:nvSpPr>
          <p:cNvPr id="267" name="5-Point Star 266"/>
          <p:cNvSpPr>
            <a:spLocks noChangeAspect="1"/>
          </p:cNvSpPr>
          <p:nvPr/>
        </p:nvSpPr>
        <p:spPr>
          <a:xfrm rot="10580098" flipV="1">
            <a:off x="2820215" y="4244744"/>
            <a:ext cx="228600" cy="228600"/>
          </a:xfrm>
          <a:prstGeom prst="star5">
            <a:avLst>
              <a:gd name="adj" fmla="val 20272"/>
              <a:gd name="hf" fmla="val 105146"/>
              <a:gd name="vf" fmla="val 110557"/>
            </a:avLst>
          </a:prstGeom>
          <a:solidFill>
            <a:srgbClr val="0000FF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2" name="Multiply 271"/>
          <p:cNvSpPr>
            <a:spLocks noChangeAspect="1"/>
          </p:cNvSpPr>
          <p:nvPr/>
        </p:nvSpPr>
        <p:spPr>
          <a:xfrm>
            <a:off x="3528372" y="2300144"/>
            <a:ext cx="256319" cy="256032"/>
          </a:xfrm>
          <a:prstGeom prst="mathMultiply">
            <a:avLst/>
          </a:prstGeom>
          <a:solidFill>
            <a:schemeClr val="bg1"/>
          </a:solidFill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" name="Oval 117"/>
          <p:cNvSpPr>
            <a:spLocks noChangeAspect="1"/>
          </p:cNvSpPr>
          <p:nvPr/>
        </p:nvSpPr>
        <p:spPr>
          <a:xfrm>
            <a:off x="7599542" y="3975440"/>
            <a:ext cx="137160" cy="137160"/>
          </a:xfrm>
          <a:prstGeom prst="ellipse">
            <a:avLst/>
          </a:prstGeom>
          <a:solidFill>
            <a:srgbClr val="35FF17">
              <a:alpha val="25000"/>
            </a:srgbClr>
          </a:solidFill>
          <a:ln w="22225">
            <a:solidFill>
              <a:schemeClr val="tx1">
                <a:alpha val="2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" name="Oval 118"/>
          <p:cNvSpPr>
            <a:spLocks noChangeAspect="1"/>
          </p:cNvSpPr>
          <p:nvPr/>
        </p:nvSpPr>
        <p:spPr>
          <a:xfrm>
            <a:off x="6355437" y="3417803"/>
            <a:ext cx="137160" cy="137160"/>
          </a:xfrm>
          <a:prstGeom prst="ellipse">
            <a:avLst/>
          </a:prstGeom>
          <a:solidFill>
            <a:srgbClr val="FFFF00">
              <a:alpha val="25000"/>
            </a:srgbClr>
          </a:solidFill>
          <a:ln w="22225">
            <a:solidFill>
              <a:schemeClr val="tx1">
                <a:alpha val="2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Oval 119"/>
          <p:cNvSpPr>
            <a:spLocks noChangeAspect="1"/>
          </p:cNvSpPr>
          <p:nvPr/>
        </p:nvSpPr>
        <p:spPr>
          <a:xfrm>
            <a:off x="6355437" y="3699894"/>
            <a:ext cx="137160" cy="137160"/>
          </a:xfrm>
          <a:prstGeom prst="ellipse">
            <a:avLst/>
          </a:prstGeom>
          <a:solidFill>
            <a:srgbClr val="FC6909">
              <a:alpha val="25000"/>
            </a:srgbClr>
          </a:solidFill>
          <a:ln w="22225">
            <a:solidFill>
              <a:schemeClr val="tx1">
                <a:alpha val="2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Oval 120"/>
          <p:cNvSpPr>
            <a:spLocks noChangeAspect="1"/>
          </p:cNvSpPr>
          <p:nvPr/>
        </p:nvSpPr>
        <p:spPr>
          <a:xfrm>
            <a:off x="6355437" y="3974064"/>
            <a:ext cx="137160" cy="137160"/>
          </a:xfrm>
          <a:prstGeom prst="ellipse">
            <a:avLst/>
          </a:prstGeom>
          <a:solidFill>
            <a:srgbClr val="DC0004">
              <a:alpha val="25000"/>
            </a:srgbClr>
          </a:solidFill>
          <a:ln w="22225">
            <a:solidFill>
              <a:schemeClr val="tx1">
                <a:alpha val="2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" name="Oval 121"/>
          <p:cNvSpPr>
            <a:spLocks noChangeAspect="1"/>
          </p:cNvSpPr>
          <p:nvPr/>
        </p:nvSpPr>
        <p:spPr>
          <a:xfrm>
            <a:off x="7599542" y="3423807"/>
            <a:ext cx="137160" cy="137160"/>
          </a:xfrm>
          <a:prstGeom prst="ellipse">
            <a:avLst/>
          </a:prstGeom>
          <a:solidFill>
            <a:srgbClr val="FC00D5">
              <a:alpha val="25000"/>
            </a:srgbClr>
          </a:solidFill>
          <a:ln w="22225">
            <a:solidFill>
              <a:schemeClr val="tx1">
                <a:alpha val="2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6" name="TextBox 125"/>
          <p:cNvSpPr txBox="1"/>
          <p:nvPr/>
        </p:nvSpPr>
        <p:spPr>
          <a:xfrm>
            <a:off x="6437677" y="3881389"/>
            <a:ext cx="8347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BFBFBF"/>
                </a:solidFill>
                <a:latin typeface="Arial"/>
                <a:cs typeface="Arial"/>
              </a:rPr>
              <a:t>TPV 1c</a:t>
            </a:r>
          </a:p>
        </p:txBody>
      </p:sp>
      <p:sp>
        <p:nvSpPr>
          <p:cNvPr id="128" name="TextBox 127"/>
          <p:cNvSpPr txBox="1"/>
          <p:nvPr/>
        </p:nvSpPr>
        <p:spPr>
          <a:xfrm>
            <a:off x="6437677" y="3324420"/>
            <a:ext cx="8347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BFBFBF"/>
                </a:solidFill>
                <a:latin typeface="Arial"/>
                <a:cs typeface="Arial"/>
              </a:rPr>
              <a:t>TPV 1a</a:t>
            </a:r>
          </a:p>
        </p:txBody>
      </p:sp>
      <p:sp>
        <p:nvSpPr>
          <p:cNvPr id="129" name="TextBox 128"/>
          <p:cNvSpPr txBox="1"/>
          <p:nvPr/>
        </p:nvSpPr>
        <p:spPr>
          <a:xfrm>
            <a:off x="7681782" y="3879076"/>
            <a:ext cx="8347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BFBFBF"/>
                </a:solidFill>
                <a:latin typeface="Arial"/>
                <a:cs typeface="Arial"/>
              </a:rPr>
              <a:t>TPV 3</a:t>
            </a:r>
          </a:p>
        </p:txBody>
      </p:sp>
      <p:sp>
        <p:nvSpPr>
          <p:cNvPr id="131" name="TextBox 130"/>
          <p:cNvSpPr txBox="1"/>
          <p:nvPr/>
        </p:nvSpPr>
        <p:spPr>
          <a:xfrm>
            <a:off x="7681782" y="3605334"/>
            <a:ext cx="8347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Arial"/>
                <a:cs typeface="Arial"/>
              </a:rPr>
              <a:t>TPV 2</a:t>
            </a:r>
          </a:p>
        </p:txBody>
      </p:sp>
      <p:sp>
        <p:nvSpPr>
          <p:cNvPr id="133" name="TextBox 132"/>
          <p:cNvSpPr txBox="1"/>
          <p:nvPr/>
        </p:nvSpPr>
        <p:spPr>
          <a:xfrm>
            <a:off x="7681782" y="3326984"/>
            <a:ext cx="8347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BFBFBF"/>
                </a:solidFill>
                <a:latin typeface="Arial"/>
                <a:cs typeface="Arial"/>
              </a:rPr>
              <a:t>TPV 1d</a:t>
            </a:r>
          </a:p>
        </p:txBody>
      </p:sp>
      <p:sp>
        <p:nvSpPr>
          <p:cNvPr id="138" name="TextBox 137"/>
          <p:cNvSpPr txBox="1"/>
          <p:nvPr/>
        </p:nvSpPr>
        <p:spPr>
          <a:xfrm>
            <a:off x="6437677" y="3605334"/>
            <a:ext cx="8347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BFBFBF"/>
                </a:solidFill>
                <a:latin typeface="Arial"/>
                <a:cs typeface="Arial"/>
              </a:rPr>
              <a:t>TPV 1b</a:t>
            </a:r>
          </a:p>
        </p:txBody>
      </p:sp>
      <p:sp>
        <p:nvSpPr>
          <p:cNvPr id="139" name="Title 1"/>
          <p:cNvSpPr txBox="1">
            <a:spLocks/>
          </p:cNvSpPr>
          <p:nvPr/>
        </p:nvSpPr>
        <p:spPr>
          <a:xfrm>
            <a:off x="1" y="-33716"/>
            <a:ext cx="9143999" cy="72222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FF0000"/>
                </a:solidFill>
                <a:cs typeface="Arial" panose="020B0604020202020204" pitchFamily="34" charset="0"/>
              </a:rPr>
              <a:t>Tracks of TPVs</a:t>
            </a:r>
          </a:p>
        </p:txBody>
      </p:sp>
    </p:spTree>
    <p:extLst>
      <p:ext uri="{BB962C8B-B14F-4D97-AF65-F5344CB8AC3E}">
        <p14:creationId xmlns:p14="http://schemas.microsoft.com/office/powerpoint/2010/main" val="10611266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pv3_and_300Z_mean_1_7_Jun_201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01" y="826620"/>
            <a:ext cx="5596399" cy="5138928"/>
          </a:xfrm>
          <a:prstGeom prst="rect">
            <a:avLst/>
          </a:prstGeom>
        </p:spPr>
      </p:pic>
      <p:sp>
        <p:nvSpPr>
          <p:cNvPr id="134" name="Content Placeholder 2"/>
          <p:cNvSpPr txBox="1">
            <a:spLocks/>
          </p:cNvSpPr>
          <p:nvPr/>
        </p:nvSpPr>
        <p:spPr>
          <a:xfrm>
            <a:off x="5660053" y="5487925"/>
            <a:ext cx="3465074" cy="130608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1–7 June 2018 time-mean 300-hPa geopotential height (dam, black) and standardized geopotential height anomalies (σ, shaded)</a:t>
            </a:r>
            <a:endParaRPr lang="en-US" sz="15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6" name="Picture 175" descr="mean_300Z_and_track_nov_2013.png"/>
          <p:cNvPicPr>
            <a:picLocks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908" t="12365" r="4545" b="15690"/>
          <a:stretch/>
        </p:blipFill>
        <p:spPr>
          <a:xfrm rot="5400000">
            <a:off x="2611707" y="3669400"/>
            <a:ext cx="151074" cy="5162897"/>
          </a:xfrm>
          <a:prstGeom prst="rect">
            <a:avLst/>
          </a:prstGeom>
        </p:spPr>
      </p:pic>
      <p:sp>
        <p:nvSpPr>
          <p:cNvPr id="177" name="TextBox 176"/>
          <p:cNvSpPr txBox="1"/>
          <p:nvPr/>
        </p:nvSpPr>
        <p:spPr>
          <a:xfrm>
            <a:off x="476725" y="6322584"/>
            <a:ext cx="300556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 dirty="0">
                <a:latin typeface="Arial"/>
                <a:cs typeface="Arial"/>
              </a:rPr>
              <a:t>-2</a:t>
            </a:r>
          </a:p>
        </p:txBody>
      </p:sp>
      <p:sp>
        <p:nvSpPr>
          <p:cNvPr id="178" name="TextBox 177"/>
          <p:cNvSpPr txBox="1"/>
          <p:nvPr/>
        </p:nvSpPr>
        <p:spPr>
          <a:xfrm>
            <a:off x="959426" y="6322584"/>
            <a:ext cx="376811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 dirty="0">
                <a:latin typeface="Arial"/>
                <a:cs typeface="Arial"/>
              </a:rPr>
              <a:t>-1.5</a:t>
            </a:r>
          </a:p>
        </p:txBody>
      </p:sp>
      <p:sp>
        <p:nvSpPr>
          <p:cNvPr id="179" name="TextBox 178"/>
          <p:cNvSpPr txBox="1"/>
          <p:nvPr/>
        </p:nvSpPr>
        <p:spPr>
          <a:xfrm>
            <a:off x="1503186" y="6322584"/>
            <a:ext cx="300556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 dirty="0">
                <a:latin typeface="Arial"/>
                <a:cs typeface="Arial"/>
              </a:rPr>
              <a:t>-1</a:t>
            </a:r>
          </a:p>
        </p:txBody>
      </p:sp>
      <p:sp>
        <p:nvSpPr>
          <p:cNvPr id="180" name="TextBox 179"/>
          <p:cNvSpPr txBox="1"/>
          <p:nvPr/>
        </p:nvSpPr>
        <p:spPr>
          <a:xfrm>
            <a:off x="1974883" y="6322584"/>
            <a:ext cx="390902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 dirty="0">
                <a:latin typeface="Arial"/>
                <a:cs typeface="Arial"/>
              </a:rPr>
              <a:t>-0.5</a:t>
            </a:r>
          </a:p>
        </p:txBody>
      </p:sp>
      <p:sp>
        <p:nvSpPr>
          <p:cNvPr id="181" name="TextBox 180"/>
          <p:cNvSpPr txBox="1"/>
          <p:nvPr/>
        </p:nvSpPr>
        <p:spPr>
          <a:xfrm>
            <a:off x="2532849" y="6322584"/>
            <a:ext cx="300556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 dirty="0">
                <a:latin typeface="Arial"/>
                <a:cs typeface="Arial"/>
              </a:rPr>
              <a:t>0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182" name="TextBox 181"/>
          <p:cNvSpPr txBox="1"/>
          <p:nvPr/>
        </p:nvSpPr>
        <p:spPr>
          <a:xfrm>
            <a:off x="3048471" y="6322584"/>
            <a:ext cx="300556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 dirty="0">
                <a:latin typeface="Arial"/>
                <a:cs typeface="Arial"/>
              </a:rPr>
              <a:t>0.5</a:t>
            </a:r>
          </a:p>
        </p:txBody>
      </p:sp>
      <p:sp>
        <p:nvSpPr>
          <p:cNvPr id="183" name="TextBox 182"/>
          <p:cNvSpPr txBox="1"/>
          <p:nvPr/>
        </p:nvSpPr>
        <p:spPr>
          <a:xfrm>
            <a:off x="3565060" y="6320941"/>
            <a:ext cx="300556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 dirty="0">
                <a:latin typeface="Arial"/>
                <a:cs typeface="Arial"/>
              </a:rPr>
              <a:t>1</a:t>
            </a:r>
          </a:p>
        </p:txBody>
      </p:sp>
      <p:sp>
        <p:nvSpPr>
          <p:cNvPr id="184" name="TextBox 183"/>
          <p:cNvSpPr txBox="1"/>
          <p:nvPr/>
        </p:nvSpPr>
        <p:spPr>
          <a:xfrm>
            <a:off x="4070673" y="6319620"/>
            <a:ext cx="300556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 dirty="0">
                <a:latin typeface="Arial"/>
                <a:cs typeface="Arial"/>
              </a:rPr>
              <a:t>1.5</a:t>
            </a:r>
          </a:p>
        </p:txBody>
      </p:sp>
      <p:sp>
        <p:nvSpPr>
          <p:cNvPr id="185" name="TextBox 184"/>
          <p:cNvSpPr txBox="1"/>
          <p:nvPr/>
        </p:nvSpPr>
        <p:spPr>
          <a:xfrm>
            <a:off x="4586348" y="6322584"/>
            <a:ext cx="300556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 dirty="0">
                <a:latin typeface="Arial"/>
                <a:cs typeface="Arial"/>
              </a:rPr>
              <a:t>2</a:t>
            </a:r>
          </a:p>
        </p:txBody>
      </p:sp>
      <p:sp>
        <p:nvSpPr>
          <p:cNvPr id="186" name="TextBox 185"/>
          <p:cNvSpPr txBox="1"/>
          <p:nvPr/>
        </p:nvSpPr>
        <p:spPr>
          <a:xfrm>
            <a:off x="4893704" y="6315302"/>
            <a:ext cx="231497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600" dirty="0" err="1">
                <a:latin typeface="Arial"/>
                <a:cs typeface="Arial"/>
              </a:rPr>
              <a:t>σ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187" name="TextBox 186"/>
          <p:cNvSpPr txBox="1"/>
          <p:nvPr/>
        </p:nvSpPr>
        <p:spPr>
          <a:xfrm>
            <a:off x="6429302" y="4411404"/>
            <a:ext cx="10387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Arial"/>
                <a:cs typeface="Arial"/>
              </a:rPr>
              <a:t>Genesis</a:t>
            </a:r>
            <a:endParaRPr lang="en-US" sz="1600" b="1" dirty="0">
              <a:latin typeface="Arial"/>
              <a:cs typeface="Arial"/>
            </a:endParaRPr>
          </a:p>
        </p:txBody>
      </p:sp>
      <p:sp>
        <p:nvSpPr>
          <p:cNvPr id="188" name="5-Point Star 187"/>
          <p:cNvSpPr>
            <a:spLocks noChangeAspect="1"/>
          </p:cNvSpPr>
          <p:nvPr/>
        </p:nvSpPr>
        <p:spPr>
          <a:xfrm rot="10580098" flipV="1">
            <a:off x="6180906" y="4436801"/>
            <a:ext cx="228600" cy="228600"/>
          </a:xfrm>
          <a:prstGeom prst="star5">
            <a:avLst/>
          </a:prstGeom>
          <a:solidFill>
            <a:srgbClr val="0000FF"/>
          </a:solidFill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9" name="Multiply 188"/>
          <p:cNvSpPr/>
          <p:nvPr/>
        </p:nvSpPr>
        <p:spPr>
          <a:xfrm>
            <a:off x="7675856" y="4457314"/>
            <a:ext cx="256319" cy="256319"/>
          </a:xfrm>
          <a:prstGeom prst="mathMultiply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0" name="TextBox 189"/>
          <p:cNvSpPr txBox="1"/>
          <p:nvPr/>
        </p:nvSpPr>
        <p:spPr>
          <a:xfrm>
            <a:off x="7914016" y="4411404"/>
            <a:ext cx="6679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err="1">
                <a:latin typeface="Arial"/>
                <a:cs typeface="Arial"/>
              </a:rPr>
              <a:t>Lysis</a:t>
            </a:r>
            <a:endParaRPr lang="en-US" sz="1600" b="1" dirty="0">
              <a:latin typeface="Arial"/>
              <a:cs typeface="Arial"/>
            </a:endParaRPr>
          </a:p>
        </p:txBody>
      </p:sp>
      <p:graphicFrame>
        <p:nvGraphicFramePr>
          <p:cNvPr id="123" name="Table 1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08618669"/>
              </p:ext>
            </p:extLst>
          </p:nvPr>
        </p:nvGraphicFramePr>
        <p:xfrm>
          <a:off x="5655113" y="1018033"/>
          <a:ext cx="3333598" cy="1920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563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85994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763127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844893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260066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TPV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Genesis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err="1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Lysis</a:t>
                      </a:r>
                      <a:endParaRPr lang="en-US" sz="1200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Lifetime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60066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BFBFBF"/>
                          </a:solidFill>
                          <a:latin typeface="Arial"/>
                          <a:cs typeface="Arial"/>
                        </a:rPr>
                        <a:t>TPV</a:t>
                      </a:r>
                      <a:r>
                        <a:rPr lang="en-US" sz="1200" baseline="0" dirty="0">
                          <a:solidFill>
                            <a:srgbClr val="BFBFBF"/>
                          </a:solidFill>
                          <a:latin typeface="Arial"/>
                          <a:cs typeface="Arial"/>
                        </a:rPr>
                        <a:t> 1a</a:t>
                      </a:r>
                      <a:endParaRPr lang="en-US" sz="1200" dirty="0">
                        <a:solidFill>
                          <a:srgbClr val="BFBFBF"/>
                        </a:solidFill>
                        <a:latin typeface="Arial"/>
                        <a:cs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BFBFBF"/>
                          </a:solidFill>
                          <a:latin typeface="Arial"/>
                          <a:cs typeface="Arial"/>
                        </a:rPr>
                        <a:t>29 May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BFBFBF"/>
                          </a:solidFill>
                          <a:latin typeface="Arial"/>
                          <a:cs typeface="Arial"/>
                        </a:rPr>
                        <a:t>3 June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BFBFBF"/>
                          </a:solidFill>
                          <a:latin typeface="Arial"/>
                          <a:cs typeface="Arial"/>
                        </a:rPr>
                        <a:t>~5.4 d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60066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BFBFBF"/>
                          </a:solidFill>
                          <a:latin typeface="Arial"/>
                          <a:cs typeface="Arial"/>
                        </a:rPr>
                        <a:t>TPV 1b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BFBFBF"/>
                          </a:solidFill>
                          <a:latin typeface="Arial"/>
                          <a:cs typeface="Arial"/>
                        </a:rPr>
                        <a:t>2 June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BFBFBF"/>
                          </a:solidFill>
                          <a:latin typeface="Arial"/>
                          <a:cs typeface="Arial"/>
                        </a:rPr>
                        <a:t>5 June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BFBFBF"/>
                          </a:solidFill>
                          <a:latin typeface="Arial"/>
                          <a:cs typeface="Arial"/>
                        </a:rPr>
                        <a:t>2.5 d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60066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BFBFBF"/>
                          </a:solidFill>
                          <a:latin typeface="Arial"/>
                          <a:cs typeface="Arial"/>
                        </a:rPr>
                        <a:t>TPV 1c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BFBFBF"/>
                          </a:solidFill>
                          <a:latin typeface="Arial"/>
                          <a:cs typeface="Arial"/>
                        </a:rPr>
                        <a:t>5 June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BFBFBF"/>
                          </a:solidFill>
                          <a:latin typeface="Arial"/>
                          <a:cs typeface="Arial"/>
                        </a:rPr>
                        <a:t>7 June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BFBFBF"/>
                          </a:solidFill>
                          <a:latin typeface="Arial"/>
                          <a:cs typeface="Arial"/>
                        </a:rPr>
                        <a:t>~2.4 d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60066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BFBFBF"/>
                          </a:solidFill>
                          <a:latin typeface="Arial"/>
                          <a:cs typeface="Arial"/>
                        </a:rPr>
                        <a:t>TPV 1d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BFBFBF"/>
                          </a:solidFill>
                          <a:latin typeface="Arial"/>
                          <a:cs typeface="Arial"/>
                        </a:rPr>
                        <a:t>6 June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BFBFBF"/>
                          </a:solidFill>
                          <a:latin typeface="Arial"/>
                          <a:cs typeface="Arial"/>
                        </a:rPr>
                        <a:t>8 June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BFBFBF"/>
                          </a:solidFill>
                          <a:latin typeface="Arial"/>
                          <a:cs typeface="Arial"/>
                        </a:rPr>
                        <a:t>2 d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60066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BFBFBF"/>
                          </a:solidFill>
                          <a:latin typeface="Arial"/>
                          <a:cs typeface="Arial"/>
                        </a:rPr>
                        <a:t>TPV 2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BFBFBF"/>
                          </a:solidFill>
                          <a:latin typeface="Arial"/>
                          <a:cs typeface="Arial"/>
                        </a:rPr>
                        <a:t>30 May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BFBFBF"/>
                          </a:solidFill>
                          <a:latin typeface="Arial"/>
                          <a:cs typeface="Arial"/>
                        </a:rPr>
                        <a:t>15 June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BFBFBF"/>
                          </a:solidFill>
                          <a:latin typeface="Arial"/>
                          <a:cs typeface="Arial"/>
                        </a:rPr>
                        <a:t>17 d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60066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TPV 3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30 May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4 June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~4.4 d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  <p:sp>
        <p:nvSpPr>
          <p:cNvPr id="124" name="Oval 123"/>
          <p:cNvSpPr>
            <a:spLocks noChangeAspect="1"/>
          </p:cNvSpPr>
          <p:nvPr/>
        </p:nvSpPr>
        <p:spPr>
          <a:xfrm>
            <a:off x="6368223" y="5026593"/>
            <a:ext cx="137160" cy="13716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" name="TextBox 124"/>
          <p:cNvSpPr txBox="1"/>
          <p:nvPr/>
        </p:nvSpPr>
        <p:spPr>
          <a:xfrm>
            <a:off x="6492425" y="4931156"/>
            <a:ext cx="20140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Arial"/>
                <a:cs typeface="Arial"/>
              </a:rPr>
              <a:t>0000 UTC positions</a:t>
            </a:r>
            <a:endParaRPr lang="en-US" sz="1600" b="1" dirty="0">
              <a:latin typeface="Arial"/>
              <a:cs typeface="Arial"/>
            </a:endParaRPr>
          </a:p>
        </p:txBody>
      </p:sp>
      <p:sp>
        <p:nvSpPr>
          <p:cNvPr id="127" name="Oval 126"/>
          <p:cNvSpPr>
            <a:spLocks noChangeAspect="1"/>
          </p:cNvSpPr>
          <p:nvPr/>
        </p:nvSpPr>
        <p:spPr>
          <a:xfrm>
            <a:off x="7599542" y="3975440"/>
            <a:ext cx="137160" cy="137160"/>
          </a:xfrm>
          <a:prstGeom prst="ellipse">
            <a:avLst/>
          </a:prstGeom>
          <a:solidFill>
            <a:srgbClr val="35FF17"/>
          </a:solidFill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3" name="TextBox 162"/>
          <p:cNvSpPr txBox="1"/>
          <p:nvPr/>
        </p:nvSpPr>
        <p:spPr>
          <a:xfrm>
            <a:off x="2277006" y="2675261"/>
            <a:ext cx="498647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800" b="1" dirty="0">
                <a:ln w="15875">
                  <a:solidFill>
                    <a:schemeClr val="tx1"/>
                  </a:solidFill>
                </a:ln>
                <a:solidFill>
                  <a:srgbClr val="35FF17"/>
                </a:solidFill>
                <a:latin typeface="Arial"/>
                <a:cs typeface="Arial"/>
              </a:rPr>
              <a:t>31</a:t>
            </a:r>
            <a:endParaRPr lang="en-US" sz="2800" b="1" dirty="0">
              <a:ln w="15875">
                <a:solidFill>
                  <a:schemeClr val="tx1"/>
                </a:solidFill>
              </a:ln>
              <a:solidFill>
                <a:srgbClr val="35FF17"/>
              </a:solidFill>
              <a:effectLst/>
              <a:latin typeface="Arial"/>
              <a:cs typeface="Arial"/>
            </a:endParaRPr>
          </a:p>
        </p:txBody>
      </p:sp>
      <p:cxnSp>
        <p:nvCxnSpPr>
          <p:cNvPr id="165" name="Straight Arrow Connector 164"/>
          <p:cNvCxnSpPr/>
          <p:nvPr/>
        </p:nvCxnSpPr>
        <p:spPr>
          <a:xfrm flipV="1">
            <a:off x="2532849" y="2579354"/>
            <a:ext cx="1" cy="221731"/>
          </a:xfrm>
          <a:prstGeom prst="straightConnector1">
            <a:avLst/>
          </a:prstGeom>
          <a:ln w="44450">
            <a:solidFill>
              <a:schemeClr val="tx1"/>
            </a:solidFill>
            <a:tailEnd type="arrow" w="sm" len="sm"/>
          </a:ln>
          <a:effectLst>
            <a:glow>
              <a:srgbClr val="BF0003"/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6" name="Straight Arrow Connector 165"/>
          <p:cNvCxnSpPr/>
          <p:nvPr/>
        </p:nvCxnSpPr>
        <p:spPr>
          <a:xfrm>
            <a:off x="1509536" y="2168060"/>
            <a:ext cx="207176" cy="132084"/>
          </a:xfrm>
          <a:prstGeom prst="straightConnector1">
            <a:avLst/>
          </a:prstGeom>
          <a:ln w="44450">
            <a:solidFill>
              <a:schemeClr val="tx1"/>
            </a:solidFill>
            <a:tailEnd type="arrow" w="sm" len="sm"/>
          </a:ln>
          <a:effectLst>
            <a:glow>
              <a:srgbClr val="BF0003"/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7" name="TextBox 166"/>
          <p:cNvSpPr txBox="1"/>
          <p:nvPr/>
        </p:nvSpPr>
        <p:spPr>
          <a:xfrm>
            <a:off x="1267005" y="1932226"/>
            <a:ext cx="271106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800" b="1" dirty="0">
                <a:ln w="15875">
                  <a:solidFill>
                    <a:schemeClr val="tx1"/>
                  </a:solidFill>
                </a:ln>
                <a:solidFill>
                  <a:srgbClr val="35FF17"/>
                </a:solidFill>
                <a:latin typeface="Arial"/>
                <a:cs typeface="Arial"/>
              </a:rPr>
              <a:t>1</a:t>
            </a:r>
            <a:endParaRPr lang="en-US" sz="2800" b="1" dirty="0">
              <a:ln w="15875">
                <a:solidFill>
                  <a:schemeClr val="tx1"/>
                </a:solidFill>
              </a:ln>
              <a:solidFill>
                <a:srgbClr val="35FF17"/>
              </a:solidFill>
              <a:effectLst/>
              <a:latin typeface="Arial"/>
              <a:cs typeface="Arial"/>
            </a:endParaRPr>
          </a:p>
        </p:txBody>
      </p:sp>
      <p:cxnSp>
        <p:nvCxnSpPr>
          <p:cNvPr id="168" name="Straight Arrow Connector 167"/>
          <p:cNvCxnSpPr/>
          <p:nvPr/>
        </p:nvCxnSpPr>
        <p:spPr>
          <a:xfrm>
            <a:off x="1345762" y="2747786"/>
            <a:ext cx="218091" cy="0"/>
          </a:xfrm>
          <a:prstGeom prst="straightConnector1">
            <a:avLst/>
          </a:prstGeom>
          <a:ln w="44450">
            <a:solidFill>
              <a:schemeClr val="tx1"/>
            </a:solidFill>
            <a:tailEnd type="arrow" w="sm" len="sm"/>
          </a:ln>
          <a:effectLst>
            <a:glow>
              <a:srgbClr val="BF0003"/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9" name="TextBox 168"/>
          <p:cNvSpPr txBox="1"/>
          <p:nvPr/>
        </p:nvSpPr>
        <p:spPr>
          <a:xfrm>
            <a:off x="1081006" y="2501036"/>
            <a:ext cx="271106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800" b="1" dirty="0">
                <a:ln w="15875">
                  <a:solidFill>
                    <a:schemeClr val="tx1"/>
                  </a:solidFill>
                </a:ln>
                <a:solidFill>
                  <a:srgbClr val="35FF17"/>
                </a:solidFill>
                <a:latin typeface="Arial"/>
                <a:cs typeface="Arial"/>
              </a:rPr>
              <a:t>2</a:t>
            </a:r>
            <a:endParaRPr lang="en-US" sz="2800" b="1" dirty="0">
              <a:ln w="15875">
                <a:solidFill>
                  <a:schemeClr val="tx1"/>
                </a:solidFill>
              </a:ln>
              <a:solidFill>
                <a:srgbClr val="35FF17"/>
              </a:solidFill>
              <a:effectLst/>
              <a:latin typeface="Arial"/>
              <a:cs typeface="Arial"/>
            </a:endParaRPr>
          </a:p>
        </p:txBody>
      </p:sp>
      <p:cxnSp>
        <p:nvCxnSpPr>
          <p:cNvPr id="170" name="Straight Arrow Connector 169"/>
          <p:cNvCxnSpPr/>
          <p:nvPr/>
        </p:nvCxnSpPr>
        <p:spPr>
          <a:xfrm>
            <a:off x="1601515" y="3692714"/>
            <a:ext cx="218091" cy="0"/>
          </a:xfrm>
          <a:prstGeom prst="straightConnector1">
            <a:avLst/>
          </a:prstGeom>
          <a:ln w="44450">
            <a:solidFill>
              <a:schemeClr val="tx1"/>
            </a:solidFill>
            <a:tailEnd type="arrow" w="sm" len="sm"/>
          </a:ln>
          <a:effectLst>
            <a:glow>
              <a:srgbClr val="BF0003"/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1" name="TextBox 170"/>
          <p:cNvSpPr txBox="1"/>
          <p:nvPr/>
        </p:nvSpPr>
        <p:spPr>
          <a:xfrm>
            <a:off x="1359009" y="3463112"/>
            <a:ext cx="271106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800" b="1" dirty="0">
                <a:ln w="15875">
                  <a:solidFill>
                    <a:schemeClr val="tx1"/>
                  </a:solidFill>
                </a:ln>
                <a:solidFill>
                  <a:srgbClr val="35FF17"/>
                </a:solidFill>
                <a:latin typeface="Arial"/>
                <a:cs typeface="Arial"/>
              </a:rPr>
              <a:t>3</a:t>
            </a:r>
            <a:endParaRPr lang="en-US" sz="2800" b="1" dirty="0">
              <a:ln w="15875">
                <a:solidFill>
                  <a:schemeClr val="tx1"/>
                </a:solidFill>
              </a:ln>
              <a:solidFill>
                <a:srgbClr val="35FF17"/>
              </a:solidFill>
              <a:effectLst/>
              <a:latin typeface="Arial"/>
              <a:cs typeface="Arial"/>
            </a:endParaRPr>
          </a:p>
        </p:txBody>
      </p:sp>
      <p:cxnSp>
        <p:nvCxnSpPr>
          <p:cNvPr id="172" name="Straight Arrow Connector 171"/>
          <p:cNvCxnSpPr/>
          <p:nvPr/>
        </p:nvCxnSpPr>
        <p:spPr>
          <a:xfrm flipV="1">
            <a:off x="2181225" y="4291896"/>
            <a:ext cx="60824" cy="212239"/>
          </a:xfrm>
          <a:prstGeom prst="straightConnector1">
            <a:avLst/>
          </a:prstGeom>
          <a:ln w="44450">
            <a:solidFill>
              <a:schemeClr val="tx1"/>
            </a:solidFill>
            <a:tailEnd type="arrow" w="sm" len="sm"/>
          </a:ln>
          <a:effectLst>
            <a:glow>
              <a:srgbClr val="BF0003"/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3" name="TextBox 172"/>
          <p:cNvSpPr txBox="1"/>
          <p:nvPr/>
        </p:nvSpPr>
        <p:spPr>
          <a:xfrm>
            <a:off x="2089356" y="4383673"/>
            <a:ext cx="271106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800" b="1" dirty="0">
                <a:ln w="15875">
                  <a:solidFill>
                    <a:schemeClr val="tx1"/>
                  </a:solidFill>
                </a:ln>
                <a:solidFill>
                  <a:srgbClr val="35FF17"/>
                </a:solidFill>
                <a:latin typeface="Arial"/>
                <a:cs typeface="Arial"/>
              </a:rPr>
              <a:t>4</a:t>
            </a:r>
            <a:endParaRPr lang="en-US" sz="2800" b="1" dirty="0">
              <a:ln w="15875">
                <a:solidFill>
                  <a:schemeClr val="tx1"/>
                </a:solidFill>
              </a:ln>
              <a:solidFill>
                <a:srgbClr val="35FF17"/>
              </a:solidFill>
              <a:effectLst/>
              <a:latin typeface="Arial"/>
              <a:cs typeface="Arial"/>
            </a:endParaRPr>
          </a:p>
        </p:txBody>
      </p:sp>
      <p:sp>
        <p:nvSpPr>
          <p:cNvPr id="213" name="5-Point Star 212"/>
          <p:cNvSpPr>
            <a:spLocks noChangeAspect="1"/>
          </p:cNvSpPr>
          <p:nvPr/>
        </p:nvSpPr>
        <p:spPr>
          <a:xfrm rot="10580098" flipV="1">
            <a:off x="2476360" y="2279842"/>
            <a:ext cx="228600" cy="228600"/>
          </a:xfrm>
          <a:prstGeom prst="star5">
            <a:avLst>
              <a:gd name="adj" fmla="val 20272"/>
              <a:gd name="hf" fmla="val 105146"/>
              <a:gd name="vf" fmla="val 110557"/>
            </a:avLst>
          </a:prstGeom>
          <a:solidFill>
            <a:srgbClr val="0000FF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9" name="Multiply 268"/>
          <p:cNvSpPr>
            <a:spLocks noChangeAspect="1"/>
          </p:cNvSpPr>
          <p:nvPr/>
        </p:nvSpPr>
        <p:spPr>
          <a:xfrm>
            <a:off x="2103647" y="4102241"/>
            <a:ext cx="256319" cy="256032"/>
          </a:xfrm>
          <a:prstGeom prst="mathMultiply">
            <a:avLst/>
          </a:prstGeom>
          <a:solidFill>
            <a:schemeClr val="bg1"/>
          </a:solidFill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" name="Oval 116"/>
          <p:cNvSpPr>
            <a:spLocks noChangeAspect="1"/>
          </p:cNvSpPr>
          <p:nvPr/>
        </p:nvSpPr>
        <p:spPr>
          <a:xfrm>
            <a:off x="6355437" y="3417803"/>
            <a:ext cx="137160" cy="137160"/>
          </a:xfrm>
          <a:prstGeom prst="ellipse">
            <a:avLst/>
          </a:prstGeom>
          <a:solidFill>
            <a:srgbClr val="FFFF00">
              <a:alpha val="25000"/>
            </a:srgbClr>
          </a:solidFill>
          <a:ln w="22225">
            <a:solidFill>
              <a:schemeClr val="tx1">
                <a:alpha val="2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" name="Oval 117"/>
          <p:cNvSpPr>
            <a:spLocks noChangeAspect="1"/>
          </p:cNvSpPr>
          <p:nvPr/>
        </p:nvSpPr>
        <p:spPr>
          <a:xfrm>
            <a:off x="6355437" y="3699894"/>
            <a:ext cx="137160" cy="137160"/>
          </a:xfrm>
          <a:prstGeom prst="ellipse">
            <a:avLst/>
          </a:prstGeom>
          <a:solidFill>
            <a:srgbClr val="FC6909">
              <a:alpha val="25000"/>
            </a:srgbClr>
          </a:solidFill>
          <a:ln w="22225">
            <a:solidFill>
              <a:schemeClr val="tx1">
                <a:alpha val="2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" name="Oval 118"/>
          <p:cNvSpPr>
            <a:spLocks noChangeAspect="1"/>
          </p:cNvSpPr>
          <p:nvPr/>
        </p:nvSpPr>
        <p:spPr>
          <a:xfrm>
            <a:off x="6355437" y="3974064"/>
            <a:ext cx="137160" cy="137160"/>
          </a:xfrm>
          <a:prstGeom prst="ellipse">
            <a:avLst/>
          </a:prstGeom>
          <a:solidFill>
            <a:srgbClr val="DC0004">
              <a:alpha val="25000"/>
            </a:srgbClr>
          </a:solidFill>
          <a:ln w="22225">
            <a:solidFill>
              <a:schemeClr val="tx1">
                <a:alpha val="2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Oval 119"/>
          <p:cNvSpPr>
            <a:spLocks noChangeAspect="1"/>
          </p:cNvSpPr>
          <p:nvPr/>
        </p:nvSpPr>
        <p:spPr>
          <a:xfrm>
            <a:off x="7599542" y="3423807"/>
            <a:ext cx="137160" cy="137160"/>
          </a:xfrm>
          <a:prstGeom prst="ellipse">
            <a:avLst/>
          </a:prstGeom>
          <a:solidFill>
            <a:srgbClr val="FC00D5">
              <a:alpha val="25000"/>
            </a:srgbClr>
          </a:solidFill>
          <a:ln w="22225">
            <a:solidFill>
              <a:schemeClr val="tx1">
                <a:alpha val="2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Oval 120"/>
          <p:cNvSpPr>
            <a:spLocks noChangeAspect="1"/>
          </p:cNvSpPr>
          <p:nvPr/>
        </p:nvSpPr>
        <p:spPr>
          <a:xfrm>
            <a:off x="7599542" y="3697680"/>
            <a:ext cx="137160" cy="137160"/>
          </a:xfrm>
          <a:prstGeom prst="ellipse">
            <a:avLst/>
          </a:prstGeom>
          <a:solidFill>
            <a:srgbClr val="20FFFF">
              <a:alpha val="25000"/>
            </a:srgbClr>
          </a:solidFill>
          <a:ln w="22225">
            <a:solidFill>
              <a:schemeClr val="tx1">
                <a:alpha val="2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" name="TextBox 137"/>
          <p:cNvSpPr txBox="1"/>
          <p:nvPr/>
        </p:nvSpPr>
        <p:spPr>
          <a:xfrm>
            <a:off x="6437677" y="3881389"/>
            <a:ext cx="8347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BFBFBF"/>
                </a:solidFill>
                <a:latin typeface="Arial"/>
                <a:cs typeface="Arial"/>
              </a:rPr>
              <a:t>TPV 1c</a:t>
            </a:r>
          </a:p>
        </p:txBody>
      </p:sp>
      <p:sp>
        <p:nvSpPr>
          <p:cNvPr id="139" name="TextBox 138"/>
          <p:cNvSpPr txBox="1"/>
          <p:nvPr/>
        </p:nvSpPr>
        <p:spPr>
          <a:xfrm>
            <a:off x="6437677" y="3324420"/>
            <a:ext cx="8347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BFBFBF"/>
                </a:solidFill>
                <a:latin typeface="Arial"/>
                <a:cs typeface="Arial"/>
              </a:rPr>
              <a:t>TPV 1a</a:t>
            </a:r>
          </a:p>
        </p:txBody>
      </p:sp>
      <p:sp>
        <p:nvSpPr>
          <p:cNvPr id="140" name="TextBox 139"/>
          <p:cNvSpPr txBox="1"/>
          <p:nvPr/>
        </p:nvSpPr>
        <p:spPr>
          <a:xfrm>
            <a:off x="7681782" y="3879076"/>
            <a:ext cx="8347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Arial"/>
                <a:cs typeface="Arial"/>
              </a:rPr>
              <a:t>TPV 3</a:t>
            </a:r>
          </a:p>
        </p:txBody>
      </p:sp>
      <p:sp>
        <p:nvSpPr>
          <p:cNvPr id="141" name="TextBox 140"/>
          <p:cNvSpPr txBox="1"/>
          <p:nvPr/>
        </p:nvSpPr>
        <p:spPr>
          <a:xfrm>
            <a:off x="7681782" y="3605334"/>
            <a:ext cx="8347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BFBFBF"/>
                </a:solidFill>
                <a:latin typeface="Arial"/>
                <a:cs typeface="Arial"/>
              </a:rPr>
              <a:t>TPV 2</a:t>
            </a:r>
          </a:p>
        </p:txBody>
      </p:sp>
      <p:sp>
        <p:nvSpPr>
          <p:cNvPr id="142" name="TextBox 141"/>
          <p:cNvSpPr txBox="1"/>
          <p:nvPr/>
        </p:nvSpPr>
        <p:spPr>
          <a:xfrm>
            <a:off x="7681782" y="3326984"/>
            <a:ext cx="8347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BFBFBF"/>
                </a:solidFill>
                <a:latin typeface="Arial"/>
                <a:cs typeface="Arial"/>
              </a:rPr>
              <a:t>TPV 1d</a:t>
            </a:r>
          </a:p>
        </p:txBody>
      </p:sp>
      <p:sp>
        <p:nvSpPr>
          <p:cNvPr id="143" name="TextBox 142"/>
          <p:cNvSpPr txBox="1"/>
          <p:nvPr/>
        </p:nvSpPr>
        <p:spPr>
          <a:xfrm>
            <a:off x="6437677" y="3605334"/>
            <a:ext cx="8347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BFBFBF"/>
                </a:solidFill>
                <a:latin typeface="Arial"/>
                <a:cs typeface="Arial"/>
              </a:rPr>
              <a:t>TPV 1b</a:t>
            </a:r>
          </a:p>
        </p:txBody>
      </p:sp>
      <p:sp>
        <p:nvSpPr>
          <p:cNvPr id="144" name="Title 1"/>
          <p:cNvSpPr txBox="1">
            <a:spLocks/>
          </p:cNvSpPr>
          <p:nvPr/>
        </p:nvSpPr>
        <p:spPr>
          <a:xfrm>
            <a:off x="1" y="-33716"/>
            <a:ext cx="9143999" cy="72222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FF0000"/>
                </a:solidFill>
                <a:cs typeface="Arial" panose="020B0604020202020204" pitchFamily="34" charset="0"/>
              </a:rPr>
              <a:t>Tracks of TPVs</a:t>
            </a:r>
          </a:p>
        </p:txBody>
      </p:sp>
    </p:spTree>
    <p:extLst>
      <p:ext uri="{BB962C8B-B14F-4D97-AF65-F5344CB8AC3E}">
        <p14:creationId xmlns:p14="http://schemas.microsoft.com/office/powerpoint/2010/main" val="38489923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pv_tracks_and_300Z_mean_1_7_Jun_2018_v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45" y="828940"/>
            <a:ext cx="5596399" cy="5138928"/>
          </a:xfrm>
          <a:prstGeom prst="rect">
            <a:avLst/>
          </a:prstGeom>
        </p:spPr>
      </p:pic>
      <p:sp>
        <p:nvSpPr>
          <p:cNvPr id="134" name="Content Placeholder 2"/>
          <p:cNvSpPr txBox="1">
            <a:spLocks/>
          </p:cNvSpPr>
          <p:nvPr/>
        </p:nvSpPr>
        <p:spPr>
          <a:xfrm>
            <a:off x="5660053" y="5487925"/>
            <a:ext cx="3465074" cy="130608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1–7 June 2018 time-mean 300-hPa geopotential height (dam, black) and standardized geopotential height anomalies (σ, shaded)</a:t>
            </a:r>
            <a:endParaRPr lang="en-US" sz="15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6" name="Picture 175" descr="mean_300Z_and_track_nov_2013.png"/>
          <p:cNvPicPr>
            <a:picLocks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908" t="12365" r="4545" b="15690"/>
          <a:stretch/>
        </p:blipFill>
        <p:spPr>
          <a:xfrm rot="5400000">
            <a:off x="2611707" y="3669400"/>
            <a:ext cx="151074" cy="5162897"/>
          </a:xfrm>
          <a:prstGeom prst="rect">
            <a:avLst/>
          </a:prstGeom>
        </p:spPr>
      </p:pic>
      <p:sp>
        <p:nvSpPr>
          <p:cNvPr id="177" name="TextBox 176"/>
          <p:cNvSpPr txBox="1"/>
          <p:nvPr/>
        </p:nvSpPr>
        <p:spPr>
          <a:xfrm>
            <a:off x="476725" y="6322584"/>
            <a:ext cx="300556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 dirty="0">
                <a:latin typeface="Arial"/>
                <a:cs typeface="Arial"/>
              </a:rPr>
              <a:t>-2</a:t>
            </a:r>
          </a:p>
        </p:txBody>
      </p:sp>
      <p:sp>
        <p:nvSpPr>
          <p:cNvPr id="178" name="TextBox 177"/>
          <p:cNvSpPr txBox="1"/>
          <p:nvPr/>
        </p:nvSpPr>
        <p:spPr>
          <a:xfrm>
            <a:off x="959426" y="6322584"/>
            <a:ext cx="376811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 dirty="0">
                <a:latin typeface="Arial"/>
                <a:cs typeface="Arial"/>
              </a:rPr>
              <a:t>-1.5</a:t>
            </a:r>
          </a:p>
        </p:txBody>
      </p:sp>
      <p:sp>
        <p:nvSpPr>
          <p:cNvPr id="179" name="TextBox 178"/>
          <p:cNvSpPr txBox="1"/>
          <p:nvPr/>
        </p:nvSpPr>
        <p:spPr>
          <a:xfrm>
            <a:off x="1503186" y="6322584"/>
            <a:ext cx="300556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 dirty="0">
                <a:latin typeface="Arial"/>
                <a:cs typeface="Arial"/>
              </a:rPr>
              <a:t>-1</a:t>
            </a:r>
          </a:p>
        </p:txBody>
      </p:sp>
      <p:sp>
        <p:nvSpPr>
          <p:cNvPr id="180" name="TextBox 179"/>
          <p:cNvSpPr txBox="1"/>
          <p:nvPr/>
        </p:nvSpPr>
        <p:spPr>
          <a:xfrm>
            <a:off x="1974883" y="6322584"/>
            <a:ext cx="390902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 dirty="0">
                <a:latin typeface="Arial"/>
                <a:cs typeface="Arial"/>
              </a:rPr>
              <a:t>-0.5</a:t>
            </a:r>
          </a:p>
        </p:txBody>
      </p:sp>
      <p:sp>
        <p:nvSpPr>
          <p:cNvPr id="181" name="TextBox 180"/>
          <p:cNvSpPr txBox="1"/>
          <p:nvPr/>
        </p:nvSpPr>
        <p:spPr>
          <a:xfrm>
            <a:off x="2532849" y="6322584"/>
            <a:ext cx="300556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 dirty="0">
                <a:latin typeface="Arial"/>
                <a:cs typeface="Arial"/>
              </a:rPr>
              <a:t>0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182" name="TextBox 181"/>
          <p:cNvSpPr txBox="1"/>
          <p:nvPr/>
        </p:nvSpPr>
        <p:spPr>
          <a:xfrm>
            <a:off x="3048471" y="6322584"/>
            <a:ext cx="300556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 dirty="0">
                <a:latin typeface="Arial"/>
                <a:cs typeface="Arial"/>
              </a:rPr>
              <a:t>0.5</a:t>
            </a:r>
          </a:p>
        </p:txBody>
      </p:sp>
      <p:sp>
        <p:nvSpPr>
          <p:cNvPr id="183" name="TextBox 182"/>
          <p:cNvSpPr txBox="1"/>
          <p:nvPr/>
        </p:nvSpPr>
        <p:spPr>
          <a:xfrm>
            <a:off x="3565060" y="6320941"/>
            <a:ext cx="300556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 dirty="0">
                <a:latin typeface="Arial"/>
                <a:cs typeface="Arial"/>
              </a:rPr>
              <a:t>1</a:t>
            </a:r>
          </a:p>
        </p:txBody>
      </p:sp>
      <p:sp>
        <p:nvSpPr>
          <p:cNvPr id="184" name="TextBox 183"/>
          <p:cNvSpPr txBox="1"/>
          <p:nvPr/>
        </p:nvSpPr>
        <p:spPr>
          <a:xfrm>
            <a:off x="4070673" y="6319620"/>
            <a:ext cx="300556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 dirty="0">
                <a:latin typeface="Arial"/>
                <a:cs typeface="Arial"/>
              </a:rPr>
              <a:t>1.5</a:t>
            </a:r>
          </a:p>
        </p:txBody>
      </p:sp>
      <p:sp>
        <p:nvSpPr>
          <p:cNvPr id="185" name="TextBox 184"/>
          <p:cNvSpPr txBox="1"/>
          <p:nvPr/>
        </p:nvSpPr>
        <p:spPr>
          <a:xfrm>
            <a:off x="4586348" y="6322584"/>
            <a:ext cx="300556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 dirty="0">
                <a:latin typeface="Arial"/>
                <a:cs typeface="Arial"/>
              </a:rPr>
              <a:t>2</a:t>
            </a:r>
          </a:p>
        </p:txBody>
      </p:sp>
      <p:sp>
        <p:nvSpPr>
          <p:cNvPr id="186" name="TextBox 185"/>
          <p:cNvSpPr txBox="1"/>
          <p:nvPr/>
        </p:nvSpPr>
        <p:spPr>
          <a:xfrm>
            <a:off x="4893704" y="6315302"/>
            <a:ext cx="231497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600" dirty="0" err="1">
                <a:latin typeface="Arial"/>
                <a:cs typeface="Arial"/>
              </a:rPr>
              <a:t>σ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187" name="TextBox 186"/>
          <p:cNvSpPr txBox="1"/>
          <p:nvPr/>
        </p:nvSpPr>
        <p:spPr>
          <a:xfrm>
            <a:off x="6429302" y="4411404"/>
            <a:ext cx="10387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Arial"/>
                <a:cs typeface="Arial"/>
              </a:rPr>
              <a:t>Genesis</a:t>
            </a:r>
            <a:endParaRPr lang="en-US" sz="1600" b="1" dirty="0">
              <a:latin typeface="Arial"/>
              <a:cs typeface="Arial"/>
            </a:endParaRPr>
          </a:p>
        </p:txBody>
      </p:sp>
      <p:sp>
        <p:nvSpPr>
          <p:cNvPr id="188" name="5-Point Star 187"/>
          <p:cNvSpPr>
            <a:spLocks noChangeAspect="1"/>
          </p:cNvSpPr>
          <p:nvPr/>
        </p:nvSpPr>
        <p:spPr>
          <a:xfrm rot="10580098" flipV="1">
            <a:off x="6180906" y="4436801"/>
            <a:ext cx="228600" cy="228600"/>
          </a:xfrm>
          <a:prstGeom prst="star5">
            <a:avLst/>
          </a:prstGeom>
          <a:solidFill>
            <a:srgbClr val="0000FF"/>
          </a:solidFill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9" name="Multiply 188"/>
          <p:cNvSpPr/>
          <p:nvPr/>
        </p:nvSpPr>
        <p:spPr>
          <a:xfrm>
            <a:off x="7675856" y="4457314"/>
            <a:ext cx="256319" cy="256319"/>
          </a:xfrm>
          <a:prstGeom prst="mathMultiply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0" name="TextBox 189"/>
          <p:cNvSpPr txBox="1"/>
          <p:nvPr/>
        </p:nvSpPr>
        <p:spPr>
          <a:xfrm>
            <a:off x="7914016" y="4411404"/>
            <a:ext cx="6679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err="1">
                <a:latin typeface="Arial"/>
                <a:cs typeface="Arial"/>
              </a:rPr>
              <a:t>Lysis</a:t>
            </a:r>
            <a:endParaRPr lang="en-US" sz="1600" b="1" dirty="0">
              <a:latin typeface="Arial"/>
              <a:cs typeface="Arial"/>
            </a:endParaRPr>
          </a:p>
        </p:txBody>
      </p:sp>
      <p:sp>
        <p:nvSpPr>
          <p:cNvPr id="130" name="Oval 129"/>
          <p:cNvSpPr>
            <a:spLocks noChangeAspect="1"/>
          </p:cNvSpPr>
          <p:nvPr/>
        </p:nvSpPr>
        <p:spPr>
          <a:xfrm>
            <a:off x="7599542" y="3423807"/>
            <a:ext cx="137160" cy="137160"/>
          </a:xfrm>
          <a:prstGeom prst="ellipse">
            <a:avLst/>
          </a:prstGeom>
          <a:solidFill>
            <a:srgbClr val="FC00D5"/>
          </a:solidFill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2" name="Oval 131"/>
          <p:cNvSpPr>
            <a:spLocks noChangeAspect="1"/>
          </p:cNvSpPr>
          <p:nvPr/>
        </p:nvSpPr>
        <p:spPr>
          <a:xfrm>
            <a:off x="7599542" y="3697680"/>
            <a:ext cx="137160" cy="137160"/>
          </a:xfrm>
          <a:prstGeom prst="ellipse">
            <a:avLst/>
          </a:prstGeom>
          <a:solidFill>
            <a:srgbClr val="20FFFF"/>
          </a:solidFill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23" name="Table 1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02538890"/>
              </p:ext>
            </p:extLst>
          </p:nvPr>
        </p:nvGraphicFramePr>
        <p:xfrm>
          <a:off x="5655113" y="1018033"/>
          <a:ext cx="3333598" cy="1920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563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85994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763127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844893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260066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TPV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Genesis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err="1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Lysis</a:t>
                      </a:r>
                      <a:endParaRPr lang="en-US" sz="1200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Lifetime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60066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TPV</a:t>
                      </a:r>
                      <a:r>
                        <a:rPr lang="en-US" sz="1200" baseline="0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 1a</a:t>
                      </a:r>
                      <a:endParaRPr lang="en-US" sz="1200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29 May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3 June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~5.4 d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60066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TPV 1b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2 June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5 June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2.5 d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60066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TPV 1c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5 June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7 June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~2.4 d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60066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TPV 1d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6 June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8 June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2 d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60066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TPV 2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30 May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15 June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17 d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60066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TPV 3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30 May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4 June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~4.4 d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  <p:sp>
        <p:nvSpPr>
          <p:cNvPr id="124" name="Oval 123"/>
          <p:cNvSpPr>
            <a:spLocks noChangeAspect="1"/>
          </p:cNvSpPr>
          <p:nvPr/>
        </p:nvSpPr>
        <p:spPr>
          <a:xfrm>
            <a:off x="6368223" y="5026593"/>
            <a:ext cx="137160" cy="13716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" name="TextBox 124"/>
          <p:cNvSpPr txBox="1"/>
          <p:nvPr/>
        </p:nvSpPr>
        <p:spPr>
          <a:xfrm>
            <a:off x="6492425" y="4931156"/>
            <a:ext cx="20140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Arial"/>
                <a:cs typeface="Arial"/>
              </a:rPr>
              <a:t>0000 UTC positions</a:t>
            </a:r>
            <a:endParaRPr lang="en-US" sz="1600" b="1" dirty="0">
              <a:latin typeface="Arial"/>
              <a:cs typeface="Arial"/>
            </a:endParaRPr>
          </a:p>
        </p:txBody>
      </p:sp>
      <p:sp>
        <p:nvSpPr>
          <p:cNvPr id="194" name="Oval 193"/>
          <p:cNvSpPr>
            <a:spLocks noChangeAspect="1"/>
          </p:cNvSpPr>
          <p:nvPr/>
        </p:nvSpPr>
        <p:spPr>
          <a:xfrm>
            <a:off x="6355437" y="3417803"/>
            <a:ext cx="137160" cy="137160"/>
          </a:xfrm>
          <a:prstGeom prst="ellipse">
            <a:avLst/>
          </a:prstGeom>
          <a:solidFill>
            <a:srgbClr val="FFFF00"/>
          </a:solidFill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5" name="TextBox 194"/>
          <p:cNvSpPr txBox="1"/>
          <p:nvPr/>
        </p:nvSpPr>
        <p:spPr>
          <a:xfrm>
            <a:off x="6437677" y="3881389"/>
            <a:ext cx="8347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Arial"/>
                <a:cs typeface="Arial"/>
              </a:rPr>
              <a:t>TPV 1c</a:t>
            </a:r>
          </a:p>
        </p:txBody>
      </p:sp>
      <p:sp>
        <p:nvSpPr>
          <p:cNvPr id="196" name="Oval 195"/>
          <p:cNvSpPr>
            <a:spLocks noChangeAspect="1"/>
          </p:cNvSpPr>
          <p:nvPr/>
        </p:nvSpPr>
        <p:spPr>
          <a:xfrm>
            <a:off x="6355437" y="3974064"/>
            <a:ext cx="137160" cy="137160"/>
          </a:xfrm>
          <a:prstGeom prst="ellipse">
            <a:avLst/>
          </a:prstGeom>
          <a:solidFill>
            <a:srgbClr val="DC0004"/>
          </a:solidFill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7" name="TextBox 196"/>
          <p:cNvSpPr txBox="1"/>
          <p:nvPr/>
        </p:nvSpPr>
        <p:spPr>
          <a:xfrm>
            <a:off x="6437677" y="3324420"/>
            <a:ext cx="8347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Arial"/>
                <a:cs typeface="Arial"/>
              </a:rPr>
              <a:t>TPV 1a</a:t>
            </a:r>
          </a:p>
        </p:txBody>
      </p:sp>
      <p:sp>
        <p:nvSpPr>
          <p:cNvPr id="127" name="Oval 126"/>
          <p:cNvSpPr>
            <a:spLocks noChangeAspect="1"/>
          </p:cNvSpPr>
          <p:nvPr/>
        </p:nvSpPr>
        <p:spPr>
          <a:xfrm>
            <a:off x="7599542" y="3975440"/>
            <a:ext cx="137160" cy="137160"/>
          </a:xfrm>
          <a:prstGeom prst="ellipse">
            <a:avLst/>
          </a:prstGeom>
          <a:solidFill>
            <a:srgbClr val="35FF17"/>
          </a:solidFill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5" name="TextBox 134"/>
          <p:cNvSpPr txBox="1"/>
          <p:nvPr/>
        </p:nvSpPr>
        <p:spPr>
          <a:xfrm>
            <a:off x="7681782" y="3879076"/>
            <a:ext cx="8347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Arial"/>
                <a:cs typeface="Arial"/>
              </a:rPr>
              <a:t>TPV 3</a:t>
            </a:r>
          </a:p>
        </p:txBody>
      </p:sp>
      <p:sp>
        <p:nvSpPr>
          <p:cNvPr id="151" name="Oval 150"/>
          <p:cNvSpPr>
            <a:spLocks noChangeAspect="1"/>
          </p:cNvSpPr>
          <p:nvPr/>
        </p:nvSpPr>
        <p:spPr>
          <a:xfrm>
            <a:off x="6355437" y="3699894"/>
            <a:ext cx="137160" cy="137160"/>
          </a:xfrm>
          <a:prstGeom prst="ellipse">
            <a:avLst/>
          </a:prstGeom>
          <a:solidFill>
            <a:srgbClr val="FC6909"/>
          </a:solidFill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2" name="TextBox 151"/>
          <p:cNvSpPr txBox="1"/>
          <p:nvPr/>
        </p:nvSpPr>
        <p:spPr>
          <a:xfrm>
            <a:off x="7681782" y="3605334"/>
            <a:ext cx="8347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Arial"/>
                <a:cs typeface="Arial"/>
              </a:rPr>
              <a:t>TPV 2</a:t>
            </a:r>
          </a:p>
        </p:txBody>
      </p:sp>
      <p:sp>
        <p:nvSpPr>
          <p:cNvPr id="153" name="TextBox 152"/>
          <p:cNvSpPr txBox="1"/>
          <p:nvPr/>
        </p:nvSpPr>
        <p:spPr>
          <a:xfrm>
            <a:off x="7681782" y="3326984"/>
            <a:ext cx="8347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Arial"/>
                <a:cs typeface="Arial"/>
              </a:rPr>
              <a:t>TPV 1d</a:t>
            </a:r>
          </a:p>
        </p:txBody>
      </p:sp>
      <p:sp>
        <p:nvSpPr>
          <p:cNvPr id="154" name="TextBox 153"/>
          <p:cNvSpPr txBox="1"/>
          <p:nvPr/>
        </p:nvSpPr>
        <p:spPr>
          <a:xfrm>
            <a:off x="6437677" y="3605334"/>
            <a:ext cx="8347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Arial"/>
                <a:cs typeface="Arial"/>
              </a:rPr>
              <a:t>TPV 1b</a:t>
            </a:r>
          </a:p>
        </p:txBody>
      </p:sp>
      <p:sp>
        <p:nvSpPr>
          <p:cNvPr id="117" name="5-Point Star 116"/>
          <p:cNvSpPr>
            <a:spLocks noChangeAspect="1"/>
          </p:cNvSpPr>
          <p:nvPr/>
        </p:nvSpPr>
        <p:spPr>
          <a:xfrm rot="10580098" flipV="1">
            <a:off x="2663102" y="2493708"/>
            <a:ext cx="228600" cy="228600"/>
          </a:xfrm>
          <a:prstGeom prst="star5">
            <a:avLst>
              <a:gd name="adj" fmla="val 20272"/>
              <a:gd name="hf" fmla="val 105146"/>
              <a:gd name="vf" fmla="val 110557"/>
            </a:avLst>
          </a:prstGeom>
          <a:solidFill>
            <a:srgbClr val="0000FF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" name="Multiply 117"/>
          <p:cNvSpPr>
            <a:spLocks noChangeAspect="1"/>
          </p:cNvSpPr>
          <p:nvPr/>
        </p:nvSpPr>
        <p:spPr>
          <a:xfrm>
            <a:off x="1981290" y="3049920"/>
            <a:ext cx="256319" cy="256032"/>
          </a:xfrm>
          <a:prstGeom prst="mathMultiply">
            <a:avLst/>
          </a:prstGeom>
          <a:solidFill>
            <a:schemeClr val="bg1"/>
          </a:solidFill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" name="5-Point Star 118"/>
          <p:cNvSpPr>
            <a:spLocks noChangeAspect="1"/>
          </p:cNvSpPr>
          <p:nvPr/>
        </p:nvSpPr>
        <p:spPr>
          <a:xfrm rot="10580098" flipV="1">
            <a:off x="1995545" y="3212683"/>
            <a:ext cx="228600" cy="228600"/>
          </a:xfrm>
          <a:prstGeom prst="star5">
            <a:avLst>
              <a:gd name="adj" fmla="val 20272"/>
              <a:gd name="hf" fmla="val 105146"/>
              <a:gd name="vf" fmla="val 110557"/>
            </a:avLst>
          </a:prstGeom>
          <a:solidFill>
            <a:srgbClr val="0000FF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Multiply 119"/>
          <p:cNvSpPr>
            <a:spLocks noChangeAspect="1"/>
          </p:cNvSpPr>
          <p:nvPr/>
        </p:nvSpPr>
        <p:spPr>
          <a:xfrm>
            <a:off x="2222494" y="4713633"/>
            <a:ext cx="256319" cy="256032"/>
          </a:xfrm>
          <a:prstGeom prst="mathMultiply">
            <a:avLst/>
          </a:prstGeom>
          <a:solidFill>
            <a:schemeClr val="bg1"/>
          </a:solidFill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5-Point Star 120"/>
          <p:cNvSpPr>
            <a:spLocks noChangeAspect="1"/>
          </p:cNvSpPr>
          <p:nvPr/>
        </p:nvSpPr>
        <p:spPr>
          <a:xfrm rot="10580098" flipV="1">
            <a:off x="1718305" y="4585507"/>
            <a:ext cx="228600" cy="228600"/>
          </a:xfrm>
          <a:prstGeom prst="star5">
            <a:avLst>
              <a:gd name="adj" fmla="val 20272"/>
              <a:gd name="hf" fmla="val 105146"/>
              <a:gd name="vf" fmla="val 110557"/>
            </a:avLst>
          </a:prstGeom>
          <a:solidFill>
            <a:srgbClr val="0000FF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" name="Multiply 121"/>
          <p:cNvSpPr>
            <a:spLocks noChangeAspect="1"/>
          </p:cNvSpPr>
          <p:nvPr/>
        </p:nvSpPr>
        <p:spPr>
          <a:xfrm>
            <a:off x="2879663" y="4101409"/>
            <a:ext cx="256319" cy="256032"/>
          </a:xfrm>
          <a:prstGeom prst="mathMultiply">
            <a:avLst/>
          </a:prstGeom>
          <a:solidFill>
            <a:schemeClr val="bg1"/>
          </a:solidFill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6" name="5-Point Star 125"/>
          <p:cNvSpPr>
            <a:spLocks noChangeAspect="1"/>
          </p:cNvSpPr>
          <p:nvPr/>
        </p:nvSpPr>
        <p:spPr>
          <a:xfrm rot="10580098" flipV="1">
            <a:off x="2822252" y="4084477"/>
            <a:ext cx="228600" cy="228600"/>
          </a:xfrm>
          <a:prstGeom prst="star5">
            <a:avLst>
              <a:gd name="adj" fmla="val 20272"/>
              <a:gd name="hf" fmla="val 105146"/>
              <a:gd name="vf" fmla="val 110557"/>
            </a:avLst>
          </a:prstGeom>
          <a:solidFill>
            <a:srgbClr val="0000FF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8" name="Multiply 127"/>
          <p:cNvSpPr>
            <a:spLocks noChangeAspect="1"/>
          </p:cNvSpPr>
          <p:nvPr/>
        </p:nvSpPr>
        <p:spPr>
          <a:xfrm>
            <a:off x="2815179" y="3425449"/>
            <a:ext cx="256319" cy="256032"/>
          </a:xfrm>
          <a:prstGeom prst="mathMultiply">
            <a:avLst/>
          </a:prstGeom>
          <a:solidFill>
            <a:schemeClr val="bg1"/>
          </a:solidFill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9" name="5-Point Star 128"/>
          <p:cNvSpPr>
            <a:spLocks noChangeAspect="1"/>
          </p:cNvSpPr>
          <p:nvPr/>
        </p:nvSpPr>
        <p:spPr>
          <a:xfrm rot="10580098" flipV="1">
            <a:off x="2820215" y="4244744"/>
            <a:ext cx="228600" cy="228600"/>
          </a:xfrm>
          <a:prstGeom prst="star5">
            <a:avLst>
              <a:gd name="adj" fmla="val 20272"/>
              <a:gd name="hf" fmla="val 105146"/>
              <a:gd name="vf" fmla="val 110557"/>
            </a:avLst>
          </a:prstGeom>
          <a:solidFill>
            <a:srgbClr val="0000FF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1" name="Multiply 130"/>
          <p:cNvSpPr>
            <a:spLocks noChangeAspect="1"/>
          </p:cNvSpPr>
          <p:nvPr/>
        </p:nvSpPr>
        <p:spPr>
          <a:xfrm>
            <a:off x="3528372" y="2300144"/>
            <a:ext cx="256319" cy="256032"/>
          </a:xfrm>
          <a:prstGeom prst="mathMultiply">
            <a:avLst/>
          </a:prstGeom>
          <a:solidFill>
            <a:schemeClr val="bg1"/>
          </a:solidFill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3" name="5-Point Star 132"/>
          <p:cNvSpPr>
            <a:spLocks noChangeAspect="1"/>
          </p:cNvSpPr>
          <p:nvPr/>
        </p:nvSpPr>
        <p:spPr>
          <a:xfrm rot="10580098" flipV="1">
            <a:off x="2476360" y="2279842"/>
            <a:ext cx="228600" cy="228600"/>
          </a:xfrm>
          <a:prstGeom prst="star5">
            <a:avLst>
              <a:gd name="adj" fmla="val 20272"/>
              <a:gd name="hf" fmla="val 105146"/>
              <a:gd name="vf" fmla="val 110557"/>
            </a:avLst>
          </a:prstGeom>
          <a:solidFill>
            <a:srgbClr val="0000FF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" name="Multiply 137"/>
          <p:cNvSpPr>
            <a:spLocks noChangeAspect="1"/>
          </p:cNvSpPr>
          <p:nvPr/>
        </p:nvSpPr>
        <p:spPr>
          <a:xfrm>
            <a:off x="2103647" y="4102241"/>
            <a:ext cx="256319" cy="256032"/>
          </a:xfrm>
          <a:prstGeom prst="mathMultiply">
            <a:avLst/>
          </a:prstGeom>
          <a:solidFill>
            <a:schemeClr val="bg1"/>
          </a:solidFill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" name="Title 1"/>
          <p:cNvSpPr txBox="1">
            <a:spLocks/>
          </p:cNvSpPr>
          <p:nvPr/>
        </p:nvSpPr>
        <p:spPr>
          <a:xfrm>
            <a:off x="1" y="-33716"/>
            <a:ext cx="9143999" cy="72222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FF0000"/>
                </a:solidFill>
                <a:cs typeface="Arial" panose="020B0604020202020204" pitchFamily="34" charset="0"/>
              </a:rPr>
              <a:t>Tracks of TPVs</a:t>
            </a:r>
          </a:p>
        </p:txBody>
      </p:sp>
    </p:spTree>
    <p:extLst>
      <p:ext uri="{BB962C8B-B14F-4D97-AF65-F5344CB8AC3E}">
        <p14:creationId xmlns:p14="http://schemas.microsoft.com/office/powerpoint/2010/main" val="30981713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xmlns="" id="{3DA2D7EF-3A83-2141-9F14-61F6AA7F4F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7862" y="274638"/>
            <a:ext cx="8408276" cy="1143000"/>
          </a:xfrm>
        </p:spPr>
        <p:txBody>
          <a:bodyPr>
            <a:normAutofit fontScale="90000"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+mn-lt"/>
              </a:rPr>
              <a:t>Mean 300-hPa Geopotential Heights (m) for 1–4 </a:t>
            </a:r>
            <a:r>
              <a:rPr lang="en-US" sz="3600" b="1" dirty="0" smtClean="0">
                <a:solidFill>
                  <a:srgbClr val="FF0000"/>
                </a:solidFill>
                <a:latin typeface="+mn-lt"/>
              </a:rPr>
              <a:t>June 2018 (left) </a:t>
            </a:r>
            <a:r>
              <a:rPr lang="en-US" sz="3600" b="1" dirty="0">
                <a:solidFill>
                  <a:srgbClr val="FF0000"/>
                </a:solidFill>
                <a:latin typeface="+mn-lt"/>
              </a:rPr>
              <a:t>and 4–7 June 2018 (right)</a:t>
            </a:r>
          </a:p>
        </p:txBody>
      </p:sp>
      <p:pic>
        <p:nvPicPr>
          <p:cNvPr id="8" name="Content Placeholder 7" descr="A close up of a logo&#10;&#10;Description automatically generated">
            <a:extLst>
              <a:ext uri="{FF2B5EF4-FFF2-40B4-BE49-F238E27FC236}">
                <a16:creationId xmlns:a16="http://schemas.microsoft.com/office/drawing/2014/main" xmlns="" id="{BA3F28A6-C199-0C4F-B22A-D6166CC8A43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3"/>
          <a:srcRect l="23109" t="8564" r="16559" b="13024"/>
          <a:stretch/>
        </p:blipFill>
        <p:spPr>
          <a:xfrm>
            <a:off x="103828" y="1674319"/>
            <a:ext cx="4422601" cy="4450499"/>
          </a:xfrm>
        </p:spPr>
      </p:pic>
      <p:pic>
        <p:nvPicPr>
          <p:cNvPr id="10" name="Content Placeholder 9" descr="A close up of a logo&#10;&#10;Description automatically generated">
            <a:extLst>
              <a:ext uri="{FF2B5EF4-FFF2-40B4-BE49-F238E27FC236}">
                <a16:creationId xmlns:a16="http://schemas.microsoft.com/office/drawing/2014/main" xmlns="" id="{2EA40195-8237-F545-AF4A-56B89CC6ED0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4"/>
          <a:srcRect l="23109" t="8564" r="16559" b="13024"/>
          <a:stretch/>
        </p:blipFill>
        <p:spPr>
          <a:xfrm>
            <a:off x="4639503" y="1674319"/>
            <a:ext cx="4422602" cy="4450499"/>
          </a:xfrm>
        </p:spPr>
      </p:pic>
      <p:grpSp>
        <p:nvGrpSpPr>
          <p:cNvPr id="2" name="Group 1"/>
          <p:cNvGrpSpPr/>
          <p:nvPr/>
        </p:nvGrpSpPr>
        <p:grpSpPr>
          <a:xfrm>
            <a:off x="1538106" y="6212309"/>
            <a:ext cx="6102373" cy="436769"/>
            <a:chOff x="1538106" y="6199734"/>
            <a:chExt cx="6102373" cy="436769"/>
          </a:xfrm>
        </p:grpSpPr>
        <p:pic>
          <p:nvPicPr>
            <p:cNvPr id="9" name="Content Placeholder 7" descr="A close up of a logo&#10;&#10;Description automatically generated">
              <a:extLst>
                <a:ext uri="{FF2B5EF4-FFF2-40B4-BE49-F238E27FC236}">
                  <a16:creationId xmlns:a16="http://schemas.microsoft.com/office/drawing/2014/main" xmlns="" id="{BA3F28A6-C199-0C4F-B22A-D6166CC8A4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89563" t="9323" r="7940" b="9406"/>
            <a:stretch/>
          </p:blipFill>
          <p:spPr>
            <a:xfrm rot="5400000">
              <a:off x="4468234" y="3269606"/>
              <a:ext cx="242118" cy="6102373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1580876" y="6421059"/>
              <a:ext cx="667454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400" dirty="0" smtClean="0">
                  <a:latin typeface="Arial"/>
                  <a:cs typeface="Arial"/>
                </a:rPr>
                <a:t>8900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245149" y="6421059"/>
              <a:ext cx="667454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400" dirty="0" smtClean="0">
                  <a:latin typeface="Arial"/>
                  <a:cs typeface="Arial"/>
                </a:rPr>
                <a:t>9000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915902" y="6421059"/>
              <a:ext cx="667454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400" dirty="0" smtClean="0">
                  <a:latin typeface="Arial"/>
                  <a:cs typeface="Arial"/>
                </a:rPr>
                <a:t>9100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3586654" y="6421059"/>
              <a:ext cx="667454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400" dirty="0" smtClean="0">
                  <a:latin typeface="Arial"/>
                  <a:cs typeface="Arial"/>
                </a:rPr>
                <a:t>9200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4257406" y="6421059"/>
              <a:ext cx="667454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400" dirty="0" smtClean="0">
                  <a:latin typeface="Arial"/>
                  <a:cs typeface="Arial"/>
                </a:rPr>
                <a:t>9300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4924860" y="6421059"/>
              <a:ext cx="667454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400" dirty="0" smtClean="0">
                  <a:latin typeface="Arial"/>
                  <a:cs typeface="Arial"/>
                </a:rPr>
                <a:t>9400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5585835" y="6421059"/>
              <a:ext cx="667454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400" dirty="0" smtClean="0">
                  <a:latin typeface="Arial"/>
                  <a:cs typeface="Arial"/>
                </a:rPr>
                <a:t>9500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6253911" y="6421059"/>
              <a:ext cx="667454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400" dirty="0" smtClean="0">
                  <a:latin typeface="Arial"/>
                  <a:cs typeface="Arial"/>
                </a:rPr>
                <a:t>9600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6921365" y="6421059"/>
              <a:ext cx="667454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400" dirty="0" smtClean="0">
                  <a:latin typeface="Arial"/>
                  <a:cs typeface="Arial"/>
                </a:rPr>
                <a:t>9700</a:t>
              </a:r>
              <a:endParaRPr lang="en-US" sz="1400" dirty="0">
                <a:latin typeface="Arial"/>
                <a:cs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42007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B17DAE1-D617-2D49-B9EF-A2E4DBC571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Anomaly 300-hPa Geopotential Heights (m) for 1–4 June </a:t>
            </a:r>
            <a:r>
              <a:rPr lang="en-US" sz="3600" b="1" dirty="0" smtClean="0">
                <a:solidFill>
                  <a:srgbClr val="FF0000"/>
                </a:solidFill>
              </a:rPr>
              <a:t>2018 (left) </a:t>
            </a:r>
            <a:r>
              <a:rPr lang="en-US" sz="3600" b="1" dirty="0">
                <a:solidFill>
                  <a:srgbClr val="FF0000"/>
                </a:solidFill>
              </a:rPr>
              <a:t>and 4–7 June 2018 (right)</a:t>
            </a:r>
          </a:p>
        </p:txBody>
      </p:sp>
      <p:pic>
        <p:nvPicPr>
          <p:cNvPr id="6" name="Content Placeholder 5" descr="A close up of a logo&#10;&#10;Description automatically generated">
            <a:extLst>
              <a:ext uri="{FF2B5EF4-FFF2-40B4-BE49-F238E27FC236}">
                <a16:creationId xmlns:a16="http://schemas.microsoft.com/office/drawing/2014/main" xmlns="" id="{AC441036-9A58-9049-A74A-B051BA815AF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l="23549" t="9299" r="16053" b="12586"/>
          <a:stretch/>
        </p:blipFill>
        <p:spPr>
          <a:xfrm>
            <a:off x="138307" y="1708649"/>
            <a:ext cx="4419438" cy="4425696"/>
          </a:xfrm>
        </p:spPr>
      </p:pic>
      <p:pic>
        <p:nvPicPr>
          <p:cNvPr id="8" name="Content Placeholder 7" descr="A close up of a logo&#10;&#10;Description automatically generated">
            <a:extLst>
              <a:ext uri="{FF2B5EF4-FFF2-40B4-BE49-F238E27FC236}">
                <a16:creationId xmlns:a16="http://schemas.microsoft.com/office/drawing/2014/main" xmlns="" id="{D3D6E621-B6E6-C443-9D59-065B762A697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l="23549" t="9299" r="16053" b="12586"/>
          <a:stretch/>
        </p:blipFill>
        <p:spPr>
          <a:xfrm>
            <a:off x="4673149" y="1708649"/>
            <a:ext cx="4419436" cy="4425696"/>
          </a:xfrm>
        </p:spPr>
      </p:pic>
      <p:grpSp>
        <p:nvGrpSpPr>
          <p:cNvPr id="3" name="Group 2"/>
          <p:cNvGrpSpPr/>
          <p:nvPr/>
        </p:nvGrpSpPr>
        <p:grpSpPr>
          <a:xfrm>
            <a:off x="1508221" y="6188580"/>
            <a:ext cx="6099048" cy="461225"/>
            <a:chOff x="1508221" y="6188580"/>
            <a:chExt cx="6099048" cy="461225"/>
          </a:xfrm>
        </p:grpSpPr>
        <p:pic>
          <p:nvPicPr>
            <p:cNvPr id="7" name="Content Placeholder 5" descr="A close up of a logo&#10;&#10;Description automatically generated">
              <a:extLst>
                <a:ext uri="{FF2B5EF4-FFF2-40B4-BE49-F238E27FC236}">
                  <a16:creationId xmlns:a16="http://schemas.microsoft.com/office/drawing/2014/main" xmlns="" id="{AC441036-9A58-9049-A74A-B051BA815AFE}"/>
                </a:ext>
              </a:extLst>
            </p:cNvPr>
            <p:cNvPicPr>
              <a:picLocks/>
            </p:cNvPicPr>
            <p:nvPr/>
          </p:nvPicPr>
          <p:blipFill rotWithShape="1">
            <a:blip r:embed="rId2"/>
            <a:srcRect l="89299" t="9309" r="7949" b="9159"/>
            <a:stretch/>
          </p:blipFill>
          <p:spPr>
            <a:xfrm rot="5400000">
              <a:off x="4425157" y="3271644"/>
              <a:ext cx="265176" cy="6099048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1667583" y="6434361"/>
              <a:ext cx="667454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400" dirty="0" smtClean="0">
                  <a:latin typeface="Arial"/>
                  <a:cs typeface="Arial"/>
                </a:rPr>
                <a:t>-300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2515973" y="6434361"/>
              <a:ext cx="667454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400" dirty="0" smtClean="0">
                  <a:latin typeface="Arial"/>
                  <a:cs typeface="Arial"/>
                </a:rPr>
                <a:t>-200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3378283" y="6434361"/>
              <a:ext cx="667454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400" dirty="0" smtClean="0">
                  <a:latin typeface="Arial"/>
                  <a:cs typeface="Arial"/>
                </a:rPr>
                <a:t>-100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4229183" y="6432541"/>
              <a:ext cx="667454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400" dirty="0" smtClean="0">
                  <a:latin typeface="Arial"/>
                  <a:cs typeface="Arial"/>
                </a:rPr>
                <a:t>0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5077625" y="6431148"/>
              <a:ext cx="667454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400" dirty="0" smtClean="0">
                  <a:latin typeface="Arial"/>
                  <a:cs typeface="Arial"/>
                </a:rPr>
                <a:t>100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5936470" y="6432541"/>
              <a:ext cx="667454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400" dirty="0">
                  <a:latin typeface="Arial"/>
                  <a:cs typeface="Arial"/>
                </a:rPr>
                <a:t>2</a:t>
              </a:r>
              <a:r>
                <a:rPr lang="en-US" sz="1400" dirty="0" smtClean="0">
                  <a:latin typeface="Arial"/>
                  <a:cs typeface="Arial"/>
                </a:rPr>
                <a:t>00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6791233" y="6431148"/>
              <a:ext cx="667454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400" dirty="0" smtClean="0">
                  <a:latin typeface="Arial"/>
                  <a:cs typeface="Arial"/>
                </a:rPr>
                <a:t>300</a:t>
              </a:r>
              <a:endParaRPr lang="en-US" sz="1400" dirty="0">
                <a:latin typeface="Arial"/>
                <a:cs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377576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xmlns="" id="{5598A819-5473-304C-BAAD-67A3A04B05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+mn-lt"/>
              </a:rPr>
              <a:t>Synoptic-Scale Flow Evolution:</a:t>
            </a:r>
            <a:br>
              <a:rPr lang="en-US" b="1" dirty="0">
                <a:solidFill>
                  <a:srgbClr val="FF0000"/>
                </a:solidFill>
                <a:latin typeface="+mn-lt"/>
              </a:rPr>
            </a:br>
            <a:r>
              <a:rPr lang="en-US" b="1" dirty="0">
                <a:solidFill>
                  <a:srgbClr val="FF0000"/>
                </a:solidFill>
                <a:latin typeface="+mn-lt"/>
              </a:rPr>
              <a:t>North America 30–31 May 2018</a:t>
            </a:r>
          </a:p>
        </p:txBody>
      </p:sp>
    </p:spTree>
    <p:extLst>
      <p:ext uri="{BB962C8B-B14F-4D97-AF65-F5344CB8AC3E}">
        <p14:creationId xmlns:p14="http://schemas.microsoft.com/office/powerpoint/2010/main" val="12748180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p_track_Atl_20180530_00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1500" y="747477"/>
            <a:ext cx="4149090" cy="402336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cxnSp>
        <p:nvCxnSpPr>
          <p:cNvPr id="38" name="Straight Connector 37"/>
          <p:cNvCxnSpPr/>
          <p:nvPr/>
        </p:nvCxnSpPr>
        <p:spPr>
          <a:xfrm>
            <a:off x="-12095" y="5790071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-14916" y="6746798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4578976" y="5781706"/>
            <a:ext cx="0" cy="95956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" name="Content Placeholder 2"/>
          <p:cNvSpPr>
            <a:spLocks noGrp="1"/>
          </p:cNvSpPr>
          <p:nvPr>
            <p:ph idx="1"/>
          </p:nvPr>
        </p:nvSpPr>
        <p:spPr>
          <a:xfrm>
            <a:off x="2988" y="5790071"/>
            <a:ext cx="4575988" cy="956727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 temperature (K, shaded), wind speed (black, every 10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starting at 30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and wind (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flags and barbs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on 2-PVU surface</a:t>
            </a:r>
            <a:endParaRPr lang="en-US" sz="16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6" name="Content Placeholder 2"/>
          <p:cNvSpPr txBox="1">
            <a:spLocks/>
          </p:cNvSpPr>
          <p:nvPr/>
        </p:nvSpPr>
        <p:spPr>
          <a:xfrm>
            <a:off x="4596880" y="5804182"/>
            <a:ext cx="4547120" cy="942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300-hPa wind speed (m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shaded),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1000–500-hPa thickness (dam, blue/red),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SLP (hPa, black), and PW (mm, shaded)</a:t>
            </a:r>
            <a:endParaRPr lang="en-US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2" name="Group 71"/>
          <p:cNvGrpSpPr/>
          <p:nvPr/>
        </p:nvGrpSpPr>
        <p:grpSpPr>
          <a:xfrm>
            <a:off x="48213" y="5307257"/>
            <a:ext cx="4773126" cy="412942"/>
            <a:chOff x="59256" y="5310321"/>
            <a:chExt cx="4773126" cy="412942"/>
          </a:xfrm>
        </p:grpSpPr>
        <p:pic>
          <p:nvPicPr>
            <p:cNvPr id="73" name="Picture 72" descr="250_jet_mslp_24.png"/>
            <p:cNvPicPr>
              <a:picLocks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20" t="95259" r="17498" b="2074"/>
            <a:stretch/>
          </p:blipFill>
          <p:spPr>
            <a:xfrm>
              <a:off x="59256" y="5385658"/>
              <a:ext cx="4071232" cy="164592"/>
            </a:xfrm>
            <a:prstGeom prst="rect">
              <a:avLst/>
            </a:prstGeom>
          </p:spPr>
        </p:pic>
        <p:sp>
          <p:nvSpPr>
            <p:cNvPr id="74" name="TextBox 73"/>
            <p:cNvSpPr txBox="1"/>
            <p:nvPr/>
          </p:nvSpPr>
          <p:spPr>
            <a:xfrm>
              <a:off x="4069139" y="5310321"/>
              <a:ext cx="763243" cy="3046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latin typeface="Arial"/>
                  <a:cs typeface="Arial"/>
                </a:rPr>
                <a:t>(</a:t>
              </a:r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m s</a:t>
              </a:r>
              <a:r>
                <a:rPr lang="en-US" sz="1200" baseline="30000" dirty="0">
                  <a:latin typeface="Arial" panose="020B0604020202020204" pitchFamily="34" charset="0"/>
                  <a:cs typeface="Arial" panose="020B0604020202020204" pitchFamily="34" charset="0"/>
                </a:rPr>
                <a:t>−1</a:t>
              </a:r>
              <a:r>
                <a:rPr lang="en-US" sz="1200" baseline="300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200" dirty="0">
                  <a:latin typeface="Arial"/>
                  <a:cs typeface="Arial"/>
                </a:rPr>
                <a:t>)</a:t>
              </a:r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379106" y="5538597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30</a:t>
              </a: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828454" y="5538597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40</a:t>
              </a: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1271380" y="5537766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50</a:t>
              </a: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1718906" y="5538597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60</a:t>
              </a: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2171505" y="5537766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70</a:t>
              </a: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2612098" y="5538597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80</a:t>
              </a:r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3062932" y="5536935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90</a:t>
              </a:r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3504580" y="5538597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100</a:t>
              </a:r>
            </a:p>
          </p:txBody>
        </p:sp>
      </p:grpSp>
      <p:grpSp>
        <p:nvGrpSpPr>
          <p:cNvPr id="86" name="Group 85"/>
          <p:cNvGrpSpPr/>
          <p:nvPr/>
        </p:nvGrpSpPr>
        <p:grpSpPr>
          <a:xfrm>
            <a:off x="4816358" y="5312461"/>
            <a:ext cx="4370704" cy="407738"/>
            <a:chOff x="4772186" y="5315525"/>
            <a:chExt cx="4370704" cy="407738"/>
          </a:xfrm>
        </p:grpSpPr>
        <p:pic>
          <p:nvPicPr>
            <p:cNvPr id="87" name="Picture 86" descr="250_jet_mslp_24.png"/>
            <p:cNvPicPr>
              <a:picLocks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867" t="95111" r="58321" b="2074"/>
            <a:stretch/>
          </p:blipFill>
          <p:spPr>
            <a:xfrm>
              <a:off x="4772186" y="5385658"/>
              <a:ext cx="3894384" cy="164592"/>
            </a:xfrm>
            <a:prstGeom prst="rect">
              <a:avLst/>
            </a:prstGeom>
          </p:spPr>
        </p:pic>
        <p:sp>
          <p:nvSpPr>
            <p:cNvPr id="88" name="TextBox 87"/>
            <p:cNvSpPr txBox="1"/>
            <p:nvPr/>
          </p:nvSpPr>
          <p:spPr>
            <a:xfrm>
              <a:off x="8592650" y="5315525"/>
              <a:ext cx="55024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latin typeface="Arial"/>
                  <a:cs typeface="Arial"/>
                </a:rPr>
                <a:t>(mm)</a:t>
              </a: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5115628" y="5536422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25</a:t>
              </a: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5594699" y="5536422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30</a:t>
              </a: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6078345" y="5538597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35</a:t>
              </a: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6562004" y="5536422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40</a:t>
              </a: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7048359" y="5536422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45</a:t>
              </a: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7526281" y="5536422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50</a:t>
              </a: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8002418" y="5536422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55</a:t>
              </a:r>
            </a:p>
          </p:txBody>
        </p:sp>
      </p:grpSp>
      <p:grpSp>
        <p:nvGrpSpPr>
          <p:cNvPr id="96" name="Group 95"/>
          <p:cNvGrpSpPr/>
          <p:nvPr/>
        </p:nvGrpSpPr>
        <p:grpSpPr>
          <a:xfrm>
            <a:off x="169053" y="4864584"/>
            <a:ext cx="9011589" cy="401249"/>
            <a:chOff x="169053" y="5029236"/>
            <a:chExt cx="9011589" cy="401249"/>
          </a:xfrm>
        </p:grpSpPr>
        <p:pic>
          <p:nvPicPr>
            <p:cNvPr id="97" name="Picture 96" descr="DT_theta_Russia_64.png"/>
            <p:cNvPicPr>
              <a:picLocks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5" t="95574" r="572" b="2085"/>
            <a:stretch/>
          </p:blipFill>
          <p:spPr>
            <a:xfrm>
              <a:off x="169053" y="5081227"/>
              <a:ext cx="8573976" cy="164592"/>
            </a:xfrm>
            <a:prstGeom prst="rect">
              <a:avLst/>
            </a:prstGeom>
          </p:spPr>
        </p:pic>
        <p:sp>
          <p:nvSpPr>
            <p:cNvPr id="98" name="TextBox 97"/>
            <p:cNvSpPr txBox="1"/>
            <p:nvPr/>
          </p:nvSpPr>
          <p:spPr>
            <a:xfrm>
              <a:off x="1481599" y="5244959"/>
              <a:ext cx="367459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270</a:t>
              </a:r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1862393" y="5244959"/>
              <a:ext cx="35159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276</a:t>
              </a:r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2229198" y="5244959"/>
              <a:ext cx="36670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282</a:t>
              </a:r>
            </a:p>
          </p:txBody>
        </p:sp>
        <p:sp>
          <p:nvSpPr>
            <p:cNvPr id="101" name="TextBox 100"/>
            <p:cNvSpPr txBox="1"/>
            <p:nvPr/>
          </p:nvSpPr>
          <p:spPr>
            <a:xfrm>
              <a:off x="2595901" y="5244959"/>
              <a:ext cx="38122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288</a:t>
              </a:r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2980302" y="5244099"/>
              <a:ext cx="34601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294</a:t>
              </a:r>
            </a:p>
          </p:txBody>
        </p:sp>
        <p:sp>
          <p:nvSpPr>
            <p:cNvPr id="103" name="TextBox 102"/>
            <p:cNvSpPr txBox="1"/>
            <p:nvPr/>
          </p:nvSpPr>
          <p:spPr>
            <a:xfrm>
              <a:off x="3349017" y="5244099"/>
              <a:ext cx="35744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300</a:t>
              </a:r>
            </a:p>
          </p:txBody>
        </p:sp>
        <p:sp>
          <p:nvSpPr>
            <p:cNvPr id="104" name="TextBox 103"/>
            <p:cNvSpPr txBox="1"/>
            <p:nvPr/>
          </p:nvSpPr>
          <p:spPr>
            <a:xfrm>
              <a:off x="3709638" y="5244099"/>
              <a:ext cx="389885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306</a:t>
              </a:r>
            </a:p>
          </p:txBody>
        </p:sp>
        <p:sp>
          <p:nvSpPr>
            <p:cNvPr id="105" name="TextBox 104"/>
            <p:cNvSpPr txBox="1"/>
            <p:nvPr/>
          </p:nvSpPr>
          <p:spPr>
            <a:xfrm>
              <a:off x="4091306" y="5244099"/>
              <a:ext cx="36781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312</a:t>
              </a:r>
            </a:p>
          </p:txBody>
        </p:sp>
        <p:sp>
          <p:nvSpPr>
            <p:cNvPr id="106" name="TextBox 105"/>
            <p:cNvSpPr txBox="1"/>
            <p:nvPr/>
          </p:nvSpPr>
          <p:spPr>
            <a:xfrm>
              <a:off x="4459116" y="5244099"/>
              <a:ext cx="362223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318</a:t>
              </a:r>
            </a:p>
          </p:txBody>
        </p:sp>
        <p:sp>
          <p:nvSpPr>
            <p:cNvPr id="107" name="TextBox 106"/>
            <p:cNvSpPr txBox="1"/>
            <p:nvPr/>
          </p:nvSpPr>
          <p:spPr>
            <a:xfrm>
              <a:off x="4848644" y="5244099"/>
              <a:ext cx="33934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324</a:t>
              </a:r>
            </a:p>
          </p:txBody>
        </p:sp>
        <p:sp>
          <p:nvSpPr>
            <p:cNvPr id="108" name="TextBox 107"/>
            <p:cNvSpPr txBox="1"/>
            <p:nvPr/>
          </p:nvSpPr>
          <p:spPr>
            <a:xfrm>
              <a:off x="5219252" y="5243883"/>
              <a:ext cx="343081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330</a:t>
              </a:r>
            </a:p>
          </p:txBody>
        </p:sp>
        <p:sp>
          <p:nvSpPr>
            <p:cNvPr id="109" name="TextBox 108"/>
            <p:cNvSpPr txBox="1"/>
            <p:nvPr/>
          </p:nvSpPr>
          <p:spPr>
            <a:xfrm>
              <a:off x="5574395" y="5244477"/>
              <a:ext cx="375249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336</a:t>
              </a:r>
            </a:p>
          </p:txBody>
        </p:sp>
        <p:sp>
          <p:nvSpPr>
            <p:cNvPr id="110" name="TextBox 109"/>
            <p:cNvSpPr txBox="1"/>
            <p:nvPr/>
          </p:nvSpPr>
          <p:spPr>
            <a:xfrm>
              <a:off x="5926640" y="5245819"/>
              <a:ext cx="40141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342</a:t>
              </a:r>
            </a:p>
          </p:txBody>
        </p:sp>
        <p:sp>
          <p:nvSpPr>
            <p:cNvPr id="111" name="TextBox 110"/>
            <p:cNvSpPr txBox="1"/>
            <p:nvPr/>
          </p:nvSpPr>
          <p:spPr>
            <a:xfrm>
              <a:off x="6315354" y="5244099"/>
              <a:ext cx="378529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348</a:t>
              </a:r>
            </a:p>
          </p:txBody>
        </p:sp>
        <p:sp>
          <p:nvSpPr>
            <p:cNvPr id="112" name="TextBox 111"/>
            <p:cNvSpPr txBox="1"/>
            <p:nvPr/>
          </p:nvSpPr>
          <p:spPr>
            <a:xfrm>
              <a:off x="6693883" y="5244099"/>
              <a:ext cx="369772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354</a:t>
              </a:r>
            </a:p>
          </p:txBody>
        </p:sp>
        <p:sp>
          <p:nvSpPr>
            <p:cNvPr id="113" name="TextBox 112"/>
            <p:cNvSpPr txBox="1"/>
            <p:nvPr/>
          </p:nvSpPr>
          <p:spPr>
            <a:xfrm>
              <a:off x="7070739" y="5243730"/>
              <a:ext cx="35954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360</a:t>
              </a:r>
            </a:p>
          </p:txBody>
        </p:sp>
        <p:sp>
          <p:nvSpPr>
            <p:cNvPr id="118" name="TextBox 117"/>
            <p:cNvSpPr txBox="1"/>
            <p:nvPr/>
          </p:nvSpPr>
          <p:spPr>
            <a:xfrm>
              <a:off x="7433454" y="5245819"/>
              <a:ext cx="37142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366</a:t>
              </a:r>
            </a:p>
          </p:txBody>
        </p:sp>
        <p:sp>
          <p:nvSpPr>
            <p:cNvPr id="119" name="TextBox 118"/>
            <p:cNvSpPr txBox="1"/>
            <p:nvPr/>
          </p:nvSpPr>
          <p:spPr>
            <a:xfrm>
              <a:off x="7801706" y="5244099"/>
              <a:ext cx="38359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372</a:t>
              </a:r>
            </a:p>
          </p:txBody>
        </p:sp>
        <p:sp>
          <p:nvSpPr>
            <p:cNvPr id="121" name="TextBox 120"/>
            <p:cNvSpPr txBox="1"/>
            <p:nvPr/>
          </p:nvSpPr>
          <p:spPr>
            <a:xfrm>
              <a:off x="8184811" y="5244099"/>
              <a:ext cx="36524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378</a:t>
              </a:r>
            </a:p>
          </p:txBody>
        </p:sp>
        <p:sp>
          <p:nvSpPr>
            <p:cNvPr id="122" name="TextBox 121"/>
            <p:cNvSpPr txBox="1"/>
            <p:nvPr/>
          </p:nvSpPr>
          <p:spPr>
            <a:xfrm>
              <a:off x="1108290" y="5244959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264</a:t>
              </a:r>
            </a:p>
          </p:txBody>
        </p:sp>
        <p:sp>
          <p:nvSpPr>
            <p:cNvPr id="123" name="TextBox 122"/>
            <p:cNvSpPr txBox="1"/>
            <p:nvPr/>
          </p:nvSpPr>
          <p:spPr>
            <a:xfrm>
              <a:off x="751324" y="5245819"/>
              <a:ext cx="345053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258</a:t>
              </a:r>
            </a:p>
          </p:txBody>
        </p:sp>
        <p:sp>
          <p:nvSpPr>
            <p:cNvPr id="124" name="TextBox 123"/>
            <p:cNvSpPr txBox="1"/>
            <p:nvPr/>
          </p:nvSpPr>
          <p:spPr>
            <a:xfrm>
              <a:off x="345838" y="5245819"/>
              <a:ext cx="408629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252</a:t>
              </a:r>
            </a:p>
          </p:txBody>
        </p:sp>
        <p:sp>
          <p:nvSpPr>
            <p:cNvPr id="125" name="TextBox 124"/>
            <p:cNvSpPr txBox="1"/>
            <p:nvPr/>
          </p:nvSpPr>
          <p:spPr>
            <a:xfrm>
              <a:off x="8695637" y="5029236"/>
              <a:ext cx="48500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latin typeface="Arial"/>
                  <a:cs typeface="Arial"/>
                </a:rPr>
                <a:t>(K)</a:t>
              </a:r>
            </a:p>
          </p:txBody>
        </p:sp>
      </p:grpSp>
      <p:pic>
        <p:nvPicPr>
          <p:cNvPr id="4" name="Picture 3" descr="DT_theta_Russia_20180530_0000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535" y="746897"/>
            <a:ext cx="4144329" cy="402336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grpSp>
        <p:nvGrpSpPr>
          <p:cNvPr id="126" name="Group 125"/>
          <p:cNvGrpSpPr/>
          <p:nvPr/>
        </p:nvGrpSpPr>
        <p:grpSpPr>
          <a:xfrm>
            <a:off x="4630940" y="4273107"/>
            <a:ext cx="973387" cy="519343"/>
            <a:chOff x="4573976" y="4518937"/>
            <a:chExt cx="973387" cy="519343"/>
          </a:xfrm>
        </p:grpSpPr>
        <p:sp>
          <p:nvSpPr>
            <p:cNvPr id="127" name="Rectangle 126"/>
            <p:cNvSpPr/>
            <p:nvPr/>
          </p:nvSpPr>
          <p:spPr>
            <a:xfrm>
              <a:off x="4573976" y="4559037"/>
              <a:ext cx="910711" cy="4572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8" name="Oval 127"/>
            <p:cNvSpPr>
              <a:spLocks noChangeAspect="1"/>
            </p:cNvSpPr>
            <p:nvPr/>
          </p:nvSpPr>
          <p:spPr>
            <a:xfrm>
              <a:off x="4636715" y="4830236"/>
              <a:ext cx="109728" cy="109728"/>
            </a:xfrm>
            <a:prstGeom prst="ellipse">
              <a:avLst/>
            </a:prstGeom>
            <a:solidFill>
              <a:srgbClr val="FC00D5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TextBox 128"/>
            <p:cNvSpPr txBox="1"/>
            <p:nvPr/>
          </p:nvSpPr>
          <p:spPr>
            <a:xfrm>
              <a:off x="4712605" y="4518937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latin typeface="Arial"/>
                  <a:cs typeface="Arial"/>
                </a:rPr>
                <a:t>Alberto</a:t>
              </a:r>
            </a:p>
          </p:txBody>
        </p:sp>
        <p:sp>
          <p:nvSpPr>
            <p:cNvPr id="130" name="Oval 129"/>
            <p:cNvSpPr>
              <a:spLocks noChangeAspect="1"/>
            </p:cNvSpPr>
            <p:nvPr/>
          </p:nvSpPr>
          <p:spPr>
            <a:xfrm>
              <a:off x="4636715" y="4627487"/>
              <a:ext cx="109728" cy="109728"/>
            </a:xfrm>
            <a:prstGeom prst="ellipse">
              <a:avLst/>
            </a:prstGeom>
            <a:solidFill>
              <a:srgbClr val="20FFFF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" name="TextBox 130"/>
            <p:cNvSpPr txBox="1"/>
            <p:nvPr/>
          </p:nvSpPr>
          <p:spPr>
            <a:xfrm>
              <a:off x="4712605" y="4730503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latin typeface="Arial"/>
                  <a:cs typeface="Arial"/>
                </a:rPr>
                <a:t>CL</a:t>
              </a:r>
            </a:p>
          </p:txBody>
        </p:sp>
      </p:grpSp>
      <p:grpSp>
        <p:nvGrpSpPr>
          <p:cNvPr id="132" name="Group 131"/>
          <p:cNvGrpSpPr/>
          <p:nvPr/>
        </p:nvGrpSpPr>
        <p:grpSpPr>
          <a:xfrm>
            <a:off x="327312" y="4279887"/>
            <a:ext cx="973387" cy="497300"/>
            <a:chOff x="4573976" y="4518937"/>
            <a:chExt cx="973387" cy="497300"/>
          </a:xfrm>
        </p:grpSpPr>
        <p:sp>
          <p:nvSpPr>
            <p:cNvPr id="133" name="Rectangle 132"/>
            <p:cNvSpPr/>
            <p:nvPr/>
          </p:nvSpPr>
          <p:spPr>
            <a:xfrm>
              <a:off x="4573976" y="4559037"/>
              <a:ext cx="882363" cy="4572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5" name="TextBox 134"/>
            <p:cNvSpPr txBox="1"/>
            <p:nvPr/>
          </p:nvSpPr>
          <p:spPr>
            <a:xfrm>
              <a:off x="4712605" y="4518937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latin typeface="Arial"/>
                  <a:cs typeface="Arial"/>
                </a:rPr>
                <a:t>TPV 1a</a:t>
              </a:r>
            </a:p>
          </p:txBody>
        </p:sp>
        <p:sp>
          <p:nvSpPr>
            <p:cNvPr id="136" name="Oval 135"/>
            <p:cNvSpPr>
              <a:spLocks noChangeAspect="1"/>
            </p:cNvSpPr>
            <p:nvPr/>
          </p:nvSpPr>
          <p:spPr>
            <a:xfrm>
              <a:off x="4636715" y="4627487"/>
              <a:ext cx="109728" cy="109728"/>
            </a:xfrm>
            <a:prstGeom prst="ellipse">
              <a:avLst/>
            </a:prstGeom>
            <a:solidFill>
              <a:srgbClr val="FFFF00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9" name="Title 1"/>
          <p:cNvSpPr txBox="1">
            <a:spLocks/>
          </p:cNvSpPr>
          <p:nvPr/>
        </p:nvSpPr>
        <p:spPr>
          <a:xfrm>
            <a:off x="1" y="-33716"/>
            <a:ext cx="9143999" cy="72222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0000"/>
                </a:solidFill>
                <a:cs typeface="Arial" panose="020B0604020202020204" pitchFamily="34" charset="0"/>
              </a:rPr>
              <a:t>0000 UTC 30 May 2018</a:t>
            </a:r>
            <a:endParaRPr lang="en-US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78701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lp_track_Atl_20180531_12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1042" y="747047"/>
            <a:ext cx="4149090" cy="402336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cxnSp>
        <p:nvCxnSpPr>
          <p:cNvPr id="38" name="Straight Connector 37"/>
          <p:cNvCxnSpPr/>
          <p:nvPr/>
        </p:nvCxnSpPr>
        <p:spPr>
          <a:xfrm>
            <a:off x="-12095" y="5790071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-14916" y="6746798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4578976" y="5781706"/>
            <a:ext cx="0" cy="95956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" name="Content Placeholder 2"/>
          <p:cNvSpPr>
            <a:spLocks noGrp="1"/>
          </p:cNvSpPr>
          <p:nvPr>
            <p:ph idx="1"/>
          </p:nvPr>
        </p:nvSpPr>
        <p:spPr>
          <a:xfrm>
            <a:off x="2988" y="5790071"/>
            <a:ext cx="4575988" cy="956727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 temperature (K, shaded), wind speed (black, every 10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starting at 30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and wind (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flags and barbs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on 2-PVU surface</a:t>
            </a:r>
            <a:endParaRPr lang="en-US" sz="16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6" name="Content Placeholder 2"/>
          <p:cNvSpPr txBox="1">
            <a:spLocks/>
          </p:cNvSpPr>
          <p:nvPr/>
        </p:nvSpPr>
        <p:spPr>
          <a:xfrm>
            <a:off x="4596880" y="5804182"/>
            <a:ext cx="4547120" cy="942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300-hPa wind speed (m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shaded),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1000–500-hPa thickness (dam, blue/red),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SLP (hPa, black), and PW (mm, shaded)</a:t>
            </a:r>
            <a:endParaRPr lang="en-US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0" name="Group 59"/>
          <p:cNvGrpSpPr/>
          <p:nvPr/>
        </p:nvGrpSpPr>
        <p:grpSpPr>
          <a:xfrm>
            <a:off x="48213" y="5307257"/>
            <a:ext cx="4773126" cy="412942"/>
            <a:chOff x="59256" y="5310321"/>
            <a:chExt cx="4773126" cy="412942"/>
          </a:xfrm>
        </p:grpSpPr>
        <p:pic>
          <p:nvPicPr>
            <p:cNvPr id="61" name="Picture 60" descr="250_jet_mslp_24.png"/>
            <p:cNvPicPr>
              <a:picLocks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20" t="95259" r="17498" b="2074"/>
            <a:stretch/>
          </p:blipFill>
          <p:spPr>
            <a:xfrm>
              <a:off x="59256" y="5385658"/>
              <a:ext cx="4071232" cy="164592"/>
            </a:xfrm>
            <a:prstGeom prst="rect">
              <a:avLst/>
            </a:prstGeom>
          </p:spPr>
        </p:pic>
        <p:sp>
          <p:nvSpPr>
            <p:cNvPr id="62" name="TextBox 61"/>
            <p:cNvSpPr txBox="1"/>
            <p:nvPr/>
          </p:nvSpPr>
          <p:spPr>
            <a:xfrm>
              <a:off x="4069139" y="5310321"/>
              <a:ext cx="763243" cy="3046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latin typeface="Arial"/>
                  <a:cs typeface="Arial"/>
                </a:rPr>
                <a:t>(</a:t>
              </a:r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m s</a:t>
              </a:r>
              <a:r>
                <a:rPr lang="en-US" sz="1200" baseline="30000" dirty="0">
                  <a:latin typeface="Arial" panose="020B0604020202020204" pitchFamily="34" charset="0"/>
                  <a:cs typeface="Arial" panose="020B0604020202020204" pitchFamily="34" charset="0"/>
                </a:rPr>
                <a:t>−1</a:t>
              </a:r>
              <a:r>
                <a:rPr lang="en-US" sz="1200" baseline="300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200" dirty="0">
                  <a:latin typeface="Arial"/>
                  <a:cs typeface="Arial"/>
                </a:rPr>
                <a:t>)</a:t>
              </a: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379106" y="5538597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30</a:t>
              </a: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828454" y="5538597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40</a:t>
              </a: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1271380" y="5537766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50</a:t>
              </a: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1718906" y="5538597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60</a:t>
              </a: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2171505" y="5537766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70</a:t>
              </a: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2612098" y="5538597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80</a:t>
              </a: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3062932" y="5536935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90</a:t>
              </a: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3504580" y="5538597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100</a:t>
              </a:r>
            </a:p>
          </p:txBody>
        </p:sp>
      </p:grpSp>
      <p:grpSp>
        <p:nvGrpSpPr>
          <p:cNvPr id="71" name="Group 70"/>
          <p:cNvGrpSpPr/>
          <p:nvPr/>
        </p:nvGrpSpPr>
        <p:grpSpPr>
          <a:xfrm>
            <a:off x="4816358" y="5312461"/>
            <a:ext cx="4370704" cy="407738"/>
            <a:chOff x="4772186" y="5315525"/>
            <a:chExt cx="4370704" cy="407738"/>
          </a:xfrm>
        </p:grpSpPr>
        <p:pic>
          <p:nvPicPr>
            <p:cNvPr id="72" name="Picture 71" descr="250_jet_mslp_24.png"/>
            <p:cNvPicPr>
              <a:picLocks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867" t="95111" r="58321" b="2074"/>
            <a:stretch/>
          </p:blipFill>
          <p:spPr>
            <a:xfrm>
              <a:off x="4772186" y="5385658"/>
              <a:ext cx="3894384" cy="164592"/>
            </a:xfrm>
            <a:prstGeom prst="rect">
              <a:avLst/>
            </a:prstGeom>
          </p:spPr>
        </p:pic>
        <p:sp>
          <p:nvSpPr>
            <p:cNvPr id="73" name="TextBox 72"/>
            <p:cNvSpPr txBox="1"/>
            <p:nvPr/>
          </p:nvSpPr>
          <p:spPr>
            <a:xfrm>
              <a:off x="8592650" y="5315525"/>
              <a:ext cx="55024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latin typeface="Arial"/>
                  <a:cs typeface="Arial"/>
                </a:rPr>
                <a:t>(mm)</a:t>
              </a: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5115628" y="5536422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25</a:t>
              </a:r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5594699" y="5536422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30</a:t>
              </a: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6078345" y="5538597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35</a:t>
              </a: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6562004" y="5536422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40</a:t>
              </a: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7048359" y="5536422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45</a:t>
              </a: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7526281" y="5536422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50</a:t>
              </a:r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8002418" y="5536422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55</a:t>
              </a:r>
            </a:p>
          </p:txBody>
        </p:sp>
      </p:grpSp>
      <p:grpSp>
        <p:nvGrpSpPr>
          <p:cNvPr id="82" name="Group 81"/>
          <p:cNvGrpSpPr/>
          <p:nvPr/>
        </p:nvGrpSpPr>
        <p:grpSpPr>
          <a:xfrm>
            <a:off x="169053" y="4864584"/>
            <a:ext cx="9011589" cy="401249"/>
            <a:chOff x="169053" y="5029236"/>
            <a:chExt cx="9011589" cy="401249"/>
          </a:xfrm>
        </p:grpSpPr>
        <p:pic>
          <p:nvPicPr>
            <p:cNvPr id="83" name="Picture 82" descr="DT_theta_Russia_64.png"/>
            <p:cNvPicPr>
              <a:picLocks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5" t="95574" r="572" b="2085"/>
            <a:stretch/>
          </p:blipFill>
          <p:spPr>
            <a:xfrm>
              <a:off x="169053" y="5081227"/>
              <a:ext cx="8573976" cy="164592"/>
            </a:xfrm>
            <a:prstGeom prst="rect">
              <a:avLst/>
            </a:prstGeom>
          </p:spPr>
        </p:pic>
        <p:sp>
          <p:nvSpPr>
            <p:cNvPr id="84" name="TextBox 83"/>
            <p:cNvSpPr txBox="1"/>
            <p:nvPr/>
          </p:nvSpPr>
          <p:spPr>
            <a:xfrm>
              <a:off x="1481599" y="5244959"/>
              <a:ext cx="367459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270</a:t>
              </a:r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1862393" y="5244959"/>
              <a:ext cx="35159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276</a:t>
              </a:r>
            </a:p>
          </p:txBody>
        </p:sp>
        <p:sp>
          <p:nvSpPr>
            <p:cNvPr id="86" name="TextBox 85"/>
            <p:cNvSpPr txBox="1"/>
            <p:nvPr/>
          </p:nvSpPr>
          <p:spPr>
            <a:xfrm>
              <a:off x="2229198" y="5244959"/>
              <a:ext cx="36670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282</a:t>
              </a: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2595901" y="5244959"/>
              <a:ext cx="38122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288</a:t>
              </a: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2980302" y="5244099"/>
              <a:ext cx="34601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294</a:t>
              </a: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3349017" y="5244099"/>
              <a:ext cx="35744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300</a:t>
              </a: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3709638" y="5244099"/>
              <a:ext cx="389885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306</a:t>
              </a: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4091306" y="5244099"/>
              <a:ext cx="36781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312</a:t>
              </a: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4459116" y="5244099"/>
              <a:ext cx="362223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318</a:t>
              </a: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4848644" y="5244099"/>
              <a:ext cx="33934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324</a:t>
              </a: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5219252" y="5243883"/>
              <a:ext cx="343081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330</a:t>
              </a: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5574395" y="5244477"/>
              <a:ext cx="375249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336</a:t>
              </a: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5926640" y="5245819"/>
              <a:ext cx="40141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342</a:t>
              </a:r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6315354" y="5244099"/>
              <a:ext cx="378529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348</a:t>
              </a:r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6693883" y="5244099"/>
              <a:ext cx="369772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354</a:t>
              </a:r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7070739" y="5243730"/>
              <a:ext cx="35954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360</a:t>
              </a:r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7433454" y="5245819"/>
              <a:ext cx="37142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366</a:t>
              </a:r>
            </a:p>
          </p:txBody>
        </p:sp>
        <p:sp>
          <p:nvSpPr>
            <p:cNvPr id="101" name="TextBox 100"/>
            <p:cNvSpPr txBox="1"/>
            <p:nvPr/>
          </p:nvSpPr>
          <p:spPr>
            <a:xfrm>
              <a:off x="7801706" y="5244099"/>
              <a:ext cx="38359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372</a:t>
              </a:r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8184811" y="5244099"/>
              <a:ext cx="36524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378</a:t>
              </a:r>
            </a:p>
          </p:txBody>
        </p:sp>
        <p:sp>
          <p:nvSpPr>
            <p:cNvPr id="103" name="TextBox 102"/>
            <p:cNvSpPr txBox="1"/>
            <p:nvPr/>
          </p:nvSpPr>
          <p:spPr>
            <a:xfrm>
              <a:off x="1108290" y="5244959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264</a:t>
              </a:r>
            </a:p>
          </p:txBody>
        </p:sp>
        <p:sp>
          <p:nvSpPr>
            <p:cNvPr id="104" name="TextBox 103"/>
            <p:cNvSpPr txBox="1"/>
            <p:nvPr/>
          </p:nvSpPr>
          <p:spPr>
            <a:xfrm>
              <a:off x="751324" y="5245819"/>
              <a:ext cx="345053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258</a:t>
              </a:r>
            </a:p>
          </p:txBody>
        </p:sp>
        <p:sp>
          <p:nvSpPr>
            <p:cNvPr id="105" name="TextBox 104"/>
            <p:cNvSpPr txBox="1"/>
            <p:nvPr/>
          </p:nvSpPr>
          <p:spPr>
            <a:xfrm>
              <a:off x="345838" y="5245819"/>
              <a:ext cx="408629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252</a:t>
              </a:r>
            </a:p>
          </p:txBody>
        </p:sp>
        <p:sp>
          <p:nvSpPr>
            <p:cNvPr id="106" name="TextBox 105"/>
            <p:cNvSpPr txBox="1"/>
            <p:nvPr/>
          </p:nvSpPr>
          <p:spPr>
            <a:xfrm>
              <a:off x="8695637" y="5029236"/>
              <a:ext cx="48500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latin typeface="Arial"/>
                  <a:cs typeface="Arial"/>
                </a:rPr>
                <a:t>(K)</a:t>
              </a:r>
            </a:p>
          </p:txBody>
        </p:sp>
      </p:grpSp>
      <p:pic>
        <p:nvPicPr>
          <p:cNvPr id="6" name="Picture 5" descr="DT_theta_Russia_20180531_1200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263" y="746897"/>
            <a:ext cx="4144329" cy="402336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grpSp>
        <p:nvGrpSpPr>
          <p:cNvPr id="107" name="Group 106"/>
          <p:cNvGrpSpPr/>
          <p:nvPr/>
        </p:nvGrpSpPr>
        <p:grpSpPr>
          <a:xfrm>
            <a:off x="4630940" y="4273107"/>
            <a:ext cx="973387" cy="519343"/>
            <a:chOff x="4573976" y="4518937"/>
            <a:chExt cx="973387" cy="519343"/>
          </a:xfrm>
        </p:grpSpPr>
        <p:sp>
          <p:nvSpPr>
            <p:cNvPr id="108" name="Rectangle 107"/>
            <p:cNvSpPr/>
            <p:nvPr/>
          </p:nvSpPr>
          <p:spPr>
            <a:xfrm>
              <a:off x="4573976" y="4559037"/>
              <a:ext cx="910711" cy="4572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" name="Oval 108"/>
            <p:cNvSpPr>
              <a:spLocks noChangeAspect="1"/>
            </p:cNvSpPr>
            <p:nvPr/>
          </p:nvSpPr>
          <p:spPr>
            <a:xfrm>
              <a:off x="4636715" y="4830236"/>
              <a:ext cx="109728" cy="109728"/>
            </a:xfrm>
            <a:prstGeom prst="ellipse">
              <a:avLst/>
            </a:prstGeom>
            <a:solidFill>
              <a:srgbClr val="FC00D5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" name="TextBox 109"/>
            <p:cNvSpPr txBox="1"/>
            <p:nvPr/>
          </p:nvSpPr>
          <p:spPr>
            <a:xfrm>
              <a:off x="4712605" y="4518937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latin typeface="Arial"/>
                  <a:cs typeface="Arial"/>
                </a:rPr>
                <a:t>Alberto</a:t>
              </a:r>
            </a:p>
          </p:txBody>
        </p:sp>
        <p:sp>
          <p:nvSpPr>
            <p:cNvPr id="111" name="Oval 110"/>
            <p:cNvSpPr>
              <a:spLocks noChangeAspect="1"/>
            </p:cNvSpPr>
            <p:nvPr/>
          </p:nvSpPr>
          <p:spPr>
            <a:xfrm>
              <a:off x="4636715" y="4627487"/>
              <a:ext cx="109728" cy="109728"/>
            </a:xfrm>
            <a:prstGeom prst="ellipse">
              <a:avLst/>
            </a:prstGeom>
            <a:solidFill>
              <a:srgbClr val="20FFFF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" name="TextBox 111"/>
            <p:cNvSpPr txBox="1"/>
            <p:nvPr/>
          </p:nvSpPr>
          <p:spPr>
            <a:xfrm>
              <a:off x="4712605" y="4730503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latin typeface="Arial"/>
                  <a:cs typeface="Arial"/>
                </a:rPr>
                <a:t>CL</a:t>
              </a:r>
            </a:p>
          </p:txBody>
        </p:sp>
      </p:grpSp>
      <p:grpSp>
        <p:nvGrpSpPr>
          <p:cNvPr id="113" name="Group 112"/>
          <p:cNvGrpSpPr/>
          <p:nvPr/>
        </p:nvGrpSpPr>
        <p:grpSpPr>
          <a:xfrm>
            <a:off x="327312" y="4279887"/>
            <a:ext cx="973387" cy="519343"/>
            <a:chOff x="4573976" y="4518937"/>
            <a:chExt cx="973387" cy="519343"/>
          </a:xfrm>
        </p:grpSpPr>
        <p:sp>
          <p:nvSpPr>
            <p:cNvPr id="114" name="Rectangle 113"/>
            <p:cNvSpPr/>
            <p:nvPr/>
          </p:nvSpPr>
          <p:spPr>
            <a:xfrm>
              <a:off x="4573976" y="4559037"/>
              <a:ext cx="882363" cy="4572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" name="Oval 114"/>
            <p:cNvSpPr>
              <a:spLocks noChangeAspect="1"/>
            </p:cNvSpPr>
            <p:nvPr/>
          </p:nvSpPr>
          <p:spPr>
            <a:xfrm>
              <a:off x="4636715" y="4830236"/>
              <a:ext cx="109728" cy="109728"/>
            </a:xfrm>
            <a:prstGeom prst="ellipse">
              <a:avLst/>
            </a:prstGeom>
            <a:solidFill>
              <a:srgbClr val="35FF17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" name="TextBox 115"/>
            <p:cNvSpPr txBox="1"/>
            <p:nvPr/>
          </p:nvSpPr>
          <p:spPr>
            <a:xfrm>
              <a:off x="4712605" y="4518937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latin typeface="Arial"/>
                  <a:cs typeface="Arial"/>
                </a:rPr>
                <a:t>TPV 1a</a:t>
              </a:r>
            </a:p>
          </p:txBody>
        </p:sp>
        <p:sp>
          <p:nvSpPr>
            <p:cNvPr id="118" name="Oval 117"/>
            <p:cNvSpPr>
              <a:spLocks noChangeAspect="1"/>
            </p:cNvSpPr>
            <p:nvPr/>
          </p:nvSpPr>
          <p:spPr>
            <a:xfrm>
              <a:off x="4636715" y="4627487"/>
              <a:ext cx="109728" cy="109728"/>
            </a:xfrm>
            <a:prstGeom prst="ellipse">
              <a:avLst/>
            </a:prstGeom>
            <a:solidFill>
              <a:srgbClr val="FFFF00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TextBox 118"/>
            <p:cNvSpPr txBox="1"/>
            <p:nvPr/>
          </p:nvSpPr>
          <p:spPr>
            <a:xfrm>
              <a:off x="4712605" y="4730503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latin typeface="Arial"/>
                  <a:cs typeface="Arial"/>
                </a:rPr>
                <a:t>TPV 3</a:t>
              </a:r>
            </a:p>
          </p:txBody>
        </p:sp>
      </p:grpSp>
      <p:sp>
        <p:nvSpPr>
          <p:cNvPr id="120" name="Title 1"/>
          <p:cNvSpPr txBox="1">
            <a:spLocks/>
          </p:cNvSpPr>
          <p:nvPr/>
        </p:nvSpPr>
        <p:spPr>
          <a:xfrm>
            <a:off x="1" y="-33716"/>
            <a:ext cx="9143999" cy="72222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0000"/>
                </a:solidFill>
                <a:cs typeface="Arial" panose="020B0604020202020204" pitchFamily="34" charset="0"/>
              </a:rPr>
              <a:t>12</a:t>
            </a:r>
            <a:r>
              <a:rPr lang="en-US" b="1" dirty="0" smtClean="0">
                <a:solidFill>
                  <a:srgbClr val="FF0000"/>
                </a:solidFill>
                <a:cs typeface="Arial" panose="020B0604020202020204" pitchFamily="34" charset="0"/>
              </a:rPr>
              <a:t>00 UTC 31 May 2018</a:t>
            </a:r>
            <a:endParaRPr lang="en-US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46784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8" name="Straight Connector 37"/>
          <p:cNvCxnSpPr/>
          <p:nvPr/>
        </p:nvCxnSpPr>
        <p:spPr>
          <a:xfrm>
            <a:off x="-12095" y="5639171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-14916" y="6759373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H="1" flipV="1">
            <a:off x="4578486" y="5630806"/>
            <a:ext cx="9372" cy="1128567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" name="Content Placeholder 2"/>
          <p:cNvSpPr>
            <a:spLocks noGrp="1"/>
          </p:cNvSpPr>
          <p:nvPr>
            <p:ph idx="1"/>
          </p:nvPr>
        </p:nvSpPr>
        <p:spPr>
          <a:xfrm>
            <a:off x="2988" y="5639171"/>
            <a:ext cx="4575988" cy="1120202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1600" dirty="0">
                <a:latin typeface="Arial"/>
                <a:cs typeface="Arial"/>
              </a:rPr>
              <a:t>925-hPa area-averaged (100 km) </a:t>
            </a:r>
            <a:r>
              <a:rPr lang="en-US" sz="1600" dirty="0" err="1">
                <a:latin typeface="Arial"/>
                <a:cs typeface="Arial"/>
              </a:rPr>
              <a:t>θ</a:t>
            </a:r>
            <a:r>
              <a:rPr lang="en-US" sz="1600" dirty="0">
                <a:latin typeface="Arial"/>
                <a:cs typeface="Arial"/>
              </a:rPr>
              <a:t> gradient      [K (100 km)</a:t>
            </a:r>
            <a:r>
              <a:rPr lang="en-US" sz="1600" baseline="30000" dirty="0">
                <a:latin typeface="Arial"/>
                <a:cs typeface="Arial"/>
              </a:rPr>
              <a:t> −1</a:t>
            </a:r>
            <a:r>
              <a:rPr lang="en-US" sz="1600" dirty="0">
                <a:latin typeface="Arial"/>
                <a:cs typeface="Arial"/>
              </a:rPr>
              <a:t>, shaded ], </a:t>
            </a:r>
            <a:r>
              <a:rPr lang="en-US" sz="1600" dirty="0" err="1">
                <a:latin typeface="Arial"/>
                <a:cs typeface="Arial"/>
              </a:rPr>
              <a:t>θ</a:t>
            </a:r>
            <a:r>
              <a:rPr lang="en-US" sz="1600" dirty="0">
                <a:latin typeface="Arial"/>
                <a:cs typeface="Arial"/>
              </a:rPr>
              <a:t> (°C, blue), geopotential height (dam, black), and           winds (m s</a:t>
            </a:r>
            <a:r>
              <a:rPr lang="en-US" sz="1600" baseline="30000" dirty="0">
                <a:latin typeface="Arial"/>
                <a:cs typeface="Arial"/>
              </a:rPr>
              <a:t>−1</a:t>
            </a:r>
            <a:r>
              <a:rPr lang="en-US" sz="1600" dirty="0">
                <a:latin typeface="Arial"/>
                <a:cs typeface="Arial"/>
              </a:rPr>
              <a:t>, flags and barbs)</a:t>
            </a:r>
          </a:p>
        </p:txBody>
      </p:sp>
      <p:sp>
        <p:nvSpPr>
          <p:cNvPr id="76" name="Content Placeholder 2"/>
          <p:cNvSpPr txBox="1">
            <a:spLocks/>
          </p:cNvSpPr>
          <p:nvPr/>
        </p:nvSpPr>
        <p:spPr>
          <a:xfrm>
            <a:off x="4587858" y="5653281"/>
            <a:ext cx="4581288" cy="11060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US" sz="1600" dirty="0">
                <a:latin typeface="Arial"/>
                <a:cs typeface="Arial"/>
              </a:rPr>
              <a:t>IVT (kg m</a:t>
            </a:r>
            <a:r>
              <a:rPr lang="en-US" sz="1600" baseline="30000" dirty="0">
                <a:latin typeface="Arial"/>
                <a:cs typeface="Arial"/>
              </a:rPr>
              <a:t>−1</a:t>
            </a:r>
            <a:r>
              <a:rPr lang="en-US" sz="1600" dirty="0">
                <a:latin typeface="Arial"/>
                <a:cs typeface="Arial"/>
              </a:rPr>
              <a:t> s</a:t>
            </a:r>
            <a:r>
              <a:rPr lang="en-US" sz="1600" baseline="30000" dirty="0">
                <a:latin typeface="Arial"/>
                <a:cs typeface="Arial"/>
              </a:rPr>
              <a:t>−1</a:t>
            </a:r>
            <a:r>
              <a:rPr lang="en-US" sz="1600" dirty="0">
                <a:latin typeface="Arial"/>
                <a:cs typeface="Arial"/>
              </a:rPr>
              <a:t>, shaded and vectors) and       700-hPa geopotential height (dam, black)</a:t>
            </a:r>
            <a:endParaRPr lang="en-US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38107" y="5182346"/>
            <a:ext cx="9042535" cy="418885"/>
            <a:chOff x="138107" y="5203113"/>
            <a:chExt cx="9042535" cy="418885"/>
          </a:xfrm>
        </p:grpSpPr>
        <p:pic>
          <p:nvPicPr>
            <p:cNvPr id="62" name="Picture 61" descr="IVT_Russia_68.png"/>
            <p:cNvPicPr>
              <a:picLocks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7" t="95446" r="405" b="2295"/>
            <a:stretch/>
          </p:blipFill>
          <p:spPr>
            <a:xfrm>
              <a:off x="138107" y="5272057"/>
              <a:ext cx="8068185" cy="164592"/>
            </a:xfrm>
            <a:prstGeom prst="rect">
              <a:avLst/>
            </a:prstGeom>
          </p:spPr>
        </p:pic>
        <p:sp>
          <p:nvSpPr>
            <p:cNvPr id="77" name="TextBox 76"/>
            <p:cNvSpPr txBox="1"/>
            <p:nvPr/>
          </p:nvSpPr>
          <p:spPr>
            <a:xfrm>
              <a:off x="514979" y="5436649"/>
              <a:ext cx="608549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200</a:t>
              </a: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1194017" y="5436649"/>
              <a:ext cx="608549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300</a:t>
              </a: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1855041" y="5436649"/>
              <a:ext cx="608549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400</a:t>
              </a: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2532928" y="5436649"/>
              <a:ext cx="608549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500</a:t>
              </a:r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3193952" y="5436649"/>
              <a:ext cx="608549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600</a:t>
              </a:r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3861062" y="5436649"/>
              <a:ext cx="608549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700</a:t>
              </a:r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4538054" y="5436649"/>
              <a:ext cx="608549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800</a:t>
              </a:r>
            </a:p>
          </p:txBody>
        </p:sp>
        <p:sp>
          <p:nvSpPr>
            <p:cNvPr id="86" name="TextBox 85"/>
            <p:cNvSpPr txBox="1"/>
            <p:nvPr/>
          </p:nvSpPr>
          <p:spPr>
            <a:xfrm>
              <a:off x="5205583" y="5437332"/>
              <a:ext cx="608549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1000</a:t>
              </a: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5884660" y="5436649"/>
              <a:ext cx="608549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1200</a:t>
              </a: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6555973" y="5436649"/>
              <a:ext cx="608549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1400</a:t>
              </a: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7213736" y="5437332"/>
              <a:ext cx="608549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1600</a:t>
              </a: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8174807" y="5203113"/>
              <a:ext cx="100583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latin typeface="Arial"/>
                  <a:cs typeface="Arial"/>
                </a:rPr>
                <a:t>(kg m</a:t>
              </a:r>
              <a:r>
                <a:rPr lang="en-US" sz="1200" baseline="30000" dirty="0">
                  <a:latin typeface="Arial"/>
                  <a:cs typeface="Arial"/>
                </a:rPr>
                <a:t>−1 </a:t>
              </a:r>
              <a:r>
                <a:rPr lang="en-US" sz="1200" dirty="0">
                  <a:latin typeface="Arial"/>
                  <a:cs typeface="Arial"/>
                </a:rPr>
                <a:t>s</a:t>
              </a:r>
              <a:r>
                <a:rPr lang="en-US" sz="1200" baseline="30000" dirty="0">
                  <a:latin typeface="Arial"/>
                  <a:cs typeface="Arial"/>
                </a:rPr>
                <a:t>−1</a:t>
              </a:r>
              <a:r>
                <a:rPr lang="en-US" sz="1200" dirty="0">
                  <a:latin typeface="Arial"/>
                  <a:cs typeface="Arial"/>
                </a:rPr>
                <a:t>)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138107" y="4797555"/>
            <a:ext cx="9096615" cy="427528"/>
            <a:chOff x="138107" y="4717519"/>
            <a:chExt cx="9096615" cy="427528"/>
          </a:xfrm>
        </p:grpSpPr>
        <p:pic>
          <p:nvPicPr>
            <p:cNvPr id="92" name="Picture 91" descr="925_aa_theta_grad_100km_65.png"/>
            <p:cNvPicPr>
              <a:picLocks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2" t="95487" r="448" b="2275"/>
            <a:stretch/>
          </p:blipFill>
          <p:spPr>
            <a:xfrm>
              <a:off x="138107" y="4794108"/>
              <a:ext cx="7791219" cy="164592"/>
            </a:xfrm>
            <a:prstGeom prst="rect">
              <a:avLst/>
            </a:prstGeom>
          </p:spPr>
        </p:pic>
        <p:sp>
          <p:nvSpPr>
            <p:cNvPr id="94" name="TextBox 93"/>
            <p:cNvSpPr txBox="1"/>
            <p:nvPr/>
          </p:nvSpPr>
          <p:spPr>
            <a:xfrm>
              <a:off x="1106818" y="4960381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</a:t>
              </a: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2213164" y="4960381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4</a:t>
              </a: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3325240" y="4960381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5</a:t>
              </a:r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4437692" y="4960381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6</a:t>
              </a:r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5538641" y="4960381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7</a:t>
              </a:r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6662161" y="4960381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8</a:t>
              </a:r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7912616" y="4717519"/>
              <a:ext cx="132210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latin typeface="Arial"/>
                  <a:cs typeface="Arial"/>
                </a:rPr>
                <a:t>[K (100 km)</a:t>
              </a:r>
              <a:r>
                <a:rPr lang="en-US" sz="1200" baseline="30000" dirty="0">
                  <a:latin typeface="Arial"/>
                  <a:cs typeface="Arial"/>
                </a:rPr>
                <a:t>−1</a:t>
              </a:r>
              <a:r>
                <a:rPr lang="en-US" sz="1200" dirty="0">
                  <a:latin typeface="Arial"/>
                  <a:cs typeface="Arial"/>
                </a:rPr>
                <a:t>]</a:t>
              </a:r>
            </a:p>
          </p:txBody>
        </p:sp>
      </p:grpSp>
      <p:pic>
        <p:nvPicPr>
          <p:cNvPr id="4" name="Picture 3" descr="925_aa_theta_grad_100km_20180530_0000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744" y="745230"/>
            <a:ext cx="4149090" cy="402336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5" name="Picture 4" descr="IVT_Russia_20180530_0000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7664" y="745230"/>
            <a:ext cx="4149090" cy="402336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36" name="Title 1"/>
          <p:cNvSpPr txBox="1">
            <a:spLocks/>
          </p:cNvSpPr>
          <p:nvPr/>
        </p:nvSpPr>
        <p:spPr>
          <a:xfrm>
            <a:off x="1" y="-33716"/>
            <a:ext cx="9143999" cy="72222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0000"/>
                </a:solidFill>
                <a:cs typeface="Arial" panose="020B0604020202020204" pitchFamily="34" charset="0"/>
              </a:rPr>
              <a:t>0000 UTC 30 May 2018</a:t>
            </a:r>
            <a:endParaRPr lang="en-US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03529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E150E2B-FC31-2D47-BAD4-20441E1649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32335"/>
            <a:ext cx="8229600" cy="5419754"/>
          </a:xfrm>
        </p:spPr>
        <p:txBody>
          <a:bodyPr>
            <a:normAutofit/>
          </a:bodyPr>
          <a:lstStyle/>
          <a:p>
            <a:r>
              <a:rPr lang="en-US" sz="3000" b="1" dirty="0" smtClean="0"/>
              <a:t>Rare </a:t>
            </a:r>
            <a:r>
              <a:rPr lang="en-US" sz="2800" b="1" dirty="0"/>
              <a:t>occurrence of two sequential intense Arctic cyclones, AC1 and AC2, in early June 2018</a:t>
            </a:r>
          </a:p>
          <a:p>
            <a:pPr>
              <a:lnSpc>
                <a:spcPct val="50000"/>
              </a:lnSpc>
            </a:pPr>
            <a:endParaRPr lang="en-US" sz="2800" b="1" dirty="0"/>
          </a:p>
          <a:p>
            <a:r>
              <a:rPr lang="en-US" sz="2800" b="1" dirty="0"/>
              <a:t>AC1 formed over southern Europe in response to a deepening trough in northwesterly flow</a:t>
            </a:r>
          </a:p>
          <a:p>
            <a:pPr>
              <a:lnSpc>
                <a:spcPct val="50000"/>
              </a:lnSpc>
            </a:pPr>
            <a:endParaRPr lang="en-US" sz="2800" b="1" dirty="0"/>
          </a:p>
          <a:p>
            <a:r>
              <a:rPr lang="en-US" sz="2800" b="1" dirty="0"/>
              <a:t>AC2 formed east of Greenland and may have had antecedent vorticity “DNA” from TS Alberto</a:t>
            </a:r>
          </a:p>
          <a:p>
            <a:pPr>
              <a:lnSpc>
                <a:spcPct val="50000"/>
              </a:lnSpc>
            </a:pPr>
            <a:endParaRPr lang="en-US" sz="2800" b="1" dirty="0"/>
          </a:p>
          <a:p>
            <a:r>
              <a:rPr lang="en-US" sz="2800" b="1" dirty="0"/>
              <a:t>AC1 and AC2 underwent a cyclonic rotation over the Arctic Ocean during </a:t>
            </a:r>
            <a:r>
              <a:rPr lang="en-US" sz="2800" b="1" dirty="0" smtClean="0"/>
              <a:t>which AC2 </a:t>
            </a:r>
            <a:r>
              <a:rPr lang="en-US" sz="2800" b="1" dirty="0"/>
              <a:t>absorbed AC1</a:t>
            </a:r>
          </a:p>
          <a:p>
            <a:endParaRPr lang="en-US" sz="2800" dirty="0"/>
          </a:p>
          <a:p>
            <a:endParaRPr lang="en-US" sz="2800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xmlns="" id="{A743D393-1592-DB41-BA18-B3EEF0BD8D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99188"/>
            <a:ext cx="8229600" cy="869672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>Motivation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89053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8" name="Straight Connector 37"/>
          <p:cNvCxnSpPr/>
          <p:nvPr/>
        </p:nvCxnSpPr>
        <p:spPr>
          <a:xfrm>
            <a:off x="-12095" y="5639171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-14916" y="6759373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H="1" flipV="1">
            <a:off x="4578486" y="5630806"/>
            <a:ext cx="9372" cy="1128567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" name="Content Placeholder 2"/>
          <p:cNvSpPr>
            <a:spLocks noGrp="1"/>
          </p:cNvSpPr>
          <p:nvPr>
            <p:ph idx="1"/>
          </p:nvPr>
        </p:nvSpPr>
        <p:spPr>
          <a:xfrm>
            <a:off x="2988" y="5639171"/>
            <a:ext cx="4575988" cy="1120202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1600" dirty="0">
                <a:latin typeface="Arial"/>
                <a:cs typeface="Arial"/>
              </a:rPr>
              <a:t>925-hPa area-averaged (100 km) </a:t>
            </a:r>
            <a:r>
              <a:rPr lang="en-US" sz="1600" dirty="0" err="1">
                <a:latin typeface="Arial"/>
                <a:cs typeface="Arial"/>
              </a:rPr>
              <a:t>θ</a:t>
            </a:r>
            <a:r>
              <a:rPr lang="en-US" sz="1600" dirty="0">
                <a:latin typeface="Arial"/>
                <a:cs typeface="Arial"/>
              </a:rPr>
              <a:t> gradient      [K (100 km)</a:t>
            </a:r>
            <a:r>
              <a:rPr lang="en-US" sz="1600" baseline="30000" dirty="0">
                <a:latin typeface="Arial"/>
                <a:cs typeface="Arial"/>
              </a:rPr>
              <a:t> −1</a:t>
            </a:r>
            <a:r>
              <a:rPr lang="en-US" sz="1600" dirty="0">
                <a:latin typeface="Arial"/>
                <a:cs typeface="Arial"/>
              </a:rPr>
              <a:t>, shaded ], </a:t>
            </a:r>
            <a:r>
              <a:rPr lang="en-US" sz="1600" dirty="0" err="1">
                <a:latin typeface="Arial"/>
                <a:cs typeface="Arial"/>
              </a:rPr>
              <a:t>θ</a:t>
            </a:r>
            <a:r>
              <a:rPr lang="en-US" sz="1600" dirty="0">
                <a:latin typeface="Arial"/>
                <a:cs typeface="Arial"/>
              </a:rPr>
              <a:t> (°C, blue), geopotential height (dam, black), and           winds (m s</a:t>
            </a:r>
            <a:r>
              <a:rPr lang="en-US" sz="1600" baseline="30000" dirty="0">
                <a:latin typeface="Arial"/>
                <a:cs typeface="Arial"/>
              </a:rPr>
              <a:t>−1</a:t>
            </a:r>
            <a:r>
              <a:rPr lang="en-US" sz="1600" dirty="0">
                <a:latin typeface="Arial"/>
                <a:cs typeface="Arial"/>
              </a:rPr>
              <a:t>, flags and barbs)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138107" y="5182346"/>
            <a:ext cx="9042535" cy="418885"/>
            <a:chOff x="138107" y="5203113"/>
            <a:chExt cx="9042535" cy="418885"/>
          </a:xfrm>
        </p:grpSpPr>
        <p:pic>
          <p:nvPicPr>
            <p:cNvPr id="62" name="Picture 61" descr="IVT_Russia_68.png"/>
            <p:cNvPicPr>
              <a:picLocks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7" t="95446" r="405" b="2295"/>
            <a:stretch/>
          </p:blipFill>
          <p:spPr>
            <a:xfrm>
              <a:off x="138107" y="5272057"/>
              <a:ext cx="8068185" cy="164592"/>
            </a:xfrm>
            <a:prstGeom prst="rect">
              <a:avLst/>
            </a:prstGeom>
          </p:spPr>
        </p:pic>
        <p:sp>
          <p:nvSpPr>
            <p:cNvPr id="77" name="TextBox 76"/>
            <p:cNvSpPr txBox="1"/>
            <p:nvPr/>
          </p:nvSpPr>
          <p:spPr>
            <a:xfrm>
              <a:off x="514979" y="5436649"/>
              <a:ext cx="608549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200</a:t>
              </a: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1194017" y="5436649"/>
              <a:ext cx="608549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300</a:t>
              </a: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1855041" y="5436649"/>
              <a:ext cx="608549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400</a:t>
              </a: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2532928" y="5436649"/>
              <a:ext cx="608549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500</a:t>
              </a:r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3193952" y="5436649"/>
              <a:ext cx="608549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600</a:t>
              </a:r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3861062" y="5436649"/>
              <a:ext cx="608549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700</a:t>
              </a:r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4538054" y="5436649"/>
              <a:ext cx="608549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800</a:t>
              </a:r>
            </a:p>
          </p:txBody>
        </p:sp>
        <p:sp>
          <p:nvSpPr>
            <p:cNvPr id="86" name="TextBox 85"/>
            <p:cNvSpPr txBox="1"/>
            <p:nvPr/>
          </p:nvSpPr>
          <p:spPr>
            <a:xfrm>
              <a:off x="5205583" y="5437332"/>
              <a:ext cx="608549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1000</a:t>
              </a: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5884660" y="5436649"/>
              <a:ext cx="608549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1200</a:t>
              </a: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6555973" y="5436649"/>
              <a:ext cx="608549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1400</a:t>
              </a: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7213736" y="5437332"/>
              <a:ext cx="608549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1600</a:t>
              </a: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8174807" y="5203113"/>
              <a:ext cx="100583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latin typeface="Arial"/>
                  <a:cs typeface="Arial"/>
                </a:rPr>
                <a:t>(kg m</a:t>
              </a:r>
              <a:r>
                <a:rPr lang="en-US" sz="1200" baseline="30000" dirty="0">
                  <a:latin typeface="Arial"/>
                  <a:cs typeface="Arial"/>
                </a:rPr>
                <a:t>−1 </a:t>
              </a:r>
              <a:r>
                <a:rPr lang="en-US" sz="1200" dirty="0">
                  <a:latin typeface="Arial"/>
                  <a:cs typeface="Arial"/>
                </a:rPr>
                <a:t>s</a:t>
              </a:r>
              <a:r>
                <a:rPr lang="en-US" sz="1200" baseline="30000" dirty="0">
                  <a:latin typeface="Arial"/>
                  <a:cs typeface="Arial"/>
                </a:rPr>
                <a:t>−1</a:t>
              </a:r>
              <a:r>
                <a:rPr lang="en-US" sz="1200" dirty="0">
                  <a:latin typeface="Arial"/>
                  <a:cs typeface="Arial"/>
                </a:rPr>
                <a:t>)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138107" y="4797555"/>
            <a:ext cx="9096615" cy="427528"/>
            <a:chOff x="138107" y="4717519"/>
            <a:chExt cx="9096615" cy="427528"/>
          </a:xfrm>
        </p:grpSpPr>
        <p:pic>
          <p:nvPicPr>
            <p:cNvPr id="92" name="Picture 91" descr="925_aa_theta_grad_100km_65.png"/>
            <p:cNvPicPr>
              <a:picLocks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2" t="95487" r="448" b="2275"/>
            <a:stretch/>
          </p:blipFill>
          <p:spPr>
            <a:xfrm>
              <a:off x="138107" y="4794108"/>
              <a:ext cx="7791219" cy="164592"/>
            </a:xfrm>
            <a:prstGeom prst="rect">
              <a:avLst/>
            </a:prstGeom>
          </p:spPr>
        </p:pic>
        <p:sp>
          <p:nvSpPr>
            <p:cNvPr id="94" name="TextBox 93"/>
            <p:cNvSpPr txBox="1"/>
            <p:nvPr/>
          </p:nvSpPr>
          <p:spPr>
            <a:xfrm>
              <a:off x="1106818" y="4960381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</a:t>
              </a: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2213164" y="4960381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4</a:t>
              </a: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3325240" y="4960381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5</a:t>
              </a:r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4437692" y="4960381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6</a:t>
              </a:r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5538641" y="4960381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7</a:t>
              </a:r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6662161" y="4960381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8</a:t>
              </a:r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7912616" y="4717519"/>
              <a:ext cx="132210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latin typeface="Arial"/>
                  <a:cs typeface="Arial"/>
                </a:rPr>
                <a:t>[K (100 km)</a:t>
              </a:r>
              <a:r>
                <a:rPr lang="en-US" sz="1200" baseline="30000" dirty="0">
                  <a:latin typeface="Arial"/>
                  <a:cs typeface="Arial"/>
                </a:rPr>
                <a:t>−1</a:t>
              </a:r>
              <a:r>
                <a:rPr lang="en-US" sz="1200" dirty="0">
                  <a:latin typeface="Arial"/>
                  <a:cs typeface="Arial"/>
                </a:rPr>
                <a:t>]</a:t>
              </a:r>
            </a:p>
          </p:txBody>
        </p:sp>
      </p:grpSp>
      <p:pic>
        <p:nvPicPr>
          <p:cNvPr id="4" name="Picture 3" descr="925_aa_theta_grad_100km_20180531_1200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972" y="745230"/>
            <a:ext cx="4149090" cy="402336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5" name="Picture 4" descr="IVT_Russia_20180531_1200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7908" y="745230"/>
            <a:ext cx="4149090" cy="402336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35" name="Content Placeholder 2"/>
          <p:cNvSpPr txBox="1">
            <a:spLocks/>
          </p:cNvSpPr>
          <p:nvPr/>
        </p:nvSpPr>
        <p:spPr>
          <a:xfrm>
            <a:off x="4587858" y="5653281"/>
            <a:ext cx="4581288" cy="11060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US" sz="1600" dirty="0">
                <a:latin typeface="Arial"/>
                <a:cs typeface="Arial"/>
              </a:rPr>
              <a:t>IVT (kg m</a:t>
            </a:r>
            <a:r>
              <a:rPr lang="en-US" sz="1600" baseline="30000" dirty="0">
                <a:latin typeface="Arial"/>
                <a:cs typeface="Arial"/>
              </a:rPr>
              <a:t>−1</a:t>
            </a:r>
            <a:r>
              <a:rPr lang="en-US" sz="1600" dirty="0">
                <a:latin typeface="Arial"/>
                <a:cs typeface="Arial"/>
              </a:rPr>
              <a:t> s</a:t>
            </a:r>
            <a:r>
              <a:rPr lang="en-US" sz="1600" baseline="30000" dirty="0">
                <a:latin typeface="Arial"/>
                <a:cs typeface="Arial"/>
              </a:rPr>
              <a:t>−1</a:t>
            </a:r>
            <a:r>
              <a:rPr lang="en-US" sz="1600" dirty="0">
                <a:latin typeface="Arial"/>
                <a:cs typeface="Arial"/>
              </a:rPr>
              <a:t>, shaded and vectors) and       700-hPa geopotential height (dam, black)</a:t>
            </a:r>
            <a:endParaRPr lang="en-US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Title 1"/>
          <p:cNvSpPr txBox="1">
            <a:spLocks/>
          </p:cNvSpPr>
          <p:nvPr/>
        </p:nvSpPr>
        <p:spPr>
          <a:xfrm>
            <a:off x="1" y="-33716"/>
            <a:ext cx="9143999" cy="72222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0000"/>
                </a:solidFill>
                <a:cs typeface="Arial" panose="020B0604020202020204" pitchFamily="34" charset="0"/>
              </a:rPr>
              <a:t>12</a:t>
            </a:r>
            <a:r>
              <a:rPr lang="en-US" b="1" dirty="0" smtClean="0">
                <a:solidFill>
                  <a:srgbClr val="FF0000"/>
                </a:solidFill>
                <a:cs typeface="Arial" panose="020B0604020202020204" pitchFamily="34" charset="0"/>
              </a:rPr>
              <a:t>00 UTC 31 May 2018</a:t>
            </a:r>
            <a:endParaRPr lang="en-US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943470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8" name="Straight Connector 37"/>
          <p:cNvCxnSpPr/>
          <p:nvPr/>
        </p:nvCxnSpPr>
        <p:spPr>
          <a:xfrm>
            <a:off x="-12095" y="5639171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-14916" y="6759373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H="1" flipV="1">
            <a:off x="4578486" y="5630806"/>
            <a:ext cx="9372" cy="1128567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" name="Content Placeholder 2"/>
          <p:cNvSpPr>
            <a:spLocks noGrp="1"/>
          </p:cNvSpPr>
          <p:nvPr>
            <p:ph idx="1"/>
          </p:nvPr>
        </p:nvSpPr>
        <p:spPr>
          <a:xfrm>
            <a:off x="2988" y="5639171"/>
            <a:ext cx="4575988" cy="1120202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1600" dirty="0">
                <a:latin typeface="Arial"/>
                <a:cs typeface="Arial"/>
              </a:rPr>
              <a:t>350–250-hPa PV (PVU, gray) and irrotational wind (m s</a:t>
            </a:r>
            <a:r>
              <a:rPr lang="en-US" sz="1600" baseline="30000" dirty="0">
                <a:latin typeface="Arial"/>
                <a:cs typeface="Arial"/>
              </a:rPr>
              <a:t>−1</a:t>
            </a:r>
            <a:r>
              <a:rPr lang="en-US" sz="1600" dirty="0">
                <a:latin typeface="Arial"/>
                <a:cs typeface="Arial"/>
              </a:rPr>
              <a:t>, vectors), 300-hPa wind speed      (m s</a:t>
            </a:r>
            <a:r>
              <a:rPr lang="en-US" sz="1600" baseline="30000" dirty="0">
                <a:latin typeface="Arial"/>
                <a:cs typeface="Arial"/>
              </a:rPr>
              <a:t>−1</a:t>
            </a:r>
            <a:r>
              <a:rPr lang="en-US" sz="1600" dirty="0">
                <a:latin typeface="Arial"/>
                <a:cs typeface="Arial"/>
              </a:rPr>
              <a:t>, shading), 800–600-hPa ascent (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every             3 × 10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−3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hPa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red), and PW (mm, shading)</a:t>
            </a:r>
            <a:endParaRPr lang="en-US" sz="1600" dirty="0">
              <a:latin typeface="Arial"/>
              <a:cs typeface="Arial"/>
            </a:endParaRPr>
          </a:p>
        </p:txBody>
      </p:sp>
      <p:pic>
        <p:nvPicPr>
          <p:cNvPr id="3" name="Picture 2" descr="pw_700_Russia_20180530_00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0237" y="745230"/>
            <a:ext cx="4149090" cy="402336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grpSp>
        <p:nvGrpSpPr>
          <p:cNvPr id="40" name="Group 39"/>
          <p:cNvGrpSpPr/>
          <p:nvPr/>
        </p:nvGrpSpPr>
        <p:grpSpPr>
          <a:xfrm>
            <a:off x="48213" y="5005457"/>
            <a:ext cx="4773126" cy="412942"/>
            <a:chOff x="59256" y="5310321"/>
            <a:chExt cx="4773126" cy="412942"/>
          </a:xfrm>
        </p:grpSpPr>
        <p:pic>
          <p:nvPicPr>
            <p:cNvPr id="42" name="Picture 41" descr="250_jet_mslp_24.png"/>
            <p:cNvPicPr>
              <a:picLocks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20" t="95259" r="17498" b="2074"/>
            <a:stretch/>
          </p:blipFill>
          <p:spPr>
            <a:xfrm>
              <a:off x="59256" y="5385658"/>
              <a:ext cx="4071232" cy="164592"/>
            </a:xfrm>
            <a:prstGeom prst="rect">
              <a:avLst/>
            </a:prstGeom>
          </p:spPr>
        </p:pic>
        <p:sp>
          <p:nvSpPr>
            <p:cNvPr id="43" name="TextBox 42"/>
            <p:cNvSpPr txBox="1"/>
            <p:nvPr/>
          </p:nvSpPr>
          <p:spPr>
            <a:xfrm>
              <a:off x="4069139" y="5310321"/>
              <a:ext cx="763243" cy="3046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latin typeface="Arial"/>
                  <a:cs typeface="Arial"/>
                </a:rPr>
                <a:t>(</a:t>
              </a:r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m s</a:t>
              </a:r>
              <a:r>
                <a:rPr lang="en-US" sz="1200" baseline="30000" dirty="0">
                  <a:latin typeface="Arial" panose="020B0604020202020204" pitchFamily="34" charset="0"/>
                  <a:cs typeface="Arial" panose="020B0604020202020204" pitchFamily="34" charset="0"/>
                </a:rPr>
                <a:t>−1</a:t>
              </a:r>
              <a:r>
                <a:rPr lang="en-US" sz="1200" baseline="300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200" dirty="0">
                  <a:latin typeface="Arial"/>
                  <a:cs typeface="Arial"/>
                </a:rPr>
                <a:t>)</a:t>
              </a: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379106" y="5538597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30</a:t>
              </a: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828454" y="5538597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40</a:t>
              </a: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1271380" y="5537766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50</a:t>
              </a: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1718906" y="5538597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60</a:t>
              </a: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2171505" y="5537766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70</a:t>
              </a: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2612098" y="5538597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80</a:t>
              </a: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3062932" y="5536935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90</a:t>
              </a: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3504580" y="5538597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100</a:t>
              </a:r>
            </a:p>
          </p:txBody>
        </p:sp>
      </p:grpSp>
      <p:grpSp>
        <p:nvGrpSpPr>
          <p:cNvPr id="52" name="Group 51"/>
          <p:cNvGrpSpPr/>
          <p:nvPr/>
        </p:nvGrpSpPr>
        <p:grpSpPr>
          <a:xfrm>
            <a:off x="4816358" y="5010661"/>
            <a:ext cx="4370704" cy="407738"/>
            <a:chOff x="4772186" y="5315525"/>
            <a:chExt cx="4370704" cy="407738"/>
          </a:xfrm>
        </p:grpSpPr>
        <p:pic>
          <p:nvPicPr>
            <p:cNvPr id="53" name="Picture 52" descr="250_jet_mslp_24.png"/>
            <p:cNvPicPr>
              <a:picLocks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867" t="95111" r="58321" b="2074"/>
            <a:stretch/>
          </p:blipFill>
          <p:spPr>
            <a:xfrm>
              <a:off x="4772186" y="5385658"/>
              <a:ext cx="3894384" cy="164592"/>
            </a:xfrm>
            <a:prstGeom prst="rect">
              <a:avLst/>
            </a:prstGeom>
          </p:spPr>
        </p:pic>
        <p:sp>
          <p:nvSpPr>
            <p:cNvPr id="54" name="TextBox 53"/>
            <p:cNvSpPr txBox="1"/>
            <p:nvPr/>
          </p:nvSpPr>
          <p:spPr>
            <a:xfrm>
              <a:off x="8592650" y="5315525"/>
              <a:ext cx="55024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latin typeface="Arial"/>
                  <a:cs typeface="Arial"/>
                </a:rPr>
                <a:t>(mm)</a:t>
              </a: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5115628" y="5536422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25</a:t>
              </a: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5594699" y="5536422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30</a:t>
              </a: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6078345" y="5538597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35</a:t>
              </a: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6562004" y="5536422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40</a:t>
              </a: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7048359" y="5536422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45</a:t>
              </a: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7526281" y="5536422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50</a:t>
              </a: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8002418" y="5536422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55</a:t>
              </a:r>
            </a:p>
          </p:txBody>
        </p:sp>
      </p:grpSp>
      <p:sp>
        <p:nvSpPr>
          <p:cNvPr id="64" name="Content Placeholder 2"/>
          <p:cNvSpPr txBox="1">
            <a:spLocks/>
          </p:cNvSpPr>
          <p:nvPr/>
        </p:nvSpPr>
        <p:spPr>
          <a:xfrm>
            <a:off x="4587858" y="5653281"/>
            <a:ext cx="4581288" cy="11060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US" sz="1600" dirty="0">
                <a:latin typeface="Arial"/>
                <a:cs typeface="Arial"/>
              </a:rPr>
              <a:t>700-hPa geopotential height (dam, black), temperature (°C, red), and winds (m s</a:t>
            </a:r>
            <a:r>
              <a:rPr lang="en-US" sz="1600" baseline="30000" dirty="0">
                <a:latin typeface="Arial"/>
                <a:cs typeface="Arial"/>
              </a:rPr>
              <a:t>−1</a:t>
            </a:r>
            <a:r>
              <a:rPr lang="en-US" sz="1600" dirty="0">
                <a:latin typeface="Arial"/>
                <a:cs typeface="Arial"/>
              </a:rPr>
              <a:t>, flags and barbs), and PW (mm)</a:t>
            </a:r>
            <a:endParaRPr lang="en-US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Title 1"/>
          <p:cNvSpPr txBox="1">
            <a:spLocks/>
          </p:cNvSpPr>
          <p:nvPr/>
        </p:nvSpPr>
        <p:spPr>
          <a:xfrm>
            <a:off x="1" y="-33716"/>
            <a:ext cx="9143999" cy="72222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0000"/>
                </a:solidFill>
                <a:cs typeface="Arial" panose="020B0604020202020204" pitchFamily="34" charset="0"/>
              </a:rPr>
              <a:t>0000 UTC 30 May 2018</a:t>
            </a:r>
            <a:endParaRPr lang="en-US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pic>
        <p:nvPicPr>
          <p:cNvPr id="5" name="Picture 4" descr="irrotWind_pv_350_250_w_800_600_20180530_0000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110" y="745230"/>
            <a:ext cx="4149090" cy="402336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30176709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8" name="Straight Connector 37"/>
          <p:cNvCxnSpPr/>
          <p:nvPr/>
        </p:nvCxnSpPr>
        <p:spPr>
          <a:xfrm>
            <a:off x="-12095" y="5639171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-14916" y="6759373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H="1" flipV="1">
            <a:off x="4578486" y="5630806"/>
            <a:ext cx="9372" cy="1128567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0" name="Group 39"/>
          <p:cNvGrpSpPr/>
          <p:nvPr/>
        </p:nvGrpSpPr>
        <p:grpSpPr>
          <a:xfrm>
            <a:off x="48213" y="5005457"/>
            <a:ext cx="4773126" cy="412942"/>
            <a:chOff x="59256" y="5310321"/>
            <a:chExt cx="4773126" cy="412942"/>
          </a:xfrm>
        </p:grpSpPr>
        <p:pic>
          <p:nvPicPr>
            <p:cNvPr id="42" name="Picture 41" descr="250_jet_mslp_24.png"/>
            <p:cNvPicPr>
              <a:picLocks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20" t="95259" r="17498" b="2074"/>
            <a:stretch/>
          </p:blipFill>
          <p:spPr>
            <a:xfrm>
              <a:off x="59256" y="5385658"/>
              <a:ext cx="4071232" cy="164592"/>
            </a:xfrm>
            <a:prstGeom prst="rect">
              <a:avLst/>
            </a:prstGeom>
          </p:spPr>
        </p:pic>
        <p:sp>
          <p:nvSpPr>
            <p:cNvPr id="43" name="TextBox 42"/>
            <p:cNvSpPr txBox="1"/>
            <p:nvPr/>
          </p:nvSpPr>
          <p:spPr>
            <a:xfrm>
              <a:off x="4069139" y="5310321"/>
              <a:ext cx="763243" cy="3046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latin typeface="Arial"/>
                  <a:cs typeface="Arial"/>
                </a:rPr>
                <a:t>(</a:t>
              </a:r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m s</a:t>
              </a:r>
              <a:r>
                <a:rPr lang="en-US" sz="1200" baseline="30000" dirty="0">
                  <a:latin typeface="Arial" panose="020B0604020202020204" pitchFamily="34" charset="0"/>
                  <a:cs typeface="Arial" panose="020B0604020202020204" pitchFamily="34" charset="0"/>
                </a:rPr>
                <a:t>−1</a:t>
              </a:r>
              <a:r>
                <a:rPr lang="en-US" sz="1200" baseline="300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200" dirty="0">
                  <a:latin typeface="Arial"/>
                  <a:cs typeface="Arial"/>
                </a:rPr>
                <a:t>)</a:t>
              </a: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379106" y="5538597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30</a:t>
              </a: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828454" y="5538597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40</a:t>
              </a: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1271380" y="5537766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50</a:t>
              </a: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1718906" y="5538597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60</a:t>
              </a: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2171505" y="5537766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70</a:t>
              </a: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2612098" y="5538597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80</a:t>
              </a: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3062932" y="5536935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90</a:t>
              </a: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3504580" y="5538597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100</a:t>
              </a:r>
            </a:p>
          </p:txBody>
        </p:sp>
      </p:grpSp>
      <p:grpSp>
        <p:nvGrpSpPr>
          <p:cNvPr id="52" name="Group 51"/>
          <p:cNvGrpSpPr/>
          <p:nvPr/>
        </p:nvGrpSpPr>
        <p:grpSpPr>
          <a:xfrm>
            <a:off x="4816358" y="5010661"/>
            <a:ext cx="4370704" cy="407738"/>
            <a:chOff x="4772186" y="5315525"/>
            <a:chExt cx="4370704" cy="407738"/>
          </a:xfrm>
        </p:grpSpPr>
        <p:pic>
          <p:nvPicPr>
            <p:cNvPr id="53" name="Picture 52" descr="250_jet_mslp_24.png"/>
            <p:cNvPicPr>
              <a:picLocks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867" t="95111" r="58321" b="2074"/>
            <a:stretch/>
          </p:blipFill>
          <p:spPr>
            <a:xfrm>
              <a:off x="4772186" y="5385658"/>
              <a:ext cx="3894384" cy="164592"/>
            </a:xfrm>
            <a:prstGeom prst="rect">
              <a:avLst/>
            </a:prstGeom>
          </p:spPr>
        </p:pic>
        <p:sp>
          <p:nvSpPr>
            <p:cNvPr id="54" name="TextBox 53"/>
            <p:cNvSpPr txBox="1"/>
            <p:nvPr/>
          </p:nvSpPr>
          <p:spPr>
            <a:xfrm>
              <a:off x="8592650" y="5315525"/>
              <a:ext cx="55024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latin typeface="Arial"/>
                  <a:cs typeface="Arial"/>
                </a:rPr>
                <a:t>(mm)</a:t>
              </a: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5115628" y="5536422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25</a:t>
              </a: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5594699" y="5536422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30</a:t>
              </a: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6078345" y="5538597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35</a:t>
              </a: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6562004" y="5536422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40</a:t>
              </a: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7048359" y="5536422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45</a:t>
              </a: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7526281" y="5536422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50</a:t>
              </a: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8002418" y="5536422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55</a:t>
              </a:r>
            </a:p>
          </p:txBody>
        </p:sp>
      </p:grpSp>
      <p:sp>
        <p:nvSpPr>
          <p:cNvPr id="64" name="Content Placeholder 2"/>
          <p:cNvSpPr txBox="1">
            <a:spLocks/>
          </p:cNvSpPr>
          <p:nvPr/>
        </p:nvSpPr>
        <p:spPr>
          <a:xfrm>
            <a:off x="4587858" y="5653281"/>
            <a:ext cx="4581288" cy="11060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US" sz="1600" dirty="0">
                <a:latin typeface="Arial"/>
                <a:cs typeface="Arial"/>
              </a:rPr>
              <a:t>700-hPa geopotential height (dam, black), temperature (°C, red), and winds (m s</a:t>
            </a:r>
            <a:r>
              <a:rPr lang="en-US" sz="1600" baseline="30000" dirty="0">
                <a:latin typeface="Arial"/>
                <a:cs typeface="Arial"/>
              </a:rPr>
              <a:t>−1</a:t>
            </a:r>
            <a:r>
              <a:rPr lang="en-US" sz="1600" dirty="0">
                <a:latin typeface="Arial"/>
                <a:cs typeface="Arial"/>
              </a:rPr>
              <a:t>, flags and barbs), and PW (mm)</a:t>
            </a:r>
            <a:endParaRPr lang="en-US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 descr="pw_700_Russia_20180531_120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0723" y="745230"/>
            <a:ext cx="4149090" cy="402336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34" name="Content Placeholder 2"/>
          <p:cNvSpPr>
            <a:spLocks noGrp="1"/>
          </p:cNvSpPr>
          <p:nvPr>
            <p:ph idx="1"/>
          </p:nvPr>
        </p:nvSpPr>
        <p:spPr>
          <a:xfrm>
            <a:off x="2988" y="5639171"/>
            <a:ext cx="4575988" cy="1120202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1600" dirty="0">
                <a:latin typeface="Arial"/>
                <a:cs typeface="Arial"/>
              </a:rPr>
              <a:t>350–250-hPa PV (PVU, gray) and irrotational wind (m s</a:t>
            </a:r>
            <a:r>
              <a:rPr lang="en-US" sz="1600" baseline="30000" dirty="0">
                <a:latin typeface="Arial"/>
                <a:cs typeface="Arial"/>
              </a:rPr>
              <a:t>−1</a:t>
            </a:r>
            <a:r>
              <a:rPr lang="en-US" sz="1600" dirty="0">
                <a:latin typeface="Arial"/>
                <a:cs typeface="Arial"/>
              </a:rPr>
              <a:t>, vectors), 300-hPa wind speed      (m s</a:t>
            </a:r>
            <a:r>
              <a:rPr lang="en-US" sz="1600" baseline="30000" dirty="0">
                <a:latin typeface="Arial"/>
                <a:cs typeface="Arial"/>
              </a:rPr>
              <a:t>−1</a:t>
            </a:r>
            <a:r>
              <a:rPr lang="en-US" sz="1600" dirty="0">
                <a:latin typeface="Arial"/>
                <a:cs typeface="Arial"/>
              </a:rPr>
              <a:t>, shading), 800–600-hPa ascent (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every             3 × 10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−3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hPa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red), and PW (mm, shading)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35" name="Title 1"/>
          <p:cNvSpPr txBox="1">
            <a:spLocks/>
          </p:cNvSpPr>
          <p:nvPr/>
        </p:nvSpPr>
        <p:spPr>
          <a:xfrm>
            <a:off x="1" y="-33716"/>
            <a:ext cx="9143999" cy="72222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0000"/>
                </a:solidFill>
                <a:cs typeface="Arial" panose="020B0604020202020204" pitchFamily="34" charset="0"/>
              </a:rPr>
              <a:t>12</a:t>
            </a:r>
            <a:r>
              <a:rPr lang="en-US" b="1" dirty="0" smtClean="0">
                <a:solidFill>
                  <a:srgbClr val="FF0000"/>
                </a:solidFill>
                <a:cs typeface="Arial" panose="020B0604020202020204" pitchFamily="34" charset="0"/>
              </a:rPr>
              <a:t>00 UTC 31 May 2018</a:t>
            </a:r>
            <a:endParaRPr lang="en-US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pic>
        <p:nvPicPr>
          <p:cNvPr id="6" name="Picture 5" descr="irrotWind_pv_350_250_w_800_600_20180531_1200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67" y="745230"/>
            <a:ext cx="4149090" cy="402336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05066426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xmlns="" id="{AC7114C0-8A7C-B544-90C6-B150662B74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FF0000"/>
                </a:solidFill>
              </a:rPr>
              <a:t>Flow Anomalies: North America</a:t>
            </a:r>
          </a:p>
        </p:txBody>
      </p:sp>
    </p:spTree>
    <p:extLst>
      <p:ext uri="{BB962C8B-B14F-4D97-AF65-F5344CB8AC3E}">
        <p14:creationId xmlns:p14="http://schemas.microsoft.com/office/powerpoint/2010/main" val="245299319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8" name="Straight Connector 37"/>
          <p:cNvCxnSpPr/>
          <p:nvPr/>
        </p:nvCxnSpPr>
        <p:spPr>
          <a:xfrm>
            <a:off x="-12095" y="5790071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-14916" y="6746798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4578976" y="5781706"/>
            <a:ext cx="0" cy="95956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" name="Content Placeholder 2"/>
          <p:cNvSpPr>
            <a:spLocks noGrp="1"/>
          </p:cNvSpPr>
          <p:nvPr>
            <p:ph idx="1"/>
          </p:nvPr>
        </p:nvSpPr>
        <p:spPr>
          <a:xfrm>
            <a:off x="2988" y="5790071"/>
            <a:ext cx="4575988" cy="956727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1600" dirty="0">
                <a:latin typeface="Arial"/>
                <a:cs typeface="Arial"/>
              </a:rPr>
              <a:t>SLP (hPa, black), 10-m winds (m s</a:t>
            </a:r>
            <a:r>
              <a:rPr lang="en-US" sz="1600" baseline="30000" dirty="0">
                <a:latin typeface="Arial"/>
                <a:cs typeface="Arial"/>
              </a:rPr>
              <a:t>−1</a:t>
            </a:r>
            <a:r>
              <a:rPr lang="en-US" sz="1600" dirty="0">
                <a:latin typeface="Arial"/>
                <a:cs typeface="Arial"/>
              </a:rPr>
              <a:t>, flags and barbs), and standardized SLP                   anomalies (</a:t>
            </a:r>
            <a:r>
              <a:rPr lang="en-US" sz="1600" dirty="0" err="1">
                <a:latin typeface="Arial"/>
                <a:cs typeface="Arial"/>
              </a:rPr>
              <a:t>σ</a:t>
            </a:r>
            <a:r>
              <a:rPr lang="en-US" sz="1600" dirty="0">
                <a:latin typeface="Arial"/>
                <a:cs typeface="Arial"/>
              </a:rPr>
              <a:t>, shaded)</a:t>
            </a:r>
            <a:endParaRPr lang="en-US" sz="16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6" name="Content Placeholder 2"/>
          <p:cNvSpPr txBox="1">
            <a:spLocks/>
          </p:cNvSpPr>
          <p:nvPr/>
        </p:nvSpPr>
        <p:spPr>
          <a:xfrm>
            <a:off x="4596880" y="5804182"/>
            <a:ext cx="4547120" cy="942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dirty="0">
                <a:latin typeface="Arial"/>
                <a:cs typeface="Arial"/>
              </a:rPr>
              <a:t>700-hPa geopotential height (dam, black) and winds (m s</a:t>
            </a:r>
            <a:r>
              <a:rPr lang="en-US" sz="1600" baseline="30000" dirty="0">
                <a:latin typeface="Arial"/>
                <a:cs typeface="Arial"/>
              </a:rPr>
              <a:t>−1</a:t>
            </a:r>
            <a:r>
              <a:rPr lang="en-US" sz="1600" dirty="0">
                <a:latin typeface="Arial"/>
                <a:cs typeface="Arial"/>
              </a:rPr>
              <a:t>, flags and barbs), and                  standardized PW anomalies (</a:t>
            </a:r>
            <a:r>
              <a:rPr lang="en-US" sz="1600" dirty="0" err="1">
                <a:latin typeface="Arial"/>
                <a:cs typeface="Arial"/>
              </a:rPr>
              <a:t>σ</a:t>
            </a:r>
            <a:r>
              <a:rPr lang="en-US" sz="1600" dirty="0">
                <a:latin typeface="Arial"/>
                <a:cs typeface="Arial"/>
              </a:rPr>
              <a:t>, shaded)</a:t>
            </a:r>
            <a:endParaRPr lang="en-US" sz="16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7" name="Group 106"/>
          <p:cNvGrpSpPr/>
          <p:nvPr/>
        </p:nvGrpSpPr>
        <p:grpSpPr>
          <a:xfrm>
            <a:off x="80294" y="5105943"/>
            <a:ext cx="8990434" cy="369332"/>
            <a:chOff x="80294" y="5508343"/>
            <a:chExt cx="8990434" cy="369332"/>
          </a:xfrm>
        </p:grpSpPr>
        <p:pic>
          <p:nvPicPr>
            <p:cNvPr id="108" name="Picture 107" descr="300Z_stndanom_35.png"/>
            <p:cNvPicPr>
              <a:picLocks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6" t="95235" r="422" b="2433"/>
            <a:stretch/>
          </p:blipFill>
          <p:spPr>
            <a:xfrm>
              <a:off x="80294" y="5508343"/>
              <a:ext cx="8990434" cy="184666"/>
            </a:xfrm>
            <a:prstGeom prst="rect">
              <a:avLst/>
            </a:prstGeom>
          </p:spPr>
        </p:pic>
        <p:sp>
          <p:nvSpPr>
            <p:cNvPr id="109" name="TextBox 108"/>
            <p:cNvSpPr txBox="1"/>
            <p:nvPr/>
          </p:nvSpPr>
          <p:spPr>
            <a:xfrm>
              <a:off x="405589" y="5693009"/>
              <a:ext cx="33812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-6</a:t>
              </a:r>
            </a:p>
          </p:txBody>
        </p:sp>
        <p:sp>
          <p:nvSpPr>
            <p:cNvPr id="110" name="TextBox 109"/>
            <p:cNvSpPr txBox="1"/>
            <p:nvPr/>
          </p:nvSpPr>
          <p:spPr>
            <a:xfrm>
              <a:off x="916222" y="5690974"/>
              <a:ext cx="33812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-5</a:t>
              </a:r>
            </a:p>
          </p:txBody>
        </p:sp>
        <p:sp>
          <p:nvSpPr>
            <p:cNvPr id="111" name="TextBox 110"/>
            <p:cNvSpPr txBox="1"/>
            <p:nvPr/>
          </p:nvSpPr>
          <p:spPr>
            <a:xfrm>
              <a:off x="1398885" y="5693009"/>
              <a:ext cx="33812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-4</a:t>
              </a:r>
            </a:p>
          </p:txBody>
        </p:sp>
        <p:sp>
          <p:nvSpPr>
            <p:cNvPr id="112" name="TextBox 111"/>
            <p:cNvSpPr txBox="1"/>
            <p:nvPr/>
          </p:nvSpPr>
          <p:spPr>
            <a:xfrm>
              <a:off x="1914395" y="5693009"/>
              <a:ext cx="33812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-3</a:t>
              </a:r>
            </a:p>
          </p:txBody>
        </p:sp>
        <p:sp>
          <p:nvSpPr>
            <p:cNvPr id="113" name="TextBox 112"/>
            <p:cNvSpPr txBox="1"/>
            <p:nvPr/>
          </p:nvSpPr>
          <p:spPr>
            <a:xfrm>
              <a:off x="2404756" y="5693009"/>
              <a:ext cx="33812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-2</a:t>
              </a:r>
            </a:p>
          </p:txBody>
        </p:sp>
        <p:sp>
          <p:nvSpPr>
            <p:cNvPr id="114" name="TextBox 113"/>
            <p:cNvSpPr txBox="1"/>
            <p:nvPr/>
          </p:nvSpPr>
          <p:spPr>
            <a:xfrm>
              <a:off x="2869971" y="5690974"/>
              <a:ext cx="438223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-1.5</a:t>
              </a:r>
            </a:p>
          </p:txBody>
        </p:sp>
        <p:sp>
          <p:nvSpPr>
            <p:cNvPr id="115" name="TextBox 114"/>
            <p:cNvSpPr txBox="1"/>
            <p:nvPr/>
          </p:nvSpPr>
          <p:spPr>
            <a:xfrm>
              <a:off x="3362184" y="5693009"/>
              <a:ext cx="438223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-1</a:t>
              </a:r>
            </a:p>
          </p:txBody>
        </p:sp>
        <p:sp>
          <p:nvSpPr>
            <p:cNvPr id="116" name="TextBox 115"/>
            <p:cNvSpPr txBox="1"/>
            <p:nvPr/>
          </p:nvSpPr>
          <p:spPr>
            <a:xfrm>
              <a:off x="3863272" y="5693009"/>
              <a:ext cx="438223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-0.5</a:t>
              </a:r>
            </a:p>
          </p:txBody>
        </p:sp>
        <p:sp>
          <p:nvSpPr>
            <p:cNvPr id="118" name="TextBox 117"/>
            <p:cNvSpPr txBox="1"/>
            <p:nvPr/>
          </p:nvSpPr>
          <p:spPr>
            <a:xfrm>
              <a:off x="4400579" y="5693009"/>
              <a:ext cx="33812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0</a:t>
              </a:r>
            </a:p>
          </p:txBody>
        </p:sp>
        <p:sp>
          <p:nvSpPr>
            <p:cNvPr id="119" name="TextBox 118"/>
            <p:cNvSpPr txBox="1"/>
            <p:nvPr/>
          </p:nvSpPr>
          <p:spPr>
            <a:xfrm>
              <a:off x="4906865" y="5693009"/>
              <a:ext cx="33812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0.5</a:t>
              </a:r>
            </a:p>
          </p:txBody>
        </p:sp>
        <p:sp>
          <p:nvSpPr>
            <p:cNvPr id="120" name="TextBox 119"/>
            <p:cNvSpPr txBox="1"/>
            <p:nvPr/>
          </p:nvSpPr>
          <p:spPr>
            <a:xfrm>
              <a:off x="5409799" y="5693009"/>
              <a:ext cx="33325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1</a:t>
              </a:r>
            </a:p>
          </p:txBody>
        </p:sp>
        <p:sp>
          <p:nvSpPr>
            <p:cNvPr id="121" name="TextBox 120"/>
            <p:cNvSpPr txBox="1"/>
            <p:nvPr/>
          </p:nvSpPr>
          <p:spPr>
            <a:xfrm>
              <a:off x="5900162" y="5693009"/>
              <a:ext cx="33812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1.5</a:t>
              </a:r>
            </a:p>
          </p:txBody>
        </p:sp>
        <p:sp>
          <p:nvSpPr>
            <p:cNvPr id="122" name="TextBox 121"/>
            <p:cNvSpPr txBox="1"/>
            <p:nvPr/>
          </p:nvSpPr>
          <p:spPr>
            <a:xfrm>
              <a:off x="6403096" y="5693009"/>
              <a:ext cx="33325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</a:t>
              </a:r>
            </a:p>
          </p:txBody>
        </p:sp>
        <p:sp>
          <p:nvSpPr>
            <p:cNvPr id="123" name="TextBox 122"/>
            <p:cNvSpPr txBox="1"/>
            <p:nvPr/>
          </p:nvSpPr>
          <p:spPr>
            <a:xfrm>
              <a:off x="6906034" y="5693009"/>
              <a:ext cx="33325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</a:t>
              </a:r>
            </a:p>
          </p:txBody>
        </p:sp>
        <p:sp>
          <p:nvSpPr>
            <p:cNvPr id="124" name="TextBox 123"/>
            <p:cNvSpPr txBox="1"/>
            <p:nvPr/>
          </p:nvSpPr>
          <p:spPr>
            <a:xfrm>
              <a:off x="7405106" y="5693009"/>
              <a:ext cx="33325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4</a:t>
              </a:r>
            </a:p>
          </p:txBody>
        </p:sp>
        <p:sp>
          <p:nvSpPr>
            <p:cNvPr id="125" name="TextBox 124"/>
            <p:cNvSpPr txBox="1"/>
            <p:nvPr/>
          </p:nvSpPr>
          <p:spPr>
            <a:xfrm>
              <a:off x="7899335" y="5693009"/>
              <a:ext cx="33812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5</a:t>
              </a:r>
            </a:p>
          </p:txBody>
        </p:sp>
        <p:sp>
          <p:nvSpPr>
            <p:cNvPr id="126" name="TextBox 125"/>
            <p:cNvSpPr txBox="1"/>
            <p:nvPr/>
          </p:nvSpPr>
          <p:spPr>
            <a:xfrm>
              <a:off x="8402268" y="5693009"/>
              <a:ext cx="33325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6</a:t>
              </a:r>
            </a:p>
          </p:txBody>
        </p:sp>
      </p:grpSp>
      <p:pic>
        <p:nvPicPr>
          <p:cNvPr id="4" name="Picture 3" descr="slp_stndanom_20180530_120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500" y="746897"/>
            <a:ext cx="4149090" cy="402336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5" name="Picture 4" descr="pw_stndanom_20180530_1200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7172" y="746897"/>
            <a:ext cx="4149090" cy="402336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32" name="Title 1"/>
          <p:cNvSpPr txBox="1">
            <a:spLocks/>
          </p:cNvSpPr>
          <p:nvPr/>
        </p:nvSpPr>
        <p:spPr>
          <a:xfrm>
            <a:off x="1" y="-33716"/>
            <a:ext cx="9143999" cy="72222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0000"/>
                </a:solidFill>
                <a:cs typeface="Arial" panose="020B0604020202020204" pitchFamily="34" charset="0"/>
              </a:rPr>
              <a:t>12</a:t>
            </a:r>
            <a:r>
              <a:rPr lang="en-US" b="1" dirty="0" smtClean="0">
                <a:solidFill>
                  <a:srgbClr val="FF0000"/>
                </a:solidFill>
                <a:cs typeface="Arial" panose="020B0604020202020204" pitchFamily="34" charset="0"/>
              </a:rPr>
              <a:t>00 UTC 30 May 2018</a:t>
            </a:r>
            <a:endParaRPr lang="en-US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529960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8" name="Straight Connector 37"/>
          <p:cNvCxnSpPr/>
          <p:nvPr/>
        </p:nvCxnSpPr>
        <p:spPr>
          <a:xfrm>
            <a:off x="-12095" y="5790071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-14916" y="6746798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4578976" y="5781706"/>
            <a:ext cx="0" cy="95956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" name="Content Placeholder 2"/>
          <p:cNvSpPr>
            <a:spLocks noGrp="1"/>
          </p:cNvSpPr>
          <p:nvPr>
            <p:ph idx="1"/>
          </p:nvPr>
        </p:nvSpPr>
        <p:spPr>
          <a:xfrm>
            <a:off x="2988" y="5790071"/>
            <a:ext cx="4575988" cy="956727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1600" dirty="0">
                <a:latin typeface="Arial"/>
                <a:cs typeface="Arial"/>
              </a:rPr>
              <a:t>SLP (hPa, black), 10-m winds (m s</a:t>
            </a:r>
            <a:r>
              <a:rPr lang="en-US" sz="1600" baseline="30000" dirty="0">
                <a:latin typeface="Arial"/>
                <a:cs typeface="Arial"/>
              </a:rPr>
              <a:t>−1</a:t>
            </a:r>
            <a:r>
              <a:rPr lang="en-US" sz="1600" dirty="0">
                <a:latin typeface="Arial"/>
                <a:cs typeface="Arial"/>
              </a:rPr>
              <a:t>, flags and barbs), and standardized SLP                   anomalies (</a:t>
            </a:r>
            <a:r>
              <a:rPr lang="en-US" sz="1600" dirty="0" err="1">
                <a:latin typeface="Arial"/>
                <a:cs typeface="Arial"/>
              </a:rPr>
              <a:t>σ</a:t>
            </a:r>
            <a:r>
              <a:rPr lang="en-US" sz="1600" dirty="0">
                <a:latin typeface="Arial"/>
                <a:cs typeface="Arial"/>
              </a:rPr>
              <a:t>, shaded)</a:t>
            </a:r>
            <a:endParaRPr lang="en-US" sz="16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6" name="Content Placeholder 2"/>
          <p:cNvSpPr txBox="1">
            <a:spLocks/>
          </p:cNvSpPr>
          <p:nvPr/>
        </p:nvSpPr>
        <p:spPr>
          <a:xfrm>
            <a:off x="4596880" y="5804182"/>
            <a:ext cx="4547120" cy="942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dirty="0">
                <a:latin typeface="Arial"/>
                <a:cs typeface="Arial"/>
              </a:rPr>
              <a:t>700-hPa geopotential height (dam, black) and winds (m s</a:t>
            </a:r>
            <a:r>
              <a:rPr lang="en-US" sz="1600" baseline="30000" dirty="0">
                <a:latin typeface="Arial"/>
                <a:cs typeface="Arial"/>
              </a:rPr>
              <a:t>−1</a:t>
            </a:r>
            <a:r>
              <a:rPr lang="en-US" sz="1600" dirty="0">
                <a:latin typeface="Arial"/>
                <a:cs typeface="Arial"/>
              </a:rPr>
              <a:t>, flags and barbs), and                  standardized PW anomalies (</a:t>
            </a:r>
            <a:r>
              <a:rPr lang="en-US" sz="1600" dirty="0" err="1">
                <a:latin typeface="Arial"/>
                <a:cs typeface="Arial"/>
              </a:rPr>
              <a:t>σ</a:t>
            </a:r>
            <a:r>
              <a:rPr lang="en-US" sz="1600" dirty="0">
                <a:latin typeface="Arial"/>
                <a:cs typeface="Arial"/>
              </a:rPr>
              <a:t>, shaded)</a:t>
            </a:r>
            <a:endParaRPr lang="en-US" sz="16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7" name="Group 106"/>
          <p:cNvGrpSpPr/>
          <p:nvPr/>
        </p:nvGrpSpPr>
        <p:grpSpPr>
          <a:xfrm>
            <a:off x="80294" y="5105943"/>
            <a:ext cx="8990434" cy="369332"/>
            <a:chOff x="80294" y="5508343"/>
            <a:chExt cx="8990434" cy="369332"/>
          </a:xfrm>
        </p:grpSpPr>
        <p:pic>
          <p:nvPicPr>
            <p:cNvPr id="108" name="Picture 107" descr="300Z_stndanom_35.png"/>
            <p:cNvPicPr>
              <a:picLocks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6" t="95235" r="422" b="2433"/>
            <a:stretch/>
          </p:blipFill>
          <p:spPr>
            <a:xfrm>
              <a:off x="80294" y="5508343"/>
              <a:ext cx="8990434" cy="184666"/>
            </a:xfrm>
            <a:prstGeom prst="rect">
              <a:avLst/>
            </a:prstGeom>
          </p:spPr>
        </p:pic>
        <p:sp>
          <p:nvSpPr>
            <p:cNvPr id="109" name="TextBox 108"/>
            <p:cNvSpPr txBox="1"/>
            <p:nvPr/>
          </p:nvSpPr>
          <p:spPr>
            <a:xfrm>
              <a:off x="405589" y="5693009"/>
              <a:ext cx="33812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-6</a:t>
              </a:r>
            </a:p>
          </p:txBody>
        </p:sp>
        <p:sp>
          <p:nvSpPr>
            <p:cNvPr id="110" name="TextBox 109"/>
            <p:cNvSpPr txBox="1"/>
            <p:nvPr/>
          </p:nvSpPr>
          <p:spPr>
            <a:xfrm>
              <a:off x="916222" y="5690974"/>
              <a:ext cx="33812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-5</a:t>
              </a:r>
            </a:p>
          </p:txBody>
        </p:sp>
        <p:sp>
          <p:nvSpPr>
            <p:cNvPr id="111" name="TextBox 110"/>
            <p:cNvSpPr txBox="1"/>
            <p:nvPr/>
          </p:nvSpPr>
          <p:spPr>
            <a:xfrm>
              <a:off x="1398885" y="5693009"/>
              <a:ext cx="33812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-4</a:t>
              </a:r>
            </a:p>
          </p:txBody>
        </p:sp>
        <p:sp>
          <p:nvSpPr>
            <p:cNvPr id="112" name="TextBox 111"/>
            <p:cNvSpPr txBox="1"/>
            <p:nvPr/>
          </p:nvSpPr>
          <p:spPr>
            <a:xfrm>
              <a:off x="1914395" y="5693009"/>
              <a:ext cx="33812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-3</a:t>
              </a:r>
            </a:p>
          </p:txBody>
        </p:sp>
        <p:sp>
          <p:nvSpPr>
            <p:cNvPr id="113" name="TextBox 112"/>
            <p:cNvSpPr txBox="1"/>
            <p:nvPr/>
          </p:nvSpPr>
          <p:spPr>
            <a:xfrm>
              <a:off x="2404756" y="5693009"/>
              <a:ext cx="33812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-2</a:t>
              </a:r>
            </a:p>
          </p:txBody>
        </p:sp>
        <p:sp>
          <p:nvSpPr>
            <p:cNvPr id="114" name="TextBox 113"/>
            <p:cNvSpPr txBox="1"/>
            <p:nvPr/>
          </p:nvSpPr>
          <p:spPr>
            <a:xfrm>
              <a:off x="2869971" y="5690974"/>
              <a:ext cx="438223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-1.5</a:t>
              </a:r>
            </a:p>
          </p:txBody>
        </p:sp>
        <p:sp>
          <p:nvSpPr>
            <p:cNvPr id="115" name="TextBox 114"/>
            <p:cNvSpPr txBox="1"/>
            <p:nvPr/>
          </p:nvSpPr>
          <p:spPr>
            <a:xfrm>
              <a:off x="3362184" y="5693009"/>
              <a:ext cx="438223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-1</a:t>
              </a:r>
            </a:p>
          </p:txBody>
        </p:sp>
        <p:sp>
          <p:nvSpPr>
            <p:cNvPr id="116" name="TextBox 115"/>
            <p:cNvSpPr txBox="1"/>
            <p:nvPr/>
          </p:nvSpPr>
          <p:spPr>
            <a:xfrm>
              <a:off x="3863272" y="5693009"/>
              <a:ext cx="438223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-0.5</a:t>
              </a:r>
            </a:p>
          </p:txBody>
        </p:sp>
        <p:sp>
          <p:nvSpPr>
            <p:cNvPr id="118" name="TextBox 117"/>
            <p:cNvSpPr txBox="1"/>
            <p:nvPr/>
          </p:nvSpPr>
          <p:spPr>
            <a:xfrm>
              <a:off x="4400579" y="5693009"/>
              <a:ext cx="33812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0</a:t>
              </a:r>
            </a:p>
          </p:txBody>
        </p:sp>
        <p:sp>
          <p:nvSpPr>
            <p:cNvPr id="119" name="TextBox 118"/>
            <p:cNvSpPr txBox="1"/>
            <p:nvPr/>
          </p:nvSpPr>
          <p:spPr>
            <a:xfrm>
              <a:off x="4906865" y="5693009"/>
              <a:ext cx="33812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0.5</a:t>
              </a:r>
            </a:p>
          </p:txBody>
        </p:sp>
        <p:sp>
          <p:nvSpPr>
            <p:cNvPr id="120" name="TextBox 119"/>
            <p:cNvSpPr txBox="1"/>
            <p:nvPr/>
          </p:nvSpPr>
          <p:spPr>
            <a:xfrm>
              <a:off x="5409799" y="5693009"/>
              <a:ext cx="33325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1</a:t>
              </a:r>
            </a:p>
          </p:txBody>
        </p:sp>
        <p:sp>
          <p:nvSpPr>
            <p:cNvPr id="121" name="TextBox 120"/>
            <p:cNvSpPr txBox="1"/>
            <p:nvPr/>
          </p:nvSpPr>
          <p:spPr>
            <a:xfrm>
              <a:off x="5900162" y="5693009"/>
              <a:ext cx="33812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1.5</a:t>
              </a:r>
            </a:p>
          </p:txBody>
        </p:sp>
        <p:sp>
          <p:nvSpPr>
            <p:cNvPr id="122" name="TextBox 121"/>
            <p:cNvSpPr txBox="1"/>
            <p:nvPr/>
          </p:nvSpPr>
          <p:spPr>
            <a:xfrm>
              <a:off x="6403096" y="5693009"/>
              <a:ext cx="33325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</a:t>
              </a:r>
            </a:p>
          </p:txBody>
        </p:sp>
        <p:sp>
          <p:nvSpPr>
            <p:cNvPr id="123" name="TextBox 122"/>
            <p:cNvSpPr txBox="1"/>
            <p:nvPr/>
          </p:nvSpPr>
          <p:spPr>
            <a:xfrm>
              <a:off x="6906034" y="5693009"/>
              <a:ext cx="33325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</a:t>
              </a:r>
            </a:p>
          </p:txBody>
        </p:sp>
        <p:sp>
          <p:nvSpPr>
            <p:cNvPr id="124" name="TextBox 123"/>
            <p:cNvSpPr txBox="1"/>
            <p:nvPr/>
          </p:nvSpPr>
          <p:spPr>
            <a:xfrm>
              <a:off x="7405106" y="5693009"/>
              <a:ext cx="33325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4</a:t>
              </a:r>
            </a:p>
          </p:txBody>
        </p:sp>
        <p:sp>
          <p:nvSpPr>
            <p:cNvPr id="125" name="TextBox 124"/>
            <p:cNvSpPr txBox="1"/>
            <p:nvPr/>
          </p:nvSpPr>
          <p:spPr>
            <a:xfrm>
              <a:off x="7899335" y="5693009"/>
              <a:ext cx="33812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5</a:t>
              </a:r>
            </a:p>
          </p:txBody>
        </p:sp>
        <p:sp>
          <p:nvSpPr>
            <p:cNvPr id="126" name="TextBox 125"/>
            <p:cNvSpPr txBox="1"/>
            <p:nvPr/>
          </p:nvSpPr>
          <p:spPr>
            <a:xfrm>
              <a:off x="8402268" y="5693009"/>
              <a:ext cx="33325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6</a:t>
              </a:r>
            </a:p>
          </p:txBody>
        </p:sp>
      </p:grpSp>
      <p:pic>
        <p:nvPicPr>
          <p:cNvPr id="2" name="Picture 1" descr="slp_stndanom_20180601_120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724" y="746897"/>
            <a:ext cx="4149090" cy="402336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3" name="Picture 2" descr="pw_stndanom_20180601_1200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9228" y="746897"/>
            <a:ext cx="4149090" cy="402336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32" name="Title 1"/>
          <p:cNvSpPr txBox="1">
            <a:spLocks/>
          </p:cNvSpPr>
          <p:nvPr/>
        </p:nvSpPr>
        <p:spPr>
          <a:xfrm>
            <a:off x="1" y="-33716"/>
            <a:ext cx="9143999" cy="72222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0000"/>
                </a:solidFill>
                <a:cs typeface="Arial" panose="020B0604020202020204" pitchFamily="34" charset="0"/>
              </a:rPr>
              <a:t>12</a:t>
            </a:r>
            <a:r>
              <a:rPr lang="en-US" b="1" dirty="0" smtClean="0">
                <a:solidFill>
                  <a:srgbClr val="FF0000"/>
                </a:solidFill>
                <a:cs typeface="Arial" panose="020B0604020202020204" pitchFamily="34" charset="0"/>
              </a:rPr>
              <a:t>00 UTC 1 Jun 2018</a:t>
            </a:r>
            <a:endParaRPr lang="en-US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345116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xmlns="" id="{5598A819-5473-304C-BAAD-67A3A04B05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4638"/>
            <a:ext cx="9143999" cy="1143000"/>
          </a:xfrm>
        </p:spPr>
        <p:txBody>
          <a:bodyPr>
            <a:no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+mn-lt"/>
              </a:rPr>
              <a:t>Synoptic-Scale Flow Evolution:</a:t>
            </a:r>
            <a:br>
              <a:rPr lang="en-US" b="1" dirty="0">
                <a:solidFill>
                  <a:srgbClr val="FF0000"/>
                </a:solidFill>
                <a:latin typeface="+mn-lt"/>
              </a:rPr>
            </a:br>
            <a:r>
              <a:rPr lang="en-US" b="1" dirty="0">
                <a:solidFill>
                  <a:srgbClr val="FF0000"/>
                </a:solidFill>
                <a:latin typeface="+mn-lt"/>
              </a:rPr>
              <a:t>North Atlantic 1200 UTC 1 June 2018</a:t>
            </a:r>
          </a:p>
        </p:txBody>
      </p:sp>
    </p:spTree>
    <p:extLst>
      <p:ext uri="{BB962C8B-B14F-4D97-AF65-F5344CB8AC3E}">
        <p14:creationId xmlns:p14="http://schemas.microsoft.com/office/powerpoint/2010/main" val="243180529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p_track_Atl_20180601_12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6961" y="978727"/>
            <a:ext cx="4490640" cy="370332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cxnSp>
        <p:nvCxnSpPr>
          <p:cNvPr id="38" name="Straight Connector 37"/>
          <p:cNvCxnSpPr/>
          <p:nvPr/>
        </p:nvCxnSpPr>
        <p:spPr>
          <a:xfrm>
            <a:off x="-12095" y="5639171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-14916" y="6595898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4578486" y="5630806"/>
            <a:ext cx="0" cy="95956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" name="Content Placeholder 2"/>
          <p:cNvSpPr>
            <a:spLocks noGrp="1"/>
          </p:cNvSpPr>
          <p:nvPr>
            <p:ph idx="1"/>
          </p:nvPr>
        </p:nvSpPr>
        <p:spPr>
          <a:xfrm>
            <a:off x="2988" y="5639171"/>
            <a:ext cx="4575988" cy="956727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 temperature (K, shaded), wind speed (black, every 10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starting at 30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and wind (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flags and barbs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on 2-PVU surface</a:t>
            </a:r>
            <a:endParaRPr lang="en-US" sz="16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6" name="Content Placeholder 2"/>
          <p:cNvSpPr txBox="1">
            <a:spLocks/>
          </p:cNvSpPr>
          <p:nvPr/>
        </p:nvSpPr>
        <p:spPr>
          <a:xfrm>
            <a:off x="4587858" y="5653282"/>
            <a:ext cx="4581288" cy="942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300-hPa wind speed (m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shaded),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1000–500-hPa thickness (dam, blue/red),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SLP (hPa, black), and PW (mm, shaded)</a:t>
            </a:r>
            <a:endParaRPr lang="en-US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0" name="Straight Connector 59"/>
          <p:cNvCxnSpPr/>
          <p:nvPr/>
        </p:nvCxnSpPr>
        <p:spPr>
          <a:xfrm>
            <a:off x="-12095" y="5639171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61" name="Group 60"/>
          <p:cNvGrpSpPr/>
          <p:nvPr/>
        </p:nvGrpSpPr>
        <p:grpSpPr>
          <a:xfrm>
            <a:off x="48213" y="5156357"/>
            <a:ext cx="4773126" cy="412942"/>
            <a:chOff x="59256" y="5310321"/>
            <a:chExt cx="4773126" cy="412942"/>
          </a:xfrm>
        </p:grpSpPr>
        <p:pic>
          <p:nvPicPr>
            <p:cNvPr id="62" name="Picture 61" descr="250_jet_mslp_24.png"/>
            <p:cNvPicPr>
              <a:picLocks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20" t="95259" r="17498" b="2074"/>
            <a:stretch/>
          </p:blipFill>
          <p:spPr>
            <a:xfrm>
              <a:off x="59256" y="5385658"/>
              <a:ext cx="4071232" cy="164592"/>
            </a:xfrm>
            <a:prstGeom prst="rect">
              <a:avLst/>
            </a:prstGeom>
          </p:spPr>
        </p:pic>
        <p:sp>
          <p:nvSpPr>
            <p:cNvPr id="75" name="TextBox 74"/>
            <p:cNvSpPr txBox="1"/>
            <p:nvPr/>
          </p:nvSpPr>
          <p:spPr>
            <a:xfrm>
              <a:off x="4069139" y="5310321"/>
              <a:ext cx="763243" cy="3046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latin typeface="Arial"/>
                  <a:cs typeface="Arial"/>
                </a:rPr>
                <a:t>(</a:t>
              </a:r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m s</a:t>
              </a:r>
              <a:r>
                <a:rPr lang="en-US" sz="1200" baseline="30000" dirty="0">
                  <a:latin typeface="Arial" panose="020B0604020202020204" pitchFamily="34" charset="0"/>
                  <a:cs typeface="Arial" panose="020B0604020202020204" pitchFamily="34" charset="0"/>
                </a:rPr>
                <a:t>−1</a:t>
              </a:r>
              <a:r>
                <a:rPr lang="en-US" sz="1200" baseline="300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200" dirty="0">
                  <a:latin typeface="Arial"/>
                  <a:cs typeface="Arial"/>
                </a:rPr>
                <a:t>)</a:t>
              </a: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379106" y="5538597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30</a:t>
              </a: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828454" y="5538597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40</a:t>
              </a: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1271380" y="5537766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50</a:t>
              </a: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1718906" y="5538597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60</a:t>
              </a:r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2171505" y="5537766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70</a:t>
              </a:r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2612098" y="5538597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80</a:t>
              </a:r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3062932" y="5536935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90</a:t>
              </a:r>
            </a:p>
          </p:txBody>
        </p:sp>
        <p:sp>
          <p:nvSpPr>
            <p:cNvPr id="86" name="TextBox 85"/>
            <p:cNvSpPr txBox="1"/>
            <p:nvPr/>
          </p:nvSpPr>
          <p:spPr>
            <a:xfrm>
              <a:off x="3504580" y="5538597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100</a:t>
              </a:r>
            </a:p>
          </p:txBody>
        </p:sp>
      </p:grpSp>
      <p:grpSp>
        <p:nvGrpSpPr>
          <p:cNvPr id="87" name="Group 86"/>
          <p:cNvGrpSpPr/>
          <p:nvPr/>
        </p:nvGrpSpPr>
        <p:grpSpPr>
          <a:xfrm>
            <a:off x="4816358" y="5161561"/>
            <a:ext cx="4370704" cy="407738"/>
            <a:chOff x="4772186" y="5315525"/>
            <a:chExt cx="4370704" cy="407738"/>
          </a:xfrm>
        </p:grpSpPr>
        <p:pic>
          <p:nvPicPr>
            <p:cNvPr id="88" name="Picture 87" descr="250_jet_mslp_24.png"/>
            <p:cNvPicPr>
              <a:picLocks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867" t="95111" r="58321" b="2074"/>
            <a:stretch/>
          </p:blipFill>
          <p:spPr>
            <a:xfrm>
              <a:off x="4772186" y="5385658"/>
              <a:ext cx="3894384" cy="164592"/>
            </a:xfrm>
            <a:prstGeom prst="rect">
              <a:avLst/>
            </a:prstGeom>
          </p:spPr>
        </p:pic>
        <p:sp>
          <p:nvSpPr>
            <p:cNvPr id="89" name="TextBox 88"/>
            <p:cNvSpPr txBox="1"/>
            <p:nvPr/>
          </p:nvSpPr>
          <p:spPr>
            <a:xfrm>
              <a:off x="8592650" y="5315525"/>
              <a:ext cx="55024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latin typeface="Arial"/>
                  <a:cs typeface="Arial"/>
                </a:rPr>
                <a:t>(mm)</a:t>
              </a: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5115628" y="5536422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25</a:t>
              </a: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5594699" y="5536422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30</a:t>
              </a: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6078345" y="5538597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35</a:t>
              </a: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6562004" y="5536422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40</a:t>
              </a: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7048359" y="5536422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45</a:t>
              </a: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7526281" y="5536422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50</a:t>
              </a: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8002418" y="5536422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55</a:t>
              </a:r>
            </a:p>
          </p:txBody>
        </p:sp>
      </p:grpSp>
      <p:grpSp>
        <p:nvGrpSpPr>
          <p:cNvPr id="97" name="Group 96"/>
          <p:cNvGrpSpPr/>
          <p:nvPr/>
        </p:nvGrpSpPr>
        <p:grpSpPr>
          <a:xfrm>
            <a:off x="169053" y="4751409"/>
            <a:ext cx="9011589" cy="401249"/>
            <a:chOff x="169053" y="5029236"/>
            <a:chExt cx="9011589" cy="401249"/>
          </a:xfrm>
        </p:grpSpPr>
        <p:pic>
          <p:nvPicPr>
            <p:cNvPr id="98" name="Picture 97" descr="DT_theta_Russia_64.png"/>
            <p:cNvPicPr>
              <a:picLocks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5" t="95574" r="572" b="2085"/>
            <a:stretch/>
          </p:blipFill>
          <p:spPr>
            <a:xfrm>
              <a:off x="169053" y="5081227"/>
              <a:ext cx="8573976" cy="164592"/>
            </a:xfrm>
            <a:prstGeom prst="rect">
              <a:avLst/>
            </a:prstGeom>
          </p:spPr>
        </p:pic>
        <p:sp>
          <p:nvSpPr>
            <p:cNvPr id="99" name="TextBox 98"/>
            <p:cNvSpPr txBox="1"/>
            <p:nvPr/>
          </p:nvSpPr>
          <p:spPr>
            <a:xfrm>
              <a:off x="1481599" y="5244959"/>
              <a:ext cx="367459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270</a:t>
              </a:r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1862393" y="5244959"/>
              <a:ext cx="35159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276</a:t>
              </a:r>
            </a:p>
          </p:txBody>
        </p:sp>
        <p:sp>
          <p:nvSpPr>
            <p:cNvPr id="101" name="TextBox 100"/>
            <p:cNvSpPr txBox="1"/>
            <p:nvPr/>
          </p:nvSpPr>
          <p:spPr>
            <a:xfrm>
              <a:off x="2229198" y="5244959"/>
              <a:ext cx="36670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282</a:t>
              </a:r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2595901" y="5244959"/>
              <a:ext cx="38122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288</a:t>
              </a:r>
            </a:p>
          </p:txBody>
        </p:sp>
        <p:sp>
          <p:nvSpPr>
            <p:cNvPr id="103" name="TextBox 102"/>
            <p:cNvSpPr txBox="1"/>
            <p:nvPr/>
          </p:nvSpPr>
          <p:spPr>
            <a:xfrm>
              <a:off x="2980302" y="5244099"/>
              <a:ext cx="34601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294</a:t>
              </a:r>
            </a:p>
          </p:txBody>
        </p:sp>
        <p:sp>
          <p:nvSpPr>
            <p:cNvPr id="104" name="TextBox 103"/>
            <p:cNvSpPr txBox="1"/>
            <p:nvPr/>
          </p:nvSpPr>
          <p:spPr>
            <a:xfrm>
              <a:off x="3349017" y="5244099"/>
              <a:ext cx="35744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300</a:t>
              </a:r>
            </a:p>
          </p:txBody>
        </p:sp>
        <p:sp>
          <p:nvSpPr>
            <p:cNvPr id="105" name="TextBox 104"/>
            <p:cNvSpPr txBox="1"/>
            <p:nvPr/>
          </p:nvSpPr>
          <p:spPr>
            <a:xfrm>
              <a:off x="3709638" y="5244099"/>
              <a:ext cx="389885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306</a:t>
              </a:r>
            </a:p>
          </p:txBody>
        </p:sp>
        <p:sp>
          <p:nvSpPr>
            <p:cNvPr id="106" name="TextBox 105"/>
            <p:cNvSpPr txBox="1"/>
            <p:nvPr/>
          </p:nvSpPr>
          <p:spPr>
            <a:xfrm>
              <a:off x="4091306" y="5244099"/>
              <a:ext cx="36781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312</a:t>
              </a:r>
            </a:p>
          </p:txBody>
        </p:sp>
        <p:sp>
          <p:nvSpPr>
            <p:cNvPr id="107" name="TextBox 106"/>
            <p:cNvSpPr txBox="1"/>
            <p:nvPr/>
          </p:nvSpPr>
          <p:spPr>
            <a:xfrm>
              <a:off x="4459116" y="5244099"/>
              <a:ext cx="362223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318</a:t>
              </a:r>
            </a:p>
          </p:txBody>
        </p:sp>
        <p:sp>
          <p:nvSpPr>
            <p:cNvPr id="108" name="TextBox 107"/>
            <p:cNvSpPr txBox="1"/>
            <p:nvPr/>
          </p:nvSpPr>
          <p:spPr>
            <a:xfrm>
              <a:off x="4848644" y="5244099"/>
              <a:ext cx="33934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324</a:t>
              </a:r>
            </a:p>
          </p:txBody>
        </p:sp>
        <p:sp>
          <p:nvSpPr>
            <p:cNvPr id="114" name="TextBox 113"/>
            <p:cNvSpPr txBox="1"/>
            <p:nvPr/>
          </p:nvSpPr>
          <p:spPr>
            <a:xfrm>
              <a:off x="5219252" y="5243883"/>
              <a:ext cx="343081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330</a:t>
              </a:r>
            </a:p>
          </p:txBody>
        </p:sp>
        <p:sp>
          <p:nvSpPr>
            <p:cNvPr id="115" name="TextBox 114"/>
            <p:cNvSpPr txBox="1"/>
            <p:nvPr/>
          </p:nvSpPr>
          <p:spPr>
            <a:xfrm>
              <a:off x="5574395" y="5244477"/>
              <a:ext cx="375249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336</a:t>
              </a:r>
            </a:p>
          </p:txBody>
        </p:sp>
        <p:sp>
          <p:nvSpPr>
            <p:cNvPr id="116" name="TextBox 115"/>
            <p:cNvSpPr txBox="1"/>
            <p:nvPr/>
          </p:nvSpPr>
          <p:spPr>
            <a:xfrm>
              <a:off x="5926640" y="5245819"/>
              <a:ext cx="40141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342</a:t>
              </a:r>
            </a:p>
          </p:txBody>
        </p:sp>
        <p:sp>
          <p:nvSpPr>
            <p:cNvPr id="118" name="TextBox 117"/>
            <p:cNvSpPr txBox="1"/>
            <p:nvPr/>
          </p:nvSpPr>
          <p:spPr>
            <a:xfrm>
              <a:off x="6315354" y="5244099"/>
              <a:ext cx="378529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348</a:t>
              </a:r>
            </a:p>
          </p:txBody>
        </p:sp>
        <p:sp>
          <p:nvSpPr>
            <p:cNvPr id="119" name="TextBox 118"/>
            <p:cNvSpPr txBox="1"/>
            <p:nvPr/>
          </p:nvSpPr>
          <p:spPr>
            <a:xfrm>
              <a:off x="6693883" y="5244099"/>
              <a:ext cx="369772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354</a:t>
              </a:r>
            </a:p>
          </p:txBody>
        </p:sp>
        <p:sp>
          <p:nvSpPr>
            <p:cNvPr id="120" name="TextBox 119"/>
            <p:cNvSpPr txBox="1"/>
            <p:nvPr/>
          </p:nvSpPr>
          <p:spPr>
            <a:xfrm>
              <a:off x="7070739" y="5243730"/>
              <a:ext cx="35954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360</a:t>
              </a:r>
            </a:p>
          </p:txBody>
        </p:sp>
        <p:sp>
          <p:nvSpPr>
            <p:cNvPr id="122" name="TextBox 121"/>
            <p:cNvSpPr txBox="1"/>
            <p:nvPr/>
          </p:nvSpPr>
          <p:spPr>
            <a:xfrm>
              <a:off x="7433454" y="5245819"/>
              <a:ext cx="37142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366</a:t>
              </a:r>
            </a:p>
          </p:txBody>
        </p:sp>
        <p:sp>
          <p:nvSpPr>
            <p:cNvPr id="123" name="TextBox 122"/>
            <p:cNvSpPr txBox="1"/>
            <p:nvPr/>
          </p:nvSpPr>
          <p:spPr>
            <a:xfrm>
              <a:off x="7801706" y="5244099"/>
              <a:ext cx="38359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372</a:t>
              </a:r>
            </a:p>
          </p:txBody>
        </p:sp>
        <p:sp>
          <p:nvSpPr>
            <p:cNvPr id="124" name="TextBox 123"/>
            <p:cNvSpPr txBox="1"/>
            <p:nvPr/>
          </p:nvSpPr>
          <p:spPr>
            <a:xfrm>
              <a:off x="8184811" y="5244099"/>
              <a:ext cx="36524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378</a:t>
              </a:r>
            </a:p>
          </p:txBody>
        </p:sp>
        <p:sp>
          <p:nvSpPr>
            <p:cNvPr id="125" name="TextBox 124"/>
            <p:cNvSpPr txBox="1"/>
            <p:nvPr/>
          </p:nvSpPr>
          <p:spPr>
            <a:xfrm>
              <a:off x="1108290" y="5244959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264</a:t>
              </a:r>
            </a:p>
          </p:txBody>
        </p:sp>
        <p:sp>
          <p:nvSpPr>
            <p:cNvPr id="126" name="TextBox 125"/>
            <p:cNvSpPr txBox="1"/>
            <p:nvPr/>
          </p:nvSpPr>
          <p:spPr>
            <a:xfrm>
              <a:off x="751324" y="5245819"/>
              <a:ext cx="345053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258</a:t>
              </a:r>
            </a:p>
          </p:txBody>
        </p:sp>
        <p:sp>
          <p:nvSpPr>
            <p:cNvPr id="127" name="TextBox 126"/>
            <p:cNvSpPr txBox="1"/>
            <p:nvPr/>
          </p:nvSpPr>
          <p:spPr>
            <a:xfrm>
              <a:off x="345838" y="5245819"/>
              <a:ext cx="408629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252</a:t>
              </a:r>
            </a:p>
          </p:txBody>
        </p:sp>
        <p:sp>
          <p:nvSpPr>
            <p:cNvPr id="129" name="TextBox 128"/>
            <p:cNvSpPr txBox="1"/>
            <p:nvPr/>
          </p:nvSpPr>
          <p:spPr>
            <a:xfrm>
              <a:off x="8695637" y="5029236"/>
              <a:ext cx="48500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latin typeface="Arial"/>
                  <a:cs typeface="Arial"/>
                </a:rPr>
                <a:t>(K)</a:t>
              </a:r>
            </a:p>
          </p:txBody>
        </p:sp>
      </p:grpSp>
      <p:pic>
        <p:nvPicPr>
          <p:cNvPr id="8" name="Picture 7" descr="DT_theta_Russia_20180601_1200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94" y="978891"/>
            <a:ext cx="4500360" cy="370332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grpSp>
        <p:nvGrpSpPr>
          <p:cNvPr id="183" name="Group 182"/>
          <p:cNvGrpSpPr/>
          <p:nvPr/>
        </p:nvGrpSpPr>
        <p:grpSpPr>
          <a:xfrm>
            <a:off x="75438" y="3979721"/>
            <a:ext cx="973387" cy="721193"/>
            <a:chOff x="75438" y="3979721"/>
            <a:chExt cx="973387" cy="721193"/>
          </a:xfrm>
        </p:grpSpPr>
        <p:grpSp>
          <p:nvGrpSpPr>
            <p:cNvPr id="184" name="Group 183"/>
            <p:cNvGrpSpPr/>
            <p:nvPr/>
          </p:nvGrpSpPr>
          <p:grpSpPr>
            <a:xfrm>
              <a:off x="75438" y="3979721"/>
              <a:ext cx="973387" cy="721193"/>
              <a:chOff x="4573976" y="4317087"/>
              <a:chExt cx="973387" cy="721193"/>
            </a:xfrm>
          </p:grpSpPr>
          <p:sp>
            <p:nvSpPr>
              <p:cNvPr id="187" name="Rectangle 186"/>
              <p:cNvSpPr/>
              <p:nvPr/>
            </p:nvSpPr>
            <p:spPr>
              <a:xfrm>
                <a:off x="4573976" y="4356809"/>
                <a:ext cx="882363" cy="659429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8" name="Oval 187"/>
              <p:cNvSpPr>
                <a:spLocks noChangeAspect="1"/>
              </p:cNvSpPr>
              <p:nvPr/>
            </p:nvSpPr>
            <p:spPr>
              <a:xfrm>
                <a:off x="4636715" y="4830236"/>
                <a:ext cx="109728" cy="109728"/>
              </a:xfrm>
              <a:prstGeom prst="ellipse">
                <a:avLst/>
              </a:prstGeom>
              <a:solidFill>
                <a:srgbClr val="35FF17"/>
              </a:solidFill>
              <a:ln w="22225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9" name="TextBox 188"/>
              <p:cNvSpPr txBox="1"/>
              <p:nvPr/>
            </p:nvSpPr>
            <p:spPr>
              <a:xfrm>
                <a:off x="4712605" y="4317087"/>
                <a:ext cx="83475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 dirty="0">
                    <a:latin typeface="Arial"/>
                    <a:cs typeface="Arial"/>
                  </a:rPr>
                  <a:t>TPV 1a</a:t>
                </a:r>
              </a:p>
            </p:txBody>
          </p:sp>
          <p:sp>
            <p:nvSpPr>
              <p:cNvPr id="190" name="Oval 189"/>
              <p:cNvSpPr>
                <a:spLocks noChangeAspect="1"/>
              </p:cNvSpPr>
              <p:nvPr/>
            </p:nvSpPr>
            <p:spPr>
              <a:xfrm>
                <a:off x="4636715" y="4425637"/>
                <a:ext cx="109728" cy="109728"/>
              </a:xfrm>
              <a:prstGeom prst="ellipse">
                <a:avLst/>
              </a:prstGeom>
              <a:solidFill>
                <a:srgbClr val="FFFF00"/>
              </a:solidFill>
              <a:ln w="22225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1" name="TextBox 190"/>
              <p:cNvSpPr txBox="1"/>
              <p:nvPr/>
            </p:nvSpPr>
            <p:spPr>
              <a:xfrm>
                <a:off x="4712605" y="4730503"/>
                <a:ext cx="83475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 dirty="0">
                    <a:latin typeface="Arial"/>
                    <a:cs typeface="Arial"/>
                  </a:rPr>
                  <a:t>TPV 3</a:t>
                </a:r>
              </a:p>
            </p:txBody>
          </p:sp>
        </p:grpSp>
        <p:sp>
          <p:nvSpPr>
            <p:cNvPr id="185" name="Oval 184"/>
            <p:cNvSpPr>
              <a:spLocks noChangeAspect="1"/>
            </p:cNvSpPr>
            <p:nvPr/>
          </p:nvSpPr>
          <p:spPr>
            <a:xfrm>
              <a:off x="138177" y="4296234"/>
              <a:ext cx="109728" cy="109728"/>
            </a:xfrm>
            <a:prstGeom prst="ellipse">
              <a:avLst/>
            </a:prstGeom>
            <a:solidFill>
              <a:srgbClr val="20FFFF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6" name="TextBox 185"/>
            <p:cNvSpPr txBox="1"/>
            <p:nvPr/>
          </p:nvSpPr>
          <p:spPr>
            <a:xfrm>
              <a:off x="214067" y="4185116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latin typeface="Arial"/>
                  <a:cs typeface="Arial"/>
                </a:rPr>
                <a:t>TPV 2</a:t>
              </a:r>
            </a:p>
          </p:txBody>
        </p:sp>
      </p:grpSp>
      <p:grpSp>
        <p:nvGrpSpPr>
          <p:cNvPr id="198" name="Group 197"/>
          <p:cNvGrpSpPr/>
          <p:nvPr/>
        </p:nvGrpSpPr>
        <p:grpSpPr>
          <a:xfrm>
            <a:off x="4583823" y="3983457"/>
            <a:ext cx="946898" cy="720282"/>
            <a:chOff x="4583823" y="3983457"/>
            <a:chExt cx="946898" cy="720282"/>
          </a:xfrm>
        </p:grpSpPr>
        <p:grpSp>
          <p:nvGrpSpPr>
            <p:cNvPr id="199" name="Group 198"/>
            <p:cNvGrpSpPr/>
            <p:nvPr/>
          </p:nvGrpSpPr>
          <p:grpSpPr>
            <a:xfrm>
              <a:off x="4583823" y="3983457"/>
              <a:ext cx="946898" cy="699051"/>
              <a:chOff x="4573976" y="4317187"/>
              <a:chExt cx="946898" cy="699051"/>
            </a:xfrm>
          </p:grpSpPr>
          <p:sp>
            <p:nvSpPr>
              <p:cNvPr id="202" name="Rectangle 201"/>
              <p:cNvSpPr/>
              <p:nvPr/>
            </p:nvSpPr>
            <p:spPr>
              <a:xfrm>
                <a:off x="4573976" y="4353174"/>
                <a:ext cx="910711" cy="663064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3" name="Oval 202"/>
              <p:cNvSpPr>
                <a:spLocks noChangeAspect="1"/>
              </p:cNvSpPr>
              <p:nvPr/>
            </p:nvSpPr>
            <p:spPr>
              <a:xfrm>
                <a:off x="4621183" y="4631228"/>
                <a:ext cx="109728" cy="109728"/>
              </a:xfrm>
              <a:prstGeom prst="ellipse">
                <a:avLst/>
              </a:prstGeom>
              <a:solidFill>
                <a:srgbClr val="FC00D5"/>
              </a:solidFill>
              <a:ln w="22225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4" name="TextBox 203"/>
              <p:cNvSpPr txBox="1"/>
              <p:nvPr/>
            </p:nvSpPr>
            <p:spPr>
              <a:xfrm>
                <a:off x="4686116" y="4317187"/>
                <a:ext cx="83475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 dirty="0">
                    <a:latin typeface="Arial"/>
                    <a:cs typeface="Arial"/>
                  </a:rPr>
                  <a:t>Alberto</a:t>
                </a:r>
              </a:p>
            </p:txBody>
          </p:sp>
          <p:sp>
            <p:nvSpPr>
              <p:cNvPr id="205" name="Oval 204"/>
              <p:cNvSpPr>
                <a:spLocks noChangeAspect="1"/>
              </p:cNvSpPr>
              <p:nvPr/>
            </p:nvSpPr>
            <p:spPr>
              <a:xfrm>
                <a:off x="4625349" y="4422001"/>
                <a:ext cx="109728" cy="109728"/>
              </a:xfrm>
              <a:prstGeom prst="ellipse">
                <a:avLst/>
              </a:prstGeom>
              <a:solidFill>
                <a:srgbClr val="20FFFF"/>
              </a:solidFill>
              <a:ln w="22225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6" name="TextBox 205"/>
              <p:cNvSpPr txBox="1"/>
              <p:nvPr/>
            </p:nvSpPr>
            <p:spPr>
              <a:xfrm>
                <a:off x="4686116" y="4518846"/>
                <a:ext cx="83475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 dirty="0">
                    <a:latin typeface="Arial"/>
                    <a:cs typeface="Arial"/>
                  </a:rPr>
                  <a:t>CL</a:t>
                </a:r>
              </a:p>
            </p:txBody>
          </p:sp>
        </p:grpSp>
        <p:sp>
          <p:nvSpPr>
            <p:cNvPr id="200" name="TextBox 199"/>
            <p:cNvSpPr txBox="1"/>
            <p:nvPr/>
          </p:nvSpPr>
          <p:spPr>
            <a:xfrm>
              <a:off x="4695963" y="4395962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latin typeface="Arial"/>
                  <a:cs typeface="Arial"/>
                </a:rPr>
                <a:t>AC1</a:t>
              </a:r>
            </a:p>
          </p:txBody>
        </p:sp>
        <p:sp>
          <p:nvSpPr>
            <p:cNvPr id="201" name="Oval 200"/>
            <p:cNvSpPr>
              <a:spLocks noChangeAspect="1"/>
            </p:cNvSpPr>
            <p:nvPr/>
          </p:nvSpPr>
          <p:spPr>
            <a:xfrm>
              <a:off x="4631030" y="4507893"/>
              <a:ext cx="109728" cy="109728"/>
            </a:xfrm>
            <a:prstGeom prst="ellipse">
              <a:avLst/>
            </a:prstGeom>
            <a:solidFill>
              <a:srgbClr val="DC0004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2" name="Title 1"/>
          <p:cNvSpPr txBox="1">
            <a:spLocks/>
          </p:cNvSpPr>
          <p:nvPr/>
        </p:nvSpPr>
        <p:spPr>
          <a:xfrm>
            <a:off x="1" y="-33716"/>
            <a:ext cx="9143999" cy="72222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0000"/>
                </a:solidFill>
                <a:cs typeface="Arial" panose="020B0604020202020204" pitchFamily="34" charset="0"/>
              </a:rPr>
              <a:t>12</a:t>
            </a:r>
            <a:r>
              <a:rPr lang="en-US" b="1" dirty="0" smtClean="0">
                <a:solidFill>
                  <a:srgbClr val="FF0000"/>
                </a:solidFill>
                <a:cs typeface="Arial" panose="020B0604020202020204" pitchFamily="34" charset="0"/>
              </a:rPr>
              <a:t>00 UTC 1 Jun 2018</a:t>
            </a:r>
            <a:endParaRPr lang="en-US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737822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8" name="Straight Connector 37"/>
          <p:cNvCxnSpPr/>
          <p:nvPr/>
        </p:nvCxnSpPr>
        <p:spPr>
          <a:xfrm>
            <a:off x="-12095" y="5639171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-14916" y="6759373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H="1" flipV="1">
            <a:off x="4578486" y="5630806"/>
            <a:ext cx="9372" cy="1128567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" name="Content Placeholder 2"/>
          <p:cNvSpPr>
            <a:spLocks noGrp="1"/>
          </p:cNvSpPr>
          <p:nvPr>
            <p:ph idx="1"/>
          </p:nvPr>
        </p:nvSpPr>
        <p:spPr>
          <a:xfrm>
            <a:off x="2988" y="5639171"/>
            <a:ext cx="4575988" cy="1120202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1600" dirty="0">
                <a:latin typeface="Arial"/>
                <a:cs typeface="Arial"/>
              </a:rPr>
              <a:t>925-hPa area-averaged (100 km) </a:t>
            </a:r>
            <a:r>
              <a:rPr lang="en-US" sz="1600" dirty="0" err="1">
                <a:latin typeface="Arial"/>
                <a:cs typeface="Arial"/>
              </a:rPr>
              <a:t>θ</a:t>
            </a:r>
            <a:r>
              <a:rPr lang="en-US" sz="1600" dirty="0">
                <a:latin typeface="Arial"/>
                <a:cs typeface="Arial"/>
              </a:rPr>
              <a:t> gradient      [K (100 km)</a:t>
            </a:r>
            <a:r>
              <a:rPr lang="en-US" sz="1600" baseline="30000" dirty="0">
                <a:latin typeface="Arial"/>
                <a:cs typeface="Arial"/>
              </a:rPr>
              <a:t> −1</a:t>
            </a:r>
            <a:r>
              <a:rPr lang="en-US" sz="1600" dirty="0">
                <a:latin typeface="Arial"/>
                <a:cs typeface="Arial"/>
              </a:rPr>
              <a:t>, shaded ], </a:t>
            </a:r>
            <a:r>
              <a:rPr lang="en-US" sz="1600" dirty="0" err="1">
                <a:latin typeface="Arial"/>
                <a:cs typeface="Arial"/>
              </a:rPr>
              <a:t>θ</a:t>
            </a:r>
            <a:r>
              <a:rPr lang="en-US" sz="1600" dirty="0">
                <a:latin typeface="Arial"/>
                <a:cs typeface="Arial"/>
              </a:rPr>
              <a:t> (°C, blue), geopotential height (dam, black), and           winds (m s</a:t>
            </a:r>
            <a:r>
              <a:rPr lang="en-US" sz="1600" baseline="30000" dirty="0">
                <a:latin typeface="Arial"/>
                <a:cs typeface="Arial"/>
              </a:rPr>
              <a:t>−1</a:t>
            </a:r>
            <a:r>
              <a:rPr lang="en-US" sz="1600" dirty="0">
                <a:latin typeface="Arial"/>
                <a:cs typeface="Arial"/>
              </a:rPr>
              <a:t>, flags and barbs)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138107" y="5144621"/>
            <a:ext cx="9042535" cy="418885"/>
            <a:chOff x="138107" y="5203113"/>
            <a:chExt cx="9042535" cy="418885"/>
          </a:xfrm>
        </p:grpSpPr>
        <p:pic>
          <p:nvPicPr>
            <p:cNvPr id="62" name="Picture 61" descr="IVT_Russia_68.png"/>
            <p:cNvPicPr>
              <a:picLocks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7" t="95446" r="405" b="2295"/>
            <a:stretch/>
          </p:blipFill>
          <p:spPr>
            <a:xfrm>
              <a:off x="138107" y="5272057"/>
              <a:ext cx="8068185" cy="164592"/>
            </a:xfrm>
            <a:prstGeom prst="rect">
              <a:avLst/>
            </a:prstGeom>
          </p:spPr>
        </p:pic>
        <p:sp>
          <p:nvSpPr>
            <p:cNvPr id="77" name="TextBox 76"/>
            <p:cNvSpPr txBox="1"/>
            <p:nvPr/>
          </p:nvSpPr>
          <p:spPr>
            <a:xfrm>
              <a:off x="514979" y="5436649"/>
              <a:ext cx="608549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200</a:t>
              </a: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1194017" y="5436649"/>
              <a:ext cx="608549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300</a:t>
              </a: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1855041" y="5436649"/>
              <a:ext cx="608549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400</a:t>
              </a: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2532928" y="5436649"/>
              <a:ext cx="608549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500</a:t>
              </a:r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3193952" y="5436649"/>
              <a:ext cx="608549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600</a:t>
              </a:r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3861062" y="5436649"/>
              <a:ext cx="608549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700</a:t>
              </a:r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4538054" y="5436649"/>
              <a:ext cx="608549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800</a:t>
              </a:r>
            </a:p>
          </p:txBody>
        </p:sp>
        <p:sp>
          <p:nvSpPr>
            <p:cNvPr id="86" name="TextBox 85"/>
            <p:cNvSpPr txBox="1"/>
            <p:nvPr/>
          </p:nvSpPr>
          <p:spPr>
            <a:xfrm>
              <a:off x="5205583" y="5437332"/>
              <a:ext cx="608549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1000</a:t>
              </a: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5884660" y="5436649"/>
              <a:ext cx="608549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1200</a:t>
              </a: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6555973" y="5436649"/>
              <a:ext cx="608549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1400</a:t>
              </a: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7213736" y="5437332"/>
              <a:ext cx="608549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1600</a:t>
              </a: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8174807" y="5203113"/>
              <a:ext cx="100583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latin typeface="Arial"/>
                  <a:cs typeface="Arial"/>
                </a:rPr>
                <a:t>(kg m</a:t>
              </a:r>
              <a:r>
                <a:rPr lang="en-US" sz="1200" baseline="30000" dirty="0">
                  <a:latin typeface="Arial"/>
                  <a:cs typeface="Arial"/>
                </a:rPr>
                <a:t>−1 </a:t>
              </a:r>
              <a:r>
                <a:rPr lang="en-US" sz="1200" dirty="0">
                  <a:latin typeface="Arial"/>
                  <a:cs typeface="Arial"/>
                </a:rPr>
                <a:t>s</a:t>
              </a:r>
              <a:r>
                <a:rPr lang="en-US" sz="1200" baseline="30000" dirty="0">
                  <a:latin typeface="Arial"/>
                  <a:cs typeface="Arial"/>
                </a:rPr>
                <a:t>−1</a:t>
              </a:r>
              <a:r>
                <a:rPr lang="en-US" sz="1200" dirty="0">
                  <a:latin typeface="Arial"/>
                  <a:cs typeface="Arial"/>
                </a:rPr>
                <a:t>)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138107" y="4742669"/>
            <a:ext cx="9096615" cy="427528"/>
            <a:chOff x="138107" y="4717519"/>
            <a:chExt cx="9096615" cy="427528"/>
          </a:xfrm>
        </p:grpSpPr>
        <p:pic>
          <p:nvPicPr>
            <p:cNvPr id="92" name="Picture 91" descr="925_aa_theta_grad_100km_65.png"/>
            <p:cNvPicPr>
              <a:picLocks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2" t="95487" r="448" b="2275"/>
            <a:stretch/>
          </p:blipFill>
          <p:spPr>
            <a:xfrm>
              <a:off x="138107" y="4794108"/>
              <a:ext cx="7791219" cy="164592"/>
            </a:xfrm>
            <a:prstGeom prst="rect">
              <a:avLst/>
            </a:prstGeom>
          </p:spPr>
        </p:pic>
        <p:sp>
          <p:nvSpPr>
            <p:cNvPr id="94" name="TextBox 93"/>
            <p:cNvSpPr txBox="1"/>
            <p:nvPr/>
          </p:nvSpPr>
          <p:spPr>
            <a:xfrm>
              <a:off x="1106818" y="4960381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</a:t>
              </a: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2213164" y="4960381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4</a:t>
              </a: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3325240" y="4960381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5</a:t>
              </a:r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4437692" y="4960381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6</a:t>
              </a:r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5538641" y="4960381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7</a:t>
              </a:r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6662161" y="4960381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8</a:t>
              </a:r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7912616" y="4717519"/>
              <a:ext cx="132210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latin typeface="Arial"/>
                  <a:cs typeface="Arial"/>
                </a:rPr>
                <a:t>[K (100 km)</a:t>
              </a:r>
              <a:r>
                <a:rPr lang="en-US" sz="1200" baseline="30000" dirty="0">
                  <a:latin typeface="Arial"/>
                  <a:cs typeface="Arial"/>
                </a:rPr>
                <a:t>−1</a:t>
              </a:r>
              <a:r>
                <a:rPr lang="en-US" sz="1200" dirty="0">
                  <a:latin typeface="Arial"/>
                  <a:cs typeface="Arial"/>
                </a:rPr>
                <a:t>]</a:t>
              </a:r>
            </a:p>
          </p:txBody>
        </p:sp>
      </p:grpSp>
      <p:pic>
        <p:nvPicPr>
          <p:cNvPr id="2" name="Picture 1" descr="925_aa_theta_grad_100km_20180601_1200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91" y="978891"/>
            <a:ext cx="4490640" cy="370332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3" name="Picture 2" descr="IVT_Russia_20180601_1200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8333" y="978891"/>
            <a:ext cx="4490640" cy="370332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37" name="Content Placeholder 2"/>
          <p:cNvSpPr txBox="1">
            <a:spLocks/>
          </p:cNvSpPr>
          <p:nvPr/>
        </p:nvSpPr>
        <p:spPr>
          <a:xfrm>
            <a:off x="4587858" y="5653281"/>
            <a:ext cx="4581288" cy="11060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US" sz="1600" dirty="0">
                <a:latin typeface="Arial"/>
                <a:cs typeface="Arial"/>
              </a:rPr>
              <a:t>IVT (kg m</a:t>
            </a:r>
            <a:r>
              <a:rPr lang="en-US" sz="1600" baseline="30000" dirty="0">
                <a:latin typeface="Arial"/>
                <a:cs typeface="Arial"/>
              </a:rPr>
              <a:t>−1</a:t>
            </a:r>
            <a:r>
              <a:rPr lang="en-US" sz="1600" dirty="0">
                <a:latin typeface="Arial"/>
                <a:cs typeface="Arial"/>
              </a:rPr>
              <a:t> s</a:t>
            </a:r>
            <a:r>
              <a:rPr lang="en-US" sz="1600" baseline="30000" dirty="0">
                <a:latin typeface="Arial"/>
                <a:cs typeface="Arial"/>
              </a:rPr>
              <a:t>−1</a:t>
            </a:r>
            <a:r>
              <a:rPr lang="en-US" sz="1600" dirty="0">
                <a:latin typeface="Arial"/>
                <a:cs typeface="Arial"/>
              </a:rPr>
              <a:t>, shaded and vectors) and       700-hPa geopotential height (dam, black)</a:t>
            </a:r>
            <a:endParaRPr lang="en-US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Title 1"/>
          <p:cNvSpPr txBox="1">
            <a:spLocks/>
          </p:cNvSpPr>
          <p:nvPr/>
        </p:nvSpPr>
        <p:spPr>
          <a:xfrm>
            <a:off x="1" y="-33716"/>
            <a:ext cx="9143999" cy="72222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0000"/>
                </a:solidFill>
                <a:cs typeface="Arial" panose="020B0604020202020204" pitchFamily="34" charset="0"/>
              </a:rPr>
              <a:t>12</a:t>
            </a:r>
            <a:r>
              <a:rPr lang="en-US" b="1" dirty="0" smtClean="0">
                <a:solidFill>
                  <a:srgbClr val="FF0000"/>
                </a:solidFill>
                <a:cs typeface="Arial" panose="020B0604020202020204" pitchFamily="34" charset="0"/>
              </a:rPr>
              <a:t>00 UTC 1 Jun 2018</a:t>
            </a:r>
            <a:endParaRPr lang="en-US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776913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2E6EE2F-495C-C84C-A3DA-9462EDFA75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b="1" dirty="0" err="1">
                <a:solidFill>
                  <a:srgbClr val="FF0000"/>
                </a:solidFill>
                <a:latin typeface="+mn-lt"/>
              </a:rPr>
              <a:t>Lagrangian</a:t>
            </a:r>
            <a:r>
              <a:rPr lang="en-US" b="1" dirty="0">
                <a:solidFill>
                  <a:srgbClr val="FF0000"/>
                </a:solidFill>
                <a:latin typeface="+mn-lt"/>
              </a:rPr>
              <a:t> Perspective: </a:t>
            </a:r>
            <a:r>
              <a:rPr lang="en-US" b="1" dirty="0" smtClean="0">
                <a:solidFill>
                  <a:srgbClr val="FF0000"/>
                </a:solidFill>
                <a:latin typeface="+mn-lt"/>
              </a:rPr>
              <a:t>     Selected </a:t>
            </a:r>
            <a:r>
              <a:rPr lang="en-US" b="1" dirty="0">
                <a:solidFill>
                  <a:srgbClr val="FF0000"/>
                </a:solidFill>
                <a:latin typeface="+mn-lt"/>
              </a:rPr>
              <a:t>Trajectories</a:t>
            </a:r>
          </a:p>
        </p:txBody>
      </p:sp>
      <p:pic>
        <p:nvPicPr>
          <p:cNvPr id="4" name="Picture 3" descr="BackTraj_HighRes_120h_45.58N82.86W_12Z31May18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23" t="17236" r="14046" b="11987"/>
          <a:stretch/>
        </p:blipFill>
        <p:spPr>
          <a:xfrm>
            <a:off x="100587" y="2288622"/>
            <a:ext cx="2921331" cy="3566160"/>
          </a:xfrm>
          <a:prstGeom prst="rect">
            <a:avLst/>
          </a:prstGeom>
        </p:spPr>
      </p:pic>
      <p:pic>
        <p:nvPicPr>
          <p:cNvPr id="5" name="Picture 4" descr="BackTraj_HighRes_120h_54.5N64.0W_12Z1Jun18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24" t="17236" r="14033" b="11987"/>
          <a:stretch/>
        </p:blipFill>
        <p:spPr>
          <a:xfrm>
            <a:off x="3122502" y="2288622"/>
            <a:ext cx="2921758" cy="3566160"/>
          </a:xfrm>
          <a:prstGeom prst="rect">
            <a:avLst/>
          </a:prstGeom>
        </p:spPr>
      </p:pic>
      <p:pic>
        <p:nvPicPr>
          <p:cNvPr id="6" name="Picture 5" descr="BackTraj_HighRes_120h_66.0N28.0W_12Z2Jun18.pd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24" t="17236" r="14033" b="11987"/>
          <a:stretch/>
        </p:blipFill>
        <p:spPr>
          <a:xfrm>
            <a:off x="6108819" y="2288622"/>
            <a:ext cx="2921758" cy="3566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64475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E150E2B-FC31-2D47-BAD4-20441E1649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32335"/>
            <a:ext cx="8229600" cy="5419754"/>
          </a:xfrm>
        </p:spPr>
        <p:txBody>
          <a:bodyPr>
            <a:normAutofit fontScale="92500" lnSpcReduction="20000"/>
          </a:bodyPr>
          <a:lstStyle/>
          <a:p>
            <a:r>
              <a:rPr lang="en-US" sz="3000" b="1" dirty="0"/>
              <a:t>Gridded ERA-5 datasets (</a:t>
            </a:r>
            <a:r>
              <a:rPr lang="en-US" sz="3000" b="1" dirty="0">
                <a:cs typeface="Arial" panose="020B0604020202020204" pitchFamily="34" charset="0"/>
              </a:rPr>
              <a:t>0.25°</a:t>
            </a:r>
            <a:r>
              <a:rPr lang="en-US" sz="3000" b="1" dirty="0"/>
              <a:t>) were downloaded to depict all analysis </a:t>
            </a:r>
            <a:r>
              <a:rPr lang="en-US" sz="3000" b="1" dirty="0" smtClean="0"/>
              <a:t>fields</a:t>
            </a:r>
          </a:p>
          <a:p>
            <a:pPr>
              <a:lnSpc>
                <a:spcPct val="70000"/>
              </a:lnSpc>
            </a:pPr>
            <a:endParaRPr lang="en-US" sz="3000" b="1" dirty="0"/>
          </a:p>
          <a:p>
            <a:r>
              <a:rPr lang="en-US" sz="3000" b="1" dirty="0"/>
              <a:t>Gridded ERA-I datasets were used to compute mean and standardized </a:t>
            </a:r>
            <a:r>
              <a:rPr lang="en-US" sz="3000" b="1" dirty="0" smtClean="0"/>
              <a:t>anomalies</a:t>
            </a:r>
          </a:p>
          <a:p>
            <a:pPr>
              <a:lnSpc>
                <a:spcPct val="70000"/>
              </a:lnSpc>
            </a:pPr>
            <a:endParaRPr lang="en-US" sz="3000" b="1" dirty="0"/>
          </a:p>
          <a:p>
            <a:r>
              <a:rPr lang="en-US" sz="3000" b="1" dirty="0"/>
              <a:t>TS Alberto and surface cyclones were tracked from NHC positions and ERA5 datasets, </a:t>
            </a:r>
            <a:r>
              <a:rPr lang="en-US" sz="3000" b="1" dirty="0" smtClean="0"/>
              <a:t>respectively</a:t>
            </a:r>
          </a:p>
          <a:p>
            <a:pPr>
              <a:lnSpc>
                <a:spcPct val="70000"/>
              </a:lnSpc>
            </a:pPr>
            <a:endParaRPr lang="en-US" sz="3000" b="1" dirty="0"/>
          </a:p>
          <a:p>
            <a:r>
              <a:rPr lang="en-US" sz="3000" b="1" dirty="0">
                <a:cs typeface="Arial"/>
              </a:rPr>
              <a:t>Objective TPV tracking algorithm (</a:t>
            </a:r>
            <a:r>
              <a:rPr lang="en-US" sz="3000" b="1" dirty="0" err="1">
                <a:cs typeface="Arial"/>
              </a:rPr>
              <a:t>Szapiro</a:t>
            </a:r>
            <a:r>
              <a:rPr lang="en-US" sz="3000" b="1" dirty="0">
                <a:cs typeface="Arial"/>
              </a:rPr>
              <a:t> and </a:t>
            </a:r>
            <a:r>
              <a:rPr lang="en-US" sz="3000" b="1" dirty="0" err="1">
                <a:cs typeface="Arial"/>
              </a:rPr>
              <a:t>Cavallo</a:t>
            </a:r>
            <a:r>
              <a:rPr lang="en-US" sz="3000" b="1" dirty="0">
                <a:cs typeface="Arial"/>
              </a:rPr>
              <a:t> 2018) was used to identify and track TPVs </a:t>
            </a:r>
            <a:endParaRPr lang="en-US" sz="3000" b="1" dirty="0" smtClean="0">
              <a:cs typeface="Arial"/>
            </a:endParaRPr>
          </a:p>
          <a:p>
            <a:pPr>
              <a:lnSpc>
                <a:spcPct val="70000"/>
              </a:lnSpc>
            </a:pPr>
            <a:endParaRPr lang="en-US" sz="3000" b="1" dirty="0">
              <a:cs typeface="Arial"/>
            </a:endParaRPr>
          </a:p>
          <a:p>
            <a:r>
              <a:rPr lang="en-US" sz="3000" b="1" dirty="0">
                <a:cs typeface="Arial"/>
              </a:rPr>
              <a:t>NOAA HYSPLIT Trajectory Model was used to compute backward trajectories</a:t>
            </a:r>
            <a:endParaRPr lang="en-US" sz="3000" b="1" dirty="0">
              <a:cs typeface="Arial" panose="020B0604020202020204" pitchFamily="34" charset="0"/>
            </a:endParaRPr>
          </a:p>
          <a:p>
            <a:endParaRPr lang="en-US" sz="2800" dirty="0"/>
          </a:p>
          <a:p>
            <a:endParaRPr lang="en-US" sz="2800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xmlns="" id="{A743D393-1592-DB41-BA18-B3EEF0BD8D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99188"/>
            <a:ext cx="8229600" cy="869672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>Data and Methods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718519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xmlns="" id="{5598A819-5473-304C-BAAD-67A3A04B05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+mn-lt"/>
              </a:rPr>
              <a:t>Synoptic-Scale Flow Evolution:</a:t>
            </a:r>
            <a:br>
              <a:rPr lang="en-US" b="1" dirty="0">
                <a:solidFill>
                  <a:srgbClr val="FF0000"/>
                </a:solidFill>
                <a:latin typeface="+mn-lt"/>
              </a:rPr>
            </a:br>
            <a:r>
              <a:rPr lang="en-US" b="1" dirty="0">
                <a:solidFill>
                  <a:srgbClr val="FF0000"/>
                </a:solidFill>
                <a:latin typeface="+mn-lt"/>
              </a:rPr>
              <a:t>Eurasia 2–7 June 2018</a:t>
            </a:r>
          </a:p>
        </p:txBody>
      </p:sp>
    </p:spTree>
    <p:extLst>
      <p:ext uri="{BB962C8B-B14F-4D97-AF65-F5344CB8AC3E}">
        <p14:creationId xmlns:p14="http://schemas.microsoft.com/office/powerpoint/2010/main" val="182274241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p_track_Russia_1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2437" y="749434"/>
            <a:ext cx="4186469" cy="402336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cxnSp>
        <p:nvCxnSpPr>
          <p:cNvPr id="38" name="Straight Connector 37"/>
          <p:cNvCxnSpPr/>
          <p:nvPr/>
        </p:nvCxnSpPr>
        <p:spPr>
          <a:xfrm>
            <a:off x="-12095" y="5790071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-14916" y="6746798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4578976" y="5781706"/>
            <a:ext cx="0" cy="95956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" name="Content Placeholder 2"/>
          <p:cNvSpPr>
            <a:spLocks noGrp="1"/>
          </p:cNvSpPr>
          <p:nvPr>
            <p:ph idx="1"/>
          </p:nvPr>
        </p:nvSpPr>
        <p:spPr>
          <a:xfrm>
            <a:off x="2988" y="5790071"/>
            <a:ext cx="4575988" cy="956727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 temperature (K, shaded), wind speed (black, every 10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starting at 30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and wind (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flags and barbs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on 2-PVU surface</a:t>
            </a:r>
            <a:endParaRPr lang="en-US" sz="16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6" name="Content Placeholder 2"/>
          <p:cNvSpPr txBox="1">
            <a:spLocks/>
          </p:cNvSpPr>
          <p:nvPr/>
        </p:nvSpPr>
        <p:spPr>
          <a:xfrm>
            <a:off x="4596880" y="5804182"/>
            <a:ext cx="4547120" cy="942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300-hPa wind speed (m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shaded),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1000–500-hPa thickness (dam, blue/red),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SLP (hPa, black), and PW (mm, shaded)</a:t>
            </a:r>
            <a:endParaRPr lang="en-US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53" name="Straight Arrow Connector 152"/>
          <p:cNvCxnSpPr/>
          <p:nvPr/>
        </p:nvCxnSpPr>
        <p:spPr>
          <a:xfrm flipH="1">
            <a:off x="6378316" y="1644350"/>
            <a:ext cx="474606" cy="0"/>
          </a:xfrm>
          <a:prstGeom prst="straightConnector1">
            <a:avLst/>
          </a:prstGeom>
          <a:ln w="6985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6862922" y="1507863"/>
            <a:ext cx="2171860" cy="26161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 lIns="0" tIns="0" rIns="0" bIns="45720" rtlCol="0">
            <a:spAutoFit/>
          </a:bodyPr>
          <a:lstStyle/>
          <a:p>
            <a:pPr algn="ctr"/>
            <a:r>
              <a:rPr lang="en-US" sz="1400" b="1" dirty="0">
                <a:latin typeface="Arial"/>
                <a:cs typeface="Arial"/>
              </a:rPr>
              <a:t>Lee cyclogenesis of AC2</a:t>
            </a:r>
          </a:p>
        </p:txBody>
      </p:sp>
      <p:grpSp>
        <p:nvGrpSpPr>
          <p:cNvPr id="167" name="Group 166"/>
          <p:cNvGrpSpPr/>
          <p:nvPr/>
        </p:nvGrpSpPr>
        <p:grpSpPr>
          <a:xfrm>
            <a:off x="4632563" y="4279887"/>
            <a:ext cx="973387" cy="519343"/>
            <a:chOff x="4573976" y="4518937"/>
            <a:chExt cx="973387" cy="519343"/>
          </a:xfrm>
        </p:grpSpPr>
        <p:sp>
          <p:nvSpPr>
            <p:cNvPr id="168" name="Rectangle 167"/>
            <p:cNvSpPr/>
            <p:nvPr/>
          </p:nvSpPr>
          <p:spPr>
            <a:xfrm>
              <a:off x="4573976" y="4559037"/>
              <a:ext cx="676155" cy="4572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9" name="Oval 168"/>
            <p:cNvSpPr>
              <a:spLocks noChangeAspect="1"/>
            </p:cNvSpPr>
            <p:nvPr/>
          </p:nvSpPr>
          <p:spPr>
            <a:xfrm>
              <a:off x="4636715" y="4830236"/>
              <a:ext cx="109728" cy="109728"/>
            </a:xfrm>
            <a:prstGeom prst="ellipse">
              <a:avLst/>
            </a:prstGeom>
            <a:solidFill>
              <a:srgbClr val="FFFF00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0" name="TextBox 169"/>
            <p:cNvSpPr txBox="1"/>
            <p:nvPr/>
          </p:nvSpPr>
          <p:spPr>
            <a:xfrm>
              <a:off x="4712605" y="4518937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latin typeface="Arial"/>
                  <a:cs typeface="Arial"/>
                </a:rPr>
                <a:t>AC1</a:t>
              </a:r>
            </a:p>
          </p:txBody>
        </p:sp>
        <p:sp>
          <p:nvSpPr>
            <p:cNvPr id="171" name="Oval 170"/>
            <p:cNvSpPr>
              <a:spLocks noChangeAspect="1"/>
            </p:cNvSpPr>
            <p:nvPr/>
          </p:nvSpPr>
          <p:spPr>
            <a:xfrm>
              <a:off x="4636715" y="4627487"/>
              <a:ext cx="109728" cy="109728"/>
            </a:xfrm>
            <a:prstGeom prst="ellipse">
              <a:avLst/>
            </a:prstGeom>
            <a:solidFill>
              <a:srgbClr val="DC0004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2" name="TextBox 171"/>
            <p:cNvSpPr txBox="1"/>
            <p:nvPr/>
          </p:nvSpPr>
          <p:spPr>
            <a:xfrm>
              <a:off x="4712605" y="4730503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latin typeface="Arial"/>
                  <a:cs typeface="Arial"/>
                </a:rPr>
                <a:t>AC2</a:t>
              </a:r>
            </a:p>
          </p:txBody>
        </p:sp>
      </p:grpSp>
      <p:grpSp>
        <p:nvGrpSpPr>
          <p:cNvPr id="173" name="Group 172"/>
          <p:cNvGrpSpPr/>
          <p:nvPr/>
        </p:nvGrpSpPr>
        <p:grpSpPr>
          <a:xfrm>
            <a:off x="48213" y="5307257"/>
            <a:ext cx="4773126" cy="412942"/>
            <a:chOff x="59256" y="5310321"/>
            <a:chExt cx="4773126" cy="412942"/>
          </a:xfrm>
        </p:grpSpPr>
        <p:pic>
          <p:nvPicPr>
            <p:cNvPr id="174" name="Picture 173" descr="250_jet_mslp_24.png"/>
            <p:cNvPicPr>
              <a:picLocks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20" t="95259" r="17498" b="2074"/>
            <a:stretch/>
          </p:blipFill>
          <p:spPr>
            <a:xfrm>
              <a:off x="59256" y="5385658"/>
              <a:ext cx="4071232" cy="164592"/>
            </a:xfrm>
            <a:prstGeom prst="rect">
              <a:avLst/>
            </a:prstGeom>
          </p:spPr>
        </p:pic>
        <p:sp>
          <p:nvSpPr>
            <p:cNvPr id="175" name="TextBox 174"/>
            <p:cNvSpPr txBox="1"/>
            <p:nvPr/>
          </p:nvSpPr>
          <p:spPr>
            <a:xfrm>
              <a:off x="4069139" y="5310321"/>
              <a:ext cx="763243" cy="3046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latin typeface="Arial"/>
                  <a:cs typeface="Arial"/>
                </a:rPr>
                <a:t>(</a:t>
              </a:r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m s</a:t>
              </a:r>
              <a:r>
                <a:rPr lang="en-US" sz="1200" baseline="30000" dirty="0">
                  <a:latin typeface="Arial" panose="020B0604020202020204" pitchFamily="34" charset="0"/>
                  <a:cs typeface="Arial" panose="020B0604020202020204" pitchFamily="34" charset="0"/>
                </a:rPr>
                <a:t>−1</a:t>
              </a:r>
              <a:r>
                <a:rPr lang="en-US" sz="1200" baseline="300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200" dirty="0">
                  <a:latin typeface="Arial"/>
                  <a:cs typeface="Arial"/>
                </a:rPr>
                <a:t>)</a:t>
              </a:r>
            </a:p>
          </p:txBody>
        </p:sp>
        <p:sp>
          <p:nvSpPr>
            <p:cNvPr id="176" name="TextBox 175"/>
            <p:cNvSpPr txBox="1"/>
            <p:nvPr/>
          </p:nvSpPr>
          <p:spPr>
            <a:xfrm>
              <a:off x="379106" y="5538597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30</a:t>
              </a:r>
            </a:p>
          </p:txBody>
        </p:sp>
        <p:sp>
          <p:nvSpPr>
            <p:cNvPr id="177" name="TextBox 176"/>
            <p:cNvSpPr txBox="1"/>
            <p:nvPr/>
          </p:nvSpPr>
          <p:spPr>
            <a:xfrm>
              <a:off x="828454" y="5538597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40</a:t>
              </a:r>
            </a:p>
          </p:txBody>
        </p:sp>
        <p:sp>
          <p:nvSpPr>
            <p:cNvPr id="178" name="TextBox 177"/>
            <p:cNvSpPr txBox="1"/>
            <p:nvPr/>
          </p:nvSpPr>
          <p:spPr>
            <a:xfrm>
              <a:off x="1271380" y="5537766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50</a:t>
              </a:r>
            </a:p>
          </p:txBody>
        </p:sp>
        <p:sp>
          <p:nvSpPr>
            <p:cNvPr id="179" name="TextBox 178"/>
            <p:cNvSpPr txBox="1"/>
            <p:nvPr/>
          </p:nvSpPr>
          <p:spPr>
            <a:xfrm>
              <a:off x="1718906" y="5538597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60</a:t>
              </a:r>
            </a:p>
          </p:txBody>
        </p:sp>
        <p:sp>
          <p:nvSpPr>
            <p:cNvPr id="180" name="TextBox 179"/>
            <p:cNvSpPr txBox="1"/>
            <p:nvPr/>
          </p:nvSpPr>
          <p:spPr>
            <a:xfrm>
              <a:off x="2171505" y="5537766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70</a:t>
              </a:r>
            </a:p>
          </p:txBody>
        </p:sp>
        <p:sp>
          <p:nvSpPr>
            <p:cNvPr id="181" name="TextBox 180"/>
            <p:cNvSpPr txBox="1"/>
            <p:nvPr/>
          </p:nvSpPr>
          <p:spPr>
            <a:xfrm>
              <a:off x="2612098" y="5538597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80</a:t>
              </a:r>
            </a:p>
          </p:txBody>
        </p:sp>
        <p:sp>
          <p:nvSpPr>
            <p:cNvPr id="182" name="TextBox 181"/>
            <p:cNvSpPr txBox="1"/>
            <p:nvPr/>
          </p:nvSpPr>
          <p:spPr>
            <a:xfrm>
              <a:off x="3062932" y="5536935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90</a:t>
              </a:r>
            </a:p>
          </p:txBody>
        </p:sp>
        <p:sp>
          <p:nvSpPr>
            <p:cNvPr id="183" name="TextBox 182"/>
            <p:cNvSpPr txBox="1"/>
            <p:nvPr/>
          </p:nvSpPr>
          <p:spPr>
            <a:xfrm>
              <a:off x="3504580" y="5538597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100</a:t>
              </a:r>
            </a:p>
          </p:txBody>
        </p:sp>
      </p:grpSp>
      <p:grpSp>
        <p:nvGrpSpPr>
          <p:cNvPr id="184" name="Group 183"/>
          <p:cNvGrpSpPr/>
          <p:nvPr/>
        </p:nvGrpSpPr>
        <p:grpSpPr>
          <a:xfrm>
            <a:off x="4816358" y="5312461"/>
            <a:ext cx="4370704" cy="407738"/>
            <a:chOff x="4772186" y="5315525"/>
            <a:chExt cx="4370704" cy="407738"/>
          </a:xfrm>
        </p:grpSpPr>
        <p:pic>
          <p:nvPicPr>
            <p:cNvPr id="185" name="Picture 184" descr="250_jet_mslp_24.png"/>
            <p:cNvPicPr>
              <a:picLocks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867" t="95111" r="58321" b="2074"/>
            <a:stretch/>
          </p:blipFill>
          <p:spPr>
            <a:xfrm>
              <a:off x="4772186" y="5385658"/>
              <a:ext cx="3894384" cy="164592"/>
            </a:xfrm>
            <a:prstGeom prst="rect">
              <a:avLst/>
            </a:prstGeom>
          </p:spPr>
        </p:pic>
        <p:sp>
          <p:nvSpPr>
            <p:cNvPr id="186" name="TextBox 185"/>
            <p:cNvSpPr txBox="1"/>
            <p:nvPr/>
          </p:nvSpPr>
          <p:spPr>
            <a:xfrm>
              <a:off x="8592650" y="5315525"/>
              <a:ext cx="55024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latin typeface="Arial"/>
                  <a:cs typeface="Arial"/>
                </a:rPr>
                <a:t>(mm)</a:t>
              </a:r>
            </a:p>
          </p:txBody>
        </p:sp>
        <p:sp>
          <p:nvSpPr>
            <p:cNvPr id="187" name="TextBox 186"/>
            <p:cNvSpPr txBox="1"/>
            <p:nvPr/>
          </p:nvSpPr>
          <p:spPr>
            <a:xfrm>
              <a:off x="5115628" y="5536422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25</a:t>
              </a:r>
            </a:p>
          </p:txBody>
        </p:sp>
        <p:sp>
          <p:nvSpPr>
            <p:cNvPr id="188" name="TextBox 187"/>
            <p:cNvSpPr txBox="1"/>
            <p:nvPr/>
          </p:nvSpPr>
          <p:spPr>
            <a:xfrm>
              <a:off x="5594699" y="5536422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30</a:t>
              </a:r>
            </a:p>
          </p:txBody>
        </p:sp>
        <p:sp>
          <p:nvSpPr>
            <p:cNvPr id="189" name="TextBox 188"/>
            <p:cNvSpPr txBox="1"/>
            <p:nvPr/>
          </p:nvSpPr>
          <p:spPr>
            <a:xfrm>
              <a:off x="6078345" y="5538597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35</a:t>
              </a:r>
            </a:p>
          </p:txBody>
        </p:sp>
        <p:sp>
          <p:nvSpPr>
            <p:cNvPr id="190" name="TextBox 189"/>
            <p:cNvSpPr txBox="1"/>
            <p:nvPr/>
          </p:nvSpPr>
          <p:spPr>
            <a:xfrm>
              <a:off x="6562004" y="5536422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40</a:t>
              </a:r>
            </a:p>
          </p:txBody>
        </p:sp>
        <p:sp>
          <p:nvSpPr>
            <p:cNvPr id="191" name="TextBox 190"/>
            <p:cNvSpPr txBox="1"/>
            <p:nvPr/>
          </p:nvSpPr>
          <p:spPr>
            <a:xfrm>
              <a:off x="7048359" y="5536422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45</a:t>
              </a:r>
            </a:p>
          </p:txBody>
        </p:sp>
        <p:sp>
          <p:nvSpPr>
            <p:cNvPr id="192" name="TextBox 191"/>
            <p:cNvSpPr txBox="1"/>
            <p:nvPr/>
          </p:nvSpPr>
          <p:spPr>
            <a:xfrm>
              <a:off x="7526281" y="5536422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50</a:t>
              </a:r>
            </a:p>
          </p:txBody>
        </p:sp>
        <p:sp>
          <p:nvSpPr>
            <p:cNvPr id="193" name="TextBox 192"/>
            <p:cNvSpPr txBox="1"/>
            <p:nvPr/>
          </p:nvSpPr>
          <p:spPr>
            <a:xfrm>
              <a:off x="8002418" y="5536422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55</a:t>
              </a:r>
            </a:p>
          </p:txBody>
        </p:sp>
      </p:grpSp>
      <p:grpSp>
        <p:nvGrpSpPr>
          <p:cNvPr id="194" name="Group 193"/>
          <p:cNvGrpSpPr/>
          <p:nvPr/>
        </p:nvGrpSpPr>
        <p:grpSpPr>
          <a:xfrm>
            <a:off x="169053" y="4864584"/>
            <a:ext cx="9011589" cy="401249"/>
            <a:chOff x="169053" y="5029236"/>
            <a:chExt cx="9011589" cy="401249"/>
          </a:xfrm>
        </p:grpSpPr>
        <p:pic>
          <p:nvPicPr>
            <p:cNvPr id="195" name="Picture 194" descr="DT_theta_Russia_64.png"/>
            <p:cNvPicPr>
              <a:picLocks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5" t="95574" r="572" b="2085"/>
            <a:stretch/>
          </p:blipFill>
          <p:spPr>
            <a:xfrm>
              <a:off x="169053" y="5081227"/>
              <a:ext cx="8573976" cy="164592"/>
            </a:xfrm>
            <a:prstGeom prst="rect">
              <a:avLst/>
            </a:prstGeom>
          </p:spPr>
        </p:pic>
        <p:sp>
          <p:nvSpPr>
            <p:cNvPr id="196" name="TextBox 195"/>
            <p:cNvSpPr txBox="1"/>
            <p:nvPr/>
          </p:nvSpPr>
          <p:spPr>
            <a:xfrm>
              <a:off x="1481599" y="5244959"/>
              <a:ext cx="367459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270</a:t>
              </a:r>
            </a:p>
          </p:txBody>
        </p:sp>
        <p:sp>
          <p:nvSpPr>
            <p:cNvPr id="197" name="TextBox 196"/>
            <p:cNvSpPr txBox="1"/>
            <p:nvPr/>
          </p:nvSpPr>
          <p:spPr>
            <a:xfrm>
              <a:off x="1862393" y="5244959"/>
              <a:ext cx="35159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276</a:t>
              </a:r>
            </a:p>
          </p:txBody>
        </p:sp>
        <p:sp>
          <p:nvSpPr>
            <p:cNvPr id="198" name="TextBox 197"/>
            <p:cNvSpPr txBox="1"/>
            <p:nvPr/>
          </p:nvSpPr>
          <p:spPr>
            <a:xfrm>
              <a:off x="2229198" y="5244959"/>
              <a:ext cx="36670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282</a:t>
              </a:r>
            </a:p>
          </p:txBody>
        </p:sp>
        <p:sp>
          <p:nvSpPr>
            <p:cNvPr id="199" name="TextBox 198"/>
            <p:cNvSpPr txBox="1"/>
            <p:nvPr/>
          </p:nvSpPr>
          <p:spPr>
            <a:xfrm>
              <a:off x="2595901" y="5244959"/>
              <a:ext cx="38122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288</a:t>
              </a:r>
            </a:p>
          </p:txBody>
        </p:sp>
        <p:sp>
          <p:nvSpPr>
            <p:cNvPr id="200" name="TextBox 199"/>
            <p:cNvSpPr txBox="1"/>
            <p:nvPr/>
          </p:nvSpPr>
          <p:spPr>
            <a:xfrm>
              <a:off x="2980302" y="5244099"/>
              <a:ext cx="34601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294</a:t>
              </a:r>
            </a:p>
          </p:txBody>
        </p:sp>
        <p:sp>
          <p:nvSpPr>
            <p:cNvPr id="201" name="TextBox 200"/>
            <p:cNvSpPr txBox="1"/>
            <p:nvPr/>
          </p:nvSpPr>
          <p:spPr>
            <a:xfrm>
              <a:off x="3349017" y="5244099"/>
              <a:ext cx="35744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300</a:t>
              </a:r>
            </a:p>
          </p:txBody>
        </p:sp>
        <p:sp>
          <p:nvSpPr>
            <p:cNvPr id="202" name="TextBox 201"/>
            <p:cNvSpPr txBox="1"/>
            <p:nvPr/>
          </p:nvSpPr>
          <p:spPr>
            <a:xfrm>
              <a:off x="3709638" y="5244099"/>
              <a:ext cx="389885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306</a:t>
              </a:r>
            </a:p>
          </p:txBody>
        </p:sp>
        <p:sp>
          <p:nvSpPr>
            <p:cNvPr id="203" name="TextBox 202"/>
            <p:cNvSpPr txBox="1"/>
            <p:nvPr/>
          </p:nvSpPr>
          <p:spPr>
            <a:xfrm>
              <a:off x="4091306" y="5244099"/>
              <a:ext cx="36781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312</a:t>
              </a:r>
            </a:p>
          </p:txBody>
        </p:sp>
        <p:sp>
          <p:nvSpPr>
            <p:cNvPr id="204" name="TextBox 203"/>
            <p:cNvSpPr txBox="1"/>
            <p:nvPr/>
          </p:nvSpPr>
          <p:spPr>
            <a:xfrm>
              <a:off x="4459116" y="5244099"/>
              <a:ext cx="362223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318</a:t>
              </a:r>
            </a:p>
          </p:txBody>
        </p:sp>
        <p:sp>
          <p:nvSpPr>
            <p:cNvPr id="205" name="TextBox 204"/>
            <p:cNvSpPr txBox="1"/>
            <p:nvPr/>
          </p:nvSpPr>
          <p:spPr>
            <a:xfrm>
              <a:off x="4848644" y="5244099"/>
              <a:ext cx="33934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324</a:t>
              </a:r>
            </a:p>
          </p:txBody>
        </p:sp>
        <p:sp>
          <p:nvSpPr>
            <p:cNvPr id="206" name="TextBox 205"/>
            <p:cNvSpPr txBox="1"/>
            <p:nvPr/>
          </p:nvSpPr>
          <p:spPr>
            <a:xfrm>
              <a:off x="5219252" y="5243883"/>
              <a:ext cx="343081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330</a:t>
              </a:r>
            </a:p>
          </p:txBody>
        </p:sp>
        <p:sp>
          <p:nvSpPr>
            <p:cNvPr id="207" name="TextBox 206"/>
            <p:cNvSpPr txBox="1"/>
            <p:nvPr/>
          </p:nvSpPr>
          <p:spPr>
            <a:xfrm>
              <a:off x="5574395" y="5244477"/>
              <a:ext cx="375249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336</a:t>
              </a:r>
            </a:p>
          </p:txBody>
        </p:sp>
        <p:sp>
          <p:nvSpPr>
            <p:cNvPr id="208" name="TextBox 207"/>
            <p:cNvSpPr txBox="1"/>
            <p:nvPr/>
          </p:nvSpPr>
          <p:spPr>
            <a:xfrm>
              <a:off x="5926640" y="5245819"/>
              <a:ext cx="40141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342</a:t>
              </a:r>
            </a:p>
          </p:txBody>
        </p:sp>
        <p:sp>
          <p:nvSpPr>
            <p:cNvPr id="209" name="TextBox 208"/>
            <p:cNvSpPr txBox="1"/>
            <p:nvPr/>
          </p:nvSpPr>
          <p:spPr>
            <a:xfrm>
              <a:off x="6315354" y="5244099"/>
              <a:ext cx="378529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348</a:t>
              </a:r>
            </a:p>
          </p:txBody>
        </p:sp>
        <p:sp>
          <p:nvSpPr>
            <p:cNvPr id="210" name="TextBox 209"/>
            <p:cNvSpPr txBox="1"/>
            <p:nvPr/>
          </p:nvSpPr>
          <p:spPr>
            <a:xfrm>
              <a:off x="6693883" y="5244099"/>
              <a:ext cx="369772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354</a:t>
              </a:r>
            </a:p>
          </p:txBody>
        </p:sp>
        <p:sp>
          <p:nvSpPr>
            <p:cNvPr id="211" name="TextBox 210"/>
            <p:cNvSpPr txBox="1"/>
            <p:nvPr/>
          </p:nvSpPr>
          <p:spPr>
            <a:xfrm>
              <a:off x="7070739" y="5243730"/>
              <a:ext cx="35954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360</a:t>
              </a:r>
            </a:p>
          </p:txBody>
        </p:sp>
        <p:sp>
          <p:nvSpPr>
            <p:cNvPr id="212" name="TextBox 211"/>
            <p:cNvSpPr txBox="1"/>
            <p:nvPr/>
          </p:nvSpPr>
          <p:spPr>
            <a:xfrm>
              <a:off x="7433454" y="5245819"/>
              <a:ext cx="37142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366</a:t>
              </a:r>
            </a:p>
          </p:txBody>
        </p:sp>
        <p:sp>
          <p:nvSpPr>
            <p:cNvPr id="213" name="TextBox 212"/>
            <p:cNvSpPr txBox="1"/>
            <p:nvPr/>
          </p:nvSpPr>
          <p:spPr>
            <a:xfrm>
              <a:off x="7801706" y="5244099"/>
              <a:ext cx="38359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372</a:t>
              </a:r>
            </a:p>
          </p:txBody>
        </p:sp>
        <p:sp>
          <p:nvSpPr>
            <p:cNvPr id="214" name="TextBox 213"/>
            <p:cNvSpPr txBox="1"/>
            <p:nvPr/>
          </p:nvSpPr>
          <p:spPr>
            <a:xfrm>
              <a:off x="8184811" y="5244099"/>
              <a:ext cx="36524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378</a:t>
              </a:r>
            </a:p>
          </p:txBody>
        </p:sp>
        <p:sp>
          <p:nvSpPr>
            <p:cNvPr id="215" name="TextBox 214"/>
            <p:cNvSpPr txBox="1"/>
            <p:nvPr/>
          </p:nvSpPr>
          <p:spPr>
            <a:xfrm>
              <a:off x="1108290" y="5244959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264</a:t>
              </a:r>
            </a:p>
          </p:txBody>
        </p:sp>
        <p:sp>
          <p:nvSpPr>
            <p:cNvPr id="216" name="TextBox 215"/>
            <p:cNvSpPr txBox="1"/>
            <p:nvPr/>
          </p:nvSpPr>
          <p:spPr>
            <a:xfrm>
              <a:off x="751324" y="5245819"/>
              <a:ext cx="345053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258</a:t>
              </a:r>
            </a:p>
          </p:txBody>
        </p:sp>
        <p:sp>
          <p:nvSpPr>
            <p:cNvPr id="217" name="TextBox 216"/>
            <p:cNvSpPr txBox="1"/>
            <p:nvPr/>
          </p:nvSpPr>
          <p:spPr>
            <a:xfrm>
              <a:off x="345838" y="5245819"/>
              <a:ext cx="408629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252</a:t>
              </a:r>
            </a:p>
          </p:txBody>
        </p:sp>
        <p:sp>
          <p:nvSpPr>
            <p:cNvPr id="218" name="TextBox 217"/>
            <p:cNvSpPr txBox="1"/>
            <p:nvPr/>
          </p:nvSpPr>
          <p:spPr>
            <a:xfrm>
              <a:off x="8695637" y="5029236"/>
              <a:ext cx="48500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latin typeface="Arial"/>
                  <a:cs typeface="Arial"/>
                </a:rPr>
                <a:t>(K)</a:t>
              </a:r>
            </a:p>
          </p:txBody>
        </p:sp>
      </p:grpSp>
      <p:pic>
        <p:nvPicPr>
          <p:cNvPr id="6" name="Picture 5" descr="DT_theta_Russia_20180602_1200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472" y="749309"/>
            <a:ext cx="4186102" cy="402336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grpSp>
        <p:nvGrpSpPr>
          <p:cNvPr id="219" name="Group 218"/>
          <p:cNvGrpSpPr/>
          <p:nvPr/>
        </p:nvGrpSpPr>
        <p:grpSpPr>
          <a:xfrm>
            <a:off x="333738" y="3451508"/>
            <a:ext cx="973387" cy="1319262"/>
            <a:chOff x="75438" y="3359610"/>
            <a:chExt cx="973387" cy="1319262"/>
          </a:xfrm>
        </p:grpSpPr>
        <p:grpSp>
          <p:nvGrpSpPr>
            <p:cNvPr id="220" name="Group 219"/>
            <p:cNvGrpSpPr/>
            <p:nvPr/>
          </p:nvGrpSpPr>
          <p:grpSpPr>
            <a:xfrm>
              <a:off x="75438" y="3359610"/>
              <a:ext cx="973387" cy="1319262"/>
              <a:chOff x="4573976" y="3696976"/>
              <a:chExt cx="973387" cy="1319262"/>
            </a:xfrm>
          </p:grpSpPr>
          <p:sp>
            <p:nvSpPr>
              <p:cNvPr id="223" name="Rectangle 222"/>
              <p:cNvSpPr/>
              <p:nvPr/>
            </p:nvSpPr>
            <p:spPr>
              <a:xfrm>
                <a:off x="4573976" y="3735076"/>
                <a:ext cx="882363" cy="1281162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4" name="Oval 223"/>
              <p:cNvSpPr>
                <a:spLocks noChangeAspect="1"/>
              </p:cNvSpPr>
              <p:nvPr/>
            </p:nvSpPr>
            <p:spPr>
              <a:xfrm>
                <a:off x="4636715" y="4214650"/>
                <a:ext cx="109728" cy="109728"/>
              </a:xfrm>
              <a:prstGeom prst="ellipse">
                <a:avLst/>
              </a:prstGeom>
              <a:solidFill>
                <a:srgbClr val="35FF17"/>
              </a:solidFill>
              <a:ln w="22225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5" name="TextBox 224"/>
              <p:cNvSpPr txBox="1"/>
              <p:nvPr/>
            </p:nvSpPr>
            <p:spPr>
              <a:xfrm>
                <a:off x="4712605" y="3696976"/>
                <a:ext cx="83475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 dirty="0">
                    <a:latin typeface="Arial"/>
                    <a:cs typeface="Arial"/>
                  </a:rPr>
                  <a:t>TPV 1a</a:t>
                </a:r>
              </a:p>
            </p:txBody>
          </p:sp>
          <p:sp>
            <p:nvSpPr>
              <p:cNvPr id="226" name="Oval 225"/>
              <p:cNvSpPr>
                <a:spLocks noChangeAspect="1"/>
              </p:cNvSpPr>
              <p:nvPr/>
            </p:nvSpPr>
            <p:spPr>
              <a:xfrm>
                <a:off x="4636715" y="3805526"/>
                <a:ext cx="109728" cy="109728"/>
              </a:xfrm>
              <a:prstGeom prst="ellipse">
                <a:avLst/>
              </a:prstGeom>
              <a:solidFill>
                <a:srgbClr val="FFFF00"/>
              </a:solidFill>
              <a:ln w="22225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7" name="TextBox 226"/>
              <p:cNvSpPr txBox="1"/>
              <p:nvPr/>
            </p:nvSpPr>
            <p:spPr>
              <a:xfrm>
                <a:off x="4712605" y="4108567"/>
                <a:ext cx="83475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 dirty="0">
                    <a:latin typeface="Arial"/>
                    <a:cs typeface="Arial"/>
                  </a:rPr>
                  <a:t>TPV 3</a:t>
                </a:r>
              </a:p>
            </p:txBody>
          </p:sp>
        </p:grpSp>
        <p:sp>
          <p:nvSpPr>
            <p:cNvPr id="221" name="Oval 220"/>
            <p:cNvSpPr>
              <a:spLocks noChangeAspect="1"/>
            </p:cNvSpPr>
            <p:nvPr/>
          </p:nvSpPr>
          <p:spPr>
            <a:xfrm>
              <a:off x="138177" y="3674298"/>
              <a:ext cx="109728" cy="109728"/>
            </a:xfrm>
            <a:prstGeom prst="ellipse">
              <a:avLst/>
            </a:prstGeom>
            <a:solidFill>
              <a:srgbClr val="20FFFF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2" name="TextBox 221"/>
            <p:cNvSpPr txBox="1"/>
            <p:nvPr/>
          </p:nvSpPr>
          <p:spPr>
            <a:xfrm>
              <a:off x="214067" y="3563180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latin typeface="Arial"/>
                  <a:cs typeface="Arial"/>
                </a:rPr>
                <a:t>TPV 2</a:t>
              </a:r>
            </a:p>
          </p:txBody>
        </p:sp>
      </p:grpSp>
      <p:sp>
        <p:nvSpPr>
          <p:cNvPr id="77" name="Title 1"/>
          <p:cNvSpPr txBox="1">
            <a:spLocks/>
          </p:cNvSpPr>
          <p:nvPr/>
        </p:nvSpPr>
        <p:spPr>
          <a:xfrm>
            <a:off x="1" y="-33716"/>
            <a:ext cx="9143999" cy="72222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0000"/>
                </a:solidFill>
                <a:cs typeface="Arial" panose="020B0604020202020204" pitchFamily="34" charset="0"/>
              </a:rPr>
              <a:t>12</a:t>
            </a:r>
            <a:r>
              <a:rPr lang="en-US" b="1" dirty="0" smtClean="0">
                <a:solidFill>
                  <a:srgbClr val="FF0000"/>
                </a:solidFill>
                <a:cs typeface="Arial" panose="020B0604020202020204" pitchFamily="34" charset="0"/>
              </a:rPr>
              <a:t>00 UTC 2 Jun 2018</a:t>
            </a:r>
            <a:endParaRPr lang="en-US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748029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lp_track_Russia_2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2563" y="750652"/>
            <a:ext cx="4186469" cy="402336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cxnSp>
        <p:nvCxnSpPr>
          <p:cNvPr id="38" name="Straight Connector 37"/>
          <p:cNvCxnSpPr/>
          <p:nvPr/>
        </p:nvCxnSpPr>
        <p:spPr>
          <a:xfrm>
            <a:off x="-12095" y="5790071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-14916" y="6746798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4578976" y="5781706"/>
            <a:ext cx="0" cy="95956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" name="Content Placeholder 2"/>
          <p:cNvSpPr>
            <a:spLocks noGrp="1"/>
          </p:cNvSpPr>
          <p:nvPr>
            <p:ph idx="1"/>
          </p:nvPr>
        </p:nvSpPr>
        <p:spPr>
          <a:xfrm>
            <a:off x="2988" y="5790071"/>
            <a:ext cx="4575988" cy="956727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 temperature (K, shaded), wind speed (black, every 10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starting at 30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and wind (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flags and barbs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on 2-PVU surface</a:t>
            </a:r>
            <a:endParaRPr lang="en-US" sz="16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6" name="Content Placeholder 2"/>
          <p:cNvSpPr txBox="1">
            <a:spLocks/>
          </p:cNvSpPr>
          <p:nvPr/>
        </p:nvSpPr>
        <p:spPr>
          <a:xfrm>
            <a:off x="4596880" y="5804182"/>
            <a:ext cx="4547120" cy="942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300-hPa wind speed (m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shaded),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1000–500-hPa thickness (dam, blue/red),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SLP (hPa, black), and PW (mm, shaded)</a:t>
            </a:r>
            <a:endParaRPr lang="en-US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8" name="Group 67"/>
          <p:cNvGrpSpPr/>
          <p:nvPr/>
        </p:nvGrpSpPr>
        <p:grpSpPr>
          <a:xfrm>
            <a:off x="4632563" y="4279887"/>
            <a:ext cx="973387" cy="519343"/>
            <a:chOff x="4573976" y="4518937"/>
            <a:chExt cx="973387" cy="519343"/>
          </a:xfrm>
        </p:grpSpPr>
        <p:sp>
          <p:nvSpPr>
            <p:cNvPr id="69" name="Rectangle 68"/>
            <p:cNvSpPr/>
            <p:nvPr/>
          </p:nvSpPr>
          <p:spPr>
            <a:xfrm>
              <a:off x="4573976" y="4559037"/>
              <a:ext cx="676155" cy="4572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Oval 69"/>
            <p:cNvSpPr>
              <a:spLocks noChangeAspect="1"/>
            </p:cNvSpPr>
            <p:nvPr/>
          </p:nvSpPr>
          <p:spPr>
            <a:xfrm>
              <a:off x="4636715" y="4830236"/>
              <a:ext cx="109728" cy="109728"/>
            </a:xfrm>
            <a:prstGeom prst="ellipse">
              <a:avLst/>
            </a:prstGeom>
            <a:solidFill>
              <a:srgbClr val="FFFF00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4712605" y="4518937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latin typeface="Arial"/>
                  <a:cs typeface="Arial"/>
                </a:rPr>
                <a:t>AC1</a:t>
              </a:r>
            </a:p>
          </p:txBody>
        </p:sp>
        <p:sp>
          <p:nvSpPr>
            <p:cNvPr id="72" name="Oval 71"/>
            <p:cNvSpPr>
              <a:spLocks noChangeAspect="1"/>
            </p:cNvSpPr>
            <p:nvPr/>
          </p:nvSpPr>
          <p:spPr>
            <a:xfrm>
              <a:off x="4636715" y="4627487"/>
              <a:ext cx="109728" cy="109728"/>
            </a:xfrm>
            <a:prstGeom prst="ellipse">
              <a:avLst/>
            </a:prstGeom>
            <a:solidFill>
              <a:srgbClr val="DC0004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4712605" y="4730503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latin typeface="Arial"/>
                  <a:cs typeface="Arial"/>
                </a:rPr>
                <a:t>AC2</a:t>
              </a:r>
            </a:p>
          </p:txBody>
        </p:sp>
      </p:grpSp>
      <p:grpSp>
        <p:nvGrpSpPr>
          <p:cNvPr id="74" name="Group 73"/>
          <p:cNvGrpSpPr/>
          <p:nvPr/>
        </p:nvGrpSpPr>
        <p:grpSpPr>
          <a:xfrm>
            <a:off x="48213" y="5307257"/>
            <a:ext cx="4773126" cy="412942"/>
            <a:chOff x="59256" y="5310321"/>
            <a:chExt cx="4773126" cy="412942"/>
          </a:xfrm>
        </p:grpSpPr>
        <p:pic>
          <p:nvPicPr>
            <p:cNvPr id="82" name="Picture 81" descr="250_jet_mslp_24.png"/>
            <p:cNvPicPr>
              <a:picLocks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20" t="95259" r="17498" b="2074"/>
            <a:stretch/>
          </p:blipFill>
          <p:spPr>
            <a:xfrm>
              <a:off x="59256" y="5385658"/>
              <a:ext cx="4071232" cy="164592"/>
            </a:xfrm>
            <a:prstGeom prst="rect">
              <a:avLst/>
            </a:prstGeom>
          </p:spPr>
        </p:pic>
        <p:sp>
          <p:nvSpPr>
            <p:cNvPr id="83" name="TextBox 82"/>
            <p:cNvSpPr txBox="1"/>
            <p:nvPr/>
          </p:nvSpPr>
          <p:spPr>
            <a:xfrm>
              <a:off x="4069139" y="5310321"/>
              <a:ext cx="763243" cy="3046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latin typeface="Arial"/>
                  <a:cs typeface="Arial"/>
                </a:rPr>
                <a:t>(</a:t>
              </a:r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m s</a:t>
              </a:r>
              <a:r>
                <a:rPr lang="en-US" sz="1200" baseline="30000" dirty="0">
                  <a:latin typeface="Arial" panose="020B0604020202020204" pitchFamily="34" charset="0"/>
                  <a:cs typeface="Arial" panose="020B0604020202020204" pitchFamily="34" charset="0"/>
                </a:rPr>
                <a:t>−1</a:t>
              </a:r>
              <a:r>
                <a:rPr lang="en-US" sz="1200" baseline="300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200" dirty="0">
                  <a:latin typeface="Arial"/>
                  <a:cs typeface="Arial"/>
                </a:rPr>
                <a:t>)</a:t>
              </a:r>
            </a:p>
          </p:txBody>
        </p:sp>
        <p:sp>
          <p:nvSpPr>
            <p:cNvPr id="109" name="TextBox 108"/>
            <p:cNvSpPr txBox="1"/>
            <p:nvPr/>
          </p:nvSpPr>
          <p:spPr>
            <a:xfrm>
              <a:off x="379106" y="5538597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30</a:t>
              </a:r>
            </a:p>
          </p:txBody>
        </p:sp>
        <p:sp>
          <p:nvSpPr>
            <p:cNvPr id="110" name="TextBox 109"/>
            <p:cNvSpPr txBox="1"/>
            <p:nvPr/>
          </p:nvSpPr>
          <p:spPr>
            <a:xfrm>
              <a:off x="828454" y="5538597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40</a:t>
              </a:r>
            </a:p>
          </p:txBody>
        </p:sp>
        <p:sp>
          <p:nvSpPr>
            <p:cNvPr id="111" name="TextBox 110"/>
            <p:cNvSpPr txBox="1"/>
            <p:nvPr/>
          </p:nvSpPr>
          <p:spPr>
            <a:xfrm>
              <a:off x="1271380" y="5537766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50</a:t>
              </a:r>
            </a:p>
          </p:txBody>
        </p:sp>
        <p:sp>
          <p:nvSpPr>
            <p:cNvPr id="112" name="TextBox 111"/>
            <p:cNvSpPr txBox="1"/>
            <p:nvPr/>
          </p:nvSpPr>
          <p:spPr>
            <a:xfrm>
              <a:off x="1718906" y="5538597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60</a:t>
              </a:r>
            </a:p>
          </p:txBody>
        </p:sp>
        <p:sp>
          <p:nvSpPr>
            <p:cNvPr id="113" name="TextBox 112"/>
            <p:cNvSpPr txBox="1"/>
            <p:nvPr/>
          </p:nvSpPr>
          <p:spPr>
            <a:xfrm>
              <a:off x="2171505" y="5537766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70</a:t>
              </a:r>
            </a:p>
          </p:txBody>
        </p:sp>
        <p:sp>
          <p:nvSpPr>
            <p:cNvPr id="116" name="TextBox 115"/>
            <p:cNvSpPr txBox="1"/>
            <p:nvPr/>
          </p:nvSpPr>
          <p:spPr>
            <a:xfrm>
              <a:off x="2612098" y="5538597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80</a:t>
              </a:r>
            </a:p>
          </p:txBody>
        </p:sp>
        <p:sp>
          <p:nvSpPr>
            <p:cNvPr id="118" name="TextBox 117"/>
            <p:cNvSpPr txBox="1"/>
            <p:nvPr/>
          </p:nvSpPr>
          <p:spPr>
            <a:xfrm>
              <a:off x="3062932" y="5536935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90</a:t>
              </a:r>
            </a:p>
          </p:txBody>
        </p:sp>
        <p:sp>
          <p:nvSpPr>
            <p:cNvPr id="119" name="TextBox 118"/>
            <p:cNvSpPr txBox="1"/>
            <p:nvPr/>
          </p:nvSpPr>
          <p:spPr>
            <a:xfrm>
              <a:off x="3504580" y="5538597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100</a:t>
              </a:r>
            </a:p>
          </p:txBody>
        </p:sp>
      </p:grpSp>
      <p:grpSp>
        <p:nvGrpSpPr>
          <p:cNvPr id="120" name="Group 119"/>
          <p:cNvGrpSpPr/>
          <p:nvPr/>
        </p:nvGrpSpPr>
        <p:grpSpPr>
          <a:xfrm>
            <a:off x="4816358" y="5312461"/>
            <a:ext cx="4370704" cy="407738"/>
            <a:chOff x="4772186" y="5315525"/>
            <a:chExt cx="4370704" cy="407738"/>
          </a:xfrm>
        </p:grpSpPr>
        <p:pic>
          <p:nvPicPr>
            <p:cNvPr id="121" name="Picture 120" descr="250_jet_mslp_24.png"/>
            <p:cNvPicPr>
              <a:picLocks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867" t="95111" r="58321" b="2074"/>
            <a:stretch/>
          </p:blipFill>
          <p:spPr>
            <a:xfrm>
              <a:off x="4772186" y="5385658"/>
              <a:ext cx="3894384" cy="164592"/>
            </a:xfrm>
            <a:prstGeom prst="rect">
              <a:avLst/>
            </a:prstGeom>
          </p:spPr>
        </p:pic>
        <p:sp>
          <p:nvSpPr>
            <p:cNvPr id="122" name="TextBox 121"/>
            <p:cNvSpPr txBox="1"/>
            <p:nvPr/>
          </p:nvSpPr>
          <p:spPr>
            <a:xfrm>
              <a:off x="8592650" y="5315525"/>
              <a:ext cx="55024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latin typeface="Arial"/>
                  <a:cs typeface="Arial"/>
                </a:rPr>
                <a:t>(mm)</a:t>
              </a:r>
            </a:p>
          </p:txBody>
        </p:sp>
        <p:sp>
          <p:nvSpPr>
            <p:cNvPr id="123" name="TextBox 122"/>
            <p:cNvSpPr txBox="1"/>
            <p:nvPr/>
          </p:nvSpPr>
          <p:spPr>
            <a:xfrm>
              <a:off x="5115628" y="5536422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25</a:t>
              </a:r>
            </a:p>
          </p:txBody>
        </p:sp>
        <p:sp>
          <p:nvSpPr>
            <p:cNvPr id="128" name="TextBox 127"/>
            <p:cNvSpPr txBox="1"/>
            <p:nvPr/>
          </p:nvSpPr>
          <p:spPr>
            <a:xfrm>
              <a:off x="5594699" y="5536422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30</a:t>
              </a:r>
            </a:p>
          </p:txBody>
        </p:sp>
        <p:sp>
          <p:nvSpPr>
            <p:cNvPr id="130" name="TextBox 129"/>
            <p:cNvSpPr txBox="1"/>
            <p:nvPr/>
          </p:nvSpPr>
          <p:spPr>
            <a:xfrm>
              <a:off x="6078345" y="5538597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35</a:t>
              </a:r>
            </a:p>
          </p:txBody>
        </p:sp>
        <p:sp>
          <p:nvSpPr>
            <p:cNvPr id="131" name="TextBox 130"/>
            <p:cNvSpPr txBox="1"/>
            <p:nvPr/>
          </p:nvSpPr>
          <p:spPr>
            <a:xfrm>
              <a:off x="6562004" y="5536422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40</a:t>
              </a:r>
            </a:p>
          </p:txBody>
        </p:sp>
        <p:sp>
          <p:nvSpPr>
            <p:cNvPr id="132" name="TextBox 131"/>
            <p:cNvSpPr txBox="1"/>
            <p:nvPr/>
          </p:nvSpPr>
          <p:spPr>
            <a:xfrm>
              <a:off x="7048359" y="5536422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45</a:t>
              </a:r>
            </a:p>
          </p:txBody>
        </p:sp>
        <p:sp>
          <p:nvSpPr>
            <p:cNvPr id="133" name="TextBox 132"/>
            <p:cNvSpPr txBox="1"/>
            <p:nvPr/>
          </p:nvSpPr>
          <p:spPr>
            <a:xfrm>
              <a:off x="7526281" y="5536422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50</a:t>
              </a:r>
            </a:p>
          </p:txBody>
        </p:sp>
        <p:sp>
          <p:nvSpPr>
            <p:cNvPr id="134" name="TextBox 133"/>
            <p:cNvSpPr txBox="1"/>
            <p:nvPr/>
          </p:nvSpPr>
          <p:spPr>
            <a:xfrm>
              <a:off x="8002418" y="5536422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55</a:t>
              </a:r>
            </a:p>
          </p:txBody>
        </p:sp>
      </p:grpSp>
      <p:grpSp>
        <p:nvGrpSpPr>
          <p:cNvPr id="135" name="Group 134"/>
          <p:cNvGrpSpPr/>
          <p:nvPr/>
        </p:nvGrpSpPr>
        <p:grpSpPr>
          <a:xfrm>
            <a:off x="169053" y="4864584"/>
            <a:ext cx="9011589" cy="401249"/>
            <a:chOff x="169053" y="5029236"/>
            <a:chExt cx="9011589" cy="401249"/>
          </a:xfrm>
        </p:grpSpPr>
        <p:pic>
          <p:nvPicPr>
            <p:cNvPr id="136" name="Picture 135" descr="DT_theta_Russia_64.png"/>
            <p:cNvPicPr>
              <a:picLocks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5" t="95574" r="572" b="2085"/>
            <a:stretch/>
          </p:blipFill>
          <p:spPr>
            <a:xfrm>
              <a:off x="169053" y="5081227"/>
              <a:ext cx="8573976" cy="164592"/>
            </a:xfrm>
            <a:prstGeom prst="rect">
              <a:avLst/>
            </a:prstGeom>
          </p:spPr>
        </p:pic>
        <p:sp>
          <p:nvSpPr>
            <p:cNvPr id="137" name="TextBox 136"/>
            <p:cNvSpPr txBox="1"/>
            <p:nvPr/>
          </p:nvSpPr>
          <p:spPr>
            <a:xfrm>
              <a:off x="1481599" y="5244959"/>
              <a:ext cx="367459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270</a:t>
              </a:r>
            </a:p>
          </p:txBody>
        </p:sp>
        <p:sp>
          <p:nvSpPr>
            <p:cNvPr id="138" name="TextBox 137"/>
            <p:cNvSpPr txBox="1"/>
            <p:nvPr/>
          </p:nvSpPr>
          <p:spPr>
            <a:xfrm>
              <a:off x="1862393" y="5244959"/>
              <a:ext cx="35159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276</a:t>
              </a:r>
            </a:p>
          </p:txBody>
        </p:sp>
        <p:sp>
          <p:nvSpPr>
            <p:cNvPr id="139" name="TextBox 138"/>
            <p:cNvSpPr txBox="1"/>
            <p:nvPr/>
          </p:nvSpPr>
          <p:spPr>
            <a:xfrm>
              <a:off x="2229198" y="5244959"/>
              <a:ext cx="36670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282</a:t>
              </a:r>
            </a:p>
          </p:txBody>
        </p:sp>
        <p:sp>
          <p:nvSpPr>
            <p:cNvPr id="140" name="TextBox 139"/>
            <p:cNvSpPr txBox="1"/>
            <p:nvPr/>
          </p:nvSpPr>
          <p:spPr>
            <a:xfrm>
              <a:off x="2595901" y="5244959"/>
              <a:ext cx="38122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288</a:t>
              </a:r>
            </a:p>
          </p:txBody>
        </p:sp>
        <p:sp>
          <p:nvSpPr>
            <p:cNvPr id="141" name="TextBox 140"/>
            <p:cNvSpPr txBox="1"/>
            <p:nvPr/>
          </p:nvSpPr>
          <p:spPr>
            <a:xfrm>
              <a:off x="2980302" y="5244099"/>
              <a:ext cx="34601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294</a:t>
              </a:r>
            </a:p>
          </p:txBody>
        </p:sp>
        <p:sp>
          <p:nvSpPr>
            <p:cNvPr id="142" name="TextBox 141"/>
            <p:cNvSpPr txBox="1"/>
            <p:nvPr/>
          </p:nvSpPr>
          <p:spPr>
            <a:xfrm>
              <a:off x="3349017" y="5244099"/>
              <a:ext cx="35744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300</a:t>
              </a:r>
            </a:p>
          </p:txBody>
        </p:sp>
        <p:sp>
          <p:nvSpPr>
            <p:cNvPr id="143" name="TextBox 142"/>
            <p:cNvSpPr txBox="1"/>
            <p:nvPr/>
          </p:nvSpPr>
          <p:spPr>
            <a:xfrm>
              <a:off x="3709638" y="5244099"/>
              <a:ext cx="389885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306</a:t>
              </a:r>
            </a:p>
          </p:txBody>
        </p:sp>
        <p:sp>
          <p:nvSpPr>
            <p:cNvPr id="144" name="TextBox 143"/>
            <p:cNvSpPr txBox="1"/>
            <p:nvPr/>
          </p:nvSpPr>
          <p:spPr>
            <a:xfrm>
              <a:off x="4091306" y="5244099"/>
              <a:ext cx="36781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312</a:t>
              </a:r>
            </a:p>
          </p:txBody>
        </p:sp>
        <p:sp>
          <p:nvSpPr>
            <p:cNvPr id="145" name="TextBox 144"/>
            <p:cNvSpPr txBox="1"/>
            <p:nvPr/>
          </p:nvSpPr>
          <p:spPr>
            <a:xfrm>
              <a:off x="4459116" y="5244099"/>
              <a:ext cx="362223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318</a:t>
              </a:r>
            </a:p>
          </p:txBody>
        </p:sp>
        <p:sp>
          <p:nvSpPr>
            <p:cNvPr id="146" name="TextBox 145"/>
            <p:cNvSpPr txBox="1"/>
            <p:nvPr/>
          </p:nvSpPr>
          <p:spPr>
            <a:xfrm>
              <a:off x="4848644" y="5244099"/>
              <a:ext cx="33934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324</a:t>
              </a:r>
            </a:p>
          </p:txBody>
        </p:sp>
        <p:sp>
          <p:nvSpPr>
            <p:cNvPr id="166" name="TextBox 165"/>
            <p:cNvSpPr txBox="1"/>
            <p:nvPr/>
          </p:nvSpPr>
          <p:spPr>
            <a:xfrm>
              <a:off x="5219252" y="5243883"/>
              <a:ext cx="343081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330</a:t>
              </a:r>
            </a:p>
          </p:txBody>
        </p:sp>
        <p:sp>
          <p:nvSpPr>
            <p:cNvPr id="167" name="TextBox 166"/>
            <p:cNvSpPr txBox="1"/>
            <p:nvPr/>
          </p:nvSpPr>
          <p:spPr>
            <a:xfrm>
              <a:off x="5574395" y="5244477"/>
              <a:ext cx="375249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336</a:t>
              </a:r>
            </a:p>
          </p:txBody>
        </p:sp>
        <p:sp>
          <p:nvSpPr>
            <p:cNvPr id="168" name="TextBox 167"/>
            <p:cNvSpPr txBox="1"/>
            <p:nvPr/>
          </p:nvSpPr>
          <p:spPr>
            <a:xfrm>
              <a:off x="5926640" y="5245819"/>
              <a:ext cx="40141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342</a:t>
              </a:r>
            </a:p>
          </p:txBody>
        </p:sp>
        <p:sp>
          <p:nvSpPr>
            <p:cNvPr id="169" name="TextBox 168"/>
            <p:cNvSpPr txBox="1"/>
            <p:nvPr/>
          </p:nvSpPr>
          <p:spPr>
            <a:xfrm>
              <a:off x="6315354" y="5244099"/>
              <a:ext cx="378529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348</a:t>
              </a:r>
            </a:p>
          </p:txBody>
        </p:sp>
        <p:sp>
          <p:nvSpPr>
            <p:cNvPr id="170" name="TextBox 169"/>
            <p:cNvSpPr txBox="1"/>
            <p:nvPr/>
          </p:nvSpPr>
          <p:spPr>
            <a:xfrm>
              <a:off x="6693883" y="5244099"/>
              <a:ext cx="369772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354</a:t>
              </a:r>
            </a:p>
          </p:txBody>
        </p:sp>
        <p:sp>
          <p:nvSpPr>
            <p:cNvPr id="171" name="TextBox 170"/>
            <p:cNvSpPr txBox="1"/>
            <p:nvPr/>
          </p:nvSpPr>
          <p:spPr>
            <a:xfrm>
              <a:off x="7070739" y="5243730"/>
              <a:ext cx="35954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360</a:t>
              </a:r>
            </a:p>
          </p:txBody>
        </p:sp>
        <p:sp>
          <p:nvSpPr>
            <p:cNvPr id="172" name="TextBox 171"/>
            <p:cNvSpPr txBox="1"/>
            <p:nvPr/>
          </p:nvSpPr>
          <p:spPr>
            <a:xfrm>
              <a:off x="7433454" y="5245819"/>
              <a:ext cx="37142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366</a:t>
              </a:r>
            </a:p>
          </p:txBody>
        </p:sp>
        <p:sp>
          <p:nvSpPr>
            <p:cNvPr id="173" name="TextBox 172"/>
            <p:cNvSpPr txBox="1"/>
            <p:nvPr/>
          </p:nvSpPr>
          <p:spPr>
            <a:xfrm>
              <a:off x="7801706" y="5244099"/>
              <a:ext cx="38359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372</a:t>
              </a:r>
            </a:p>
          </p:txBody>
        </p:sp>
        <p:sp>
          <p:nvSpPr>
            <p:cNvPr id="174" name="TextBox 173"/>
            <p:cNvSpPr txBox="1"/>
            <p:nvPr/>
          </p:nvSpPr>
          <p:spPr>
            <a:xfrm>
              <a:off x="8184811" y="5244099"/>
              <a:ext cx="36524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378</a:t>
              </a:r>
            </a:p>
          </p:txBody>
        </p:sp>
        <p:sp>
          <p:nvSpPr>
            <p:cNvPr id="175" name="TextBox 174"/>
            <p:cNvSpPr txBox="1"/>
            <p:nvPr/>
          </p:nvSpPr>
          <p:spPr>
            <a:xfrm>
              <a:off x="1108290" y="5244959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264</a:t>
              </a:r>
            </a:p>
          </p:txBody>
        </p:sp>
        <p:sp>
          <p:nvSpPr>
            <p:cNvPr id="176" name="TextBox 175"/>
            <p:cNvSpPr txBox="1"/>
            <p:nvPr/>
          </p:nvSpPr>
          <p:spPr>
            <a:xfrm>
              <a:off x="751324" y="5245819"/>
              <a:ext cx="345053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258</a:t>
              </a:r>
            </a:p>
          </p:txBody>
        </p:sp>
        <p:sp>
          <p:nvSpPr>
            <p:cNvPr id="177" name="TextBox 176"/>
            <p:cNvSpPr txBox="1"/>
            <p:nvPr/>
          </p:nvSpPr>
          <p:spPr>
            <a:xfrm>
              <a:off x="345838" y="5245819"/>
              <a:ext cx="408629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252</a:t>
              </a:r>
            </a:p>
          </p:txBody>
        </p:sp>
        <p:sp>
          <p:nvSpPr>
            <p:cNvPr id="178" name="TextBox 177"/>
            <p:cNvSpPr txBox="1"/>
            <p:nvPr/>
          </p:nvSpPr>
          <p:spPr>
            <a:xfrm>
              <a:off x="8695637" y="5029236"/>
              <a:ext cx="48500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latin typeface="Arial"/>
                  <a:cs typeface="Arial"/>
                </a:rPr>
                <a:t>(K)</a:t>
              </a:r>
            </a:p>
          </p:txBody>
        </p:sp>
      </p:grpSp>
      <p:pic>
        <p:nvPicPr>
          <p:cNvPr id="2" name="Picture 1" descr="DT_theta_Russia_20180603_1200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519" y="749309"/>
            <a:ext cx="4186103" cy="402336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grpSp>
        <p:nvGrpSpPr>
          <p:cNvPr id="179" name="Group 178"/>
          <p:cNvGrpSpPr/>
          <p:nvPr/>
        </p:nvGrpSpPr>
        <p:grpSpPr>
          <a:xfrm>
            <a:off x="333738" y="3451508"/>
            <a:ext cx="973387" cy="1319262"/>
            <a:chOff x="333738" y="3451508"/>
            <a:chExt cx="973387" cy="1319262"/>
          </a:xfrm>
        </p:grpSpPr>
        <p:grpSp>
          <p:nvGrpSpPr>
            <p:cNvPr id="180" name="Group 179"/>
            <p:cNvGrpSpPr/>
            <p:nvPr/>
          </p:nvGrpSpPr>
          <p:grpSpPr>
            <a:xfrm>
              <a:off x="333738" y="3451508"/>
              <a:ext cx="973387" cy="1319262"/>
              <a:chOff x="75438" y="3359610"/>
              <a:chExt cx="973387" cy="1319262"/>
            </a:xfrm>
          </p:grpSpPr>
          <p:grpSp>
            <p:nvGrpSpPr>
              <p:cNvPr id="187" name="Group 186"/>
              <p:cNvGrpSpPr/>
              <p:nvPr/>
            </p:nvGrpSpPr>
            <p:grpSpPr>
              <a:xfrm>
                <a:off x="75438" y="3359610"/>
                <a:ext cx="973387" cy="1319262"/>
                <a:chOff x="4573976" y="3696976"/>
                <a:chExt cx="973387" cy="1319262"/>
              </a:xfrm>
            </p:grpSpPr>
            <p:sp>
              <p:nvSpPr>
                <p:cNvPr id="190" name="Rectangle 189"/>
                <p:cNvSpPr/>
                <p:nvPr/>
              </p:nvSpPr>
              <p:spPr>
                <a:xfrm>
                  <a:off x="4573976" y="3735076"/>
                  <a:ext cx="882363" cy="1281162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1" name="Oval 190"/>
                <p:cNvSpPr>
                  <a:spLocks noChangeAspect="1"/>
                </p:cNvSpPr>
                <p:nvPr/>
              </p:nvSpPr>
              <p:spPr>
                <a:xfrm>
                  <a:off x="4636715" y="4214650"/>
                  <a:ext cx="109728" cy="109728"/>
                </a:xfrm>
                <a:prstGeom prst="ellipse">
                  <a:avLst/>
                </a:prstGeom>
                <a:solidFill>
                  <a:srgbClr val="35FF17"/>
                </a:solidFill>
                <a:ln w="22225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2" name="TextBox 191"/>
                <p:cNvSpPr txBox="1"/>
                <p:nvPr/>
              </p:nvSpPr>
              <p:spPr>
                <a:xfrm>
                  <a:off x="4712605" y="3696976"/>
                  <a:ext cx="834758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400" b="1" dirty="0">
                      <a:latin typeface="Arial"/>
                      <a:cs typeface="Arial"/>
                    </a:rPr>
                    <a:t>TPV 1a</a:t>
                  </a:r>
                </a:p>
              </p:txBody>
            </p:sp>
            <p:sp>
              <p:nvSpPr>
                <p:cNvPr id="193" name="Oval 192"/>
                <p:cNvSpPr>
                  <a:spLocks noChangeAspect="1"/>
                </p:cNvSpPr>
                <p:nvPr/>
              </p:nvSpPr>
              <p:spPr>
                <a:xfrm>
                  <a:off x="4636715" y="3805526"/>
                  <a:ext cx="109728" cy="109728"/>
                </a:xfrm>
                <a:prstGeom prst="ellipse">
                  <a:avLst/>
                </a:prstGeom>
                <a:solidFill>
                  <a:srgbClr val="FFFF00"/>
                </a:solidFill>
                <a:ln w="22225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4" name="TextBox 193"/>
                <p:cNvSpPr txBox="1"/>
                <p:nvPr/>
              </p:nvSpPr>
              <p:spPr>
                <a:xfrm>
                  <a:off x="4712605" y="4108567"/>
                  <a:ext cx="834758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400" b="1" dirty="0">
                      <a:latin typeface="Arial"/>
                      <a:cs typeface="Arial"/>
                    </a:rPr>
                    <a:t>TPV 3</a:t>
                  </a:r>
                </a:p>
              </p:txBody>
            </p:sp>
          </p:grpSp>
          <p:sp>
            <p:nvSpPr>
              <p:cNvPr id="188" name="Oval 187"/>
              <p:cNvSpPr>
                <a:spLocks noChangeAspect="1"/>
              </p:cNvSpPr>
              <p:nvPr/>
            </p:nvSpPr>
            <p:spPr>
              <a:xfrm>
                <a:off x="138177" y="3674298"/>
                <a:ext cx="109728" cy="109728"/>
              </a:xfrm>
              <a:prstGeom prst="ellipse">
                <a:avLst/>
              </a:prstGeom>
              <a:solidFill>
                <a:srgbClr val="20FFFF"/>
              </a:solidFill>
              <a:ln w="22225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9" name="TextBox 188"/>
              <p:cNvSpPr txBox="1"/>
              <p:nvPr/>
            </p:nvSpPr>
            <p:spPr>
              <a:xfrm>
                <a:off x="214067" y="3563180"/>
                <a:ext cx="83475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 dirty="0">
                    <a:latin typeface="Arial"/>
                    <a:cs typeface="Arial"/>
                  </a:rPr>
                  <a:t>TPV 2</a:t>
                </a:r>
              </a:p>
            </p:txBody>
          </p:sp>
        </p:grpSp>
        <p:sp>
          <p:nvSpPr>
            <p:cNvPr id="183" name="Oval 182"/>
            <p:cNvSpPr>
              <a:spLocks noChangeAspect="1"/>
            </p:cNvSpPr>
            <p:nvPr/>
          </p:nvSpPr>
          <p:spPr>
            <a:xfrm>
              <a:off x="396477" y="4181281"/>
              <a:ext cx="109728" cy="109728"/>
            </a:xfrm>
            <a:prstGeom prst="ellipse">
              <a:avLst/>
            </a:prstGeom>
            <a:solidFill>
              <a:srgbClr val="FC6909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4" name="TextBox 183"/>
            <p:cNvSpPr txBox="1"/>
            <p:nvPr/>
          </p:nvSpPr>
          <p:spPr>
            <a:xfrm>
              <a:off x="472367" y="4071149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latin typeface="Arial"/>
                  <a:cs typeface="Arial"/>
                </a:rPr>
                <a:t>TPV 1b</a:t>
              </a:r>
            </a:p>
          </p:txBody>
        </p:sp>
      </p:grpSp>
      <p:sp>
        <p:nvSpPr>
          <p:cNvPr id="78" name="Title 1"/>
          <p:cNvSpPr txBox="1">
            <a:spLocks/>
          </p:cNvSpPr>
          <p:nvPr/>
        </p:nvSpPr>
        <p:spPr>
          <a:xfrm>
            <a:off x="1" y="-33716"/>
            <a:ext cx="9143999" cy="72222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0000"/>
                </a:solidFill>
                <a:cs typeface="Arial" panose="020B0604020202020204" pitchFamily="34" charset="0"/>
              </a:rPr>
              <a:t>12</a:t>
            </a:r>
            <a:r>
              <a:rPr lang="en-US" b="1" dirty="0" smtClean="0">
                <a:solidFill>
                  <a:srgbClr val="FF0000"/>
                </a:solidFill>
                <a:cs typeface="Arial" panose="020B0604020202020204" pitchFamily="34" charset="0"/>
              </a:rPr>
              <a:t>00 UTC 3 Jun 2018</a:t>
            </a:r>
            <a:endParaRPr lang="en-US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31493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lp_track_Russia_2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657" y="750652"/>
            <a:ext cx="4186469" cy="402336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cxnSp>
        <p:nvCxnSpPr>
          <p:cNvPr id="38" name="Straight Connector 37"/>
          <p:cNvCxnSpPr/>
          <p:nvPr/>
        </p:nvCxnSpPr>
        <p:spPr>
          <a:xfrm>
            <a:off x="-12095" y="5790071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-14916" y="6746798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4578976" y="5781706"/>
            <a:ext cx="0" cy="95956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" name="Content Placeholder 2"/>
          <p:cNvSpPr>
            <a:spLocks noGrp="1"/>
          </p:cNvSpPr>
          <p:nvPr>
            <p:ph idx="1"/>
          </p:nvPr>
        </p:nvSpPr>
        <p:spPr>
          <a:xfrm>
            <a:off x="2988" y="5790071"/>
            <a:ext cx="4575988" cy="956727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 temperature (K, shaded), wind speed (black, every 10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starting at 30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and wind (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flags and barbs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on 2-PVU surface</a:t>
            </a:r>
            <a:endParaRPr lang="en-US" sz="16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6" name="Content Placeholder 2"/>
          <p:cNvSpPr txBox="1">
            <a:spLocks/>
          </p:cNvSpPr>
          <p:nvPr/>
        </p:nvSpPr>
        <p:spPr>
          <a:xfrm>
            <a:off x="4596880" y="5804182"/>
            <a:ext cx="4547120" cy="942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300-hPa wind speed (m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shaded),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1000–500-hPa thickness (dam, blue/red),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SLP (hPa, black), and PW (mm, shaded)</a:t>
            </a:r>
            <a:endParaRPr lang="en-US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8" name="Group 67"/>
          <p:cNvGrpSpPr/>
          <p:nvPr/>
        </p:nvGrpSpPr>
        <p:grpSpPr>
          <a:xfrm>
            <a:off x="4632563" y="4279887"/>
            <a:ext cx="973387" cy="519343"/>
            <a:chOff x="4573976" y="4518937"/>
            <a:chExt cx="973387" cy="519343"/>
          </a:xfrm>
        </p:grpSpPr>
        <p:sp>
          <p:nvSpPr>
            <p:cNvPr id="69" name="Rectangle 68"/>
            <p:cNvSpPr/>
            <p:nvPr/>
          </p:nvSpPr>
          <p:spPr>
            <a:xfrm>
              <a:off x="4573976" y="4559037"/>
              <a:ext cx="676155" cy="4572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Oval 69"/>
            <p:cNvSpPr>
              <a:spLocks noChangeAspect="1"/>
            </p:cNvSpPr>
            <p:nvPr/>
          </p:nvSpPr>
          <p:spPr>
            <a:xfrm>
              <a:off x="4636715" y="4830236"/>
              <a:ext cx="109728" cy="109728"/>
            </a:xfrm>
            <a:prstGeom prst="ellipse">
              <a:avLst/>
            </a:prstGeom>
            <a:solidFill>
              <a:srgbClr val="FFFF00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4712605" y="4518937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latin typeface="Arial"/>
                  <a:cs typeface="Arial"/>
                </a:rPr>
                <a:t>AC1</a:t>
              </a:r>
            </a:p>
          </p:txBody>
        </p:sp>
        <p:sp>
          <p:nvSpPr>
            <p:cNvPr id="72" name="Oval 71"/>
            <p:cNvSpPr>
              <a:spLocks noChangeAspect="1"/>
            </p:cNvSpPr>
            <p:nvPr/>
          </p:nvSpPr>
          <p:spPr>
            <a:xfrm>
              <a:off x="4636715" y="4627487"/>
              <a:ext cx="109728" cy="109728"/>
            </a:xfrm>
            <a:prstGeom prst="ellipse">
              <a:avLst/>
            </a:prstGeom>
            <a:solidFill>
              <a:srgbClr val="DC0004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4712605" y="4730503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latin typeface="Arial"/>
                  <a:cs typeface="Arial"/>
                </a:rPr>
                <a:t>AC2</a:t>
              </a:r>
            </a:p>
          </p:txBody>
        </p:sp>
      </p:grpSp>
      <p:grpSp>
        <p:nvGrpSpPr>
          <p:cNvPr id="74" name="Group 73"/>
          <p:cNvGrpSpPr/>
          <p:nvPr/>
        </p:nvGrpSpPr>
        <p:grpSpPr>
          <a:xfrm>
            <a:off x="48213" y="5307257"/>
            <a:ext cx="4773126" cy="412942"/>
            <a:chOff x="59256" y="5310321"/>
            <a:chExt cx="4773126" cy="412942"/>
          </a:xfrm>
        </p:grpSpPr>
        <p:pic>
          <p:nvPicPr>
            <p:cNvPr id="82" name="Picture 81" descr="250_jet_mslp_24.png"/>
            <p:cNvPicPr>
              <a:picLocks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20" t="95259" r="17498" b="2074"/>
            <a:stretch/>
          </p:blipFill>
          <p:spPr>
            <a:xfrm>
              <a:off x="59256" y="5385658"/>
              <a:ext cx="4071232" cy="164592"/>
            </a:xfrm>
            <a:prstGeom prst="rect">
              <a:avLst/>
            </a:prstGeom>
          </p:spPr>
        </p:pic>
        <p:sp>
          <p:nvSpPr>
            <p:cNvPr id="83" name="TextBox 82"/>
            <p:cNvSpPr txBox="1"/>
            <p:nvPr/>
          </p:nvSpPr>
          <p:spPr>
            <a:xfrm>
              <a:off x="4069139" y="5310321"/>
              <a:ext cx="763243" cy="3046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latin typeface="Arial"/>
                  <a:cs typeface="Arial"/>
                </a:rPr>
                <a:t>(</a:t>
              </a:r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m s</a:t>
              </a:r>
              <a:r>
                <a:rPr lang="en-US" sz="1200" baseline="30000" dirty="0">
                  <a:latin typeface="Arial" panose="020B0604020202020204" pitchFamily="34" charset="0"/>
                  <a:cs typeface="Arial" panose="020B0604020202020204" pitchFamily="34" charset="0"/>
                </a:rPr>
                <a:t>−1</a:t>
              </a:r>
              <a:r>
                <a:rPr lang="en-US" sz="1200" baseline="300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200" dirty="0">
                  <a:latin typeface="Arial"/>
                  <a:cs typeface="Arial"/>
                </a:rPr>
                <a:t>)</a:t>
              </a:r>
            </a:p>
          </p:txBody>
        </p:sp>
        <p:sp>
          <p:nvSpPr>
            <p:cNvPr id="109" name="TextBox 108"/>
            <p:cNvSpPr txBox="1"/>
            <p:nvPr/>
          </p:nvSpPr>
          <p:spPr>
            <a:xfrm>
              <a:off x="379106" y="5538597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30</a:t>
              </a:r>
            </a:p>
          </p:txBody>
        </p:sp>
        <p:sp>
          <p:nvSpPr>
            <p:cNvPr id="110" name="TextBox 109"/>
            <p:cNvSpPr txBox="1"/>
            <p:nvPr/>
          </p:nvSpPr>
          <p:spPr>
            <a:xfrm>
              <a:off x="828454" y="5538597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40</a:t>
              </a:r>
            </a:p>
          </p:txBody>
        </p:sp>
        <p:sp>
          <p:nvSpPr>
            <p:cNvPr id="111" name="TextBox 110"/>
            <p:cNvSpPr txBox="1"/>
            <p:nvPr/>
          </p:nvSpPr>
          <p:spPr>
            <a:xfrm>
              <a:off x="1271380" y="5537766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50</a:t>
              </a:r>
            </a:p>
          </p:txBody>
        </p:sp>
        <p:sp>
          <p:nvSpPr>
            <p:cNvPr id="112" name="TextBox 111"/>
            <p:cNvSpPr txBox="1"/>
            <p:nvPr/>
          </p:nvSpPr>
          <p:spPr>
            <a:xfrm>
              <a:off x="1718906" y="5538597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60</a:t>
              </a:r>
            </a:p>
          </p:txBody>
        </p:sp>
        <p:sp>
          <p:nvSpPr>
            <p:cNvPr id="113" name="TextBox 112"/>
            <p:cNvSpPr txBox="1"/>
            <p:nvPr/>
          </p:nvSpPr>
          <p:spPr>
            <a:xfrm>
              <a:off x="2171505" y="5537766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70</a:t>
              </a:r>
            </a:p>
          </p:txBody>
        </p:sp>
        <p:sp>
          <p:nvSpPr>
            <p:cNvPr id="116" name="TextBox 115"/>
            <p:cNvSpPr txBox="1"/>
            <p:nvPr/>
          </p:nvSpPr>
          <p:spPr>
            <a:xfrm>
              <a:off x="2612098" y="5538597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80</a:t>
              </a:r>
            </a:p>
          </p:txBody>
        </p:sp>
        <p:sp>
          <p:nvSpPr>
            <p:cNvPr id="118" name="TextBox 117"/>
            <p:cNvSpPr txBox="1"/>
            <p:nvPr/>
          </p:nvSpPr>
          <p:spPr>
            <a:xfrm>
              <a:off x="3062932" y="5536935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90</a:t>
              </a:r>
            </a:p>
          </p:txBody>
        </p:sp>
        <p:sp>
          <p:nvSpPr>
            <p:cNvPr id="119" name="TextBox 118"/>
            <p:cNvSpPr txBox="1"/>
            <p:nvPr/>
          </p:nvSpPr>
          <p:spPr>
            <a:xfrm>
              <a:off x="3504580" y="5538597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100</a:t>
              </a:r>
            </a:p>
          </p:txBody>
        </p:sp>
      </p:grpSp>
      <p:grpSp>
        <p:nvGrpSpPr>
          <p:cNvPr id="120" name="Group 119"/>
          <p:cNvGrpSpPr/>
          <p:nvPr/>
        </p:nvGrpSpPr>
        <p:grpSpPr>
          <a:xfrm>
            <a:off x="4816358" y="5312461"/>
            <a:ext cx="4370704" cy="407738"/>
            <a:chOff x="4772186" y="5315525"/>
            <a:chExt cx="4370704" cy="407738"/>
          </a:xfrm>
        </p:grpSpPr>
        <p:pic>
          <p:nvPicPr>
            <p:cNvPr id="121" name="Picture 120" descr="250_jet_mslp_24.png"/>
            <p:cNvPicPr>
              <a:picLocks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867" t="95111" r="58321" b="2074"/>
            <a:stretch/>
          </p:blipFill>
          <p:spPr>
            <a:xfrm>
              <a:off x="4772186" y="5385658"/>
              <a:ext cx="3894384" cy="164592"/>
            </a:xfrm>
            <a:prstGeom prst="rect">
              <a:avLst/>
            </a:prstGeom>
          </p:spPr>
        </p:pic>
        <p:sp>
          <p:nvSpPr>
            <p:cNvPr id="122" name="TextBox 121"/>
            <p:cNvSpPr txBox="1"/>
            <p:nvPr/>
          </p:nvSpPr>
          <p:spPr>
            <a:xfrm>
              <a:off x="8592650" y="5315525"/>
              <a:ext cx="55024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latin typeface="Arial"/>
                  <a:cs typeface="Arial"/>
                </a:rPr>
                <a:t>(mm)</a:t>
              </a:r>
            </a:p>
          </p:txBody>
        </p:sp>
        <p:sp>
          <p:nvSpPr>
            <p:cNvPr id="123" name="TextBox 122"/>
            <p:cNvSpPr txBox="1"/>
            <p:nvPr/>
          </p:nvSpPr>
          <p:spPr>
            <a:xfrm>
              <a:off x="5115628" y="5536422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25</a:t>
              </a:r>
            </a:p>
          </p:txBody>
        </p:sp>
        <p:sp>
          <p:nvSpPr>
            <p:cNvPr id="128" name="TextBox 127"/>
            <p:cNvSpPr txBox="1"/>
            <p:nvPr/>
          </p:nvSpPr>
          <p:spPr>
            <a:xfrm>
              <a:off x="5594699" y="5536422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30</a:t>
              </a:r>
            </a:p>
          </p:txBody>
        </p:sp>
        <p:sp>
          <p:nvSpPr>
            <p:cNvPr id="130" name="TextBox 129"/>
            <p:cNvSpPr txBox="1"/>
            <p:nvPr/>
          </p:nvSpPr>
          <p:spPr>
            <a:xfrm>
              <a:off x="6078345" y="5538597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35</a:t>
              </a:r>
            </a:p>
          </p:txBody>
        </p:sp>
        <p:sp>
          <p:nvSpPr>
            <p:cNvPr id="131" name="TextBox 130"/>
            <p:cNvSpPr txBox="1"/>
            <p:nvPr/>
          </p:nvSpPr>
          <p:spPr>
            <a:xfrm>
              <a:off x="6562004" y="5536422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40</a:t>
              </a:r>
            </a:p>
          </p:txBody>
        </p:sp>
        <p:sp>
          <p:nvSpPr>
            <p:cNvPr id="132" name="TextBox 131"/>
            <p:cNvSpPr txBox="1"/>
            <p:nvPr/>
          </p:nvSpPr>
          <p:spPr>
            <a:xfrm>
              <a:off x="7048359" y="5536422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45</a:t>
              </a:r>
            </a:p>
          </p:txBody>
        </p:sp>
        <p:sp>
          <p:nvSpPr>
            <p:cNvPr id="133" name="TextBox 132"/>
            <p:cNvSpPr txBox="1"/>
            <p:nvPr/>
          </p:nvSpPr>
          <p:spPr>
            <a:xfrm>
              <a:off x="7526281" y="5536422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50</a:t>
              </a:r>
            </a:p>
          </p:txBody>
        </p:sp>
        <p:sp>
          <p:nvSpPr>
            <p:cNvPr id="134" name="TextBox 133"/>
            <p:cNvSpPr txBox="1"/>
            <p:nvPr/>
          </p:nvSpPr>
          <p:spPr>
            <a:xfrm>
              <a:off x="8002418" y="5536422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55</a:t>
              </a:r>
            </a:p>
          </p:txBody>
        </p:sp>
      </p:grpSp>
      <p:grpSp>
        <p:nvGrpSpPr>
          <p:cNvPr id="135" name="Group 134"/>
          <p:cNvGrpSpPr/>
          <p:nvPr/>
        </p:nvGrpSpPr>
        <p:grpSpPr>
          <a:xfrm>
            <a:off x="169053" y="4864584"/>
            <a:ext cx="9011589" cy="401249"/>
            <a:chOff x="169053" y="5029236"/>
            <a:chExt cx="9011589" cy="401249"/>
          </a:xfrm>
        </p:grpSpPr>
        <p:pic>
          <p:nvPicPr>
            <p:cNvPr id="136" name="Picture 135" descr="DT_theta_Russia_64.png"/>
            <p:cNvPicPr>
              <a:picLocks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5" t="95574" r="572" b="2085"/>
            <a:stretch/>
          </p:blipFill>
          <p:spPr>
            <a:xfrm>
              <a:off x="169053" y="5081227"/>
              <a:ext cx="8573976" cy="164592"/>
            </a:xfrm>
            <a:prstGeom prst="rect">
              <a:avLst/>
            </a:prstGeom>
          </p:spPr>
        </p:pic>
        <p:sp>
          <p:nvSpPr>
            <p:cNvPr id="137" name="TextBox 136"/>
            <p:cNvSpPr txBox="1"/>
            <p:nvPr/>
          </p:nvSpPr>
          <p:spPr>
            <a:xfrm>
              <a:off x="1481599" y="5244959"/>
              <a:ext cx="367459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270</a:t>
              </a:r>
            </a:p>
          </p:txBody>
        </p:sp>
        <p:sp>
          <p:nvSpPr>
            <p:cNvPr id="138" name="TextBox 137"/>
            <p:cNvSpPr txBox="1"/>
            <p:nvPr/>
          </p:nvSpPr>
          <p:spPr>
            <a:xfrm>
              <a:off x="1862393" y="5244959"/>
              <a:ext cx="35159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276</a:t>
              </a:r>
            </a:p>
          </p:txBody>
        </p:sp>
        <p:sp>
          <p:nvSpPr>
            <p:cNvPr id="139" name="TextBox 138"/>
            <p:cNvSpPr txBox="1"/>
            <p:nvPr/>
          </p:nvSpPr>
          <p:spPr>
            <a:xfrm>
              <a:off x="2229198" y="5244959"/>
              <a:ext cx="36670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282</a:t>
              </a:r>
            </a:p>
          </p:txBody>
        </p:sp>
        <p:sp>
          <p:nvSpPr>
            <p:cNvPr id="140" name="TextBox 139"/>
            <p:cNvSpPr txBox="1"/>
            <p:nvPr/>
          </p:nvSpPr>
          <p:spPr>
            <a:xfrm>
              <a:off x="2595901" y="5244959"/>
              <a:ext cx="38122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288</a:t>
              </a:r>
            </a:p>
          </p:txBody>
        </p:sp>
        <p:sp>
          <p:nvSpPr>
            <p:cNvPr id="141" name="TextBox 140"/>
            <p:cNvSpPr txBox="1"/>
            <p:nvPr/>
          </p:nvSpPr>
          <p:spPr>
            <a:xfrm>
              <a:off x="2980302" y="5244099"/>
              <a:ext cx="34601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294</a:t>
              </a:r>
            </a:p>
          </p:txBody>
        </p:sp>
        <p:sp>
          <p:nvSpPr>
            <p:cNvPr id="142" name="TextBox 141"/>
            <p:cNvSpPr txBox="1"/>
            <p:nvPr/>
          </p:nvSpPr>
          <p:spPr>
            <a:xfrm>
              <a:off x="3349017" y="5244099"/>
              <a:ext cx="35744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300</a:t>
              </a:r>
            </a:p>
          </p:txBody>
        </p:sp>
        <p:sp>
          <p:nvSpPr>
            <p:cNvPr id="143" name="TextBox 142"/>
            <p:cNvSpPr txBox="1"/>
            <p:nvPr/>
          </p:nvSpPr>
          <p:spPr>
            <a:xfrm>
              <a:off x="3709638" y="5244099"/>
              <a:ext cx="389885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306</a:t>
              </a:r>
            </a:p>
          </p:txBody>
        </p:sp>
        <p:sp>
          <p:nvSpPr>
            <p:cNvPr id="144" name="TextBox 143"/>
            <p:cNvSpPr txBox="1"/>
            <p:nvPr/>
          </p:nvSpPr>
          <p:spPr>
            <a:xfrm>
              <a:off x="4091306" y="5244099"/>
              <a:ext cx="36781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312</a:t>
              </a:r>
            </a:p>
          </p:txBody>
        </p:sp>
        <p:sp>
          <p:nvSpPr>
            <p:cNvPr id="145" name="TextBox 144"/>
            <p:cNvSpPr txBox="1"/>
            <p:nvPr/>
          </p:nvSpPr>
          <p:spPr>
            <a:xfrm>
              <a:off x="4459116" y="5244099"/>
              <a:ext cx="362223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318</a:t>
              </a:r>
            </a:p>
          </p:txBody>
        </p:sp>
        <p:sp>
          <p:nvSpPr>
            <p:cNvPr id="146" name="TextBox 145"/>
            <p:cNvSpPr txBox="1"/>
            <p:nvPr/>
          </p:nvSpPr>
          <p:spPr>
            <a:xfrm>
              <a:off x="4848644" y="5244099"/>
              <a:ext cx="33934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324</a:t>
              </a:r>
            </a:p>
          </p:txBody>
        </p:sp>
        <p:sp>
          <p:nvSpPr>
            <p:cNvPr id="164" name="TextBox 163"/>
            <p:cNvSpPr txBox="1"/>
            <p:nvPr/>
          </p:nvSpPr>
          <p:spPr>
            <a:xfrm>
              <a:off x="5219252" y="5243883"/>
              <a:ext cx="343081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330</a:t>
              </a:r>
            </a:p>
          </p:txBody>
        </p:sp>
        <p:sp>
          <p:nvSpPr>
            <p:cNvPr id="165" name="TextBox 164"/>
            <p:cNvSpPr txBox="1"/>
            <p:nvPr/>
          </p:nvSpPr>
          <p:spPr>
            <a:xfrm>
              <a:off x="5574395" y="5244477"/>
              <a:ext cx="375249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336</a:t>
              </a:r>
            </a:p>
          </p:txBody>
        </p:sp>
        <p:sp>
          <p:nvSpPr>
            <p:cNvPr id="166" name="TextBox 165"/>
            <p:cNvSpPr txBox="1"/>
            <p:nvPr/>
          </p:nvSpPr>
          <p:spPr>
            <a:xfrm>
              <a:off x="5926640" y="5245819"/>
              <a:ext cx="40141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342</a:t>
              </a:r>
            </a:p>
          </p:txBody>
        </p:sp>
        <p:sp>
          <p:nvSpPr>
            <p:cNvPr id="167" name="TextBox 166"/>
            <p:cNvSpPr txBox="1"/>
            <p:nvPr/>
          </p:nvSpPr>
          <p:spPr>
            <a:xfrm>
              <a:off x="6315354" y="5244099"/>
              <a:ext cx="378529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348</a:t>
              </a:r>
            </a:p>
          </p:txBody>
        </p:sp>
        <p:sp>
          <p:nvSpPr>
            <p:cNvPr id="168" name="TextBox 167"/>
            <p:cNvSpPr txBox="1"/>
            <p:nvPr/>
          </p:nvSpPr>
          <p:spPr>
            <a:xfrm>
              <a:off x="6693883" y="5244099"/>
              <a:ext cx="369772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354</a:t>
              </a:r>
            </a:p>
          </p:txBody>
        </p:sp>
        <p:sp>
          <p:nvSpPr>
            <p:cNvPr id="169" name="TextBox 168"/>
            <p:cNvSpPr txBox="1"/>
            <p:nvPr/>
          </p:nvSpPr>
          <p:spPr>
            <a:xfrm>
              <a:off x="7070739" y="5243730"/>
              <a:ext cx="35954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360</a:t>
              </a:r>
            </a:p>
          </p:txBody>
        </p:sp>
        <p:sp>
          <p:nvSpPr>
            <p:cNvPr id="170" name="TextBox 169"/>
            <p:cNvSpPr txBox="1"/>
            <p:nvPr/>
          </p:nvSpPr>
          <p:spPr>
            <a:xfrm>
              <a:off x="7433454" y="5245819"/>
              <a:ext cx="37142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366</a:t>
              </a:r>
            </a:p>
          </p:txBody>
        </p:sp>
        <p:sp>
          <p:nvSpPr>
            <p:cNvPr id="171" name="TextBox 170"/>
            <p:cNvSpPr txBox="1"/>
            <p:nvPr/>
          </p:nvSpPr>
          <p:spPr>
            <a:xfrm>
              <a:off x="7801706" y="5244099"/>
              <a:ext cx="38359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372</a:t>
              </a:r>
            </a:p>
          </p:txBody>
        </p:sp>
        <p:sp>
          <p:nvSpPr>
            <p:cNvPr id="172" name="TextBox 171"/>
            <p:cNvSpPr txBox="1"/>
            <p:nvPr/>
          </p:nvSpPr>
          <p:spPr>
            <a:xfrm>
              <a:off x="8184811" y="5244099"/>
              <a:ext cx="36524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378</a:t>
              </a:r>
            </a:p>
          </p:txBody>
        </p:sp>
        <p:sp>
          <p:nvSpPr>
            <p:cNvPr id="173" name="TextBox 172"/>
            <p:cNvSpPr txBox="1"/>
            <p:nvPr/>
          </p:nvSpPr>
          <p:spPr>
            <a:xfrm>
              <a:off x="1108290" y="5244959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264</a:t>
              </a:r>
            </a:p>
          </p:txBody>
        </p:sp>
        <p:sp>
          <p:nvSpPr>
            <p:cNvPr id="174" name="TextBox 173"/>
            <p:cNvSpPr txBox="1"/>
            <p:nvPr/>
          </p:nvSpPr>
          <p:spPr>
            <a:xfrm>
              <a:off x="751324" y="5245819"/>
              <a:ext cx="345053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258</a:t>
              </a:r>
            </a:p>
          </p:txBody>
        </p:sp>
        <p:sp>
          <p:nvSpPr>
            <p:cNvPr id="175" name="TextBox 174"/>
            <p:cNvSpPr txBox="1"/>
            <p:nvPr/>
          </p:nvSpPr>
          <p:spPr>
            <a:xfrm>
              <a:off x="345838" y="5245819"/>
              <a:ext cx="408629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252</a:t>
              </a:r>
            </a:p>
          </p:txBody>
        </p:sp>
        <p:sp>
          <p:nvSpPr>
            <p:cNvPr id="176" name="TextBox 175"/>
            <p:cNvSpPr txBox="1"/>
            <p:nvPr/>
          </p:nvSpPr>
          <p:spPr>
            <a:xfrm>
              <a:off x="8695637" y="5029236"/>
              <a:ext cx="48500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latin typeface="Arial"/>
                  <a:cs typeface="Arial"/>
                </a:rPr>
                <a:t>(K)</a:t>
              </a:r>
            </a:p>
          </p:txBody>
        </p:sp>
      </p:grpSp>
      <p:pic>
        <p:nvPicPr>
          <p:cNvPr id="2" name="Picture 1" descr="DT_theta_Russia_20180604_1200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138" y="749309"/>
            <a:ext cx="4186103" cy="402336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grpSp>
        <p:nvGrpSpPr>
          <p:cNvPr id="177" name="Group 176"/>
          <p:cNvGrpSpPr/>
          <p:nvPr/>
        </p:nvGrpSpPr>
        <p:grpSpPr>
          <a:xfrm>
            <a:off x="333738" y="3451508"/>
            <a:ext cx="973387" cy="1319262"/>
            <a:chOff x="333738" y="3451508"/>
            <a:chExt cx="973387" cy="1319262"/>
          </a:xfrm>
        </p:grpSpPr>
        <p:grpSp>
          <p:nvGrpSpPr>
            <p:cNvPr id="178" name="Group 177"/>
            <p:cNvGrpSpPr/>
            <p:nvPr/>
          </p:nvGrpSpPr>
          <p:grpSpPr>
            <a:xfrm>
              <a:off x="333738" y="3451508"/>
              <a:ext cx="973387" cy="1319262"/>
              <a:chOff x="75438" y="3359610"/>
              <a:chExt cx="973387" cy="1319262"/>
            </a:xfrm>
          </p:grpSpPr>
          <p:grpSp>
            <p:nvGrpSpPr>
              <p:cNvPr id="185" name="Group 184"/>
              <p:cNvGrpSpPr/>
              <p:nvPr/>
            </p:nvGrpSpPr>
            <p:grpSpPr>
              <a:xfrm>
                <a:off x="75438" y="3359610"/>
                <a:ext cx="973387" cy="1319262"/>
                <a:chOff x="4573976" y="3696976"/>
                <a:chExt cx="973387" cy="1319262"/>
              </a:xfrm>
            </p:grpSpPr>
            <p:sp>
              <p:nvSpPr>
                <p:cNvPr id="188" name="Rectangle 187"/>
                <p:cNvSpPr/>
                <p:nvPr/>
              </p:nvSpPr>
              <p:spPr>
                <a:xfrm>
                  <a:off x="4573976" y="3735076"/>
                  <a:ext cx="882363" cy="1281162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9" name="Oval 188"/>
                <p:cNvSpPr>
                  <a:spLocks noChangeAspect="1"/>
                </p:cNvSpPr>
                <p:nvPr/>
              </p:nvSpPr>
              <p:spPr>
                <a:xfrm>
                  <a:off x="4636715" y="4214650"/>
                  <a:ext cx="109728" cy="109728"/>
                </a:xfrm>
                <a:prstGeom prst="ellipse">
                  <a:avLst/>
                </a:prstGeom>
                <a:solidFill>
                  <a:srgbClr val="35FF17"/>
                </a:solidFill>
                <a:ln w="22225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0" name="TextBox 189"/>
                <p:cNvSpPr txBox="1"/>
                <p:nvPr/>
              </p:nvSpPr>
              <p:spPr>
                <a:xfrm>
                  <a:off x="4712605" y="3696976"/>
                  <a:ext cx="834758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400" b="1" dirty="0">
                      <a:latin typeface="Arial"/>
                      <a:cs typeface="Arial"/>
                    </a:rPr>
                    <a:t>TPV 1a</a:t>
                  </a:r>
                </a:p>
              </p:txBody>
            </p:sp>
            <p:sp>
              <p:nvSpPr>
                <p:cNvPr id="191" name="Oval 190"/>
                <p:cNvSpPr>
                  <a:spLocks noChangeAspect="1"/>
                </p:cNvSpPr>
                <p:nvPr/>
              </p:nvSpPr>
              <p:spPr>
                <a:xfrm>
                  <a:off x="4636715" y="3805526"/>
                  <a:ext cx="109728" cy="109728"/>
                </a:xfrm>
                <a:prstGeom prst="ellipse">
                  <a:avLst/>
                </a:prstGeom>
                <a:solidFill>
                  <a:srgbClr val="FFFF00"/>
                </a:solidFill>
                <a:ln w="22225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2" name="TextBox 191"/>
                <p:cNvSpPr txBox="1"/>
                <p:nvPr/>
              </p:nvSpPr>
              <p:spPr>
                <a:xfrm>
                  <a:off x="4712605" y="4108567"/>
                  <a:ext cx="834758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400" b="1" dirty="0">
                      <a:latin typeface="Arial"/>
                      <a:cs typeface="Arial"/>
                    </a:rPr>
                    <a:t>TPV 3</a:t>
                  </a:r>
                </a:p>
              </p:txBody>
            </p:sp>
          </p:grpSp>
          <p:sp>
            <p:nvSpPr>
              <p:cNvPr id="186" name="Oval 185"/>
              <p:cNvSpPr>
                <a:spLocks noChangeAspect="1"/>
              </p:cNvSpPr>
              <p:nvPr/>
            </p:nvSpPr>
            <p:spPr>
              <a:xfrm>
                <a:off x="138177" y="3674298"/>
                <a:ext cx="109728" cy="109728"/>
              </a:xfrm>
              <a:prstGeom prst="ellipse">
                <a:avLst/>
              </a:prstGeom>
              <a:solidFill>
                <a:srgbClr val="20FFFF"/>
              </a:solidFill>
              <a:ln w="22225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7" name="TextBox 186"/>
              <p:cNvSpPr txBox="1"/>
              <p:nvPr/>
            </p:nvSpPr>
            <p:spPr>
              <a:xfrm>
                <a:off x="214067" y="3563180"/>
                <a:ext cx="83475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 dirty="0">
                    <a:latin typeface="Arial"/>
                    <a:cs typeface="Arial"/>
                  </a:rPr>
                  <a:t>TPV 2</a:t>
                </a:r>
              </a:p>
            </p:txBody>
          </p:sp>
        </p:grpSp>
        <p:sp>
          <p:nvSpPr>
            <p:cNvPr id="181" name="Oval 180"/>
            <p:cNvSpPr>
              <a:spLocks noChangeAspect="1"/>
            </p:cNvSpPr>
            <p:nvPr/>
          </p:nvSpPr>
          <p:spPr>
            <a:xfrm>
              <a:off x="396477" y="4181281"/>
              <a:ext cx="109728" cy="109728"/>
            </a:xfrm>
            <a:prstGeom prst="ellipse">
              <a:avLst/>
            </a:prstGeom>
            <a:solidFill>
              <a:srgbClr val="FC6909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2" name="TextBox 181"/>
            <p:cNvSpPr txBox="1"/>
            <p:nvPr/>
          </p:nvSpPr>
          <p:spPr>
            <a:xfrm>
              <a:off x="472367" y="4071149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latin typeface="Arial"/>
                  <a:cs typeface="Arial"/>
                </a:rPr>
                <a:t>TPV 1b</a:t>
              </a:r>
            </a:p>
          </p:txBody>
        </p:sp>
      </p:grpSp>
      <p:sp>
        <p:nvSpPr>
          <p:cNvPr id="193" name="Multiply 192"/>
          <p:cNvSpPr>
            <a:spLocks noChangeAspect="1"/>
          </p:cNvSpPr>
          <p:nvPr/>
        </p:nvSpPr>
        <p:spPr>
          <a:xfrm>
            <a:off x="2143343" y="1016808"/>
            <a:ext cx="228856" cy="228600"/>
          </a:xfrm>
          <a:prstGeom prst="mathMultiply">
            <a:avLst/>
          </a:prstGeom>
          <a:solidFill>
            <a:schemeClr val="bg1"/>
          </a:solidFill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4" name="Multiply 193"/>
          <p:cNvSpPr>
            <a:spLocks noChangeAspect="1"/>
          </p:cNvSpPr>
          <p:nvPr/>
        </p:nvSpPr>
        <p:spPr>
          <a:xfrm>
            <a:off x="2254596" y="2172020"/>
            <a:ext cx="228856" cy="228600"/>
          </a:xfrm>
          <a:prstGeom prst="mathMultiply">
            <a:avLst/>
          </a:prstGeom>
          <a:solidFill>
            <a:schemeClr val="bg1"/>
          </a:solidFill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Title 1"/>
          <p:cNvSpPr txBox="1">
            <a:spLocks/>
          </p:cNvSpPr>
          <p:nvPr/>
        </p:nvSpPr>
        <p:spPr>
          <a:xfrm>
            <a:off x="1" y="-33716"/>
            <a:ext cx="9143999" cy="72222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0000"/>
                </a:solidFill>
                <a:cs typeface="Arial" panose="020B0604020202020204" pitchFamily="34" charset="0"/>
              </a:rPr>
              <a:t>12</a:t>
            </a:r>
            <a:r>
              <a:rPr lang="en-US" b="1" dirty="0" smtClean="0">
                <a:solidFill>
                  <a:srgbClr val="FF0000"/>
                </a:solidFill>
                <a:cs typeface="Arial" panose="020B0604020202020204" pitchFamily="34" charset="0"/>
              </a:rPr>
              <a:t>00 UTC 4 Jun 2018</a:t>
            </a:r>
            <a:endParaRPr lang="en-US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335990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lp_track_Russia_36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2622" y="750681"/>
            <a:ext cx="4186469" cy="402336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cxnSp>
        <p:nvCxnSpPr>
          <p:cNvPr id="38" name="Straight Connector 37"/>
          <p:cNvCxnSpPr/>
          <p:nvPr/>
        </p:nvCxnSpPr>
        <p:spPr>
          <a:xfrm>
            <a:off x="-12095" y="5790071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-14916" y="6746798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4578976" y="5781706"/>
            <a:ext cx="0" cy="95956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" name="Content Placeholder 2"/>
          <p:cNvSpPr>
            <a:spLocks noGrp="1"/>
          </p:cNvSpPr>
          <p:nvPr>
            <p:ph idx="1"/>
          </p:nvPr>
        </p:nvSpPr>
        <p:spPr>
          <a:xfrm>
            <a:off x="2988" y="5790071"/>
            <a:ext cx="4575988" cy="956727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 temperature (K, shaded), wind speed (black, every 10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starting at 30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and wind (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flags and barbs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on 2-PVU surface</a:t>
            </a:r>
            <a:endParaRPr lang="en-US" sz="16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6" name="Content Placeholder 2"/>
          <p:cNvSpPr txBox="1">
            <a:spLocks/>
          </p:cNvSpPr>
          <p:nvPr/>
        </p:nvSpPr>
        <p:spPr>
          <a:xfrm>
            <a:off x="4596880" y="5804182"/>
            <a:ext cx="4547120" cy="942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300-hPa wind speed (m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shaded),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1000–500-hPa thickness (dam, blue/red),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SLP (hPa, black), and PW (mm, shaded)</a:t>
            </a:r>
            <a:endParaRPr lang="en-US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8" name="Group 67"/>
          <p:cNvGrpSpPr/>
          <p:nvPr/>
        </p:nvGrpSpPr>
        <p:grpSpPr>
          <a:xfrm>
            <a:off x="4632563" y="4279887"/>
            <a:ext cx="973387" cy="519343"/>
            <a:chOff x="4573976" y="4518937"/>
            <a:chExt cx="973387" cy="519343"/>
          </a:xfrm>
        </p:grpSpPr>
        <p:sp>
          <p:nvSpPr>
            <p:cNvPr id="69" name="Rectangle 68"/>
            <p:cNvSpPr/>
            <p:nvPr/>
          </p:nvSpPr>
          <p:spPr>
            <a:xfrm>
              <a:off x="4573976" y="4559037"/>
              <a:ext cx="676155" cy="4572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Oval 69"/>
            <p:cNvSpPr>
              <a:spLocks noChangeAspect="1"/>
            </p:cNvSpPr>
            <p:nvPr/>
          </p:nvSpPr>
          <p:spPr>
            <a:xfrm>
              <a:off x="4636715" y="4830236"/>
              <a:ext cx="109728" cy="109728"/>
            </a:xfrm>
            <a:prstGeom prst="ellipse">
              <a:avLst/>
            </a:prstGeom>
            <a:solidFill>
              <a:srgbClr val="FFFF00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4712605" y="4518937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latin typeface="Arial"/>
                  <a:cs typeface="Arial"/>
                </a:rPr>
                <a:t>AC1</a:t>
              </a:r>
            </a:p>
          </p:txBody>
        </p:sp>
        <p:sp>
          <p:nvSpPr>
            <p:cNvPr id="72" name="Oval 71"/>
            <p:cNvSpPr>
              <a:spLocks noChangeAspect="1"/>
            </p:cNvSpPr>
            <p:nvPr/>
          </p:nvSpPr>
          <p:spPr>
            <a:xfrm>
              <a:off x="4636715" y="4627487"/>
              <a:ext cx="109728" cy="109728"/>
            </a:xfrm>
            <a:prstGeom prst="ellipse">
              <a:avLst/>
            </a:prstGeom>
            <a:solidFill>
              <a:srgbClr val="DC0004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4712605" y="4730503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latin typeface="Arial"/>
                  <a:cs typeface="Arial"/>
                </a:rPr>
                <a:t>AC2</a:t>
              </a:r>
            </a:p>
          </p:txBody>
        </p:sp>
      </p:grpSp>
      <p:grpSp>
        <p:nvGrpSpPr>
          <p:cNvPr id="74" name="Group 73"/>
          <p:cNvGrpSpPr/>
          <p:nvPr/>
        </p:nvGrpSpPr>
        <p:grpSpPr>
          <a:xfrm>
            <a:off x="48213" y="5307257"/>
            <a:ext cx="4773126" cy="412942"/>
            <a:chOff x="59256" y="5310321"/>
            <a:chExt cx="4773126" cy="412942"/>
          </a:xfrm>
        </p:grpSpPr>
        <p:pic>
          <p:nvPicPr>
            <p:cNvPr id="82" name="Picture 81" descr="250_jet_mslp_24.png"/>
            <p:cNvPicPr>
              <a:picLocks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20" t="95259" r="17498" b="2074"/>
            <a:stretch/>
          </p:blipFill>
          <p:spPr>
            <a:xfrm>
              <a:off x="59256" y="5385658"/>
              <a:ext cx="4071232" cy="164592"/>
            </a:xfrm>
            <a:prstGeom prst="rect">
              <a:avLst/>
            </a:prstGeom>
          </p:spPr>
        </p:pic>
        <p:sp>
          <p:nvSpPr>
            <p:cNvPr id="83" name="TextBox 82"/>
            <p:cNvSpPr txBox="1"/>
            <p:nvPr/>
          </p:nvSpPr>
          <p:spPr>
            <a:xfrm>
              <a:off x="4069139" y="5310321"/>
              <a:ext cx="763243" cy="3046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latin typeface="Arial"/>
                  <a:cs typeface="Arial"/>
                </a:rPr>
                <a:t>(</a:t>
              </a:r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m s</a:t>
              </a:r>
              <a:r>
                <a:rPr lang="en-US" sz="1200" baseline="30000" dirty="0">
                  <a:latin typeface="Arial" panose="020B0604020202020204" pitchFamily="34" charset="0"/>
                  <a:cs typeface="Arial" panose="020B0604020202020204" pitchFamily="34" charset="0"/>
                </a:rPr>
                <a:t>−1</a:t>
              </a:r>
              <a:r>
                <a:rPr lang="en-US" sz="1200" baseline="300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200" dirty="0">
                  <a:latin typeface="Arial"/>
                  <a:cs typeface="Arial"/>
                </a:rPr>
                <a:t>)</a:t>
              </a:r>
            </a:p>
          </p:txBody>
        </p:sp>
        <p:sp>
          <p:nvSpPr>
            <p:cNvPr id="109" name="TextBox 108"/>
            <p:cNvSpPr txBox="1"/>
            <p:nvPr/>
          </p:nvSpPr>
          <p:spPr>
            <a:xfrm>
              <a:off x="379106" y="5538597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30</a:t>
              </a:r>
            </a:p>
          </p:txBody>
        </p:sp>
        <p:sp>
          <p:nvSpPr>
            <p:cNvPr id="110" name="TextBox 109"/>
            <p:cNvSpPr txBox="1"/>
            <p:nvPr/>
          </p:nvSpPr>
          <p:spPr>
            <a:xfrm>
              <a:off x="828454" y="5538597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40</a:t>
              </a:r>
            </a:p>
          </p:txBody>
        </p:sp>
        <p:sp>
          <p:nvSpPr>
            <p:cNvPr id="111" name="TextBox 110"/>
            <p:cNvSpPr txBox="1"/>
            <p:nvPr/>
          </p:nvSpPr>
          <p:spPr>
            <a:xfrm>
              <a:off x="1271380" y="5537766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50</a:t>
              </a:r>
            </a:p>
          </p:txBody>
        </p:sp>
        <p:sp>
          <p:nvSpPr>
            <p:cNvPr id="112" name="TextBox 111"/>
            <p:cNvSpPr txBox="1"/>
            <p:nvPr/>
          </p:nvSpPr>
          <p:spPr>
            <a:xfrm>
              <a:off x="1718906" y="5538597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60</a:t>
              </a:r>
            </a:p>
          </p:txBody>
        </p:sp>
        <p:sp>
          <p:nvSpPr>
            <p:cNvPr id="113" name="TextBox 112"/>
            <p:cNvSpPr txBox="1"/>
            <p:nvPr/>
          </p:nvSpPr>
          <p:spPr>
            <a:xfrm>
              <a:off x="2171505" y="5537766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70</a:t>
              </a:r>
            </a:p>
          </p:txBody>
        </p:sp>
        <p:sp>
          <p:nvSpPr>
            <p:cNvPr id="116" name="TextBox 115"/>
            <p:cNvSpPr txBox="1"/>
            <p:nvPr/>
          </p:nvSpPr>
          <p:spPr>
            <a:xfrm>
              <a:off x="2612098" y="5538597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80</a:t>
              </a:r>
            </a:p>
          </p:txBody>
        </p:sp>
        <p:sp>
          <p:nvSpPr>
            <p:cNvPr id="118" name="TextBox 117"/>
            <p:cNvSpPr txBox="1"/>
            <p:nvPr/>
          </p:nvSpPr>
          <p:spPr>
            <a:xfrm>
              <a:off x="3062932" y="5536935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90</a:t>
              </a:r>
            </a:p>
          </p:txBody>
        </p:sp>
        <p:sp>
          <p:nvSpPr>
            <p:cNvPr id="119" name="TextBox 118"/>
            <p:cNvSpPr txBox="1"/>
            <p:nvPr/>
          </p:nvSpPr>
          <p:spPr>
            <a:xfrm>
              <a:off x="3504580" y="5538597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100</a:t>
              </a:r>
            </a:p>
          </p:txBody>
        </p:sp>
      </p:grpSp>
      <p:grpSp>
        <p:nvGrpSpPr>
          <p:cNvPr id="120" name="Group 119"/>
          <p:cNvGrpSpPr/>
          <p:nvPr/>
        </p:nvGrpSpPr>
        <p:grpSpPr>
          <a:xfrm>
            <a:off x="4816358" y="5312461"/>
            <a:ext cx="4370704" cy="407738"/>
            <a:chOff x="4772186" y="5315525"/>
            <a:chExt cx="4370704" cy="407738"/>
          </a:xfrm>
        </p:grpSpPr>
        <p:pic>
          <p:nvPicPr>
            <p:cNvPr id="121" name="Picture 120" descr="250_jet_mslp_24.png"/>
            <p:cNvPicPr>
              <a:picLocks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867" t="95111" r="58321" b="2074"/>
            <a:stretch/>
          </p:blipFill>
          <p:spPr>
            <a:xfrm>
              <a:off x="4772186" y="5385658"/>
              <a:ext cx="3894384" cy="164592"/>
            </a:xfrm>
            <a:prstGeom prst="rect">
              <a:avLst/>
            </a:prstGeom>
          </p:spPr>
        </p:pic>
        <p:sp>
          <p:nvSpPr>
            <p:cNvPr id="122" name="TextBox 121"/>
            <p:cNvSpPr txBox="1"/>
            <p:nvPr/>
          </p:nvSpPr>
          <p:spPr>
            <a:xfrm>
              <a:off x="8592650" y="5315525"/>
              <a:ext cx="55024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latin typeface="Arial"/>
                  <a:cs typeface="Arial"/>
                </a:rPr>
                <a:t>(mm)</a:t>
              </a:r>
            </a:p>
          </p:txBody>
        </p:sp>
        <p:sp>
          <p:nvSpPr>
            <p:cNvPr id="123" name="TextBox 122"/>
            <p:cNvSpPr txBox="1"/>
            <p:nvPr/>
          </p:nvSpPr>
          <p:spPr>
            <a:xfrm>
              <a:off x="5115628" y="5536422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25</a:t>
              </a:r>
            </a:p>
          </p:txBody>
        </p:sp>
        <p:sp>
          <p:nvSpPr>
            <p:cNvPr id="128" name="TextBox 127"/>
            <p:cNvSpPr txBox="1"/>
            <p:nvPr/>
          </p:nvSpPr>
          <p:spPr>
            <a:xfrm>
              <a:off x="5594699" y="5536422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30</a:t>
              </a:r>
            </a:p>
          </p:txBody>
        </p:sp>
        <p:sp>
          <p:nvSpPr>
            <p:cNvPr id="130" name="TextBox 129"/>
            <p:cNvSpPr txBox="1"/>
            <p:nvPr/>
          </p:nvSpPr>
          <p:spPr>
            <a:xfrm>
              <a:off x="6078345" y="5538597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35</a:t>
              </a:r>
            </a:p>
          </p:txBody>
        </p:sp>
        <p:sp>
          <p:nvSpPr>
            <p:cNvPr id="131" name="TextBox 130"/>
            <p:cNvSpPr txBox="1"/>
            <p:nvPr/>
          </p:nvSpPr>
          <p:spPr>
            <a:xfrm>
              <a:off x="6562004" y="5536422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40</a:t>
              </a:r>
            </a:p>
          </p:txBody>
        </p:sp>
        <p:sp>
          <p:nvSpPr>
            <p:cNvPr id="132" name="TextBox 131"/>
            <p:cNvSpPr txBox="1"/>
            <p:nvPr/>
          </p:nvSpPr>
          <p:spPr>
            <a:xfrm>
              <a:off x="7048359" y="5536422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45</a:t>
              </a:r>
            </a:p>
          </p:txBody>
        </p:sp>
        <p:sp>
          <p:nvSpPr>
            <p:cNvPr id="133" name="TextBox 132"/>
            <p:cNvSpPr txBox="1"/>
            <p:nvPr/>
          </p:nvSpPr>
          <p:spPr>
            <a:xfrm>
              <a:off x="7526281" y="5536422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50</a:t>
              </a:r>
            </a:p>
          </p:txBody>
        </p:sp>
        <p:sp>
          <p:nvSpPr>
            <p:cNvPr id="134" name="TextBox 133"/>
            <p:cNvSpPr txBox="1"/>
            <p:nvPr/>
          </p:nvSpPr>
          <p:spPr>
            <a:xfrm>
              <a:off x="8002418" y="5536422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55</a:t>
              </a:r>
            </a:p>
          </p:txBody>
        </p:sp>
      </p:grpSp>
      <p:grpSp>
        <p:nvGrpSpPr>
          <p:cNvPr id="135" name="Group 134"/>
          <p:cNvGrpSpPr/>
          <p:nvPr/>
        </p:nvGrpSpPr>
        <p:grpSpPr>
          <a:xfrm>
            <a:off x="169053" y="4864584"/>
            <a:ext cx="9011589" cy="401249"/>
            <a:chOff x="169053" y="5029236"/>
            <a:chExt cx="9011589" cy="401249"/>
          </a:xfrm>
        </p:grpSpPr>
        <p:pic>
          <p:nvPicPr>
            <p:cNvPr id="136" name="Picture 135" descr="DT_theta_Russia_64.png"/>
            <p:cNvPicPr>
              <a:picLocks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5" t="95574" r="572" b="2085"/>
            <a:stretch/>
          </p:blipFill>
          <p:spPr>
            <a:xfrm>
              <a:off x="169053" y="5081227"/>
              <a:ext cx="8573976" cy="164592"/>
            </a:xfrm>
            <a:prstGeom prst="rect">
              <a:avLst/>
            </a:prstGeom>
          </p:spPr>
        </p:pic>
        <p:sp>
          <p:nvSpPr>
            <p:cNvPr id="137" name="TextBox 136"/>
            <p:cNvSpPr txBox="1"/>
            <p:nvPr/>
          </p:nvSpPr>
          <p:spPr>
            <a:xfrm>
              <a:off x="1481599" y="5244959"/>
              <a:ext cx="367459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270</a:t>
              </a:r>
            </a:p>
          </p:txBody>
        </p:sp>
        <p:sp>
          <p:nvSpPr>
            <p:cNvPr id="138" name="TextBox 137"/>
            <p:cNvSpPr txBox="1"/>
            <p:nvPr/>
          </p:nvSpPr>
          <p:spPr>
            <a:xfrm>
              <a:off x="1862393" y="5244959"/>
              <a:ext cx="35159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276</a:t>
              </a:r>
            </a:p>
          </p:txBody>
        </p:sp>
        <p:sp>
          <p:nvSpPr>
            <p:cNvPr id="139" name="TextBox 138"/>
            <p:cNvSpPr txBox="1"/>
            <p:nvPr/>
          </p:nvSpPr>
          <p:spPr>
            <a:xfrm>
              <a:off x="2229198" y="5244959"/>
              <a:ext cx="36670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282</a:t>
              </a:r>
            </a:p>
          </p:txBody>
        </p:sp>
        <p:sp>
          <p:nvSpPr>
            <p:cNvPr id="140" name="TextBox 139"/>
            <p:cNvSpPr txBox="1"/>
            <p:nvPr/>
          </p:nvSpPr>
          <p:spPr>
            <a:xfrm>
              <a:off x="2595901" y="5244959"/>
              <a:ext cx="38122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288</a:t>
              </a:r>
            </a:p>
          </p:txBody>
        </p:sp>
        <p:sp>
          <p:nvSpPr>
            <p:cNvPr id="141" name="TextBox 140"/>
            <p:cNvSpPr txBox="1"/>
            <p:nvPr/>
          </p:nvSpPr>
          <p:spPr>
            <a:xfrm>
              <a:off x="2980302" y="5244099"/>
              <a:ext cx="34601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294</a:t>
              </a:r>
            </a:p>
          </p:txBody>
        </p:sp>
        <p:sp>
          <p:nvSpPr>
            <p:cNvPr id="142" name="TextBox 141"/>
            <p:cNvSpPr txBox="1"/>
            <p:nvPr/>
          </p:nvSpPr>
          <p:spPr>
            <a:xfrm>
              <a:off x="3349017" y="5244099"/>
              <a:ext cx="35744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300</a:t>
              </a:r>
            </a:p>
          </p:txBody>
        </p:sp>
        <p:sp>
          <p:nvSpPr>
            <p:cNvPr id="143" name="TextBox 142"/>
            <p:cNvSpPr txBox="1"/>
            <p:nvPr/>
          </p:nvSpPr>
          <p:spPr>
            <a:xfrm>
              <a:off x="3709638" y="5244099"/>
              <a:ext cx="389885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306</a:t>
              </a:r>
            </a:p>
          </p:txBody>
        </p:sp>
        <p:sp>
          <p:nvSpPr>
            <p:cNvPr id="144" name="TextBox 143"/>
            <p:cNvSpPr txBox="1"/>
            <p:nvPr/>
          </p:nvSpPr>
          <p:spPr>
            <a:xfrm>
              <a:off x="4091306" y="5244099"/>
              <a:ext cx="36781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312</a:t>
              </a:r>
            </a:p>
          </p:txBody>
        </p:sp>
        <p:sp>
          <p:nvSpPr>
            <p:cNvPr id="145" name="TextBox 144"/>
            <p:cNvSpPr txBox="1"/>
            <p:nvPr/>
          </p:nvSpPr>
          <p:spPr>
            <a:xfrm>
              <a:off x="4459116" y="5244099"/>
              <a:ext cx="362223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318</a:t>
              </a:r>
            </a:p>
          </p:txBody>
        </p:sp>
        <p:sp>
          <p:nvSpPr>
            <p:cNvPr id="146" name="TextBox 145"/>
            <p:cNvSpPr txBox="1"/>
            <p:nvPr/>
          </p:nvSpPr>
          <p:spPr>
            <a:xfrm>
              <a:off x="4848644" y="5244099"/>
              <a:ext cx="33934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324</a:t>
              </a:r>
            </a:p>
          </p:txBody>
        </p:sp>
        <p:sp>
          <p:nvSpPr>
            <p:cNvPr id="164" name="TextBox 163"/>
            <p:cNvSpPr txBox="1"/>
            <p:nvPr/>
          </p:nvSpPr>
          <p:spPr>
            <a:xfrm>
              <a:off x="5219252" y="5243883"/>
              <a:ext cx="343081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330</a:t>
              </a:r>
            </a:p>
          </p:txBody>
        </p:sp>
        <p:sp>
          <p:nvSpPr>
            <p:cNvPr id="165" name="TextBox 164"/>
            <p:cNvSpPr txBox="1"/>
            <p:nvPr/>
          </p:nvSpPr>
          <p:spPr>
            <a:xfrm>
              <a:off x="5574395" y="5244477"/>
              <a:ext cx="375249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336</a:t>
              </a:r>
            </a:p>
          </p:txBody>
        </p:sp>
        <p:sp>
          <p:nvSpPr>
            <p:cNvPr id="166" name="TextBox 165"/>
            <p:cNvSpPr txBox="1"/>
            <p:nvPr/>
          </p:nvSpPr>
          <p:spPr>
            <a:xfrm>
              <a:off x="5926640" y="5245819"/>
              <a:ext cx="40141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342</a:t>
              </a:r>
            </a:p>
          </p:txBody>
        </p:sp>
        <p:sp>
          <p:nvSpPr>
            <p:cNvPr id="167" name="TextBox 166"/>
            <p:cNvSpPr txBox="1"/>
            <p:nvPr/>
          </p:nvSpPr>
          <p:spPr>
            <a:xfrm>
              <a:off x="6315354" y="5244099"/>
              <a:ext cx="378529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348</a:t>
              </a:r>
            </a:p>
          </p:txBody>
        </p:sp>
        <p:sp>
          <p:nvSpPr>
            <p:cNvPr id="168" name="TextBox 167"/>
            <p:cNvSpPr txBox="1"/>
            <p:nvPr/>
          </p:nvSpPr>
          <p:spPr>
            <a:xfrm>
              <a:off x="6693883" y="5244099"/>
              <a:ext cx="369772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354</a:t>
              </a:r>
            </a:p>
          </p:txBody>
        </p:sp>
        <p:sp>
          <p:nvSpPr>
            <p:cNvPr id="169" name="TextBox 168"/>
            <p:cNvSpPr txBox="1"/>
            <p:nvPr/>
          </p:nvSpPr>
          <p:spPr>
            <a:xfrm>
              <a:off x="7070739" y="5243730"/>
              <a:ext cx="35954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360</a:t>
              </a:r>
            </a:p>
          </p:txBody>
        </p:sp>
        <p:sp>
          <p:nvSpPr>
            <p:cNvPr id="170" name="TextBox 169"/>
            <p:cNvSpPr txBox="1"/>
            <p:nvPr/>
          </p:nvSpPr>
          <p:spPr>
            <a:xfrm>
              <a:off x="7433454" y="5245819"/>
              <a:ext cx="37142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366</a:t>
              </a:r>
            </a:p>
          </p:txBody>
        </p:sp>
        <p:sp>
          <p:nvSpPr>
            <p:cNvPr id="171" name="TextBox 170"/>
            <p:cNvSpPr txBox="1"/>
            <p:nvPr/>
          </p:nvSpPr>
          <p:spPr>
            <a:xfrm>
              <a:off x="7801706" y="5244099"/>
              <a:ext cx="38359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372</a:t>
              </a:r>
            </a:p>
          </p:txBody>
        </p:sp>
        <p:sp>
          <p:nvSpPr>
            <p:cNvPr id="172" name="TextBox 171"/>
            <p:cNvSpPr txBox="1"/>
            <p:nvPr/>
          </p:nvSpPr>
          <p:spPr>
            <a:xfrm>
              <a:off x="8184811" y="5244099"/>
              <a:ext cx="36524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378</a:t>
              </a:r>
            </a:p>
          </p:txBody>
        </p:sp>
        <p:sp>
          <p:nvSpPr>
            <p:cNvPr id="173" name="TextBox 172"/>
            <p:cNvSpPr txBox="1"/>
            <p:nvPr/>
          </p:nvSpPr>
          <p:spPr>
            <a:xfrm>
              <a:off x="1108290" y="5244959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264</a:t>
              </a:r>
            </a:p>
          </p:txBody>
        </p:sp>
        <p:sp>
          <p:nvSpPr>
            <p:cNvPr id="174" name="TextBox 173"/>
            <p:cNvSpPr txBox="1"/>
            <p:nvPr/>
          </p:nvSpPr>
          <p:spPr>
            <a:xfrm>
              <a:off x="751324" y="5245819"/>
              <a:ext cx="345053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258</a:t>
              </a:r>
            </a:p>
          </p:txBody>
        </p:sp>
        <p:sp>
          <p:nvSpPr>
            <p:cNvPr id="175" name="TextBox 174"/>
            <p:cNvSpPr txBox="1"/>
            <p:nvPr/>
          </p:nvSpPr>
          <p:spPr>
            <a:xfrm>
              <a:off x="345838" y="5245819"/>
              <a:ext cx="408629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252</a:t>
              </a:r>
            </a:p>
          </p:txBody>
        </p:sp>
        <p:sp>
          <p:nvSpPr>
            <p:cNvPr id="176" name="TextBox 175"/>
            <p:cNvSpPr txBox="1"/>
            <p:nvPr/>
          </p:nvSpPr>
          <p:spPr>
            <a:xfrm>
              <a:off x="8695637" y="5029236"/>
              <a:ext cx="48500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latin typeface="Arial"/>
                  <a:cs typeface="Arial"/>
                </a:rPr>
                <a:t>(K)</a:t>
              </a:r>
            </a:p>
          </p:txBody>
        </p:sp>
      </p:grpSp>
      <p:pic>
        <p:nvPicPr>
          <p:cNvPr id="2" name="Picture 1" descr="DT_theta_Russia_20180605_1200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703" y="749754"/>
            <a:ext cx="4186103" cy="402336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grpSp>
        <p:nvGrpSpPr>
          <p:cNvPr id="177" name="Group 176"/>
          <p:cNvGrpSpPr/>
          <p:nvPr/>
        </p:nvGrpSpPr>
        <p:grpSpPr>
          <a:xfrm>
            <a:off x="333738" y="3451508"/>
            <a:ext cx="973387" cy="1319262"/>
            <a:chOff x="333738" y="3451508"/>
            <a:chExt cx="973387" cy="1319262"/>
          </a:xfrm>
        </p:grpSpPr>
        <p:grpSp>
          <p:nvGrpSpPr>
            <p:cNvPr id="178" name="Group 177"/>
            <p:cNvGrpSpPr/>
            <p:nvPr/>
          </p:nvGrpSpPr>
          <p:grpSpPr>
            <a:xfrm>
              <a:off x="333738" y="3451508"/>
              <a:ext cx="973387" cy="1319262"/>
              <a:chOff x="75438" y="3359610"/>
              <a:chExt cx="973387" cy="1319262"/>
            </a:xfrm>
          </p:grpSpPr>
          <p:grpSp>
            <p:nvGrpSpPr>
              <p:cNvPr id="185" name="Group 184"/>
              <p:cNvGrpSpPr/>
              <p:nvPr/>
            </p:nvGrpSpPr>
            <p:grpSpPr>
              <a:xfrm>
                <a:off x="75438" y="3359610"/>
                <a:ext cx="973387" cy="1319262"/>
                <a:chOff x="4573976" y="3696976"/>
                <a:chExt cx="973387" cy="1319262"/>
              </a:xfrm>
            </p:grpSpPr>
            <p:sp>
              <p:nvSpPr>
                <p:cNvPr id="188" name="Rectangle 187"/>
                <p:cNvSpPr/>
                <p:nvPr/>
              </p:nvSpPr>
              <p:spPr>
                <a:xfrm>
                  <a:off x="4573976" y="3735076"/>
                  <a:ext cx="882363" cy="1281162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9" name="Oval 188"/>
                <p:cNvSpPr>
                  <a:spLocks noChangeAspect="1"/>
                </p:cNvSpPr>
                <p:nvPr/>
              </p:nvSpPr>
              <p:spPr>
                <a:xfrm>
                  <a:off x="4636715" y="4214650"/>
                  <a:ext cx="109728" cy="109728"/>
                </a:xfrm>
                <a:prstGeom prst="ellipse">
                  <a:avLst/>
                </a:prstGeom>
                <a:solidFill>
                  <a:srgbClr val="35FF17"/>
                </a:solidFill>
                <a:ln w="22225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0" name="TextBox 189"/>
                <p:cNvSpPr txBox="1"/>
                <p:nvPr/>
              </p:nvSpPr>
              <p:spPr>
                <a:xfrm>
                  <a:off x="4712605" y="3696976"/>
                  <a:ext cx="834758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400" b="1" dirty="0">
                      <a:latin typeface="Arial"/>
                      <a:cs typeface="Arial"/>
                    </a:rPr>
                    <a:t>TPV 1a</a:t>
                  </a:r>
                </a:p>
              </p:txBody>
            </p:sp>
            <p:sp>
              <p:nvSpPr>
                <p:cNvPr id="191" name="Oval 190"/>
                <p:cNvSpPr>
                  <a:spLocks noChangeAspect="1"/>
                </p:cNvSpPr>
                <p:nvPr/>
              </p:nvSpPr>
              <p:spPr>
                <a:xfrm>
                  <a:off x="4636715" y="3805526"/>
                  <a:ext cx="109728" cy="109728"/>
                </a:xfrm>
                <a:prstGeom prst="ellipse">
                  <a:avLst/>
                </a:prstGeom>
                <a:solidFill>
                  <a:srgbClr val="FFFF00"/>
                </a:solidFill>
                <a:ln w="22225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2" name="TextBox 191"/>
                <p:cNvSpPr txBox="1"/>
                <p:nvPr/>
              </p:nvSpPr>
              <p:spPr>
                <a:xfrm>
                  <a:off x="4712605" y="4108567"/>
                  <a:ext cx="834758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400" b="1" dirty="0">
                      <a:latin typeface="Arial"/>
                      <a:cs typeface="Arial"/>
                    </a:rPr>
                    <a:t>TPV 3</a:t>
                  </a:r>
                </a:p>
              </p:txBody>
            </p:sp>
          </p:grpSp>
          <p:sp>
            <p:nvSpPr>
              <p:cNvPr id="186" name="Oval 185"/>
              <p:cNvSpPr>
                <a:spLocks noChangeAspect="1"/>
              </p:cNvSpPr>
              <p:nvPr/>
            </p:nvSpPr>
            <p:spPr>
              <a:xfrm>
                <a:off x="138177" y="3674298"/>
                <a:ext cx="109728" cy="109728"/>
              </a:xfrm>
              <a:prstGeom prst="ellipse">
                <a:avLst/>
              </a:prstGeom>
              <a:solidFill>
                <a:srgbClr val="20FFFF"/>
              </a:solidFill>
              <a:ln w="22225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7" name="TextBox 186"/>
              <p:cNvSpPr txBox="1"/>
              <p:nvPr/>
            </p:nvSpPr>
            <p:spPr>
              <a:xfrm>
                <a:off x="214067" y="3563180"/>
                <a:ext cx="83475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 dirty="0">
                    <a:latin typeface="Arial"/>
                    <a:cs typeface="Arial"/>
                  </a:rPr>
                  <a:t>TPV 2</a:t>
                </a:r>
              </a:p>
            </p:txBody>
          </p:sp>
        </p:grpSp>
        <p:sp>
          <p:nvSpPr>
            <p:cNvPr id="180" name="Oval 179"/>
            <p:cNvSpPr>
              <a:spLocks noChangeAspect="1"/>
            </p:cNvSpPr>
            <p:nvPr/>
          </p:nvSpPr>
          <p:spPr>
            <a:xfrm>
              <a:off x="396477" y="4390131"/>
              <a:ext cx="109728" cy="109728"/>
            </a:xfrm>
            <a:prstGeom prst="ellipse">
              <a:avLst/>
            </a:prstGeom>
            <a:solidFill>
              <a:srgbClr val="DC0004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1" name="Oval 180"/>
            <p:cNvSpPr>
              <a:spLocks noChangeAspect="1"/>
            </p:cNvSpPr>
            <p:nvPr/>
          </p:nvSpPr>
          <p:spPr>
            <a:xfrm>
              <a:off x="396477" y="4181281"/>
              <a:ext cx="109728" cy="109728"/>
            </a:xfrm>
            <a:prstGeom prst="ellipse">
              <a:avLst/>
            </a:prstGeom>
            <a:solidFill>
              <a:srgbClr val="FC6909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2" name="TextBox 181"/>
            <p:cNvSpPr txBox="1"/>
            <p:nvPr/>
          </p:nvSpPr>
          <p:spPr>
            <a:xfrm>
              <a:off x="472367" y="4071149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latin typeface="Arial"/>
                  <a:cs typeface="Arial"/>
                </a:rPr>
                <a:t>TPV 1b</a:t>
              </a:r>
            </a:p>
          </p:txBody>
        </p:sp>
        <p:sp>
          <p:nvSpPr>
            <p:cNvPr id="183" name="TextBox 182"/>
            <p:cNvSpPr txBox="1"/>
            <p:nvPr/>
          </p:nvSpPr>
          <p:spPr>
            <a:xfrm>
              <a:off x="472367" y="4279887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latin typeface="Arial"/>
                  <a:cs typeface="Arial"/>
                </a:rPr>
                <a:t>TPV 1c</a:t>
              </a:r>
            </a:p>
          </p:txBody>
        </p:sp>
      </p:grpSp>
      <p:sp>
        <p:nvSpPr>
          <p:cNvPr id="193" name="Multiply 192"/>
          <p:cNvSpPr>
            <a:spLocks noChangeAspect="1"/>
          </p:cNvSpPr>
          <p:nvPr/>
        </p:nvSpPr>
        <p:spPr>
          <a:xfrm>
            <a:off x="2143343" y="1016808"/>
            <a:ext cx="228856" cy="228600"/>
          </a:xfrm>
          <a:prstGeom prst="mathMultiply">
            <a:avLst/>
          </a:prstGeom>
          <a:solidFill>
            <a:schemeClr val="bg1"/>
          </a:solidFill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4" name="Multiply 193"/>
          <p:cNvSpPr>
            <a:spLocks noChangeAspect="1"/>
          </p:cNvSpPr>
          <p:nvPr/>
        </p:nvSpPr>
        <p:spPr>
          <a:xfrm>
            <a:off x="2254596" y="2172020"/>
            <a:ext cx="228856" cy="228600"/>
          </a:xfrm>
          <a:prstGeom prst="mathMultiply">
            <a:avLst/>
          </a:prstGeom>
          <a:solidFill>
            <a:schemeClr val="bg1"/>
          </a:solidFill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5" name="Multiply 194"/>
          <p:cNvSpPr>
            <a:spLocks noChangeAspect="1"/>
          </p:cNvSpPr>
          <p:nvPr/>
        </p:nvSpPr>
        <p:spPr>
          <a:xfrm>
            <a:off x="2349765" y="2794320"/>
            <a:ext cx="228856" cy="228600"/>
          </a:xfrm>
          <a:prstGeom prst="mathMultiply">
            <a:avLst/>
          </a:prstGeom>
          <a:solidFill>
            <a:schemeClr val="bg1"/>
          </a:solidFill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Title 1"/>
          <p:cNvSpPr txBox="1">
            <a:spLocks/>
          </p:cNvSpPr>
          <p:nvPr/>
        </p:nvSpPr>
        <p:spPr>
          <a:xfrm>
            <a:off x="1" y="-33716"/>
            <a:ext cx="9143999" cy="72222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0000"/>
                </a:solidFill>
                <a:cs typeface="Arial" panose="020B0604020202020204" pitchFamily="34" charset="0"/>
              </a:rPr>
              <a:t>12</a:t>
            </a:r>
            <a:r>
              <a:rPr lang="en-US" b="1" dirty="0" smtClean="0">
                <a:solidFill>
                  <a:srgbClr val="FF0000"/>
                </a:solidFill>
                <a:cs typeface="Arial" panose="020B0604020202020204" pitchFamily="34" charset="0"/>
              </a:rPr>
              <a:t>00 UTC 5 Jun 2018</a:t>
            </a:r>
            <a:endParaRPr lang="en-US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103063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lp_track_Russia_4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2563" y="750585"/>
            <a:ext cx="4186469" cy="402336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cxnSp>
        <p:nvCxnSpPr>
          <p:cNvPr id="38" name="Straight Connector 37"/>
          <p:cNvCxnSpPr/>
          <p:nvPr/>
        </p:nvCxnSpPr>
        <p:spPr>
          <a:xfrm>
            <a:off x="-12095" y="5790071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-14916" y="6746798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4578976" y="5781706"/>
            <a:ext cx="0" cy="95956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" name="Content Placeholder 2"/>
          <p:cNvSpPr>
            <a:spLocks noGrp="1"/>
          </p:cNvSpPr>
          <p:nvPr>
            <p:ph idx="1"/>
          </p:nvPr>
        </p:nvSpPr>
        <p:spPr>
          <a:xfrm>
            <a:off x="2988" y="5790071"/>
            <a:ext cx="4575988" cy="956727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 temperature (K, shaded), wind speed (black, every 10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starting at 30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and wind (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flags and barbs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on 2-PVU surface</a:t>
            </a:r>
            <a:endParaRPr lang="en-US" sz="16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6" name="Content Placeholder 2"/>
          <p:cNvSpPr txBox="1">
            <a:spLocks/>
          </p:cNvSpPr>
          <p:nvPr/>
        </p:nvSpPr>
        <p:spPr>
          <a:xfrm>
            <a:off x="4596880" y="5804182"/>
            <a:ext cx="4547120" cy="942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300-hPa wind speed (m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shaded),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1000–500-hPa thickness (dam, blue/red),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SLP (hPa, black), and PW (mm, shaded)</a:t>
            </a:r>
            <a:endParaRPr lang="en-US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8" name="Group 67"/>
          <p:cNvGrpSpPr/>
          <p:nvPr/>
        </p:nvGrpSpPr>
        <p:grpSpPr>
          <a:xfrm>
            <a:off x="4632563" y="4279887"/>
            <a:ext cx="973387" cy="519343"/>
            <a:chOff x="4573976" y="4518937"/>
            <a:chExt cx="973387" cy="519343"/>
          </a:xfrm>
        </p:grpSpPr>
        <p:sp>
          <p:nvSpPr>
            <p:cNvPr id="69" name="Rectangle 68"/>
            <p:cNvSpPr/>
            <p:nvPr/>
          </p:nvSpPr>
          <p:spPr>
            <a:xfrm>
              <a:off x="4573976" y="4559037"/>
              <a:ext cx="676155" cy="4572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Oval 69"/>
            <p:cNvSpPr>
              <a:spLocks noChangeAspect="1"/>
            </p:cNvSpPr>
            <p:nvPr/>
          </p:nvSpPr>
          <p:spPr>
            <a:xfrm>
              <a:off x="4636715" y="4830236"/>
              <a:ext cx="109728" cy="109728"/>
            </a:xfrm>
            <a:prstGeom prst="ellipse">
              <a:avLst/>
            </a:prstGeom>
            <a:solidFill>
              <a:srgbClr val="FFFF00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4712605" y="4518937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latin typeface="Arial"/>
                  <a:cs typeface="Arial"/>
                </a:rPr>
                <a:t>AC1</a:t>
              </a:r>
            </a:p>
          </p:txBody>
        </p:sp>
        <p:sp>
          <p:nvSpPr>
            <p:cNvPr id="72" name="Oval 71"/>
            <p:cNvSpPr>
              <a:spLocks noChangeAspect="1"/>
            </p:cNvSpPr>
            <p:nvPr/>
          </p:nvSpPr>
          <p:spPr>
            <a:xfrm>
              <a:off x="4636715" y="4627487"/>
              <a:ext cx="109728" cy="109728"/>
            </a:xfrm>
            <a:prstGeom prst="ellipse">
              <a:avLst/>
            </a:prstGeom>
            <a:solidFill>
              <a:srgbClr val="DC0004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4712605" y="4730503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latin typeface="Arial"/>
                  <a:cs typeface="Arial"/>
                </a:rPr>
                <a:t>AC2</a:t>
              </a:r>
            </a:p>
          </p:txBody>
        </p:sp>
      </p:grpSp>
      <p:grpSp>
        <p:nvGrpSpPr>
          <p:cNvPr id="74" name="Group 73"/>
          <p:cNvGrpSpPr/>
          <p:nvPr/>
        </p:nvGrpSpPr>
        <p:grpSpPr>
          <a:xfrm>
            <a:off x="48213" y="5307257"/>
            <a:ext cx="4773126" cy="412942"/>
            <a:chOff x="59256" y="5310321"/>
            <a:chExt cx="4773126" cy="412942"/>
          </a:xfrm>
        </p:grpSpPr>
        <p:pic>
          <p:nvPicPr>
            <p:cNvPr id="82" name="Picture 81" descr="250_jet_mslp_24.png"/>
            <p:cNvPicPr>
              <a:picLocks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20" t="95259" r="17498" b="2074"/>
            <a:stretch/>
          </p:blipFill>
          <p:spPr>
            <a:xfrm>
              <a:off x="59256" y="5385658"/>
              <a:ext cx="4071232" cy="164592"/>
            </a:xfrm>
            <a:prstGeom prst="rect">
              <a:avLst/>
            </a:prstGeom>
          </p:spPr>
        </p:pic>
        <p:sp>
          <p:nvSpPr>
            <p:cNvPr id="83" name="TextBox 82"/>
            <p:cNvSpPr txBox="1"/>
            <p:nvPr/>
          </p:nvSpPr>
          <p:spPr>
            <a:xfrm>
              <a:off x="4069139" y="5310321"/>
              <a:ext cx="763243" cy="3046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latin typeface="Arial"/>
                  <a:cs typeface="Arial"/>
                </a:rPr>
                <a:t>(</a:t>
              </a:r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m s</a:t>
              </a:r>
              <a:r>
                <a:rPr lang="en-US" sz="1200" baseline="30000" dirty="0">
                  <a:latin typeface="Arial" panose="020B0604020202020204" pitchFamily="34" charset="0"/>
                  <a:cs typeface="Arial" panose="020B0604020202020204" pitchFamily="34" charset="0"/>
                </a:rPr>
                <a:t>−1</a:t>
              </a:r>
              <a:r>
                <a:rPr lang="en-US" sz="1200" baseline="300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200" dirty="0">
                  <a:latin typeface="Arial"/>
                  <a:cs typeface="Arial"/>
                </a:rPr>
                <a:t>)</a:t>
              </a:r>
            </a:p>
          </p:txBody>
        </p:sp>
        <p:sp>
          <p:nvSpPr>
            <p:cNvPr id="109" name="TextBox 108"/>
            <p:cNvSpPr txBox="1"/>
            <p:nvPr/>
          </p:nvSpPr>
          <p:spPr>
            <a:xfrm>
              <a:off x="379106" y="5538597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30</a:t>
              </a:r>
            </a:p>
          </p:txBody>
        </p:sp>
        <p:sp>
          <p:nvSpPr>
            <p:cNvPr id="110" name="TextBox 109"/>
            <p:cNvSpPr txBox="1"/>
            <p:nvPr/>
          </p:nvSpPr>
          <p:spPr>
            <a:xfrm>
              <a:off x="828454" y="5538597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40</a:t>
              </a:r>
            </a:p>
          </p:txBody>
        </p:sp>
        <p:sp>
          <p:nvSpPr>
            <p:cNvPr id="111" name="TextBox 110"/>
            <p:cNvSpPr txBox="1"/>
            <p:nvPr/>
          </p:nvSpPr>
          <p:spPr>
            <a:xfrm>
              <a:off x="1271380" y="5537766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50</a:t>
              </a:r>
            </a:p>
          </p:txBody>
        </p:sp>
        <p:sp>
          <p:nvSpPr>
            <p:cNvPr id="112" name="TextBox 111"/>
            <p:cNvSpPr txBox="1"/>
            <p:nvPr/>
          </p:nvSpPr>
          <p:spPr>
            <a:xfrm>
              <a:off x="1718906" y="5538597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60</a:t>
              </a:r>
            </a:p>
          </p:txBody>
        </p:sp>
        <p:sp>
          <p:nvSpPr>
            <p:cNvPr id="113" name="TextBox 112"/>
            <p:cNvSpPr txBox="1"/>
            <p:nvPr/>
          </p:nvSpPr>
          <p:spPr>
            <a:xfrm>
              <a:off x="2171505" y="5537766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70</a:t>
              </a:r>
            </a:p>
          </p:txBody>
        </p:sp>
        <p:sp>
          <p:nvSpPr>
            <p:cNvPr id="116" name="TextBox 115"/>
            <p:cNvSpPr txBox="1"/>
            <p:nvPr/>
          </p:nvSpPr>
          <p:spPr>
            <a:xfrm>
              <a:off x="2612098" y="5538597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80</a:t>
              </a:r>
            </a:p>
          </p:txBody>
        </p:sp>
        <p:sp>
          <p:nvSpPr>
            <p:cNvPr id="118" name="TextBox 117"/>
            <p:cNvSpPr txBox="1"/>
            <p:nvPr/>
          </p:nvSpPr>
          <p:spPr>
            <a:xfrm>
              <a:off x="3062932" y="5536935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90</a:t>
              </a:r>
            </a:p>
          </p:txBody>
        </p:sp>
        <p:sp>
          <p:nvSpPr>
            <p:cNvPr id="119" name="TextBox 118"/>
            <p:cNvSpPr txBox="1"/>
            <p:nvPr/>
          </p:nvSpPr>
          <p:spPr>
            <a:xfrm>
              <a:off x="3504580" y="5538597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100</a:t>
              </a:r>
            </a:p>
          </p:txBody>
        </p:sp>
      </p:grpSp>
      <p:grpSp>
        <p:nvGrpSpPr>
          <p:cNvPr id="120" name="Group 119"/>
          <p:cNvGrpSpPr/>
          <p:nvPr/>
        </p:nvGrpSpPr>
        <p:grpSpPr>
          <a:xfrm>
            <a:off x="4816358" y="5312461"/>
            <a:ext cx="4370704" cy="407738"/>
            <a:chOff x="4772186" y="5315525"/>
            <a:chExt cx="4370704" cy="407738"/>
          </a:xfrm>
        </p:grpSpPr>
        <p:pic>
          <p:nvPicPr>
            <p:cNvPr id="121" name="Picture 120" descr="250_jet_mslp_24.png"/>
            <p:cNvPicPr>
              <a:picLocks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867" t="95111" r="58321" b="2074"/>
            <a:stretch/>
          </p:blipFill>
          <p:spPr>
            <a:xfrm>
              <a:off x="4772186" y="5385658"/>
              <a:ext cx="3894384" cy="164592"/>
            </a:xfrm>
            <a:prstGeom prst="rect">
              <a:avLst/>
            </a:prstGeom>
          </p:spPr>
        </p:pic>
        <p:sp>
          <p:nvSpPr>
            <p:cNvPr id="122" name="TextBox 121"/>
            <p:cNvSpPr txBox="1"/>
            <p:nvPr/>
          </p:nvSpPr>
          <p:spPr>
            <a:xfrm>
              <a:off x="8592650" y="5315525"/>
              <a:ext cx="55024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latin typeface="Arial"/>
                  <a:cs typeface="Arial"/>
                </a:rPr>
                <a:t>(mm)</a:t>
              </a:r>
            </a:p>
          </p:txBody>
        </p:sp>
        <p:sp>
          <p:nvSpPr>
            <p:cNvPr id="123" name="TextBox 122"/>
            <p:cNvSpPr txBox="1"/>
            <p:nvPr/>
          </p:nvSpPr>
          <p:spPr>
            <a:xfrm>
              <a:off x="5115628" y="5536422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25</a:t>
              </a:r>
            </a:p>
          </p:txBody>
        </p:sp>
        <p:sp>
          <p:nvSpPr>
            <p:cNvPr id="128" name="TextBox 127"/>
            <p:cNvSpPr txBox="1"/>
            <p:nvPr/>
          </p:nvSpPr>
          <p:spPr>
            <a:xfrm>
              <a:off x="5594699" y="5536422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30</a:t>
              </a:r>
            </a:p>
          </p:txBody>
        </p:sp>
        <p:sp>
          <p:nvSpPr>
            <p:cNvPr id="130" name="TextBox 129"/>
            <p:cNvSpPr txBox="1"/>
            <p:nvPr/>
          </p:nvSpPr>
          <p:spPr>
            <a:xfrm>
              <a:off x="6078345" y="5538597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35</a:t>
              </a:r>
            </a:p>
          </p:txBody>
        </p:sp>
        <p:sp>
          <p:nvSpPr>
            <p:cNvPr id="131" name="TextBox 130"/>
            <p:cNvSpPr txBox="1"/>
            <p:nvPr/>
          </p:nvSpPr>
          <p:spPr>
            <a:xfrm>
              <a:off x="6562004" y="5536422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40</a:t>
              </a:r>
            </a:p>
          </p:txBody>
        </p:sp>
        <p:sp>
          <p:nvSpPr>
            <p:cNvPr id="132" name="TextBox 131"/>
            <p:cNvSpPr txBox="1"/>
            <p:nvPr/>
          </p:nvSpPr>
          <p:spPr>
            <a:xfrm>
              <a:off x="7048359" y="5536422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45</a:t>
              </a:r>
            </a:p>
          </p:txBody>
        </p:sp>
        <p:sp>
          <p:nvSpPr>
            <p:cNvPr id="133" name="TextBox 132"/>
            <p:cNvSpPr txBox="1"/>
            <p:nvPr/>
          </p:nvSpPr>
          <p:spPr>
            <a:xfrm>
              <a:off x="7526281" y="5536422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50</a:t>
              </a:r>
            </a:p>
          </p:txBody>
        </p:sp>
        <p:sp>
          <p:nvSpPr>
            <p:cNvPr id="134" name="TextBox 133"/>
            <p:cNvSpPr txBox="1"/>
            <p:nvPr/>
          </p:nvSpPr>
          <p:spPr>
            <a:xfrm>
              <a:off x="8002418" y="5536422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55</a:t>
              </a:r>
            </a:p>
          </p:txBody>
        </p:sp>
      </p:grpSp>
      <p:grpSp>
        <p:nvGrpSpPr>
          <p:cNvPr id="135" name="Group 134"/>
          <p:cNvGrpSpPr/>
          <p:nvPr/>
        </p:nvGrpSpPr>
        <p:grpSpPr>
          <a:xfrm>
            <a:off x="169053" y="4864584"/>
            <a:ext cx="9011589" cy="401249"/>
            <a:chOff x="169053" y="5029236"/>
            <a:chExt cx="9011589" cy="401249"/>
          </a:xfrm>
        </p:grpSpPr>
        <p:pic>
          <p:nvPicPr>
            <p:cNvPr id="136" name="Picture 135" descr="DT_theta_Russia_64.png"/>
            <p:cNvPicPr>
              <a:picLocks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5" t="95574" r="572" b="2085"/>
            <a:stretch/>
          </p:blipFill>
          <p:spPr>
            <a:xfrm>
              <a:off x="169053" y="5081227"/>
              <a:ext cx="8573976" cy="164592"/>
            </a:xfrm>
            <a:prstGeom prst="rect">
              <a:avLst/>
            </a:prstGeom>
          </p:spPr>
        </p:pic>
        <p:sp>
          <p:nvSpPr>
            <p:cNvPr id="137" name="TextBox 136"/>
            <p:cNvSpPr txBox="1"/>
            <p:nvPr/>
          </p:nvSpPr>
          <p:spPr>
            <a:xfrm>
              <a:off x="1481599" y="5244959"/>
              <a:ext cx="367459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270</a:t>
              </a:r>
            </a:p>
          </p:txBody>
        </p:sp>
        <p:sp>
          <p:nvSpPr>
            <p:cNvPr id="138" name="TextBox 137"/>
            <p:cNvSpPr txBox="1"/>
            <p:nvPr/>
          </p:nvSpPr>
          <p:spPr>
            <a:xfrm>
              <a:off x="1862393" y="5244959"/>
              <a:ext cx="35159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276</a:t>
              </a:r>
            </a:p>
          </p:txBody>
        </p:sp>
        <p:sp>
          <p:nvSpPr>
            <p:cNvPr id="139" name="TextBox 138"/>
            <p:cNvSpPr txBox="1"/>
            <p:nvPr/>
          </p:nvSpPr>
          <p:spPr>
            <a:xfrm>
              <a:off x="2229198" y="5244959"/>
              <a:ext cx="36670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282</a:t>
              </a:r>
            </a:p>
          </p:txBody>
        </p:sp>
        <p:sp>
          <p:nvSpPr>
            <p:cNvPr id="140" name="TextBox 139"/>
            <p:cNvSpPr txBox="1"/>
            <p:nvPr/>
          </p:nvSpPr>
          <p:spPr>
            <a:xfrm>
              <a:off x="2595901" y="5244959"/>
              <a:ext cx="38122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288</a:t>
              </a:r>
            </a:p>
          </p:txBody>
        </p:sp>
        <p:sp>
          <p:nvSpPr>
            <p:cNvPr id="141" name="TextBox 140"/>
            <p:cNvSpPr txBox="1"/>
            <p:nvPr/>
          </p:nvSpPr>
          <p:spPr>
            <a:xfrm>
              <a:off x="2980302" y="5244099"/>
              <a:ext cx="34601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294</a:t>
              </a:r>
            </a:p>
          </p:txBody>
        </p:sp>
        <p:sp>
          <p:nvSpPr>
            <p:cNvPr id="142" name="TextBox 141"/>
            <p:cNvSpPr txBox="1"/>
            <p:nvPr/>
          </p:nvSpPr>
          <p:spPr>
            <a:xfrm>
              <a:off x="3349017" y="5244099"/>
              <a:ext cx="35744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300</a:t>
              </a:r>
            </a:p>
          </p:txBody>
        </p:sp>
        <p:sp>
          <p:nvSpPr>
            <p:cNvPr id="143" name="TextBox 142"/>
            <p:cNvSpPr txBox="1"/>
            <p:nvPr/>
          </p:nvSpPr>
          <p:spPr>
            <a:xfrm>
              <a:off x="3709638" y="5244099"/>
              <a:ext cx="389885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306</a:t>
              </a:r>
            </a:p>
          </p:txBody>
        </p:sp>
        <p:sp>
          <p:nvSpPr>
            <p:cNvPr id="144" name="TextBox 143"/>
            <p:cNvSpPr txBox="1"/>
            <p:nvPr/>
          </p:nvSpPr>
          <p:spPr>
            <a:xfrm>
              <a:off x="4091306" y="5244099"/>
              <a:ext cx="36781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312</a:t>
              </a:r>
            </a:p>
          </p:txBody>
        </p:sp>
        <p:sp>
          <p:nvSpPr>
            <p:cNvPr id="145" name="TextBox 144"/>
            <p:cNvSpPr txBox="1"/>
            <p:nvPr/>
          </p:nvSpPr>
          <p:spPr>
            <a:xfrm>
              <a:off x="4459116" y="5244099"/>
              <a:ext cx="362223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318</a:t>
              </a:r>
            </a:p>
          </p:txBody>
        </p:sp>
        <p:sp>
          <p:nvSpPr>
            <p:cNvPr id="146" name="TextBox 145"/>
            <p:cNvSpPr txBox="1"/>
            <p:nvPr/>
          </p:nvSpPr>
          <p:spPr>
            <a:xfrm>
              <a:off x="4848644" y="5244099"/>
              <a:ext cx="33934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324</a:t>
              </a:r>
            </a:p>
          </p:txBody>
        </p:sp>
        <p:sp>
          <p:nvSpPr>
            <p:cNvPr id="164" name="TextBox 163"/>
            <p:cNvSpPr txBox="1"/>
            <p:nvPr/>
          </p:nvSpPr>
          <p:spPr>
            <a:xfrm>
              <a:off x="5219252" y="5243883"/>
              <a:ext cx="343081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330</a:t>
              </a:r>
            </a:p>
          </p:txBody>
        </p:sp>
        <p:sp>
          <p:nvSpPr>
            <p:cNvPr id="165" name="TextBox 164"/>
            <p:cNvSpPr txBox="1"/>
            <p:nvPr/>
          </p:nvSpPr>
          <p:spPr>
            <a:xfrm>
              <a:off x="5574395" y="5244477"/>
              <a:ext cx="375249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336</a:t>
              </a:r>
            </a:p>
          </p:txBody>
        </p:sp>
        <p:sp>
          <p:nvSpPr>
            <p:cNvPr id="166" name="TextBox 165"/>
            <p:cNvSpPr txBox="1"/>
            <p:nvPr/>
          </p:nvSpPr>
          <p:spPr>
            <a:xfrm>
              <a:off x="5926640" y="5245819"/>
              <a:ext cx="40141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342</a:t>
              </a:r>
            </a:p>
          </p:txBody>
        </p:sp>
        <p:sp>
          <p:nvSpPr>
            <p:cNvPr id="167" name="TextBox 166"/>
            <p:cNvSpPr txBox="1"/>
            <p:nvPr/>
          </p:nvSpPr>
          <p:spPr>
            <a:xfrm>
              <a:off x="6315354" y="5244099"/>
              <a:ext cx="378529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348</a:t>
              </a:r>
            </a:p>
          </p:txBody>
        </p:sp>
        <p:sp>
          <p:nvSpPr>
            <p:cNvPr id="168" name="TextBox 167"/>
            <p:cNvSpPr txBox="1"/>
            <p:nvPr/>
          </p:nvSpPr>
          <p:spPr>
            <a:xfrm>
              <a:off x="6693883" y="5244099"/>
              <a:ext cx="369772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354</a:t>
              </a:r>
            </a:p>
          </p:txBody>
        </p:sp>
        <p:sp>
          <p:nvSpPr>
            <p:cNvPr id="169" name="TextBox 168"/>
            <p:cNvSpPr txBox="1"/>
            <p:nvPr/>
          </p:nvSpPr>
          <p:spPr>
            <a:xfrm>
              <a:off x="7070739" y="5243730"/>
              <a:ext cx="35954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360</a:t>
              </a:r>
            </a:p>
          </p:txBody>
        </p:sp>
        <p:sp>
          <p:nvSpPr>
            <p:cNvPr id="170" name="TextBox 169"/>
            <p:cNvSpPr txBox="1"/>
            <p:nvPr/>
          </p:nvSpPr>
          <p:spPr>
            <a:xfrm>
              <a:off x="7433454" y="5245819"/>
              <a:ext cx="37142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366</a:t>
              </a:r>
            </a:p>
          </p:txBody>
        </p:sp>
        <p:sp>
          <p:nvSpPr>
            <p:cNvPr id="171" name="TextBox 170"/>
            <p:cNvSpPr txBox="1"/>
            <p:nvPr/>
          </p:nvSpPr>
          <p:spPr>
            <a:xfrm>
              <a:off x="7801706" y="5244099"/>
              <a:ext cx="38359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372</a:t>
              </a:r>
            </a:p>
          </p:txBody>
        </p:sp>
        <p:sp>
          <p:nvSpPr>
            <p:cNvPr id="172" name="TextBox 171"/>
            <p:cNvSpPr txBox="1"/>
            <p:nvPr/>
          </p:nvSpPr>
          <p:spPr>
            <a:xfrm>
              <a:off x="8184811" y="5244099"/>
              <a:ext cx="36524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378</a:t>
              </a:r>
            </a:p>
          </p:txBody>
        </p:sp>
        <p:sp>
          <p:nvSpPr>
            <p:cNvPr id="173" name="TextBox 172"/>
            <p:cNvSpPr txBox="1"/>
            <p:nvPr/>
          </p:nvSpPr>
          <p:spPr>
            <a:xfrm>
              <a:off x="1108290" y="5244959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264</a:t>
              </a:r>
            </a:p>
          </p:txBody>
        </p:sp>
        <p:sp>
          <p:nvSpPr>
            <p:cNvPr id="174" name="TextBox 173"/>
            <p:cNvSpPr txBox="1"/>
            <p:nvPr/>
          </p:nvSpPr>
          <p:spPr>
            <a:xfrm>
              <a:off x="751324" y="5245819"/>
              <a:ext cx="345053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258</a:t>
              </a:r>
            </a:p>
          </p:txBody>
        </p:sp>
        <p:sp>
          <p:nvSpPr>
            <p:cNvPr id="175" name="TextBox 174"/>
            <p:cNvSpPr txBox="1"/>
            <p:nvPr/>
          </p:nvSpPr>
          <p:spPr>
            <a:xfrm>
              <a:off x="345838" y="5245819"/>
              <a:ext cx="408629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252</a:t>
              </a:r>
            </a:p>
          </p:txBody>
        </p:sp>
        <p:sp>
          <p:nvSpPr>
            <p:cNvPr id="176" name="TextBox 175"/>
            <p:cNvSpPr txBox="1"/>
            <p:nvPr/>
          </p:nvSpPr>
          <p:spPr>
            <a:xfrm>
              <a:off x="8695637" y="5029236"/>
              <a:ext cx="48500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latin typeface="Arial"/>
                  <a:cs typeface="Arial"/>
                </a:rPr>
                <a:t>(K)</a:t>
              </a:r>
            </a:p>
          </p:txBody>
        </p:sp>
      </p:grpSp>
      <p:pic>
        <p:nvPicPr>
          <p:cNvPr id="2" name="Picture 1" descr="DT_theta_Russia_20180606_1200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138" y="749754"/>
            <a:ext cx="4186103" cy="402336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grpSp>
        <p:nvGrpSpPr>
          <p:cNvPr id="177" name="Group 176"/>
          <p:cNvGrpSpPr/>
          <p:nvPr/>
        </p:nvGrpSpPr>
        <p:grpSpPr>
          <a:xfrm>
            <a:off x="333738" y="3451508"/>
            <a:ext cx="973387" cy="1319262"/>
            <a:chOff x="333738" y="3451508"/>
            <a:chExt cx="973387" cy="1319262"/>
          </a:xfrm>
        </p:grpSpPr>
        <p:grpSp>
          <p:nvGrpSpPr>
            <p:cNvPr id="178" name="Group 177"/>
            <p:cNvGrpSpPr/>
            <p:nvPr/>
          </p:nvGrpSpPr>
          <p:grpSpPr>
            <a:xfrm>
              <a:off x="333738" y="3451508"/>
              <a:ext cx="973387" cy="1319262"/>
              <a:chOff x="75438" y="3359610"/>
              <a:chExt cx="973387" cy="1319262"/>
            </a:xfrm>
          </p:grpSpPr>
          <p:grpSp>
            <p:nvGrpSpPr>
              <p:cNvPr id="185" name="Group 184"/>
              <p:cNvGrpSpPr/>
              <p:nvPr/>
            </p:nvGrpSpPr>
            <p:grpSpPr>
              <a:xfrm>
                <a:off x="75438" y="3359610"/>
                <a:ext cx="973387" cy="1319262"/>
                <a:chOff x="4573976" y="3696976"/>
                <a:chExt cx="973387" cy="1319262"/>
              </a:xfrm>
            </p:grpSpPr>
            <p:sp>
              <p:nvSpPr>
                <p:cNvPr id="188" name="Rectangle 187"/>
                <p:cNvSpPr/>
                <p:nvPr/>
              </p:nvSpPr>
              <p:spPr>
                <a:xfrm>
                  <a:off x="4573976" y="3735076"/>
                  <a:ext cx="882363" cy="1281162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9" name="Oval 188"/>
                <p:cNvSpPr>
                  <a:spLocks noChangeAspect="1"/>
                </p:cNvSpPr>
                <p:nvPr/>
              </p:nvSpPr>
              <p:spPr>
                <a:xfrm>
                  <a:off x="4636715" y="4214650"/>
                  <a:ext cx="109728" cy="109728"/>
                </a:xfrm>
                <a:prstGeom prst="ellipse">
                  <a:avLst/>
                </a:prstGeom>
                <a:solidFill>
                  <a:srgbClr val="35FF17"/>
                </a:solidFill>
                <a:ln w="22225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0" name="TextBox 189"/>
                <p:cNvSpPr txBox="1"/>
                <p:nvPr/>
              </p:nvSpPr>
              <p:spPr>
                <a:xfrm>
                  <a:off x="4712605" y="3696976"/>
                  <a:ext cx="834758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400" b="1" dirty="0">
                      <a:latin typeface="Arial"/>
                      <a:cs typeface="Arial"/>
                    </a:rPr>
                    <a:t>TPV 1a</a:t>
                  </a:r>
                </a:p>
              </p:txBody>
            </p:sp>
            <p:sp>
              <p:nvSpPr>
                <p:cNvPr id="191" name="Oval 190"/>
                <p:cNvSpPr>
                  <a:spLocks noChangeAspect="1"/>
                </p:cNvSpPr>
                <p:nvPr/>
              </p:nvSpPr>
              <p:spPr>
                <a:xfrm>
                  <a:off x="4636715" y="3805526"/>
                  <a:ext cx="109728" cy="109728"/>
                </a:xfrm>
                <a:prstGeom prst="ellipse">
                  <a:avLst/>
                </a:prstGeom>
                <a:solidFill>
                  <a:srgbClr val="FFFF00"/>
                </a:solidFill>
                <a:ln w="22225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2" name="TextBox 191"/>
                <p:cNvSpPr txBox="1"/>
                <p:nvPr/>
              </p:nvSpPr>
              <p:spPr>
                <a:xfrm>
                  <a:off x="4712605" y="4108567"/>
                  <a:ext cx="834758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400" b="1" dirty="0">
                      <a:latin typeface="Arial"/>
                      <a:cs typeface="Arial"/>
                    </a:rPr>
                    <a:t>TPV 3</a:t>
                  </a:r>
                </a:p>
              </p:txBody>
            </p:sp>
          </p:grpSp>
          <p:sp>
            <p:nvSpPr>
              <p:cNvPr id="186" name="Oval 185"/>
              <p:cNvSpPr>
                <a:spLocks noChangeAspect="1"/>
              </p:cNvSpPr>
              <p:nvPr/>
            </p:nvSpPr>
            <p:spPr>
              <a:xfrm>
                <a:off x="138177" y="3674298"/>
                <a:ext cx="109728" cy="109728"/>
              </a:xfrm>
              <a:prstGeom prst="ellipse">
                <a:avLst/>
              </a:prstGeom>
              <a:solidFill>
                <a:srgbClr val="20FFFF"/>
              </a:solidFill>
              <a:ln w="22225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7" name="TextBox 186"/>
              <p:cNvSpPr txBox="1"/>
              <p:nvPr/>
            </p:nvSpPr>
            <p:spPr>
              <a:xfrm>
                <a:off x="214067" y="3563180"/>
                <a:ext cx="83475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 dirty="0">
                    <a:latin typeface="Arial"/>
                    <a:cs typeface="Arial"/>
                  </a:rPr>
                  <a:t>TPV 2</a:t>
                </a:r>
              </a:p>
            </p:txBody>
          </p:sp>
        </p:grpSp>
        <p:sp>
          <p:nvSpPr>
            <p:cNvPr id="180" name="Oval 179"/>
            <p:cNvSpPr>
              <a:spLocks noChangeAspect="1"/>
            </p:cNvSpPr>
            <p:nvPr/>
          </p:nvSpPr>
          <p:spPr>
            <a:xfrm>
              <a:off x="396477" y="4390131"/>
              <a:ext cx="109728" cy="109728"/>
            </a:xfrm>
            <a:prstGeom prst="ellipse">
              <a:avLst/>
            </a:prstGeom>
            <a:solidFill>
              <a:srgbClr val="DC0004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1" name="Oval 180"/>
            <p:cNvSpPr>
              <a:spLocks noChangeAspect="1"/>
            </p:cNvSpPr>
            <p:nvPr/>
          </p:nvSpPr>
          <p:spPr>
            <a:xfrm>
              <a:off x="396477" y="4181281"/>
              <a:ext cx="109728" cy="109728"/>
            </a:xfrm>
            <a:prstGeom prst="ellipse">
              <a:avLst/>
            </a:prstGeom>
            <a:solidFill>
              <a:srgbClr val="FC6909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2" name="TextBox 181"/>
            <p:cNvSpPr txBox="1"/>
            <p:nvPr/>
          </p:nvSpPr>
          <p:spPr>
            <a:xfrm>
              <a:off x="472367" y="4071149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latin typeface="Arial"/>
                  <a:cs typeface="Arial"/>
                </a:rPr>
                <a:t>TPV 1b</a:t>
              </a:r>
            </a:p>
          </p:txBody>
        </p:sp>
        <p:sp>
          <p:nvSpPr>
            <p:cNvPr id="183" name="TextBox 182"/>
            <p:cNvSpPr txBox="1"/>
            <p:nvPr/>
          </p:nvSpPr>
          <p:spPr>
            <a:xfrm>
              <a:off x="472367" y="4279887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latin typeface="Arial"/>
                  <a:cs typeface="Arial"/>
                </a:rPr>
                <a:t>TPV 1c</a:t>
              </a:r>
            </a:p>
          </p:txBody>
        </p:sp>
      </p:grpSp>
      <p:sp>
        <p:nvSpPr>
          <p:cNvPr id="193" name="Multiply 192"/>
          <p:cNvSpPr>
            <a:spLocks noChangeAspect="1"/>
          </p:cNvSpPr>
          <p:nvPr/>
        </p:nvSpPr>
        <p:spPr>
          <a:xfrm>
            <a:off x="2143343" y="1016808"/>
            <a:ext cx="228856" cy="228600"/>
          </a:xfrm>
          <a:prstGeom prst="mathMultiply">
            <a:avLst/>
          </a:prstGeom>
          <a:solidFill>
            <a:schemeClr val="bg1"/>
          </a:solidFill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4" name="Multiply 193"/>
          <p:cNvSpPr>
            <a:spLocks noChangeAspect="1"/>
          </p:cNvSpPr>
          <p:nvPr/>
        </p:nvSpPr>
        <p:spPr>
          <a:xfrm>
            <a:off x="2254596" y="2172020"/>
            <a:ext cx="228856" cy="228600"/>
          </a:xfrm>
          <a:prstGeom prst="mathMultiply">
            <a:avLst/>
          </a:prstGeom>
          <a:solidFill>
            <a:schemeClr val="bg1"/>
          </a:solidFill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5" name="Multiply 194"/>
          <p:cNvSpPr>
            <a:spLocks noChangeAspect="1"/>
          </p:cNvSpPr>
          <p:nvPr/>
        </p:nvSpPr>
        <p:spPr>
          <a:xfrm>
            <a:off x="2349765" y="2794320"/>
            <a:ext cx="228856" cy="228600"/>
          </a:xfrm>
          <a:prstGeom prst="mathMultiply">
            <a:avLst/>
          </a:prstGeom>
          <a:solidFill>
            <a:schemeClr val="bg1"/>
          </a:solidFill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7" name="Multiply 196"/>
          <p:cNvSpPr>
            <a:spLocks noChangeAspect="1"/>
          </p:cNvSpPr>
          <p:nvPr/>
        </p:nvSpPr>
        <p:spPr>
          <a:xfrm>
            <a:off x="6906732" y="2232345"/>
            <a:ext cx="228856" cy="228600"/>
          </a:xfrm>
          <a:prstGeom prst="mathMultiply">
            <a:avLst/>
          </a:prstGeom>
          <a:solidFill>
            <a:schemeClr val="bg1"/>
          </a:solidFill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Title 1"/>
          <p:cNvSpPr txBox="1">
            <a:spLocks/>
          </p:cNvSpPr>
          <p:nvPr/>
        </p:nvSpPr>
        <p:spPr>
          <a:xfrm>
            <a:off x="1" y="-33716"/>
            <a:ext cx="9143999" cy="72222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0000"/>
                </a:solidFill>
                <a:cs typeface="Arial" panose="020B0604020202020204" pitchFamily="34" charset="0"/>
              </a:rPr>
              <a:t>12</a:t>
            </a:r>
            <a:r>
              <a:rPr lang="en-US" b="1" dirty="0" smtClean="0">
                <a:solidFill>
                  <a:srgbClr val="FF0000"/>
                </a:solidFill>
                <a:cs typeface="Arial" panose="020B0604020202020204" pitchFamily="34" charset="0"/>
              </a:rPr>
              <a:t>00 UTC 6 Jun 2018</a:t>
            </a:r>
            <a:endParaRPr lang="en-US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772300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lp_track_Russia_5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2563" y="750585"/>
            <a:ext cx="4186469" cy="402336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cxnSp>
        <p:nvCxnSpPr>
          <p:cNvPr id="38" name="Straight Connector 37"/>
          <p:cNvCxnSpPr/>
          <p:nvPr/>
        </p:nvCxnSpPr>
        <p:spPr>
          <a:xfrm>
            <a:off x="-12095" y="5790071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-14916" y="6746798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4578976" y="5781706"/>
            <a:ext cx="0" cy="95956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" name="Content Placeholder 2"/>
          <p:cNvSpPr>
            <a:spLocks noGrp="1"/>
          </p:cNvSpPr>
          <p:nvPr>
            <p:ph idx="1"/>
          </p:nvPr>
        </p:nvSpPr>
        <p:spPr>
          <a:xfrm>
            <a:off x="2988" y="5790071"/>
            <a:ext cx="4575988" cy="956727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 temperature (K, shaded), wind speed (black, every 10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starting at 30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and wind (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flags and barbs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on 2-PVU surface</a:t>
            </a:r>
            <a:endParaRPr lang="en-US" sz="16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6" name="Content Placeholder 2"/>
          <p:cNvSpPr txBox="1">
            <a:spLocks/>
          </p:cNvSpPr>
          <p:nvPr/>
        </p:nvSpPr>
        <p:spPr>
          <a:xfrm>
            <a:off x="4596880" y="5804182"/>
            <a:ext cx="4547120" cy="942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300-hPa wind speed (m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shaded),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1000–500-hPa thickness (dam, blue/red),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SLP (hPa, black), and PW (mm, shaded)</a:t>
            </a:r>
            <a:endParaRPr lang="en-US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5" name="Group 74"/>
          <p:cNvGrpSpPr/>
          <p:nvPr/>
        </p:nvGrpSpPr>
        <p:grpSpPr>
          <a:xfrm>
            <a:off x="48213" y="5307257"/>
            <a:ext cx="4773126" cy="412942"/>
            <a:chOff x="59256" y="5310321"/>
            <a:chExt cx="4773126" cy="412942"/>
          </a:xfrm>
        </p:grpSpPr>
        <p:pic>
          <p:nvPicPr>
            <p:cNvPr id="77" name="Picture 76" descr="250_jet_mslp_24.png"/>
            <p:cNvPicPr>
              <a:picLocks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20" t="95259" r="17498" b="2074"/>
            <a:stretch/>
          </p:blipFill>
          <p:spPr>
            <a:xfrm>
              <a:off x="59256" y="5385658"/>
              <a:ext cx="4071232" cy="164592"/>
            </a:xfrm>
            <a:prstGeom prst="rect">
              <a:avLst/>
            </a:prstGeom>
          </p:spPr>
        </p:pic>
        <p:sp>
          <p:nvSpPr>
            <p:cNvPr id="78" name="TextBox 77"/>
            <p:cNvSpPr txBox="1"/>
            <p:nvPr/>
          </p:nvSpPr>
          <p:spPr>
            <a:xfrm>
              <a:off x="4069139" y="5310321"/>
              <a:ext cx="763243" cy="3046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latin typeface="Arial"/>
                  <a:cs typeface="Arial"/>
                </a:rPr>
                <a:t>(</a:t>
              </a:r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m s</a:t>
              </a:r>
              <a:r>
                <a:rPr lang="en-US" sz="1200" baseline="30000" dirty="0">
                  <a:latin typeface="Arial" panose="020B0604020202020204" pitchFamily="34" charset="0"/>
                  <a:cs typeface="Arial" panose="020B0604020202020204" pitchFamily="34" charset="0"/>
                </a:rPr>
                <a:t>−1</a:t>
              </a:r>
              <a:r>
                <a:rPr lang="en-US" sz="1200" baseline="300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200" dirty="0">
                  <a:latin typeface="Arial"/>
                  <a:cs typeface="Arial"/>
                </a:rPr>
                <a:t>)</a:t>
              </a: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379106" y="5538597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30</a:t>
              </a:r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828454" y="5538597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40</a:t>
              </a:r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1271380" y="5537766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50</a:t>
              </a:r>
            </a:p>
          </p:txBody>
        </p:sp>
        <p:sp>
          <p:nvSpPr>
            <p:cNvPr id="86" name="TextBox 85"/>
            <p:cNvSpPr txBox="1"/>
            <p:nvPr/>
          </p:nvSpPr>
          <p:spPr>
            <a:xfrm>
              <a:off x="1718906" y="5538597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60</a:t>
              </a: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2171505" y="5537766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70</a:t>
              </a: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2612098" y="5538597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80</a:t>
              </a: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3062932" y="5536935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90</a:t>
              </a: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3504580" y="5538597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100</a:t>
              </a:r>
            </a:p>
          </p:txBody>
        </p:sp>
      </p:grpSp>
      <p:grpSp>
        <p:nvGrpSpPr>
          <p:cNvPr id="91" name="Group 90"/>
          <p:cNvGrpSpPr/>
          <p:nvPr/>
        </p:nvGrpSpPr>
        <p:grpSpPr>
          <a:xfrm>
            <a:off x="4816358" y="5312461"/>
            <a:ext cx="4370704" cy="407738"/>
            <a:chOff x="4772186" y="5315525"/>
            <a:chExt cx="4370704" cy="407738"/>
          </a:xfrm>
        </p:grpSpPr>
        <p:pic>
          <p:nvPicPr>
            <p:cNvPr id="92" name="Picture 91" descr="250_jet_mslp_24.png"/>
            <p:cNvPicPr>
              <a:picLocks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867" t="95111" r="58321" b="2074"/>
            <a:stretch/>
          </p:blipFill>
          <p:spPr>
            <a:xfrm>
              <a:off x="4772186" y="5385658"/>
              <a:ext cx="3894384" cy="164592"/>
            </a:xfrm>
            <a:prstGeom prst="rect">
              <a:avLst/>
            </a:prstGeom>
          </p:spPr>
        </p:pic>
        <p:sp>
          <p:nvSpPr>
            <p:cNvPr id="93" name="TextBox 92"/>
            <p:cNvSpPr txBox="1"/>
            <p:nvPr/>
          </p:nvSpPr>
          <p:spPr>
            <a:xfrm>
              <a:off x="8592650" y="5315525"/>
              <a:ext cx="55024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latin typeface="Arial"/>
                  <a:cs typeface="Arial"/>
                </a:rPr>
                <a:t>(mm)</a:t>
              </a: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5115628" y="5536422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25</a:t>
              </a: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5594699" y="5536422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30</a:t>
              </a: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6078345" y="5538597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35</a:t>
              </a:r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6562004" y="5536422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40</a:t>
              </a:r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7048359" y="5536422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45</a:t>
              </a:r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7526281" y="5536422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50</a:t>
              </a:r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8002418" y="5536422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55</a:t>
              </a:r>
            </a:p>
          </p:txBody>
        </p:sp>
      </p:grpSp>
      <p:grpSp>
        <p:nvGrpSpPr>
          <p:cNvPr id="101" name="Group 100"/>
          <p:cNvGrpSpPr/>
          <p:nvPr/>
        </p:nvGrpSpPr>
        <p:grpSpPr>
          <a:xfrm>
            <a:off x="169053" y="4864584"/>
            <a:ext cx="9011589" cy="401249"/>
            <a:chOff x="169053" y="5029236"/>
            <a:chExt cx="9011589" cy="401249"/>
          </a:xfrm>
        </p:grpSpPr>
        <p:pic>
          <p:nvPicPr>
            <p:cNvPr id="102" name="Picture 101" descr="DT_theta_Russia_64.png"/>
            <p:cNvPicPr>
              <a:picLocks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5" t="95574" r="572" b="2085"/>
            <a:stretch/>
          </p:blipFill>
          <p:spPr>
            <a:xfrm>
              <a:off x="169053" y="5081227"/>
              <a:ext cx="8573976" cy="164592"/>
            </a:xfrm>
            <a:prstGeom prst="rect">
              <a:avLst/>
            </a:prstGeom>
          </p:spPr>
        </p:pic>
        <p:sp>
          <p:nvSpPr>
            <p:cNvPr id="103" name="TextBox 102"/>
            <p:cNvSpPr txBox="1"/>
            <p:nvPr/>
          </p:nvSpPr>
          <p:spPr>
            <a:xfrm>
              <a:off x="1481599" y="5244959"/>
              <a:ext cx="367459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270</a:t>
              </a:r>
            </a:p>
          </p:txBody>
        </p:sp>
        <p:sp>
          <p:nvSpPr>
            <p:cNvPr id="104" name="TextBox 103"/>
            <p:cNvSpPr txBox="1"/>
            <p:nvPr/>
          </p:nvSpPr>
          <p:spPr>
            <a:xfrm>
              <a:off x="1862393" y="5244959"/>
              <a:ext cx="35159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276</a:t>
              </a:r>
            </a:p>
          </p:txBody>
        </p:sp>
        <p:sp>
          <p:nvSpPr>
            <p:cNvPr id="105" name="TextBox 104"/>
            <p:cNvSpPr txBox="1"/>
            <p:nvPr/>
          </p:nvSpPr>
          <p:spPr>
            <a:xfrm>
              <a:off x="2229198" y="5244959"/>
              <a:ext cx="36670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282</a:t>
              </a:r>
            </a:p>
          </p:txBody>
        </p:sp>
        <p:sp>
          <p:nvSpPr>
            <p:cNvPr id="106" name="TextBox 105"/>
            <p:cNvSpPr txBox="1"/>
            <p:nvPr/>
          </p:nvSpPr>
          <p:spPr>
            <a:xfrm>
              <a:off x="2595901" y="5244959"/>
              <a:ext cx="38122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288</a:t>
              </a:r>
            </a:p>
          </p:txBody>
        </p:sp>
        <p:sp>
          <p:nvSpPr>
            <p:cNvPr id="107" name="TextBox 106"/>
            <p:cNvSpPr txBox="1"/>
            <p:nvPr/>
          </p:nvSpPr>
          <p:spPr>
            <a:xfrm>
              <a:off x="2980302" y="5244099"/>
              <a:ext cx="34601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294</a:t>
              </a:r>
            </a:p>
          </p:txBody>
        </p:sp>
        <p:sp>
          <p:nvSpPr>
            <p:cNvPr id="108" name="TextBox 107"/>
            <p:cNvSpPr txBox="1"/>
            <p:nvPr/>
          </p:nvSpPr>
          <p:spPr>
            <a:xfrm>
              <a:off x="3349017" y="5244099"/>
              <a:ext cx="35744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300</a:t>
              </a:r>
            </a:p>
          </p:txBody>
        </p:sp>
        <p:sp>
          <p:nvSpPr>
            <p:cNvPr id="115" name="TextBox 114"/>
            <p:cNvSpPr txBox="1"/>
            <p:nvPr/>
          </p:nvSpPr>
          <p:spPr>
            <a:xfrm>
              <a:off x="3709638" y="5244099"/>
              <a:ext cx="389885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306</a:t>
              </a:r>
            </a:p>
          </p:txBody>
        </p:sp>
        <p:sp>
          <p:nvSpPr>
            <p:cNvPr id="118" name="TextBox 117"/>
            <p:cNvSpPr txBox="1"/>
            <p:nvPr/>
          </p:nvSpPr>
          <p:spPr>
            <a:xfrm>
              <a:off x="4091306" y="5244099"/>
              <a:ext cx="36781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312</a:t>
              </a:r>
            </a:p>
          </p:txBody>
        </p:sp>
        <p:sp>
          <p:nvSpPr>
            <p:cNvPr id="149" name="TextBox 148"/>
            <p:cNvSpPr txBox="1"/>
            <p:nvPr/>
          </p:nvSpPr>
          <p:spPr>
            <a:xfrm>
              <a:off x="4459116" y="5244099"/>
              <a:ext cx="362223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318</a:t>
              </a:r>
            </a:p>
          </p:txBody>
        </p:sp>
        <p:sp>
          <p:nvSpPr>
            <p:cNvPr id="150" name="TextBox 149"/>
            <p:cNvSpPr txBox="1"/>
            <p:nvPr/>
          </p:nvSpPr>
          <p:spPr>
            <a:xfrm>
              <a:off x="4848644" y="5244099"/>
              <a:ext cx="33934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324</a:t>
              </a:r>
            </a:p>
          </p:txBody>
        </p:sp>
        <p:sp>
          <p:nvSpPr>
            <p:cNvPr id="151" name="TextBox 150"/>
            <p:cNvSpPr txBox="1"/>
            <p:nvPr/>
          </p:nvSpPr>
          <p:spPr>
            <a:xfrm>
              <a:off x="5219252" y="5243883"/>
              <a:ext cx="343081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330</a:t>
              </a:r>
            </a:p>
          </p:txBody>
        </p:sp>
        <p:sp>
          <p:nvSpPr>
            <p:cNvPr id="152" name="TextBox 151"/>
            <p:cNvSpPr txBox="1"/>
            <p:nvPr/>
          </p:nvSpPr>
          <p:spPr>
            <a:xfrm>
              <a:off x="5574395" y="5244477"/>
              <a:ext cx="375249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336</a:t>
              </a:r>
            </a:p>
          </p:txBody>
        </p:sp>
        <p:sp>
          <p:nvSpPr>
            <p:cNvPr id="153" name="TextBox 152"/>
            <p:cNvSpPr txBox="1"/>
            <p:nvPr/>
          </p:nvSpPr>
          <p:spPr>
            <a:xfrm>
              <a:off x="5926640" y="5245819"/>
              <a:ext cx="40141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342</a:t>
              </a:r>
            </a:p>
          </p:txBody>
        </p:sp>
        <p:sp>
          <p:nvSpPr>
            <p:cNvPr id="154" name="TextBox 153"/>
            <p:cNvSpPr txBox="1"/>
            <p:nvPr/>
          </p:nvSpPr>
          <p:spPr>
            <a:xfrm>
              <a:off x="6315354" y="5244099"/>
              <a:ext cx="378529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348</a:t>
              </a:r>
            </a:p>
          </p:txBody>
        </p:sp>
        <p:sp>
          <p:nvSpPr>
            <p:cNvPr id="155" name="TextBox 154"/>
            <p:cNvSpPr txBox="1"/>
            <p:nvPr/>
          </p:nvSpPr>
          <p:spPr>
            <a:xfrm>
              <a:off x="6693883" y="5244099"/>
              <a:ext cx="369772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354</a:t>
              </a:r>
            </a:p>
          </p:txBody>
        </p:sp>
        <p:sp>
          <p:nvSpPr>
            <p:cNvPr id="156" name="TextBox 155"/>
            <p:cNvSpPr txBox="1"/>
            <p:nvPr/>
          </p:nvSpPr>
          <p:spPr>
            <a:xfrm>
              <a:off x="7070739" y="5243730"/>
              <a:ext cx="35954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360</a:t>
              </a:r>
            </a:p>
          </p:txBody>
        </p:sp>
        <p:sp>
          <p:nvSpPr>
            <p:cNvPr id="157" name="TextBox 156"/>
            <p:cNvSpPr txBox="1"/>
            <p:nvPr/>
          </p:nvSpPr>
          <p:spPr>
            <a:xfrm>
              <a:off x="7433454" y="5245819"/>
              <a:ext cx="37142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366</a:t>
              </a:r>
            </a:p>
          </p:txBody>
        </p:sp>
        <p:sp>
          <p:nvSpPr>
            <p:cNvPr id="158" name="TextBox 157"/>
            <p:cNvSpPr txBox="1"/>
            <p:nvPr/>
          </p:nvSpPr>
          <p:spPr>
            <a:xfrm>
              <a:off x="7801706" y="5244099"/>
              <a:ext cx="38359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372</a:t>
              </a:r>
            </a:p>
          </p:txBody>
        </p:sp>
        <p:sp>
          <p:nvSpPr>
            <p:cNvPr id="159" name="TextBox 158"/>
            <p:cNvSpPr txBox="1"/>
            <p:nvPr/>
          </p:nvSpPr>
          <p:spPr>
            <a:xfrm>
              <a:off x="8184811" y="5244099"/>
              <a:ext cx="36524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378</a:t>
              </a:r>
            </a:p>
          </p:txBody>
        </p:sp>
        <p:sp>
          <p:nvSpPr>
            <p:cNvPr id="160" name="TextBox 159"/>
            <p:cNvSpPr txBox="1"/>
            <p:nvPr/>
          </p:nvSpPr>
          <p:spPr>
            <a:xfrm>
              <a:off x="1108290" y="5244959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264</a:t>
              </a:r>
            </a:p>
          </p:txBody>
        </p:sp>
        <p:sp>
          <p:nvSpPr>
            <p:cNvPr id="161" name="TextBox 160"/>
            <p:cNvSpPr txBox="1"/>
            <p:nvPr/>
          </p:nvSpPr>
          <p:spPr>
            <a:xfrm>
              <a:off x="751324" y="5245819"/>
              <a:ext cx="345053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258</a:t>
              </a:r>
            </a:p>
          </p:txBody>
        </p:sp>
        <p:sp>
          <p:nvSpPr>
            <p:cNvPr id="162" name="TextBox 161"/>
            <p:cNvSpPr txBox="1"/>
            <p:nvPr/>
          </p:nvSpPr>
          <p:spPr>
            <a:xfrm>
              <a:off x="345838" y="5245819"/>
              <a:ext cx="408629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252</a:t>
              </a:r>
            </a:p>
          </p:txBody>
        </p:sp>
        <p:sp>
          <p:nvSpPr>
            <p:cNvPr id="163" name="TextBox 162"/>
            <p:cNvSpPr txBox="1"/>
            <p:nvPr/>
          </p:nvSpPr>
          <p:spPr>
            <a:xfrm>
              <a:off x="8695637" y="5029236"/>
              <a:ext cx="48500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latin typeface="Arial"/>
                  <a:cs typeface="Arial"/>
                </a:rPr>
                <a:t>(K)</a:t>
              </a:r>
            </a:p>
          </p:txBody>
        </p:sp>
      </p:grpSp>
      <p:grpSp>
        <p:nvGrpSpPr>
          <p:cNvPr id="69" name="Group 68"/>
          <p:cNvGrpSpPr/>
          <p:nvPr/>
        </p:nvGrpSpPr>
        <p:grpSpPr>
          <a:xfrm>
            <a:off x="4632563" y="4279887"/>
            <a:ext cx="973387" cy="519343"/>
            <a:chOff x="4573976" y="4518937"/>
            <a:chExt cx="973387" cy="519343"/>
          </a:xfrm>
        </p:grpSpPr>
        <p:sp>
          <p:nvSpPr>
            <p:cNvPr id="70" name="Rectangle 69"/>
            <p:cNvSpPr/>
            <p:nvPr/>
          </p:nvSpPr>
          <p:spPr>
            <a:xfrm>
              <a:off x="4573976" y="4559037"/>
              <a:ext cx="676155" cy="4572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Oval 70"/>
            <p:cNvSpPr>
              <a:spLocks noChangeAspect="1"/>
            </p:cNvSpPr>
            <p:nvPr/>
          </p:nvSpPr>
          <p:spPr>
            <a:xfrm>
              <a:off x="4636715" y="4830236"/>
              <a:ext cx="109728" cy="109728"/>
            </a:xfrm>
            <a:prstGeom prst="ellipse">
              <a:avLst/>
            </a:prstGeom>
            <a:solidFill>
              <a:srgbClr val="FFFF00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4712605" y="4518937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latin typeface="Arial"/>
                  <a:cs typeface="Arial"/>
                </a:rPr>
                <a:t>AC1</a:t>
              </a:r>
            </a:p>
          </p:txBody>
        </p:sp>
        <p:sp>
          <p:nvSpPr>
            <p:cNvPr id="73" name="Oval 72"/>
            <p:cNvSpPr>
              <a:spLocks noChangeAspect="1"/>
            </p:cNvSpPr>
            <p:nvPr/>
          </p:nvSpPr>
          <p:spPr>
            <a:xfrm>
              <a:off x="4636715" y="4627487"/>
              <a:ext cx="109728" cy="109728"/>
            </a:xfrm>
            <a:prstGeom prst="ellipse">
              <a:avLst/>
            </a:prstGeom>
            <a:solidFill>
              <a:srgbClr val="DC0004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4712605" y="4730503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latin typeface="Arial"/>
                  <a:cs typeface="Arial"/>
                </a:rPr>
                <a:t>AC2</a:t>
              </a:r>
            </a:p>
          </p:txBody>
        </p:sp>
      </p:grpSp>
      <p:pic>
        <p:nvPicPr>
          <p:cNvPr id="2" name="Picture 1" descr="DT_theta_Russia_20180607_1200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06" y="748961"/>
            <a:ext cx="4186103" cy="402336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grpSp>
        <p:nvGrpSpPr>
          <p:cNvPr id="82" name="Group 81"/>
          <p:cNvGrpSpPr/>
          <p:nvPr/>
        </p:nvGrpSpPr>
        <p:grpSpPr>
          <a:xfrm>
            <a:off x="333738" y="3451508"/>
            <a:ext cx="973387" cy="1347722"/>
            <a:chOff x="333738" y="3451508"/>
            <a:chExt cx="973387" cy="1347722"/>
          </a:xfrm>
        </p:grpSpPr>
        <p:grpSp>
          <p:nvGrpSpPr>
            <p:cNvPr id="83" name="Group 82"/>
            <p:cNvGrpSpPr/>
            <p:nvPr/>
          </p:nvGrpSpPr>
          <p:grpSpPr>
            <a:xfrm>
              <a:off x="333738" y="3451508"/>
              <a:ext cx="973387" cy="1319262"/>
              <a:chOff x="75438" y="3359610"/>
              <a:chExt cx="973387" cy="1319262"/>
            </a:xfrm>
          </p:grpSpPr>
          <p:grpSp>
            <p:nvGrpSpPr>
              <p:cNvPr id="119" name="Group 118"/>
              <p:cNvGrpSpPr/>
              <p:nvPr/>
            </p:nvGrpSpPr>
            <p:grpSpPr>
              <a:xfrm>
                <a:off x="75438" y="3359610"/>
                <a:ext cx="973387" cy="1319262"/>
                <a:chOff x="4573976" y="3696976"/>
                <a:chExt cx="973387" cy="1319262"/>
              </a:xfrm>
            </p:grpSpPr>
            <p:sp>
              <p:nvSpPr>
                <p:cNvPr id="122" name="Rectangle 121"/>
                <p:cNvSpPr/>
                <p:nvPr/>
              </p:nvSpPr>
              <p:spPr>
                <a:xfrm>
                  <a:off x="4573976" y="3735076"/>
                  <a:ext cx="882363" cy="1281162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3" name="Oval 122"/>
                <p:cNvSpPr>
                  <a:spLocks noChangeAspect="1"/>
                </p:cNvSpPr>
                <p:nvPr/>
              </p:nvSpPr>
              <p:spPr>
                <a:xfrm>
                  <a:off x="4636715" y="4214650"/>
                  <a:ext cx="109728" cy="109728"/>
                </a:xfrm>
                <a:prstGeom prst="ellipse">
                  <a:avLst/>
                </a:prstGeom>
                <a:solidFill>
                  <a:srgbClr val="35FF17"/>
                </a:solidFill>
                <a:ln w="22225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8" name="TextBox 127"/>
                <p:cNvSpPr txBox="1"/>
                <p:nvPr/>
              </p:nvSpPr>
              <p:spPr>
                <a:xfrm>
                  <a:off x="4712605" y="3696976"/>
                  <a:ext cx="834758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400" b="1" dirty="0">
                      <a:latin typeface="Arial"/>
                      <a:cs typeface="Arial"/>
                    </a:rPr>
                    <a:t>TPV 1a</a:t>
                  </a:r>
                </a:p>
              </p:txBody>
            </p:sp>
            <p:sp>
              <p:nvSpPr>
                <p:cNvPr id="130" name="Oval 129"/>
                <p:cNvSpPr>
                  <a:spLocks noChangeAspect="1"/>
                </p:cNvSpPr>
                <p:nvPr/>
              </p:nvSpPr>
              <p:spPr>
                <a:xfrm>
                  <a:off x="4636715" y="3805526"/>
                  <a:ext cx="109728" cy="109728"/>
                </a:xfrm>
                <a:prstGeom prst="ellipse">
                  <a:avLst/>
                </a:prstGeom>
                <a:solidFill>
                  <a:srgbClr val="FFFF00"/>
                </a:solidFill>
                <a:ln w="22225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1" name="TextBox 130"/>
                <p:cNvSpPr txBox="1"/>
                <p:nvPr/>
              </p:nvSpPr>
              <p:spPr>
                <a:xfrm>
                  <a:off x="4712605" y="4108567"/>
                  <a:ext cx="834758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400" b="1" dirty="0">
                      <a:latin typeface="Arial"/>
                      <a:cs typeface="Arial"/>
                    </a:rPr>
                    <a:t>TPV 3</a:t>
                  </a:r>
                </a:p>
              </p:txBody>
            </p:sp>
          </p:grpSp>
          <p:sp>
            <p:nvSpPr>
              <p:cNvPr id="120" name="Oval 119"/>
              <p:cNvSpPr>
                <a:spLocks noChangeAspect="1"/>
              </p:cNvSpPr>
              <p:nvPr/>
            </p:nvSpPr>
            <p:spPr>
              <a:xfrm>
                <a:off x="138177" y="3674298"/>
                <a:ext cx="109728" cy="109728"/>
              </a:xfrm>
              <a:prstGeom prst="ellipse">
                <a:avLst/>
              </a:prstGeom>
              <a:solidFill>
                <a:srgbClr val="20FFFF"/>
              </a:solidFill>
              <a:ln w="22225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1" name="TextBox 120"/>
              <p:cNvSpPr txBox="1"/>
              <p:nvPr/>
            </p:nvSpPr>
            <p:spPr>
              <a:xfrm>
                <a:off x="214067" y="3563180"/>
                <a:ext cx="83475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 dirty="0">
                    <a:latin typeface="Arial"/>
                    <a:cs typeface="Arial"/>
                  </a:rPr>
                  <a:t>TPV 2</a:t>
                </a:r>
              </a:p>
            </p:txBody>
          </p:sp>
        </p:grpSp>
        <p:sp>
          <p:nvSpPr>
            <p:cNvPr id="109" name="Oval 108"/>
            <p:cNvSpPr>
              <a:spLocks noChangeAspect="1"/>
            </p:cNvSpPr>
            <p:nvPr/>
          </p:nvSpPr>
          <p:spPr>
            <a:xfrm>
              <a:off x="396477" y="4599976"/>
              <a:ext cx="109728" cy="109728"/>
            </a:xfrm>
            <a:prstGeom prst="ellipse">
              <a:avLst/>
            </a:prstGeom>
            <a:solidFill>
              <a:srgbClr val="FC00D5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" name="Oval 109"/>
            <p:cNvSpPr>
              <a:spLocks noChangeAspect="1"/>
            </p:cNvSpPr>
            <p:nvPr/>
          </p:nvSpPr>
          <p:spPr>
            <a:xfrm>
              <a:off x="396477" y="4390131"/>
              <a:ext cx="109728" cy="109728"/>
            </a:xfrm>
            <a:prstGeom prst="ellipse">
              <a:avLst/>
            </a:prstGeom>
            <a:solidFill>
              <a:srgbClr val="DC0004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" name="Oval 110"/>
            <p:cNvSpPr>
              <a:spLocks noChangeAspect="1"/>
            </p:cNvSpPr>
            <p:nvPr/>
          </p:nvSpPr>
          <p:spPr>
            <a:xfrm>
              <a:off x="396477" y="4181281"/>
              <a:ext cx="109728" cy="109728"/>
            </a:xfrm>
            <a:prstGeom prst="ellipse">
              <a:avLst/>
            </a:prstGeom>
            <a:solidFill>
              <a:srgbClr val="FC6909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" name="TextBox 111"/>
            <p:cNvSpPr txBox="1"/>
            <p:nvPr/>
          </p:nvSpPr>
          <p:spPr>
            <a:xfrm>
              <a:off x="472367" y="4071149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latin typeface="Arial"/>
                  <a:cs typeface="Arial"/>
                </a:rPr>
                <a:t>TPV 1b</a:t>
              </a:r>
            </a:p>
          </p:txBody>
        </p:sp>
        <p:sp>
          <p:nvSpPr>
            <p:cNvPr id="113" name="TextBox 112"/>
            <p:cNvSpPr txBox="1"/>
            <p:nvPr/>
          </p:nvSpPr>
          <p:spPr>
            <a:xfrm>
              <a:off x="472367" y="4279887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latin typeface="Arial"/>
                  <a:cs typeface="Arial"/>
                </a:rPr>
                <a:t>TPV 1c</a:t>
              </a:r>
            </a:p>
          </p:txBody>
        </p:sp>
        <p:sp>
          <p:nvSpPr>
            <p:cNvPr id="116" name="TextBox 115"/>
            <p:cNvSpPr txBox="1"/>
            <p:nvPr/>
          </p:nvSpPr>
          <p:spPr>
            <a:xfrm>
              <a:off x="472367" y="4491453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latin typeface="Arial"/>
                  <a:cs typeface="Arial"/>
                </a:rPr>
                <a:t>TPV 1d</a:t>
              </a:r>
            </a:p>
          </p:txBody>
        </p:sp>
      </p:grpSp>
      <p:sp>
        <p:nvSpPr>
          <p:cNvPr id="132" name="Multiply 131"/>
          <p:cNvSpPr>
            <a:spLocks noChangeAspect="1"/>
          </p:cNvSpPr>
          <p:nvPr/>
        </p:nvSpPr>
        <p:spPr>
          <a:xfrm>
            <a:off x="2143343" y="1016808"/>
            <a:ext cx="228856" cy="228600"/>
          </a:xfrm>
          <a:prstGeom prst="mathMultiply">
            <a:avLst/>
          </a:prstGeom>
          <a:solidFill>
            <a:schemeClr val="bg1"/>
          </a:solidFill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3" name="Multiply 132"/>
          <p:cNvSpPr>
            <a:spLocks noChangeAspect="1"/>
          </p:cNvSpPr>
          <p:nvPr/>
        </p:nvSpPr>
        <p:spPr>
          <a:xfrm>
            <a:off x="2254596" y="2172020"/>
            <a:ext cx="228856" cy="228600"/>
          </a:xfrm>
          <a:prstGeom prst="mathMultiply">
            <a:avLst/>
          </a:prstGeom>
          <a:solidFill>
            <a:schemeClr val="bg1"/>
          </a:solidFill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4" name="Multiply 133"/>
          <p:cNvSpPr>
            <a:spLocks noChangeAspect="1"/>
          </p:cNvSpPr>
          <p:nvPr/>
        </p:nvSpPr>
        <p:spPr>
          <a:xfrm>
            <a:off x="2349765" y="2794320"/>
            <a:ext cx="228856" cy="228600"/>
          </a:xfrm>
          <a:prstGeom prst="mathMultiply">
            <a:avLst/>
          </a:prstGeom>
          <a:solidFill>
            <a:schemeClr val="bg1"/>
          </a:solidFill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5" name="Multiply 134"/>
          <p:cNvSpPr>
            <a:spLocks noChangeAspect="1"/>
          </p:cNvSpPr>
          <p:nvPr/>
        </p:nvSpPr>
        <p:spPr>
          <a:xfrm>
            <a:off x="3056987" y="2159320"/>
            <a:ext cx="228856" cy="228600"/>
          </a:xfrm>
          <a:prstGeom prst="mathMultiply">
            <a:avLst/>
          </a:prstGeom>
          <a:solidFill>
            <a:schemeClr val="bg1"/>
          </a:solidFill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6" name="Multiply 135"/>
          <p:cNvSpPr>
            <a:spLocks noChangeAspect="1"/>
          </p:cNvSpPr>
          <p:nvPr/>
        </p:nvSpPr>
        <p:spPr>
          <a:xfrm>
            <a:off x="6906732" y="2232345"/>
            <a:ext cx="228856" cy="228600"/>
          </a:xfrm>
          <a:prstGeom prst="mathMultiply">
            <a:avLst/>
          </a:prstGeom>
          <a:solidFill>
            <a:schemeClr val="bg1"/>
          </a:solidFill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" name="Title 1"/>
          <p:cNvSpPr txBox="1">
            <a:spLocks/>
          </p:cNvSpPr>
          <p:nvPr/>
        </p:nvSpPr>
        <p:spPr>
          <a:xfrm>
            <a:off x="1" y="-33716"/>
            <a:ext cx="9143999" cy="72222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0000"/>
                </a:solidFill>
                <a:cs typeface="Arial" panose="020B0604020202020204" pitchFamily="34" charset="0"/>
              </a:rPr>
              <a:t>12</a:t>
            </a:r>
            <a:r>
              <a:rPr lang="en-US" b="1" dirty="0" smtClean="0">
                <a:solidFill>
                  <a:srgbClr val="FF0000"/>
                </a:solidFill>
                <a:cs typeface="Arial" panose="020B0604020202020204" pitchFamily="34" charset="0"/>
              </a:rPr>
              <a:t>00 UTC 7 Jun 2018</a:t>
            </a:r>
            <a:endParaRPr lang="en-US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748298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8" name="Straight Connector 37"/>
          <p:cNvCxnSpPr/>
          <p:nvPr/>
        </p:nvCxnSpPr>
        <p:spPr>
          <a:xfrm>
            <a:off x="-12095" y="5639171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-14916" y="6759373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H="1" flipV="1">
            <a:off x="4578486" y="5630806"/>
            <a:ext cx="9372" cy="1128567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" name="Content Placeholder 2"/>
          <p:cNvSpPr>
            <a:spLocks noGrp="1"/>
          </p:cNvSpPr>
          <p:nvPr>
            <p:ph idx="1"/>
          </p:nvPr>
        </p:nvSpPr>
        <p:spPr>
          <a:xfrm>
            <a:off x="2988" y="5639171"/>
            <a:ext cx="4575988" cy="1120202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1600" dirty="0">
                <a:latin typeface="Arial"/>
                <a:cs typeface="Arial"/>
              </a:rPr>
              <a:t>925-hPa area-averaged (100 km) </a:t>
            </a:r>
            <a:r>
              <a:rPr lang="en-US" sz="1600" dirty="0" err="1">
                <a:latin typeface="Arial"/>
                <a:cs typeface="Arial"/>
              </a:rPr>
              <a:t>θ</a:t>
            </a:r>
            <a:r>
              <a:rPr lang="en-US" sz="1600" dirty="0">
                <a:latin typeface="Arial"/>
                <a:cs typeface="Arial"/>
              </a:rPr>
              <a:t> gradient      [K (100 km)</a:t>
            </a:r>
            <a:r>
              <a:rPr lang="en-US" sz="1600" baseline="30000" dirty="0">
                <a:latin typeface="Arial"/>
                <a:cs typeface="Arial"/>
              </a:rPr>
              <a:t> −1</a:t>
            </a:r>
            <a:r>
              <a:rPr lang="en-US" sz="1600" dirty="0">
                <a:latin typeface="Arial"/>
                <a:cs typeface="Arial"/>
              </a:rPr>
              <a:t>, shaded ], </a:t>
            </a:r>
            <a:r>
              <a:rPr lang="en-US" sz="1600" dirty="0" err="1">
                <a:latin typeface="Arial"/>
                <a:cs typeface="Arial"/>
              </a:rPr>
              <a:t>θ</a:t>
            </a:r>
            <a:r>
              <a:rPr lang="en-US" sz="1600" dirty="0">
                <a:latin typeface="Arial"/>
                <a:cs typeface="Arial"/>
              </a:rPr>
              <a:t> (°C, blue), geopotential height (dam, black), and           winds (m s</a:t>
            </a:r>
            <a:r>
              <a:rPr lang="en-US" sz="1600" baseline="30000" dirty="0">
                <a:latin typeface="Arial"/>
                <a:cs typeface="Arial"/>
              </a:rPr>
              <a:t>−1</a:t>
            </a:r>
            <a:r>
              <a:rPr lang="en-US" sz="1600" dirty="0">
                <a:latin typeface="Arial"/>
                <a:cs typeface="Arial"/>
              </a:rPr>
              <a:t>, flags and barbs)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138107" y="5182346"/>
            <a:ext cx="9042535" cy="418885"/>
            <a:chOff x="138107" y="5203113"/>
            <a:chExt cx="9042535" cy="418885"/>
          </a:xfrm>
        </p:grpSpPr>
        <p:pic>
          <p:nvPicPr>
            <p:cNvPr id="62" name="Picture 61" descr="IVT_Russia_68.png"/>
            <p:cNvPicPr>
              <a:picLocks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7" t="95446" r="405" b="2295"/>
            <a:stretch/>
          </p:blipFill>
          <p:spPr>
            <a:xfrm>
              <a:off x="138107" y="5272057"/>
              <a:ext cx="8068185" cy="164592"/>
            </a:xfrm>
            <a:prstGeom prst="rect">
              <a:avLst/>
            </a:prstGeom>
          </p:spPr>
        </p:pic>
        <p:sp>
          <p:nvSpPr>
            <p:cNvPr id="77" name="TextBox 76"/>
            <p:cNvSpPr txBox="1"/>
            <p:nvPr/>
          </p:nvSpPr>
          <p:spPr>
            <a:xfrm>
              <a:off x="514979" y="5436649"/>
              <a:ext cx="608549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200</a:t>
              </a: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1194017" y="5436649"/>
              <a:ext cx="608549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300</a:t>
              </a: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1855041" y="5436649"/>
              <a:ext cx="608549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400</a:t>
              </a: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2532928" y="5436649"/>
              <a:ext cx="608549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500</a:t>
              </a:r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3193952" y="5436649"/>
              <a:ext cx="608549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600</a:t>
              </a:r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3861062" y="5436649"/>
              <a:ext cx="608549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700</a:t>
              </a:r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4538054" y="5436649"/>
              <a:ext cx="608549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800</a:t>
              </a:r>
            </a:p>
          </p:txBody>
        </p:sp>
        <p:sp>
          <p:nvSpPr>
            <p:cNvPr id="86" name="TextBox 85"/>
            <p:cNvSpPr txBox="1"/>
            <p:nvPr/>
          </p:nvSpPr>
          <p:spPr>
            <a:xfrm>
              <a:off x="5205583" y="5437332"/>
              <a:ext cx="608549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1000</a:t>
              </a: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5884660" y="5436649"/>
              <a:ext cx="608549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1200</a:t>
              </a: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6555973" y="5436649"/>
              <a:ext cx="608549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1400</a:t>
              </a: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7213736" y="5437332"/>
              <a:ext cx="608549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1600</a:t>
              </a: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8174807" y="5203113"/>
              <a:ext cx="100583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latin typeface="Arial"/>
                  <a:cs typeface="Arial"/>
                </a:rPr>
                <a:t>(kg m</a:t>
              </a:r>
              <a:r>
                <a:rPr lang="en-US" sz="1200" baseline="30000" dirty="0">
                  <a:latin typeface="Arial"/>
                  <a:cs typeface="Arial"/>
                </a:rPr>
                <a:t>−1 </a:t>
              </a:r>
              <a:r>
                <a:rPr lang="en-US" sz="1200" dirty="0">
                  <a:latin typeface="Arial"/>
                  <a:cs typeface="Arial"/>
                </a:rPr>
                <a:t>s</a:t>
              </a:r>
              <a:r>
                <a:rPr lang="en-US" sz="1200" baseline="30000" dirty="0">
                  <a:latin typeface="Arial"/>
                  <a:cs typeface="Arial"/>
                </a:rPr>
                <a:t>−1</a:t>
              </a:r>
              <a:r>
                <a:rPr lang="en-US" sz="1200" dirty="0">
                  <a:latin typeface="Arial"/>
                  <a:cs typeface="Arial"/>
                </a:rPr>
                <a:t>)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138107" y="4797555"/>
            <a:ext cx="9096615" cy="427528"/>
            <a:chOff x="138107" y="4717519"/>
            <a:chExt cx="9096615" cy="427528"/>
          </a:xfrm>
        </p:grpSpPr>
        <p:pic>
          <p:nvPicPr>
            <p:cNvPr id="92" name="Picture 91" descr="925_aa_theta_grad_100km_65.png"/>
            <p:cNvPicPr>
              <a:picLocks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2" t="95487" r="448" b="2275"/>
            <a:stretch/>
          </p:blipFill>
          <p:spPr>
            <a:xfrm>
              <a:off x="138107" y="4794108"/>
              <a:ext cx="7791219" cy="164592"/>
            </a:xfrm>
            <a:prstGeom prst="rect">
              <a:avLst/>
            </a:prstGeom>
          </p:spPr>
        </p:pic>
        <p:sp>
          <p:nvSpPr>
            <p:cNvPr id="94" name="TextBox 93"/>
            <p:cNvSpPr txBox="1"/>
            <p:nvPr/>
          </p:nvSpPr>
          <p:spPr>
            <a:xfrm>
              <a:off x="1106818" y="4960381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</a:t>
              </a: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2213164" y="4960381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4</a:t>
              </a: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3325240" y="4960381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5</a:t>
              </a:r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4437692" y="4960381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6</a:t>
              </a:r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5538641" y="4960381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7</a:t>
              </a:r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6662161" y="4960381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8</a:t>
              </a:r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7912616" y="4717519"/>
              <a:ext cx="132210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latin typeface="Arial"/>
                  <a:cs typeface="Arial"/>
                </a:rPr>
                <a:t>[K (100 km)</a:t>
              </a:r>
              <a:r>
                <a:rPr lang="en-US" sz="1200" baseline="30000" dirty="0">
                  <a:latin typeface="Arial"/>
                  <a:cs typeface="Arial"/>
                </a:rPr>
                <a:t>−1</a:t>
              </a:r>
              <a:r>
                <a:rPr lang="en-US" sz="1200" dirty="0">
                  <a:latin typeface="Arial"/>
                  <a:cs typeface="Arial"/>
                </a:rPr>
                <a:t>]</a:t>
              </a:r>
            </a:p>
          </p:txBody>
        </p:sp>
      </p:grpSp>
      <p:pic>
        <p:nvPicPr>
          <p:cNvPr id="2" name="Picture 1" descr="925_aa_theta_grad_100km_20180602_1200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901" y="745230"/>
            <a:ext cx="4186469" cy="402336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3" name="Picture 2" descr="IVT_Russia_20180602_1200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633" y="745230"/>
            <a:ext cx="4186469" cy="402336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40" name="Content Placeholder 2"/>
          <p:cNvSpPr txBox="1">
            <a:spLocks/>
          </p:cNvSpPr>
          <p:nvPr/>
        </p:nvSpPr>
        <p:spPr>
          <a:xfrm>
            <a:off x="4587858" y="5653281"/>
            <a:ext cx="4581288" cy="11060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US" sz="1600" dirty="0">
                <a:latin typeface="Arial"/>
                <a:cs typeface="Arial"/>
              </a:rPr>
              <a:t>IVT (kg m</a:t>
            </a:r>
            <a:r>
              <a:rPr lang="en-US" sz="1600" baseline="30000" dirty="0">
                <a:latin typeface="Arial"/>
                <a:cs typeface="Arial"/>
              </a:rPr>
              <a:t>−1</a:t>
            </a:r>
            <a:r>
              <a:rPr lang="en-US" sz="1600" dirty="0">
                <a:latin typeface="Arial"/>
                <a:cs typeface="Arial"/>
              </a:rPr>
              <a:t> s</a:t>
            </a:r>
            <a:r>
              <a:rPr lang="en-US" sz="1600" baseline="30000" dirty="0">
                <a:latin typeface="Arial"/>
                <a:cs typeface="Arial"/>
              </a:rPr>
              <a:t>−1</a:t>
            </a:r>
            <a:r>
              <a:rPr lang="en-US" sz="1600" dirty="0">
                <a:latin typeface="Arial"/>
                <a:cs typeface="Arial"/>
              </a:rPr>
              <a:t>, shaded and vectors) and       700-hPa geopotential height (dam, black)</a:t>
            </a:r>
            <a:endParaRPr lang="en-US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Title 1"/>
          <p:cNvSpPr txBox="1">
            <a:spLocks/>
          </p:cNvSpPr>
          <p:nvPr/>
        </p:nvSpPr>
        <p:spPr>
          <a:xfrm>
            <a:off x="1" y="-33716"/>
            <a:ext cx="9143999" cy="72222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0000"/>
                </a:solidFill>
                <a:cs typeface="Arial" panose="020B0604020202020204" pitchFamily="34" charset="0"/>
              </a:rPr>
              <a:t>12</a:t>
            </a:r>
            <a:r>
              <a:rPr lang="en-US" b="1" dirty="0" smtClean="0">
                <a:solidFill>
                  <a:srgbClr val="FF0000"/>
                </a:solidFill>
                <a:cs typeface="Arial" panose="020B0604020202020204" pitchFamily="34" charset="0"/>
              </a:rPr>
              <a:t>00 UTC 2 Jun 2018</a:t>
            </a:r>
            <a:endParaRPr lang="en-US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071874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8" name="Straight Connector 37"/>
          <p:cNvCxnSpPr/>
          <p:nvPr/>
        </p:nvCxnSpPr>
        <p:spPr>
          <a:xfrm>
            <a:off x="-12095" y="5639171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-14916" y="6759373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H="1" flipV="1">
            <a:off x="4578486" y="5630806"/>
            <a:ext cx="9372" cy="1128567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" name="Content Placeholder 2"/>
          <p:cNvSpPr>
            <a:spLocks noGrp="1"/>
          </p:cNvSpPr>
          <p:nvPr>
            <p:ph idx="1"/>
          </p:nvPr>
        </p:nvSpPr>
        <p:spPr>
          <a:xfrm>
            <a:off x="2988" y="5639171"/>
            <a:ext cx="4575988" cy="1120202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1600" dirty="0">
                <a:latin typeface="Arial"/>
                <a:cs typeface="Arial"/>
              </a:rPr>
              <a:t>925-hPa area-averaged (100 km) </a:t>
            </a:r>
            <a:r>
              <a:rPr lang="en-US" sz="1600" dirty="0" err="1">
                <a:latin typeface="Arial"/>
                <a:cs typeface="Arial"/>
              </a:rPr>
              <a:t>θ</a:t>
            </a:r>
            <a:r>
              <a:rPr lang="en-US" sz="1600" dirty="0">
                <a:latin typeface="Arial"/>
                <a:cs typeface="Arial"/>
              </a:rPr>
              <a:t> gradient      [K (100 km)</a:t>
            </a:r>
            <a:r>
              <a:rPr lang="en-US" sz="1600" baseline="30000" dirty="0">
                <a:latin typeface="Arial"/>
                <a:cs typeface="Arial"/>
              </a:rPr>
              <a:t> −1</a:t>
            </a:r>
            <a:r>
              <a:rPr lang="en-US" sz="1600" dirty="0">
                <a:latin typeface="Arial"/>
                <a:cs typeface="Arial"/>
              </a:rPr>
              <a:t>, shaded ], </a:t>
            </a:r>
            <a:r>
              <a:rPr lang="en-US" sz="1600" dirty="0" err="1">
                <a:latin typeface="Arial"/>
                <a:cs typeface="Arial"/>
              </a:rPr>
              <a:t>θ</a:t>
            </a:r>
            <a:r>
              <a:rPr lang="en-US" sz="1600" dirty="0">
                <a:latin typeface="Arial"/>
                <a:cs typeface="Arial"/>
              </a:rPr>
              <a:t> (°C, blue), geopotential height (dam, black), and           winds (m s</a:t>
            </a:r>
            <a:r>
              <a:rPr lang="en-US" sz="1600" baseline="30000" dirty="0">
                <a:latin typeface="Arial"/>
                <a:cs typeface="Arial"/>
              </a:rPr>
              <a:t>−1</a:t>
            </a:r>
            <a:r>
              <a:rPr lang="en-US" sz="1600" dirty="0">
                <a:latin typeface="Arial"/>
                <a:cs typeface="Arial"/>
              </a:rPr>
              <a:t>, flags and barbs)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138107" y="5182346"/>
            <a:ext cx="9042535" cy="418885"/>
            <a:chOff x="138107" y="5203113"/>
            <a:chExt cx="9042535" cy="418885"/>
          </a:xfrm>
        </p:grpSpPr>
        <p:pic>
          <p:nvPicPr>
            <p:cNvPr id="62" name="Picture 61" descr="IVT_Russia_68.png"/>
            <p:cNvPicPr>
              <a:picLocks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7" t="95446" r="405" b="2295"/>
            <a:stretch/>
          </p:blipFill>
          <p:spPr>
            <a:xfrm>
              <a:off x="138107" y="5272057"/>
              <a:ext cx="8068185" cy="164592"/>
            </a:xfrm>
            <a:prstGeom prst="rect">
              <a:avLst/>
            </a:prstGeom>
          </p:spPr>
        </p:pic>
        <p:sp>
          <p:nvSpPr>
            <p:cNvPr id="77" name="TextBox 76"/>
            <p:cNvSpPr txBox="1"/>
            <p:nvPr/>
          </p:nvSpPr>
          <p:spPr>
            <a:xfrm>
              <a:off x="514979" y="5436649"/>
              <a:ext cx="608549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200</a:t>
              </a: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1194017" y="5436649"/>
              <a:ext cx="608549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300</a:t>
              </a: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1855041" y="5436649"/>
              <a:ext cx="608549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400</a:t>
              </a: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2532928" y="5436649"/>
              <a:ext cx="608549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500</a:t>
              </a:r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3193952" y="5436649"/>
              <a:ext cx="608549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600</a:t>
              </a:r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3861062" y="5436649"/>
              <a:ext cx="608549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700</a:t>
              </a:r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4538054" y="5436649"/>
              <a:ext cx="608549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800</a:t>
              </a:r>
            </a:p>
          </p:txBody>
        </p:sp>
        <p:sp>
          <p:nvSpPr>
            <p:cNvPr id="86" name="TextBox 85"/>
            <p:cNvSpPr txBox="1"/>
            <p:nvPr/>
          </p:nvSpPr>
          <p:spPr>
            <a:xfrm>
              <a:off x="5205583" y="5437332"/>
              <a:ext cx="608549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1000</a:t>
              </a: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5884660" y="5436649"/>
              <a:ext cx="608549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1200</a:t>
              </a: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6555973" y="5436649"/>
              <a:ext cx="608549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1400</a:t>
              </a: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7213736" y="5437332"/>
              <a:ext cx="608549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1600</a:t>
              </a: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8174807" y="5203113"/>
              <a:ext cx="100583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latin typeface="Arial"/>
                  <a:cs typeface="Arial"/>
                </a:rPr>
                <a:t>(kg m</a:t>
              </a:r>
              <a:r>
                <a:rPr lang="en-US" sz="1200" baseline="30000" dirty="0">
                  <a:latin typeface="Arial"/>
                  <a:cs typeface="Arial"/>
                </a:rPr>
                <a:t>−1 </a:t>
              </a:r>
              <a:r>
                <a:rPr lang="en-US" sz="1200" dirty="0">
                  <a:latin typeface="Arial"/>
                  <a:cs typeface="Arial"/>
                </a:rPr>
                <a:t>s</a:t>
              </a:r>
              <a:r>
                <a:rPr lang="en-US" sz="1200" baseline="30000" dirty="0">
                  <a:latin typeface="Arial"/>
                  <a:cs typeface="Arial"/>
                </a:rPr>
                <a:t>−1</a:t>
              </a:r>
              <a:r>
                <a:rPr lang="en-US" sz="1200" dirty="0">
                  <a:latin typeface="Arial"/>
                  <a:cs typeface="Arial"/>
                </a:rPr>
                <a:t>)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138107" y="4797555"/>
            <a:ext cx="9096615" cy="427528"/>
            <a:chOff x="138107" y="4717519"/>
            <a:chExt cx="9096615" cy="427528"/>
          </a:xfrm>
        </p:grpSpPr>
        <p:pic>
          <p:nvPicPr>
            <p:cNvPr id="92" name="Picture 91" descr="925_aa_theta_grad_100km_65.png"/>
            <p:cNvPicPr>
              <a:picLocks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2" t="95487" r="448" b="2275"/>
            <a:stretch/>
          </p:blipFill>
          <p:spPr>
            <a:xfrm>
              <a:off x="138107" y="4794108"/>
              <a:ext cx="7791219" cy="164592"/>
            </a:xfrm>
            <a:prstGeom prst="rect">
              <a:avLst/>
            </a:prstGeom>
          </p:spPr>
        </p:pic>
        <p:sp>
          <p:nvSpPr>
            <p:cNvPr id="94" name="TextBox 93"/>
            <p:cNvSpPr txBox="1"/>
            <p:nvPr/>
          </p:nvSpPr>
          <p:spPr>
            <a:xfrm>
              <a:off x="1106818" y="4960381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</a:t>
              </a: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2213164" y="4960381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4</a:t>
              </a: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3325240" y="4960381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5</a:t>
              </a:r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4437692" y="4960381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6</a:t>
              </a:r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5538641" y="4960381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7</a:t>
              </a:r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6662161" y="4960381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8</a:t>
              </a:r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7912616" y="4717519"/>
              <a:ext cx="132210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latin typeface="Arial"/>
                  <a:cs typeface="Arial"/>
                </a:rPr>
                <a:t>[K (100 km)</a:t>
              </a:r>
              <a:r>
                <a:rPr lang="en-US" sz="1200" baseline="30000" dirty="0">
                  <a:latin typeface="Arial"/>
                  <a:cs typeface="Arial"/>
                </a:rPr>
                <a:t>−1</a:t>
              </a:r>
              <a:r>
                <a:rPr lang="en-US" sz="1200" dirty="0">
                  <a:latin typeface="Arial"/>
                  <a:cs typeface="Arial"/>
                </a:rPr>
                <a:t>]</a:t>
              </a:r>
            </a:p>
          </p:txBody>
        </p:sp>
      </p:grpSp>
      <p:pic>
        <p:nvPicPr>
          <p:cNvPr id="2" name="Picture 1" descr="925_aa_theta_grad_100km_20180603_1200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848" y="745230"/>
            <a:ext cx="4186469" cy="402336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3" name="Picture 2" descr="IVT_Russia_20180603_1200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3924" y="745230"/>
            <a:ext cx="4186469" cy="402336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37" name="Content Placeholder 2"/>
          <p:cNvSpPr txBox="1">
            <a:spLocks/>
          </p:cNvSpPr>
          <p:nvPr/>
        </p:nvSpPr>
        <p:spPr>
          <a:xfrm>
            <a:off x="4587858" y="5653281"/>
            <a:ext cx="4581288" cy="11060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US" sz="1600" dirty="0">
                <a:latin typeface="Arial"/>
                <a:cs typeface="Arial"/>
              </a:rPr>
              <a:t>IVT (kg m</a:t>
            </a:r>
            <a:r>
              <a:rPr lang="en-US" sz="1600" baseline="30000" dirty="0">
                <a:latin typeface="Arial"/>
                <a:cs typeface="Arial"/>
              </a:rPr>
              <a:t>−1</a:t>
            </a:r>
            <a:r>
              <a:rPr lang="en-US" sz="1600" dirty="0">
                <a:latin typeface="Arial"/>
                <a:cs typeface="Arial"/>
              </a:rPr>
              <a:t> s</a:t>
            </a:r>
            <a:r>
              <a:rPr lang="en-US" sz="1600" baseline="30000" dirty="0">
                <a:latin typeface="Arial"/>
                <a:cs typeface="Arial"/>
              </a:rPr>
              <a:t>−1</a:t>
            </a:r>
            <a:r>
              <a:rPr lang="en-US" sz="1600" dirty="0">
                <a:latin typeface="Arial"/>
                <a:cs typeface="Arial"/>
              </a:rPr>
              <a:t>, shaded and vectors) and       700-hPa geopotential height (dam, black)</a:t>
            </a:r>
            <a:endParaRPr lang="en-US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Title 1"/>
          <p:cNvSpPr txBox="1">
            <a:spLocks/>
          </p:cNvSpPr>
          <p:nvPr/>
        </p:nvSpPr>
        <p:spPr>
          <a:xfrm>
            <a:off x="1" y="-33716"/>
            <a:ext cx="9143999" cy="72222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0000"/>
                </a:solidFill>
                <a:cs typeface="Arial" panose="020B0604020202020204" pitchFamily="34" charset="0"/>
              </a:rPr>
              <a:t>12</a:t>
            </a:r>
            <a:r>
              <a:rPr lang="en-US" b="1" dirty="0" smtClean="0">
                <a:solidFill>
                  <a:srgbClr val="FF0000"/>
                </a:solidFill>
                <a:cs typeface="Arial" panose="020B0604020202020204" pitchFamily="34" charset="0"/>
              </a:rPr>
              <a:t>00 UTC 3 Jun 2018</a:t>
            </a:r>
            <a:endParaRPr lang="en-US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483134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8" name="Straight Connector 37"/>
          <p:cNvCxnSpPr/>
          <p:nvPr/>
        </p:nvCxnSpPr>
        <p:spPr>
          <a:xfrm>
            <a:off x="-12095" y="5639171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-14916" y="6759373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H="1" flipV="1">
            <a:off x="4578486" y="5630806"/>
            <a:ext cx="9372" cy="1128567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" name="Content Placeholder 2"/>
          <p:cNvSpPr>
            <a:spLocks noGrp="1"/>
          </p:cNvSpPr>
          <p:nvPr>
            <p:ph idx="1"/>
          </p:nvPr>
        </p:nvSpPr>
        <p:spPr>
          <a:xfrm>
            <a:off x="2988" y="5639171"/>
            <a:ext cx="4575988" cy="1120202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1600" dirty="0">
                <a:latin typeface="Arial"/>
                <a:cs typeface="Arial"/>
              </a:rPr>
              <a:t>925-hPa area-averaged (100 km) </a:t>
            </a:r>
            <a:r>
              <a:rPr lang="en-US" sz="1600" dirty="0" err="1">
                <a:latin typeface="Arial"/>
                <a:cs typeface="Arial"/>
              </a:rPr>
              <a:t>θ</a:t>
            </a:r>
            <a:r>
              <a:rPr lang="en-US" sz="1600" dirty="0">
                <a:latin typeface="Arial"/>
                <a:cs typeface="Arial"/>
              </a:rPr>
              <a:t> gradient      [K (100 km)</a:t>
            </a:r>
            <a:r>
              <a:rPr lang="en-US" sz="1600" baseline="30000" dirty="0">
                <a:latin typeface="Arial"/>
                <a:cs typeface="Arial"/>
              </a:rPr>
              <a:t> −1</a:t>
            </a:r>
            <a:r>
              <a:rPr lang="en-US" sz="1600" dirty="0">
                <a:latin typeface="Arial"/>
                <a:cs typeface="Arial"/>
              </a:rPr>
              <a:t>, shaded ], </a:t>
            </a:r>
            <a:r>
              <a:rPr lang="en-US" sz="1600" dirty="0" err="1">
                <a:latin typeface="Arial"/>
                <a:cs typeface="Arial"/>
              </a:rPr>
              <a:t>θ</a:t>
            </a:r>
            <a:r>
              <a:rPr lang="en-US" sz="1600" dirty="0">
                <a:latin typeface="Arial"/>
                <a:cs typeface="Arial"/>
              </a:rPr>
              <a:t> (°C, blue), geopotential height (dam, black), and           winds (m s</a:t>
            </a:r>
            <a:r>
              <a:rPr lang="en-US" sz="1600" baseline="30000" dirty="0">
                <a:latin typeface="Arial"/>
                <a:cs typeface="Arial"/>
              </a:rPr>
              <a:t>−1</a:t>
            </a:r>
            <a:r>
              <a:rPr lang="en-US" sz="1600" dirty="0">
                <a:latin typeface="Arial"/>
                <a:cs typeface="Arial"/>
              </a:rPr>
              <a:t>, flags and barbs)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138107" y="5182346"/>
            <a:ext cx="9042535" cy="418885"/>
            <a:chOff x="138107" y="5203113"/>
            <a:chExt cx="9042535" cy="418885"/>
          </a:xfrm>
        </p:grpSpPr>
        <p:pic>
          <p:nvPicPr>
            <p:cNvPr id="62" name="Picture 61" descr="IVT_Russia_68.png"/>
            <p:cNvPicPr>
              <a:picLocks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7" t="95446" r="405" b="2295"/>
            <a:stretch/>
          </p:blipFill>
          <p:spPr>
            <a:xfrm>
              <a:off x="138107" y="5272057"/>
              <a:ext cx="8068185" cy="164592"/>
            </a:xfrm>
            <a:prstGeom prst="rect">
              <a:avLst/>
            </a:prstGeom>
          </p:spPr>
        </p:pic>
        <p:sp>
          <p:nvSpPr>
            <p:cNvPr id="77" name="TextBox 76"/>
            <p:cNvSpPr txBox="1"/>
            <p:nvPr/>
          </p:nvSpPr>
          <p:spPr>
            <a:xfrm>
              <a:off x="514979" y="5436649"/>
              <a:ext cx="608549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200</a:t>
              </a: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1194017" y="5436649"/>
              <a:ext cx="608549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300</a:t>
              </a: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1855041" y="5436649"/>
              <a:ext cx="608549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400</a:t>
              </a: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2532928" y="5436649"/>
              <a:ext cx="608549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500</a:t>
              </a:r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3193952" y="5436649"/>
              <a:ext cx="608549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600</a:t>
              </a:r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3861062" y="5436649"/>
              <a:ext cx="608549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700</a:t>
              </a:r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4538054" y="5436649"/>
              <a:ext cx="608549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800</a:t>
              </a:r>
            </a:p>
          </p:txBody>
        </p:sp>
        <p:sp>
          <p:nvSpPr>
            <p:cNvPr id="86" name="TextBox 85"/>
            <p:cNvSpPr txBox="1"/>
            <p:nvPr/>
          </p:nvSpPr>
          <p:spPr>
            <a:xfrm>
              <a:off x="5205583" y="5437332"/>
              <a:ext cx="608549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1000</a:t>
              </a: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5884660" y="5436649"/>
              <a:ext cx="608549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1200</a:t>
              </a: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6555973" y="5436649"/>
              <a:ext cx="608549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1400</a:t>
              </a: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7213736" y="5437332"/>
              <a:ext cx="608549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1600</a:t>
              </a: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8174807" y="5203113"/>
              <a:ext cx="100583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latin typeface="Arial"/>
                  <a:cs typeface="Arial"/>
                </a:rPr>
                <a:t>(kg m</a:t>
              </a:r>
              <a:r>
                <a:rPr lang="en-US" sz="1200" baseline="30000" dirty="0">
                  <a:latin typeface="Arial"/>
                  <a:cs typeface="Arial"/>
                </a:rPr>
                <a:t>−1 </a:t>
              </a:r>
              <a:r>
                <a:rPr lang="en-US" sz="1200" dirty="0">
                  <a:latin typeface="Arial"/>
                  <a:cs typeface="Arial"/>
                </a:rPr>
                <a:t>s</a:t>
              </a:r>
              <a:r>
                <a:rPr lang="en-US" sz="1200" baseline="30000" dirty="0">
                  <a:latin typeface="Arial"/>
                  <a:cs typeface="Arial"/>
                </a:rPr>
                <a:t>−1</a:t>
              </a:r>
              <a:r>
                <a:rPr lang="en-US" sz="1200" dirty="0">
                  <a:latin typeface="Arial"/>
                  <a:cs typeface="Arial"/>
                </a:rPr>
                <a:t>)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138107" y="4797555"/>
            <a:ext cx="9096615" cy="427528"/>
            <a:chOff x="138107" y="4717519"/>
            <a:chExt cx="9096615" cy="427528"/>
          </a:xfrm>
        </p:grpSpPr>
        <p:pic>
          <p:nvPicPr>
            <p:cNvPr id="92" name="Picture 91" descr="925_aa_theta_grad_100km_65.png"/>
            <p:cNvPicPr>
              <a:picLocks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2" t="95487" r="448" b="2275"/>
            <a:stretch/>
          </p:blipFill>
          <p:spPr>
            <a:xfrm>
              <a:off x="138107" y="4794108"/>
              <a:ext cx="7791219" cy="164592"/>
            </a:xfrm>
            <a:prstGeom prst="rect">
              <a:avLst/>
            </a:prstGeom>
          </p:spPr>
        </p:pic>
        <p:sp>
          <p:nvSpPr>
            <p:cNvPr id="94" name="TextBox 93"/>
            <p:cNvSpPr txBox="1"/>
            <p:nvPr/>
          </p:nvSpPr>
          <p:spPr>
            <a:xfrm>
              <a:off x="1106818" y="4960381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</a:t>
              </a: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2213164" y="4960381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4</a:t>
              </a: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3325240" y="4960381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5</a:t>
              </a:r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4437692" y="4960381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6</a:t>
              </a:r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5538641" y="4960381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7</a:t>
              </a:r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6662161" y="4960381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8</a:t>
              </a:r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7912616" y="4717519"/>
              <a:ext cx="132210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latin typeface="Arial"/>
                  <a:cs typeface="Arial"/>
                </a:rPr>
                <a:t>[K (100 km)</a:t>
              </a:r>
              <a:r>
                <a:rPr lang="en-US" sz="1200" baseline="30000" dirty="0">
                  <a:latin typeface="Arial"/>
                  <a:cs typeface="Arial"/>
                </a:rPr>
                <a:t>−1</a:t>
              </a:r>
              <a:r>
                <a:rPr lang="en-US" sz="1200" dirty="0">
                  <a:latin typeface="Arial"/>
                  <a:cs typeface="Arial"/>
                </a:rPr>
                <a:t>]</a:t>
              </a:r>
            </a:p>
          </p:txBody>
        </p:sp>
      </p:grpSp>
      <p:pic>
        <p:nvPicPr>
          <p:cNvPr id="2" name="Picture 1" descr="925_aa_theta_grad_100km_20180604_1200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866" y="745230"/>
            <a:ext cx="4186469" cy="402336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3" name="Picture 2" descr="IVT_Russia_20180604_1200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1035" y="745230"/>
            <a:ext cx="4186469" cy="402336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37" name="Content Placeholder 2"/>
          <p:cNvSpPr txBox="1">
            <a:spLocks/>
          </p:cNvSpPr>
          <p:nvPr/>
        </p:nvSpPr>
        <p:spPr>
          <a:xfrm>
            <a:off x="4587858" y="5653281"/>
            <a:ext cx="4581288" cy="11060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US" sz="1600" dirty="0">
                <a:latin typeface="Arial"/>
                <a:cs typeface="Arial"/>
              </a:rPr>
              <a:t>IVT (kg m</a:t>
            </a:r>
            <a:r>
              <a:rPr lang="en-US" sz="1600" baseline="30000" dirty="0">
                <a:latin typeface="Arial"/>
                <a:cs typeface="Arial"/>
              </a:rPr>
              <a:t>−1</a:t>
            </a:r>
            <a:r>
              <a:rPr lang="en-US" sz="1600" dirty="0">
                <a:latin typeface="Arial"/>
                <a:cs typeface="Arial"/>
              </a:rPr>
              <a:t> s</a:t>
            </a:r>
            <a:r>
              <a:rPr lang="en-US" sz="1600" baseline="30000" dirty="0">
                <a:latin typeface="Arial"/>
                <a:cs typeface="Arial"/>
              </a:rPr>
              <a:t>−1</a:t>
            </a:r>
            <a:r>
              <a:rPr lang="en-US" sz="1600" dirty="0">
                <a:latin typeface="Arial"/>
                <a:cs typeface="Arial"/>
              </a:rPr>
              <a:t>, shaded and vectors) and       700-hPa geopotential height (dam, black)</a:t>
            </a:r>
            <a:endParaRPr lang="en-US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Title 1"/>
          <p:cNvSpPr txBox="1">
            <a:spLocks/>
          </p:cNvSpPr>
          <p:nvPr/>
        </p:nvSpPr>
        <p:spPr>
          <a:xfrm>
            <a:off x="1" y="-33716"/>
            <a:ext cx="9143999" cy="72222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0000"/>
                </a:solidFill>
                <a:cs typeface="Arial" panose="020B0604020202020204" pitchFamily="34" charset="0"/>
              </a:rPr>
              <a:t>12</a:t>
            </a:r>
            <a:r>
              <a:rPr lang="en-US" b="1" dirty="0" smtClean="0">
                <a:solidFill>
                  <a:srgbClr val="FF0000"/>
                </a:solidFill>
                <a:cs typeface="Arial" panose="020B0604020202020204" pitchFamily="34" charset="0"/>
              </a:rPr>
              <a:t>00 UTC 4 Jun 2018</a:t>
            </a:r>
            <a:endParaRPr lang="en-US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96365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xmlns="" id="{A743D393-1592-DB41-BA18-B3EEF0BD8D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99188"/>
            <a:ext cx="8229600" cy="869672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>Big Picture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xmlns="" id="{3E150E2B-FC31-2D47-BAD4-20441E1649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32335"/>
            <a:ext cx="8229600" cy="5419754"/>
          </a:xfrm>
        </p:spPr>
        <p:txBody>
          <a:bodyPr>
            <a:normAutofit/>
          </a:bodyPr>
          <a:lstStyle/>
          <a:p>
            <a:r>
              <a:rPr lang="en-US" sz="2800" b="1" dirty="0" smtClean="0"/>
              <a:t>Depict </a:t>
            </a:r>
            <a:r>
              <a:rPr lang="en-US" sz="2800" b="1" dirty="0"/>
              <a:t>AC1 and AC2 tracks and intensities</a:t>
            </a:r>
          </a:p>
          <a:p>
            <a:pPr>
              <a:lnSpc>
                <a:spcPct val="50000"/>
              </a:lnSpc>
            </a:pPr>
            <a:endParaRPr lang="en-US" sz="2800" b="1" dirty="0"/>
          </a:p>
          <a:p>
            <a:r>
              <a:rPr lang="en-US" sz="2800" b="1" dirty="0"/>
              <a:t>Establish relevant TPV tracks</a:t>
            </a:r>
          </a:p>
          <a:p>
            <a:pPr>
              <a:lnSpc>
                <a:spcPct val="50000"/>
              </a:lnSpc>
            </a:pPr>
            <a:endParaRPr lang="en-US" sz="2800" b="1" dirty="0"/>
          </a:p>
          <a:p>
            <a:r>
              <a:rPr lang="en-US" sz="2800" b="1" dirty="0"/>
              <a:t>Show mean/anomaly 300-hPa geopotential heights</a:t>
            </a:r>
          </a:p>
          <a:p>
            <a:endParaRPr lang="en-US" sz="2800" dirty="0"/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66612063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8" name="Straight Connector 37"/>
          <p:cNvCxnSpPr/>
          <p:nvPr/>
        </p:nvCxnSpPr>
        <p:spPr>
          <a:xfrm>
            <a:off x="-12095" y="5639171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-14916" y="6759373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H="1" flipV="1">
            <a:off x="4578486" y="5630806"/>
            <a:ext cx="9372" cy="1128567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" name="Content Placeholder 2"/>
          <p:cNvSpPr>
            <a:spLocks noGrp="1"/>
          </p:cNvSpPr>
          <p:nvPr>
            <p:ph idx="1"/>
          </p:nvPr>
        </p:nvSpPr>
        <p:spPr>
          <a:xfrm>
            <a:off x="2988" y="5639171"/>
            <a:ext cx="4575988" cy="1120202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1600" dirty="0">
                <a:latin typeface="Arial"/>
                <a:cs typeface="Arial"/>
              </a:rPr>
              <a:t>925-hPa area-averaged (100 km) </a:t>
            </a:r>
            <a:r>
              <a:rPr lang="en-US" sz="1600" dirty="0" err="1">
                <a:latin typeface="Arial"/>
                <a:cs typeface="Arial"/>
              </a:rPr>
              <a:t>θ</a:t>
            </a:r>
            <a:r>
              <a:rPr lang="en-US" sz="1600" dirty="0">
                <a:latin typeface="Arial"/>
                <a:cs typeface="Arial"/>
              </a:rPr>
              <a:t> gradient      [K (100 km)</a:t>
            </a:r>
            <a:r>
              <a:rPr lang="en-US" sz="1600" baseline="30000" dirty="0">
                <a:latin typeface="Arial"/>
                <a:cs typeface="Arial"/>
              </a:rPr>
              <a:t> −1</a:t>
            </a:r>
            <a:r>
              <a:rPr lang="en-US" sz="1600" dirty="0">
                <a:latin typeface="Arial"/>
                <a:cs typeface="Arial"/>
              </a:rPr>
              <a:t>, shaded ], </a:t>
            </a:r>
            <a:r>
              <a:rPr lang="en-US" sz="1600" dirty="0" err="1">
                <a:latin typeface="Arial"/>
                <a:cs typeface="Arial"/>
              </a:rPr>
              <a:t>θ</a:t>
            </a:r>
            <a:r>
              <a:rPr lang="en-US" sz="1600" dirty="0">
                <a:latin typeface="Arial"/>
                <a:cs typeface="Arial"/>
              </a:rPr>
              <a:t> (°C, blue), geopotential height (dam, black), and           winds (m s</a:t>
            </a:r>
            <a:r>
              <a:rPr lang="en-US" sz="1600" baseline="30000" dirty="0">
                <a:latin typeface="Arial"/>
                <a:cs typeface="Arial"/>
              </a:rPr>
              <a:t>−1</a:t>
            </a:r>
            <a:r>
              <a:rPr lang="en-US" sz="1600" dirty="0">
                <a:latin typeface="Arial"/>
                <a:cs typeface="Arial"/>
              </a:rPr>
              <a:t>, flags and barbs)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138107" y="5182346"/>
            <a:ext cx="9042535" cy="418885"/>
            <a:chOff x="138107" y="5203113"/>
            <a:chExt cx="9042535" cy="418885"/>
          </a:xfrm>
        </p:grpSpPr>
        <p:pic>
          <p:nvPicPr>
            <p:cNvPr id="62" name="Picture 61" descr="IVT_Russia_68.png"/>
            <p:cNvPicPr>
              <a:picLocks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7" t="95446" r="405" b="2295"/>
            <a:stretch/>
          </p:blipFill>
          <p:spPr>
            <a:xfrm>
              <a:off x="138107" y="5272057"/>
              <a:ext cx="8068185" cy="164592"/>
            </a:xfrm>
            <a:prstGeom prst="rect">
              <a:avLst/>
            </a:prstGeom>
          </p:spPr>
        </p:pic>
        <p:sp>
          <p:nvSpPr>
            <p:cNvPr id="77" name="TextBox 76"/>
            <p:cNvSpPr txBox="1"/>
            <p:nvPr/>
          </p:nvSpPr>
          <p:spPr>
            <a:xfrm>
              <a:off x="514979" y="5436649"/>
              <a:ext cx="608549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200</a:t>
              </a: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1194017" y="5436649"/>
              <a:ext cx="608549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300</a:t>
              </a: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1855041" y="5436649"/>
              <a:ext cx="608549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400</a:t>
              </a: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2532928" y="5436649"/>
              <a:ext cx="608549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500</a:t>
              </a:r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3193952" y="5436649"/>
              <a:ext cx="608549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600</a:t>
              </a:r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3861062" y="5436649"/>
              <a:ext cx="608549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700</a:t>
              </a:r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4538054" y="5436649"/>
              <a:ext cx="608549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800</a:t>
              </a:r>
            </a:p>
          </p:txBody>
        </p:sp>
        <p:sp>
          <p:nvSpPr>
            <p:cNvPr id="86" name="TextBox 85"/>
            <p:cNvSpPr txBox="1"/>
            <p:nvPr/>
          </p:nvSpPr>
          <p:spPr>
            <a:xfrm>
              <a:off x="5205583" y="5437332"/>
              <a:ext cx="608549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1000</a:t>
              </a: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5884660" y="5436649"/>
              <a:ext cx="608549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1200</a:t>
              </a: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6555973" y="5436649"/>
              <a:ext cx="608549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1400</a:t>
              </a: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7213736" y="5437332"/>
              <a:ext cx="608549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1600</a:t>
              </a: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8174807" y="5203113"/>
              <a:ext cx="100583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latin typeface="Arial"/>
                  <a:cs typeface="Arial"/>
                </a:rPr>
                <a:t>(kg m</a:t>
              </a:r>
              <a:r>
                <a:rPr lang="en-US" sz="1200" baseline="30000" dirty="0">
                  <a:latin typeface="Arial"/>
                  <a:cs typeface="Arial"/>
                </a:rPr>
                <a:t>−1 </a:t>
              </a:r>
              <a:r>
                <a:rPr lang="en-US" sz="1200" dirty="0">
                  <a:latin typeface="Arial"/>
                  <a:cs typeface="Arial"/>
                </a:rPr>
                <a:t>s</a:t>
              </a:r>
              <a:r>
                <a:rPr lang="en-US" sz="1200" baseline="30000" dirty="0">
                  <a:latin typeface="Arial"/>
                  <a:cs typeface="Arial"/>
                </a:rPr>
                <a:t>−1</a:t>
              </a:r>
              <a:r>
                <a:rPr lang="en-US" sz="1200" dirty="0">
                  <a:latin typeface="Arial"/>
                  <a:cs typeface="Arial"/>
                </a:rPr>
                <a:t>)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138107" y="4797555"/>
            <a:ext cx="9096615" cy="427528"/>
            <a:chOff x="138107" y="4717519"/>
            <a:chExt cx="9096615" cy="427528"/>
          </a:xfrm>
        </p:grpSpPr>
        <p:pic>
          <p:nvPicPr>
            <p:cNvPr id="92" name="Picture 91" descr="925_aa_theta_grad_100km_65.png"/>
            <p:cNvPicPr>
              <a:picLocks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2" t="95487" r="448" b="2275"/>
            <a:stretch/>
          </p:blipFill>
          <p:spPr>
            <a:xfrm>
              <a:off x="138107" y="4794108"/>
              <a:ext cx="7791219" cy="164592"/>
            </a:xfrm>
            <a:prstGeom prst="rect">
              <a:avLst/>
            </a:prstGeom>
          </p:spPr>
        </p:pic>
        <p:sp>
          <p:nvSpPr>
            <p:cNvPr id="94" name="TextBox 93"/>
            <p:cNvSpPr txBox="1"/>
            <p:nvPr/>
          </p:nvSpPr>
          <p:spPr>
            <a:xfrm>
              <a:off x="1106818" y="4960381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</a:t>
              </a: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2213164" y="4960381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4</a:t>
              </a: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3325240" y="4960381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5</a:t>
              </a:r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4437692" y="4960381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6</a:t>
              </a:r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5538641" y="4960381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7</a:t>
              </a:r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6662161" y="4960381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8</a:t>
              </a:r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7912616" y="4717519"/>
              <a:ext cx="132210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latin typeface="Arial"/>
                  <a:cs typeface="Arial"/>
                </a:rPr>
                <a:t>[K (100 km)</a:t>
              </a:r>
              <a:r>
                <a:rPr lang="en-US" sz="1200" baseline="30000" dirty="0">
                  <a:latin typeface="Arial"/>
                  <a:cs typeface="Arial"/>
                </a:rPr>
                <a:t>−1</a:t>
              </a:r>
              <a:r>
                <a:rPr lang="en-US" sz="1200" dirty="0">
                  <a:latin typeface="Arial"/>
                  <a:cs typeface="Arial"/>
                </a:rPr>
                <a:t>]</a:t>
              </a:r>
            </a:p>
          </p:txBody>
        </p:sp>
      </p:grpSp>
      <p:pic>
        <p:nvPicPr>
          <p:cNvPr id="2" name="Picture 1" descr="925_aa_theta_grad_100km_20180605_1200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490" y="745230"/>
            <a:ext cx="4186469" cy="402336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3" name="Picture 2" descr="IVT_Russia_20180605_1200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0237" y="745230"/>
            <a:ext cx="4186469" cy="402336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37" name="Content Placeholder 2"/>
          <p:cNvSpPr txBox="1">
            <a:spLocks/>
          </p:cNvSpPr>
          <p:nvPr/>
        </p:nvSpPr>
        <p:spPr>
          <a:xfrm>
            <a:off x="4587858" y="5653281"/>
            <a:ext cx="4581288" cy="11060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US" sz="1600" dirty="0">
                <a:latin typeface="Arial"/>
                <a:cs typeface="Arial"/>
              </a:rPr>
              <a:t>IVT (kg m</a:t>
            </a:r>
            <a:r>
              <a:rPr lang="en-US" sz="1600" baseline="30000" dirty="0">
                <a:latin typeface="Arial"/>
                <a:cs typeface="Arial"/>
              </a:rPr>
              <a:t>−1</a:t>
            </a:r>
            <a:r>
              <a:rPr lang="en-US" sz="1600" dirty="0">
                <a:latin typeface="Arial"/>
                <a:cs typeface="Arial"/>
              </a:rPr>
              <a:t> s</a:t>
            </a:r>
            <a:r>
              <a:rPr lang="en-US" sz="1600" baseline="30000" dirty="0">
                <a:latin typeface="Arial"/>
                <a:cs typeface="Arial"/>
              </a:rPr>
              <a:t>−1</a:t>
            </a:r>
            <a:r>
              <a:rPr lang="en-US" sz="1600" dirty="0">
                <a:latin typeface="Arial"/>
                <a:cs typeface="Arial"/>
              </a:rPr>
              <a:t>, shaded and vectors) and       700-hPa geopotential height (dam, black)</a:t>
            </a:r>
            <a:endParaRPr lang="en-US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Title 1"/>
          <p:cNvSpPr txBox="1">
            <a:spLocks/>
          </p:cNvSpPr>
          <p:nvPr/>
        </p:nvSpPr>
        <p:spPr>
          <a:xfrm>
            <a:off x="1" y="-33716"/>
            <a:ext cx="9143999" cy="72222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0000"/>
                </a:solidFill>
                <a:cs typeface="Arial" panose="020B0604020202020204" pitchFamily="34" charset="0"/>
              </a:rPr>
              <a:t>12</a:t>
            </a:r>
            <a:r>
              <a:rPr lang="en-US" b="1" dirty="0" smtClean="0">
                <a:solidFill>
                  <a:srgbClr val="FF0000"/>
                </a:solidFill>
                <a:cs typeface="Arial" panose="020B0604020202020204" pitchFamily="34" charset="0"/>
              </a:rPr>
              <a:t>00 UTC 5 Jun 2018</a:t>
            </a:r>
            <a:endParaRPr lang="en-US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2801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8" name="Straight Connector 37"/>
          <p:cNvCxnSpPr/>
          <p:nvPr/>
        </p:nvCxnSpPr>
        <p:spPr>
          <a:xfrm>
            <a:off x="-12095" y="5639171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-14916" y="6759373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H="1" flipV="1">
            <a:off x="4578486" y="5630806"/>
            <a:ext cx="9372" cy="1128567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" name="Content Placeholder 2"/>
          <p:cNvSpPr>
            <a:spLocks noGrp="1"/>
          </p:cNvSpPr>
          <p:nvPr>
            <p:ph idx="1"/>
          </p:nvPr>
        </p:nvSpPr>
        <p:spPr>
          <a:xfrm>
            <a:off x="2988" y="5639171"/>
            <a:ext cx="4575988" cy="1120202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1600" dirty="0">
                <a:latin typeface="Arial"/>
                <a:cs typeface="Arial"/>
              </a:rPr>
              <a:t>925-hPa area-averaged (100 km) </a:t>
            </a:r>
            <a:r>
              <a:rPr lang="en-US" sz="1600" dirty="0" err="1">
                <a:latin typeface="Arial"/>
                <a:cs typeface="Arial"/>
              </a:rPr>
              <a:t>θ</a:t>
            </a:r>
            <a:r>
              <a:rPr lang="en-US" sz="1600" dirty="0">
                <a:latin typeface="Arial"/>
                <a:cs typeface="Arial"/>
              </a:rPr>
              <a:t> gradient      [K (100 km)</a:t>
            </a:r>
            <a:r>
              <a:rPr lang="en-US" sz="1600" baseline="30000" dirty="0">
                <a:latin typeface="Arial"/>
                <a:cs typeface="Arial"/>
              </a:rPr>
              <a:t> −1</a:t>
            </a:r>
            <a:r>
              <a:rPr lang="en-US" sz="1600" dirty="0">
                <a:latin typeface="Arial"/>
                <a:cs typeface="Arial"/>
              </a:rPr>
              <a:t>, shaded ], </a:t>
            </a:r>
            <a:r>
              <a:rPr lang="en-US" sz="1600" dirty="0" err="1">
                <a:latin typeface="Arial"/>
                <a:cs typeface="Arial"/>
              </a:rPr>
              <a:t>θ</a:t>
            </a:r>
            <a:r>
              <a:rPr lang="en-US" sz="1600" dirty="0">
                <a:latin typeface="Arial"/>
                <a:cs typeface="Arial"/>
              </a:rPr>
              <a:t> (°C, blue), geopotential height (dam, black), and           winds (m s</a:t>
            </a:r>
            <a:r>
              <a:rPr lang="en-US" sz="1600" baseline="30000" dirty="0">
                <a:latin typeface="Arial"/>
                <a:cs typeface="Arial"/>
              </a:rPr>
              <a:t>−1</a:t>
            </a:r>
            <a:r>
              <a:rPr lang="en-US" sz="1600" dirty="0">
                <a:latin typeface="Arial"/>
                <a:cs typeface="Arial"/>
              </a:rPr>
              <a:t>, flags and barbs)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138107" y="5182346"/>
            <a:ext cx="9042535" cy="418885"/>
            <a:chOff x="138107" y="5203113"/>
            <a:chExt cx="9042535" cy="418885"/>
          </a:xfrm>
        </p:grpSpPr>
        <p:pic>
          <p:nvPicPr>
            <p:cNvPr id="62" name="Picture 61" descr="IVT_Russia_68.png"/>
            <p:cNvPicPr>
              <a:picLocks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7" t="95446" r="405" b="2295"/>
            <a:stretch/>
          </p:blipFill>
          <p:spPr>
            <a:xfrm>
              <a:off x="138107" y="5272057"/>
              <a:ext cx="8068185" cy="164592"/>
            </a:xfrm>
            <a:prstGeom prst="rect">
              <a:avLst/>
            </a:prstGeom>
          </p:spPr>
        </p:pic>
        <p:sp>
          <p:nvSpPr>
            <p:cNvPr id="77" name="TextBox 76"/>
            <p:cNvSpPr txBox="1"/>
            <p:nvPr/>
          </p:nvSpPr>
          <p:spPr>
            <a:xfrm>
              <a:off x="514979" y="5436649"/>
              <a:ext cx="608549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200</a:t>
              </a: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1194017" y="5436649"/>
              <a:ext cx="608549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300</a:t>
              </a: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1855041" y="5436649"/>
              <a:ext cx="608549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400</a:t>
              </a: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2532928" y="5436649"/>
              <a:ext cx="608549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500</a:t>
              </a:r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3193952" y="5436649"/>
              <a:ext cx="608549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600</a:t>
              </a:r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3861062" y="5436649"/>
              <a:ext cx="608549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700</a:t>
              </a:r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4538054" y="5436649"/>
              <a:ext cx="608549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800</a:t>
              </a:r>
            </a:p>
          </p:txBody>
        </p:sp>
        <p:sp>
          <p:nvSpPr>
            <p:cNvPr id="86" name="TextBox 85"/>
            <p:cNvSpPr txBox="1"/>
            <p:nvPr/>
          </p:nvSpPr>
          <p:spPr>
            <a:xfrm>
              <a:off x="5205583" y="5437332"/>
              <a:ext cx="608549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1000</a:t>
              </a: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5884660" y="5436649"/>
              <a:ext cx="608549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1200</a:t>
              </a: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6555973" y="5436649"/>
              <a:ext cx="608549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1400</a:t>
              </a: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7213736" y="5437332"/>
              <a:ext cx="608549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1600</a:t>
              </a: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8174807" y="5203113"/>
              <a:ext cx="100583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latin typeface="Arial"/>
                  <a:cs typeface="Arial"/>
                </a:rPr>
                <a:t>(kg m</a:t>
              </a:r>
              <a:r>
                <a:rPr lang="en-US" sz="1200" baseline="30000" dirty="0">
                  <a:latin typeface="Arial"/>
                  <a:cs typeface="Arial"/>
                </a:rPr>
                <a:t>−1 </a:t>
              </a:r>
              <a:r>
                <a:rPr lang="en-US" sz="1200" dirty="0">
                  <a:latin typeface="Arial"/>
                  <a:cs typeface="Arial"/>
                </a:rPr>
                <a:t>s</a:t>
              </a:r>
              <a:r>
                <a:rPr lang="en-US" sz="1200" baseline="30000" dirty="0">
                  <a:latin typeface="Arial"/>
                  <a:cs typeface="Arial"/>
                </a:rPr>
                <a:t>−1</a:t>
              </a:r>
              <a:r>
                <a:rPr lang="en-US" sz="1200" dirty="0">
                  <a:latin typeface="Arial"/>
                  <a:cs typeface="Arial"/>
                </a:rPr>
                <a:t>)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138107" y="4797555"/>
            <a:ext cx="9096615" cy="427528"/>
            <a:chOff x="138107" y="4717519"/>
            <a:chExt cx="9096615" cy="427528"/>
          </a:xfrm>
        </p:grpSpPr>
        <p:pic>
          <p:nvPicPr>
            <p:cNvPr id="92" name="Picture 91" descr="925_aa_theta_grad_100km_65.png"/>
            <p:cNvPicPr>
              <a:picLocks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2" t="95487" r="448" b="2275"/>
            <a:stretch/>
          </p:blipFill>
          <p:spPr>
            <a:xfrm>
              <a:off x="138107" y="4794108"/>
              <a:ext cx="7791219" cy="164592"/>
            </a:xfrm>
            <a:prstGeom prst="rect">
              <a:avLst/>
            </a:prstGeom>
          </p:spPr>
        </p:pic>
        <p:sp>
          <p:nvSpPr>
            <p:cNvPr id="94" name="TextBox 93"/>
            <p:cNvSpPr txBox="1"/>
            <p:nvPr/>
          </p:nvSpPr>
          <p:spPr>
            <a:xfrm>
              <a:off x="1106818" y="4960381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</a:t>
              </a: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2213164" y="4960381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4</a:t>
              </a: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3325240" y="4960381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5</a:t>
              </a:r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4437692" y="4960381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6</a:t>
              </a:r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5538641" y="4960381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7</a:t>
              </a:r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6662161" y="4960381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8</a:t>
              </a:r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7912616" y="4717519"/>
              <a:ext cx="132210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latin typeface="Arial"/>
                  <a:cs typeface="Arial"/>
                </a:rPr>
                <a:t>[K (100 km)</a:t>
              </a:r>
              <a:r>
                <a:rPr lang="en-US" sz="1200" baseline="30000" dirty="0">
                  <a:latin typeface="Arial"/>
                  <a:cs typeface="Arial"/>
                </a:rPr>
                <a:t>−1</a:t>
              </a:r>
              <a:r>
                <a:rPr lang="en-US" sz="1200" dirty="0">
                  <a:latin typeface="Arial"/>
                  <a:cs typeface="Arial"/>
                </a:rPr>
                <a:t>]</a:t>
              </a:r>
            </a:p>
          </p:txBody>
        </p:sp>
      </p:grpSp>
      <p:pic>
        <p:nvPicPr>
          <p:cNvPr id="2" name="Picture 1" descr="925_aa_theta_grad_100km_20180606_1200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738" y="745230"/>
            <a:ext cx="4186469" cy="402336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3" name="Picture 2" descr="IVT_Russia_20180606_1200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3924" y="745230"/>
            <a:ext cx="4186469" cy="402336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37" name="Content Placeholder 2"/>
          <p:cNvSpPr txBox="1">
            <a:spLocks/>
          </p:cNvSpPr>
          <p:nvPr/>
        </p:nvSpPr>
        <p:spPr>
          <a:xfrm>
            <a:off x="4587858" y="5653281"/>
            <a:ext cx="4581288" cy="11060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US" sz="1600" dirty="0">
                <a:latin typeface="Arial"/>
                <a:cs typeface="Arial"/>
              </a:rPr>
              <a:t>IVT (kg m</a:t>
            </a:r>
            <a:r>
              <a:rPr lang="en-US" sz="1600" baseline="30000" dirty="0">
                <a:latin typeface="Arial"/>
                <a:cs typeface="Arial"/>
              </a:rPr>
              <a:t>−1</a:t>
            </a:r>
            <a:r>
              <a:rPr lang="en-US" sz="1600" dirty="0">
                <a:latin typeface="Arial"/>
                <a:cs typeface="Arial"/>
              </a:rPr>
              <a:t> s</a:t>
            </a:r>
            <a:r>
              <a:rPr lang="en-US" sz="1600" baseline="30000" dirty="0">
                <a:latin typeface="Arial"/>
                <a:cs typeface="Arial"/>
              </a:rPr>
              <a:t>−1</a:t>
            </a:r>
            <a:r>
              <a:rPr lang="en-US" sz="1600" dirty="0">
                <a:latin typeface="Arial"/>
                <a:cs typeface="Arial"/>
              </a:rPr>
              <a:t>, shaded and vectors) and       700-hPa geopotential height (dam, black)</a:t>
            </a:r>
            <a:endParaRPr lang="en-US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Title 1"/>
          <p:cNvSpPr txBox="1">
            <a:spLocks/>
          </p:cNvSpPr>
          <p:nvPr/>
        </p:nvSpPr>
        <p:spPr>
          <a:xfrm>
            <a:off x="1" y="-33716"/>
            <a:ext cx="9143999" cy="72222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0000"/>
                </a:solidFill>
                <a:cs typeface="Arial" panose="020B0604020202020204" pitchFamily="34" charset="0"/>
              </a:rPr>
              <a:t>12</a:t>
            </a:r>
            <a:r>
              <a:rPr lang="en-US" b="1" dirty="0" smtClean="0">
                <a:solidFill>
                  <a:srgbClr val="FF0000"/>
                </a:solidFill>
                <a:cs typeface="Arial" panose="020B0604020202020204" pitchFamily="34" charset="0"/>
              </a:rPr>
              <a:t>00 UTC 6 Jun 2018</a:t>
            </a:r>
            <a:endParaRPr lang="en-US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174912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8" name="Straight Connector 37"/>
          <p:cNvCxnSpPr/>
          <p:nvPr/>
        </p:nvCxnSpPr>
        <p:spPr>
          <a:xfrm>
            <a:off x="-12095" y="5639171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-14916" y="6759373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H="1" flipV="1">
            <a:off x="4578486" y="5630806"/>
            <a:ext cx="9372" cy="1128567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" name="Content Placeholder 2"/>
          <p:cNvSpPr>
            <a:spLocks noGrp="1"/>
          </p:cNvSpPr>
          <p:nvPr>
            <p:ph idx="1"/>
          </p:nvPr>
        </p:nvSpPr>
        <p:spPr>
          <a:xfrm>
            <a:off x="2988" y="5639171"/>
            <a:ext cx="4575988" cy="1120202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1600" dirty="0">
                <a:latin typeface="Arial"/>
                <a:cs typeface="Arial"/>
              </a:rPr>
              <a:t>925-hPa area-averaged (100 km) </a:t>
            </a:r>
            <a:r>
              <a:rPr lang="en-US" sz="1600" dirty="0" err="1">
                <a:latin typeface="Arial"/>
                <a:cs typeface="Arial"/>
              </a:rPr>
              <a:t>θ</a:t>
            </a:r>
            <a:r>
              <a:rPr lang="en-US" sz="1600" dirty="0">
                <a:latin typeface="Arial"/>
                <a:cs typeface="Arial"/>
              </a:rPr>
              <a:t> gradient      [K (100 km)</a:t>
            </a:r>
            <a:r>
              <a:rPr lang="en-US" sz="1600" baseline="30000" dirty="0">
                <a:latin typeface="Arial"/>
                <a:cs typeface="Arial"/>
              </a:rPr>
              <a:t> −1</a:t>
            </a:r>
            <a:r>
              <a:rPr lang="en-US" sz="1600" dirty="0">
                <a:latin typeface="Arial"/>
                <a:cs typeface="Arial"/>
              </a:rPr>
              <a:t>, shaded ], </a:t>
            </a:r>
            <a:r>
              <a:rPr lang="en-US" sz="1600" dirty="0" err="1">
                <a:latin typeface="Arial"/>
                <a:cs typeface="Arial"/>
              </a:rPr>
              <a:t>θ</a:t>
            </a:r>
            <a:r>
              <a:rPr lang="en-US" sz="1600" dirty="0">
                <a:latin typeface="Arial"/>
                <a:cs typeface="Arial"/>
              </a:rPr>
              <a:t> (°C, blue), geopotential height (dam, black), and           winds (m s</a:t>
            </a:r>
            <a:r>
              <a:rPr lang="en-US" sz="1600" baseline="30000" dirty="0">
                <a:latin typeface="Arial"/>
                <a:cs typeface="Arial"/>
              </a:rPr>
              <a:t>−1</a:t>
            </a:r>
            <a:r>
              <a:rPr lang="en-US" sz="1600" dirty="0">
                <a:latin typeface="Arial"/>
                <a:cs typeface="Arial"/>
              </a:rPr>
              <a:t>, flags and barbs)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138107" y="5182346"/>
            <a:ext cx="9042535" cy="418885"/>
            <a:chOff x="138107" y="5203113"/>
            <a:chExt cx="9042535" cy="418885"/>
          </a:xfrm>
        </p:grpSpPr>
        <p:pic>
          <p:nvPicPr>
            <p:cNvPr id="62" name="Picture 61" descr="IVT_Russia_68.png"/>
            <p:cNvPicPr>
              <a:picLocks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7" t="95446" r="405" b="2295"/>
            <a:stretch/>
          </p:blipFill>
          <p:spPr>
            <a:xfrm>
              <a:off x="138107" y="5272057"/>
              <a:ext cx="8068185" cy="164592"/>
            </a:xfrm>
            <a:prstGeom prst="rect">
              <a:avLst/>
            </a:prstGeom>
          </p:spPr>
        </p:pic>
        <p:sp>
          <p:nvSpPr>
            <p:cNvPr id="77" name="TextBox 76"/>
            <p:cNvSpPr txBox="1"/>
            <p:nvPr/>
          </p:nvSpPr>
          <p:spPr>
            <a:xfrm>
              <a:off x="514979" y="5436649"/>
              <a:ext cx="608549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200</a:t>
              </a: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1194017" y="5436649"/>
              <a:ext cx="608549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300</a:t>
              </a: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1855041" y="5436649"/>
              <a:ext cx="608549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400</a:t>
              </a: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2532928" y="5436649"/>
              <a:ext cx="608549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500</a:t>
              </a:r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3193952" y="5436649"/>
              <a:ext cx="608549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600</a:t>
              </a:r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3861062" y="5436649"/>
              <a:ext cx="608549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700</a:t>
              </a:r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4538054" y="5436649"/>
              <a:ext cx="608549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800</a:t>
              </a:r>
            </a:p>
          </p:txBody>
        </p:sp>
        <p:sp>
          <p:nvSpPr>
            <p:cNvPr id="86" name="TextBox 85"/>
            <p:cNvSpPr txBox="1"/>
            <p:nvPr/>
          </p:nvSpPr>
          <p:spPr>
            <a:xfrm>
              <a:off x="5205583" y="5437332"/>
              <a:ext cx="608549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1000</a:t>
              </a: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5884660" y="5436649"/>
              <a:ext cx="608549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1200</a:t>
              </a: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6555973" y="5436649"/>
              <a:ext cx="608549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1400</a:t>
              </a: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7213736" y="5437332"/>
              <a:ext cx="608549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1600</a:t>
              </a: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8174807" y="5203113"/>
              <a:ext cx="100583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latin typeface="Arial"/>
                  <a:cs typeface="Arial"/>
                </a:rPr>
                <a:t>(kg m</a:t>
              </a:r>
              <a:r>
                <a:rPr lang="en-US" sz="1200" baseline="30000" dirty="0">
                  <a:latin typeface="Arial"/>
                  <a:cs typeface="Arial"/>
                </a:rPr>
                <a:t>−1 </a:t>
              </a:r>
              <a:r>
                <a:rPr lang="en-US" sz="1200" dirty="0">
                  <a:latin typeface="Arial"/>
                  <a:cs typeface="Arial"/>
                </a:rPr>
                <a:t>s</a:t>
              </a:r>
              <a:r>
                <a:rPr lang="en-US" sz="1200" baseline="30000" dirty="0">
                  <a:latin typeface="Arial"/>
                  <a:cs typeface="Arial"/>
                </a:rPr>
                <a:t>−1</a:t>
              </a:r>
              <a:r>
                <a:rPr lang="en-US" sz="1200" dirty="0">
                  <a:latin typeface="Arial"/>
                  <a:cs typeface="Arial"/>
                </a:rPr>
                <a:t>)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138107" y="4797555"/>
            <a:ext cx="9096615" cy="427528"/>
            <a:chOff x="138107" y="4717519"/>
            <a:chExt cx="9096615" cy="427528"/>
          </a:xfrm>
        </p:grpSpPr>
        <p:pic>
          <p:nvPicPr>
            <p:cNvPr id="92" name="Picture 91" descr="925_aa_theta_grad_100km_65.png"/>
            <p:cNvPicPr>
              <a:picLocks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2" t="95487" r="448" b="2275"/>
            <a:stretch/>
          </p:blipFill>
          <p:spPr>
            <a:xfrm>
              <a:off x="138107" y="4794108"/>
              <a:ext cx="7791219" cy="164592"/>
            </a:xfrm>
            <a:prstGeom prst="rect">
              <a:avLst/>
            </a:prstGeom>
          </p:spPr>
        </p:pic>
        <p:sp>
          <p:nvSpPr>
            <p:cNvPr id="94" name="TextBox 93"/>
            <p:cNvSpPr txBox="1"/>
            <p:nvPr/>
          </p:nvSpPr>
          <p:spPr>
            <a:xfrm>
              <a:off x="1106818" y="4960381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</a:t>
              </a: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2213164" y="4960381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4</a:t>
              </a: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3325240" y="4960381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5</a:t>
              </a:r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4437692" y="4960381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6</a:t>
              </a:r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5538641" y="4960381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7</a:t>
              </a:r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6662161" y="4960381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8</a:t>
              </a:r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7912616" y="4717519"/>
              <a:ext cx="132210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latin typeface="Arial"/>
                  <a:cs typeface="Arial"/>
                </a:rPr>
                <a:t>[K (100 km)</a:t>
              </a:r>
              <a:r>
                <a:rPr lang="en-US" sz="1200" baseline="30000" dirty="0">
                  <a:latin typeface="Arial"/>
                  <a:cs typeface="Arial"/>
                </a:rPr>
                <a:t>−1</a:t>
              </a:r>
              <a:r>
                <a:rPr lang="en-US" sz="1200" dirty="0">
                  <a:latin typeface="Arial"/>
                  <a:cs typeface="Arial"/>
                </a:rPr>
                <a:t>]</a:t>
              </a:r>
            </a:p>
          </p:txBody>
        </p:sp>
      </p:grpSp>
      <p:pic>
        <p:nvPicPr>
          <p:cNvPr id="2" name="Picture 1" descr="925_aa_theta_grad_100km_20180607_1200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913" y="745230"/>
            <a:ext cx="4186469" cy="402336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3" name="Picture 2" descr="IVT_Russia_20180607_1200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0723" y="745230"/>
            <a:ext cx="4186469" cy="402336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37" name="Content Placeholder 2"/>
          <p:cNvSpPr txBox="1">
            <a:spLocks/>
          </p:cNvSpPr>
          <p:nvPr/>
        </p:nvSpPr>
        <p:spPr>
          <a:xfrm>
            <a:off x="4587858" y="5653281"/>
            <a:ext cx="4581288" cy="11060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US" sz="1600" dirty="0">
                <a:latin typeface="Arial"/>
                <a:cs typeface="Arial"/>
              </a:rPr>
              <a:t>IVT (kg m</a:t>
            </a:r>
            <a:r>
              <a:rPr lang="en-US" sz="1600" baseline="30000" dirty="0">
                <a:latin typeface="Arial"/>
                <a:cs typeface="Arial"/>
              </a:rPr>
              <a:t>−1</a:t>
            </a:r>
            <a:r>
              <a:rPr lang="en-US" sz="1600" dirty="0">
                <a:latin typeface="Arial"/>
                <a:cs typeface="Arial"/>
              </a:rPr>
              <a:t> s</a:t>
            </a:r>
            <a:r>
              <a:rPr lang="en-US" sz="1600" baseline="30000" dirty="0">
                <a:latin typeface="Arial"/>
                <a:cs typeface="Arial"/>
              </a:rPr>
              <a:t>−1</a:t>
            </a:r>
            <a:r>
              <a:rPr lang="en-US" sz="1600" dirty="0">
                <a:latin typeface="Arial"/>
                <a:cs typeface="Arial"/>
              </a:rPr>
              <a:t>, shaded and vectors) and       700-hPa geopotential height (dam, black)</a:t>
            </a:r>
            <a:endParaRPr lang="en-US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Title 1"/>
          <p:cNvSpPr txBox="1">
            <a:spLocks/>
          </p:cNvSpPr>
          <p:nvPr/>
        </p:nvSpPr>
        <p:spPr>
          <a:xfrm>
            <a:off x="1" y="-33716"/>
            <a:ext cx="9143999" cy="72222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0000"/>
                </a:solidFill>
                <a:cs typeface="Arial" panose="020B0604020202020204" pitchFamily="34" charset="0"/>
              </a:rPr>
              <a:t>12</a:t>
            </a:r>
            <a:r>
              <a:rPr lang="en-US" b="1" dirty="0" smtClean="0">
                <a:solidFill>
                  <a:srgbClr val="FF0000"/>
                </a:solidFill>
                <a:cs typeface="Arial" panose="020B0604020202020204" pitchFamily="34" charset="0"/>
              </a:rPr>
              <a:t>00 UTC 7 Jun 2018</a:t>
            </a:r>
            <a:endParaRPr lang="en-US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712444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8" name="Straight Connector 37"/>
          <p:cNvCxnSpPr/>
          <p:nvPr/>
        </p:nvCxnSpPr>
        <p:spPr>
          <a:xfrm>
            <a:off x="-12095" y="5639171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-14916" y="6759373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H="1" flipV="1">
            <a:off x="4578486" y="5630806"/>
            <a:ext cx="9372" cy="1128567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" name="Content Placeholder 2"/>
          <p:cNvSpPr>
            <a:spLocks noGrp="1"/>
          </p:cNvSpPr>
          <p:nvPr>
            <p:ph idx="1"/>
          </p:nvPr>
        </p:nvSpPr>
        <p:spPr>
          <a:xfrm>
            <a:off x="2988" y="5639171"/>
            <a:ext cx="4575988" cy="1120202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1600" dirty="0">
                <a:latin typeface="Arial"/>
                <a:cs typeface="Arial"/>
              </a:rPr>
              <a:t>500-hPa relative vorticity (10</a:t>
            </a:r>
            <a:r>
              <a:rPr lang="en-US" sz="1600" baseline="30000" dirty="0">
                <a:latin typeface="Arial"/>
                <a:cs typeface="Arial"/>
              </a:rPr>
              <a:t>−5</a:t>
            </a:r>
            <a:r>
              <a:rPr lang="en-US" sz="1600" dirty="0">
                <a:latin typeface="Arial"/>
                <a:cs typeface="Arial"/>
              </a:rPr>
              <a:t> s</a:t>
            </a:r>
            <a:r>
              <a:rPr lang="en-US" sz="1600" baseline="30000" dirty="0">
                <a:latin typeface="Arial"/>
                <a:cs typeface="Arial"/>
              </a:rPr>
              <a:t>−1</a:t>
            </a:r>
            <a:r>
              <a:rPr lang="en-US" sz="1600" dirty="0">
                <a:latin typeface="Arial"/>
                <a:cs typeface="Arial"/>
              </a:rPr>
              <a:t>, shaded), geopotential height (dam, black), and           winds (m s</a:t>
            </a:r>
            <a:r>
              <a:rPr lang="en-US" sz="1600" baseline="30000" dirty="0">
                <a:latin typeface="Arial"/>
                <a:cs typeface="Arial"/>
              </a:rPr>
              <a:t>−1</a:t>
            </a:r>
            <a:r>
              <a:rPr lang="en-US" sz="1600" dirty="0">
                <a:latin typeface="Arial"/>
                <a:cs typeface="Arial"/>
              </a:rPr>
              <a:t>, flags and barbs), and 800–600-hPa ascent (5 × 10</a:t>
            </a:r>
            <a:r>
              <a:rPr lang="en-US" sz="1600" baseline="30000" dirty="0">
                <a:latin typeface="Arial"/>
                <a:cs typeface="Arial"/>
              </a:rPr>
              <a:t>−5</a:t>
            </a:r>
            <a:r>
              <a:rPr lang="en-US" sz="1600" dirty="0">
                <a:latin typeface="Arial"/>
                <a:cs typeface="Arial"/>
              </a:rPr>
              <a:t> s</a:t>
            </a:r>
            <a:r>
              <a:rPr lang="en-US" sz="1600" baseline="30000" dirty="0">
                <a:latin typeface="Arial"/>
                <a:cs typeface="Arial"/>
              </a:rPr>
              <a:t>−1</a:t>
            </a:r>
            <a:r>
              <a:rPr lang="en-US" sz="1600" dirty="0">
                <a:latin typeface="Arial"/>
                <a:cs typeface="Arial"/>
              </a:rPr>
              <a:t>, blue)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80294" y="4990364"/>
            <a:ext cx="9215009" cy="415866"/>
            <a:chOff x="80294" y="4814314"/>
            <a:chExt cx="9215009" cy="415866"/>
          </a:xfrm>
        </p:grpSpPr>
        <p:sp>
          <p:nvSpPr>
            <p:cNvPr id="42" name="TextBox 41"/>
            <p:cNvSpPr txBox="1"/>
            <p:nvPr/>
          </p:nvSpPr>
          <p:spPr>
            <a:xfrm>
              <a:off x="529054" y="5044639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6</a:t>
              </a:r>
            </a:p>
          </p:txBody>
        </p:sp>
        <p:pic>
          <p:nvPicPr>
            <p:cNvPr id="43" name="Picture 42" descr="850rvort_20110211_0200.png"/>
            <p:cNvPicPr>
              <a:picLocks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6" t="95049" r="3332" b="2497"/>
            <a:stretch/>
          </p:blipFill>
          <p:spPr>
            <a:xfrm>
              <a:off x="80294" y="4880922"/>
              <a:ext cx="8209173" cy="164592"/>
            </a:xfrm>
            <a:prstGeom prst="rect">
              <a:avLst/>
            </a:prstGeom>
          </p:spPr>
        </p:pic>
        <p:sp>
          <p:nvSpPr>
            <p:cNvPr id="44" name="TextBox 43"/>
            <p:cNvSpPr txBox="1"/>
            <p:nvPr/>
          </p:nvSpPr>
          <p:spPr>
            <a:xfrm>
              <a:off x="1112144" y="5044639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8</a:t>
              </a: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1690617" y="5044639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10</a:t>
              </a: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2277939" y="5044639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12</a:t>
              </a: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2867972" y="5044639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14</a:t>
              </a: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3447408" y="5044639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16</a:t>
              </a: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4038411" y="5044639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18</a:t>
              </a: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4620655" y="5045514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20</a:t>
              </a: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5211007" y="5044265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22</a:t>
              </a: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5790684" y="5043891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24</a:t>
              </a: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6377608" y="5043891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26</a:t>
              </a: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6960193" y="5043891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28</a:t>
              </a: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7547114" y="5043891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30</a:t>
              </a: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8289468" y="4814314"/>
              <a:ext cx="100583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latin typeface="Arial"/>
                  <a:cs typeface="Arial"/>
                </a:rPr>
                <a:t>(10</a:t>
              </a:r>
              <a:r>
                <a:rPr lang="en-US" sz="1200" baseline="30000" dirty="0">
                  <a:latin typeface="Arial"/>
                  <a:cs typeface="Arial"/>
                </a:rPr>
                <a:t>−5</a:t>
              </a:r>
              <a:r>
                <a:rPr lang="en-US" sz="1200" dirty="0">
                  <a:latin typeface="Arial"/>
                  <a:cs typeface="Arial"/>
                </a:rPr>
                <a:t> </a:t>
              </a:r>
              <a:r>
                <a:rPr lang="en-US" sz="1200" baseline="30000" dirty="0">
                  <a:latin typeface="Arial"/>
                  <a:cs typeface="Arial"/>
                </a:rPr>
                <a:t> </a:t>
              </a:r>
              <a:r>
                <a:rPr lang="en-US" sz="1200" dirty="0">
                  <a:latin typeface="Arial"/>
                  <a:cs typeface="Arial"/>
                </a:rPr>
                <a:t>s</a:t>
              </a:r>
              <a:r>
                <a:rPr lang="en-US" sz="1200" baseline="30000" dirty="0">
                  <a:latin typeface="Arial"/>
                  <a:cs typeface="Arial"/>
                </a:rPr>
                <a:t>−1</a:t>
              </a:r>
              <a:r>
                <a:rPr lang="en-US" sz="1200" dirty="0">
                  <a:latin typeface="Arial"/>
                  <a:cs typeface="Arial"/>
                </a:rPr>
                <a:t>)</a:t>
              </a:r>
            </a:p>
          </p:txBody>
        </p:sp>
      </p:grpSp>
      <p:sp>
        <p:nvSpPr>
          <p:cNvPr id="58" name="Content Placeholder 2"/>
          <p:cNvSpPr txBox="1">
            <a:spLocks/>
          </p:cNvSpPr>
          <p:nvPr/>
        </p:nvSpPr>
        <p:spPr>
          <a:xfrm>
            <a:off x="4587858" y="5639171"/>
            <a:ext cx="4575988" cy="112020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sz="1600" dirty="0">
                <a:latin typeface="Arial"/>
                <a:cs typeface="Arial"/>
              </a:rPr>
              <a:t>925-hPa relative vorticity (10</a:t>
            </a:r>
            <a:r>
              <a:rPr lang="en-US" sz="1600" baseline="30000" dirty="0">
                <a:latin typeface="Arial"/>
                <a:cs typeface="Arial"/>
              </a:rPr>
              <a:t>−5</a:t>
            </a:r>
            <a:r>
              <a:rPr lang="en-US" sz="1600" dirty="0">
                <a:latin typeface="Arial"/>
                <a:cs typeface="Arial"/>
              </a:rPr>
              <a:t> s</a:t>
            </a:r>
            <a:r>
              <a:rPr lang="en-US" sz="1600" baseline="30000" dirty="0">
                <a:latin typeface="Arial"/>
                <a:cs typeface="Arial"/>
              </a:rPr>
              <a:t>−1</a:t>
            </a:r>
            <a:r>
              <a:rPr lang="en-US" sz="1600" dirty="0">
                <a:latin typeface="Arial"/>
                <a:cs typeface="Arial"/>
              </a:rPr>
              <a:t>, shaded), geopotential height (dam, black), and           winds (m s</a:t>
            </a:r>
            <a:r>
              <a:rPr lang="en-US" sz="1600" baseline="30000" dirty="0">
                <a:latin typeface="Arial"/>
                <a:cs typeface="Arial"/>
              </a:rPr>
              <a:t>−1</a:t>
            </a:r>
            <a:r>
              <a:rPr lang="en-US" sz="1600" dirty="0">
                <a:latin typeface="Arial"/>
                <a:cs typeface="Arial"/>
              </a:rPr>
              <a:t>, flags and barbs)</a:t>
            </a:r>
          </a:p>
        </p:txBody>
      </p:sp>
      <p:pic>
        <p:nvPicPr>
          <p:cNvPr id="4" name="Picture 3" descr="500_rvort_20180602_120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403" y="740654"/>
            <a:ext cx="4186469" cy="402336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5" name="Picture 4" descr="925_rvort_20180602_1200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3924" y="740654"/>
            <a:ext cx="4186469" cy="402336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29" name="Title 1"/>
          <p:cNvSpPr txBox="1">
            <a:spLocks/>
          </p:cNvSpPr>
          <p:nvPr/>
        </p:nvSpPr>
        <p:spPr>
          <a:xfrm>
            <a:off x="1" y="-33716"/>
            <a:ext cx="9143999" cy="72222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0000"/>
                </a:solidFill>
                <a:cs typeface="Arial" panose="020B0604020202020204" pitchFamily="34" charset="0"/>
              </a:rPr>
              <a:t>12</a:t>
            </a:r>
            <a:r>
              <a:rPr lang="en-US" b="1" dirty="0" smtClean="0">
                <a:solidFill>
                  <a:srgbClr val="FF0000"/>
                </a:solidFill>
                <a:cs typeface="Arial" panose="020B0604020202020204" pitchFamily="34" charset="0"/>
              </a:rPr>
              <a:t>00 UTC 2 Jun 2018</a:t>
            </a:r>
            <a:endParaRPr lang="en-US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543750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8" name="Straight Connector 37"/>
          <p:cNvCxnSpPr/>
          <p:nvPr/>
        </p:nvCxnSpPr>
        <p:spPr>
          <a:xfrm>
            <a:off x="-12095" y="5639171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-14916" y="6759373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H="1" flipV="1">
            <a:off x="4578486" y="5630806"/>
            <a:ext cx="9372" cy="1128567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" name="Content Placeholder 2"/>
          <p:cNvSpPr>
            <a:spLocks noGrp="1"/>
          </p:cNvSpPr>
          <p:nvPr>
            <p:ph idx="1"/>
          </p:nvPr>
        </p:nvSpPr>
        <p:spPr>
          <a:xfrm>
            <a:off x="2988" y="5639171"/>
            <a:ext cx="4575988" cy="1120202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1600" dirty="0">
                <a:latin typeface="Arial"/>
                <a:cs typeface="Arial"/>
              </a:rPr>
              <a:t>500-hPa relative vorticity (10</a:t>
            </a:r>
            <a:r>
              <a:rPr lang="en-US" sz="1600" baseline="30000" dirty="0">
                <a:latin typeface="Arial"/>
                <a:cs typeface="Arial"/>
              </a:rPr>
              <a:t>−5</a:t>
            </a:r>
            <a:r>
              <a:rPr lang="en-US" sz="1600" dirty="0">
                <a:latin typeface="Arial"/>
                <a:cs typeface="Arial"/>
              </a:rPr>
              <a:t> s</a:t>
            </a:r>
            <a:r>
              <a:rPr lang="en-US" sz="1600" baseline="30000" dirty="0">
                <a:latin typeface="Arial"/>
                <a:cs typeface="Arial"/>
              </a:rPr>
              <a:t>−1</a:t>
            </a:r>
            <a:r>
              <a:rPr lang="en-US" sz="1600" dirty="0">
                <a:latin typeface="Arial"/>
                <a:cs typeface="Arial"/>
              </a:rPr>
              <a:t>, shaded), geopotential height (dam, black), and           winds (m s</a:t>
            </a:r>
            <a:r>
              <a:rPr lang="en-US" sz="1600" baseline="30000" dirty="0">
                <a:latin typeface="Arial"/>
                <a:cs typeface="Arial"/>
              </a:rPr>
              <a:t>−1</a:t>
            </a:r>
            <a:r>
              <a:rPr lang="en-US" sz="1600" dirty="0">
                <a:latin typeface="Arial"/>
                <a:cs typeface="Arial"/>
              </a:rPr>
              <a:t>, flags and barbs), and 800–600-hPa ascent (5 × 10</a:t>
            </a:r>
            <a:r>
              <a:rPr lang="en-US" sz="1600" baseline="30000" dirty="0">
                <a:latin typeface="Arial"/>
                <a:cs typeface="Arial"/>
              </a:rPr>
              <a:t>−5</a:t>
            </a:r>
            <a:r>
              <a:rPr lang="en-US" sz="1600" dirty="0">
                <a:latin typeface="Arial"/>
                <a:cs typeface="Arial"/>
              </a:rPr>
              <a:t> s</a:t>
            </a:r>
            <a:r>
              <a:rPr lang="en-US" sz="1600" baseline="30000" dirty="0">
                <a:latin typeface="Arial"/>
                <a:cs typeface="Arial"/>
              </a:rPr>
              <a:t>−1</a:t>
            </a:r>
            <a:r>
              <a:rPr lang="en-US" sz="1600" dirty="0">
                <a:latin typeface="Arial"/>
                <a:cs typeface="Arial"/>
              </a:rPr>
              <a:t>, blue)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80294" y="4990364"/>
            <a:ext cx="9215009" cy="415866"/>
            <a:chOff x="80294" y="4814314"/>
            <a:chExt cx="9215009" cy="415866"/>
          </a:xfrm>
        </p:grpSpPr>
        <p:sp>
          <p:nvSpPr>
            <p:cNvPr id="42" name="TextBox 41"/>
            <p:cNvSpPr txBox="1"/>
            <p:nvPr/>
          </p:nvSpPr>
          <p:spPr>
            <a:xfrm>
              <a:off x="529054" y="5044639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6</a:t>
              </a:r>
            </a:p>
          </p:txBody>
        </p:sp>
        <p:pic>
          <p:nvPicPr>
            <p:cNvPr id="43" name="Picture 42" descr="850rvort_20110211_0200.png"/>
            <p:cNvPicPr>
              <a:picLocks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6" t="95049" r="3332" b="2497"/>
            <a:stretch/>
          </p:blipFill>
          <p:spPr>
            <a:xfrm>
              <a:off x="80294" y="4880922"/>
              <a:ext cx="8209173" cy="164592"/>
            </a:xfrm>
            <a:prstGeom prst="rect">
              <a:avLst/>
            </a:prstGeom>
          </p:spPr>
        </p:pic>
        <p:sp>
          <p:nvSpPr>
            <p:cNvPr id="44" name="TextBox 43"/>
            <p:cNvSpPr txBox="1"/>
            <p:nvPr/>
          </p:nvSpPr>
          <p:spPr>
            <a:xfrm>
              <a:off x="1112144" y="5044639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8</a:t>
              </a: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1690617" y="5044639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10</a:t>
              </a: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2277939" y="5044639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12</a:t>
              </a: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2867972" y="5044639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14</a:t>
              </a: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3447408" y="5044639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16</a:t>
              </a: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4038411" y="5044639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18</a:t>
              </a: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4620655" y="5045514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20</a:t>
              </a: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5211007" y="5044265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22</a:t>
              </a: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5790684" y="5043891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24</a:t>
              </a: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6377608" y="5043891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26</a:t>
              </a: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6960193" y="5043891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28</a:t>
              </a: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7547114" y="5043891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30</a:t>
              </a: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8289468" y="4814314"/>
              <a:ext cx="100583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latin typeface="Arial"/>
                  <a:cs typeface="Arial"/>
                </a:rPr>
                <a:t>(10</a:t>
              </a:r>
              <a:r>
                <a:rPr lang="en-US" sz="1200" baseline="30000" dirty="0">
                  <a:latin typeface="Arial"/>
                  <a:cs typeface="Arial"/>
                </a:rPr>
                <a:t>−5</a:t>
              </a:r>
              <a:r>
                <a:rPr lang="en-US" sz="1200" dirty="0">
                  <a:latin typeface="Arial"/>
                  <a:cs typeface="Arial"/>
                </a:rPr>
                <a:t> </a:t>
              </a:r>
              <a:r>
                <a:rPr lang="en-US" sz="1200" baseline="30000" dirty="0">
                  <a:latin typeface="Arial"/>
                  <a:cs typeface="Arial"/>
                </a:rPr>
                <a:t> </a:t>
              </a:r>
              <a:r>
                <a:rPr lang="en-US" sz="1200" dirty="0">
                  <a:latin typeface="Arial"/>
                  <a:cs typeface="Arial"/>
                </a:rPr>
                <a:t>s</a:t>
              </a:r>
              <a:r>
                <a:rPr lang="en-US" sz="1200" baseline="30000" dirty="0">
                  <a:latin typeface="Arial"/>
                  <a:cs typeface="Arial"/>
                </a:rPr>
                <a:t>−1</a:t>
              </a:r>
              <a:r>
                <a:rPr lang="en-US" sz="1200" dirty="0">
                  <a:latin typeface="Arial"/>
                  <a:cs typeface="Arial"/>
                </a:rPr>
                <a:t>)</a:t>
              </a:r>
            </a:p>
          </p:txBody>
        </p:sp>
      </p:grpSp>
      <p:sp>
        <p:nvSpPr>
          <p:cNvPr id="58" name="Content Placeholder 2"/>
          <p:cNvSpPr txBox="1">
            <a:spLocks/>
          </p:cNvSpPr>
          <p:nvPr/>
        </p:nvSpPr>
        <p:spPr>
          <a:xfrm>
            <a:off x="4587858" y="5639171"/>
            <a:ext cx="4575988" cy="112020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sz="1600" dirty="0">
                <a:latin typeface="Arial"/>
                <a:cs typeface="Arial"/>
              </a:rPr>
              <a:t>925-hPa relative vorticity (10</a:t>
            </a:r>
            <a:r>
              <a:rPr lang="en-US" sz="1600" baseline="30000" dirty="0">
                <a:latin typeface="Arial"/>
                <a:cs typeface="Arial"/>
              </a:rPr>
              <a:t>−5</a:t>
            </a:r>
            <a:r>
              <a:rPr lang="en-US" sz="1600" dirty="0">
                <a:latin typeface="Arial"/>
                <a:cs typeface="Arial"/>
              </a:rPr>
              <a:t> s</a:t>
            </a:r>
            <a:r>
              <a:rPr lang="en-US" sz="1600" baseline="30000" dirty="0">
                <a:latin typeface="Arial"/>
                <a:cs typeface="Arial"/>
              </a:rPr>
              <a:t>−1</a:t>
            </a:r>
            <a:r>
              <a:rPr lang="en-US" sz="1600" dirty="0">
                <a:latin typeface="Arial"/>
                <a:cs typeface="Arial"/>
              </a:rPr>
              <a:t>, shaded), geopotential height (dam, black), and           winds (m s</a:t>
            </a:r>
            <a:r>
              <a:rPr lang="en-US" sz="1600" baseline="30000" dirty="0">
                <a:latin typeface="Arial"/>
                <a:cs typeface="Arial"/>
              </a:rPr>
              <a:t>−1</a:t>
            </a:r>
            <a:r>
              <a:rPr lang="en-US" sz="1600" dirty="0">
                <a:latin typeface="Arial"/>
                <a:cs typeface="Arial"/>
              </a:rPr>
              <a:t>, flags and barbs)</a:t>
            </a:r>
          </a:p>
        </p:txBody>
      </p:sp>
      <p:pic>
        <p:nvPicPr>
          <p:cNvPr id="4" name="Picture 3" descr="500_rvort_20180603_120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579" y="740654"/>
            <a:ext cx="4186469" cy="402336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5" name="Picture 4" descr="925_rvort_20180603_1200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8374" y="740654"/>
            <a:ext cx="4186469" cy="402336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29" name="Title 1"/>
          <p:cNvSpPr txBox="1">
            <a:spLocks/>
          </p:cNvSpPr>
          <p:nvPr/>
        </p:nvSpPr>
        <p:spPr>
          <a:xfrm>
            <a:off x="1" y="-33716"/>
            <a:ext cx="9143999" cy="72222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0000"/>
                </a:solidFill>
                <a:cs typeface="Arial" panose="020B0604020202020204" pitchFamily="34" charset="0"/>
              </a:rPr>
              <a:t>12</a:t>
            </a:r>
            <a:r>
              <a:rPr lang="en-US" b="1" dirty="0" smtClean="0">
                <a:solidFill>
                  <a:srgbClr val="FF0000"/>
                </a:solidFill>
                <a:cs typeface="Arial" panose="020B0604020202020204" pitchFamily="34" charset="0"/>
              </a:rPr>
              <a:t>00 UTC 3 Jun 2018</a:t>
            </a:r>
            <a:endParaRPr lang="en-US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532082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8" name="Straight Connector 37"/>
          <p:cNvCxnSpPr/>
          <p:nvPr/>
        </p:nvCxnSpPr>
        <p:spPr>
          <a:xfrm>
            <a:off x="-12095" y="5639171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-14916" y="6759373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H="1" flipV="1">
            <a:off x="4578486" y="5630806"/>
            <a:ext cx="9372" cy="1128567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" name="Content Placeholder 2"/>
          <p:cNvSpPr>
            <a:spLocks noGrp="1"/>
          </p:cNvSpPr>
          <p:nvPr>
            <p:ph idx="1"/>
          </p:nvPr>
        </p:nvSpPr>
        <p:spPr>
          <a:xfrm>
            <a:off x="2988" y="5639171"/>
            <a:ext cx="4575988" cy="1120202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1600" dirty="0">
                <a:latin typeface="Arial"/>
                <a:cs typeface="Arial"/>
              </a:rPr>
              <a:t>500-hPa relative vorticity (10</a:t>
            </a:r>
            <a:r>
              <a:rPr lang="en-US" sz="1600" baseline="30000" dirty="0">
                <a:latin typeface="Arial"/>
                <a:cs typeface="Arial"/>
              </a:rPr>
              <a:t>−5</a:t>
            </a:r>
            <a:r>
              <a:rPr lang="en-US" sz="1600" dirty="0">
                <a:latin typeface="Arial"/>
                <a:cs typeface="Arial"/>
              </a:rPr>
              <a:t> s</a:t>
            </a:r>
            <a:r>
              <a:rPr lang="en-US" sz="1600" baseline="30000" dirty="0">
                <a:latin typeface="Arial"/>
                <a:cs typeface="Arial"/>
              </a:rPr>
              <a:t>−1</a:t>
            </a:r>
            <a:r>
              <a:rPr lang="en-US" sz="1600" dirty="0">
                <a:latin typeface="Arial"/>
                <a:cs typeface="Arial"/>
              </a:rPr>
              <a:t>, shaded), geopotential height (dam, black), and           winds (m s</a:t>
            </a:r>
            <a:r>
              <a:rPr lang="en-US" sz="1600" baseline="30000" dirty="0">
                <a:latin typeface="Arial"/>
                <a:cs typeface="Arial"/>
              </a:rPr>
              <a:t>−1</a:t>
            </a:r>
            <a:r>
              <a:rPr lang="en-US" sz="1600" dirty="0">
                <a:latin typeface="Arial"/>
                <a:cs typeface="Arial"/>
              </a:rPr>
              <a:t>, flags and barbs), and 800–600-hPa ascent (5 × 10</a:t>
            </a:r>
            <a:r>
              <a:rPr lang="en-US" sz="1600" baseline="30000" dirty="0">
                <a:latin typeface="Arial"/>
                <a:cs typeface="Arial"/>
              </a:rPr>
              <a:t>−5</a:t>
            </a:r>
            <a:r>
              <a:rPr lang="en-US" sz="1600" dirty="0">
                <a:latin typeface="Arial"/>
                <a:cs typeface="Arial"/>
              </a:rPr>
              <a:t> s</a:t>
            </a:r>
            <a:r>
              <a:rPr lang="en-US" sz="1600" baseline="30000" dirty="0">
                <a:latin typeface="Arial"/>
                <a:cs typeface="Arial"/>
              </a:rPr>
              <a:t>−1</a:t>
            </a:r>
            <a:r>
              <a:rPr lang="en-US" sz="1600" dirty="0">
                <a:latin typeface="Arial"/>
                <a:cs typeface="Arial"/>
              </a:rPr>
              <a:t>, blue)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80294" y="4990364"/>
            <a:ext cx="9215009" cy="415866"/>
            <a:chOff x="80294" y="4814314"/>
            <a:chExt cx="9215009" cy="415866"/>
          </a:xfrm>
        </p:grpSpPr>
        <p:sp>
          <p:nvSpPr>
            <p:cNvPr id="42" name="TextBox 41"/>
            <p:cNvSpPr txBox="1"/>
            <p:nvPr/>
          </p:nvSpPr>
          <p:spPr>
            <a:xfrm>
              <a:off x="529054" y="5044639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6</a:t>
              </a:r>
            </a:p>
          </p:txBody>
        </p:sp>
        <p:pic>
          <p:nvPicPr>
            <p:cNvPr id="43" name="Picture 42" descr="850rvort_20110211_0200.png"/>
            <p:cNvPicPr>
              <a:picLocks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6" t="95049" r="3332" b="2497"/>
            <a:stretch/>
          </p:blipFill>
          <p:spPr>
            <a:xfrm>
              <a:off x="80294" y="4880922"/>
              <a:ext cx="8209173" cy="164592"/>
            </a:xfrm>
            <a:prstGeom prst="rect">
              <a:avLst/>
            </a:prstGeom>
          </p:spPr>
        </p:pic>
        <p:sp>
          <p:nvSpPr>
            <p:cNvPr id="44" name="TextBox 43"/>
            <p:cNvSpPr txBox="1"/>
            <p:nvPr/>
          </p:nvSpPr>
          <p:spPr>
            <a:xfrm>
              <a:off x="1112144" y="5044639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8</a:t>
              </a: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1690617" y="5044639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10</a:t>
              </a: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2277939" y="5044639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12</a:t>
              </a: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2867972" y="5044639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14</a:t>
              </a: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3447408" y="5044639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16</a:t>
              </a: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4038411" y="5044639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18</a:t>
              </a: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4620655" y="5045514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20</a:t>
              </a: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5211007" y="5044265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22</a:t>
              </a: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5790684" y="5043891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24</a:t>
              </a: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6377608" y="5043891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26</a:t>
              </a: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6960193" y="5043891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28</a:t>
              </a: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7547114" y="5043891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30</a:t>
              </a: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8289468" y="4814314"/>
              <a:ext cx="100583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latin typeface="Arial"/>
                  <a:cs typeface="Arial"/>
                </a:rPr>
                <a:t>(10</a:t>
              </a:r>
              <a:r>
                <a:rPr lang="en-US" sz="1200" baseline="30000" dirty="0">
                  <a:latin typeface="Arial"/>
                  <a:cs typeface="Arial"/>
                </a:rPr>
                <a:t>−5</a:t>
              </a:r>
              <a:r>
                <a:rPr lang="en-US" sz="1200" dirty="0">
                  <a:latin typeface="Arial"/>
                  <a:cs typeface="Arial"/>
                </a:rPr>
                <a:t> </a:t>
              </a:r>
              <a:r>
                <a:rPr lang="en-US" sz="1200" baseline="30000" dirty="0">
                  <a:latin typeface="Arial"/>
                  <a:cs typeface="Arial"/>
                </a:rPr>
                <a:t> </a:t>
              </a:r>
              <a:r>
                <a:rPr lang="en-US" sz="1200" dirty="0">
                  <a:latin typeface="Arial"/>
                  <a:cs typeface="Arial"/>
                </a:rPr>
                <a:t>s</a:t>
              </a:r>
              <a:r>
                <a:rPr lang="en-US" sz="1200" baseline="30000" dirty="0">
                  <a:latin typeface="Arial"/>
                  <a:cs typeface="Arial"/>
                </a:rPr>
                <a:t>−1</a:t>
              </a:r>
              <a:r>
                <a:rPr lang="en-US" sz="1200" dirty="0">
                  <a:latin typeface="Arial"/>
                  <a:cs typeface="Arial"/>
                </a:rPr>
                <a:t>)</a:t>
              </a:r>
            </a:p>
          </p:txBody>
        </p:sp>
      </p:grpSp>
      <p:sp>
        <p:nvSpPr>
          <p:cNvPr id="58" name="Content Placeholder 2"/>
          <p:cNvSpPr txBox="1">
            <a:spLocks/>
          </p:cNvSpPr>
          <p:nvPr/>
        </p:nvSpPr>
        <p:spPr>
          <a:xfrm>
            <a:off x="4587858" y="5639171"/>
            <a:ext cx="4575988" cy="112020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sz="1600" dirty="0">
                <a:latin typeface="Arial"/>
                <a:cs typeface="Arial"/>
              </a:rPr>
              <a:t>925-hPa relative vorticity (10</a:t>
            </a:r>
            <a:r>
              <a:rPr lang="en-US" sz="1600" baseline="30000" dirty="0">
                <a:latin typeface="Arial"/>
                <a:cs typeface="Arial"/>
              </a:rPr>
              <a:t>−5</a:t>
            </a:r>
            <a:r>
              <a:rPr lang="en-US" sz="1600" dirty="0">
                <a:latin typeface="Arial"/>
                <a:cs typeface="Arial"/>
              </a:rPr>
              <a:t> s</a:t>
            </a:r>
            <a:r>
              <a:rPr lang="en-US" sz="1600" baseline="30000" dirty="0">
                <a:latin typeface="Arial"/>
                <a:cs typeface="Arial"/>
              </a:rPr>
              <a:t>−1</a:t>
            </a:r>
            <a:r>
              <a:rPr lang="en-US" sz="1600" dirty="0">
                <a:latin typeface="Arial"/>
                <a:cs typeface="Arial"/>
              </a:rPr>
              <a:t>, shaded), geopotential height (dam, black), and           winds (m s</a:t>
            </a:r>
            <a:r>
              <a:rPr lang="en-US" sz="1600" baseline="30000" dirty="0">
                <a:latin typeface="Arial"/>
                <a:cs typeface="Arial"/>
              </a:rPr>
              <a:t>−1</a:t>
            </a:r>
            <a:r>
              <a:rPr lang="en-US" sz="1600" dirty="0">
                <a:latin typeface="Arial"/>
                <a:cs typeface="Arial"/>
              </a:rPr>
              <a:t>, flags and barbs)</a:t>
            </a:r>
          </a:p>
        </p:txBody>
      </p:sp>
      <p:pic>
        <p:nvPicPr>
          <p:cNvPr id="4" name="Picture 3" descr="500_rvort_20180604_120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579" y="740654"/>
            <a:ext cx="4186469" cy="402336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5" name="Picture 4" descr="925_rvort_20180604_1200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8374" y="740654"/>
            <a:ext cx="4186469" cy="402336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29" name="Title 1"/>
          <p:cNvSpPr txBox="1">
            <a:spLocks/>
          </p:cNvSpPr>
          <p:nvPr/>
        </p:nvSpPr>
        <p:spPr>
          <a:xfrm>
            <a:off x="1" y="-33716"/>
            <a:ext cx="9143999" cy="72222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0000"/>
                </a:solidFill>
                <a:cs typeface="Arial" panose="020B0604020202020204" pitchFamily="34" charset="0"/>
              </a:rPr>
              <a:t>12</a:t>
            </a:r>
            <a:r>
              <a:rPr lang="en-US" b="1" dirty="0" smtClean="0">
                <a:solidFill>
                  <a:srgbClr val="FF0000"/>
                </a:solidFill>
                <a:cs typeface="Arial" panose="020B0604020202020204" pitchFamily="34" charset="0"/>
              </a:rPr>
              <a:t>00 UTC 4 Jun 2018</a:t>
            </a:r>
            <a:endParaRPr lang="en-US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421380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8" name="Straight Connector 37"/>
          <p:cNvCxnSpPr/>
          <p:nvPr/>
        </p:nvCxnSpPr>
        <p:spPr>
          <a:xfrm>
            <a:off x="-12095" y="5639171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-14916" y="6759373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H="1" flipV="1">
            <a:off x="4578486" y="5630806"/>
            <a:ext cx="9372" cy="1128567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" name="Content Placeholder 2"/>
          <p:cNvSpPr>
            <a:spLocks noGrp="1"/>
          </p:cNvSpPr>
          <p:nvPr>
            <p:ph idx="1"/>
          </p:nvPr>
        </p:nvSpPr>
        <p:spPr>
          <a:xfrm>
            <a:off x="2988" y="5639171"/>
            <a:ext cx="4575988" cy="1120202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1600" dirty="0">
                <a:latin typeface="Arial"/>
                <a:cs typeface="Arial"/>
              </a:rPr>
              <a:t>500-hPa relative vorticity (10</a:t>
            </a:r>
            <a:r>
              <a:rPr lang="en-US" sz="1600" baseline="30000" dirty="0">
                <a:latin typeface="Arial"/>
                <a:cs typeface="Arial"/>
              </a:rPr>
              <a:t>−5</a:t>
            </a:r>
            <a:r>
              <a:rPr lang="en-US" sz="1600" dirty="0">
                <a:latin typeface="Arial"/>
                <a:cs typeface="Arial"/>
              </a:rPr>
              <a:t> s</a:t>
            </a:r>
            <a:r>
              <a:rPr lang="en-US" sz="1600" baseline="30000" dirty="0">
                <a:latin typeface="Arial"/>
                <a:cs typeface="Arial"/>
              </a:rPr>
              <a:t>−1</a:t>
            </a:r>
            <a:r>
              <a:rPr lang="en-US" sz="1600" dirty="0">
                <a:latin typeface="Arial"/>
                <a:cs typeface="Arial"/>
              </a:rPr>
              <a:t>, shaded), geopotential height (dam, black), and           winds (m s</a:t>
            </a:r>
            <a:r>
              <a:rPr lang="en-US" sz="1600" baseline="30000" dirty="0">
                <a:latin typeface="Arial"/>
                <a:cs typeface="Arial"/>
              </a:rPr>
              <a:t>−1</a:t>
            </a:r>
            <a:r>
              <a:rPr lang="en-US" sz="1600" dirty="0">
                <a:latin typeface="Arial"/>
                <a:cs typeface="Arial"/>
              </a:rPr>
              <a:t>, flags and barbs), and 800–600-hPa ascent (5 × 10</a:t>
            </a:r>
            <a:r>
              <a:rPr lang="en-US" sz="1600" baseline="30000" dirty="0">
                <a:latin typeface="Arial"/>
                <a:cs typeface="Arial"/>
              </a:rPr>
              <a:t>−5</a:t>
            </a:r>
            <a:r>
              <a:rPr lang="en-US" sz="1600" dirty="0">
                <a:latin typeface="Arial"/>
                <a:cs typeface="Arial"/>
              </a:rPr>
              <a:t> s</a:t>
            </a:r>
            <a:r>
              <a:rPr lang="en-US" sz="1600" baseline="30000" dirty="0">
                <a:latin typeface="Arial"/>
                <a:cs typeface="Arial"/>
              </a:rPr>
              <a:t>−1</a:t>
            </a:r>
            <a:r>
              <a:rPr lang="en-US" sz="1600" dirty="0">
                <a:latin typeface="Arial"/>
                <a:cs typeface="Arial"/>
              </a:rPr>
              <a:t>, blue)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80294" y="4990364"/>
            <a:ext cx="9215009" cy="415866"/>
            <a:chOff x="80294" y="4814314"/>
            <a:chExt cx="9215009" cy="415866"/>
          </a:xfrm>
        </p:grpSpPr>
        <p:sp>
          <p:nvSpPr>
            <p:cNvPr id="42" name="TextBox 41"/>
            <p:cNvSpPr txBox="1"/>
            <p:nvPr/>
          </p:nvSpPr>
          <p:spPr>
            <a:xfrm>
              <a:off x="529054" y="5044639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6</a:t>
              </a:r>
            </a:p>
          </p:txBody>
        </p:sp>
        <p:pic>
          <p:nvPicPr>
            <p:cNvPr id="43" name="Picture 42" descr="850rvort_20110211_0200.png"/>
            <p:cNvPicPr>
              <a:picLocks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6" t="95049" r="3332" b="2497"/>
            <a:stretch/>
          </p:blipFill>
          <p:spPr>
            <a:xfrm>
              <a:off x="80294" y="4880922"/>
              <a:ext cx="8209173" cy="164592"/>
            </a:xfrm>
            <a:prstGeom prst="rect">
              <a:avLst/>
            </a:prstGeom>
          </p:spPr>
        </p:pic>
        <p:sp>
          <p:nvSpPr>
            <p:cNvPr id="44" name="TextBox 43"/>
            <p:cNvSpPr txBox="1"/>
            <p:nvPr/>
          </p:nvSpPr>
          <p:spPr>
            <a:xfrm>
              <a:off x="1112144" y="5044639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8</a:t>
              </a: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1690617" y="5044639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10</a:t>
              </a: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2277939" y="5044639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12</a:t>
              </a: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2867972" y="5044639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14</a:t>
              </a: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3447408" y="5044639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16</a:t>
              </a: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4038411" y="5044639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18</a:t>
              </a: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4620655" y="5045514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20</a:t>
              </a: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5211007" y="5044265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22</a:t>
              </a: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5790684" y="5043891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24</a:t>
              </a: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6377608" y="5043891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26</a:t>
              </a: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6960193" y="5043891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28</a:t>
              </a: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7547114" y="5043891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30</a:t>
              </a: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8289468" y="4814314"/>
              <a:ext cx="100583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latin typeface="Arial"/>
                  <a:cs typeface="Arial"/>
                </a:rPr>
                <a:t>(10</a:t>
              </a:r>
              <a:r>
                <a:rPr lang="en-US" sz="1200" baseline="30000" dirty="0">
                  <a:latin typeface="Arial"/>
                  <a:cs typeface="Arial"/>
                </a:rPr>
                <a:t>−5</a:t>
              </a:r>
              <a:r>
                <a:rPr lang="en-US" sz="1200" dirty="0">
                  <a:latin typeface="Arial"/>
                  <a:cs typeface="Arial"/>
                </a:rPr>
                <a:t> </a:t>
              </a:r>
              <a:r>
                <a:rPr lang="en-US" sz="1200" baseline="30000" dirty="0">
                  <a:latin typeface="Arial"/>
                  <a:cs typeface="Arial"/>
                </a:rPr>
                <a:t> </a:t>
              </a:r>
              <a:r>
                <a:rPr lang="en-US" sz="1200" dirty="0">
                  <a:latin typeface="Arial"/>
                  <a:cs typeface="Arial"/>
                </a:rPr>
                <a:t>s</a:t>
              </a:r>
              <a:r>
                <a:rPr lang="en-US" sz="1200" baseline="30000" dirty="0">
                  <a:latin typeface="Arial"/>
                  <a:cs typeface="Arial"/>
                </a:rPr>
                <a:t>−1</a:t>
              </a:r>
              <a:r>
                <a:rPr lang="en-US" sz="1200" dirty="0">
                  <a:latin typeface="Arial"/>
                  <a:cs typeface="Arial"/>
                </a:rPr>
                <a:t>)</a:t>
              </a:r>
            </a:p>
          </p:txBody>
        </p:sp>
      </p:grpSp>
      <p:sp>
        <p:nvSpPr>
          <p:cNvPr id="58" name="Content Placeholder 2"/>
          <p:cNvSpPr txBox="1">
            <a:spLocks/>
          </p:cNvSpPr>
          <p:nvPr/>
        </p:nvSpPr>
        <p:spPr>
          <a:xfrm>
            <a:off x="4587858" y="5639171"/>
            <a:ext cx="4575988" cy="112020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sz="1600" dirty="0">
                <a:latin typeface="Arial"/>
                <a:cs typeface="Arial"/>
              </a:rPr>
              <a:t>925-hPa relative vorticity (10</a:t>
            </a:r>
            <a:r>
              <a:rPr lang="en-US" sz="1600" baseline="30000" dirty="0">
                <a:latin typeface="Arial"/>
                <a:cs typeface="Arial"/>
              </a:rPr>
              <a:t>−5</a:t>
            </a:r>
            <a:r>
              <a:rPr lang="en-US" sz="1600" dirty="0">
                <a:latin typeface="Arial"/>
                <a:cs typeface="Arial"/>
              </a:rPr>
              <a:t> s</a:t>
            </a:r>
            <a:r>
              <a:rPr lang="en-US" sz="1600" baseline="30000" dirty="0">
                <a:latin typeface="Arial"/>
                <a:cs typeface="Arial"/>
              </a:rPr>
              <a:t>−1</a:t>
            </a:r>
            <a:r>
              <a:rPr lang="en-US" sz="1600" dirty="0">
                <a:latin typeface="Arial"/>
                <a:cs typeface="Arial"/>
              </a:rPr>
              <a:t>, shaded), geopotential height (dam, black), and           winds (m s</a:t>
            </a:r>
            <a:r>
              <a:rPr lang="en-US" sz="1600" baseline="30000" dirty="0">
                <a:latin typeface="Arial"/>
                <a:cs typeface="Arial"/>
              </a:rPr>
              <a:t>−1</a:t>
            </a:r>
            <a:r>
              <a:rPr lang="en-US" sz="1600" dirty="0">
                <a:latin typeface="Arial"/>
                <a:cs typeface="Arial"/>
              </a:rPr>
              <a:t>, flags and barbs)</a:t>
            </a:r>
          </a:p>
        </p:txBody>
      </p:sp>
      <p:pic>
        <p:nvPicPr>
          <p:cNvPr id="4" name="Picture 3" descr="500_rvort_20180605_120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579" y="740654"/>
            <a:ext cx="4186469" cy="402336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5" name="Picture 4" descr="925_rvort_20180605_1200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8374" y="740654"/>
            <a:ext cx="4186469" cy="402336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29" name="Title 1"/>
          <p:cNvSpPr txBox="1">
            <a:spLocks/>
          </p:cNvSpPr>
          <p:nvPr/>
        </p:nvSpPr>
        <p:spPr>
          <a:xfrm>
            <a:off x="1" y="-33716"/>
            <a:ext cx="9143999" cy="72222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0000"/>
                </a:solidFill>
                <a:cs typeface="Arial" panose="020B0604020202020204" pitchFamily="34" charset="0"/>
              </a:rPr>
              <a:t>12</a:t>
            </a:r>
            <a:r>
              <a:rPr lang="en-US" b="1" dirty="0" smtClean="0">
                <a:solidFill>
                  <a:srgbClr val="FF0000"/>
                </a:solidFill>
                <a:cs typeface="Arial" panose="020B0604020202020204" pitchFamily="34" charset="0"/>
              </a:rPr>
              <a:t>00 UTC 5 Jun 2018</a:t>
            </a:r>
            <a:endParaRPr lang="en-US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003503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8" name="Straight Connector 37"/>
          <p:cNvCxnSpPr/>
          <p:nvPr/>
        </p:nvCxnSpPr>
        <p:spPr>
          <a:xfrm>
            <a:off x="-12095" y="5639171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-14916" y="6759373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H="1" flipV="1">
            <a:off x="4578486" y="5630806"/>
            <a:ext cx="9372" cy="1128567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" name="Content Placeholder 2"/>
          <p:cNvSpPr>
            <a:spLocks noGrp="1"/>
          </p:cNvSpPr>
          <p:nvPr>
            <p:ph idx="1"/>
          </p:nvPr>
        </p:nvSpPr>
        <p:spPr>
          <a:xfrm>
            <a:off x="2988" y="5639171"/>
            <a:ext cx="4575988" cy="1120202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1600" dirty="0">
                <a:latin typeface="Arial"/>
                <a:cs typeface="Arial"/>
              </a:rPr>
              <a:t>500-hPa relative vorticity (10</a:t>
            </a:r>
            <a:r>
              <a:rPr lang="en-US" sz="1600" baseline="30000" dirty="0">
                <a:latin typeface="Arial"/>
                <a:cs typeface="Arial"/>
              </a:rPr>
              <a:t>−5</a:t>
            </a:r>
            <a:r>
              <a:rPr lang="en-US" sz="1600" dirty="0">
                <a:latin typeface="Arial"/>
                <a:cs typeface="Arial"/>
              </a:rPr>
              <a:t> s</a:t>
            </a:r>
            <a:r>
              <a:rPr lang="en-US" sz="1600" baseline="30000" dirty="0">
                <a:latin typeface="Arial"/>
                <a:cs typeface="Arial"/>
              </a:rPr>
              <a:t>−1</a:t>
            </a:r>
            <a:r>
              <a:rPr lang="en-US" sz="1600" dirty="0">
                <a:latin typeface="Arial"/>
                <a:cs typeface="Arial"/>
              </a:rPr>
              <a:t>, shaded), geopotential height (dam, black), and           winds (m s</a:t>
            </a:r>
            <a:r>
              <a:rPr lang="en-US" sz="1600" baseline="30000" dirty="0">
                <a:latin typeface="Arial"/>
                <a:cs typeface="Arial"/>
              </a:rPr>
              <a:t>−1</a:t>
            </a:r>
            <a:r>
              <a:rPr lang="en-US" sz="1600" dirty="0">
                <a:latin typeface="Arial"/>
                <a:cs typeface="Arial"/>
              </a:rPr>
              <a:t>, flags and barbs), and 800–600-hPa ascent (5 × 10</a:t>
            </a:r>
            <a:r>
              <a:rPr lang="en-US" sz="1600" baseline="30000" dirty="0">
                <a:latin typeface="Arial"/>
                <a:cs typeface="Arial"/>
              </a:rPr>
              <a:t>−5</a:t>
            </a:r>
            <a:r>
              <a:rPr lang="en-US" sz="1600" dirty="0">
                <a:latin typeface="Arial"/>
                <a:cs typeface="Arial"/>
              </a:rPr>
              <a:t> s</a:t>
            </a:r>
            <a:r>
              <a:rPr lang="en-US" sz="1600" baseline="30000" dirty="0">
                <a:latin typeface="Arial"/>
                <a:cs typeface="Arial"/>
              </a:rPr>
              <a:t>−1</a:t>
            </a:r>
            <a:r>
              <a:rPr lang="en-US" sz="1600" dirty="0">
                <a:latin typeface="Arial"/>
                <a:cs typeface="Arial"/>
              </a:rPr>
              <a:t>, blue)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80294" y="4990364"/>
            <a:ext cx="9215009" cy="415866"/>
            <a:chOff x="80294" y="4814314"/>
            <a:chExt cx="9215009" cy="415866"/>
          </a:xfrm>
        </p:grpSpPr>
        <p:sp>
          <p:nvSpPr>
            <p:cNvPr id="42" name="TextBox 41"/>
            <p:cNvSpPr txBox="1"/>
            <p:nvPr/>
          </p:nvSpPr>
          <p:spPr>
            <a:xfrm>
              <a:off x="529054" y="5044639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6</a:t>
              </a:r>
            </a:p>
          </p:txBody>
        </p:sp>
        <p:pic>
          <p:nvPicPr>
            <p:cNvPr id="43" name="Picture 42" descr="850rvort_20110211_0200.png"/>
            <p:cNvPicPr>
              <a:picLocks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6" t="95049" r="3332" b="2497"/>
            <a:stretch/>
          </p:blipFill>
          <p:spPr>
            <a:xfrm>
              <a:off x="80294" y="4880922"/>
              <a:ext cx="8209173" cy="164592"/>
            </a:xfrm>
            <a:prstGeom prst="rect">
              <a:avLst/>
            </a:prstGeom>
          </p:spPr>
        </p:pic>
        <p:sp>
          <p:nvSpPr>
            <p:cNvPr id="44" name="TextBox 43"/>
            <p:cNvSpPr txBox="1"/>
            <p:nvPr/>
          </p:nvSpPr>
          <p:spPr>
            <a:xfrm>
              <a:off x="1112144" y="5044639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8</a:t>
              </a: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1690617" y="5044639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10</a:t>
              </a: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2277939" y="5044639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12</a:t>
              </a: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2867972" y="5044639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14</a:t>
              </a: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3447408" y="5044639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16</a:t>
              </a: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4038411" y="5044639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18</a:t>
              </a: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4620655" y="5045514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20</a:t>
              </a: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5211007" y="5044265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22</a:t>
              </a: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5790684" y="5043891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24</a:t>
              </a: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6377608" y="5043891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26</a:t>
              </a: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6960193" y="5043891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28</a:t>
              </a: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7547114" y="5043891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30</a:t>
              </a: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8289468" y="4814314"/>
              <a:ext cx="100583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latin typeface="Arial"/>
                  <a:cs typeface="Arial"/>
                </a:rPr>
                <a:t>(10</a:t>
              </a:r>
              <a:r>
                <a:rPr lang="en-US" sz="1200" baseline="30000" dirty="0">
                  <a:latin typeface="Arial"/>
                  <a:cs typeface="Arial"/>
                </a:rPr>
                <a:t>−5</a:t>
              </a:r>
              <a:r>
                <a:rPr lang="en-US" sz="1200" dirty="0">
                  <a:latin typeface="Arial"/>
                  <a:cs typeface="Arial"/>
                </a:rPr>
                <a:t> </a:t>
              </a:r>
              <a:r>
                <a:rPr lang="en-US" sz="1200" baseline="30000" dirty="0">
                  <a:latin typeface="Arial"/>
                  <a:cs typeface="Arial"/>
                </a:rPr>
                <a:t> </a:t>
              </a:r>
              <a:r>
                <a:rPr lang="en-US" sz="1200" dirty="0">
                  <a:latin typeface="Arial"/>
                  <a:cs typeface="Arial"/>
                </a:rPr>
                <a:t>s</a:t>
              </a:r>
              <a:r>
                <a:rPr lang="en-US" sz="1200" baseline="30000" dirty="0">
                  <a:latin typeface="Arial"/>
                  <a:cs typeface="Arial"/>
                </a:rPr>
                <a:t>−1</a:t>
              </a:r>
              <a:r>
                <a:rPr lang="en-US" sz="1200" dirty="0">
                  <a:latin typeface="Arial"/>
                  <a:cs typeface="Arial"/>
                </a:rPr>
                <a:t>)</a:t>
              </a:r>
            </a:p>
          </p:txBody>
        </p:sp>
      </p:grpSp>
      <p:sp>
        <p:nvSpPr>
          <p:cNvPr id="58" name="Content Placeholder 2"/>
          <p:cNvSpPr txBox="1">
            <a:spLocks/>
          </p:cNvSpPr>
          <p:nvPr/>
        </p:nvSpPr>
        <p:spPr>
          <a:xfrm>
            <a:off x="4587858" y="5639171"/>
            <a:ext cx="4575988" cy="112020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sz="1600" dirty="0">
                <a:latin typeface="Arial"/>
                <a:cs typeface="Arial"/>
              </a:rPr>
              <a:t>925-hPa relative vorticity (10</a:t>
            </a:r>
            <a:r>
              <a:rPr lang="en-US" sz="1600" baseline="30000" dirty="0">
                <a:latin typeface="Arial"/>
                <a:cs typeface="Arial"/>
              </a:rPr>
              <a:t>−5</a:t>
            </a:r>
            <a:r>
              <a:rPr lang="en-US" sz="1600" dirty="0">
                <a:latin typeface="Arial"/>
                <a:cs typeface="Arial"/>
              </a:rPr>
              <a:t> s</a:t>
            </a:r>
            <a:r>
              <a:rPr lang="en-US" sz="1600" baseline="30000" dirty="0">
                <a:latin typeface="Arial"/>
                <a:cs typeface="Arial"/>
              </a:rPr>
              <a:t>−1</a:t>
            </a:r>
            <a:r>
              <a:rPr lang="en-US" sz="1600" dirty="0">
                <a:latin typeface="Arial"/>
                <a:cs typeface="Arial"/>
              </a:rPr>
              <a:t>, shaded), geopotential height (dam, black), and           winds (m s</a:t>
            </a:r>
            <a:r>
              <a:rPr lang="en-US" sz="1600" baseline="30000" dirty="0">
                <a:latin typeface="Arial"/>
                <a:cs typeface="Arial"/>
              </a:rPr>
              <a:t>−1</a:t>
            </a:r>
            <a:r>
              <a:rPr lang="en-US" sz="1600" dirty="0">
                <a:latin typeface="Arial"/>
                <a:cs typeface="Arial"/>
              </a:rPr>
              <a:t>, flags and barbs)</a:t>
            </a:r>
          </a:p>
        </p:txBody>
      </p:sp>
      <p:pic>
        <p:nvPicPr>
          <p:cNvPr id="4" name="Picture 3" descr="500_rvort_20180606_120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609" y="740654"/>
            <a:ext cx="4186469" cy="402336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5" name="Picture 4" descr="925_rvort_20180606_1200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8374" y="740654"/>
            <a:ext cx="4186469" cy="402336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29" name="Title 1"/>
          <p:cNvSpPr txBox="1">
            <a:spLocks/>
          </p:cNvSpPr>
          <p:nvPr/>
        </p:nvSpPr>
        <p:spPr>
          <a:xfrm>
            <a:off x="1" y="-33716"/>
            <a:ext cx="9143999" cy="72222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0000"/>
                </a:solidFill>
                <a:cs typeface="Arial" panose="020B0604020202020204" pitchFamily="34" charset="0"/>
              </a:rPr>
              <a:t>12</a:t>
            </a:r>
            <a:r>
              <a:rPr lang="en-US" b="1" dirty="0" smtClean="0">
                <a:solidFill>
                  <a:srgbClr val="FF0000"/>
                </a:solidFill>
                <a:cs typeface="Arial" panose="020B0604020202020204" pitchFamily="34" charset="0"/>
              </a:rPr>
              <a:t>00 UTC 6 Jun 2018</a:t>
            </a:r>
            <a:endParaRPr lang="en-US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307223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8" name="Straight Connector 37"/>
          <p:cNvCxnSpPr/>
          <p:nvPr/>
        </p:nvCxnSpPr>
        <p:spPr>
          <a:xfrm>
            <a:off x="-12095" y="5639171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-14916" y="6759373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H="1" flipV="1">
            <a:off x="4578486" y="5630806"/>
            <a:ext cx="9372" cy="1128567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" name="Content Placeholder 2"/>
          <p:cNvSpPr>
            <a:spLocks noGrp="1"/>
          </p:cNvSpPr>
          <p:nvPr>
            <p:ph idx="1"/>
          </p:nvPr>
        </p:nvSpPr>
        <p:spPr>
          <a:xfrm>
            <a:off x="2988" y="5639171"/>
            <a:ext cx="4575988" cy="1120202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1600" dirty="0">
                <a:latin typeface="Arial"/>
                <a:cs typeface="Arial"/>
              </a:rPr>
              <a:t>500-hPa relative vorticity (10</a:t>
            </a:r>
            <a:r>
              <a:rPr lang="en-US" sz="1600" baseline="30000" dirty="0">
                <a:latin typeface="Arial"/>
                <a:cs typeface="Arial"/>
              </a:rPr>
              <a:t>−5</a:t>
            </a:r>
            <a:r>
              <a:rPr lang="en-US" sz="1600" dirty="0">
                <a:latin typeface="Arial"/>
                <a:cs typeface="Arial"/>
              </a:rPr>
              <a:t> s</a:t>
            </a:r>
            <a:r>
              <a:rPr lang="en-US" sz="1600" baseline="30000" dirty="0">
                <a:latin typeface="Arial"/>
                <a:cs typeface="Arial"/>
              </a:rPr>
              <a:t>−1</a:t>
            </a:r>
            <a:r>
              <a:rPr lang="en-US" sz="1600" dirty="0">
                <a:latin typeface="Arial"/>
                <a:cs typeface="Arial"/>
              </a:rPr>
              <a:t>, shaded), geopotential height (dam, black), and           winds (m s</a:t>
            </a:r>
            <a:r>
              <a:rPr lang="en-US" sz="1600" baseline="30000" dirty="0">
                <a:latin typeface="Arial"/>
                <a:cs typeface="Arial"/>
              </a:rPr>
              <a:t>−1</a:t>
            </a:r>
            <a:r>
              <a:rPr lang="en-US" sz="1600" dirty="0">
                <a:latin typeface="Arial"/>
                <a:cs typeface="Arial"/>
              </a:rPr>
              <a:t>, flags and barbs), and 800–600-hPa ascent (5 × 10</a:t>
            </a:r>
            <a:r>
              <a:rPr lang="en-US" sz="1600" baseline="30000" dirty="0">
                <a:latin typeface="Arial"/>
                <a:cs typeface="Arial"/>
              </a:rPr>
              <a:t>−5</a:t>
            </a:r>
            <a:r>
              <a:rPr lang="en-US" sz="1600" dirty="0">
                <a:latin typeface="Arial"/>
                <a:cs typeface="Arial"/>
              </a:rPr>
              <a:t> s</a:t>
            </a:r>
            <a:r>
              <a:rPr lang="en-US" sz="1600" baseline="30000" dirty="0">
                <a:latin typeface="Arial"/>
                <a:cs typeface="Arial"/>
              </a:rPr>
              <a:t>−1</a:t>
            </a:r>
            <a:r>
              <a:rPr lang="en-US" sz="1600" dirty="0">
                <a:latin typeface="Arial"/>
                <a:cs typeface="Arial"/>
              </a:rPr>
              <a:t>, blue)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80294" y="4990364"/>
            <a:ext cx="9215009" cy="415866"/>
            <a:chOff x="80294" y="4814314"/>
            <a:chExt cx="9215009" cy="415866"/>
          </a:xfrm>
        </p:grpSpPr>
        <p:sp>
          <p:nvSpPr>
            <p:cNvPr id="42" name="TextBox 41"/>
            <p:cNvSpPr txBox="1"/>
            <p:nvPr/>
          </p:nvSpPr>
          <p:spPr>
            <a:xfrm>
              <a:off x="529054" y="5044639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6</a:t>
              </a:r>
            </a:p>
          </p:txBody>
        </p:sp>
        <p:pic>
          <p:nvPicPr>
            <p:cNvPr id="43" name="Picture 42" descr="850rvort_20110211_0200.png"/>
            <p:cNvPicPr>
              <a:picLocks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6" t="95049" r="3332" b="2497"/>
            <a:stretch/>
          </p:blipFill>
          <p:spPr>
            <a:xfrm>
              <a:off x="80294" y="4880922"/>
              <a:ext cx="8209173" cy="164592"/>
            </a:xfrm>
            <a:prstGeom prst="rect">
              <a:avLst/>
            </a:prstGeom>
          </p:spPr>
        </p:pic>
        <p:sp>
          <p:nvSpPr>
            <p:cNvPr id="44" name="TextBox 43"/>
            <p:cNvSpPr txBox="1"/>
            <p:nvPr/>
          </p:nvSpPr>
          <p:spPr>
            <a:xfrm>
              <a:off x="1112144" y="5044639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8</a:t>
              </a: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1690617" y="5044639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10</a:t>
              </a: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2277939" y="5044639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12</a:t>
              </a: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2867972" y="5044639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14</a:t>
              </a: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3447408" y="5044639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16</a:t>
              </a: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4038411" y="5044639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18</a:t>
              </a: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4620655" y="5045514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20</a:t>
              </a: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5211007" y="5044265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22</a:t>
              </a: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5790684" y="5043891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24</a:t>
              </a: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6377608" y="5043891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26</a:t>
              </a: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6960193" y="5043891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28</a:t>
              </a: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7547114" y="5043891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30</a:t>
              </a: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8289468" y="4814314"/>
              <a:ext cx="100583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latin typeface="Arial"/>
                  <a:cs typeface="Arial"/>
                </a:rPr>
                <a:t>(10</a:t>
              </a:r>
              <a:r>
                <a:rPr lang="en-US" sz="1200" baseline="30000" dirty="0">
                  <a:latin typeface="Arial"/>
                  <a:cs typeface="Arial"/>
                </a:rPr>
                <a:t>−5</a:t>
              </a:r>
              <a:r>
                <a:rPr lang="en-US" sz="1200" dirty="0">
                  <a:latin typeface="Arial"/>
                  <a:cs typeface="Arial"/>
                </a:rPr>
                <a:t> </a:t>
              </a:r>
              <a:r>
                <a:rPr lang="en-US" sz="1200" baseline="30000" dirty="0">
                  <a:latin typeface="Arial"/>
                  <a:cs typeface="Arial"/>
                </a:rPr>
                <a:t> </a:t>
              </a:r>
              <a:r>
                <a:rPr lang="en-US" sz="1200" dirty="0">
                  <a:latin typeface="Arial"/>
                  <a:cs typeface="Arial"/>
                </a:rPr>
                <a:t>s</a:t>
              </a:r>
              <a:r>
                <a:rPr lang="en-US" sz="1200" baseline="30000" dirty="0">
                  <a:latin typeface="Arial"/>
                  <a:cs typeface="Arial"/>
                </a:rPr>
                <a:t>−1</a:t>
              </a:r>
              <a:r>
                <a:rPr lang="en-US" sz="1200" dirty="0">
                  <a:latin typeface="Arial"/>
                  <a:cs typeface="Arial"/>
                </a:rPr>
                <a:t>)</a:t>
              </a:r>
            </a:p>
          </p:txBody>
        </p:sp>
      </p:grpSp>
      <p:sp>
        <p:nvSpPr>
          <p:cNvPr id="58" name="Content Placeholder 2"/>
          <p:cNvSpPr txBox="1">
            <a:spLocks/>
          </p:cNvSpPr>
          <p:nvPr/>
        </p:nvSpPr>
        <p:spPr>
          <a:xfrm>
            <a:off x="4587858" y="5639171"/>
            <a:ext cx="4575988" cy="112020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sz="1600" dirty="0">
                <a:latin typeface="Arial"/>
                <a:cs typeface="Arial"/>
              </a:rPr>
              <a:t>925-hPa relative vorticity (10</a:t>
            </a:r>
            <a:r>
              <a:rPr lang="en-US" sz="1600" baseline="30000" dirty="0">
                <a:latin typeface="Arial"/>
                <a:cs typeface="Arial"/>
              </a:rPr>
              <a:t>−5</a:t>
            </a:r>
            <a:r>
              <a:rPr lang="en-US" sz="1600" dirty="0">
                <a:latin typeface="Arial"/>
                <a:cs typeface="Arial"/>
              </a:rPr>
              <a:t> s</a:t>
            </a:r>
            <a:r>
              <a:rPr lang="en-US" sz="1600" baseline="30000" dirty="0">
                <a:latin typeface="Arial"/>
                <a:cs typeface="Arial"/>
              </a:rPr>
              <a:t>−1</a:t>
            </a:r>
            <a:r>
              <a:rPr lang="en-US" sz="1600" dirty="0">
                <a:latin typeface="Arial"/>
                <a:cs typeface="Arial"/>
              </a:rPr>
              <a:t>, shaded), geopotential height (dam, black), and           winds (m s</a:t>
            </a:r>
            <a:r>
              <a:rPr lang="en-US" sz="1600" baseline="30000" dirty="0">
                <a:latin typeface="Arial"/>
                <a:cs typeface="Arial"/>
              </a:rPr>
              <a:t>−1</a:t>
            </a:r>
            <a:r>
              <a:rPr lang="en-US" sz="1600" dirty="0">
                <a:latin typeface="Arial"/>
                <a:cs typeface="Arial"/>
              </a:rPr>
              <a:t>, flags and barbs)</a:t>
            </a:r>
          </a:p>
        </p:txBody>
      </p:sp>
      <p:pic>
        <p:nvPicPr>
          <p:cNvPr id="4" name="Picture 3" descr="500_rvort_20180607_120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333" y="740654"/>
            <a:ext cx="4186469" cy="402336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5" name="Picture 4" descr="925_rvort_20180607_1200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8374" y="740654"/>
            <a:ext cx="4186469" cy="402336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29" name="Title 1"/>
          <p:cNvSpPr txBox="1">
            <a:spLocks/>
          </p:cNvSpPr>
          <p:nvPr/>
        </p:nvSpPr>
        <p:spPr>
          <a:xfrm>
            <a:off x="1" y="-33716"/>
            <a:ext cx="9143999" cy="72222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0000"/>
                </a:solidFill>
                <a:cs typeface="Arial" panose="020B0604020202020204" pitchFamily="34" charset="0"/>
              </a:rPr>
              <a:t>12</a:t>
            </a:r>
            <a:r>
              <a:rPr lang="en-US" b="1" dirty="0" smtClean="0">
                <a:solidFill>
                  <a:srgbClr val="FF0000"/>
                </a:solidFill>
                <a:cs typeface="Arial" panose="020B0604020202020204" pitchFamily="34" charset="0"/>
              </a:rPr>
              <a:t>00 UTC 7 Jun 2018</a:t>
            </a:r>
            <a:endParaRPr lang="en-US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081826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xmlns="" id="{3F52601B-898E-F447-AA9F-73D7793A03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b="1" dirty="0" err="1">
                <a:solidFill>
                  <a:srgbClr val="FF0000"/>
                </a:solidFill>
                <a:latin typeface="+mn-lt"/>
              </a:rPr>
              <a:t>Lagrangian</a:t>
            </a:r>
            <a:r>
              <a:rPr lang="en-US" b="1" dirty="0">
                <a:solidFill>
                  <a:srgbClr val="FF0000"/>
                </a:solidFill>
                <a:latin typeface="+mn-lt"/>
              </a:rPr>
              <a:t> Perspective:  </a:t>
            </a:r>
            <a:r>
              <a:rPr lang="en-US" b="1" dirty="0" smtClean="0">
                <a:solidFill>
                  <a:srgbClr val="FF0000"/>
                </a:solidFill>
                <a:latin typeface="+mn-lt"/>
              </a:rPr>
              <a:t>    Selected </a:t>
            </a:r>
            <a:r>
              <a:rPr lang="en-US" b="1" dirty="0">
                <a:solidFill>
                  <a:srgbClr val="FF0000"/>
                </a:solidFill>
                <a:latin typeface="+mn-lt"/>
              </a:rPr>
              <a:t>Trajectories</a:t>
            </a:r>
          </a:p>
        </p:txBody>
      </p:sp>
      <p:pic>
        <p:nvPicPr>
          <p:cNvPr id="2" name="Picture 1" descr="BackTraj_HighRes_120h_AC1_53.5N75.0W_12Z2Jun18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7" t="16319" r="13402" b="11070"/>
          <a:stretch/>
        </p:blipFill>
        <p:spPr>
          <a:xfrm>
            <a:off x="282240" y="1638842"/>
            <a:ext cx="4127700" cy="4979634"/>
          </a:xfrm>
          <a:prstGeom prst="rect">
            <a:avLst/>
          </a:prstGeom>
        </p:spPr>
      </p:pic>
      <p:pic>
        <p:nvPicPr>
          <p:cNvPr id="3" name="Picture 2" descr="BackTraj_HighRes_120h_AC1_70.5N83.0W_12Z3Jun18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7" t="16319" r="13402" b="11070"/>
          <a:stretch/>
        </p:blipFill>
        <p:spPr>
          <a:xfrm>
            <a:off x="4692176" y="1638842"/>
            <a:ext cx="4127701" cy="4979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97688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ylone_tracks_and_300Z_mean_26_May-1_Jun_2018_v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721" y="794296"/>
            <a:ext cx="4233958" cy="4105656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134" name="Content Placeholder 2"/>
          <p:cNvSpPr txBox="1">
            <a:spLocks/>
          </p:cNvSpPr>
          <p:nvPr/>
        </p:nvSpPr>
        <p:spPr>
          <a:xfrm>
            <a:off x="4052590" y="5463759"/>
            <a:ext cx="5062897" cy="130608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(a) 26 May–1 June 2018 time-mean 300-hPa geopotential height (dam, black) and standardized geopotential height anomalies (σ, shaded); (b) 1–7 June 2018 time-mean 850-hPa temperature (°C, black) and standardized temperature anomalies (σ, shaded).</a:t>
            </a:r>
            <a:endParaRPr lang="en-US" sz="15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0" name="Straight Arrow Connector 19"/>
          <p:cNvCxnSpPr/>
          <p:nvPr/>
        </p:nvCxnSpPr>
        <p:spPr>
          <a:xfrm flipH="1" flipV="1">
            <a:off x="3331108" y="4580221"/>
            <a:ext cx="240734" cy="38764"/>
          </a:xfrm>
          <a:prstGeom prst="straightConnector1">
            <a:avLst/>
          </a:prstGeom>
          <a:ln w="44450">
            <a:solidFill>
              <a:schemeClr val="tx1"/>
            </a:solidFill>
            <a:tailEnd type="arrow" w="sm" len="sm"/>
          </a:ln>
          <a:effectLst>
            <a:glow>
              <a:srgbClr val="BF0003"/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3547209" y="4389146"/>
            <a:ext cx="498647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800" b="1" dirty="0">
                <a:ln w="15875">
                  <a:solidFill>
                    <a:schemeClr val="tx1"/>
                  </a:solidFill>
                </a:ln>
                <a:solidFill>
                  <a:srgbClr val="20FFFF"/>
                </a:solidFill>
                <a:latin typeface="Arial"/>
                <a:cs typeface="Arial"/>
              </a:rPr>
              <a:t>26</a:t>
            </a:r>
            <a:endParaRPr lang="en-US" sz="2800" b="1" dirty="0">
              <a:ln w="15875">
                <a:solidFill>
                  <a:schemeClr val="tx1"/>
                </a:solidFill>
              </a:ln>
              <a:solidFill>
                <a:srgbClr val="20FFFF"/>
              </a:solidFill>
              <a:effectLst/>
              <a:latin typeface="Arial"/>
              <a:cs typeface="Arial"/>
            </a:endParaRPr>
          </a:p>
        </p:txBody>
      </p:sp>
      <p:cxnSp>
        <p:nvCxnSpPr>
          <p:cNvPr id="25" name="Straight Arrow Connector 24"/>
          <p:cNvCxnSpPr/>
          <p:nvPr/>
        </p:nvCxnSpPr>
        <p:spPr>
          <a:xfrm flipH="1">
            <a:off x="3209254" y="3788646"/>
            <a:ext cx="264612" cy="1"/>
          </a:xfrm>
          <a:prstGeom prst="straightConnector1">
            <a:avLst/>
          </a:prstGeom>
          <a:ln w="44450">
            <a:solidFill>
              <a:schemeClr val="tx1"/>
            </a:solidFill>
            <a:tailEnd type="arrow" w="sm" len="sm"/>
          </a:ln>
          <a:effectLst>
            <a:glow>
              <a:srgbClr val="BF0003"/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H="1">
            <a:off x="3104487" y="3138977"/>
            <a:ext cx="226621" cy="14457"/>
          </a:xfrm>
          <a:prstGeom prst="straightConnector1">
            <a:avLst/>
          </a:prstGeom>
          <a:ln w="44450">
            <a:solidFill>
              <a:schemeClr val="tx1"/>
            </a:solidFill>
            <a:tailEnd type="arrow" w="sm" len="sm"/>
          </a:ln>
          <a:effectLst>
            <a:glow>
              <a:srgbClr val="BF0003"/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>
            <a:off x="2606675" y="2374284"/>
            <a:ext cx="23647" cy="254640"/>
          </a:xfrm>
          <a:prstGeom prst="straightConnector1">
            <a:avLst/>
          </a:prstGeom>
          <a:ln w="44450">
            <a:solidFill>
              <a:schemeClr val="tx1"/>
            </a:solidFill>
            <a:tailEnd type="arrow" w="sm" len="sm"/>
          </a:ln>
          <a:effectLst>
            <a:glow>
              <a:srgbClr val="BF0003"/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/>
          <p:cNvCxnSpPr/>
          <p:nvPr/>
        </p:nvCxnSpPr>
        <p:spPr>
          <a:xfrm>
            <a:off x="2285571" y="2640831"/>
            <a:ext cx="192466" cy="149249"/>
          </a:xfrm>
          <a:prstGeom prst="straightConnector1">
            <a:avLst/>
          </a:prstGeom>
          <a:ln w="44450">
            <a:solidFill>
              <a:schemeClr val="tx1"/>
            </a:solidFill>
            <a:tailEnd type="arrow" w="sm" len="sm"/>
          </a:ln>
          <a:effectLst>
            <a:glow>
              <a:srgbClr val="BF0003"/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9" name="TextBox 58"/>
          <p:cNvSpPr txBox="1"/>
          <p:nvPr/>
        </p:nvSpPr>
        <p:spPr>
          <a:xfrm>
            <a:off x="1775497" y="2364239"/>
            <a:ext cx="516853" cy="430887"/>
          </a:xfrm>
          <a:prstGeom prst="rect">
            <a:avLst/>
          </a:prstGeom>
          <a:noFill/>
          <a:effectLst>
            <a:glow rad="25400">
              <a:srgbClr val="FFFF00"/>
            </a:glow>
          </a:effectLst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800" b="1" dirty="0">
                <a:ln w="15875">
                  <a:solidFill>
                    <a:schemeClr val="tx1"/>
                  </a:solidFill>
                </a:ln>
                <a:solidFill>
                  <a:srgbClr val="FC00D5"/>
                </a:solidFill>
                <a:effectLst/>
                <a:latin typeface="Arial"/>
                <a:cs typeface="Arial"/>
              </a:rPr>
              <a:t>30</a:t>
            </a:r>
          </a:p>
        </p:txBody>
      </p:sp>
      <p:cxnSp>
        <p:nvCxnSpPr>
          <p:cNvPr id="63" name="Straight Arrow Connector 62"/>
          <p:cNvCxnSpPr/>
          <p:nvPr/>
        </p:nvCxnSpPr>
        <p:spPr>
          <a:xfrm flipH="1" flipV="1">
            <a:off x="3285405" y="2584453"/>
            <a:ext cx="229320" cy="47646"/>
          </a:xfrm>
          <a:prstGeom prst="straightConnector1">
            <a:avLst/>
          </a:prstGeom>
          <a:ln w="44450">
            <a:solidFill>
              <a:schemeClr val="tx1"/>
            </a:solidFill>
            <a:tailEnd type="arrow" w="sm" len="sm"/>
          </a:ln>
          <a:effectLst>
            <a:glow>
              <a:srgbClr val="BF0003"/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2" name="5-Point Star 81"/>
          <p:cNvSpPr>
            <a:spLocks noChangeAspect="1"/>
          </p:cNvSpPr>
          <p:nvPr/>
        </p:nvSpPr>
        <p:spPr>
          <a:xfrm rot="10580098" flipV="1">
            <a:off x="2429650" y="2728502"/>
            <a:ext cx="201168" cy="201168"/>
          </a:xfrm>
          <a:prstGeom prst="star5">
            <a:avLst>
              <a:gd name="adj" fmla="val 20272"/>
              <a:gd name="hf" fmla="val 105146"/>
              <a:gd name="vf" fmla="val 110557"/>
            </a:avLst>
          </a:prstGeom>
          <a:solidFill>
            <a:srgbClr val="0000FF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5-Point Star 82"/>
          <p:cNvSpPr>
            <a:spLocks noChangeAspect="1"/>
          </p:cNvSpPr>
          <p:nvPr/>
        </p:nvSpPr>
        <p:spPr>
          <a:xfrm rot="10580098" flipV="1">
            <a:off x="3113993" y="4439071"/>
            <a:ext cx="201168" cy="201168"/>
          </a:xfrm>
          <a:prstGeom prst="star5">
            <a:avLst>
              <a:gd name="adj" fmla="val 20272"/>
              <a:gd name="hf" fmla="val 105146"/>
              <a:gd name="vf" fmla="val 110557"/>
            </a:avLst>
          </a:prstGeom>
          <a:solidFill>
            <a:srgbClr val="0000FF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6" name="TextBox 125"/>
          <p:cNvSpPr txBox="1"/>
          <p:nvPr/>
        </p:nvSpPr>
        <p:spPr>
          <a:xfrm>
            <a:off x="335546" y="793199"/>
            <a:ext cx="264470" cy="26161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txBody>
          <a:bodyPr wrap="square" lIns="0" tIns="0" rIns="0" bIns="45720" rtlCol="0" anchor="ctr">
            <a:spAutoFit/>
          </a:bodyPr>
          <a:lstStyle/>
          <a:p>
            <a:pPr algn="ctr"/>
            <a:r>
              <a:rPr lang="en-US" sz="1400" b="1" dirty="0">
                <a:latin typeface="Arial"/>
                <a:cs typeface="Arial"/>
              </a:rPr>
              <a:t>(a)</a:t>
            </a:r>
          </a:p>
        </p:txBody>
      </p:sp>
      <p:cxnSp>
        <p:nvCxnSpPr>
          <p:cNvPr id="138" name="Straight Arrow Connector 137"/>
          <p:cNvCxnSpPr/>
          <p:nvPr/>
        </p:nvCxnSpPr>
        <p:spPr>
          <a:xfrm flipH="1">
            <a:off x="3368690" y="4271440"/>
            <a:ext cx="240734" cy="0"/>
          </a:xfrm>
          <a:prstGeom prst="straightConnector1">
            <a:avLst/>
          </a:prstGeom>
          <a:ln w="44450">
            <a:solidFill>
              <a:schemeClr val="tx1"/>
            </a:solidFill>
            <a:tailEnd type="arrow" w="sm" len="sm"/>
          </a:ln>
          <a:effectLst>
            <a:glow>
              <a:srgbClr val="BF0003"/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9" name="TextBox 138"/>
          <p:cNvSpPr txBox="1"/>
          <p:nvPr/>
        </p:nvSpPr>
        <p:spPr>
          <a:xfrm>
            <a:off x="3595559" y="4017136"/>
            <a:ext cx="498647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800" b="1" dirty="0">
                <a:ln w="15875">
                  <a:solidFill>
                    <a:schemeClr val="tx1"/>
                  </a:solidFill>
                </a:ln>
                <a:solidFill>
                  <a:srgbClr val="20FFFF"/>
                </a:solidFill>
                <a:latin typeface="Arial"/>
                <a:cs typeface="Arial"/>
              </a:rPr>
              <a:t>27</a:t>
            </a:r>
            <a:endParaRPr lang="en-US" sz="2800" b="1" dirty="0">
              <a:ln w="15875">
                <a:solidFill>
                  <a:schemeClr val="tx1"/>
                </a:solidFill>
              </a:ln>
              <a:solidFill>
                <a:srgbClr val="20FFFF"/>
              </a:solidFill>
              <a:effectLst/>
              <a:latin typeface="Arial"/>
              <a:cs typeface="Arial"/>
            </a:endParaRPr>
          </a:p>
        </p:txBody>
      </p:sp>
      <p:cxnSp>
        <p:nvCxnSpPr>
          <p:cNvPr id="140" name="Straight Arrow Connector 139"/>
          <p:cNvCxnSpPr/>
          <p:nvPr/>
        </p:nvCxnSpPr>
        <p:spPr>
          <a:xfrm flipV="1">
            <a:off x="2896602" y="3973656"/>
            <a:ext cx="251680" cy="43760"/>
          </a:xfrm>
          <a:prstGeom prst="straightConnector1">
            <a:avLst/>
          </a:prstGeom>
          <a:ln w="44450">
            <a:solidFill>
              <a:schemeClr val="tx1"/>
            </a:solidFill>
            <a:tailEnd type="arrow" w="sm" len="sm"/>
          </a:ln>
          <a:effectLst>
            <a:glow>
              <a:srgbClr val="BF0003"/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1" name="TextBox 140"/>
          <p:cNvSpPr txBox="1"/>
          <p:nvPr/>
        </p:nvSpPr>
        <p:spPr>
          <a:xfrm>
            <a:off x="2444188" y="3775686"/>
            <a:ext cx="498647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800" b="1" dirty="0">
                <a:ln w="15875">
                  <a:solidFill>
                    <a:schemeClr val="tx1"/>
                  </a:solidFill>
                </a:ln>
                <a:solidFill>
                  <a:srgbClr val="20FFFF"/>
                </a:solidFill>
                <a:latin typeface="Arial"/>
                <a:cs typeface="Arial"/>
              </a:rPr>
              <a:t>28</a:t>
            </a:r>
            <a:endParaRPr lang="en-US" sz="2800" b="1" dirty="0">
              <a:ln w="15875">
                <a:solidFill>
                  <a:schemeClr val="tx1"/>
                </a:solidFill>
              </a:ln>
              <a:solidFill>
                <a:srgbClr val="20FFFF"/>
              </a:solidFill>
              <a:effectLst/>
              <a:latin typeface="Arial"/>
              <a:cs typeface="Arial"/>
            </a:endParaRPr>
          </a:p>
        </p:txBody>
      </p:sp>
      <p:sp>
        <p:nvSpPr>
          <p:cNvPr id="142" name="TextBox 141"/>
          <p:cNvSpPr txBox="1"/>
          <p:nvPr/>
        </p:nvSpPr>
        <p:spPr>
          <a:xfrm>
            <a:off x="3436334" y="3560242"/>
            <a:ext cx="498647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800" b="1" dirty="0">
                <a:ln w="15875">
                  <a:solidFill>
                    <a:schemeClr val="tx1"/>
                  </a:solidFill>
                </a:ln>
                <a:solidFill>
                  <a:srgbClr val="20FFFF"/>
                </a:solidFill>
                <a:latin typeface="Arial"/>
                <a:cs typeface="Arial"/>
              </a:rPr>
              <a:t>29</a:t>
            </a:r>
            <a:endParaRPr lang="en-US" sz="2800" b="1" dirty="0">
              <a:ln w="15875">
                <a:solidFill>
                  <a:schemeClr val="tx1"/>
                </a:solidFill>
              </a:ln>
              <a:solidFill>
                <a:srgbClr val="20FFFF"/>
              </a:solidFill>
              <a:effectLst/>
              <a:latin typeface="Arial"/>
              <a:cs typeface="Arial"/>
            </a:endParaRPr>
          </a:p>
        </p:txBody>
      </p:sp>
      <p:sp>
        <p:nvSpPr>
          <p:cNvPr id="143" name="TextBox 142"/>
          <p:cNvSpPr txBox="1"/>
          <p:nvPr/>
        </p:nvSpPr>
        <p:spPr>
          <a:xfrm>
            <a:off x="3267742" y="3241544"/>
            <a:ext cx="498647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800" b="1" dirty="0">
                <a:ln w="15875">
                  <a:solidFill>
                    <a:schemeClr val="tx1"/>
                  </a:solidFill>
                </a:ln>
                <a:solidFill>
                  <a:srgbClr val="20FFFF"/>
                </a:solidFill>
                <a:latin typeface="Arial"/>
                <a:cs typeface="Arial"/>
              </a:rPr>
              <a:t>30</a:t>
            </a:r>
            <a:endParaRPr lang="en-US" sz="2800" b="1" dirty="0">
              <a:ln w="15875">
                <a:solidFill>
                  <a:schemeClr val="tx1"/>
                </a:solidFill>
              </a:ln>
              <a:solidFill>
                <a:srgbClr val="20FFFF"/>
              </a:solidFill>
              <a:effectLst/>
              <a:latin typeface="Arial"/>
              <a:cs typeface="Arial"/>
            </a:endParaRPr>
          </a:p>
        </p:txBody>
      </p:sp>
      <p:cxnSp>
        <p:nvCxnSpPr>
          <p:cNvPr id="144" name="Straight Arrow Connector 143"/>
          <p:cNvCxnSpPr/>
          <p:nvPr/>
        </p:nvCxnSpPr>
        <p:spPr>
          <a:xfrm flipH="1">
            <a:off x="3083119" y="3487934"/>
            <a:ext cx="252270" cy="32160"/>
          </a:xfrm>
          <a:prstGeom prst="straightConnector1">
            <a:avLst/>
          </a:prstGeom>
          <a:ln w="44450">
            <a:solidFill>
              <a:schemeClr val="tx1"/>
            </a:solidFill>
            <a:tailEnd type="arrow" w="sm" len="sm"/>
          </a:ln>
          <a:effectLst>
            <a:glow>
              <a:srgbClr val="BF0003"/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5" name="TextBox 144"/>
          <p:cNvSpPr txBox="1"/>
          <p:nvPr/>
        </p:nvSpPr>
        <p:spPr>
          <a:xfrm>
            <a:off x="3275879" y="2883311"/>
            <a:ext cx="498647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800" b="1" dirty="0">
                <a:ln w="15875">
                  <a:solidFill>
                    <a:schemeClr val="tx1"/>
                  </a:solidFill>
                </a:ln>
                <a:solidFill>
                  <a:srgbClr val="20FFFF"/>
                </a:solidFill>
                <a:latin typeface="Arial"/>
                <a:cs typeface="Arial"/>
              </a:rPr>
              <a:t>31</a:t>
            </a:r>
            <a:endParaRPr lang="en-US" sz="2800" b="1" dirty="0">
              <a:ln w="15875">
                <a:solidFill>
                  <a:schemeClr val="tx1"/>
                </a:solidFill>
              </a:ln>
              <a:solidFill>
                <a:srgbClr val="20FFFF"/>
              </a:solidFill>
              <a:effectLst/>
              <a:latin typeface="Arial"/>
              <a:cs typeface="Arial"/>
            </a:endParaRPr>
          </a:p>
        </p:txBody>
      </p:sp>
      <p:sp>
        <p:nvSpPr>
          <p:cNvPr id="146" name="TextBox 145"/>
          <p:cNvSpPr txBox="1"/>
          <p:nvPr/>
        </p:nvSpPr>
        <p:spPr>
          <a:xfrm>
            <a:off x="2327819" y="2010423"/>
            <a:ext cx="516853" cy="430887"/>
          </a:xfrm>
          <a:prstGeom prst="rect">
            <a:avLst/>
          </a:prstGeom>
          <a:noFill/>
          <a:effectLst>
            <a:glow rad="25400">
              <a:srgbClr val="FFFF00"/>
            </a:glow>
          </a:effectLst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800" b="1" dirty="0">
                <a:ln w="15875">
                  <a:solidFill>
                    <a:schemeClr val="tx1"/>
                  </a:solidFill>
                </a:ln>
                <a:solidFill>
                  <a:srgbClr val="FC00D5"/>
                </a:solidFill>
                <a:effectLst/>
                <a:latin typeface="Arial"/>
                <a:cs typeface="Arial"/>
              </a:rPr>
              <a:t>31</a:t>
            </a:r>
          </a:p>
        </p:txBody>
      </p:sp>
      <p:sp>
        <p:nvSpPr>
          <p:cNvPr id="147" name="TextBox 146"/>
          <p:cNvSpPr txBox="1"/>
          <p:nvPr/>
        </p:nvSpPr>
        <p:spPr>
          <a:xfrm>
            <a:off x="3362340" y="2401560"/>
            <a:ext cx="516853" cy="430887"/>
          </a:xfrm>
          <a:prstGeom prst="rect">
            <a:avLst/>
          </a:prstGeom>
          <a:noFill/>
          <a:effectLst>
            <a:glow rad="25400">
              <a:srgbClr val="FFFF00"/>
            </a:glow>
          </a:effectLst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800" b="1" dirty="0">
                <a:ln w="15875">
                  <a:solidFill>
                    <a:schemeClr val="tx1"/>
                  </a:solidFill>
                </a:ln>
                <a:solidFill>
                  <a:srgbClr val="FC00D5"/>
                </a:solidFill>
                <a:effectLst/>
                <a:latin typeface="Arial"/>
                <a:cs typeface="Arial"/>
              </a:rPr>
              <a:t>1</a:t>
            </a:r>
          </a:p>
        </p:txBody>
      </p:sp>
      <p:cxnSp>
        <p:nvCxnSpPr>
          <p:cNvPr id="148" name="Straight Arrow Connector 147"/>
          <p:cNvCxnSpPr/>
          <p:nvPr/>
        </p:nvCxnSpPr>
        <p:spPr>
          <a:xfrm flipH="1" flipV="1">
            <a:off x="3639001" y="1762429"/>
            <a:ext cx="229320" cy="47646"/>
          </a:xfrm>
          <a:prstGeom prst="straightConnector1">
            <a:avLst/>
          </a:prstGeom>
          <a:ln w="44450">
            <a:solidFill>
              <a:schemeClr val="tx1"/>
            </a:solidFill>
            <a:tailEnd type="arrow" w="sm" len="sm"/>
          </a:ln>
          <a:effectLst>
            <a:glow>
              <a:srgbClr val="BF0003"/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9" name="TextBox 148"/>
          <p:cNvSpPr txBox="1"/>
          <p:nvPr/>
        </p:nvSpPr>
        <p:spPr>
          <a:xfrm>
            <a:off x="3715936" y="1579536"/>
            <a:ext cx="516853" cy="430887"/>
          </a:xfrm>
          <a:prstGeom prst="rect">
            <a:avLst/>
          </a:prstGeom>
          <a:noFill/>
          <a:effectLst>
            <a:glow rad="25400">
              <a:srgbClr val="FFFF00"/>
            </a:glow>
          </a:effectLst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800" b="1" dirty="0">
                <a:ln w="15875">
                  <a:solidFill>
                    <a:schemeClr val="tx1"/>
                  </a:solidFill>
                </a:ln>
                <a:solidFill>
                  <a:srgbClr val="FC00D5"/>
                </a:solidFill>
                <a:latin typeface="Arial"/>
                <a:cs typeface="Arial"/>
              </a:rPr>
              <a:t>2</a:t>
            </a:r>
            <a:endParaRPr lang="en-US" sz="2800" b="1" dirty="0">
              <a:ln w="15875">
                <a:solidFill>
                  <a:schemeClr val="tx1"/>
                </a:solidFill>
              </a:ln>
              <a:solidFill>
                <a:srgbClr val="FC00D5"/>
              </a:solidFill>
              <a:effectLst/>
              <a:latin typeface="Arial"/>
              <a:cs typeface="Arial"/>
            </a:endParaRPr>
          </a:p>
        </p:txBody>
      </p:sp>
      <p:sp>
        <p:nvSpPr>
          <p:cNvPr id="150" name="Multiply 149"/>
          <p:cNvSpPr>
            <a:spLocks noChangeAspect="1"/>
          </p:cNvSpPr>
          <p:nvPr/>
        </p:nvSpPr>
        <p:spPr>
          <a:xfrm>
            <a:off x="3457414" y="1581475"/>
            <a:ext cx="228856" cy="228600"/>
          </a:xfrm>
          <a:prstGeom prst="mathMultiply">
            <a:avLst/>
          </a:prstGeom>
          <a:solidFill>
            <a:schemeClr val="bg1"/>
          </a:solidFill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Cross 43"/>
          <p:cNvSpPr/>
          <p:nvPr/>
        </p:nvSpPr>
        <p:spPr>
          <a:xfrm>
            <a:off x="2961812" y="2597021"/>
            <a:ext cx="157981" cy="157981"/>
          </a:xfrm>
          <a:prstGeom prst="plus">
            <a:avLst>
              <a:gd name="adj" fmla="val 35397"/>
            </a:avLst>
          </a:prstGeom>
          <a:solidFill>
            <a:schemeClr val="bg1"/>
          </a:solidFill>
          <a:ln w="1587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5" name="Group 44"/>
          <p:cNvGrpSpPr/>
          <p:nvPr/>
        </p:nvGrpSpPr>
        <p:grpSpPr>
          <a:xfrm>
            <a:off x="3116734" y="4992842"/>
            <a:ext cx="5968620" cy="397617"/>
            <a:chOff x="3083119" y="4972840"/>
            <a:chExt cx="5968620" cy="397617"/>
          </a:xfrm>
        </p:grpSpPr>
        <p:pic>
          <p:nvPicPr>
            <p:cNvPr id="176" name="Picture 175" descr="mean_300Z_and_track_nov_2013.png"/>
            <p:cNvPicPr>
              <a:picLocks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908" t="12365" r="4545" b="15690"/>
            <a:stretch/>
          </p:blipFill>
          <p:spPr>
            <a:xfrm rot="5400000">
              <a:off x="5982756" y="2073203"/>
              <a:ext cx="169346" cy="5968620"/>
            </a:xfrm>
            <a:prstGeom prst="rect">
              <a:avLst/>
            </a:prstGeom>
          </p:spPr>
        </p:pic>
        <p:sp>
          <p:nvSpPr>
            <p:cNvPr id="177" name="TextBox 176"/>
            <p:cNvSpPr txBox="1"/>
            <p:nvPr/>
          </p:nvSpPr>
          <p:spPr>
            <a:xfrm>
              <a:off x="3541507" y="5123914"/>
              <a:ext cx="30055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>
                  <a:latin typeface="Arial"/>
                  <a:cs typeface="Arial"/>
                </a:rPr>
                <a:t>-2</a:t>
              </a:r>
            </a:p>
          </p:txBody>
        </p:sp>
        <p:sp>
          <p:nvSpPr>
            <p:cNvPr id="178" name="TextBox 177"/>
            <p:cNvSpPr txBox="1"/>
            <p:nvPr/>
          </p:nvSpPr>
          <p:spPr>
            <a:xfrm>
              <a:off x="4100250" y="5123914"/>
              <a:ext cx="376811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>
                  <a:latin typeface="Arial"/>
                  <a:cs typeface="Arial"/>
                </a:rPr>
                <a:t>-1.5</a:t>
              </a:r>
            </a:p>
          </p:txBody>
        </p:sp>
        <p:sp>
          <p:nvSpPr>
            <p:cNvPr id="179" name="TextBox 178"/>
            <p:cNvSpPr txBox="1"/>
            <p:nvPr/>
          </p:nvSpPr>
          <p:spPr>
            <a:xfrm>
              <a:off x="4727674" y="5123914"/>
              <a:ext cx="30055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>
                  <a:latin typeface="Arial"/>
                  <a:cs typeface="Arial"/>
                </a:rPr>
                <a:t>-1</a:t>
              </a:r>
            </a:p>
          </p:txBody>
        </p:sp>
        <p:sp>
          <p:nvSpPr>
            <p:cNvPr id="180" name="TextBox 179"/>
            <p:cNvSpPr txBox="1"/>
            <p:nvPr/>
          </p:nvSpPr>
          <p:spPr>
            <a:xfrm>
              <a:off x="5279222" y="5123914"/>
              <a:ext cx="390902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>
                  <a:latin typeface="Arial"/>
                  <a:cs typeface="Arial"/>
                </a:rPr>
                <a:t>-0.5</a:t>
              </a:r>
            </a:p>
          </p:txBody>
        </p:sp>
        <p:sp>
          <p:nvSpPr>
            <p:cNvPr id="181" name="TextBox 180"/>
            <p:cNvSpPr txBox="1"/>
            <p:nvPr/>
          </p:nvSpPr>
          <p:spPr>
            <a:xfrm>
              <a:off x="5917033" y="5124236"/>
              <a:ext cx="30055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>
                  <a:latin typeface="Arial"/>
                  <a:cs typeface="Arial"/>
                </a:rPr>
                <a:t>0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182" name="TextBox 181"/>
            <p:cNvSpPr txBox="1"/>
            <p:nvPr/>
          </p:nvSpPr>
          <p:spPr>
            <a:xfrm>
              <a:off x="6504905" y="5123914"/>
              <a:ext cx="30055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>
                  <a:latin typeface="Arial"/>
                  <a:cs typeface="Arial"/>
                </a:rPr>
                <a:t>0.5</a:t>
              </a:r>
            </a:p>
          </p:txBody>
        </p:sp>
        <p:sp>
          <p:nvSpPr>
            <p:cNvPr id="183" name="TextBox 182"/>
            <p:cNvSpPr txBox="1"/>
            <p:nvPr/>
          </p:nvSpPr>
          <p:spPr>
            <a:xfrm>
              <a:off x="7101352" y="5124236"/>
              <a:ext cx="30055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>
                  <a:latin typeface="Arial"/>
                  <a:cs typeface="Arial"/>
                </a:rPr>
                <a:t>1</a:t>
              </a:r>
            </a:p>
          </p:txBody>
        </p:sp>
        <p:sp>
          <p:nvSpPr>
            <p:cNvPr id="184" name="TextBox 183"/>
            <p:cNvSpPr txBox="1"/>
            <p:nvPr/>
          </p:nvSpPr>
          <p:spPr>
            <a:xfrm>
              <a:off x="7690623" y="5123914"/>
              <a:ext cx="30055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>
                  <a:latin typeface="Arial"/>
                  <a:cs typeface="Arial"/>
                </a:rPr>
                <a:t>1.5</a:t>
              </a:r>
            </a:p>
          </p:txBody>
        </p:sp>
        <p:sp>
          <p:nvSpPr>
            <p:cNvPr id="185" name="TextBox 184"/>
            <p:cNvSpPr txBox="1"/>
            <p:nvPr/>
          </p:nvSpPr>
          <p:spPr>
            <a:xfrm>
              <a:off x="8286891" y="5123914"/>
              <a:ext cx="30055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>
                  <a:latin typeface="Arial"/>
                  <a:cs typeface="Arial"/>
                </a:rPr>
                <a:t>2</a:t>
              </a:r>
            </a:p>
          </p:txBody>
        </p:sp>
        <p:sp>
          <p:nvSpPr>
            <p:cNvPr id="186" name="TextBox 185"/>
            <p:cNvSpPr txBox="1"/>
            <p:nvPr/>
          </p:nvSpPr>
          <p:spPr>
            <a:xfrm>
              <a:off x="8559282" y="5124236"/>
              <a:ext cx="231497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600" dirty="0" err="1">
                  <a:latin typeface="Arial"/>
                  <a:cs typeface="Arial"/>
                </a:rPr>
                <a:t>σ</a:t>
              </a:r>
              <a:endParaRPr lang="en-US" sz="1600" dirty="0">
                <a:latin typeface="Arial"/>
                <a:cs typeface="Arial"/>
              </a:endParaRPr>
            </a:p>
          </p:txBody>
        </p:sp>
      </p:grpSp>
      <p:sp>
        <p:nvSpPr>
          <p:cNvPr id="187" name="TextBox 186"/>
          <p:cNvSpPr txBox="1"/>
          <p:nvPr/>
        </p:nvSpPr>
        <p:spPr>
          <a:xfrm>
            <a:off x="391194" y="4971549"/>
            <a:ext cx="10387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rial"/>
                <a:cs typeface="Arial"/>
              </a:rPr>
              <a:t>Genesis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188" name="5-Point Star 187"/>
          <p:cNvSpPr>
            <a:spLocks noChangeAspect="1"/>
          </p:cNvSpPr>
          <p:nvPr/>
        </p:nvSpPr>
        <p:spPr>
          <a:xfrm rot="10580098" flipV="1">
            <a:off x="142798" y="4996946"/>
            <a:ext cx="228600" cy="228600"/>
          </a:xfrm>
          <a:prstGeom prst="star5">
            <a:avLst/>
          </a:prstGeom>
          <a:solidFill>
            <a:srgbClr val="0000FF"/>
          </a:solidFill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9" name="Multiply 188"/>
          <p:cNvSpPr/>
          <p:nvPr/>
        </p:nvSpPr>
        <p:spPr>
          <a:xfrm>
            <a:off x="132003" y="5349178"/>
            <a:ext cx="256319" cy="256319"/>
          </a:xfrm>
          <a:prstGeom prst="mathMultiply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0" name="TextBox 189"/>
          <p:cNvSpPr txBox="1"/>
          <p:nvPr/>
        </p:nvSpPr>
        <p:spPr>
          <a:xfrm>
            <a:off x="370163" y="5303268"/>
            <a:ext cx="6679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>
                <a:latin typeface="Arial"/>
                <a:cs typeface="Arial"/>
              </a:rPr>
              <a:t>Lysis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191" name="Cross 190"/>
          <p:cNvSpPr/>
          <p:nvPr/>
        </p:nvSpPr>
        <p:spPr>
          <a:xfrm>
            <a:off x="1329727" y="5033266"/>
            <a:ext cx="211839" cy="211839"/>
          </a:xfrm>
          <a:prstGeom prst="plus">
            <a:avLst>
              <a:gd name="adj" fmla="val 35397"/>
            </a:avLst>
          </a:prstGeom>
          <a:solidFill>
            <a:schemeClr val="bg1"/>
          </a:solidFill>
          <a:ln w="1587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2" name="TextBox 191"/>
          <p:cNvSpPr txBox="1"/>
          <p:nvPr/>
        </p:nvSpPr>
        <p:spPr>
          <a:xfrm>
            <a:off x="1541566" y="4964736"/>
            <a:ext cx="8319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rial"/>
                <a:cs typeface="Arial"/>
              </a:rPr>
              <a:t>Merger</a:t>
            </a:r>
            <a:endParaRPr lang="en-US" sz="1600" dirty="0">
              <a:latin typeface="Arial"/>
              <a:cs typeface="Arial"/>
            </a:endParaRPr>
          </a:p>
        </p:txBody>
      </p:sp>
      <p:grpSp>
        <p:nvGrpSpPr>
          <p:cNvPr id="128" name="Group 127"/>
          <p:cNvGrpSpPr/>
          <p:nvPr/>
        </p:nvGrpSpPr>
        <p:grpSpPr>
          <a:xfrm>
            <a:off x="338721" y="4409148"/>
            <a:ext cx="973387" cy="519343"/>
            <a:chOff x="4573976" y="4518937"/>
            <a:chExt cx="973387" cy="519343"/>
          </a:xfrm>
        </p:grpSpPr>
        <p:sp>
          <p:nvSpPr>
            <p:cNvPr id="129" name="Rectangle 128"/>
            <p:cNvSpPr/>
            <p:nvPr/>
          </p:nvSpPr>
          <p:spPr>
            <a:xfrm>
              <a:off x="4573976" y="4559037"/>
              <a:ext cx="910711" cy="4572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" name="Oval 129"/>
            <p:cNvSpPr>
              <a:spLocks noChangeAspect="1"/>
            </p:cNvSpPr>
            <p:nvPr/>
          </p:nvSpPr>
          <p:spPr>
            <a:xfrm>
              <a:off x="4636715" y="4830236"/>
              <a:ext cx="109728" cy="109728"/>
            </a:xfrm>
            <a:prstGeom prst="ellipse">
              <a:avLst/>
            </a:prstGeom>
            <a:solidFill>
              <a:srgbClr val="FC00D5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" name="TextBox 130"/>
            <p:cNvSpPr txBox="1"/>
            <p:nvPr/>
          </p:nvSpPr>
          <p:spPr>
            <a:xfrm>
              <a:off x="4712605" y="4518937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latin typeface="Arial"/>
                  <a:cs typeface="Arial"/>
                </a:rPr>
                <a:t>Alberto</a:t>
              </a:r>
            </a:p>
          </p:txBody>
        </p:sp>
        <p:sp>
          <p:nvSpPr>
            <p:cNvPr id="132" name="Oval 131"/>
            <p:cNvSpPr>
              <a:spLocks noChangeAspect="1"/>
            </p:cNvSpPr>
            <p:nvPr/>
          </p:nvSpPr>
          <p:spPr>
            <a:xfrm>
              <a:off x="4636715" y="4627487"/>
              <a:ext cx="109728" cy="109728"/>
            </a:xfrm>
            <a:prstGeom prst="ellipse">
              <a:avLst/>
            </a:prstGeom>
            <a:solidFill>
              <a:srgbClr val="20FFFF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" name="TextBox 132"/>
            <p:cNvSpPr txBox="1"/>
            <p:nvPr/>
          </p:nvSpPr>
          <p:spPr>
            <a:xfrm>
              <a:off x="4712605" y="4730503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latin typeface="Arial"/>
                  <a:cs typeface="Arial"/>
                </a:rPr>
                <a:t>CL</a:t>
              </a:r>
            </a:p>
          </p:txBody>
        </p:sp>
      </p:grpSp>
      <p:grpSp>
        <p:nvGrpSpPr>
          <p:cNvPr id="84" name="Group 83"/>
          <p:cNvGrpSpPr/>
          <p:nvPr/>
        </p:nvGrpSpPr>
        <p:grpSpPr>
          <a:xfrm>
            <a:off x="4590801" y="731260"/>
            <a:ext cx="4477367" cy="4172030"/>
            <a:chOff x="4607613" y="731260"/>
            <a:chExt cx="4477367" cy="4172030"/>
          </a:xfrm>
        </p:grpSpPr>
        <p:pic>
          <p:nvPicPr>
            <p:cNvPr id="85" name="Picture 84" descr="cylone_tracks_and_850T_mean_1-7_Jun_2018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07613" y="794192"/>
              <a:ext cx="4477367" cy="4109098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  <p:sp>
          <p:nvSpPr>
            <p:cNvPr id="86" name="TextBox 85"/>
            <p:cNvSpPr txBox="1"/>
            <p:nvPr/>
          </p:nvSpPr>
          <p:spPr>
            <a:xfrm>
              <a:off x="5652339" y="2252658"/>
              <a:ext cx="283518" cy="523220"/>
            </a:xfrm>
            <a:prstGeom prst="rect">
              <a:avLst/>
            </a:prstGeom>
            <a:noFill/>
            <a:effectLst>
              <a:glow rad="25400">
                <a:srgbClr val="FFFF00"/>
              </a:glo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ln w="15875">
                    <a:solidFill>
                      <a:schemeClr val="tx1"/>
                    </a:solidFill>
                  </a:ln>
                  <a:solidFill>
                    <a:srgbClr val="FFFF00"/>
                  </a:solidFill>
                  <a:effectLst/>
                  <a:latin typeface="Arial"/>
                  <a:cs typeface="Arial"/>
                </a:rPr>
                <a:t>3</a:t>
              </a:r>
              <a:endParaRPr lang="en-US" sz="3200" b="1" dirty="0">
                <a:ln w="15875">
                  <a:solidFill>
                    <a:schemeClr val="tx1"/>
                  </a:solidFill>
                </a:ln>
                <a:solidFill>
                  <a:srgbClr val="FFFF00"/>
                </a:solidFill>
                <a:effectLst/>
                <a:latin typeface="Arial"/>
                <a:cs typeface="Arial"/>
              </a:endParaRPr>
            </a:p>
          </p:txBody>
        </p:sp>
        <p:cxnSp>
          <p:nvCxnSpPr>
            <p:cNvPr id="87" name="Straight Arrow Connector 86"/>
            <p:cNvCxnSpPr/>
            <p:nvPr/>
          </p:nvCxnSpPr>
          <p:spPr>
            <a:xfrm flipH="1" flipV="1">
              <a:off x="7414149" y="4202268"/>
              <a:ext cx="148581" cy="180491"/>
            </a:xfrm>
            <a:prstGeom prst="straightConnector1">
              <a:avLst/>
            </a:prstGeom>
            <a:ln w="44450">
              <a:solidFill>
                <a:schemeClr val="tx1"/>
              </a:solidFill>
              <a:tailEnd type="arrow" w="sm" len="sm"/>
            </a:ln>
            <a:effectLst>
              <a:glow>
                <a:srgbClr val="BF0003"/>
              </a:glo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8" name="TextBox 87"/>
            <p:cNvSpPr txBox="1"/>
            <p:nvPr/>
          </p:nvSpPr>
          <p:spPr>
            <a:xfrm>
              <a:off x="7500940" y="4142926"/>
              <a:ext cx="28351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ln w="15875">
                    <a:solidFill>
                      <a:schemeClr val="tx1"/>
                    </a:solidFill>
                  </a:ln>
                  <a:solidFill>
                    <a:srgbClr val="BF0003"/>
                  </a:solidFill>
                  <a:effectLst/>
                  <a:latin typeface="Arial"/>
                  <a:cs typeface="Arial"/>
                </a:rPr>
                <a:t>2</a:t>
              </a:r>
            </a:p>
          </p:txBody>
        </p:sp>
        <p:cxnSp>
          <p:nvCxnSpPr>
            <p:cNvPr id="89" name="Straight Arrow Connector 88"/>
            <p:cNvCxnSpPr/>
            <p:nvPr/>
          </p:nvCxnSpPr>
          <p:spPr>
            <a:xfrm flipH="1">
              <a:off x="7672009" y="3367782"/>
              <a:ext cx="264612" cy="1"/>
            </a:xfrm>
            <a:prstGeom prst="straightConnector1">
              <a:avLst/>
            </a:prstGeom>
            <a:ln w="44450">
              <a:solidFill>
                <a:schemeClr val="tx1"/>
              </a:solidFill>
              <a:tailEnd type="arrow" w="sm" len="sm"/>
            </a:ln>
            <a:effectLst>
              <a:glow>
                <a:srgbClr val="BF0003"/>
              </a:glo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0" name="TextBox 89"/>
            <p:cNvSpPr txBox="1"/>
            <p:nvPr/>
          </p:nvSpPr>
          <p:spPr>
            <a:xfrm>
              <a:off x="7855709" y="3088666"/>
              <a:ext cx="28351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ln w="15875">
                    <a:solidFill>
                      <a:schemeClr val="tx1"/>
                    </a:solidFill>
                  </a:ln>
                  <a:solidFill>
                    <a:srgbClr val="BF0003"/>
                  </a:solidFill>
                  <a:effectLst/>
                  <a:latin typeface="Arial"/>
                  <a:cs typeface="Arial"/>
                </a:rPr>
                <a:t>3</a:t>
              </a:r>
            </a:p>
          </p:txBody>
        </p:sp>
        <p:cxnSp>
          <p:nvCxnSpPr>
            <p:cNvPr id="91" name="Straight Arrow Connector 90"/>
            <p:cNvCxnSpPr/>
            <p:nvPr/>
          </p:nvCxnSpPr>
          <p:spPr>
            <a:xfrm flipH="1">
              <a:off x="7433873" y="3050072"/>
              <a:ext cx="264612" cy="1"/>
            </a:xfrm>
            <a:prstGeom prst="straightConnector1">
              <a:avLst/>
            </a:prstGeom>
            <a:ln w="44450">
              <a:solidFill>
                <a:schemeClr val="tx1"/>
              </a:solidFill>
              <a:tailEnd type="arrow" w="sm" len="sm"/>
            </a:ln>
            <a:effectLst>
              <a:glow>
                <a:srgbClr val="BF0003"/>
              </a:glo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2" name="TextBox 91"/>
            <p:cNvSpPr txBox="1"/>
            <p:nvPr/>
          </p:nvSpPr>
          <p:spPr>
            <a:xfrm>
              <a:off x="7654803" y="2738656"/>
              <a:ext cx="28351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ln w="15875">
                    <a:solidFill>
                      <a:schemeClr val="tx1"/>
                    </a:solidFill>
                  </a:ln>
                  <a:solidFill>
                    <a:srgbClr val="BF0003"/>
                  </a:solidFill>
                  <a:effectLst/>
                  <a:latin typeface="Arial"/>
                  <a:cs typeface="Arial"/>
                </a:rPr>
                <a:t>4</a:t>
              </a:r>
            </a:p>
          </p:txBody>
        </p:sp>
        <p:cxnSp>
          <p:nvCxnSpPr>
            <p:cNvPr id="93" name="Straight Arrow Connector 92"/>
            <p:cNvCxnSpPr/>
            <p:nvPr/>
          </p:nvCxnSpPr>
          <p:spPr>
            <a:xfrm flipH="1">
              <a:off x="7228310" y="2786394"/>
              <a:ext cx="272630" cy="77815"/>
            </a:xfrm>
            <a:prstGeom prst="straightConnector1">
              <a:avLst/>
            </a:prstGeom>
            <a:ln w="44450">
              <a:solidFill>
                <a:schemeClr val="tx1"/>
              </a:solidFill>
              <a:tailEnd type="arrow" w="sm" len="sm"/>
            </a:ln>
            <a:effectLst>
              <a:glow>
                <a:srgbClr val="BF0003"/>
              </a:glo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4" name="TextBox 93"/>
            <p:cNvSpPr txBox="1"/>
            <p:nvPr/>
          </p:nvSpPr>
          <p:spPr>
            <a:xfrm>
              <a:off x="7421236" y="2446534"/>
              <a:ext cx="28351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ln w="15875">
                    <a:solidFill>
                      <a:schemeClr val="tx1"/>
                    </a:solidFill>
                  </a:ln>
                  <a:solidFill>
                    <a:srgbClr val="BF0003"/>
                  </a:solidFill>
                  <a:effectLst/>
                  <a:latin typeface="Arial"/>
                  <a:cs typeface="Arial"/>
                </a:rPr>
                <a:t>5</a:t>
              </a:r>
            </a:p>
          </p:txBody>
        </p:sp>
        <p:cxnSp>
          <p:nvCxnSpPr>
            <p:cNvPr id="95" name="Straight Arrow Connector 94"/>
            <p:cNvCxnSpPr/>
            <p:nvPr/>
          </p:nvCxnSpPr>
          <p:spPr>
            <a:xfrm>
              <a:off x="6743721" y="2684806"/>
              <a:ext cx="125478" cy="191307"/>
            </a:xfrm>
            <a:prstGeom prst="straightConnector1">
              <a:avLst/>
            </a:prstGeom>
            <a:ln w="44450">
              <a:solidFill>
                <a:schemeClr val="tx1"/>
              </a:solidFill>
              <a:tailEnd type="arrow" w="sm" len="sm"/>
            </a:ln>
            <a:effectLst>
              <a:glow>
                <a:srgbClr val="BF0003"/>
              </a:glo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6" name="TextBox 95"/>
            <p:cNvSpPr txBox="1"/>
            <p:nvPr/>
          </p:nvSpPr>
          <p:spPr>
            <a:xfrm>
              <a:off x="6509916" y="2256505"/>
              <a:ext cx="28351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ln w="15875">
                    <a:solidFill>
                      <a:schemeClr val="tx1"/>
                    </a:solidFill>
                  </a:ln>
                  <a:solidFill>
                    <a:srgbClr val="BF0003"/>
                  </a:solidFill>
                  <a:effectLst/>
                  <a:latin typeface="Arial"/>
                  <a:cs typeface="Arial"/>
                </a:rPr>
                <a:t>6</a:t>
              </a:r>
            </a:p>
          </p:txBody>
        </p:sp>
        <p:cxnSp>
          <p:nvCxnSpPr>
            <p:cNvPr id="97" name="Straight Arrow Connector 96"/>
            <p:cNvCxnSpPr/>
            <p:nvPr/>
          </p:nvCxnSpPr>
          <p:spPr>
            <a:xfrm flipV="1">
              <a:off x="5954406" y="2387892"/>
              <a:ext cx="255787" cy="131452"/>
            </a:xfrm>
            <a:prstGeom prst="straightConnector1">
              <a:avLst/>
            </a:prstGeom>
            <a:ln w="44450">
              <a:solidFill>
                <a:schemeClr val="tx1"/>
              </a:solidFill>
              <a:tailEnd type="arrow" w="sm" len="sm"/>
            </a:ln>
            <a:effectLst>
              <a:glow>
                <a:srgbClr val="BF0003"/>
              </a:glo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Arrow Connector 97"/>
            <p:cNvCxnSpPr/>
            <p:nvPr/>
          </p:nvCxnSpPr>
          <p:spPr>
            <a:xfrm flipV="1">
              <a:off x="6250372" y="3110000"/>
              <a:ext cx="255787" cy="131452"/>
            </a:xfrm>
            <a:prstGeom prst="straightConnector1">
              <a:avLst/>
            </a:prstGeom>
            <a:ln w="44450">
              <a:solidFill>
                <a:schemeClr val="tx1"/>
              </a:solidFill>
              <a:tailEnd type="arrow" w="sm" len="sm"/>
            </a:ln>
            <a:effectLst>
              <a:glow>
                <a:srgbClr val="BF0003"/>
              </a:glo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9" name="TextBox 98"/>
            <p:cNvSpPr txBox="1"/>
            <p:nvPr/>
          </p:nvSpPr>
          <p:spPr>
            <a:xfrm>
              <a:off x="5919374" y="2954998"/>
              <a:ext cx="283518" cy="523220"/>
            </a:xfrm>
            <a:prstGeom prst="rect">
              <a:avLst/>
            </a:prstGeom>
            <a:noFill/>
            <a:effectLst>
              <a:glow rad="25400">
                <a:srgbClr val="FFFF00"/>
              </a:glo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ln w="15875">
                    <a:solidFill>
                      <a:schemeClr val="tx1"/>
                    </a:solidFill>
                  </a:ln>
                  <a:solidFill>
                    <a:srgbClr val="FFFF00"/>
                  </a:solidFill>
                  <a:effectLst/>
                  <a:latin typeface="Arial"/>
                  <a:cs typeface="Arial"/>
                </a:rPr>
                <a:t>4</a:t>
              </a:r>
            </a:p>
          </p:txBody>
        </p:sp>
        <p:cxnSp>
          <p:nvCxnSpPr>
            <p:cNvPr id="100" name="Straight Arrow Connector 99"/>
            <p:cNvCxnSpPr/>
            <p:nvPr/>
          </p:nvCxnSpPr>
          <p:spPr>
            <a:xfrm flipV="1">
              <a:off x="6818494" y="3434501"/>
              <a:ext cx="16576" cy="277374"/>
            </a:xfrm>
            <a:prstGeom prst="straightConnector1">
              <a:avLst/>
            </a:prstGeom>
            <a:ln w="44450">
              <a:solidFill>
                <a:schemeClr val="tx1"/>
              </a:solidFill>
              <a:tailEnd type="arrow" w="sm" len="sm"/>
            </a:ln>
            <a:effectLst>
              <a:glow>
                <a:srgbClr val="BF0003"/>
              </a:glo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1" name="TextBox 100"/>
            <p:cNvSpPr txBox="1"/>
            <p:nvPr/>
          </p:nvSpPr>
          <p:spPr>
            <a:xfrm>
              <a:off x="6610851" y="3586595"/>
              <a:ext cx="283518" cy="523220"/>
            </a:xfrm>
            <a:prstGeom prst="rect">
              <a:avLst/>
            </a:prstGeom>
            <a:noFill/>
            <a:effectLst>
              <a:glow rad="25400">
                <a:srgbClr val="FFFF00"/>
              </a:glo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ln w="15875">
                    <a:solidFill>
                      <a:schemeClr val="tx1"/>
                    </a:solidFill>
                  </a:ln>
                  <a:solidFill>
                    <a:srgbClr val="FFFF00"/>
                  </a:solidFill>
                  <a:effectLst/>
                  <a:latin typeface="Arial"/>
                  <a:cs typeface="Arial"/>
                </a:rPr>
                <a:t>5</a:t>
              </a:r>
            </a:p>
          </p:txBody>
        </p:sp>
        <p:cxnSp>
          <p:nvCxnSpPr>
            <p:cNvPr id="102" name="Straight Arrow Connector 101"/>
            <p:cNvCxnSpPr/>
            <p:nvPr/>
          </p:nvCxnSpPr>
          <p:spPr>
            <a:xfrm flipH="1" flipV="1">
              <a:off x="7129904" y="3247093"/>
              <a:ext cx="31324" cy="292681"/>
            </a:xfrm>
            <a:prstGeom prst="straightConnector1">
              <a:avLst/>
            </a:prstGeom>
            <a:ln w="44450">
              <a:solidFill>
                <a:schemeClr val="tx1"/>
              </a:solidFill>
              <a:tailEnd type="arrow" w="sm" len="sm"/>
            </a:ln>
            <a:effectLst>
              <a:glow>
                <a:srgbClr val="BF0003"/>
              </a:glo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3" name="TextBox 102"/>
            <p:cNvSpPr txBox="1"/>
            <p:nvPr/>
          </p:nvSpPr>
          <p:spPr>
            <a:xfrm>
              <a:off x="6977111" y="3407619"/>
              <a:ext cx="283518" cy="523220"/>
            </a:xfrm>
            <a:prstGeom prst="rect">
              <a:avLst/>
            </a:prstGeom>
            <a:noFill/>
            <a:effectLst>
              <a:glow rad="25400">
                <a:srgbClr val="FFFF00"/>
              </a:glo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ln w="15875">
                    <a:solidFill>
                      <a:schemeClr val="tx1"/>
                    </a:solidFill>
                  </a:ln>
                  <a:solidFill>
                    <a:srgbClr val="FFFF00"/>
                  </a:solidFill>
                  <a:effectLst/>
                  <a:latin typeface="Arial"/>
                  <a:cs typeface="Arial"/>
                </a:rPr>
                <a:t>6</a:t>
              </a:r>
            </a:p>
          </p:txBody>
        </p:sp>
        <p:cxnSp>
          <p:nvCxnSpPr>
            <p:cNvPr id="104" name="Straight Arrow Connector 103"/>
            <p:cNvCxnSpPr/>
            <p:nvPr/>
          </p:nvCxnSpPr>
          <p:spPr>
            <a:xfrm flipH="1">
              <a:off x="7228311" y="2446534"/>
              <a:ext cx="255180" cy="185565"/>
            </a:xfrm>
            <a:prstGeom prst="straightConnector1">
              <a:avLst/>
            </a:prstGeom>
            <a:ln w="44450">
              <a:solidFill>
                <a:schemeClr val="tx1"/>
              </a:solidFill>
              <a:tailEnd type="arrow" w="sm" len="sm"/>
            </a:ln>
            <a:effectLst>
              <a:glow>
                <a:srgbClr val="BF0003"/>
              </a:glo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5" name="TextBox 104"/>
            <p:cNvSpPr txBox="1"/>
            <p:nvPr/>
          </p:nvSpPr>
          <p:spPr>
            <a:xfrm>
              <a:off x="7369354" y="2156152"/>
              <a:ext cx="283518" cy="523220"/>
            </a:xfrm>
            <a:prstGeom prst="rect">
              <a:avLst/>
            </a:prstGeom>
            <a:noFill/>
            <a:effectLst>
              <a:glow rad="25400">
                <a:srgbClr val="FFFF00"/>
              </a:glo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ln w="15875">
                    <a:solidFill>
                      <a:schemeClr val="tx1"/>
                    </a:solidFill>
                  </a:ln>
                  <a:solidFill>
                    <a:srgbClr val="FFFF00"/>
                  </a:solidFill>
                  <a:effectLst/>
                  <a:latin typeface="Arial"/>
                  <a:cs typeface="Arial"/>
                </a:rPr>
                <a:t>7</a:t>
              </a:r>
            </a:p>
          </p:txBody>
        </p:sp>
        <p:cxnSp>
          <p:nvCxnSpPr>
            <p:cNvPr id="106" name="Straight Arrow Connector 105"/>
            <p:cNvCxnSpPr/>
            <p:nvPr/>
          </p:nvCxnSpPr>
          <p:spPr>
            <a:xfrm>
              <a:off x="6944370" y="2287901"/>
              <a:ext cx="74411" cy="287820"/>
            </a:xfrm>
            <a:prstGeom prst="straightConnector1">
              <a:avLst/>
            </a:prstGeom>
            <a:ln w="44450">
              <a:solidFill>
                <a:schemeClr val="tx1"/>
              </a:solidFill>
              <a:tailEnd type="arrow" w="sm" len="sm"/>
            </a:ln>
            <a:effectLst>
              <a:glow>
                <a:srgbClr val="BF0003"/>
              </a:glo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7" name="TextBox 106"/>
            <p:cNvSpPr txBox="1"/>
            <p:nvPr/>
          </p:nvSpPr>
          <p:spPr>
            <a:xfrm>
              <a:off x="6727514" y="1851064"/>
              <a:ext cx="283518" cy="523220"/>
            </a:xfrm>
            <a:prstGeom prst="rect">
              <a:avLst/>
            </a:prstGeom>
            <a:noFill/>
            <a:effectLst>
              <a:glow rad="25400">
                <a:srgbClr val="FFFF00"/>
              </a:glo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ln w="15875">
                    <a:solidFill>
                      <a:schemeClr val="tx1"/>
                    </a:solidFill>
                  </a:ln>
                  <a:solidFill>
                    <a:srgbClr val="FFFF00"/>
                  </a:solidFill>
                  <a:effectLst/>
                  <a:latin typeface="Arial"/>
                  <a:cs typeface="Arial"/>
                </a:rPr>
                <a:t>8</a:t>
              </a:r>
            </a:p>
          </p:txBody>
        </p:sp>
        <p:cxnSp>
          <p:nvCxnSpPr>
            <p:cNvPr id="108" name="Straight Arrow Connector 107"/>
            <p:cNvCxnSpPr/>
            <p:nvPr/>
          </p:nvCxnSpPr>
          <p:spPr>
            <a:xfrm flipH="1">
              <a:off x="7277928" y="1953676"/>
              <a:ext cx="205563" cy="112755"/>
            </a:xfrm>
            <a:prstGeom prst="straightConnector1">
              <a:avLst/>
            </a:prstGeom>
            <a:ln w="44450">
              <a:solidFill>
                <a:schemeClr val="tx1"/>
              </a:solidFill>
              <a:tailEnd type="arrow" w="sm" len="sm"/>
            </a:ln>
            <a:effectLst>
              <a:glow>
                <a:srgbClr val="BF0003"/>
              </a:glo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9" name="TextBox 108"/>
            <p:cNvSpPr txBox="1"/>
            <p:nvPr/>
          </p:nvSpPr>
          <p:spPr>
            <a:xfrm>
              <a:off x="7415900" y="1643163"/>
              <a:ext cx="283518" cy="523220"/>
            </a:xfrm>
            <a:prstGeom prst="rect">
              <a:avLst/>
            </a:prstGeom>
            <a:noFill/>
            <a:effectLst>
              <a:glow rad="25400">
                <a:srgbClr val="FFFF00"/>
              </a:glo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ln w="15875">
                    <a:solidFill>
                      <a:schemeClr val="tx1"/>
                    </a:solidFill>
                  </a:ln>
                  <a:solidFill>
                    <a:srgbClr val="FFFF00"/>
                  </a:solidFill>
                  <a:effectLst/>
                  <a:latin typeface="Arial"/>
                  <a:cs typeface="Arial"/>
                </a:rPr>
                <a:t>9</a:t>
              </a:r>
            </a:p>
          </p:txBody>
        </p:sp>
        <p:cxnSp>
          <p:nvCxnSpPr>
            <p:cNvPr id="110" name="Straight Arrow Connector 109"/>
            <p:cNvCxnSpPr/>
            <p:nvPr/>
          </p:nvCxnSpPr>
          <p:spPr>
            <a:xfrm flipH="1">
              <a:off x="7407814" y="1053535"/>
              <a:ext cx="245058" cy="170168"/>
            </a:xfrm>
            <a:prstGeom prst="straightConnector1">
              <a:avLst/>
            </a:prstGeom>
            <a:ln w="44450">
              <a:solidFill>
                <a:schemeClr val="tx1"/>
              </a:solidFill>
              <a:tailEnd type="arrow" w="sm" len="sm"/>
            </a:ln>
            <a:effectLst>
              <a:glow>
                <a:srgbClr val="BF0003"/>
              </a:glo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1" name="TextBox 110"/>
            <p:cNvSpPr txBox="1"/>
            <p:nvPr/>
          </p:nvSpPr>
          <p:spPr>
            <a:xfrm>
              <a:off x="7535371" y="731260"/>
              <a:ext cx="569394" cy="430887"/>
            </a:xfrm>
            <a:prstGeom prst="rect">
              <a:avLst/>
            </a:prstGeom>
            <a:noFill/>
            <a:effectLst>
              <a:glow rad="25400">
                <a:srgbClr val="FFFF00"/>
              </a:glow>
            </a:effectLst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2800" b="1" dirty="0">
                  <a:ln w="15875">
                    <a:solidFill>
                      <a:schemeClr val="tx1"/>
                    </a:solidFill>
                  </a:ln>
                  <a:solidFill>
                    <a:srgbClr val="FFFF00"/>
                  </a:solidFill>
                  <a:effectLst/>
                  <a:latin typeface="Arial"/>
                  <a:cs typeface="Arial"/>
                </a:rPr>
                <a:t>10</a:t>
              </a:r>
            </a:p>
          </p:txBody>
        </p:sp>
        <p:cxnSp>
          <p:nvCxnSpPr>
            <p:cNvPr id="112" name="Straight Arrow Connector 111"/>
            <p:cNvCxnSpPr/>
            <p:nvPr/>
          </p:nvCxnSpPr>
          <p:spPr>
            <a:xfrm>
              <a:off x="6953371" y="1134719"/>
              <a:ext cx="264189" cy="11144"/>
            </a:xfrm>
            <a:prstGeom prst="straightConnector1">
              <a:avLst/>
            </a:prstGeom>
            <a:ln w="44450">
              <a:solidFill>
                <a:schemeClr val="tx1"/>
              </a:solidFill>
              <a:tailEnd type="arrow" w="sm" len="sm"/>
            </a:ln>
            <a:effectLst>
              <a:glow>
                <a:srgbClr val="BF0003"/>
              </a:glo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3" name="TextBox 112"/>
            <p:cNvSpPr txBox="1"/>
            <p:nvPr/>
          </p:nvSpPr>
          <p:spPr>
            <a:xfrm>
              <a:off x="6444918" y="875905"/>
              <a:ext cx="569394" cy="430887"/>
            </a:xfrm>
            <a:prstGeom prst="rect">
              <a:avLst/>
            </a:prstGeom>
            <a:noFill/>
            <a:effectLst>
              <a:glow rad="25400">
                <a:srgbClr val="FFFF00"/>
              </a:glow>
            </a:effectLst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2800" b="1" dirty="0">
                  <a:ln w="15875">
                    <a:solidFill>
                      <a:schemeClr val="tx1"/>
                    </a:solidFill>
                  </a:ln>
                  <a:solidFill>
                    <a:srgbClr val="FFFF00"/>
                  </a:solidFill>
                  <a:effectLst/>
                  <a:latin typeface="Arial"/>
                  <a:cs typeface="Arial"/>
                </a:rPr>
                <a:t>11</a:t>
              </a:r>
            </a:p>
          </p:txBody>
        </p:sp>
        <p:cxnSp>
          <p:nvCxnSpPr>
            <p:cNvPr id="114" name="Straight Arrow Connector 113"/>
            <p:cNvCxnSpPr/>
            <p:nvPr/>
          </p:nvCxnSpPr>
          <p:spPr>
            <a:xfrm flipV="1">
              <a:off x="7061946" y="1372150"/>
              <a:ext cx="181572" cy="142147"/>
            </a:xfrm>
            <a:prstGeom prst="straightConnector1">
              <a:avLst/>
            </a:prstGeom>
            <a:ln w="44450">
              <a:solidFill>
                <a:schemeClr val="tx1"/>
              </a:solidFill>
              <a:tailEnd type="arrow" w="sm" len="sm"/>
            </a:ln>
            <a:effectLst>
              <a:glow>
                <a:srgbClr val="BF0003"/>
              </a:glo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5" name="TextBox 114"/>
            <p:cNvSpPr txBox="1"/>
            <p:nvPr/>
          </p:nvSpPr>
          <p:spPr>
            <a:xfrm>
              <a:off x="6660944" y="1443578"/>
              <a:ext cx="569394" cy="430887"/>
            </a:xfrm>
            <a:prstGeom prst="rect">
              <a:avLst/>
            </a:prstGeom>
            <a:noFill/>
            <a:effectLst>
              <a:glow rad="25400">
                <a:srgbClr val="FFFF00"/>
              </a:glow>
            </a:effectLst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2800" b="1" dirty="0">
                  <a:ln w="15875">
                    <a:solidFill>
                      <a:schemeClr val="tx1"/>
                    </a:solidFill>
                  </a:ln>
                  <a:solidFill>
                    <a:srgbClr val="FFFF00"/>
                  </a:solidFill>
                  <a:effectLst/>
                  <a:latin typeface="Arial"/>
                  <a:cs typeface="Arial"/>
                </a:rPr>
                <a:t>12</a:t>
              </a:r>
            </a:p>
          </p:txBody>
        </p:sp>
        <p:cxnSp>
          <p:nvCxnSpPr>
            <p:cNvPr id="116" name="Straight Arrow Connector 115"/>
            <p:cNvCxnSpPr/>
            <p:nvPr/>
          </p:nvCxnSpPr>
          <p:spPr>
            <a:xfrm flipH="1" flipV="1">
              <a:off x="7395037" y="1427940"/>
              <a:ext cx="265102" cy="124089"/>
            </a:xfrm>
            <a:prstGeom prst="straightConnector1">
              <a:avLst/>
            </a:prstGeom>
            <a:ln w="44450">
              <a:solidFill>
                <a:schemeClr val="tx1"/>
              </a:solidFill>
              <a:tailEnd type="arrow" w="sm" len="sm"/>
            </a:ln>
            <a:effectLst>
              <a:glow>
                <a:srgbClr val="BF0003"/>
              </a:glo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7" name="TextBox 116"/>
            <p:cNvSpPr txBox="1"/>
            <p:nvPr/>
          </p:nvSpPr>
          <p:spPr>
            <a:xfrm>
              <a:off x="7572953" y="1303923"/>
              <a:ext cx="569394" cy="430887"/>
            </a:xfrm>
            <a:prstGeom prst="rect">
              <a:avLst/>
            </a:prstGeom>
            <a:noFill/>
            <a:effectLst>
              <a:glow rad="25400">
                <a:srgbClr val="FFFF00"/>
              </a:glow>
            </a:effectLst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2800" b="1" dirty="0">
                  <a:ln w="15875">
                    <a:solidFill>
                      <a:schemeClr val="tx1"/>
                    </a:solidFill>
                  </a:ln>
                  <a:solidFill>
                    <a:srgbClr val="FFFF00"/>
                  </a:solidFill>
                  <a:effectLst/>
                  <a:latin typeface="Arial"/>
                  <a:cs typeface="Arial"/>
                </a:rPr>
                <a:t>13</a:t>
              </a:r>
            </a:p>
          </p:txBody>
        </p:sp>
        <p:sp>
          <p:nvSpPr>
            <p:cNvPr id="118" name="5-Point Star 117"/>
            <p:cNvSpPr>
              <a:spLocks noChangeAspect="1"/>
            </p:cNvSpPr>
            <p:nvPr/>
          </p:nvSpPr>
          <p:spPr>
            <a:xfrm rot="10580098" flipV="1">
              <a:off x="6002802" y="2001764"/>
              <a:ext cx="201168" cy="201168"/>
            </a:xfrm>
            <a:prstGeom prst="star5">
              <a:avLst>
                <a:gd name="adj" fmla="val 20272"/>
                <a:gd name="hf" fmla="val 105146"/>
                <a:gd name="vf" fmla="val 110557"/>
              </a:avLst>
            </a:prstGeom>
            <a:solidFill>
              <a:srgbClr val="0000FF"/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5-Point Star 118"/>
            <p:cNvSpPr>
              <a:spLocks noChangeAspect="1"/>
            </p:cNvSpPr>
            <p:nvPr/>
          </p:nvSpPr>
          <p:spPr>
            <a:xfrm rot="10580098" flipV="1">
              <a:off x="6994669" y="4094080"/>
              <a:ext cx="201168" cy="201168"/>
            </a:xfrm>
            <a:prstGeom prst="star5">
              <a:avLst>
                <a:gd name="adj" fmla="val 20272"/>
                <a:gd name="hf" fmla="val 105146"/>
                <a:gd name="vf" fmla="val 110557"/>
              </a:avLst>
            </a:prstGeom>
            <a:solidFill>
              <a:srgbClr val="0000FF"/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" name="Multiply 119"/>
            <p:cNvSpPr>
              <a:spLocks noChangeAspect="1"/>
            </p:cNvSpPr>
            <p:nvPr/>
          </p:nvSpPr>
          <p:spPr>
            <a:xfrm>
              <a:off x="7469629" y="1150223"/>
              <a:ext cx="228856" cy="228600"/>
            </a:xfrm>
            <a:prstGeom prst="mathMultiply">
              <a:avLst/>
            </a:prstGeom>
            <a:solidFill>
              <a:schemeClr val="bg1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Multiply 120"/>
            <p:cNvSpPr>
              <a:spLocks noChangeAspect="1"/>
            </p:cNvSpPr>
            <p:nvPr/>
          </p:nvSpPr>
          <p:spPr>
            <a:xfrm>
              <a:off x="6851173" y="2891755"/>
              <a:ext cx="228856" cy="228600"/>
            </a:xfrm>
            <a:prstGeom prst="mathMultiply">
              <a:avLst/>
            </a:prstGeom>
            <a:solidFill>
              <a:schemeClr val="bg1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2" name="TextBox 121"/>
          <p:cNvSpPr txBox="1"/>
          <p:nvPr/>
        </p:nvSpPr>
        <p:spPr>
          <a:xfrm>
            <a:off x="4587360" y="794192"/>
            <a:ext cx="264486" cy="26161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txBody>
          <a:bodyPr wrap="square" lIns="0" tIns="0" rIns="0" bIns="45720" rtlCol="0" anchor="ctr">
            <a:spAutoFit/>
          </a:bodyPr>
          <a:lstStyle/>
          <a:p>
            <a:pPr algn="ctr"/>
            <a:r>
              <a:rPr lang="en-US" sz="1400" b="1" dirty="0">
                <a:latin typeface="Arial"/>
                <a:cs typeface="Arial"/>
              </a:rPr>
              <a:t>(b)</a:t>
            </a:r>
          </a:p>
        </p:txBody>
      </p:sp>
      <p:graphicFrame>
        <p:nvGraphicFramePr>
          <p:cNvPr id="123" name="Table 1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38922562"/>
              </p:ext>
            </p:extLst>
          </p:nvPr>
        </p:nvGraphicFramePr>
        <p:xfrm>
          <a:off x="75233" y="5771937"/>
          <a:ext cx="3824560" cy="82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0905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05836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99951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95762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260066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Cyclone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Genesis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err="1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Lysis</a:t>
                      </a:r>
                      <a:endParaRPr lang="en-US" sz="1200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Lifetime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60066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AC1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1 </a:t>
                      </a:r>
                      <a:r>
                        <a:rPr lang="en-US" sz="1200" dirty="0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June</a:t>
                      </a:r>
                      <a:endParaRPr lang="en-US" sz="1200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6 </a:t>
                      </a:r>
                      <a:r>
                        <a:rPr lang="en-US" sz="1200" dirty="0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June</a:t>
                      </a:r>
                      <a:endParaRPr lang="en-US" sz="1200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~5 d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60066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AC2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2 </a:t>
                      </a:r>
                      <a:r>
                        <a:rPr lang="en-US" sz="1200" dirty="0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June</a:t>
                      </a:r>
                      <a:endParaRPr lang="en-US" sz="1200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13</a:t>
                      </a:r>
                      <a:r>
                        <a:rPr lang="en-US" sz="1200" baseline="0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lang="en-US" sz="1200" baseline="0" dirty="0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June</a:t>
                      </a:r>
                      <a:endParaRPr lang="en-US" sz="1200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~11 d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sp>
        <p:nvSpPr>
          <p:cNvPr id="124" name="Oval 123"/>
          <p:cNvSpPr>
            <a:spLocks noChangeAspect="1"/>
          </p:cNvSpPr>
          <p:nvPr/>
        </p:nvSpPr>
        <p:spPr>
          <a:xfrm>
            <a:off x="1365804" y="5393551"/>
            <a:ext cx="137160" cy="13716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" name="TextBox 124"/>
          <p:cNvSpPr txBox="1"/>
          <p:nvPr/>
        </p:nvSpPr>
        <p:spPr>
          <a:xfrm>
            <a:off x="1490006" y="5298114"/>
            <a:ext cx="18003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rial"/>
                <a:cs typeface="Arial"/>
              </a:rPr>
              <a:t>0000 UTC positions</a:t>
            </a:r>
            <a:endParaRPr lang="en-US" sz="1600" dirty="0">
              <a:latin typeface="Arial"/>
              <a:cs typeface="Arial"/>
            </a:endParaRPr>
          </a:p>
        </p:txBody>
      </p:sp>
      <p:grpSp>
        <p:nvGrpSpPr>
          <p:cNvPr id="175" name="Group 174"/>
          <p:cNvGrpSpPr/>
          <p:nvPr/>
        </p:nvGrpSpPr>
        <p:grpSpPr>
          <a:xfrm>
            <a:off x="4582789" y="4407419"/>
            <a:ext cx="973387" cy="519343"/>
            <a:chOff x="4573976" y="4518937"/>
            <a:chExt cx="973387" cy="519343"/>
          </a:xfrm>
        </p:grpSpPr>
        <p:sp>
          <p:nvSpPr>
            <p:cNvPr id="193" name="Rectangle 192"/>
            <p:cNvSpPr/>
            <p:nvPr/>
          </p:nvSpPr>
          <p:spPr>
            <a:xfrm>
              <a:off x="4573976" y="4559037"/>
              <a:ext cx="685903" cy="4572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4" name="Oval 193"/>
            <p:cNvSpPr>
              <a:spLocks noChangeAspect="1"/>
            </p:cNvSpPr>
            <p:nvPr/>
          </p:nvSpPr>
          <p:spPr>
            <a:xfrm>
              <a:off x="4636715" y="4830236"/>
              <a:ext cx="109728" cy="109728"/>
            </a:xfrm>
            <a:prstGeom prst="ellipse">
              <a:avLst/>
            </a:prstGeom>
            <a:solidFill>
              <a:srgbClr val="FFFF00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5" name="TextBox 194"/>
            <p:cNvSpPr txBox="1"/>
            <p:nvPr/>
          </p:nvSpPr>
          <p:spPr>
            <a:xfrm>
              <a:off x="4712605" y="4518937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latin typeface="Arial"/>
                  <a:cs typeface="Arial"/>
                </a:rPr>
                <a:t>AC1</a:t>
              </a:r>
            </a:p>
          </p:txBody>
        </p:sp>
        <p:sp>
          <p:nvSpPr>
            <p:cNvPr id="196" name="Oval 195"/>
            <p:cNvSpPr>
              <a:spLocks noChangeAspect="1"/>
            </p:cNvSpPr>
            <p:nvPr/>
          </p:nvSpPr>
          <p:spPr>
            <a:xfrm>
              <a:off x="4636715" y="4627487"/>
              <a:ext cx="109728" cy="109728"/>
            </a:xfrm>
            <a:prstGeom prst="ellipse">
              <a:avLst/>
            </a:prstGeom>
            <a:solidFill>
              <a:srgbClr val="DC0004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7" name="TextBox 196"/>
            <p:cNvSpPr txBox="1"/>
            <p:nvPr/>
          </p:nvSpPr>
          <p:spPr>
            <a:xfrm>
              <a:off x="4712605" y="4730503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latin typeface="Arial"/>
                  <a:cs typeface="Arial"/>
                </a:rPr>
                <a:t>AC2</a:t>
              </a:r>
            </a:p>
          </p:txBody>
        </p:sp>
      </p:grpSp>
      <p:sp>
        <p:nvSpPr>
          <p:cNvPr id="127" name="Title 1"/>
          <p:cNvSpPr txBox="1">
            <a:spLocks/>
          </p:cNvSpPr>
          <p:nvPr/>
        </p:nvSpPr>
        <p:spPr>
          <a:xfrm>
            <a:off x="1" y="-33716"/>
            <a:ext cx="9143999" cy="72222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0000"/>
                </a:solidFill>
                <a:cs typeface="Arial" panose="020B0604020202020204" pitchFamily="34" charset="0"/>
              </a:rPr>
              <a:t>Track and Intensity of Cyclones</a:t>
            </a:r>
            <a:endParaRPr lang="en-US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527510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xmlns="" id="{3F52601B-898E-F447-AA9F-73D7793A03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b="1" dirty="0" err="1">
                <a:solidFill>
                  <a:srgbClr val="FF0000"/>
                </a:solidFill>
                <a:latin typeface="+mn-lt"/>
              </a:rPr>
              <a:t>Lagrangian</a:t>
            </a:r>
            <a:r>
              <a:rPr lang="en-US" b="1" dirty="0">
                <a:solidFill>
                  <a:srgbClr val="FF0000"/>
                </a:solidFill>
                <a:latin typeface="+mn-lt"/>
              </a:rPr>
              <a:t> Perspective:  </a:t>
            </a:r>
            <a:r>
              <a:rPr lang="en-US" b="1" dirty="0" smtClean="0">
                <a:solidFill>
                  <a:srgbClr val="FF0000"/>
                </a:solidFill>
                <a:latin typeface="+mn-lt"/>
              </a:rPr>
              <a:t>      Selected </a:t>
            </a:r>
            <a:r>
              <a:rPr lang="en-US" b="1" dirty="0">
                <a:solidFill>
                  <a:srgbClr val="FF0000"/>
                </a:solidFill>
                <a:latin typeface="+mn-lt"/>
              </a:rPr>
              <a:t>Trajectories</a:t>
            </a:r>
          </a:p>
        </p:txBody>
      </p:sp>
      <p:pic>
        <p:nvPicPr>
          <p:cNvPr id="2" name="Picture 1" descr="BackTraj_HighRes_144h_AC2_64N38W_00Z4Jun18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14" t="16978" r="14035" b="11511"/>
          <a:stretch/>
        </p:blipFill>
        <p:spPr>
          <a:xfrm>
            <a:off x="126999" y="2130988"/>
            <a:ext cx="2895898" cy="3566160"/>
          </a:xfrm>
          <a:prstGeom prst="rect">
            <a:avLst/>
          </a:prstGeom>
        </p:spPr>
      </p:pic>
      <p:pic>
        <p:nvPicPr>
          <p:cNvPr id="5" name="Picture 4" descr="BackTraj_HighRes_144h_AC2_61.5N55.0W_12Z5Jun18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14" t="16978" r="14035" b="11511"/>
          <a:stretch/>
        </p:blipFill>
        <p:spPr>
          <a:xfrm>
            <a:off x="3099523" y="2130988"/>
            <a:ext cx="2895898" cy="3566160"/>
          </a:xfrm>
          <a:prstGeom prst="rect">
            <a:avLst/>
          </a:prstGeom>
        </p:spPr>
      </p:pic>
      <p:pic>
        <p:nvPicPr>
          <p:cNvPr id="6" name="Picture 5" descr="BackTraj_HighRes_144h_AC2_77.5N62.5W_00Z7Jun18.pd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14" t="16978" r="14035" b="11511"/>
          <a:stretch/>
        </p:blipFill>
        <p:spPr>
          <a:xfrm>
            <a:off x="6080087" y="2130988"/>
            <a:ext cx="2895898" cy="3566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293862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xmlns="" id="{C8F8DE2E-669C-054F-B006-01B2532EC7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FF0000"/>
                </a:solidFill>
                <a:latin typeface="+mn-lt"/>
              </a:rPr>
              <a:t>Flow Anomalies: Eurasia</a:t>
            </a:r>
          </a:p>
        </p:txBody>
      </p:sp>
    </p:spTree>
    <p:extLst>
      <p:ext uri="{BB962C8B-B14F-4D97-AF65-F5344CB8AC3E}">
        <p14:creationId xmlns:p14="http://schemas.microsoft.com/office/powerpoint/2010/main" val="148236267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8" name="Straight Connector 37"/>
          <p:cNvCxnSpPr/>
          <p:nvPr/>
        </p:nvCxnSpPr>
        <p:spPr>
          <a:xfrm>
            <a:off x="-12095" y="5790071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-14916" y="6746798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4578976" y="5781706"/>
            <a:ext cx="0" cy="95956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0" name="Group 69"/>
          <p:cNvGrpSpPr/>
          <p:nvPr/>
        </p:nvGrpSpPr>
        <p:grpSpPr>
          <a:xfrm>
            <a:off x="80294" y="5105943"/>
            <a:ext cx="8990434" cy="369332"/>
            <a:chOff x="80294" y="5508343"/>
            <a:chExt cx="8990434" cy="369332"/>
          </a:xfrm>
        </p:grpSpPr>
        <p:pic>
          <p:nvPicPr>
            <p:cNvPr id="71" name="Picture 70" descr="300Z_stndanom_35.png"/>
            <p:cNvPicPr>
              <a:picLocks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6" t="95235" r="422" b="2433"/>
            <a:stretch/>
          </p:blipFill>
          <p:spPr>
            <a:xfrm>
              <a:off x="80294" y="5508343"/>
              <a:ext cx="8990434" cy="184666"/>
            </a:xfrm>
            <a:prstGeom prst="rect">
              <a:avLst/>
            </a:prstGeom>
          </p:spPr>
        </p:pic>
        <p:sp>
          <p:nvSpPr>
            <p:cNvPr id="72" name="TextBox 71"/>
            <p:cNvSpPr txBox="1"/>
            <p:nvPr/>
          </p:nvSpPr>
          <p:spPr>
            <a:xfrm>
              <a:off x="405589" y="5693009"/>
              <a:ext cx="33812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-6</a:t>
              </a: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916222" y="5690974"/>
              <a:ext cx="33812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-5</a:t>
              </a: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1398885" y="5693009"/>
              <a:ext cx="33812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-4</a:t>
              </a:r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1914395" y="5693009"/>
              <a:ext cx="33812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-3</a:t>
              </a: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2404756" y="5693009"/>
              <a:ext cx="33812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-2</a:t>
              </a: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2869971" y="5690974"/>
              <a:ext cx="438223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-1.5</a:t>
              </a: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3362184" y="5693009"/>
              <a:ext cx="438223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-1</a:t>
              </a: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3863272" y="5693009"/>
              <a:ext cx="438223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-0.5</a:t>
              </a: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4400579" y="5693009"/>
              <a:ext cx="33812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0</a:t>
              </a:r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4906865" y="5693009"/>
              <a:ext cx="33812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0.5</a:t>
              </a:r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5409799" y="5693009"/>
              <a:ext cx="33325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1</a:t>
              </a:r>
            </a:p>
          </p:txBody>
        </p:sp>
        <p:sp>
          <p:nvSpPr>
            <p:cNvPr id="86" name="TextBox 85"/>
            <p:cNvSpPr txBox="1"/>
            <p:nvPr/>
          </p:nvSpPr>
          <p:spPr>
            <a:xfrm>
              <a:off x="5900162" y="5693009"/>
              <a:ext cx="33812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1.5</a:t>
              </a: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6403096" y="5693009"/>
              <a:ext cx="33325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</a:t>
              </a: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6906034" y="5693009"/>
              <a:ext cx="33325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</a:t>
              </a: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7405106" y="5693009"/>
              <a:ext cx="33325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4</a:t>
              </a: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7899335" y="5693009"/>
              <a:ext cx="33812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5</a:t>
              </a: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8402268" y="5693009"/>
              <a:ext cx="33325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6</a:t>
              </a:r>
            </a:p>
          </p:txBody>
        </p:sp>
      </p:grpSp>
      <p:pic>
        <p:nvPicPr>
          <p:cNvPr id="2" name="Picture 1" descr="300Z_stndanom_20180601_120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521" y="741252"/>
            <a:ext cx="4186469" cy="402336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4" name="Picture 3" descr="slp_stndanom_20180601_1200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5684" y="741252"/>
            <a:ext cx="4186469" cy="402336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92" name="Content Placeholder 2"/>
          <p:cNvSpPr txBox="1">
            <a:spLocks/>
          </p:cNvSpPr>
          <p:nvPr/>
        </p:nvSpPr>
        <p:spPr>
          <a:xfrm>
            <a:off x="4584366" y="5790071"/>
            <a:ext cx="4575988" cy="95672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sz="1600">
                <a:latin typeface="Arial"/>
                <a:cs typeface="Arial"/>
              </a:rPr>
              <a:t>SLP (hPa, black), 10-m winds (m s</a:t>
            </a:r>
            <a:r>
              <a:rPr lang="en-US" sz="1600" baseline="30000">
                <a:latin typeface="Arial"/>
                <a:cs typeface="Arial"/>
              </a:rPr>
              <a:t>−1</a:t>
            </a:r>
            <a:r>
              <a:rPr lang="en-US" sz="1600">
                <a:latin typeface="Arial"/>
                <a:cs typeface="Arial"/>
              </a:rPr>
              <a:t>, flags and barbs), and standardized SLP                   anomalies (σ, shaded)</a:t>
            </a:r>
            <a:endParaRPr lang="en-US" sz="16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4" name="Content Placeholder 2"/>
          <p:cNvSpPr txBox="1">
            <a:spLocks/>
          </p:cNvSpPr>
          <p:nvPr/>
        </p:nvSpPr>
        <p:spPr>
          <a:xfrm>
            <a:off x="26934" y="5804182"/>
            <a:ext cx="4547120" cy="942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dirty="0">
                <a:latin typeface="Arial"/>
                <a:cs typeface="Arial"/>
              </a:rPr>
              <a:t>300-hPa geopotential height (dam, black), winds (m s</a:t>
            </a:r>
            <a:r>
              <a:rPr lang="en-US" sz="1600" baseline="30000" dirty="0">
                <a:latin typeface="Arial"/>
                <a:cs typeface="Arial"/>
              </a:rPr>
              <a:t>−1</a:t>
            </a:r>
            <a:r>
              <a:rPr lang="en-US" sz="1600" dirty="0">
                <a:latin typeface="Arial"/>
                <a:cs typeface="Arial"/>
              </a:rPr>
              <a:t>, flags and barbs), and standardized geopotential height anomalies (</a:t>
            </a:r>
            <a:r>
              <a:rPr lang="en-US" sz="1600" dirty="0" err="1">
                <a:latin typeface="Arial"/>
                <a:cs typeface="Arial"/>
              </a:rPr>
              <a:t>σ</a:t>
            </a:r>
            <a:r>
              <a:rPr lang="en-US" sz="1600" dirty="0">
                <a:latin typeface="Arial"/>
                <a:cs typeface="Arial"/>
              </a:rPr>
              <a:t>, shaded)</a:t>
            </a:r>
            <a:endParaRPr lang="en-US" sz="16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Title 1"/>
          <p:cNvSpPr txBox="1">
            <a:spLocks/>
          </p:cNvSpPr>
          <p:nvPr/>
        </p:nvSpPr>
        <p:spPr>
          <a:xfrm>
            <a:off x="1" y="-33716"/>
            <a:ext cx="9143999" cy="72222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0000"/>
                </a:solidFill>
                <a:cs typeface="Arial" panose="020B0604020202020204" pitchFamily="34" charset="0"/>
              </a:rPr>
              <a:t>12</a:t>
            </a:r>
            <a:r>
              <a:rPr lang="en-US" b="1" dirty="0" smtClean="0">
                <a:solidFill>
                  <a:srgbClr val="FF0000"/>
                </a:solidFill>
                <a:cs typeface="Arial" panose="020B0604020202020204" pitchFamily="34" charset="0"/>
              </a:rPr>
              <a:t>00 UTC 1 Jun 2018</a:t>
            </a:r>
            <a:endParaRPr lang="en-US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366717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8" name="Straight Connector 37"/>
          <p:cNvCxnSpPr/>
          <p:nvPr/>
        </p:nvCxnSpPr>
        <p:spPr>
          <a:xfrm>
            <a:off x="-12095" y="5790071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-14916" y="6746798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4578976" y="5781706"/>
            <a:ext cx="0" cy="95956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0" name="Group 69"/>
          <p:cNvGrpSpPr/>
          <p:nvPr/>
        </p:nvGrpSpPr>
        <p:grpSpPr>
          <a:xfrm>
            <a:off x="80294" y="5105943"/>
            <a:ext cx="8990434" cy="369332"/>
            <a:chOff x="80294" y="5508343"/>
            <a:chExt cx="8990434" cy="369332"/>
          </a:xfrm>
        </p:grpSpPr>
        <p:pic>
          <p:nvPicPr>
            <p:cNvPr id="71" name="Picture 70" descr="300Z_stndanom_35.png"/>
            <p:cNvPicPr>
              <a:picLocks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6" t="95235" r="422" b="2433"/>
            <a:stretch/>
          </p:blipFill>
          <p:spPr>
            <a:xfrm>
              <a:off x="80294" y="5508343"/>
              <a:ext cx="8990434" cy="184666"/>
            </a:xfrm>
            <a:prstGeom prst="rect">
              <a:avLst/>
            </a:prstGeom>
          </p:spPr>
        </p:pic>
        <p:sp>
          <p:nvSpPr>
            <p:cNvPr id="72" name="TextBox 71"/>
            <p:cNvSpPr txBox="1"/>
            <p:nvPr/>
          </p:nvSpPr>
          <p:spPr>
            <a:xfrm>
              <a:off x="405589" y="5693009"/>
              <a:ext cx="33812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-6</a:t>
              </a: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916222" y="5690974"/>
              <a:ext cx="33812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-5</a:t>
              </a: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1398885" y="5693009"/>
              <a:ext cx="33812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-4</a:t>
              </a:r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1914395" y="5693009"/>
              <a:ext cx="33812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-3</a:t>
              </a: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2404756" y="5693009"/>
              <a:ext cx="33812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-2</a:t>
              </a: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2869971" y="5690974"/>
              <a:ext cx="438223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-1.5</a:t>
              </a: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3362184" y="5693009"/>
              <a:ext cx="438223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-1</a:t>
              </a: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3863272" y="5693009"/>
              <a:ext cx="438223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-0.5</a:t>
              </a: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4400579" y="5693009"/>
              <a:ext cx="33812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0</a:t>
              </a:r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4906865" y="5693009"/>
              <a:ext cx="33812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0.5</a:t>
              </a:r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5409799" y="5693009"/>
              <a:ext cx="33325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1</a:t>
              </a:r>
            </a:p>
          </p:txBody>
        </p:sp>
        <p:sp>
          <p:nvSpPr>
            <p:cNvPr id="86" name="TextBox 85"/>
            <p:cNvSpPr txBox="1"/>
            <p:nvPr/>
          </p:nvSpPr>
          <p:spPr>
            <a:xfrm>
              <a:off x="5900162" y="5693009"/>
              <a:ext cx="33812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1.5</a:t>
              </a: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6403096" y="5693009"/>
              <a:ext cx="33325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</a:t>
              </a: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6906034" y="5693009"/>
              <a:ext cx="33325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</a:t>
              </a: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7405106" y="5693009"/>
              <a:ext cx="33325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4</a:t>
              </a: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7899335" y="5693009"/>
              <a:ext cx="33812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5</a:t>
              </a: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8402268" y="5693009"/>
              <a:ext cx="33325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6</a:t>
              </a:r>
            </a:p>
          </p:txBody>
        </p:sp>
      </p:grpSp>
      <p:sp>
        <p:nvSpPr>
          <p:cNvPr id="92" name="Content Placeholder 2"/>
          <p:cNvSpPr txBox="1">
            <a:spLocks/>
          </p:cNvSpPr>
          <p:nvPr/>
        </p:nvSpPr>
        <p:spPr>
          <a:xfrm>
            <a:off x="4584366" y="5790071"/>
            <a:ext cx="4575988" cy="95672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sz="1600">
                <a:latin typeface="Arial"/>
                <a:cs typeface="Arial"/>
              </a:rPr>
              <a:t>SLP (hPa, black), 10-m winds (m s</a:t>
            </a:r>
            <a:r>
              <a:rPr lang="en-US" sz="1600" baseline="30000">
                <a:latin typeface="Arial"/>
                <a:cs typeface="Arial"/>
              </a:rPr>
              <a:t>−1</a:t>
            </a:r>
            <a:r>
              <a:rPr lang="en-US" sz="1600">
                <a:latin typeface="Arial"/>
                <a:cs typeface="Arial"/>
              </a:rPr>
              <a:t>, flags and barbs), and standardized SLP                   anomalies (σ, shaded)</a:t>
            </a:r>
            <a:endParaRPr lang="en-US" sz="16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4" name="Content Placeholder 2"/>
          <p:cNvSpPr txBox="1">
            <a:spLocks/>
          </p:cNvSpPr>
          <p:nvPr/>
        </p:nvSpPr>
        <p:spPr>
          <a:xfrm>
            <a:off x="26934" y="5804182"/>
            <a:ext cx="4547120" cy="942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dirty="0">
                <a:latin typeface="Arial"/>
                <a:cs typeface="Arial"/>
              </a:rPr>
              <a:t>300-hPa geopotential height (dam, black), winds (m s</a:t>
            </a:r>
            <a:r>
              <a:rPr lang="en-US" sz="1600" baseline="30000" dirty="0">
                <a:latin typeface="Arial"/>
                <a:cs typeface="Arial"/>
              </a:rPr>
              <a:t>−1</a:t>
            </a:r>
            <a:r>
              <a:rPr lang="en-US" sz="1600" dirty="0">
                <a:latin typeface="Arial"/>
                <a:cs typeface="Arial"/>
              </a:rPr>
              <a:t>, flags and barbs), and standardized geopotential height anomalies (</a:t>
            </a:r>
            <a:r>
              <a:rPr lang="en-US" sz="1600" dirty="0" err="1">
                <a:latin typeface="Arial"/>
                <a:cs typeface="Arial"/>
              </a:rPr>
              <a:t>σ</a:t>
            </a:r>
            <a:r>
              <a:rPr lang="en-US" sz="1600" dirty="0">
                <a:latin typeface="Arial"/>
                <a:cs typeface="Arial"/>
              </a:rPr>
              <a:t>, shaded)</a:t>
            </a:r>
            <a:endParaRPr lang="en-US" sz="16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 descr="300Z_stndanom_20180602_120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521" y="741252"/>
            <a:ext cx="4186469" cy="402336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5" name="Picture 4" descr="slp_stndanom_20180602_1200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5684" y="741252"/>
            <a:ext cx="4186469" cy="402336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32" name="Title 1"/>
          <p:cNvSpPr txBox="1">
            <a:spLocks/>
          </p:cNvSpPr>
          <p:nvPr/>
        </p:nvSpPr>
        <p:spPr>
          <a:xfrm>
            <a:off x="1" y="-33716"/>
            <a:ext cx="9143999" cy="72222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0000"/>
                </a:solidFill>
                <a:cs typeface="Arial" panose="020B0604020202020204" pitchFamily="34" charset="0"/>
              </a:rPr>
              <a:t>12</a:t>
            </a:r>
            <a:r>
              <a:rPr lang="en-US" b="1" dirty="0" smtClean="0">
                <a:solidFill>
                  <a:srgbClr val="FF0000"/>
                </a:solidFill>
                <a:cs typeface="Arial" panose="020B0604020202020204" pitchFamily="34" charset="0"/>
              </a:rPr>
              <a:t>00 UTC 2 Jun 2018</a:t>
            </a:r>
            <a:endParaRPr lang="en-US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089924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8" name="Straight Connector 37"/>
          <p:cNvCxnSpPr/>
          <p:nvPr/>
        </p:nvCxnSpPr>
        <p:spPr>
          <a:xfrm>
            <a:off x="-12095" y="5790071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-14916" y="6746798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4578976" y="5781706"/>
            <a:ext cx="0" cy="95956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0" name="Group 69"/>
          <p:cNvGrpSpPr/>
          <p:nvPr/>
        </p:nvGrpSpPr>
        <p:grpSpPr>
          <a:xfrm>
            <a:off x="80294" y="5105943"/>
            <a:ext cx="8990434" cy="369332"/>
            <a:chOff x="80294" y="5508343"/>
            <a:chExt cx="8990434" cy="369332"/>
          </a:xfrm>
        </p:grpSpPr>
        <p:pic>
          <p:nvPicPr>
            <p:cNvPr id="71" name="Picture 70" descr="300Z_stndanom_35.png"/>
            <p:cNvPicPr>
              <a:picLocks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6" t="95235" r="422" b="2433"/>
            <a:stretch/>
          </p:blipFill>
          <p:spPr>
            <a:xfrm>
              <a:off x="80294" y="5508343"/>
              <a:ext cx="8990434" cy="184666"/>
            </a:xfrm>
            <a:prstGeom prst="rect">
              <a:avLst/>
            </a:prstGeom>
          </p:spPr>
        </p:pic>
        <p:sp>
          <p:nvSpPr>
            <p:cNvPr id="72" name="TextBox 71"/>
            <p:cNvSpPr txBox="1"/>
            <p:nvPr/>
          </p:nvSpPr>
          <p:spPr>
            <a:xfrm>
              <a:off x="405589" y="5693009"/>
              <a:ext cx="33812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-6</a:t>
              </a: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916222" y="5690974"/>
              <a:ext cx="33812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-5</a:t>
              </a: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1398885" y="5693009"/>
              <a:ext cx="33812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-4</a:t>
              </a:r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1914395" y="5693009"/>
              <a:ext cx="33812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-3</a:t>
              </a: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2404756" y="5693009"/>
              <a:ext cx="33812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-2</a:t>
              </a: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2869971" y="5690974"/>
              <a:ext cx="438223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-1.5</a:t>
              </a: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3362184" y="5693009"/>
              <a:ext cx="438223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-1</a:t>
              </a: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3863272" y="5693009"/>
              <a:ext cx="438223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-0.5</a:t>
              </a: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4400579" y="5693009"/>
              <a:ext cx="33812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0</a:t>
              </a:r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4906865" y="5693009"/>
              <a:ext cx="33812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0.5</a:t>
              </a:r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5409799" y="5693009"/>
              <a:ext cx="33325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1</a:t>
              </a:r>
            </a:p>
          </p:txBody>
        </p:sp>
        <p:sp>
          <p:nvSpPr>
            <p:cNvPr id="86" name="TextBox 85"/>
            <p:cNvSpPr txBox="1"/>
            <p:nvPr/>
          </p:nvSpPr>
          <p:spPr>
            <a:xfrm>
              <a:off x="5900162" y="5693009"/>
              <a:ext cx="33812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1.5</a:t>
              </a: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6403096" y="5693009"/>
              <a:ext cx="33325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</a:t>
              </a: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6906034" y="5693009"/>
              <a:ext cx="33325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</a:t>
              </a: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7405106" y="5693009"/>
              <a:ext cx="33325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4</a:t>
              </a: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7899335" y="5693009"/>
              <a:ext cx="33812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5</a:t>
              </a: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8402268" y="5693009"/>
              <a:ext cx="33325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6</a:t>
              </a:r>
            </a:p>
          </p:txBody>
        </p:sp>
      </p:grpSp>
      <p:sp>
        <p:nvSpPr>
          <p:cNvPr id="92" name="Content Placeholder 2"/>
          <p:cNvSpPr txBox="1">
            <a:spLocks/>
          </p:cNvSpPr>
          <p:nvPr/>
        </p:nvSpPr>
        <p:spPr>
          <a:xfrm>
            <a:off x="4584366" y="5790071"/>
            <a:ext cx="4575988" cy="95672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sz="1600">
                <a:latin typeface="Arial"/>
                <a:cs typeface="Arial"/>
              </a:rPr>
              <a:t>SLP (hPa, black), 10-m winds (m s</a:t>
            </a:r>
            <a:r>
              <a:rPr lang="en-US" sz="1600" baseline="30000">
                <a:latin typeface="Arial"/>
                <a:cs typeface="Arial"/>
              </a:rPr>
              <a:t>−1</a:t>
            </a:r>
            <a:r>
              <a:rPr lang="en-US" sz="1600">
                <a:latin typeface="Arial"/>
                <a:cs typeface="Arial"/>
              </a:rPr>
              <a:t>, flags and barbs), and standardized SLP                   anomalies (σ, shaded)</a:t>
            </a:r>
            <a:endParaRPr lang="en-US" sz="16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4" name="Content Placeholder 2"/>
          <p:cNvSpPr txBox="1">
            <a:spLocks/>
          </p:cNvSpPr>
          <p:nvPr/>
        </p:nvSpPr>
        <p:spPr>
          <a:xfrm>
            <a:off x="26934" y="5804182"/>
            <a:ext cx="4547120" cy="942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dirty="0">
                <a:latin typeface="Arial"/>
                <a:cs typeface="Arial"/>
              </a:rPr>
              <a:t>300-hPa geopotential height (dam, black), winds (m s</a:t>
            </a:r>
            <a:r>
              <a:rPr lang="en-US" sz="1600" baseline="30000" dirty="0">
                <a:latin typeface="Arial"/>
                <a:cs typeface="Arial"/>
              </a:rPr>
              <a:t>−1</a:t>
            </a:r>
            <a:r>
              <a:rPr lang="en-US" sz="1600" dirty="0">
                <a:latin typeface="Arial"/>
                <a:cs typeface="Arial"/>
              </a:rPr>
              <a:t>, flags and barbs), and standardized geopotential height anomalies (</a:t>
            </a:r>
            <a:r>
              <a:rPr lang="en-US" sz="1600" dirty="0" err="1">
                <a:latin typeface="Arial"/>
                <a:cs typeface="Arial"/>
              </a:rPr>
              <a:t>σ</a:t>
            </a:r>
            <a:r>
              <a:rPr lang="en-US" sz="1600" dirty="0">
                <a:latin typeface="Arial"/>
                <a:cs typeface="Arial"/>
              </a:rPr>
              <a:t>, shaded)</a:t>
            </a:r>
            <a:endParaRPr lang="en-US" sz="16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 descr="300Z_stndanom_20180603_120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147" y="741252"/>
            <a:ext cx="4186469" cy="402336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4" name="Picture 3" descr="slp_stndanom_20180603_1200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2877" y="741252"/>
            <a:ext cx="4186469" cy="402336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32" name="Title 1"/>
          <p:cNvSpPr txBox="1">
            <a:spLocks/>
          </p:cNvSpPr>
          <p:nvPr/>
        </p:nvSpPr>
        <p:spPr>
          <a:xfrm>
            <a:off x="1" y="-33716"/>
            <a:ext cx="9143999" cy="72222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0000"/>
                </a:solidFill>
                <a:cs typeface="Arial" panose="020B0604020202020204" pitchFamily="34" charset="0"/>
              </a:rPr>
              <a:t>12</a:t>
            </a:r>
            <a:r>
              <a:rPr lang="en-US" b="1" dirty="0" smtClean="0">
                <a:solidFill>
                  <a:srgbClr val="FF0000"/>
                </a:solidFill>
                <a:cs typeface="Arial" panose="020B0604020202020204" pitchFamily="34" charset="0"/>
              </a:rPr>
              <a:t>00 UTC 3 Jun 2018</a:t>
            </a:r>
            <a:endParaRPr lang="en-US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245192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8" name="Straight Connector 37"/>
          <p:cNvCxnSpPr/>
          <p:nvPr/>
        </p:nvCxnSpPr>
        <p:spPr>
          <a:xfrm>
            <a:off x="-12095" y="5790071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-14916" y="6746798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4578976" y="5781706"/>
            <a:ext cx="0" cy="95956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0" name="Group 69"/>
          <p:cNvGrpSpPr/>
          <p:nvPr/>
        </p:nvGrpSpPr>
        <p:grpSpPr>
          <a:xfrm>
            <a:off x="80294" y="5105943"/>
            <a:ext cx="8990434" cy="369332"/>
            <a:chOff x="80294" y="5508343"/>
            <a:chExt cx="8990434" cy="369332"/>
          </a:xfrm>
        </p:grpSpPr>
        <p:pic>
          <p:nvPicPr>
            <p:cNvPr id="71" name="Picture 70" descr="300Z_stndanom_35.png"/>
            <p:cNvPicPr>
              <a:picLocks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6" t="95235" r="422" b="2433"/>
            <a:stretch/>
          </p:blipFill>
          <p:spPr>
            <a:xfrm>
              <a:off x="80294" y="5508343"/>
              <a:ext cx="8990434" cy="184666"/>
            </a:xfrm>
            <a:prstGeom prst="rect">
              <a:avLst/>
            </a:prstGeom>
          </p:spPr>
        </p:pic>
        <p:sp>
          <p:nvSpPr>
            <p:cNvPr id="72" name="TextBox 71"/>
            <p:cNvSpPr txBox="1"/>
            <p:nvPr/>
          </p:nvSpPr>
          <p:spPr>
            <a:xfrm>
              <a:off x="405589" y="5693009"/>
              <a:ext cx="33812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-6</a:t>
              </a: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916222" y="5690974"/>
              <a:ext cx="33812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-5</a:t>
              </a: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1398885" y="5693009"/>
              <a:ext cx="33812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-4</a:t>
              </a:r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1914395" y="5693009"/>
              <a:ext cx="33812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-3</a:t>
              </a: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2404756" y="5693009"/>
              <a:ext cx="33812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-2</a:t>
              </a: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2869971" y="5690974"/>
              <a:ext cx="438223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-1.5</a:t>
              </a: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3362184" y="5693009"/>
              <a:ext cx="438223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-1</a:t>
              </a: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3863272" y="5693009"/>
              <a:ext cx="438223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-0.5</a:t>
              </a: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4400579" y="5693009"/>
              <a:ext cx="33812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0</a:t>
              </a:r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4906865" y="5693009"/>
              <a:ext cx="33812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0.5</a:t>
              </a:r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5409799" y="5693009"/>
              <a:ext cx="33325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1</a:t>
              </a:r>
            </a:p>
          </p:txBody>
        </p:sp>
        <p:sp>
          <p:nvSpPr>
            <p:cNvPr id="86" name="TextBox 85"/>
            <p:cNvSpPr txBox="1"/>
            <p:nvPr/>
          </p:nvSpPr>
          <p:spPr>
            <a:xfrm>
              <a:off x="5900162" y="5693009"/>
              <a:ext cx="33812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1.5</a:t>
              </a: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6403096" y="5693009"/>
              <a:ext cx="33325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</a:t>
              </a: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6906034" y="5693009"/>
              <a:ext cx="33325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</a:t>
              </a: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7405106" y="5693009"/>
              <a:ext cx="33325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4</a:t>
              </a: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7899335" y="5693009"/>
              <a:ext cx="33812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5</a:t>
              </a: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8402268" y="5693009"/>
              <a:ext cx="33325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6</a:t>
              </a:r>
            </a:p>
          </p:txBody>
        </p:sp>
      </p:grpSp>
      <p:sp>
        <p:nvSpPr>
          <p:cNvPr id="92" name="Content Placeholder 2"/>
          <p:cNvSpPr txBox="1">
            <a:spLocks/>
          </p:cNvSpPr>
          <p:nvPr/>
        </p:nvSpPr>
        <p:spPr>
          <a:xfrm>
            <a:off x="4584366" y="5790071"/>
            <a:ext cx="4575988" cy="95672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sz="1600">
                <a:latin typeface="Arial"/>
                <a:cs typeface="Arial"/>
              </a:rPr>
              <a:t>SLP (hPa, black), 10-m winds (m s</a:t>
            </a:r>
            <a:r>
              <a:rPr lang="en-US" sz="1600" baseline="30000">
                <a:latin typeface="Arial"/>
                <a:cs typeface="Arial"/>
              </a:rPr>
              <a:t>−1</a:t>
            </a:r>
            <a:r>
              <a:rPr lang="en-US" sz="1600">
                <a:latin typeface="Arial"/>
                <a:cs typeface="Arial"/>
              </a:rPr>
              <a:t>, flags and barbs), and standardized SLP                   anomalies (σ, shaded)</a:t>
            </a:r>
            <a:endParaRPr lang="en-US" sz="16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4" name="Content Placeholder 2"/>
          <p:cNvSpPr txBox="1">
            <a:spLocks/>
          </p:cNvSpPr>
          <p:nvPr/>
        </p:nvSpPr>
        <p:spPr>
          <a:xfrm>
            <a:off x="26934" y="5804182"/>
            <a:ext cx="4547120" cy="942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dirty="0">
                <a:latin typeface="Arial"/>
                <a:cs typeface="Arial"/>
              </a:rPr>
              <a:t>300-hPa geopotential height (dam, black), winds (m s</a:t>
            </a:r>
            <a:r>
              <a:rPr lang="en-US" sz="1600" baseline="30000" dirty="0">
                <a:latin typeface="Arial"/>
                <a:cs typeface="Arial"/>
              </a:rPr>
              <a:t>−1</a:t>
            </a:r>
            <a:r>
              <a:rPr lang="en-US" sz="1600" dirty="0">
                <a:latin typeface="Arial"/>
                <a:cs typeface="Arial"/>
              </a:rPr>
              <a:t>, flags and barbs), and standardized geopotential height anomalies (</a:t>
            </a:r>
            <a:r>
              <a:rPr lang="en-US" sz="1600" dirty="0" err="1">
                <a:latin typeface="Arial"/>
                <a:cs typeface="Arial"/>
              </a:rPr>
              <a:t>σ</a:t>
            </a:r>
            <a:r>
              <a:rPr lang="en-US" sz="1600" dirty="0">
                <a:latin typeface="Arial"/>
                <a:cs typeface="Arial"/>
              </a:rPr>
              <a:t>, shaded)</a:t>
            </a:r>
            <a:endParaRPr lang="en-US" sz="16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 descr="300Z_stndanom_20180604_120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521" y="741252"/>
            <a:ext cx="4186469" cy="402336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5" name="Picture 4" descr="slp_stndanom_20180604_1200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0694" y="741252"/>
            <a:ext cx="4186469" cy="402336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32" name="Title 1"/>
          <p:cNvSpPr txBox="1">
            <a:spLocks/>
          </p:cNvSpPr>
          <p:nvPr/>
        </p:nvSpPr>
        <p:spPr>
          <a:xfrm>
            <a:off x="1" y="-33716"/>
            <a:ext cx="9143999" cy="72222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0000"/>
                </a:solidFill>
                <a:cs typeface="Arial" panose="020B0604020202020204" pitchFamily="34" charset="0"/>
              </a:rPr>
              <a:t>12</a:t>
            </a:r>
            <a:r>
              <a:rPr lang="en-US" b="1" dirty="0" smtClean="0">
                <a:solidFill>
                  <a:srgbClr val="FF0000"/>
                </a:solidFill>
                <a:cs typeface="Arial" panose="020B0604020202020204" pitchFamily="34" charset="0"/>
              </a:rPr>
              <a:t>00 UTC 4 Jun 2018</a:t>
            </a:r>
            <a:endParaRPr lang="en-US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082518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8" name="Straight Connector 37"/>
          <p:cNvCxnSpPr/>
          <p:nvPr/>
        </p:nvCxnSpPr>
        <p:spPr>
          <a:xfrm>
            <a:off x="-12095" y="5790071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-14916" y="6746798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4578976" y="5781706"/>
            <a:ext cx="0" cy="95956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0" name="Group 69"/>
          <p:cNvGrpSpPr/>
          <p:nvPr/>
        </p:nvGrpSpPr>
        <p:grpSpPr>
          <a:xfrm>
            <a:off x="80294" y="5105943"/>
            <a:ext cx="8990434" cy="369332"/>
            <a:chOff x="80294" y="5508343"/>
            <a:chExt cx="8990434" cy="369332"/>
          </a:xfrm>
        </p:grpSpPr>
        <p:pic>
          <p:nvPicPr>
            <p:cNvPr id="71" name="Picture 70" descr="300Z_stndanom_35.png"/>
            <p:cNvPicPr>
              <a:picLocks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6" t="95235" r="422" b="2433"/>
            <a:stretch/>
          </p:blipFill>
          <p:spPr>
            <a:xfrm>
              <a:off x="80294" y="5508343"/>
              <a:ext cx="8990434" cy="184666"/>
            </a:xfrm>
            <a:prstGeom prst="rect">
              <a:avLst/>
            </a:prstGeom>
          </p:spPr>
        </p:pic>
        <p:sp>
          <p:nvSpPr>
            <p:cNvPr id="72" name="TextBox 71"/>
            <p:cNvSpPr txBox="1"/>
            <p:nvPr/>
          </p:nvSpPr>
          <p:spPr>
            <a:xfrm>
              <a:off x="405589" y="5693009"/>
              <a:ext cx="33812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-6</a:t>
              </a: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916222" y="5690974"/>
              <a:ext cx="33812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-5</a:t>
              </a: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1398885" y="5693009"/>
              <a:ext cx="33812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-4</a:t>
              </a:r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1914395" y="5693009"/>
              <a:ext cx="33812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-3</a:t>
              </a: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2404756" y="5693009"/>
              <a:ext cx="33812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-2</a:t>
              </a: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2869971" y="5690974"/>
              <a:ext cx="438223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-1.5</a:t>
              </a: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3362184" y="5693009"/>
              <a:ext cx="438223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-1</a:t>
              </a: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3863272" y="5693009"/>
              <a:ext cx="438223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-0.5</a:t>
              </a: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4400579" y="5693009"/>
              <a:ext cx="33812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0</a:t>
              </a:r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4906865" y="5693009"/>
              <a:ext cx="33812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0.5</a:t>
              </a:r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5409799" y="5693009"/>
              <a:ext cx="33325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1</a:t>
              </a:r>
            </a:p>
          </p:txBody>
        </p:sp>
        <p:sp>
          <p:nvSpPr>
            <p:cNvPr id="86" name="TextBox 85"/>
            <p:cNvSpPr txBox="1"/>
            <p:nvPr/>
          </p:nvSpPr>
          <p:spPr>
            <a:xfrm>
              <a:off x="5900162" y="5693009"/>
              <a:ext cx="33812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1.5</a:t>
              </a: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6403096" y="5693009"/>
              <a:ext cx="33325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</a:t>
              </a: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6906034" y="5693009"/>
              <a:ext cx="33325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</a:t>
              </a: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7405106" y="5693009"/>
              <a:ext cx="33325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4</a:t>
              </a: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7899335" y="5693009"/>
              <a:ext cx="33812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5</a:t>
              </a: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8402268" y="5693009"/>
              <a:ext cx="33325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6</a:t>
              </a:r>
            </a:p>
          </p:txBody>
        </p:sp>
      </p:grpSp>
      <p:sp>
        <p:nvSpPr>
          <p:cNvPr id="92" name="Content Placeholder 2"/>
          <p:cNvSpPr txBox="1">
            <a:spLocks/>
          </p:cNvSpPr>
          <p:nvPr/>
        </p:nvSpPr>
        <p:spPr>
          <a:xfrm>
            <a:off x="4584366" y="5790071"/>
            <a:ext cx="4575988" cy="95672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sz="1600">
                <a:latin typeface="Arial"/>
                <a:cs typeface="Arial"/>
              </a:rPr>
              <a:t>SLP (hPa, black), 10-m winds (m s</a:t>
            </a:r>
            <a:r>
              <a:rPr lang="en-US" sz="1600" baseline="30000">
                <a:latin typeface="Arial"/>
                <a:cs typeface="Arial"/>
              </a:rPr>
              <a:t>−1</a:t>
            </a:r>
            <a:r>
              <a:rPr lang="en-US" sz="1600">
                <a:latin typeface="Arial"/>
                <a:cs typeface="Arial"/>
              </a:rPr>
              <a:t>, flags and barbs), and standardized SLP                   anomalies (σ, shaded)</a:t>
            </a:r>
            <a:endParaRPr lang="en-US" sz="16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4" name="Content Placeholder 2"/>
          <p:cNvSpPr txBox="1">
            <a:spLocks/>
          </p:cNvSpPr>
          <p:nvPr/>
        </p:nvSpPr>
        <p:spPr>
          <a:xfrm>
            <a:off x="26934" y="5804182"/>
            <a:ext cx="4547120" cy="942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dirty="0">
                <a:latin typeface="Arial"/>
                <a:cs typeface="Arial"/>
              </a:rPr>
              <a:t>300-hPa geopotential height (dam, black), winds (m s</a:t>
            </a:r>
            <a:r>
              <a:rPr lang="en-US" sz="1600" baseline="30000" dirty="0">
                <a:latin typeface="Arial"/>
                <a:cs typeface="Arial"/>
              </a:rPr>
              <a:t>−1</a:t>
            </a:r>
            <a:r>
              <a:rPr lang="en-US" sz="1600" dirty="0">
                <a:latin typeface="Arial"/>
                <a:cs typeface="Arial"/>
              </a:rPr>
              <a:t>, flags and barbs), and standardized geopotential height anomalies (</a:t>
            </a:r>
            <a:r>
              <a:rPr lang="en-US" sz="1600" dirty="0" err="1">
                <a:latin typeface="Arial"/>
                <a:cs typeface="Arial"/>
              </a:rPr>
              <a:t>σ</a:t>
            </a:r>
            <a:r>
              <a:rPr lang="en-US" sz="1600" dirty="0">
                <a:latin typeface="Arial"/>
                <a:cs typeface="Arial"/>
              </a:rPr>
              <a:t>, shaded)</a:t>
            </a:r>
            <a:endParaRPr lang="en-US" sz="16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 descr="300Z_stndanom_20180605_120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038" y="741252"/>
            <a:ext cx="4186469" cy="402336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4" name="Picture 3" descr="slp_stndanom_20180605_1200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869" y="741252"/>
            <a:ext cx="4186469" cy="402336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32" name="Title 1"/>
          <p:cNvSpPr txBox="1">
            <a:spLocks/>
          </p:cNvSpPr>
          <p:nvPr/>
        </p:nvSpPr>
        <p:spPr>
          <a:xfrm>
            <a:off x="1" y="-33716"/>
            <a:ext cx="9143999" cy="72222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0000"/>
                </a:solidFill>
                <a:cs typeface="Arial" panose="020B0604020202020204" pitchFamily="34" charset="0"/>
              </a:rPr>
              <a:t>12</a:t>
            </a:r>
            <a:r>
              <a:rPr lang="en-US" b="1" dirty="0" smtClean="0">
                <a:solidFill>
                  <a:srgbClr val="FF0000"/>
                </a:solidFill>
                <a:cs typeface="Arial" panose="020B0604020202020204" pitchFamily="34" charset="0"/>
              </a:rPr>
              <a:t>00 UTC 5 Jun 2018</a:t>
            </a:r>
            <a:endParaRPr lang="en-US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808393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8" name="Straight Connector 37"/>
          <p:cNvCxnSpPr/>
          <p:nvPr/>
        </p:nvCxnSpPr>
        <p:spPr>
          <a:xfrm>
            <a:off x="-12095" y="5790071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-14916" y="6746798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4578976" y="5781706"/>
            <a:ext cx="0" cy="95956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0" name="Group 69"/>
          <p:cNvGrpSpPr/>
          <p:nvPr/>
        </p:nvGrpSpPr>
        <p:grpSpPr>
          <a:xfrm>
            <a:off x="80294" y="5105943"/>
            <a:ext cx="8990434" cy="369332"/>
            <a:chOff x="80294" y="5508343"/>
            <a:chExt cx="8990434" cy="369332"/>
          </a:xfrm>
        </p:grpSpPr>
        <p:pic>
          <p:nvPicPr>
            <p:cNvPr id="71" name="Picture 70" descr="300Z_stndanom_35.png"/>
            <p:cNvPicPr>
              <a:picLocks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6" t="95235" r="422" b="2433"/>
            <a:stretch/>
          </p:blipFill>
          <p:spPr>
            <a:xfrm>
              <a:off x="80294" y="5508343"/>
              <a:ext cx="8990434" cy="184666"/>
            </a:xfrm>
            <a:prstGeom prst="rect">
              <a:avLst/>
            </a:prstGeom>
          </p:spPr>
        </p:pic>
        <p:sp>
          <p:nvSpPr>
            <p:cNvPr id="72" name="TextBox 71"/>
            <p:cNvSpPr txBox="1"/>
            <p:nvPr/>
          </p:nvSpPr>
          <p:spPr>
            <a:xfrm>
              <a:off x="405589" y="5693009"/>
              <a:ext cx="33812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-6</a:t>
              </a: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916222" y="5690974"/>
              <a:ext cx="33812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-5</a:t>
              </a: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1398885" y="5693009"/>
              <a:ext cx="33812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-4</a:t>
              </a:r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1914395" y="5693009"/>
              <a:ext cx="33812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-3</a:t>
              </a: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2404756" y="5693009"/>
              <a:ext cx="33812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-2</a:t>
              </a: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2869971" y="5690974"/>
              <a:ext cx="438223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-1.5</a:t>
              </a: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3362184" y="5693009"/>
              <a:ext cx="438223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-1</a:t>
              </a: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3863272" y="5693009"/>
              <a:ext cx="438223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-0.5</a:t>
              </a: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4400579" y="5693009"/>
              <a:ext cx="33812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0</a:t>
              </a:r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4906865" y="5693009"/>
              <a:ext cx="33812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0.5</a:t>
              </a:r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5409799" y="5693009"/>
              <a:ext cx="33325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1</a:t>
              </a:r>
            </a:p>
          </p:txBody>
        </p:sp>
        <p:sp>
          <p:nvSpPr>
            <p:cNvPr id="86" name="TextBox 85"/>
            <p:cNvSpPr txBox="1"/>
            <p:nvPr/>
          </p:nvSpPr>
          <p:spPr>
            <a:xfrm>
              <a:off x="5900162" y="5693009"/>
              <a:ext cx="33812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1.5</a:t>
              </a: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6403096" y="5693009"/>
              <a:ext cx="33325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</a:t>
              </a: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6906034" y="5693009"/>
              <a:ext cx="33325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</a:t>
              </a: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7405106" y="5693009"/>
              <a:ext cx="33325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4</a:t>
              </a: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7899335" y="5693009"/>
              <a:ext cx="33812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5</a:t>
              </a: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8402268" y="5693009"/>
              <a:ext cx="33325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6</a:t>
              </a:r>
            </a:p>
          </p:txBody>
        </p:sp>
      </p:grpSp>
      <p:sp>
        <p:nvSpPr>
          <p:cNvPr id="92" name="Content Placeholder 2"/>
          <p:cNvSpPr txBox="1">
            <a:spLocks/>
          </p:cNvSpPr>
          <p:nvPr/>
        </p:nvSpPr>
        <p:spPr>
          <a:xfrm>
            <a:off x="4584366" y="5790071"/>
            <a:ext cx="4575988" cy="95672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sz="1600">
                <a:latin typeface="Arial"/>
                <a:cs typeface="Arial"/>
              </a:rPr>
              <a:t>SLP (hPa, black), 10-m winds (m s</a:t>
            </a:r>
            <a:r>
              <a:rPr lang="en-US" sz="1600" baseline="30000">
                <a:latin typeface="Arial"/>
                <a:cs typeface="Arial"/>
              </a:rPr>
              <a:t>−1</a:t>
            </a:r>
            <a:r>
              <a:rPr lang="en-US" sz="1600">
                <a:latin typeface="Arial"/>
                <a:cs typeface="Arial"/>
              </a:rPr>
              <a:t>, flags and barbs), and standardized SLP                   anomalies (σ, shaded)</a:t>
            </a:r>
            <a:endParaRPr lang="en-US" sz="16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4" name="Content Placeholder 2"/>
          <p:cNvSpPr txBox="1">
            <a:spLocks/>
          </p:cNvSpPr>
          <p:nvPr/>
        </p:nvSpPr>
        <p:spPr>
          <a:xfrm>
            <a:off x="26934" y="5804182"/>
            <a:ext cx="4547120" cy="942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dirty="0">
                <a:latin typeface="Arial"/>
                <a:cs typeface="Arial"/>
              </a:rPr>
              <a:t>300-hPa geopotential height (dam, black), winds (m s</a:t>
            </a:r>
            <a:r>
              <a:rPr lang="en-US" sz="1600" baseline="30000" dirty="0">
                <a:latin typeface="Arial"/>
                <a:cs typeface="Arial"/>
              </a:rPr>
              <a:t>−1</a:t>
            </a:r>
            <a:r>
              <a:rPr lang="en-US" sz="1600" dirty="0">
                <a:latin typeface="Arial"/>
                <a:cs typeface="Arial"/>
              </a:rPr>
              <a:t>, flags and barbs), and standardized geopotential height anomalies (</a:t>
            </a:r>
            <a:r>
              <a:rPr lang="en-US" sz="1600" dirty="0" err="1">
                <a:latin typeface="Arial"/>
                <a:cs typeface="Arial"/>
              </a:rPr>
              <a:t>σ</a:t>
            </a:r>
            <a:r>
              <a:rPr lang="en-US" sz="1600" dirty="0">
                <a:latin typeface="Arial"/>
                <a:cs typeface="Arial"/>
              </a:rPr>
              <a:t>, shaded)</a:t>
            </a:r>
            <a:endParaRPr lang="en-US" sz="16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 descr="300Z_stndanom_20180606_120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694" y="741252"/>
            <a:ext cx="4186469" cy="402336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5" name="Picture 4" descr="slp_stndanom_20180606_1200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5684" y="741252"/>
            <a:ext cx="4186469" cy="402336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32" name="Title 1"/>
          <p:cNvSpPr txBox="1">
            <a:spLocks/>
          </p:cNvSpPr>
          <p:nvPr/>
        </p:nvSpPr>
        <p:spPr>
          <a:xfrm>
            <a:off x="1" y="-33716"/>
            <a:ext cx="9143999" cy="72222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0000"/>
                </a:solidFill>
                <a:cs typeface="Arial" panose="020B0604020202020204" pitchFamily="34" charset="0"/>
              </a:rPr>
              <a:t>12</a:t>
            </a:r>
            <a:r>
              <a:rPr lang="en-US" b="1" dirty="0" smtClean="0">
                <a:solidFill>
                  <a:srgbClr val="FF0000"/>
                </a:solidFill>
                <a:cs typeface="Arial" panose="020B0604020202020204" pitchFamily="34" charset="0"/>
              </a:rPr>
              <a:t>00 UTC 6 Jun 2018</a:t>
            </a:r>
            <a:endParaRPr lang="en-US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92802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8" name="Straight Connector 37"/>
          <p:cNvCxnSpPr/>
          <p:nvPr/>
        </p:nvCxnSpPr>
        <p:spPr>
          <a:xfrm>
            <a:off x="-12095" y="5790071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-14916" y="6746798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4578976" y="5781706"/>
            <a:ext cx="0" cy="95956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0" name="Group 69"/>
          <p:cNvGrpSpPr/>
          <p:nvPr/>
        </p:nvGrpSpPr>
        <p:grpSpPr>
          <a:xfrm>
            <a:off x="80294" y="5105943"/>
            <a:ext cx="8990434" cy="369332"/>
            <a:chOff x="80294" y="5508343"/>
            <a:chExt cx="8990434" cy="369332"/>
          </a:xfrm>
        </p:grpSpPr>
        <p:pic>
          <p:nvPicPr>
            <p:cNvPr id="71" name="Picture 70" descr="300Z_stndanom_35.png"/>
            <p:cNvPicPr>
              <a:picLocks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6" t="95235" r="422" b="2433"/>
            <a:stretch/>
          </p:blipFill>
          <p:spPr>
            <a:xfrm>
              <a:off x="80294" y="5508343"/>
              <a:ext cx="8990434" cy="184666"/>
            </a:xfrm>
            <a:prstGeom prst="rect">
              <a:avLst/>
            </a:prstGeom>
          </p:spPr>
        </p:pic>
        <p:sp>
          <p:nvSpPr>
            <p:cNvPr id="72" name="TextBox 71"/>
            <p:cNvSpPr txBox="1"/>
            <p:nvPr/>
          </p:nvSpPr>
          <p:spPr>
            <a:xfrm>
              <a:off x="405589" y="5693009"/>
              <a:ext cx="33812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-6</a:t>
              </a: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916222" y="5690974"/>
              <a:ext cx="33812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-5</a:t>
              </a: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1398885" y="5693009"/>
              <a:ext cx="33812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-4</a:t>
              </a:r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1914395" y="5693009"/>
              <a:ext cx="33812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-3</a:t>
              </a: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2404756" y="5693009"/>
              <a:ext cx="33812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-2</a:t>
              </a: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2869971" y="5690974"/>
              <a:ext cx="438223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-1.5</a:t>
              </a: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3362184" y="5693009"/>
              <a:ext cx="438223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-1</a:t>
              </a: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3863272" y="5693009"/>
              <a:ext cx="438223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-0.5</a:t>
              </a: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4400579" y="5693009"/>
              <a:ext cx="33812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0</a:t>
              </a:r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4906865" y="5693009"/>
              <a:ext cx="33812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0.5</a:t>
              </a:r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5409799" y="5693009"/>
              <a:ext cx="33325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1</a:t>
              </a:r>
            </a:p>
          </p:txBody>
        </p:sp>
        <p:sp>
          <p:nvSpPr>
            <p:cNvPr id="86" name="TextBox 85"/>
            <p:cNvSpPr txBox="1"/>
            <p:nvPr/>
          </p:nvSpPr>
          <p:spPr>
            <a:xfrm>
              <a:off x="5900162" y="5693009"/>
              <a:ext cx="33812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1.5</a:t>
              </a: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6403096" y="5693009"/>
              <a:ext cx="33325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</a:t>
              </a: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6906034" y="5693009"/>
              <a:ext cx="33325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</a:t>
              </a: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7405106" y="5693009"/>
              <a:ext cx="33325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4</a:t>
              </a: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7899335" y="5693009"/>
              <a:ext cx="33812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5</a:t>
              </a: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8402268" y="5693009"/>
              <a:ext cx="33325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6</a:t>
              </a:r>
            </a:p>
          </p:txBody>
        </p:sp>
      </p:grpSp>
      <p:sp>
        <p:nvSpPr>
          <p:cNvPr id="92" name="Content Placeholder 2"/>
          <p:cNvSpPr txBox="1">
            <a:spLocks/>
          </p:cNvSpPr>
          <p:nvPr/>
        </p:nvSpPr>
        <p:spPr>
          <a:xfrm>
            <a:off x="4584366" y="5790071"/>
            <a:ext cx="4575988" cy="95672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sz="1600">
                <a:latin typeface="Arial"/>
                <a:cs typeface="Arial"/>
              </a:rPr>
              <a:t>SLP (hPa, black), 10-m winds (m s</a:t>
            </a:r>
            <a:r>
              <a:rPr lang="en-US" sz="1600" baseline="30000">
                <a:latin typeface="Arial"/>
                <a:cs typeface="Arial"/>
              </a:rPr>
              <a:t>−1</a:t>
            </a:r>
            <a:r>
              <a:rPr lang="en-US" sz="1600">
                <a:latin typeface="Arial"/>
                <a:cs typeface="Arial"/>
              </a:rPr>
              <a:t>, flags and barbs), and standardized SLP                   anomalies (σ, shaded)</a:t>
            </a:r>
            <a:endParaRPr lang="en-US" sz="16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4" name="Content Placeholder 2"/>
          <p:cNvSpPr txBox="1">
            <a:spLocks/>
          </p:cNvSpPr>
          <p:nvPr/>
        </p:nvSpPr>
        <p:spPr>
          <a:xfrm>
            <a:off x="26934" y="5804182"/>
            <a:ext cx="4547120" cy="942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dirty="0">
                <a:latin typeface="Arial"/>
                <a:cs typeface="Arial"/>
              </a:rPr>
              <a:t>300-hPa geopotential height (dam, black), winds (m s</a:t>
            </a:r>
            <a:r>
              <a:rPr lang="en-US" sz="1600" baseline="30000" dirty="0">
                <a:latin typeface="Arial"/>
                <a:cs typeface="Arial"/>
              </a:rPr>
              <a:t>−1</a:t>
            </a:r>
            <a:r>
              <a:rPr lang="en-US" sz="1600" dirty="0">
                <a:latin typeface="Arial"/>
                <a:cs typeface="Arial"/>
              </a:rPr>
              <a:t>, flags and barbs), and standardized geopotential height anomalies (</a:t>
            </a:r>
            <a:r>
              <a:rPr lang="en-US" sz="1600" dirty="0" err="1">
                <a:latin typeface="Arial"/>
                <a:cs typeface="Arial"/>
              </a:rPr>
              <a:t>σ</a:t>
            </a:r>
            <a:r>
              <a:rPr lang="en-US" sz="1600" dirty="0">
                <a:latin typeface="Arial"/>
                <a:cs typeface="Arial"/>
              </a:rPr>
              <a:t>, shaded)</a:t>
            </a:r>
            <a:endParaRPr lang="en-US" sz="16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 descr="300Z_stndanom_20180607_120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521" y="741252"/>
            <a:ext cx="4186469" cy="402336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4" name="Picture 3" descr="slp_stndanom_20180607_1200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2582" y="741252"/>
            <a:ext cx="4186469" cy="402336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32" name="Title 1"/>
          <p:cNvSpPr txBox="1">
            <a:spLocks/>
          </p:cNvSpPr>
          <p:nvPr/>
        </p:nvSpPr>
        <p:spPr>
          <a:xfrm>
            <a:off x="1" y="-33716"/>
            <a:ext cx="9143999" cy="72222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0000"/>
                </a:solidFill>
                <a:cs typeface="Arial" panose="020B0604020202020204" pitchFamily="34" charset="0"/>
              </a:rPr>
              <a:t>12</a:t>
            </a:r>
            <a:r>
              <a:rPr lang="en-US" b="1" dirty="0" smtClean="0">
                <a:solidFill>
                  <a:srgbClr val="FF0000"/>
                </a:solidFill>
                <a:cs typeface="Arial" panose="020B0604020202020204" pitchFamily="34" charset="0"/>
              </a:rPr>
              <a:t>00 UTC 7 Jun 2018</a:t>
            </a:r>
            <a:endParaRPr lang="en-US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278160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8" name="Straight Connector 37"/>
          <p:cNvCxnSpPr/>
          <p:nvPr/>
        </p:nvCxnSpPr>
        <p:spPr>
          <a:xfrm>
            <a:off x="-12095" y="5790071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-14916" y="6746798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4578976" y="5781706"/>
            <a:ext cx="0" cy="95956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0" name="Group 69"/>
          <p:cNvGrpSpPr/>
          <p:nvPr/>
        </p:nvGrpSpPr>
        <p:grpSpPr>
          <a:xfrm>
            <a:off x="80294" y="5105943"/>
            <a:ext cx="8990434" cy="369332"/>
            <a:chOff x="80294" y="5508343"/>
            <a:chExt cx="8990434" cy="369332"/>
          </a:xfrm>
        </p:grpSpPr>
        <p:pic>
          <p:nvPicPr>
            <p:cNvPr id="71" name="Picture 70" descr="300Z_stndanom_35.png"/>
            <p:cNvPicPr>
              <a:picLocks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6" t="95235" r="422" b="2433"/>
            <a:stretch/>
          </p:blipFill>
          <p:spPr>
            <a:xfrm>
              <a:off x="80294" y="5508343"/>
              <a:ext cx="8990434" cy="184666"/>
            </a:xfrm>
            <a:prstGeom prst="rect">
              <a:avLst/>
            </a:prstGeom>
          </p:spPr>
        </p:pic>
        <p:sp>
          <p:nvSpPr>
            <p:cNvPr id="72" name="TextBox 71"/>
            <p:cNvSpPr txBox="1"/>
            <p:nvPr/>
          </p:nvSpPr>
          <p:spPr>
            <a:xfrm>
              <a:off x="405589" y="5693009"/>
              <a:ext cx="33812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-6</a:t>
              </a: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916222" y="5690974"/>
              <a:ext cx="33812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-5</a:t>
              </a: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1398885" y="5693009"/>
              <a:ext cx="33812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-4</a:t>
              </a:r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1914395" y="5693009"/>
              <a:ext cx="33812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-3</a:t>
              </a: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2404756" y="5693009"/>
              <a:ext cx="33812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-2</a:t>
              </a: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2869971" y="5690974"/>
              <a:ext cx="438223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-1.5</a:t>
              </a: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3362184" y="5693009"/>
              <a:ext cx="438223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-1</a:t>
              </a: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3863272" y="5693009"/>
              <a:ext cx="438223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-0.5</a:t>
              </a: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4400579" y="5693009"/>
              <a:ext cx="33812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0</a:t>
              </a:r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4906865" y="5693009"/>
              <a:ext cx="33812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0.5</a:t>
              </a:r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5409799" y="5693009"/>
              <a:ext cx="33325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1</a:t>
              </a:r>
            </a:p>
          </p:txBody>
        </p:sp>
        <p:sp>
          <p:nvSpPr>
            <p:cNvPr id="86" name="TextBox 85"/>
            <p:cNvSpPr txBox="1"/>
            <p:nvPr/>
          </p:nvSpPr>
          <p:spPr>
            <a:xfrm>
              <a:off x="5900162" y="5693009"/>
              <a:ext cx="33812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1.5</a:t>
              </a: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6403096" y="5693009"/>
              <a:ext cx="33325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</a:t>
              </a: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6906034" y="5693009"/>
              <a:ext cx="33325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</a:t>
              </a: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7405106" y="5693009"/>
              <a:ext cx="33325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4</a:t>
              </a: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7899335" y="5693009"/>
              <a:ext cx="33812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5</a:t>
              </a: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8402268" y="5693009"/>
              <a:ext cx="33325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6</a:t>
              </a:r>
            </a:p>
          </p:txBody>
        </p:sp>
      </p:grpSp>
      <p:sp>
        <p:nvSpPr>
          <p:cNvPr id="94" name="Content Placeholder 2"/>
          <p:cNvSpPr txBox="1">
            <a:spLocks/>
          </p:cNvSpPr>
          <p:nvPr/>
        </p:nvSpPr>
        <p:spPr>
          <a:xfrm>
            <a:off x="26934" y="5804182"/>
            <a:ext cx="4547120" cy="942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dirty="0">
                <a:latin typeface="Arial"/>
                <a:cs typeface="Arial"/>
              </a:rPr>
              <a:t>300-hPa geopotential height (dam, black), winds (m s</a:t>
            </a:r>
            <a:r>
              <a:rPr lang="en-US" sz="1600" baseline="30000" dirty="0">
                <a:latin typeface="Arial"/>
                <a:cs typeface="Arial"/>
              </a:rPr>
              <a:t>−1</a:t>
            </a:r>
            <a:r>
              <a:rPr lang="en-US" sz="1600" dirty="0">
                <a:latin typeface="Arial"/>
                <a:cs typeface="Arial"/>
              </a:rPr>
              <a:t>, flags and barbs), and standardized         v-wind anomalies (</a:t>
            </a:r>
            <a:r>
              <a:rPr lang="en-US" sz="1600" dirty="0" err="1">
                <a:latin typeface="Arial"/>
                <a:cs typeface="Arial"/>
              </a:rPr>
              <a:t>σ</a:t>
            </a:r>
            <a:r>
              <a:rPr lang="en-US" sz="1600" dirty="0">
                <a:latin typeface="Arial"/>
                <a:cs typeface="Arial"/>
              </a:rPr>
              <a:t>, shaded)</a:t>
            </a:r>
            <a:endParaRPr lang="en-US" sz="16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 descr="300v_stndanom_20180601_120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521" y="741252"/>
            <a:ext cx="4186469" cy="402336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5" name="Picture 4" descr="925v_stndanom_20180601_1200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5684" y="741252"/>
            <a:ext cx="4186469" cy="402336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33" name="Content Placeholder 2"/>
          <p:cNvSpPr txBox="1">
            <a:spLocks/>
          </p:cNvSpPr>
          <p:nvPr/>
        </p:nvSpPr>
        <p:spPr>
          <a:xfrm>
            <a:off x="4591549" y="5804182"/>
            <a:ext cx="4547120" cy="942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dirty="0">
                <a:latin typeface="Arial"/>
                <a:cs typeface="Arial"/>
              </a:rPr>
              <a:t>925-hPa geopotential height (dam, black), winds (m s</a:t>
            </a:r>
            <a:r>
              <a:rPr lang="en-US" sz="1600" baseline="30000" dirty="0">
                <a:latin typeface="Arial"/>
                <a:cs typeface="Arial"/>
              </a:rPr>
              <a:t>−1</a:t>
            </a:r>
            <a:r>
              <a:rPr lang="en-US" sz="1600" dirty="0">
                <a:latin typeface="Arial"/>
                <a:cs typeface="Arial"/>
              </a:rPr>
              <a:t>, flags and barbs), and standardized         v-wind anomalies (</a:t>
            </a:r>
            <a:r>
              <a:rPr lang="en-US" sz="1600" dirty="0" err="1">
                <a:latin typeface="Arial"/>
                <a:cs typeface="Arial"/>
              </a:rPr>
              <a:t>σ</a:t>
            </a:r>
            <a:r>
              <a:rPr lang="en-US" sz="1600" dirty="0">
                <a:latin typeface="Arial"/>
                <a:cs typeface="Arial"/>
              </a:rPr>
              <a:t>, shaded)</a:t>
            </a:r>
            <a:endParaRPr lang="en-US" sz="16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Title 1"/>
          <p:cNvSpPr txBox="1">
            <a:spLocks/>
          </p:cNvSpPr>
          <p:nvPr/>
        </p:nvSpPr>
        <p:spPr>
          <a:xfrm>
            <a:off x="1" y="-33716"/>
            <a:ext cx="9143999" cy="72222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0000"/>
                </a:solidFill>
                <a:cs typeface="Arial" panose="020B0604020202020204" pitchFamily="34" charset="0"/>
              </a:rPr>
              <a:t>12</a:t>
            </a:r>
            <a:r>
              <a:rPr lang="en-US" b="1" dirty="0" smtClean="0">
                <a:solidFill>
                  <a:srgbClr val="FF0000"/>
                </a:solidFill>
                <a:cs typeface="Arial" panose="020B0604020202020204" pitchFamily="34" charset="0"/>
              </a:rPr>
              <a:t>00 UTC 1 Jun 2018</a:t>
            </a:r>
            <a:endParaRPr lang="en-US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32758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37799" y="979854"/>
            <a:ext cx="8982371" cy="4359249"/>
            <a:chOff x="177799" y="1051548"/>
            <a:chExt cx="8982371" cy="4359249"/>
          </a:xfrm>
        </p:grpSpPr>
        <p:pic>
          <p:nvPicPr>
            <p:cNvPr id="22" name="Picture 21" descr="June_2018_ACs_slp_trace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97" b="10367"/>
            <a:stretch/>
          </p:blipFill>
          <p:spPr>
            <a:xfrm>
              <a:off x="1008117" y="1051548"/>
              <a:ext cx="8152053" cy="3801276"/>
            </a:xfrm>
            <a:prstGeom prst="rect">
              <a:avLst/>
            </a:prstGeom>
          </p:spPr>
        </p:pic>
        <p:sp>
          <p:nvSpPr>
            <p:cNvPr id="24" name="5-Point Star 23"/>
            <p:cNvSpPr>
              <a:spLocks noChangeAspect="1"/>
            </p:cNvSpPr>
            <p:nvPr/>
          </p:nvSpPr>
          <p:spPr>
            <a:xfrm rot="10800000" flipV="1">
              <a:off x="3001863" y="4419119"/>
              <a:ext cx="330577" cy="330577"/>
            </a:xfrm>
            <a:prstGeom prst="star5">
              <a:avLst/>
            </a:prstGeom>
            <a:solidFill>
              <a:schemeClr val="accent2">
                <a:lumMod val="60000"/>
                <a:lumOff val="40000"/>
              </a:schemeClr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5-Point Star 24"/>
            <p:cNvSpPr>
              <a:spLocks noChangeAspect="1"/>
            </p:cNvSpPr>
            <p:nvPr/>
          </p:nvSpPr>
          <p:spPr>
            <a:xfrm rot="10800000" flipV="1">
              <a:off x="4962151" y="4427275"/>
              <a:ext cx="329184" cy="329184"/>
            </a:xfrm>
            <a:prstGeom prst="star5">
              <a:avLst/>
            </a:prstGeom>
            <a:solidFill>
              <a:schemeClr val="bg1">
                <a:lumMod val="75000"/>
              </a:schemeClr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2238165" y="4822369"/>
              <a:ext cx="444693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>
                  <a:latin typeface="Arial"/>
                  <a:cs typeface="Arial"/>
                </a:rPr>
                <a:t>3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2837676" y="4822369"/>
              <a:ext cx="444693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>
                  <a:latin typeface="Arial"/>
                  <a:cs typeface="Arial"/>
                </a:rPr>
                <a:t>4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3436748" y="4822639"/>
              <a:ext cx="444693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>
                  <a:latin typeface="Arial"/>
                  <a:cs typeface="Arial"/>
                </a:rPr>
                <a:t>5</a:t>
              </a:r>
              <a:endParaRPr lang="en-US" sz="1800" dirty="0">
                <a:latin typeface="Arial"/>
                <a:cs typeface="Arial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4035315" y="4822909"/>
              <a:ext cx="444693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>
                  <a:latin typeface="Arial"/>
                  <a:cs typeface="Arial"/>
                </a:rPr>
                <a:t>6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4630978" y="4822909"/>
              <a:ext cx="444693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>
                  <a:latin typeface="Arial"/>
                  <a:cs typeface="Arial"/>
                </a:rPr>
                <a:t>7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5230667" y="4822369"/>
              <a:ext cx="444693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>
                  <a:latin typeface="Arial"/>
                  <a:cs typeface="Arial"/>
                </a:rPr>
                <a:t>8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5818774" y="4822369"/>
              <a:ext cx="444693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>
                  <a:latin typeface="Arial"/>
                  <a:cs typeface="Arial"/>
                </a:rPr>
                <a:t>9</a:t>
              </a: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6425863" y="4820678"/>
              <a:ext cx="444693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>
                  <a:latin typeface="Arial"/>
                  <a:cs typeface="Arial"/>
                </a:rPr>
                <a:t>10</a:t>
              </a: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7015664" y="4822369"/>
              <a:ext cx="444693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>
                  <a:latin typeface="Arial"/>
                  <a:cs typeface="Arial"/>
                </a:rPr>
                <a:t>11</a:t>
              </a: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7615670" y="4822909"/>
              <a:ext cx="444693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>
                  <a:latin typeface="Arial"/>
                  <a:cs typeface="Arial"/>
                </a:rPr>
                <a:t>12</a:t>
              </a: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8215652" y="4820678"/>
              <a:ext cx="444693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>
                  <a:latin typeface="Arial"/>
                  <a:cs typeface="Arial"/>
                </a:rPr>
                <a:t>13</a:t>
              </a: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1638187" y="4822369"/>
              <a:ext cx="444693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>
                  <a:latin typeface="Arial"/>
                  <a:cs typeface="Arial"/>
                </a:rPr>
                <a:t>2</a:t>
              </a: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1046495" y="4822369"/>
              <a:ext cx="444693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>
                  <a:latin typeface="Arial"/>
                  <a:cs typeface="Arial"/>
                </a:rPr>
                <a:t>1</a:t>
              </a: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512978" y="2155440"/>
              <a:ext cx="518287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600" dirty="0">
                  <a:latin typeface="Arial"/>
                  <a:cs typeface="Arial"/>
                </a:rPr>
                <a:t>1000</a:t>
              </a: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513348" y="1567372"/>
              <a:ext cx="518287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600" dirty="0">
                  <a:latin typeface="Arial"/>
                  <a:cs typeface="Arial"/>
                </a:rPr>
                <a:t>1010</a:t>
              </a: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512978" y="2743008"/>
              <a:ext cx="518287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600" dirty="0">
                  <a:latin typeface="Arial"/>
                  <a:cs typeface="Arial"/>
                </a:rPr>
                <a:t>990</a:t>
              </a: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489830" y="3327490"/>
              <a:ext cx="518287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600" dirty="0">
                  <a:latin typeface="Arial"/>
                  <a:cs typeface="Arial"/>
                </a:rPr>
                <a:t>980</a:t>
              </a: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512978" y="3917589"/>
              <a:ext cx="518287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600" dirty="0">
                  <a:latin typeface="Arial"/>
                  <a:cs typeface="Arial"/>
                </a:rPr>
                <a:t>970</a:t>
              </a: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512978" y="4503475"/>
              <a:ext cx="518287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600" dirty="0">
                  <a:latin typeface="Arial"/>
                  <a:cs typeface="Arial"/>
                </a:rPr>
                <a:t>960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 rot="16200000">
              <a:off x="-1268695" y="2829103"/>
              <a:ext cx="323154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latin typeface="Arial"/>
                  <a:cs typeface="Arial"/>
                </a:rPr>
                <a:t>SLP (hPa) </a:t>
              </a: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1269935" y="5072243"/>
              <a:ext cx="752623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latin typeface="Arial"/>
                  <a:cs typeface="Arial"/>
                </a:rPr>
                <a:t>Day in June 2018 labeled at 0000 UTC</a:t>
              </a:r>
            </a:p>
          </p:txBody>
        </p:sp>
      </p:grpSp>
      <p:sp>
        <p:nvSpPr>
          <p:cNvPr id="45" name="TextBox 44"/>
          <p:cNvSpPr txBox="1"/>
          <p:nvPr/>
        </p:nvSpPr>
        <p:spPr>
          <a:xfrm>
            <a:off x="1229935" y="791773"/>
            <a:ext cx="75262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latin typeface="Arial"/>
                <a:cs typeface="Arial"/>
              </a:rPr>
              <a:t>Hourly minimum SLP time series of AC1 and AC2</a:t>
            </a:r>
          </a:p>
        </p:txBody>
      </p:sp>
      <p:cxnSp>
        <p:nvCxnSpPr>
          <p:cNvPr id="47" name="Straight Connector 46"/>
          <p:cNvCxnSpPr/>
          <p:nvPr/>
        </p:nvCxnSpPr>
        <p:spPr>
          <a:xfrm>
            <a:off x="517702" y="5834883"/>
            <a:ext cx="596572" cy="0"/>
          </a:xfrm>
          <a:prstGeom prst="line">
            <a:avLst/>
          </a:prstGeom>
          <a:ln w="63500">
            <a:solidFill>
              <a:srgbClr val="BD000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8" name="TextBox 47"/>
          <p:cNvSpPr txBox="1"/>
          <p:nvPr/>
        </p:nvSpPr>
        <p:spPr>
          <a:xfrm>
            <a:off x="1142709" y="5650278"/>
            <a:ext cx="8385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Arial"/>
                <a:cs typeface="Arial"/>
              </a:rPr>
              <a:t>AC1</a:t>
            </a:r>
          </a:p>
        </p:txBody>
      </p:sp>
      <p:cxnSp>
        <p:nvCxnSpPr>
          <p:cNvPr id="49" name="Straight Connector 48"/>
          <p:cNvCxnSpPr/>
          <p:nvPr/>
        </p:nvCxnSpPr>
        <p:spPr>
          <a:xfrm>
            <a:off x="5023544" y="5834883"/>
            <a:ext cx="596572" cy="0"/>
          </a:xfrm>
          <a:prstGeom prst="line">
            <a:avLst/>
          </a:prstGeom>
          <a:ln w="635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0" name="TextBox 49"/>
          <p:cNvSpPr txBox="1"/>
          <p:nvPr/>
        </p:nvSpPr>
        <p:spPr>
          <a:xfrm>
            <a:off x="5667914" y="5656078"/>
            <a:ext cx="8271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latin typeface="Arial"/>
                <a:cs typeface="Arial"/>
              </a:rPr>
              <a:t>AC2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1142709" y="6067022"/>
            <a:ext cx="3543333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Arial"/>
                <a:cs typeface="Arial"/>
              </a:rPr>
              <a:t>Peak intensity of AC1 at            0400 UTC 4 June 2018 (967.9 hPa)</a:t>
            </a:r>
          </a:p>
        </p:txBody>
      </p:sp>
      <p:sp>
        <p:nvSpPr>
          <p:cNvPr id="52" name="5-Point Star 51"/>
          <p:cNvSpPr>
            <a:spLocks noChangeAspect="1"/>
          </p:cNvSpPr>
          <p:nvPr/>
        </p:nvSpPr>
        <p:spPr>
          <a:xfrm rot="10800000" flipV="1">
            <a:off x="707364" y="6184886"/>
            <a:ext cx="365760" cy="365760"/>
          </a:xfrm>
          <a:prstGeom prst="star5">
            <a:avLst/>
          </a:prstGeom>
          <a:solidFill>
            <a:schemeClr val="accent2">
              <a:lumMod val="60000"/>
              <a:lumOff val="40000"/>
            </a:schemeClr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TextBox 52"/>
          <p:cNvSpPr txBox="1"/>
          <p:nvPr/>
        </p:nvSpPr>
        <p:spPr>
          <a:xfrm>
            <a:off x="5667914" y="6067022"/>
            <a:ext cx="3868835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Arial"/>
                <a:cs typeface="Arial"/>
              </a:rPr>
              <a:t>Peak intensity of AC2 at                  1100 UTC 7 June 2018 (962.0 hPa)</a:t>
            </a:r>
          </a:p>
        </p:txBody>
      </p:sp>
      <p:sp>
        <p:nvSpPr>
          <p:cNvPr id="54" name="5-Point Star 53"/>
          <p:cNvSpPr>
            <a:spLocks noChangeAspect="1"/>
          </p:cNvSpPr>
          <p:nvPr/>
        </p:nvSpPr>
        <p:spPr>
          <a:xfrm rot="10800000" flipV="1">
            <a:off x="5286378" y="6184886"/>
            <a:ext cx="365760" cy="365760"/>
          </a:xfrm>
          <a:prstGeom prst="star5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Title 1"/>
          <p:cNvSpPr txBox="1">
            <a:spLocks/>
          </p:cNvSpPr>
          <p:nvPr/>
        </p:nvSpPr>
        <p:spPr>
          <a:xfrm>
            <a:off x="1" y="-33716"/>
            <a:ext cx="9143999" cy="72222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0000"/>
                </a:solidFill>
                <a:cs typeface="Arial" panose="020B0604020202020204" pitchFamily="34" charset="0"/>
              </a:rPr>
              <a:t>Track and Intensity of Cyclones</a:t>
            </a:r>
            <a:endParaRPr lang="en-US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406833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8" name="Straight Connector 37"/>
          <p:cNvCxnSpPr/>
          <p:nvPr/>
        </p:nvCxnSpPr>
        <p:spPr>
          <a:xfrm>
            <a:off x="-12095" y="5790071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-14916" y="6746798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4578976" y="5781706"/>
            <a:ext cx="0" cy="95956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0" name="Group 69"/>
          <p:cNvGrpSpPr/>
          <p:nvPr/>
        </p:nvGrpSpPr>
        <p:grpSpPr>
          <a:xfrm>
            <a:off x="80294" y="5105943"/>
            <a:ext cx="8990434" cy="369332"/>
            <a:chOff x="80294" y="5508343"/>
            <a:chExt cx="8990434" cy="369332"/>
          </a:xfrm>
        </p:grpSpPr>
        <p:pic>
          <p:nvPicPr>
            <p:cNvPr id="71" name="Picture 70" descr="300Z_stndanom_35.png"/>
            <p:cNvPicPr>
              <a:picLocks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6" t="95235" r="422" b="2433"/>
            <a:stretch/>
          </p:blipFill>
          <p:spPr>
            <a:xfrm>
              <a:off x="80294" y="5508343"/>
              <a:ext cx="8990434" cy="184666"/>
            </a:xfrm>
            <a:prstGeom prst="rect">
              <a:avLst/>
            </a:prstGeom>
          </p:spPr>
        </p:pic>
        <p:sp>
          <p:nvSpPr>
            <p:cNvPr id="72" name="TextBox 71"/>
            <p:cNvSpPr txBox="1"/>
            <p:nvPr/>
          </p:nvSpPr>
          <p:spPr>
            <a:xfrm>
              <a:off x="405589" y="5693009"/>
              <a:ext cx="33812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-6</a:t>
              </a: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916222" y="5690974"/>
              <a:ext cx="33812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-5</a:t>
              </a: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1398885" y="5693009"/>
              <a:ext cx="33812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-4</a:t>
              </a:r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1914395" y="5693009"/>
              <a:ext cx="33812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-3</a:t>
              </a: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2404756" y="5693009"/>
              <a:ext cx="33812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-2</a:t>
              </a: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2869971" y="5690974"/>
              <a:ext cx="438223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-1.5</a:t>
              </a: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3362184" y="5693009"/>
              <a:ext cx="438223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-1</a:t>
              </a: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3863272" y="5693009"/>
              <a:ext cx="438223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-0.5</a:t>
              </a: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4400579" y="5693009"/>
              <a:ext cx="33812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0</a:t>
              </a:r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4906865" y="5693009"/>
              <a:ext cx="33812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0.5</a:t>
              </a:r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5409799" y="5693009"/>
              <a:ext cx="33325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1</a:t>
              </a:r>
            </a:p>
          </p:txBody>
        </p:sp>
        <p:sp>
          <p:nvSpPr>
            <p:cNvPr id="86" name="TextBox 85"/>
            <p:cNvSpPr txBox="1"/>
            <p:nvPr/>
          </p:nvSpPr>
          <p:spPr>
            <a:xfrm>
              <a:off x="5900162" y="5693009"/>
              <a:ext cx="33812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1.5</a:t>
              </a: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6403096" y="5693009"/>
              <a:ext cx="33325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</a:t>
              </a: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6906034" y="5693009"/>
              <a:ext cx="33325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</a:t>
              </a: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7405106" y="5693009"/>
              <a:ext cx="33325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4</a:t>
              </a: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7899335" y="5693009"/>
              <a:ext cx="33812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5</a:t>
              </a: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8402268" y="5693009"/>
              <a:ext cx="33325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6</a:t>
              </a:r>
            </a:p>
          </p:txBody>
        </p:sp>
      </p:grpSp>
      <p:sp>
        <p:nvSpPr>
          <p:cNvPr id="94" name="Content Placeholder 2"/>
          <p:cNvSpPr txBox="1">
            <a:spLocks/>
          </p:cNvSpPr>
          <p:nvPr/>
        </p:nvSpPr>
        <p:spPr>
          <a:xfrm>
            <a:off x="26934" y="5804182"/>
            <a:ext cx="4547120" cy="942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dirty="0">
                <a:latin typeface="Arial"/>
                <a:cs typeface="Arial"/>
              </a:rPr>
              <a:t>300-hPa geopotential height (dam, black), winds (m s</a:t>
            </a:r>
            <a:r>
              <a:rPr lang="en-US" sz="1600" baseline="30000" dirty="0">
                <a:latin typeface="Arial"/>
                <a:cs typeface="Arial"/>
              </a:rPr>
              <a:t>−1</a:t>
            </a:r>
            <a:r>
              <a:rPr lang="en-US" sz="1600" dirty="0">
                <a:latin typeface="Arial"/>
                <a:cs typeface="Arial"/>
              </a:rPr>
              <a:t>, flags and barbs), and standardized         v-wind anomalies (</a:t>
            </a:r>
            <a:r>
              <a:rPr lang="en-US" sz="1600" dirty="0" err="1">
                <a:latin typeface="Arial"/>
                <a:cs typeface="Arial"/>
              </a:rPr>
              <a:t>σ</a:t>
            </a:r>
            <a:r>
              <a:rPr lang="en-US" sz="1600" dirty="0">
                <a:latin typeface="Arial"/>
                <a:cs typeface="Arial"/>
              </a:rPr>
              <a:t>, shaded)</a:t>
            </a:r>
            <a:endParaRPr lang="en-US" sz="16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Content Placeholder 2"/>
          <p:cNvSpPr txBox="1">
            <a:spLocks/>
          </p:cNvSpPr>
          <p:nvPr/>
        </p:nvSpPr>
        <p:spPr>
          <a:xfrm>
            <a:off x="4591549" y="5804182"/>
            <a:ext cx="4547120" cy="942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dirty="0">
                <a:latin typeface="Arial"/>
                <a:cs typeface="Arial"/>
              </a:rPr>
              <a:t>925-hPa geopotential height (dam, black), winds (m s</a:t>
            </a:r>
            <a:r>
              <a:rPr lang="en-US" sz="1600" baseline="30000" dirty="0">
                <a:latin typeface="Arial"/>
                <a:cs typeface="Arial"/>
              </a:rPr>
              <a:t>−1</a:t>
            </a:r>
            <a:r>
              <a:rPr lang="en-US" sz="1600" dirty="0">
                <a:latin typeface="Arial"/>
                <a:cs typeface="Arial"/>
              </a:rPr>
              <a:t>, flags and barbs), and standardized         v-wind anomalies (</a:t>
            </a:r>
            <a:r>
              <a:rPr lang="en-US" sz="1600" dirty="0" err="1">
                <a:latin typeface="Arial"/>
                <a:cs typeface="Arial"/>
              </a:rPr>
              <a:t>σ</a:t>
            </a:r>
            <a:r>
              <a:rPr lang="en-US" sz="1600" dirty="0">
                <a:latin typeface="Arial"/>
                <a:cs typeface="Arial"/>
              </a:rPr>
              <a:t>, shaded)</a:t>
            </a:r>
            <a:endParaRPr lang="en-US" sz="16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 descr="300v_stndanom_20180602_120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694" y="741252"/>
            <a:ext cx="4186469" cy="402336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6" name="Picture 5" descr="925v_stndanom_20180602_1200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5684" y="741252"/>
            <a:ext cx="4186469" cy="402336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32" name="Title 1"/>
          <p:cNvSpPr txBox="1">
            <a:spLocks/>
          </p:cNvSpPr>
          <p:nvPr/>
        </p:nvSpPr>
        <p:spPr>
          <a:xfrm>
            <a:off x="1" y="-33716"/>
            <a:ext cx="9143999" cy="72222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0000"/>
                </a:solidFill>
                <a:cs typeface="Arial" panose="020B0604020202020204" pitchFamily="34" charset="0"/>
              </a:rPr>
              <a:t>12</a:t>
            </a:r>
            <a:r>
              <a:rPr lang="en-US" b="1" dirty="0" smtClean="0">
                <a:solidFill>
                  <a:srgbClr val="FF0000"/>
                </a:solidFill>
                <a:cs typeface="Arial" panose="020B0604020202020204" pitchFamily="34" charset="0"/>
              </a:rPr>
              <a:t>00 UTC 2 Jun 2018</a:t>
            </a:r>
            <a:endParaRPr lang="en-US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110159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8" name="Straight Connector 37"/>
          <p:cNvCxnSpPr/>
          <p:nvPr/>
        </p:nvCxnSpPr>
        <p:spPr>
          <a:xfrm>
            <a:off x="-12095" y="5790071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-14916" y="6746798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4578976" y="5781706"/>
            <a:ext cx="0" cy="95956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0" name="Group 69"/>
          <p:cNvGrpSpPr/>
          <p:nvPr/>
        </p:nvGrpSpPr>
        <p:grpSpPr>
          <a:xfrm>
            <a:off x="80294" y="5105943"/>
            <a:ext cx="8990434" cy="369332"/>
            <a:chOff x="80294" y="5508343"/>
            <a:chExt cx="8990434" cy="369332"/>
          </a:xfrm>
        </p:grpSpPr>
        <p:pic>
          <p:nvPicPr>
            <p:cNvPr id="71" name="Picture 70" descr="300Z_stndanom_35.png"/>
            <p:cNvPicPr>
              <a:picLocks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6" t="95235" r="422" b="2433"/>
            <a:stretch/>
          </p:blipFill>
          <p:spPr>
            <a:xfrm>
              <a:off x="80294" y="5508343"/>
              <a:ext cx="8990434" cy="184666"/>
            </a:xfrm>
            <a:prstGeom prst="rect">
              <a:avLst/>
            </a:prstGeom>
          </p:spPr>
        </p:pic>
        <p:sp>
          <p:nvSpPr>
            <p:cNvPr id="72" name="TextBox 71"/>
            <p:cNvSpPr txBox="1"/>
            <p:nvPr/>
          </p:nvSpPr>
          <p:spPr>
            <a:xfrm>
              <a:off x="405589" y="5693009"/>
              <a:ext cx="33812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-6</a:t>
              </a: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916222" y="5690974"/>
              <a:ext cx="33812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-5</a:t>
              </a: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1398885" y="5693009"/>
              <a:ext cx="33812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-4</a:t>
              </a:r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1914395" y="5693009"/>
              <a:ext cx="33812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-3</a:t>
              </a: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2404756" y="5693009"/>
              <a:ext cx="33812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-2</a:t>
              </a: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2869971" y="5690974"/>
              <a:ext cx="438223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-1.5</a:t>
              </a: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3362184" y="5693009"/>
              <a:ext cx="438223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-1</a:t>
              </a: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3863272" y="5693009"/>
              <a:ext cx="438223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-0.5</a:t>
              </a: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4400579" y="5693009"/>
              <a:ext cx="33812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0</a:t>
              </a:r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4906865" y="5693009"/>
              <a:ext cx="33812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0.5</a:t>
              </a:r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5409799" y="5693009"/>
              <a:ext cx="33325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1</a:t>
              </a:r>
            </a:p>
          </p:txBody>
        </p:sp>
        <p:sp>
          <p:nvSpPr>
            <p:cNvPr id="86" name="TextBox 85"/>
            <p:cNvSpPr txBox="1"/>
            <p:nvPr/>
          </p:nvSpPr>
          <p:spPr>
            <a:xfrm>
              <a:off x="5900162" y="5693009"/>
              <a:ext cx="33812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1.5</a:t>
              </a: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6403096" y="5693009"/>
              <a:ext cx="33325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</a:t>
              </a: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6906034" y="5693009"/>
              <a:ext cx="33325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</a:t>
              </a: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7405106" y="5693009"/>
              <a:ext cx="33325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4</a:t>
              </a: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7899335" y="5693009"/>
              <a:ext cx="33812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5</a:t>
              </a: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8402268" y="5693009"/>
              <a:ext cx="33325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6</a:t>
              </a:r>
            </a:p>
          </p:txBody>
        </p:sp>
      </p:grpSp>
      <p:sp>
        <p:nvSpPr>
          <p:cNvPr id="94" name="Content Placeholder 2"/>
          <p:cNvSpPr txBox="1">
            <a:spLocks/>
          </p:cNvSpPr>
          <p:nvPr/>
        </p:nvSpPr>
        <p:spPr>
          <a:xfrm>
            <a:off x="26934" y="5804182"/>
            <a:ext cx="4547120" cy="942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dirty="0">
                <a:latin typeface="Arial"/>
                <a:cs typeface="Arial"/>
              </a:rPr>
              <a:t>300-hPa geopotential height (dam, black), winds (m s</a:t>
            </a:r>
            <a:r>
              <a:rPr lang="en-US" sz="1600" baseline="30000" dirty="0">
                <a:latin typeface="Arial"/>
                <a:cs typeface="Arial"/>
              </a:rPr>
              <a:t>−1</a:t>
            </a:r>
            <a:r>
              <a:rPr lang="en-US" sz="1600" dirty="0">
                <a:latin typeface="Arial"/>
                <a:cs typeface="Arial"/>
              </a:rPr>
              <a:t>, flags and barbs), and standardized         v-wind anomalies (</a:t>
            </a:r>
            <a:r>
              <a:rPr lang="en-US" sz="1600" dirty="0" err="1">
                <a:latin typeface="Arial"/>
                <a:cs typeface="Arial"/>
              </a:rPr>
              <a:t>σ</a:t>
            </a:r>
            <a:r>
              <a:rPr lang="en-US" sz="1600" dirty="0">
                <a:latin typeface="Arial"/>
                <a:cs typeface="Arial"/>
              </a:rPr>
              <a:t>, shaded)</a:t>
            </a:r>
            <a:endParaRPr lang="en-US" sz="16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Content Placeholder 2"/>
          <p:cNvSpPr txBox="1">
            <a:spLocks/>
          </p:cNvSpPr>
          <p:nvPr/>
        </p:nvSpPr>
        <p:spPr>
          <a:xfrm>
            <a:off x="4591549" y="5804182"/>
            <a:ext cx="4547120" cy="942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dirty="0">
                <a:latin typeface="Arial"/>
                <a:cs typeface="Arial"/>
              </a:rPr>
              <a:t>925-hPa geopotential height (dam, black), winds (m s</a:t>
            </a:r>
            <a:r>
              <a:rPr lang="en-US" sz="1600" baseline="30000" dirty="0">
                <a:latin typeface="Arial"/>
                <a:cs typeface="Arial"/>
              </a:rPr>
              <a:t>−1</a:t>
            </a:r>
            <a:r>
              <a:rPr lang="en-US" sz="1600" dirty="0">
                <a:latin typeface="Arial"/>
                <a:cs typeface="Arial"/>
              </a:rPr>
              <a:t>, flags and barbs), and standardized         v-wind anomalies (</a:t>
            </a:r>
            <a:r>
              <a:rPr lang="en-US" sz="1600" dirty="0" err="1">
                <a:latin typeface="Arial"/>
                <a:cs typeface="Arial"/>
              </a:rPr>
              <a:t>σ</a:t>
            </a:r>
            <a:r>
              <a:rPr lang="en-US" sz="1600" dirty="0">
                <a:latin typeface="Arial"/>
                <a:cs typeface="Arial"/>
              </a:rPr>
              <a:t>, shaded)</a:t>
            </a:r>
            <a:endParaRPr lang="en-US" sz="16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 descr="300v_stndanom_20180603_120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694" y="741252"/>
            <a:ext cx="4186469" cy="402336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3" name="Picture 2" descr="925v_stndanom_20180603_1200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4414" y="741252"/>
            <a:ext cx="4186469" cy="402336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32" name="Title 1"/>
          <p:cNvSpPr txBox="1">
            <a:spLocks/>
          </p:cNvSpPr>
          <p:nvPr/>
        </p:nvSpPr>
        <p:spPr>
          <a:xfrm>
            <a:off x="1" y="-33716"/>
            <a:ext cx="9143999" cy="72222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0000"/>
                </a:solidFill>
                <a:cs typeface="Arial" panose="020B0604020202020204" pitchFamily="34" charset="0"/>
              </a:rPr>
              <a:t>12</a:t>
            </a:r>
            <a:r>
              <a:rPr lang="en-US" b="1" dirty="0" smtClean="0">
                <a:solidFill>
                  <a:srgbClr val="FF0000"/>
                </a:solidFill>
                <a:cs typeface="Arial" panose="020B0604020202020204" pitchFamily="34" charset="0"/>
              </a:rPr>
              <a:t>00 UTC 3 Jun 2018</a:t>
            </a:r>
            <a:endParaRPr lang="en-US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123277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8" name="Straight Connector 37"/>
          <p:cNvCxnSpPr/>
          <p:nvPr/>
        </p:nvCxnSpPr>
        <p:spPr>
          <a:xfrm>
            <a:off x="-12095" y="5790071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-14916" y="6746798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4578976" y="5781706"/>
            <a:ext cx="0" cy="95956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0" name="Group 69"/>
          <p:cNvGrpSpPr/>
          <p:nvPr/>
        </p:nvGrpSpPr>
        <p:grpSpPr>
          <a:xfrm>
            <a:off x="80294" y="5105943"/>
            <a:ext cx="8990434" cy="369332"/>
            <a:chOff x="80294" y="5508343"/>
            <a:chExt cx="8990434" cy="369332"/>
          </a:xfrm>
        </p:grpSpPr>
        <p:pic>
          <p:nvPicPr>
            <p:cNvPr id="71" name="Picture 70" descr="300Z_stndanom_35.png"/>
            <p:cNvPicPr>
              <a:picLocks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6" t="95235" r="422" b="2433"/>
            <a:stretch/>
          </p:blipFill>
          <p:spPr>
            <a:xfrm>
              <a:off x="80294" y="5508343"/>
              <a:ext cx="8990434" cy="184666"/>
            </a:xfrm>
            <a:prstGeom prst="rect">
              <a:avLst/>
            </a:prstGeom>
          </p:spPr>
        </p:pic>
        <p:sp>
          <p:nvSpPr>
            <p:cNvPr id="72" name="TextBox 71"/>
            <p:cNvSpPr txBox="1"/>
            <p:nvPr/>
          </p:nvSpPr>
          <p:spPr>
            <a:xfrm>
              <a:off x="405589" y="5693009"/>
              <a:ext cx="33812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-6</a:t>
              </a: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916222" y="5690974"/>
              <a:ext cx="33812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-5</a:t>
              </a: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1398885" y="5693009"/>
              <a:ext cx="33812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-4</a:t>
              </a:r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1914395" y="5693009"/>
              <a:ext cx="33812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-3</a:t>
              </a: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2404756" y="5693009"/>
              <a:ext cx="33812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-2</a:t>
              </a: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2869971" y="5690974"/>
              <a:ext cx="438223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-1.5</a:t>
              </a: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3362184" y="5693009"/>
              <a:ext cx="438223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-1</a:t>
              </a: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3863272" y="5693009"/>
              <a:ext cx="438223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-0.5</a:t>
              </a: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4400579" y="5693009"/>
              <a:ext cx="33812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0</a:t>
              </a:r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4906865" y="5693009"/>
              <a:ext cx="33812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0.5</a:t>
              </a:r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5409799" y="5693009"/>
              <a:ext cx="33325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1</a:t>
              </a:r>
            </a:p>
          </p:txBody>
        </p:sp>
        <p:sp>
          <p:nvSpPr>
            <p:cNvPr id="86" name="TextBox 85"/>
            <p:cNvSpPr txBox="1"/>
            <p:nvPr/>
          </p:nvSpPr>
          <p:spPr>
            <a:xfrm>
              <a:off x="5900162" y="5693009"/>
              <a:ext cx="33812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1.5</a:t>
              </a: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6403096" y="5693009"/>
              <a:ext cx="33325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</a:t>
              </a: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6906034" y="5693009"/>
              <a:ext cx="33325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</a:t>
              </a: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7405106" y="5693009"/>
              <a:ext cx="33325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4</a:t>
              </a: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7899335" y="5693009"/>
              <a:ext cx="33812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5</a:t>
              </a: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8402268" y="5693009"/>
              <a:ext cx="33325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6</a:t>
              </a:r>
            </a:p>
          </p:txBody>
        </p:sp>
      </p:grpSp>
      <p:sp>
        <p:nvSpPr>
          <p:cNvPr id="94" name="Content Placeholder 2"/>
          <p:cNvSpPr txBox="1">
            <a:spLocks/>
          </p:cNvSpPr>
          <p:nvPr/>
        </p:nvSpPr>
        <p:spPr>
          <a:xfrm>
            <a:off x="26934" y="5804182"/>
            <a:ext cx="4547120" cy="942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dirty="0">
                <a:latin typeface="Arial"/>
                <a:cs typeface="Arial"/>
              </a:rPr>
              <a:t>300-hPa geopotential height (dam, black), winds (m s</a:t>
            </a:r>
            <a:r>
              <a:rPr lang="en-US" sz="1600" baseline="30000" dirty="0">
                <a:latin typeface="Arial"/>
                <a:cs typeface="Arial"/>
              </a:rPr>
              <a:t>−1</a:t>
            </a:r>
            <a:r>
              <a:rPr lang="en-US" sz="1600" dirty="0">
                <a:latin typeface="Arial"/>
                <a:cs typeface="Arial"/>
              </a:rPr>
              <a:t>, flags and barbs), and standardized         v-wind anomalies (</a:t>
            </a:r>
            <a:r>
              <a:rPr lang="en-US" sz="1600" dirty="0" err="1">
                <a:latin typeface="Arial"/>
                <a:cs typeface="Arial"/>
              </a:rPr>
              <a:t>σ</a:t>
            </a:r>
            <a:r>
              <a:rPr lang="en-US" sz="1600" dirty="0">
                <a:latin typeface="Arial"/>
                <a:cs typeface="Arial"/>
              </a:rPr>
              <a:t>, shaded)</a:t>
            </a:r>
            <a:endParaRPr lang="en-US" sz="16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Content Placeholder 2"/>
          <p:cNvSpPr txBox="1">
            <a:spLocks/>
          </p:cNvSpPr>
          <p:nvPr/>
        </p:nvSpPr>
        <p:spPr>
          <a:xfrm>
            <a:off x="4591549" y="5804182"/>
            <a:ext cx="4547120" cy="942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dirty="0">
                <a:latin typeface="Arial"/>
                <a:cs typeface="Arial"/>
              </a:rPr>
              <a:t>925-hPa geopotential height (dam, black), winds (m s</a:t>
            </a:r>
            <a:r>
              <a:rPr lang="en-US" sz="1600" baseline="30000" dirty="0">
                <a:latin typeface="Arial"/>
                <a:cs typeface="Arial"/>
              </a:rPr>
              <a:t>−1</a:t>
            </a:r>
            <a:r>
              <a:rPr lang="en-US" sz="1600" dirty="0">
                <a:latin typeface="Arial"/>
                <a:cs typeface="Arial"/>
              </a:rPr>
              <a:t>, flags and barbs), and standardized         v-wind anomalies (</a:t>
            </a:r>
            <a:r>
              <a:rPr lang="en-US" sz="1600" dirty="0" err="1">
                <a:latin typeface="Arial"/>
                <a:cs typeface="Arial"/>
              </a:rPr>
              <a:t>σ</a:t>
            </a:r>
            <a:r>
              <a:rPr lang="en-US" sz="1600" dirty="0">
                <a:latin typeface="Arial"/>
                <a:cs typeface="Arial"/>
              </a:rPr>
              <a:t>, shaded)</a:t>
            </a:r>
            <a:endParaRPr lang="en-US" sz="16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 descr="300v_stndanom_20180604_120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521" y="741252"/>
            <a:ext cx="4186469" cy="402336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5" name="Picture 4" descr="925v_stndanom_20180604_1200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1424" y="741252"/>
            <a:ext cx="4186469" cy="402336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32" name="Title 1"/>
          <p:cNvSpPr txBox="1">
            <a:spLocks/>
          </p:cNvSpPr>
          <p:nvPr/>
        </p:nvSpPr>
        <p:spPr>
          <a:xfrm>
            <a:off x="1" y="-33716"/>
            <a:ext cx="9143999" cy="72222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0000"/>
                </a:solidFill>
                <a:cs typeface="Arial" panose="020B0604020202020204" pitchFamily="34" charset="0"/>
              </a:rPr>
              <a:t>12</a:t>
            </a:r>
            <a:r>
              <a:rPr lang="en-US" b="1" dirty="0" smtClean="0">
                <a:solidFill>
                  <a:srgbClr val="FF0000"/>
                </a:solidFill>
                <a:cs typeface="Arial" panose="020B0604020202020204" pitchFamily="34" charset="0"/>
              </a:rPr>
              <a:t>00 UTC 4 Jun 2018</a:t>
            </a:r>
            <a:endParaRPr lang="en-US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650978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8" name="Straight Connector 37"/>
          <p:cNvCxnSpPr/>
          <p:nvPr/>
        </p:nvCxnSpPr>
        <p:spPr>
          <a:xfrm>
            <a:off x="-12095" y="5790071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-14916" y="6746798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4578976" y="5781706"/>
            <a:ext cx="0" cy="95956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0" name="Group 69"/>
          <p:cNvGrpSpPr/>
          <p:nvPr/>
        </p:nvGrpSpPr>
        <p:grpSpPr>
          <a:xfrm>
            <a:off x="80294" y="5105943"/>
            <a:ext cx="8990434" cy="369332"/>
            <a:chOff x="80294" y="5508343"/>
            <a:chExt cx="8990434" cy="369332"/>
          </a:xfrm>
        </p:grpSpPr>
        <p:pic>
          <p:nvPicPr>
            <p:cNvPr id="71" name="Picture 70" descr="300Z_stndanom_35.png"/>
            <p:cNvPicPr>
              <a:picLocks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6" t="95235" r="422" b="2433"/>
            <a:stretch/>
          </p:blipFill>
          <p:spPr>
            <a:xfrm>
              <a:off x="80294" y="5508343"/>
              <a:ext cx="8990434" cy="184666"/>
            </a:xfrm>
            <a:prstGeom prst="rect">
              <a:avLst/>
            </a:prstGeom>
          </p:spPr>
        </p:pic>
        <p:sp>
          <p:nvSpPr>
            <p:cNvPr id="72" name="TextBox 71"/>
            <p:cNvSpPr txBox="1"/>
            <p:nvPr/>
          </p:nvSpPr>
          <p:spPr>
            <a:xfrm>
              <a:off x="405589" y="5693009"/>
              <a:ext cx="33812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-6</a:t>
              </a: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916222" y="5690974"/>
              <a:ext cx="33812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-5</a:t>
              </a: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1398885" y="5693009"/>
              <a:ext cx="33812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-4</a:t>
              </a:r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1914395" y="5693009"/>
              <a:ext cx="33812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-3</a:t>
              </a: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2404756" y="5693009"/>
              <a:ext cx="33812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-2</a:t>
              </a: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2869971" y="5690974"/>
              <a:ext cx="438223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-1.5</a:t>
              </a: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3362184" y="5693009"/>
              <a:ext cx="438223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-1</a:t>
              </a: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3863272" y="5693009"/>
              <a:ext cx="438223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-0.5</a:t>
              </a: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4400579" y="5693009"/>
              <a:ext cx="33812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0</a:t>
              </a:r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4906865" y="5693009"/>
              <a:ext cx="33812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0.5</a:t>
              </a:r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5409799" y="5693009"/>
              <a:ext cx="33325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1</a:t>
              </a:r>
            </a:p>
          </p:txBody>
        </p:sp>
        <p:sp>
          <p:nvSpPr>
            <p:cNvPr id="86" name="TextBox 85"/>
            <p:cNvSpPr txBox="1"/>
            <p:nvPr/>
          </p:nvSpPr>
          <p:spPr>
            <a:xfrm>
              <a:off x="5900162" y="5693009"/>
              <a:ext cx="33812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1.5</a:t>
              </a: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6403096" y="5693009"/>
              <a:ext cx="33325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</a:t>
              </a: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6906034" y="5693009"/>
              <a:ext cx="33325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</a:t>
              </a: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7405106" y="5693009"/>
              <a:ext cx="33325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4</a:t>
              </a: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7899335" y="5693009"/>
              <a:ext cx="33812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5</a:t>
              </a: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8402268" y="5693009"/>
              <a:ext cx="33325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6</a:t>
              </a:r>
            </a:p>
          </p:txBody>
        </p:sp>
      </p:grpSp>
      <p:sp>
        <p:nvSpPr>
          <p:cNvPr id="94" name="Content Placeholder 2"/>
          <p:cNvSpPr txBox="1">
            <a:spLocks/>
          </p:cNvSpPr>
          <p:nvPr/>
        </p:nvSpPr>
        <p:spPr>
          <a:xfrm>
            <a:off x="26934" y="5804182"/>
            <a:ext cx="4547120" cy="942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dirty="0">
                <a:latin typeface="Arial"/>
                <a:cs typeface="Arial"/>
              </a:rPr>
              <a:t>300-hPa geopotential height (dam, black), winds (m s</a:t>
            </a:r>
            <a:r>
              <a:rPr lang="en-US" sz="1600" baseline="30000" dirty="0">
                <a:latin typeface="Arial"/>
                <a:cs typeface="Arial"/>
              </a:rPr>
              <a:t>−1</a:t>
            </a:r>
            <a:r>
              <a:rPr lang="en-US" sz="1600" dirty="0">
                <a:latin typeface="Arial"/>
                <a:cs typeface="Arial"/>
              </a:rPr>
              <a:t>, flags and barbs), and standardized         v-wind anomalies (</a:t>
            </a:r>
            <a:r>
              <a:rPr lang="en-US" sz="1600" dirty="0" err="1">
                <a:latin typeface="Arial"/>
                <a:cs typeface="Arial"/>
              </a:rPr>
              <a:t>σ</a:t>
            </a:r>
            <a:r>
              <a:rPr lang="en-US" sz="1600" dirty="0">
                <a:latin typeface="Arial"/>
                <a:cs typeface="Arial"/>
              </a:rPr>
              <a:t>, shaded)</a:t>
            </a:r>
            <a:endParaRPr lang="en-US" sz="16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Content Placeholder 2"/>
          <p:cNvSpPr txBox="1">
            <a:spLocks/>
          </p:cNvSpPr>
          <p:nvPr/>
        </p:nvSpPr>
        <p:spPr>
          <a:xfrm>
            <a:off x="4591549" y="5804182"/>
            <a:ext cx="4547120" cy="942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dirty="0">
                <a:latin typeface="Arial"/>
                <a:cs typeface="Arial"/>
              </a:rPr>
              <a:t>925-hPa geopotential height (dam, black), winds (m s</a:t>
            </a:r>
            <a:r>
              <a:rPr lang="en-US" sz="1600" baseline="30000" dirty="0">
                <a:latin typeface="Arial"/>
                <a:cs typeface="Arial"/>
              </a:rPr>
              <a:t>−1</a:t>
            </a:r>
            <a:r>
              <a:rPr lang="en-US" sz="1600" dirty="0">
                <a:latin typeface="Arial"/>
                <a:cs typeface="Arial"/>
              </a:rPr>
              <a:t>, flags and barbs), and standardized         v-wind anomalies (</a:t>
            </a:r>
            <a:r>
              <a:rPr lang="en-US" sz="1600" dirty="0" err="1">
                <a:latin typeface="Arial"/>
                <a:cs typeface="Arial"/>
              </a:rPr>
              <a:t>σ</a:t>
            </a:r>
            <a:r>
              <a:rPr lang="en-US" sz="1600" dirty="0">
                <a:latin typeface="Arial"/>
                <a:cs typeface="Arial"/>
              </a:rPr>
              <a:t>, shaded)</a:t>
            </a:r>
            <a:endParaRPr lang="en-US" sz="16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 descr="300v_stndanom_20180605_120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521" y="741252"/>
            <a:ext cx="4186469" cy="402336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3" name="Picture 2" descr="925v_stndanom_20180605_1200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5684" y="741252"/>
            <a:ext cx="4186469" cy="402336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32" name="Title 1"/>
          <p:cNvSpPr txBox="1">
            <a:spLocks/>
          </p:cNvSpPr>
          <p:nvPr/>
        </p:nvSpPr>
        <p:spPr>
          <a:xfrm>
            <a:off x="1" y="-33716"/>
            <a:ext cx="9143999" cy="72222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0000"/>
                </a:solidFill>
                <a:cs typeface="Arial" panose="020B0604020202020204" pitchFamily="34" charset="0"/>
              </a:rPr>
              <a:t>12</a:t>
            </a:r>
            <a:r>
              <a:rPr lang="en-US" b="1" dirty="0" smtClean="0">
                <a:solidFill>
                  <a:srgbClr val="FF0000"/>
                </a:solidFill>
                <a:cs typeface="Arial" panose="020B0604020202020204" pitchFamily="34" charset="0"/>
              </a:rPr>
              <a:t>00 UTC 5 Jun 2018</a:t>
            </a:r>
            <a:endParaRPr lang="en-US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53903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8" name="Straight Connector 37"/>
          <p:cNvCxnSpPr/>
          <p:nvPr/>
        </p:nvCxnSpPr>
        <p:spPr>
          <a:xfrm>
            <a:off x="-12095" y="5790071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-14916" y="6746798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4578976" y="5781706"/>
            <a:ext cx="0" cy="95956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0" name="Group 69"/>
          <p:cNvGrpSpPr/>
          <p:nvPr/>
        </p:nvGrpSpPr>
        <p:grpSpPr>
          <a:xfrm>
            <a:off x="80294" y="5105943"/>
            <a:ext cx="8990434" cy="369332"/>
            <a:chOff x="80294" y="5508343"/>
            <a:chExt cx="8990434" cy="369332"/>
          </a:xfrm>
        </p:grpSpPr>
        <p:pic>
          <p:nvPicPr>
            <p:cNvPr id="71" name="Picture 70" descr="300Z_stndanom_35.png"/>
            <p:cNvPicPr>
              <a:picLocks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6" t="95235" r="422" b="2433"/>
            <a:stretch/>
          </p:blipFill>
          <p:spPr>
            <a:xfrm>
              <a:off x="80294" y="5508343"/>
              <a:ext cx="8990434" cy="184666"/>
            </a:xfrm>
            <a:prstGeom prst="rect">
              <a:avLst/>
            </a:prstGeom>
          </p:spPr>
        </p:pic>
        <p:sp>
          <p:nvSpPr>
            <p:cNvPr id="72" name="TextBox 71"/>
            <p:cNvSpPr txBox="1"/>
            <p:nvPr/>
          </p:nvSpPr>
          <p:spPr>
            <a:xfrm>
              <a:off x="405589" y="5693009"/>
              <a:ext cx="33812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-6</a:t>
              </a: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916222" y="5690974"/>
              <a:ext cx="33812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-5</a:t>
              </a: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1398885" y="5693009"/>
              <a:ext cx="33812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-4</a:t>
              </a:r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1914395" y="5693009"/>
              <a:ext cx="33812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-3</a:t>
              </a: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2404756" y="5693009"/>
              <a:ext cx="33812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-2</a:t>
              </a: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2869971" y="5690974"/>
              <a:ext cx="438223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-1.5</a:t>
              </a: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3362184" y="5693009"/>
              <a:ext cx="438223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-1</a:t>
              </a: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3863272" y="5693009"/>
              <a:ext cx="438223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-0.5</a:t>
              </a: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4400579" y="5693009"/>
              <a:ext cx="33812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0</a:t>
              </a:r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4906865" y="5693009"/>
              <a:ext cx="33812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0.5</a:t>
              </a:r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5409799" y="5693009"/>
              <a:ext cx="33325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1</a:t>
              </a:r>
            </a:p>
          </p:txBody>
        </p:sp>
        <p:sp>
          <p:nvSpPr>
            <p:cNvPr id="86" name="TextBox 85"/>
            <p:cNvSpPr txBox="1"/>
            <p:nvPr/>
          </p:nvSpPr>
          <p:spPr>
            <a:xfrm>
              <a:off x="5900162" y="5693009"/>
              <a:ext cx="33812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1.5</a:t>
              </a: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6403096" y="5693009"/>
              <a:ext cx="33325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</a:t>
              </a: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6906034" y="5693009"/>
              <a:ext cx="33325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</a:t>
              </a: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7405106" y="5693009"/>
              <a:ext cx="33325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4</a:t>
              </a: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7899335" y="5693009"/>
              <a:ext cx="33812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5</a:t>
              </a: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8402268" y="5693009"/>
              <a:ext cx="33325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6</a:t>
              </a:r>
            </a:p>
          </p:txBody>
        </p:sp>
      </p:grpSp>
      <p:sp>
        <p:nvSpPr>
          <p:cNvPr id="94" name="Content Placeholder 2"/>
          <p:cNvSpPr txBox="1">
            <a:spLocks/>
          </p:cNvSpPr>
          <p:nvPr/>
        </p:nvSpPr>
        <p:spPr>
          <a:xfrm>
            <a:off x="26934" y="5804182"/>
            <a:ext cx="4547120" cy="942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dirty="0">
                <a:latin typeface="Arial"/>
                <a:cs typeface="Arial"/>
              </a:rPr>
              <a:t>300-hPa geopotential height (dam, black), winds (m s</a:t>
            </a:r>
            <a:r>
              <a:rPr lang="en-US" sz="1600" baseline="30000" dirty="0">
                <a:latin typeface="Arial"/>
                <a:cs typeface="Arial"/>
              </a:rPr>
              <a:t>−1</a:t>
            </a:r>
            <a:r>
              <a:rPr lang="en-US" sz="1600" dirty="0">
                <a:latin typeface="Arial"/>
                <a:cs typeface="Arial"/>
              </a:rPr>
              <a:t>, flags and barbs), and standardized         v-wind anomalies (</a:t>
            </a:r>
            <a:r>
              <a:rPr lang="en-US" sz="1600" dirty="0" err="1">
                <a:latin typeface="Arial"/>
                <a:cs typeface="Arial"/>
              </a:rPr>
              <a:t>σ</a:t>
            </a:r>
            <a:r>
              <a:rPr lang="en-US" sz="1600" dirty="0">
                <a:latin typeface="Arial"/>
                <a:cs typeface="Arial"/>
              </a:rPr>
              <a:t>, shaded)</a:t>
            </a:r>
            <a:endParaRPr lang="en-US" sz="16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Content Placeholder 2"/>
          <p:cNvSpPr txBox="1">
            <a:spLocks/>
          </p:cNvSpPr>
          <p:nvPr/>
        </p:nvSpPr>
        <p:spPr>
          <a:xfrm>
            <a:off x="4591549" y="5804182"/>
            <a:ext cx="4547120" cy="942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dirty="0">
                <a:latin typeface="Arial"/>
                <a:cs typeface="Arial"/>
              </a:rPr>
              <a:t>925-hPa geopotential height (dam, black), winds (m s</a:t>
            </a:r>
            <a:r>
              <a:rPr lang="en-US" sz="1600" baseline="30000" dirty="0">
                <a:latin typeface="Arial"/>
                <a:cs typeface="Arial"/>
              </a:rPr>
              <a:t>−1</a:t>
            </a:r>
            <a:r>
              <a:rPr lang="en-US" sz="1600" dirty="0">
                <a:latin typeface="Arial"/>
                <a:cs typeface="Arial"/>
              </a:rPr>
              <a:t>, flags and barbs), and standardized         v-wind anomalies (</a:t>
            </a:r>
            <a:r>
              <a:rPr lang="en-US" sz="1600" dirty="0" err="1">
                <a:latin typeface="Arial"/>
                <a:cs typeface="Arial"/>
              </a:rPr>
              <a:t>σ</a:t>
            </a:r>
            <a:r>
              <a:rPr lang="en-US" sz="1600" dirty="0">
                <a:latin typeface="Arial"/>
                <a:cs typeface="Arial"/>
              </a:rPr>
              <a:t>, shaded)</a:t>
            </a:r>
            <a:endParaRPr lang="en-US" sz="16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 descr="300v_stndanom_20180606_120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521" y="741252"/>
            <a:ext cx="4186469" cy="402336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5" name="Picture 4" descr="925v_stndanom_20180606_1200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3937" y="741252"/>
            <a:ext cx="4186469" cy="402336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32" name="Title 1"/>
          <p:cNvSpPr txBox="1">
            <a:spLocks/>
          </p:cNvSpPr>
          <p:nvPr/>
        </p:nvSpPr>
        <p:spPr>
          <a:xfrm>
            <a:off x="1" y="-33716"/>
            <a:ext cx="9143999" cy="72222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0000"/>
                </a:solidFill>
                <a:cs typeface="Arial" panose="020B0604020202020204" pitchFamily="34" charset="0"/>
              </a:rPr>
              <a:t>12</a:t>
            </a:r>
            <a:r>
              <a:rPr lang="en-US" b="1" dirty="0" smtClean="0">
                <a:solidFill>
                  <a:srgbClr val="FF0000"/>
                </a:solidFill>
                <a:cs typeface="Arial" panose="020B0604020202020204" pitchFamily="34" charset="0"/>
              </a:rPr>
              <a:t>00 UTC 6 Jun 2018</a:t>
            </a:r>
            <a:endParaRPr lang="en-US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101226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8" name="Straight Connector 37"/>
          <p:cNvCxnSpPr/>
          <p:nvPr/>
        </p:nvCxnSpPr>
        <p:spPr>
          <a:xfrm>
            <a:off x="-12095" y="5790071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-14916" y="6746798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4578976" y="5781706"/>
            <a:ext cx="0" cy="95956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0" name="Group 69"/>
          <p:cNvGrpSpPr/>
          <p:nvPr/>
        </p:nvGrpSpPr>
        <p:grpSpPr>
          <a:xfrm>
            <a:off x="80294" y="5105943"/>
            <a:ext cx="8990434" cy="369332"/>
            <a:chOff x="80294" y="5508343"/>
            <a:chExt cx="8990434" cy="369332"/>
          </a:xfrm>
        </p:grpSpPr>
        <p:pic>
          <p:nvPicPr>
            <p:cNvPr id="71" name="Picture 70" descr="300Z_stndanom_35.png"/>
            <p:cNvPicPr>
              <a:picLocks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6" t="95235" r="422" b="2433"/>
            <a:stretch/>
          </p:blipFill>
          <p:spPr>
            <a:xfrm>
              <a:off x="80294" y="5508343"/>
              <a:ext cx="8990434" cy="184666"/>
            </a:xfrm>
            <a:prstGeom prst="rect">
              <a:avLst/>
            </a:prstGeom>
          </p:spPr>
        </p:pic>
        <p:sp>
          <p:nvSpPr>
            <p:cNvPr id="72" name="TextBox 71"/>
            <p:cNvSpPr txBox="1"/>
            <p:nvPr/>
          </p:nvSpPr>
          <p:spPr>
            <a:xfrm>
              <a:off x="405589" y="5693009"/>
              <a:ext cx="33812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-6</a:t>
              </a: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916222" y="5690974"/>
              <a:ext cx="33812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-5</a:t>
              </a: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1398885" y="5693009"/>
              <a:ext cx="33812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-4</a:t>
              </a:r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1914395" y="5693009"/>
              <a:ext cx="33812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-3</a:t>
              </a: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2404756" y="5693009"/>
              <a:ext cx="33812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-2</a:t>
              </a: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2869971" y="5690974"/>
              <a:ext cx="438223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-1.5</a:t>
              </a: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3362184" y="5693009"/>
              <a:ext cx="438223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-1</a:t>
              </a: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3863272" y="5693009"/>
              <a:ext cx="438223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-0.5</a:t>
              </a: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4400579" y="5693009"/>
              <a:ext cx="33812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0</a:t>
              </a:r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4906865" y="5693009"/>
              <a:ext cx="33812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0.5</a:t>
              </a:r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5409799" y="5693009"/>
              <a:ext cx="33325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1</a:t>
              </a:r>
            </a:p>
          </p:txBody>
        </p:sp>
        <p:sp>
          <p:nvSpPr>
            <p:cNvPr id="86" name="TextBox 85"/>
            <p:cNvSpPr txBox="1"/>
            <p:nvPr/>
          </p:nvSpPr>
          <p:spPr>
            <a:xfrm>
              <a:off x="5900162" y="5693009"/>
              <a:ext cx="33812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1.5</a:t>
              </a: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6403096" y="5693009"/>
              <a:ext cx="33325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</a:t>
              </a: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6906034" y="5693009"/>
              <a:ext cx="33325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</a:t>
              </a: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7405106" y="5693009"/>
              <a:ext cx="33325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4</a:t>
              </a: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7899335" y="5693009"/>
              <a:ext cx="33812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5</a:t>
              </a: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8402268" y="5693009"/>
              <a:ext cx="33325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6</a:t>
              </a:r>
            </a:p>
          </p:txBody>
        </p:sp>
      </p:grpSp>
      <p:sp>
        <p:nvSpPr>
          <p:cNvPr id="94" name="Content Placeholder 2"/>
          <p:cNvSpPr txBox="1">
            <a:spLocks/>
          </p:cNvSpPr>
          <p:nvPr/>
        </p:nvSpPr>
        <p:spPr>
          <a:xfrm>
            <a:off x="26934" y="5804182"/>
            <a:ext cx="4547120" cy="942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dirty="0">
                <a:latin typeface="Arial"/>
                <a:cs typeface="Arial"/>
              </a:rPr>
              <a:t>300-hPa geopotential height (dam, black), winds (m s</a:t>
            </a:r>
            <a:r>
              <a:rPr lang="en-US" sz="1600" baseline="30000" dirty="0">
                <a:latin typeface="Arial"/>
                <a:cs typeface="Arial"/>
              </a:rPr>
              <a:t>−1</a:t>
            </a:r>
            <a:r>
              <a:rPr lang="en-US" sz="1600" dirty="0">
                <a:latin typeface="Arial"/>
                <a:cs typeface="Arial"/>
              </a:rPr>
              <a:t>, flags and barbs), and standardized         v-wind anomalies (</a:t>
            </a:r>
            <a:r>
              <a:rPr lang="en-US" sz="1600" dirty="0" err="1">
                <a:latin typeface="Arial"/>
                <a:cs typeface="Arial"/>
              </a:rPr>
              <a:t>σ</a:t>
            </a:r>
            <a:r>
              <a:rPr lang="en-US" sz="1600" dirty="0">
                <a:latin typeface="Arial"/>
                <a:cs typeface="Arial"/>
              </a:rPr>
              <a:t>, shaded)</a:t>
            </a:r>
            <a:endParaRPr lang="en-US" sz="16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Content Placeholder 2"/>
          <p:cNvSpPr txBox="1">
            <a:spLocks/>
          </p:cNvSpPr>
          <p:nvPr/>
        </p:nvSpPr>
        <p:spPr>
          <a:xfrm>
            <a:off x="4591549" y="5804182"/>
            <a:ext cx="4547120" cy="942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dirty="0">
                <a:latin typeface="Arial"/>
                <a:cs typeface="Arial"/>
              </a:rPr>
              <a:t>925-hPa geopotential height (dam, black), winds (m s</a:t>
            </a:r>
            <a:r>
              <a:rPr lang="en-US" sz="1600" baseline="30000" dirty="0">
                <a:latin typeface="Arial"/>
                <a:cs typeface="Arial"/>
              </a:rPr>
              <a:t>−1</a:t>
            </a:r>
            <a:r>
              <a:rPr lang="en-US" sz="1600" dirty="0">
                <a:latin typeface="Arial"/>
                <a:cs typeface="Arial"/>
              </a:rPr>
              <a:t>, flags and barbs), and standardized         v-wind anomalies (</a:t>
            </a:r>
            <a:r>
              <a:rPr lang="en-US" sz="1600" dirty="0" err="1">
                <a:latin typeface="Arial"/>
                <a:cs typeface="Arial"/>
              </a:rPr>
              <a:t>σ</a:t>
            </a:r>
            <a:r>
              <a:rPr lang="en-US" sz="1600" dirty="0">
                <a:latin typeface="Arial"/>
                <a:cs typeface="Arial"/>
              </a:rPr>
              <a:t>, shaded)</a:t>
            </a:r>
            <a:endParaRPr lang="en-US" sz="16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 descr="300v_stndanom_20180607_120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085" y="741252"/>
            <a:ext cx="4186469" cy="402336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6" name="Picture 5" descr="925v_stndanom_20180607_1200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0694" y="741252"/>
            <a:ext cx="4186469" cy="402336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32" name="Title 1"/>
          <p:cNvSpPr txBox="1">
            <a:spLocks/>
          </p:cNvSpPr>
          <p:nvPr/>
        </p:nvSpPr>
        <p:spPr>
          <a:xfrm>
            <a:off x="1" y="-33716"/>
            <a:ext cx="9143999" cy="72222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0000"/>
                </a:solidFill>
                <a:cs typeface="Arial" panose="020B0604020202020204" pitchFamily="34" charset="0"/>
              </a:rPr>
              <a:t>12</a:t>
            </a:r>
            <a:r>
              <a:rPr lang="en-US" b="1" dirty="0" smtClean="0">
                <a:solidFill>
                  <a:srgbClr val="FF0000"/>
                </a:solidFill>
                <a:cs typeface="Arial" panose="020B0604020202020204" pitchFamily="34" charset="0"/>
              </a:rPr>
              <a:t>00 UTC 7 Jun 2018</a:t>
            </a:r>
            <a:endParaRPr lang="en-US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2116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8571805" y="1109154"/>
            <a:ext cx="686349" cy="4966500"/>
            <a:chOff x="8571805" y="750684"/>
            <a:chExt cx="686349" cy="4966500"/>
          </a:xfrm>
        </p:grpSpPr>
        <p:pic>
          <p:nvPicPr>
            <p:cNvPr id="66" name="Picture 65" descr="300Z_stndanom_35.png"/>
            <p:cNvPicPr>
              <a:picLocks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6" t="95235" r="422" b="2433"/>
            <a:stretch/>
          </p:blipFill>
          <p:spPr>
            <a:xfrm rot="16200000">
              <a:off x="6189139" y="3133350"/>
              <a:ext cx="4966500" cy="201168"/>
            </a:xfrm>
            <a:prstGeom prst="rect">
              <a:avLst/>
            </a:prstGeom>
          </p:spPr>
        </p:pic>
        <p:sp>
          <p:nvSpPr>
            <p:cNvPr id="67" name="TextBox 66"/>
            <p:cNvSpPr txBox="1"/>
            <p:nvPr/>
          </p:nvSpPr>
          <p:spPr>
            <a:xfrm>
              <a:off x="8819931" y="5357336"/>
              <a:ext cx="33812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>
                  <a:latin typeface="Arial"/>
                  <a:cs typeface="Arial"/>
                </a:rPr>
                <a:t>-6</a:t>
              </a: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8815055" y="5072708"/>
              <a:ext cx="33812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>
                  <a:latin typeface="Arial"/>
                  <a:cs typeface="Arial"/>
                </a:rPr>
                <a:t>-5</a:t>
              </a: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8819931" y="4798882"/>
              <a:ext cx="33812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>
                  <a:latin typeface="Arial"/>
                  <a:cs typeface="Arial"/>
                </a:rPr>
                <a:t>-4</a:t>
              </a: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8819931" y="4523161"/>
              <a:ext cx="33812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>
                  <a:latin typeface="Arial"/>
                  <a:cs typeface="Arial"/>
                </a:rPr>
                <a:t>-3</a:t>
              </a: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8819931" y="4246849"/>
              <a:ext cx="33812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>
                  <a:latin typeface="Arial"/>
                  <a:cs typeface="Arial"/>
                </a:rPr>
                <a:t>-2</a:t>
              </a: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8819931" y="3970232"/>
              <a:ext cx="438223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>
                  <a:latin typeface="Arial"/>
                  <a:cs typeface="Arial"/>
                </a:rPr>
                <a:t>-1.5</a:t>
              </a: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8819931" y="3693106"/>
              <a:ext cx="438223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>
                  <a:latin typeface="Arial"/>
                  <a:cs typeface="Arial"/>
                </a:rPr>
                <a:t>-1</a:t>
              </a: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8819931" y="3416292"/>
              <a:ext cx="438223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>
                  <a:latin typeface="Arial"/>
                  <a:cs typeface="Arial"/>
                </a:rPr>
                <a:t>-0.5</a:t>
              </a:r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8819931" y="3140096"/>
              <a:ext cx="438223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>
                  <a:latin typeface="Arial"/>
                  <a:cs typeface="Arial"/>
                </a:rPr>
                <a:t>0</a:t>
              </a: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8819931" y="2866378"/>
              <a:ext cx="438223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>
                  <a:latin typeface="Arial"/>
                  <a:cs typeface="Arial"/>
                </a:rPr>
                <a:t>0.5</a:t>
              </a: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8819931" y="2591431"/>
              <a:ext cx="438223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>
                  <a:latin typeface="Arial"/>
                  <a:cs typeface="Arial"/>
                </a:rPr>
                <a:t>1</a:t>
              </a: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8819931" y="2312075"/>
              <a:ext cx="438223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>
                  <a:latin typeface="Arial"/>
                  <a:cs typeface="Arial"/>
                </a:rPr>
                <a:t>1.5</a:t>
              </a: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8819931" y="2041832"/>
              <a:ext cx="438223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>
                  <a:latin typeface="Arial"/>
                  <a:cs typeface="Arial"/>
                </a:rPr>
                <a:t>2</a:t>
              </a: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8819931" y="1759027"/>
              <a:ext cx="438223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>
                  <a:latin typeface="Arial"/>
                  <a:cs typeface="Arial"/>
                </a:rPr>
                <a:t>3</a:t>
              </a:r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8819931" y="1493924"/>
              <a:ext cx="438223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>
                  <a:latin typeface="Arial"/>
                  <a:cs typeface="Arial"/>
                </a:rPr>
                <a:t>4</a:t>
              </a: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8819931" y="1212191"/>
              <a:ext cx="438223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>
                  <a:latin typeface="Arial"/>
                  <a:cs typeface="Arial"/>
                </a:rPr>
                <a:t>5</a:t>
              </a: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8819931" y="938619"/>
              <a:ext cx="438223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>
                  <a:latin typeface="Arial"/>
                  <a:cs typeface="Arial"/>
                </a:rPr>
                <a:t>6</a:t>
              </a:r>
            </a:p>
          </p:txBody>
        </p:sp>
      </p:grpSp>
      <p:sp>
        <p:nvSpPr>
          <p:cNvPr id="84" name="Content Placeholder 2"/>
          <p:cNvSpPr txBox="1">
            <a:spLocks/>
          </p:cNvSpPr>
          <p:nvPr/>
        </p:nvSpPr>
        <p:spPr>
          <a:xfrm>
            <a:off x="88562" y="6134512"/>
            <a:ext cx="8371553" cy="527874"/>
          </a:xfrm>
          <a:prstGeom prst="rect">
            <a:avLst/>
          </a:prstGeom>
        </p:spPr>
        <p:txBody>
          <a:bodyPr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dirty="0">
                <a:latin typeface="Arial"/>
                <a:cs typeface="Arial"/>
              </a:rPr>
              <a:t>SLP (hPa, black), 10-m winds (m s</a:t>
            </a:r>
            <a:r>
              <a:rPr lang="en-US" sz="1600" baseline="30000" dirty="0">
                <a:latin typeface="Arial"/>
                <a:cs typeface="Arial"/>
              </a:rPr>
              <a:t>−1</a:t>
            </a:r>
            <a:r>
              <a:rPr lang="en-US" sz="1600" dirty="0">
                <a:latin typeface="Arial"/>
                <a:cs typeface="Arial"/>
              </a:rPr>
              <a:t>, flags and barbs), and standardized                       SLP anomalies (</a:t>
            </a:r>
            <a:r>
              <a:rPr lang="en-US" sz="1600" dirty="0" err="1">
                <a:latin typeface="Arial"/>
                <a:cs typeface="Arial"/>
              </a:rPr>
              <a:t>σ</a:t>
            </a:r>
            <a:r>
              <a:rPr lang="en-US" sz="1600" dirty="0">
                <a:latin typeface="Arial"/>
                <a:cs typeface="Arial"/>
              </a:rPr>
              <a:t>, shaded)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83655" y="1120422"/>
            <a:ext cx="8376461" cy="4955232"/>
            <a:chOff x="32440" y="761952"/>
            <a:chExt cx="8376461" cy="4955232"/>
          </a:xfrm>
        </p:grpSpPr>
        <p:pic>
          <p:nvPicPr>
            <p:cNvPr id="37" name="Picture 36" descr="slp_stndanom_22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347" y="765461"/>
              <a:ext cx="2782006" cy="2468880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  <p:pic>
          <p:nvPicPr>
            <p:cNvPr id="38" name="Picture 37" descr="slp_stndanom_26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31957" y="765127"/>
              <a:ext cx="2782005" cy="2468880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  <p:pic>
          <p:nvPicPr>
            <p:cNvPr id="39" name="Picture 38" descr="slp_stndanom_30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26894" y="765127"/>
              <a:ext cx="2782007" cy="2468880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  <p:pic>
          <p:nvPicPr>
            <p:cNvPr id="40" name="Picture 39" descr="slp_stndanom_34.pn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346" y="3248304"/>
              <a:ext cx="2782007" cy="2468880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  <p:pic>
          <p:nvPicPr>
            <p:cNvPr id="41" name="Picture 40" descr="slp_stndanom_38.png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31956" y="3248304"/>
              <a:ext cx="2782006" cy="2468880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  <p:pic>
          <p:nvPicPr>
            <p:cNvPr id="42" name="Picture 41" descr="slp_stndanom_42.png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26662" y="3248304"/>
              <a:ext cx="2782006" cy="2468880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  <p:sp>
          <p:nvSpPr>
            <p:cNvPr id="43" name="TextBox 42"/>
            <p:cNvSpPr txBox="1"/>
            <p:nvPr/>
          </p:nvSpPr>
          <p:spPr>
            <a:xfrm>
              <a:off x="32440" y="761952"/>
              <a:ext cx="2122377" cy="23391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txBody>
            <a:bodyPr wrap="square" lIns="0" tIns="0" rIns="0" bIns="18288" rtlCol="0" anchor="ctr">
              <a:spAutoFit/>
            </a:bodyPr>
            <a:lstStyle/>
            <a:p>
              <a:pPr algn="ctr"/>
              <a:r>
                <a:rPr lang="en-US" sz="1400" dirty="0">
                  <a:latin typeface="Arial"/>
                  <a:cs typeface="Arial"/>
                </a:rPr>
                <a:t>(a) 1200 UTC 2 Jun 2018 </a:t>
              </a: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2828784" y="762286"/>
              <a:ext cx="2091838" cy="23391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txBody>
            <a:bodyPr wrap="square" lIns="0" tIns="0" rIns="0" bIns="18288" rtlCol="0" anchor="ctr">
              <a:spAutoFit/>
            </a:bodyPr>
            <a:lstStyle/>
            <a:p>
              <a:pPr algn="ctr"/>
              <a:r>
                <a:rPr lang="en-US" sz="1400" dirty="0">
                  <a:latin typeface="Arial"/>
                  <a:cs typeface="Arial"/>
                </a:rPr>
                <a:t>(b) 1200 UTC 3 Jun 2018 </a:t>
              </a: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5620313" y="761952"/>
              <a:ext cx="2108890" cy="23391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txBody>
            <a:bodyPr wrap="square" lIns="0" tIns="0" rIns="0" bIns="18288" rtlCol="0" anchor="ctr">
              <a:spAutoFit/>
            </a:bodyPr>
            <a:lstStyle/>
            <a:p>
              <a:pPr algn="ctr"/>
              <a:r>
                <a:rPr lang="en-US" sz="1400" dirty="0">
                  <a:latin typeface="Arial"/>
                  <a:cs typeface="Arial"/>
                </a:rPr>
                <a:t>(c) 1200 UTC 4 Jun 2018 </a:t>
              </a: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32440" y="3240876"/>
              <a:ext cx="2075054" cy="23391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txBody>
            <a:bodyPr wrap="square" lIns="0" tIns="0" rIns="0" bIns="18288" rtlCol="0" anchor="ctr">
              <a:spAutoFit/>
            </a:bodyPr>
            <a:lstStyle/>
            <a:p>
              <a:pPr algn="ctr"/>
              <a:r>
                <a:rPr lang="en-US" sz="1400" dirty="0">
                  <a:latin typeface="Arial"/>
                  <a:cs typeface="Arial"/>
                </a:rPr>
                <a:t>(d) 1200 UTC 5 Jun 2018 </a:t>
              </a: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2826687" y="3241727"/>
              <a:ext cx="2078495" cy="23391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txBody>
            <a:bodyPr wrap="square" lIns="0" tIns="0" rIns="0" bIns="18288" rtlCol="0" anchor="ctr">
              <a:spAutoFit/>
            </a:bodyPr>
            <a:lstStyle/>
            <a:p>
              <a:pPr algn="ctr"/>
              <a:r>
                <a:rPr lang="en-US" sz="1400" dirty="0">
                  <a:latin typeface="Arial"/>
                  <a:cs typeface="Arial"/>
                </a:rPr>
                <a:t>(e) 1200 UTC 6 Jun 2018 </a:t>
              </a: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5624177" y="3240876"/>
              <a:ext cx="2023983" cy="23391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txBody>
            <a:bodyPr wrap="square" lIns="0" tIns="0" rIns="0" bIns="18288" rtlCol="0" anchor="ctr">
              <a:spAutoFit/>
            </a:bodyPr>
            <a:lstStyle/>
            <a:p>
              <a:pPr algn="ctr"/>
              <a:r>
                <a:rPr lang="en-US" sz="1400" dirty="0">
                  <a:latin typeface="Arial"/>
                  <a:cs typeface="Arial"/>
                </a:rPr>
                <a:t>(f) 1200 UTC 7 Jun 2018 </a:t>
              </a:r>
            </a:p>
          </p:txBody>
        </p:sp>
      </p:grpSp>
      <p:sp>
        <p:nvSpPr>
          <p:cNvPr id="51" name="Rectangle 50"/>
          <p:cNvSpPr/>
          <p:nvPr/>
        </p:nvSpPr>
        <p:spPr>
          <a:xfrm>
            <a:off x="1723642" y="1721124"/>
            <a:ext cx="1108221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>
                <a:ln w="1905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AC1</a:t>
            </a:r>
          </a:p>
        </p:txBody>
      </p:sp>
      <p:cxnSp>
        <p:nvCxnSpPr>
          <p:cNvPr id="52" name="Straight Arrow Connector 51"/>
          <p:cNvCxnSpPr/>
          <p:nvPr/>
        </p:nvCxnSpPr>
        <p:spPr>
          <a:xfrm flipH="1">
            <a:off x="2084854" y="2289248"/>
            <a:ext cx="121178" cy="579993"/>
          </a:xfrm>
          <a:prstGeom prst="straightConnector1">
            <a:avLst/>
          </a:prstGeom>
          <a:ln w="6985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3" name="Rectangle 52"/>
          <p:cNvSpPr/>
          <p:nvPr/>
        </p:nvSpPr>
        <p:spPr>
          <a:xfrm>
            <a:off x="338465" y="1997521"/>
            <a:ext cx="1108221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>
                <a:ln w="1905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AC2</a:t>
            </a:r>
          </a:p>
        </p:txBody>
      </p:sp>
      <p:cxnSp>
        <p:nvCxnSpPr>
          <p:cNvPr id="54" name="Straight Arrow Connector 53"/>
          <p:cNvCxnSpPr/>
          <p:nvPr/>
        </p:nvCxnSpPr>
        <p:spPr>
          <a:xfrm flipV="1">
            <a:off x="892576" y="1533370"/>
            <a:ext cx="0" cy="566634"/>
          </a:xfrm>
          <a:prstGeom prst="straightConnector1">
            <a:avLst/>
          </a:prstGeom>
          <a:ln w="6985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6" name="Rectangle 55"/>
          <p:cNvSpPr/>
          <p:nvPr/>
        </p:nvSpPr>
        <p:spPr>
          <a:xfrm>
            <a:off x="3390477" y="2318617"/>
            <a:ext cx="1108221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>
                <a:ln w="1905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AC2</a:t>
            </a:r>
          </a:p>
        </p:txBody>
      </p:sp>
      <p:cxnSp>
        <p:nvCxnSpPr>
          <p:cNvPr id="65" name="Straight Arrow Connector 64"/>
          <p:cNvCxnSpPr/>
          <p:nvPr/>
        </p:nvCxnSpPr>
        <p:spPr>
          <a:xfrm flipV="1">
            <a:off x="3955726" y="1994151"/>
            <a:ext cx="0" cy="433956"/>
          </a:xfrm>
          <a:prstGeom prst="straightConnector1">
            <a:avLst/>
          </a:prstGeom>
          <a:ln w="6985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9" name="Straight Arrow Connector 88"/>
          <p:cNvCxnSpPr/>
          <p:nvPr/>
        </p:nvCxnSpPr>
        <p:spPr>
          <a:xfrm flipH="1">
            <a:off x="4808004" y="1872396"/>
            <a:ext cx="168393" cy="442961"/>
          </a:xfrm>
          <a:prstGeom prst="straightConnector1">
            <a:avLst/>
          </a:prstGeom>
          <a:ln w="6985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0" name="Rectangle 89"/>
          <p:cNvSpPr/>
          <p:nvPr/>
        </p:nvSpPr>
        <p:spPr>
          <a:xfrm>
            <a:off x="4522783" y="1294445"/>
            <a:ext cx="1108221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>
                <a:ln w="1905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AC1</a:t>
            </a:r>
          </a:p>
        </p:txBody>
      </p:sp>
      <p:sp>
        <p:nvSpPr>
          <p:cNvPr id="91" name="Rectangle 90"/>
          <p:cNvSpPr/>
          <p:nvPr/>
        </p:nvSpPr>
        <p:spPr>
          <a:xfrm>
            <a:off x="6353592" y="2839826"/>
            <a:ext cx="1108221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>
                <a:ln w="1905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AC2</a:t>
            </a:r>
          </a:p>
        </p:txBody>
      </p:sp>
      <p:cxnSp>
        <p:nvCxnSpPr>
          <p:cNvPr id="92" name="Straight Arrow Connector 91"/>
          <p:cNvCxnSpPr/>
          <p:nvPr/>
        </p:nvCxnSpPr>
        <p:spPr>
          <a:xfrm flipV="1">
            <a:off x="6896947" y="2428107"/>
            <a:ext cx="0" cy="521794"/>
          </a:xfrm>
          <a:prstGeom prst="straightConnector1">
            <a:avLst/>
          </a:prstGeom>
          <a:ln w="6985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3" name="Straight Arrow Connector 92"/>
          <p:cNvCxnSpPr/>
          <p:nvPr/>
        </p:nvCxnSpPr>
        <p:spPr>
          <a:xfrm flipH="1">
            <a:off x="7436310" y="1852394"/>
            <a:ext cx="263065" cy="364706"/>
          </a:xfrm>
          <a:prstGeom prst="straightConnector1">
            <a:avLst/>
          </a:prstGeom>
          <a:ln w="6985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4" name="Rectangle 93"/>
          <p:cNvSpPr/>
          <p:nvPr/>
        </p:nvSpPr>
        <p:spPr>
          <a:xfrm>
            <a:off x="7178108" y="1276119"/>
            <a:ext cx="1108221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>
                <a:ln w="1905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AC1</a:t>
            </a:r>
            <a:endParaRPr lang="en-US" sz="4400" b="1" cap="none" spc="0" dirty="0">
              <a:ln w="1905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5" name="Rectangle 94"/>
          <p:cNvSpPr/>
          <p:nvPr/>
        </p:nvSpPr>
        <p:spPr>
          <a:xfrm>
            <a:off x="1680679" y="5160706"/>
            <a:ext cx="1108221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>
                <a:ln w="1905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AC2</a:t>
            </a:r>
          </a:p>
        </p:txBody>
      </p:sp>
      <p:cxnSp>
        <p:nvCxnSpPr>
          <p:cNvPr id="96" name="Straight Arrow Connector 95"/>
          <p:cNvCxnSpPr/>
          <p:nvPr/>
        </p:nvCxnSpPr>
        <p:spPr>
          <a:xfrm flipH="1" flipV="1">
            <a:off x="1479526" y="5096318"/>
            <a:ext cx="276678" cy="386404"/>
          </a:xfrm>
          <a:prstGeom prst="straightConnector1">
            <a:avLst/>
          </a:prstGeom>
          <a:ln w="6985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7" name="Straight Arrow Connector 96"/>
          <p:cNvCxnSpPr/>
          <p:nvPr/>
        </p:nvCxnSpPr>
        <p:spPr>
          <a:xfrm flipH="1">
            <a:off x="1661223" y="4328702"/>
            <a:ext cx="423631" cy="279547"/>
          </a:xfrm>
          <a:prstGeom prst="straightConnector1">
            <a:avLst/>
          </a:prstGeom>
          <a:ln w="6985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8" name="Rectangle 97"/>
          <p:cNvSpPr/>
          <p:nvPr/>
        </p:nvSpPr>
        <p:spPr>
          <a:xfrm>
            <a:off x="1810944" y="3728410"/>
            <a:ext cx="1108221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>
                <a:ln w="1905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AC1</a:t>
            </a:r>
          </a:p>
        </p:txBody>
      </p:sp>
      <p:cxnSp>
        <p:nvCxnSpPr>
          <p:cNvPr id="99" name="Straight Arrow Connector 98"/>
          <p:cNvCxnSpPr/>
          <p:nvPr/>
        </p:nvCxnSpPr>
        <p:spPr>
          <a:xfrm flipV="1">
            <a:off x="4518882" y="4615440"/>
            <a:ext cx="0" cy="502926"/>
          </a:xfrm>
          <a:prstGeom prst="straightConnector1">
            <a:avLst/>
          </a:prstGeom>
          <a:ln w="6985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0" name="Rectangle 99"/>
          <p:cNvSpPr/>
          <p:nvPr/>
        </p:nvSpPr>
        <p:spPr>
          <a:xfrm>
            <a:off x="3955726" y="5007903"/>
            <a:ext cx="1108221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>
                <a:ln w="1905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AC2</a:t>
            </a:r>
          </a:p>
        </p:txBody>
      </p:sp>
      <p:cxnSp>
        <p:nvCxnSpPr>
          <p:cNvPr id="101" name="Straight Arrow Connector 100"/>
          <p:cNvCxnSpPr/>
          <p:nvPr/>
        </p:nvCxnSpPr>
        <p:spPr>
          <a:xfrm flipV="1">
            <a:off x="7203302" y="4439283"/>
            <a:ext cx="0" cy="502926"/>
          </a:xfrm>
          <a:prstGeom prst="straightConnector1">
            <a:avLst/>
          </a:prstGeom>
          <a:ln w="6985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2" name="Rectangle 101"/>
          <p:cNvSpPr/>
          <p:nvPr/>
        </p:nvSpPr>
        <p:spPr>
          <a:xfrm>
            <a:off x="6634946" y="4823237"/>
            <a:ext cx="1108221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>
                <a:ln w="1905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AC2</a:t>
            </a:r>
          </a:p>
        </p:txBody>
      </p:sp>
      <p:sp>
        <p:nvSpPr>
          <p:cNvPr id="57" name="Title 1"/>
          <p:cNvSpPr txBox="1">
            <a:spLocks/>
          </p:cNvSpPr>
          <p:nvPr/>
        </p:nvSpPr>
        <p:spPr>
          <a:xfrm>
            <a:off x="1" y="192634"/>
            <a:ext cx="9143999" cy="72222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0000"/>
                </a:solidFill>
                <a:cs typeface="Arial" panose="020B0604020202020204" pitchFamily="34" charset="0"/>
              </a:rPr>
              <a:t>Interactions between Arctic Cyclones</a:t>
            </a:r>
            <a:endParaRPr lang="en-US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659766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977ADE7-08F4-FF4F-BB4E-66E8D126AF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43114"/>
            <a:ext cx="8229600" cy="5796997"/>
          </a:xfrm>
        </p:spPr>
        <p:txBody>
          <a:bodyPr>
            <a:normAutofit fontScale="32500" lnSpcReduction="20000"/>
          </a:bodyPr>
          <a:lstStyle/>
          <a:p>
            <a:r>
              <a:rPr lang="en-US" sz="6200" b="1" dirty="0"/>
              <a:t>Anomalously amplified flow from eastern North America to Europe permits midlatitude disturbances to reach the </a:t>
            </a:r>
            <a:r>
              <a:rPr lang="en-US" sz="6200" b="1" dirty="0" smtClean="0"/>
              <a:t>Arctic</a:t>
            </a:r>
          </a:p>
          <a:p>
            <a:pPr>
              <a:lnSpc>
                <a:spcPct val="70000"/>
              </a:lnSpc>
            </a:pPr>
            <a:endParaRPr lang="en-US" sz="6200" b="1" dirty="0"/>
          </a:p>
          <a:p>
            <a:r>
              <a:rPr lang="en-US" sz="6200" b="1" dirty="0"/>
              <a:t>TS Alberto remnants merge with a Canadian cyclone, move northeastward and weaken over the Davis Strait windward of </a:t>
            </a:r>
            <a:r>
              <a:rPr lang="en-US" sz="6200" b="1" dirty="0" smtClean="0"/>
              <a:t>Greenland</a:t>
            </a:r>
          </a:p>
          <a:p>
            <a:pPr>
              <a:lnSpc>
                <a:spcPct val="70000"/>
              </a:lnSpc>
            </a:pPr>
            <a:endParaRPr lang="en-US" sz="6200" b="1" dirty="0"/>
          </a:p>
          <a:p>
            <a:r>
              <a:rPr lang="en-US" sz="6200" b="1" dirty="0"/>
              <a:t>AC2 forms in the lee (east) of Greenland near the nose of a strong upper-level jet and along a moisture axis linked back to TS </a:t>
            </a:r>
            <a:r>
              <a:rPr lang="en-US" sz="6200" b="1" dirty="0" smtClean="0"/>
              <a:t>Alberto</a:t>
            </a:r>
          </a:p>
          <a:p>
            <a:pPr>
              <a:lnSpc>
                <a:spcPct val="70000"/>
              </a:lnSpc>
            </a:pPr>
            <a:endParaRPr lang="en-US" sz="6200" b="1" dirty="0"/>
          </a:p>
          <a:p>
            <a:r>
              <a:rPr lang="en-US" sz="6200" b="1" dirty="0">
                <a:cs typeface="Arial"/>
              </a:rPr>
              <a:t>AC1 forms along a cold front near the Caspian Sea ahead of an amplified upper-level trough, deepens northeastward, and reaches the Kara </a:t>
            </a:r>
            <a:r>
              <a:rPr lang="en-US" sz="6200" b="1" dirty="0" smtClean="0">
                <a:cs typeface="Arial"/>
              </a:rPr>
              <a:t>Sea</a:t>
            </a:r>
          </a:p>
          <a:p>
            <a:pPr>
              <a:lnSpc>
                <a:spcPct val="70000"/>
              </a:lnSpc>
            </a:pPr>
            <a:endParaRPr lang="en-US" sz="6200" b="1" dirty="0">
              <a:cs typeface="Arial"/>
            </a:endParaRPr>
          </a:p>
          <a:p>
            <a:r>
              <a:rPr lang="en-US" sz="6200" b="1" dirty="0"/>
              <a:t>Cyclonic wave breaking and amplifying flow over western and central Europe enables AC1 and AC2 to strengthen and move </a:t>
            </a:r>
            <a:r>
              <a:rPr lang="en-US" sz="6200" b="1" dirty="0" smtClean="0"/>
              <a:t>poleward</a:t>
            </a:r>
          </a:p>
          <a:p>
            <a:pPr>
              <a:lnSpc>
                <a:spcPct val="70000"/>
              </a:lnSpc>
            </a:pPr>
            <a:endParaRPr lang="en-US" sz="6200" b="1" dirty="0"/>
          </a:p>
          <a:p>
            <a:r>
              <a:rPr lang="en-US" sz="6200" b="1" dirty="0"/>
              <a:t>TPVs embedded within deep upper-level troughs foster rapid deepening of AC1 and AC2 in the left-exit regions of jet </a:t>
            </a:r>
            <a:r>
              <a:rPr lang="en-US" sz="6200" b="1" dirty="0" smtClean="0"/>
              <a:t>streaks</a:t>
            </a:r>
          </a:p>
          <a:p>
            <a:pPr>
              <a:lnSpc>
                <a:spcPct val="70000"/>
              </a:lnSpc>
            </a:pPr>
            <a:endParaRPr lang="en-US" sz="6200" b="1" dirty="0"/>
          </a:p>
          <a:p>
            <a:r>
              <a:rPr lang="en-US" sz="6200" b="1" dirty="0"/>
              <a:t>AC2 absorbs AC1 after a Fujiwara cyclonic rotation, becomes the dominant Arctic cyclone (962 hPa), and has a standardized SLP anomaly of &lt; -</a:t>
            </a:r>
            <a:r>
              <a:rPr lang="en-US" sz="6200" b="1" dirty="0" smtClean="0"/>
              <a:t>6 </a:t>
            </a:r>
            <a:r>
              <a:rPr lang="en-US" sz="6200" b="1" dirty="0" err="1" smtClean="0"/>
              <a:t>σ</a:t>
            </a:r>
            <a:endParaRPr lang="en-US" sz="6200" b="1" dirty="0"/>
          </a:p>
          <a:p>
            <a:endParaRPr lang="en-US" sz="2000" b="1" dirty="0"/>
          </a:p>
          <a:p>
            <a:endParaRPr lang="en-US" sz="2000" b="1" dirty="0"/>
          </a:p>
          <a:p>
            <a:endParaRPr lang="en-US" sz="2000" b="1" dirty="0">
              <a:solidFill>
                <a:srgbClr val="0000FF"/>
              </a:solidFill>
              <a:cs typeface="Arial"/>
            </a:endParaRPr>
          </a:p>
          <a:p>
            <a:endParaRPr lang="en-US" sz="2400" b="1" dirty="0"/>
          </a:p>
          <a:p>
            <a:endParaRPr lang="en-US" sz="2400" b="1" dirty="0"/>
          </a:p>
          <a:p>
            <a:endParaRPr lang="en-US" sz="2400" b="1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" y="104609"/>
            <a:ext cx="9143999" cy="72222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0000"/>
                </a:solidFill>
                <a:cs typeface="Arial" panose="020B0604020202020204" pitchFamily="34" charset="0"/>
              </a:rPr>
              <a:t>Conclusions:</a:t>
            </a:r>
            <a:endParaRPr lang="en-US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15001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tpv1a_and_300Z_mean_1_7_Jun_201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07" y="829193"/>
            <a:ext cx="5596399" cy="5138928"/>
          </a:xfrm>
          <a:prstGeom prst="rect">
            <a:avLst/>
          </a:prstGeom>
        </p:spPr>
      </p:pic>
      <p:sp>
        <p:nvSpPr>
          <p:cNvPr id="134" name="Content Placeholder 2"/>
          <p:cNvSpPr txBox="1">
            <a:spLocks/>
          </p:cNvSpPr>
          <p:nvPr/>
        </p:nvSpPr>
        <p:spPr>
          <a:xfrm>
            <a:off x="5660053" y="5487925"/>
            <a:ext cx="3465074" cy="130608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1–7 June 2018 time-mean 300-hPa geopotential height (dam, black) and standardized geopotential height anomalies (σ, shaded)</a:t>
            </a:r>
            <a:endParaRPr lang="en-US" sz="15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7" name="Title 1"/>
          <p:cNvSpPr txBox="1">
            <a:spLocks/>
          </p:cNvSpPr>
          <p:nvPr/>
        </p:nvSpPr>
        <p:spPr>
          <a:xfrm>
            <a:off x="1" y="-33716"/>
            <a:ext cx="9143999" cy="72222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FF0000"/>
                </a:solidFill>
                <a:cs typeface="Arial" panose="020B0604020202020204" pitchFamily="34" charset="0"/>
              </a:rPr>
              <a:t>Tracks of TPVs</a:t>
            </a:r>
          </a:p>
        </p:txBody>
      </p:sp>
      <p:sp>
        <p:nvSpPr>
          <p:cNvPr id="82" name="5-Point Star 81"/>
          <p:cNvSpPr>
            <a:spLocks noChangeAspect="1"/>
          </p:cNvSpPr>
          <p:nvPr/>
        </p:nvSpPr>
        <p:spPr>
          <a:xfrm rot="10580098" flipV="1">
            <a:off x="2663102" y="2493708"/>
            <a:ext cx="228600" cy="228600"/>
          </a:xfrm>
          <a:prstGeom prst="star5">
            <a:avLst>
              <a:gd name="adj" fmla="val 20272"/>
              <a:gd name="hf" fmla="val 105146"/>
              <a:gd name="vf" fmla="val 110557"/>
            </a:avLst>
          </a:prstGeom>
          <a:solidFill>
            <a:srgbClr val="0000FF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6" name="Picture 175" descr="mean_300Z_and_track_nov_2013.png"/>
          <p:cNvPicPr>
            <a:picLocks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908" t="12365" r="4545" b="15690"/>
          <a:stretch/>
        </p:blipFill>
        <p:spPr>
          <a:xfrm rot="5400000">
            <a:off x="2611707" y="3669400"/>
            <a:ext cx="151074" cy="5162897"/>
          </a:xfrm>
          <a:prstGeom prst="rect">
            <a:avLst/>
          </a:prstGeom>
        </p:spPr>
      </p:pic>
      <p:sp>
        <p:nvSpPr>
          <p:cNvPr id="177" name="TextBox 176"/>
          <p:cNvSpPr txBox="1"/>
          <p:nvPr/>
        </p:nvSpPr>
        <p:spPr>
          <a:xfrm>
            <a:off x="476725" y="6322584"/>
            <a:ext cx="300556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 dirty="0">
                <a:latin typeface="Arial"/>
                <a:cs typeface="Arial"/>
              </a:rPr>
              <a:t>-2</a:t>
            </a:r>
          </a:p>
        </p:txBody>
      </p:sp>
      <p:sp>
        <p:nvSpPr>
          <p:cNvPr id="178" name="TextBox 177"/>
          <p:cNvSpPr txBox="1"/>
          <p:nvPr/>
        </p:nvSpPr>
        <p:spPr>
          <a:xfrm>
            <a:off x="959426" y="6322584"/>
            <a:ext cx="376811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 dirty="0">
                <a:latin typeface="Arial"/>
                <a:cs typeface="Arial"/>
              </a:rPr>
              <a:t>-1.5</a:t>
            </a:r>
          </a:p>
        </p:txBody>
      </p:sp>
      <p:sp>
        <p:nvSpPr>
          <p:cNvPr id="179" name="TextBox 178"/>
          <p:cNvSpPr txBox="1"/>
          <p:nvPr/>
        </p:nvSpPr>
        <p:spPr>
          <a:xfrm>
            <a:off x="1503186" y="6322584"/>
            <a:ext cx="300556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 dirty="0">
                <a:latin typeface="Arial"/>
                <a:cs typeface="Arial"/>
              </a:rPr>
              <a:t>-1</a:t>
            </a:r>
          </a:p>
        </p:txBody>
      </p:sp>
      <p:sp>
        <p:nvSpPr>
          <p:cNvPr id="180" name="TextBox 179"/>
          <p:cNvSpPr txBox="1"/>
          <p:nvPr/>
        </p:nvSpPr>
        <p:spPr>
          <a:xfrm>
            <a:off x="1974883" y="6322584"/>
            <a:ext cx="390902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 dirty="0">
                <a:latin typeface="Arial"/>
                <a:cs typeface="Arial"/>
              </a:rPr>
              <a:t>-0.5</a:t>
            </a:r>
          </a:p>
        </p:txBody>
      </p:sp>
      <p:sp>
        <p:nvSpPr>
          <p:cNvPr id="181" name="TextBox 180"/>
          <p:cNvSpPr txBox="1"/>
          <p:nvPr/>
        </p:nvSpPr>
        <p:spPr>
          <a:xfrm>
            <a:off x="2532849" y="6322584"/>
            <a:ext cx="300556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 dirty="0">
                <a:latin typeface="Arial"/>
                <a:cs typeface="Arial"/>
              </a:rPr>
              <a:t>0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182" name="TextBox 181"/>
          <p:cNvSpPr txBox="1"/>
          <p:nvPr/>
        </p:nvSpPr>
        <p:spPr>
          <a:xfrm>
            <a:off x="3048471" y="6322584"/>
            <a:ext cx="300556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 dirty="0">
                <a:latin typeface="Arial"/>
                <a:cs typeface="Arial"/>
              </a:rPr>
              <a:t>0.5</a:t>
            </a:r>
          </a:p>
        </p:txBody>
      </p:sp>
      <p:sp>
        <p:nvSpPr>
          <p:cNvPr id="183" name="TextBox 182"/>
          <p:cNvSpPr txBox="1"/>
          <p:nvPr/>
        </p:nvSpPr>
        <p:spPr>
          <a:xfrm>
            <a:off x="3565060" y="6320941"/>
            <a:ext cx="300556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 dirty="0">
                <a:latin typeface="Arial"/>
                <a:cs typeface="Arial"/>
              </a:rPr>
              <a:t>1</a:t>
            </a:r>
          </a:p>
        </p:txBody>
      </p:sp>
      <p:sp>
        <p:nvSpPr>
          <p:cNvPr id="184" name="TextBox 183"/>
          <p:cNvSpPr txBox="1"/>
          <p:nvPr/>
        </p:nvSpPr>
        <p:spPr>
          <a:xfrm>
            <a:off x="4070673" y="6319620"/>
            <a:ext cx="300556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 dirty="0">
                <a:latin typeface="Arial"/>
                <a:cs typeface="Arial"/>
              </a:rPr>
              <a:t>1.5</a:t>
            </a:r>
          </a:p>
        </p:txBody>
      </p:sp>
      <p:sp>
        <p:nvSpPr>
          <p:cNvPr id="185" name="TextBox 184"/>
          <p:cNvSpPr txBox="1"/>
          <p:nvPr/>
        </p:nvSpPr>
        <p:spPr>
          <a:xfrm>
            <a:off x="4586348" y="6322584"/>
            <a:ext cx="300556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 dirty="0">
                <a:latin typeface="Arial"/>
                <a:cs typeface="Arial"/>
              </a:rPr>
              <a:t>2</a:t>
            </a:r>
          </a:p>
        </p:txBody>
      </p:sp>
      <p:sp>
        <p:nvSpPr>
          <p:cNvPr id="186" name="TextBox 185"/>
          <p:cNvSpPr txBox="1"/>
          <p:nvPr/>
        </p:nvSpPr>
        <p:spPr>
          <a:xfrm>
            <a:off x="4893704" y="6315302"/>
            <a:ext cx="231497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600" dirty="0" err="1">
                <a:latin typeface="Arial"/>
                <a:cs typeface="Arial"/>
              </a:rPr>
              <a:t>σ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187" name="TextBox 186"/>
          <p:cNvSpPr txBox="1"/>
          <p:nvPr/>
        </p:nvSpPr>
        <p:spPr>
          <a:xfrm>
            <a:off x="6429302" y="4411404"/>
            <a:ext cx="10387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Arial"/>
                <a:cs typeface="Arial"/>
              </a:rPr>
              <a:t>Genesis</a:t>
            </a:r>
            <a:endParaRPr lang="en-US" sz="1600" b="1" dirty="0">
              <a:latin typeface="Arial"/>
              <a:cs typeface="Arial"/>
            </a:endParaRPr>
          </a:p>
        </p:txBody>
      </p:sp>
      <p:sp>
        <p:nvSpPr>
          <p:cNvPr id="188" name="5-Point Star 187"/>
          <p:cNvSpPr>
            <a:spLocks noChangeAspect="1"/>
          </p:cNvSpPr>
          <p:nvPr/>
        </p:nvSpPr>
        <p:spPr>
          <a:xfrm rot="10580098" flipV="1">
            <a:off x="6180906" y="4436801"/>
            <a:ext cx="228600" cy="228600"/>
          </a:xfrm>
          <a:prstGeom prst="star5">
            <a:avLst/>
          </a:prstGeom>
          <a:solidFill>
            <a:srgbClr val="0000FF"/>
          </a:solidFill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9" name="Multiply 188"/>
          <p:cNvSpPr/>
          <p:nvPr/>
        </p:nvSpPr>
        <p:spPr>
          <a:xfrm>
            <a:off x="7675856" y="4457314"/>
            <a:ext cx="256319" cy="256319"/>
          </a:xfrm>
          <a:prstGeom prst="mathMultiply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0" name="TextBox 189"/>
          <p:cNvSpPr txBox="1"/>
          <p:nvPr/>
        </p:nvSpPr>
        <p:spPr>
          <a:xfrm>
            <a:off x="7914016" y="4411404"/>
            <a:ext cx="6679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err="1">
                <a:latin typeface="Arial"/>
                <a:cs typeface="Arial"/>
              </a:rPr>
              <a:t>Lysis</a:t>
            </a:r>
            <a:endParaRPr lang="en-US" sz="1600" b="1" dirty="0">
              <a:latin typeface="Arial"/>
              <a:cs typeface="Arial"/>
            </a:endParaRPr>
          </a:p>
        </p:txBody>
      </p:sp>
      <p:sp>
        <p:nvSpPr>
          <p:cNvPr id="130" name="Oval 129"/>
          <p:cNvSpPr>
            <a:spLocks noChangeAspect="1"/>
          </p:cNvSpPr>
          <p:nvPr/>
        </p:nvSpPr>
        <p:spPr>
          <a:xfrm>
            <a:off x="7599542" y="3423807"/>
            <a:ext cx="137160" cy="137160"/>
          </a:xfrm>
          <a:prstGeom prst="ellipse">
            <a:avLst/>
          </a:prstGeom>
          <a:solidFill>
            <a:srgbClr val="FC00D5">
              <a:alpha val="25000"/>
            </a:srgbClr>
          </a:solidFill>
          <a:ln w="22225">
            <a:solidFill>
              <a:schemeClr val="tx1">
                <a:alpha val="2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2" name="Oval 131"/>
          <p:cNvSpPr>
            <a:spLocks noChangeAspect="1"/>
          </p:cNvSpPr>
          <p:nvPr/>
        </p:nvSpPr>
        <p:spPr>
          <a:xfrm>
            <a:off x="7599542" y="3697680"/>
            <a:ext cx="137160" cy="137160"/>
          </a:xfrm>
          <a:prstGeom prst="ellipse">
            <a:avLst/>
          </a:prstGeom>
          <a:solidFill>
            <a:srgbClr val="20FFFF">
              <a:alpha val="25000"/>
            </a:srgbClr>
          </a:solidFill>
          <a:ln w="22225">
            <a:solidFill>
              <a:schemeClr val="tx1">
                <a:alpha val="2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0" name="Straight Arrow Connector 109"/>
          <p:cNvCxnSpPr/>
          <p:nvPr/>
        </p:nvCxnSpPr>
        <p:spPr>
          <a:xfrm flipH="1">
            <a:off x="2705848" y="2003425"/>
            <a:ext cx="192927" cy="127519"/>
          </a:xfrm>
          <a:prstGeom prst="straightConnector1">
            <a:avLst/>
          </a:prstGeom>
          <a:ln w="44450">
            <a:solidFill>
              <a:schemeClr val="tx1"/>
            </a:solidFill>
            <a:tailEnd type="arrow" w="sm" len="sm"/>
          </a:ln>
          <a:effectLst>
            <a:glow>
              <a:srgbClr val="BF0003"/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1" name="TextBox 110"/>
          <p:cNvSpPr txBox="1"/>
          <p:nvPr/>
        </p:nvSpPr>
        <p:spPr>
          <a:xfrm>
            <a:off x="2804273" y="1656839"/>
            <a:ext cx="569394" cy="430887"/>
          </a:xfrm>
          <a:prstGeom prst="rect">
            <a:avLst/>
          </a:prstGeom>
          <a:noFill/>
          <a:effectLst>
            <a:glow rad="25400">
              <a:srgbClr val="FFFF00"/>
            </a:glow>
          </a:effectLst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800" b="1" dirty="0">
                <a:ln w="15875">
                  <a:solidFill>
                    <a:schemeClr val="tx1"/>
                  </a:solidFill>
                </a:ln>
                <a:solidFill>
                  <a:srgbClr val="FFFF00"/>
                </a:solidFill>
                <a:effectLst/>
                <a:latin typeface="Arial"/>
                <a:cs typeface="Arial"/>
              </a:rPr>
              <a:t>30</a:t>
            </a:r>
          </a:p>
        </p:txBody>
      </p:sp>
      <p:graphicFrame>
        <p:nvGraphicFramePr>
          <p:cNvPr id="123" name="Table 1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76401395"/>
              </p:ext>
            </p:extLst>
          </p:nvPr>
        </p:nvGraphicFramePr>
        <p:xfrm>
          <a:off x="5655113" y="1018033"/>
          <a:ext cx="3333598" cy="1920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563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85994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763127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844893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260066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TPV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Genesis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err="1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Lysis</a:t>
                      </a:r>
                      <a:endParaRPr lang="en-US" sz="1200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Lifetime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60066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TPV</a:t>
                      </a:r>
                      <a:r>
                        <a:rPr lang="en-US" sz="1200" b="1" baseline="0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 1a</a:t>
                      </a:r>
                      <a:endParaRPr lang="en-US" sz="1200" b="1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29 May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3 June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~5.4 d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60066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Arial"/>
                          <a:cs typeface="Arial"/>
                        </a:rPr>
                        <a:t>TPV 1b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Arial"/>
                          <a:cs typeface="Arial"/>
                        </a:rPr>
                        <a:t>2 June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Arial"/>
                          <a:cs typeface="Arial"/>
                        </a:rPr>
                        <a:t>5 June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Arial"/>
                          <a:cs typeface="Arial"/>
                        </a:rPr>
                        <a:t>2.5 d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60066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Arial"/>
                          <a:cs typeface="Arial"/>
                        </a:rPr>
                        <a:t>TPV 1c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Arial"/>
                          <a:cs typeface="Arial"/>
                        </a:rPr>
                        <a:t>5 June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Arial"/>
                          <a:cs typeface="Arial"/>
                        </a:rPr>
                        <a:t>7 June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Arial"/>
                          <a:cs typeface="Arial"/>
                        </a:rPr>
                        <a:t>~2.4 d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60066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Arial"/>
                          <a:cs typeface="Arial"/>
                        </a:rPr>
                        <a:t>TPV 1d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Arial"/>
                          <a:cs typeface="Arial"/>
                        </a:rPr>
                        <a:t>6 June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Arial"/>
                          <a:cs typeface="Arial"/>
                        </a:rPr>
                        <a:t>8 June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Arial"/>
                          <a:cs typeface="Arial"/>
                        </a:rPr>
                        <a:t>2 d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60066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Arial"/>
                          <a:cs typeface="Arial"/>
                        </a:rPr>
                        <a:t>TPV 2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Arial"/>
                          <a:cs typeface="Arial"/>
                        </a:rPr>
                        <a:t>30 May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Arial"/>
                          <a:cs typeface="Arial"/>
                        </a:rPr>
                        <a:t>15 June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Arial"/>
                          <a:cs typeface="Arial"/>
                        </a:rPr>
                        <a:t>17 d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60066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Arial"/>
                          <a:cs typeface="Arial"/>
                        </a:rPr>
                        <a:t>TPV 3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Arial"/>
                          <a:cs typeface="Arial"/>
                        </a:rPr>
                        <a:t>30 May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Arial"/>
                          <a:cs typeface="Arial"/>
                        </a:rPr>
                        <a:t>4 June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Arial"/>
                          <a:cs typeface="Arial"/>
                        </a:rPr>
                        <a:t>~4.4 d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  <p:sp>
        <p:nvSpPr>
          <p:cNvPr id="124" name="Oval 123"/>
          <p:cNvSpPr>
            <a:spLocks noChangeAspect="1"/>
          </p:cNvSpPr>
          <p:nvPr/>
        </p:nvSpPr>
        <p:spPr>
          <a:xfrm>
            <a:off x="6368223" y="5026593"/>
            <a:ext cx="137160" cy="13716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" name="TextBox 124"/>
          <p:cNvSpPr txBox="1"/>
          <p:nvPr/>
        </p:nvSpPr>
        <p:spPr>
          <a:xfrm>
            <a:off x="6492425" y="4931156"/>
            <a:ext cx="20140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Arial"/>
                <a:cs typeface="Arial"/>
              </a:rPr>
              <a:t>0000 UTC positions</a:t>
            </a:r>
            <a:endParaRPr lang="en-US" sz="1600" b="1" dirty="0">
              <a:latin typeface="Arial"/>
              <a:cs typeface="Arial"/>
            </a:endParaRPr>
          </a:p>
        </p:txBody>
      </p:sp>
      <p:sp>
        <p:nvSpPr>
          <p:cNvPr id="194" name="Oval 193"/>
          <p:cNvSpPr>
            <a:spLocks noChangeAspect="1"/>
          </p:cNvSpPr>
          <p:nvPr/>
        </p:nvSpPr>
        <p:spPr>
          <a:xfrm>
            <a:off x="6355437" y="3417803"/>
            <a:ext cx="137160" cy="137160"/>
          </a:xfrm>
          <a:prstGeom prst="ellipse">
            <a:avLst/>
          </a:prstGeom>
          <a:solidFill>
            <a:srgbClr val="FFFF00"/>
          </a:solidFill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6" name="Oval 195"/>
          <p:cNvSpPr>
            <a:spLocks noChangeAspect="1"/>
          </p:cNvSpPr>
          <p:nvPr/>
        </p:nvSpPr>
        <p:spPr>
          <a:xfrm>
            <a:off x="6355437" y="3974064"/>
            <a:ext cx="137160" cy="137160"/>
          </a:xfrm>
          <a:prstGeom prst="ellipse">
            <a:avLst/>
          </a:prstGeom>
          <a:solidFill>
            <a:srgbClr val="DC0004">
              <a:alpha val="25000"/>
            </a:srgbClr>
          </a:solidFill>
          <a:ln w="22225">
            <a:solidFill>
              <a:schemeClr val="tx1">
                <a:alpha val="2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7" name="Oval 126"/>
          <p:cNvSpPr>
            <a:spLocks noChangeAspect="1"/>
          </p:cNvSpPr>
          <p:nvPr/>
        </p:nvSpPr>
        <p:spPr>
          <a:xfrm>
            <a:off x="7599542" y="3975440"/>
            <a:ext cx="137160" cy="137160"/>
          </a:xfrm>
          <a:prstGeom prst="ellipse">
            <a:avLst/>
          </a:prstGeom>
          <a:solidFill>
            <a:srgbClr val="35FF17">
              <a:alpha val="25000"/>
            </a:srgbClr>
          </a:solidFill>
          <a:ln w="22225">
            <a:solidFill>
              <a:schemeClr val="tx1">
                <a:alpha val="2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1" name="Oval 150"/>
          <p:cNvSpPr>
            <a:spLocks noChangeAspect="1"/>
          </p:cNvSpPr>
          <p:nvPr/>
        </p:nvSpPr>
        <p:spPr>
          <a:xfrm>
            <a:off x="6355437" y="3699894"/>
            <a:ext cx="137160" cy="137160"/>
          </a:xfrm>
          <a:prstGeom prst="ellipse">
            <a:avLst/>
          </a:prstGeom>
          <a:solidFill>
            <a:srgbClr val="FC6909">
              <a:alpha val="25000"/>
            </a:srgbClr>
          </a:solidFill>
          <a:ln w="22225">
            <a:solidFill>
              <a:schemeClr val="tx1">
                <a:alpha val="2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5" name="TextBox 154"/>
          <p:cNvSpPr txBox="1"/>
          <p:nvPr/>
        </p:nvSpPr>
        <p:spPr>
          <a:xfrm>
            <a:off x="1665040" y="1665424"/>
            <a:ext cx="569394" cy="430887"/>
          </a:xfrm>
          <a:prstGeom prst="rect">
            <a:avLst/>
          </a:prstGeom>
          <a:noFill/>
          <a:effectLst>
            <a:glow rad="25400">
              <a:srgbClr val="FFFF00"/>
            </a:glow>
          </a:effectLst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800" b="1" dirty="0">
                <a:ln w="15875">
                  <a:solidFill>
                    <a:schemeClr val="tx1"/>
                  </a:solidFill>
                </a:ln>
                <a:solidFill>
                  <a:srgbClr val="FFFF00"/>
                </a:solidFill>
                <a:effectLst/>
                <a:latin typeface="Arial"/>
                <a:cs typeface="Arial"/>
              </a:rPr>
              <a:t>31</a:t>
            </a:r>
          </a:p>
        </p:txBody>
      </p:sp>
      <p:cxnSp>
        <p:nvCxnSpPr>
          <p:cNvPr id="156" name="Straight Arrow Connector 155"/>
          <p:cNvCxnSpPr/>
          <p:nvPr/>
        </p:nvCxnSpPr>
        <p:spPr>
          <a:xfrm>
            <a:off x="1962310" y="2023781"/>
            <a:ext cx="0" cy="374455"/>
          </a:xfrm>
          <a:prstGeom prst="straightConnector1">
            <a:avLst/>
          </a:prstGeom>
          <a:ln w="44450">
            <a:solidFill>
              <a:schemeClr val="tx1"/>
            </a:solidFill>
            <a:tailEnd type="arrow" w="sm" len="sm"/>
          </a:ln>
          <a:effectLst>
            <a:glow>
              <a:srgbClr val="BF0003"/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7" name="Straight Arrow Connector 156"/>
          <p:cNvCxnSpPr/>
          <p:nvPr/>
        </p:nvCxnSpPr>
        <p:spPr>
          <a:xfrm flipH="1" flipV="1">
            <a:off x="1924210" y="2586332"/>
            <a:ext cx="230710" cy="114648"/>
          </a:xfrm>
          <a:prstGeom prst="straightConnector1">
            <a:avLst/>
          </a:prstGeom>
          <a:ln w="44450">
            <a:solidFill>
              <a:schemeClr val="tx1"/>
            </a:solidFill>
            <a:tailEnd type="arrow" w="sm" len="sm"/>
          </a:ln>
          <a:effectLst>
            <a:glow>
              <a:srgbClr val="BF0003"/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8" name="TextBox 157"/>
          <p:cNvSpPr txBox="1"/>
          <p:nvPr/>
        </p:nvSpPr>
        <p:spPr>
          <a:xfrm>
            <a:off x="1934145" y="2449045"/>
            <a:ext cx="569394" cy="473976"/>
          </a:xfrm>
          <a:prstGeom prst="rect">
            <a:avLst/>
          </a:prstGeom>
          <a:noFill/>
          <a:effectLst>
            <a:glow rad="25400">
              <a:srgbClr val="FFFF00"/>
            </a:glow>
          </a:effectLst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800" b="1" dirty="0">
                <a:ln w="15875">
                  <a:solidFill>
                    <a:schemeClr val="tx1"/>
                  </a:solidFill>
                </a:ln>
                <a:solidFill>
                  <a:srgbClr val="FFFF00"/>
                </a:solidFill>
                <a:latin typeface="Arial"/>
                <a:cs typeface="Arial"/>
              </a:rPr>
              <a:t>1</a:t>
            </a:r>
            <a:endParaRPr lang="en-US" sz="2800" b="1" dirty="0">
              <a:ln w="15875">
                <a:solidFill>
                  <a:schemeClr val="tx1"/>
                </a:solidFill>
              </a:ln>
              <a:solidFill>
                <a:srgbClr val="FFFF00"/>
              </a:solidFill>
              <a:effectLst/>
              <a:latin typeface="Arial"/>
              <a:cs typeface="Arial"/>
            </a:endParaRPr>
          </a:p>
        </p:txBody>
      </p:sp>
      <p:sp>
        <p:nvSpPr>
          <p:cNvPr id="159" name="TextBox 158"/>
          <p:cNvSpPr txBox="1"/>
          <p:nvPr/>
        </p:nvSpPr>
        <p:spPr>
          <a:xfrm>
            <a:off x="1170819" y="2981974"/>
            <a:ext cx="569394" cy="430887"/>
          </a:xfrm>
          <a:prstGeom prst="rect">
            <a:avLst/>
          </a:prstGeom>
          <a:noFill/>
          <a:effectLst>
            <a:glow rad="25400">
              <a:srgbClr val="FFFF00"/>
            </a:glow>
          </a:effectLst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800" b="1" dirty="0">
                <a:ln w="15875">
                  <a:solidFill>
                    <a:schemeClr val="tx1"/>
                  </a:solidFill>
                </a:ln>
                <a:solidFill>
                  <a:srgbClr val="FFFF00"/>
                </a:solidFill>
                <a:latin typeface="Arial"/>
                <a:cs typeface="Arial"/>
              </a:rPr>
              <a:t>2</a:t>
            </a:r>
            <a:endParaRPr lang="en-US" sz="2800" b="1" dirty="0">
              <a:ln w="15875">
                <a:solidFill>
                  <a:schemeClr val="tx1"/>
                </a:solidFill>
              </a:ln>
              <a:solidFill>
                <a:srgbClr val="FFFF00"/>
              </a:solidFill>
              <a:effectLst/>
              <a:latin typeface="Arial"/>
              <a:cs typeface="Arial"/>
            </a:endParaRPr>
          </a:p>
        </p:txBody>
      </p:sp>
      <p:cxnSp>
        <p:nvCxnSpPr>
          <p:cNvPr id="160" name="Straight Arrow Connector 159"/>
          <p:cNvCxnSpPr/>
          <p:nvPr/>
        </p:nvCxnSpPr>
        <p:spPr>
          <a:xfrm flipV="1">
            <a:off x="1566205" y="3043263"/>
            <a:ext cx="338509" cy="154452"/>
          </a:xfrm>
          <a:prstGeom prst="straightConnector1">
            <a:avLst/>
          </a:prstGeom>
          <a:ln w="44450">
            <a:solidFill>
              <a:schemeClr val="tx1"/>
            </a:solidFill>
            <a:tailEnd type="arrow" w="sm" len="sm"/>
          </a:ln>
          <a:effectLst>
            <a:glow>
              <a:srgbClr val="BF0003"/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1" name="Straight Arrow Connector 160"/>
          <p:cNvCxnSpPr/>
          <p:nvPr/>
        </p:nvCxnSpPr>
        <p:spPr>
          <a:xfrm flipH="1" flipV="1">
            <a:off x="2154921" y="3150182"/>
            <a:ext cx="210864" cy="40723"/>
          </a:xfrm>
          <a:prstGeom prst="straightConnector1">
            <a:avLst/>
          </a:prstGeom>
          <a:ln w="44450">
            <a:solidFill>
              <a:schemeClr val="tx1"/>
            </a:solidFill>
            <a:tailEnd type="arrow" w="sm" len="sm"/>
          </a:ln>
          <a:effectLst>
            <a:glow>
              <a:srgbClr val="BF0003"/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2" name="TextBox 161"/>
          <p:cNvSpPr txBox="1"/>
          <p:nvPr/>
        </p:nvSpPr>
        <p:spPr>
          <a:xfrm>
            <a:off x="2319898" y="2964342"/>
            <a:ext cx="316638" cy="430887"/>
          </a:xfrm>
          <a:prstGeom prst="rect">
            <a:avLst/>
          </a:prstGeom>
          <a:noFill/>
          <a:effectLst>
            <a:glow rad="25400">
              <a:srgbClr val="FFFF00"/>
            </a:glow>
          </a:effectLst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800" b="1" dirty="0">
                <a:ln w="15875">
                  <a:solidFill>
                    <a:schemeClr val="tx1"/>
                  </a:solidFill>
                </a:ln>
                <a:solidFill>
                  <a:srgbClr val="FFFF00"/>
                </a:solidFill>
                <a:latin typeface="Arial"/>
                <a:cs typeface="Arial"/>
              </a:rPr>
              <a:t>3</a:t>
            </a:r>
            <a:endParaRPr lang="en-US" sz="2800" b="1" dirty="0">
              <a:ln w="15875">
                <a:solidFill>
                  <a:schemeClr val="tx1"/>
                </a:solidFill>
              </a:ln>
              <a:solidFill>
                <a:srgbClr val="FFFF00"/>
              </a:solidFill>
              <a:effectLst/>
              <a:latin typeface="Arial"/>
              <a:cs typeface="Arial"/>
            </a:endParaRPr>
          </a:p>
        </p:txBody>
      </p:sp>
      <p:sp>
        <p:nvSpPr>
          <p:cNvPr id="268" name="Multiply 267"/>
          <p:cNvSpPr>
            <a:spLocks noChangeAspect="1"/>
          </p:cNvSpPr>
          <p:nvPr/>
        </p:nvSpPr>
        <p:spPr>
          <a:xfrm>
            <a:off x="1981290" y="3049920"/>
            <a:ext cx="256319" cy="256032"/>
          </a:xfrm>
          <a:prstGeom prst="mathMultiply">
            <a:avLst/>
          </a:prstGeom>
          <a:solidFill>
            <a:schemeClr val="bg1"/>
          </a:solidFill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TextBox 119"/>
          <p:cNvSpPr txBox="1"/>
          <p:nvPr/>
        </p:nvSpPr>
        <p:spPr>
          <a:xfrm>
            <a:off x="6437677" y="3881389"/>
            <a:ext cx="8347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BFBFBF"/>
                </a:solidFill>
                <a:latin typeface="Arial"/>
                <a:cs typeface="Arial"/>
              </a:rPr>
              <a:t>TPV 1c</a:t>
            </a:r>
          </a:p>
        </p:txBody>
      </p:sp>
      <p:sp>
        <p:nvSpPr>
          <p:cNvPr id="121" name="TextBox 120"/>
          <p:cNvSpPr txBox="1"/>
          <p:nvPr/>
        </p:nvSpPr>
        <p:spPr>
          <a:xfrm>
            <a:off x="6437677" y="3324420"/>
            <a:ext cx="8347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Arial"/>
                <a:cs typeface="Arial"/>
              </a:rPr>
              <a:t>TPV 1a</a:t>
            </a:r>
          </a:p>
        </p:txBody>
      </p:sp>
      <p:sp>
        <p:nvSpPr>
          <p:cNvPr id="122" name="TextBox 121"/>
          <p:cNvSpPr txBox="1"/>
          <p:nvPr/>
        </p:nvSpPr>
        <p:spPr>
          <a:xfrm>
            <a:off x="7681782" y="3879076"/>
            <a:ext cx="8347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BFBFBF"/>
                </a:solidFill>
                <a:latin typeface="Arial"/>
                <a:cs typeface="Arial"/>
              </a:rPr>
              <a:t>TPV 3</a:t>
            </a:r>
          </a:p>
        </p:txBody>
      </p:sp>
      <p:sp>
        <p:nvSpPr>
          <p:cNvPr id="126" name="TextBox 125"/>
          <p:cNvSpPr txBox="1"/>
          <p:nvPr/>
        </p:nvSpPr>
        <p:spPr>
          <a:xfrm>
            <a:off x="7681782" y="3605334"/>
            <a:ext cx="8347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BFBFBF"/>
                </a:solidFill>
                <a:latin typeface="Arial"/>
                <a:cs typeface="Arial"/>
              </a:rPr>
              <a:t>TPV 2</a:t>
            </a:r>
          </a:p>
        </p:txBody>
      </p:sp>
      <p:sp>
        <p:nvSpPr>
          <p:cNvPr id="128" name="TextBox 127"/>
          <p:cNvSpPr txBox="1"/>
          <p:nvPr/>
        </p:nvSpPr>
        <p:spPr>
          <a:xfrm>
            <a:off x="7681782" y="3326984"/>
            <a:ext cx="8347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BFBFBF"/>
                </a:solidFill>
                <a:latin typeface="Arial"/>
                <a:cs typeface="Arial"/>
              </a:rPr>
              <a:t>TPV 1d</a:t>
            </a:r>
          </a:p>
        </p:txBody>
      </p:sp>
      <p:sp>
        <p:nvSpPr>
          <p:cNvPr id="129" name="TextBox 128"/>
          <p:cNvSpPr txBox="1"/>
          <p:nvPr/>
        </p:nvSpPr>
        <p:spPr>
          <a:xfrm>
            <a:off x="6437677" y="3605334"/>
            <a:ext cx="8347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BFBFBF"/>
                </a:solidFill>
                <a:latin typeface="Arial"/>
                <a:cs typeface="Arial"/>
              </a:rPr>
              <a:t>TPV 1b</a:t>
            </a:r>
          </a:p>
        </p:txBody>
      </p:sp>
    </p:spTree>
    <p:extLst>
      <p:ext uri="{BB962C8B-B14F-4D97-AF65-F5344CB8AC3E}">
        <p14:creationId xmlns:p14="http://schemas.microsoft.com/office/powerpoint/2010/main" val="28686065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pv1b_and_300Z_mean_1_7_Jun_201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07" y="829943"/>
            <a:ext cx="5596399" cy="5138928"/>
          </a:xfrm>
          <a:prstGeom prst="rect">
            <a:avLst/>
          </a:prstGeom>
        </p:spPr>
      </p:pic>
      <p:sp>
        <p:nvSpPr>
          <p:cNvPr id="134" name="Content Placeholder 2"/>
          <p:cNvSpPr txBox="1">
            <a:spLocks/>
          </p:cNvSpPr>
          <p:nvPr/>
        </p:nvSpPr>
        <p:spPr>
          <a:xfrm>
            <a:off x="5660053" y="5487925"/>
            <a:ext cx="3465074" cy="130608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1–7 June 2018 time-mean 300-hPa geopotential height (dam, black) and standardized geopotential height anomalies (σ, shaded)</a:t>
            </a:r>
            <a:endParaRPr lang="en-US" sz="15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6" name="Picture 175" descr="mean_300Z_and_track_nov_2013.png"/>
          <p:cNvPicPr>
            <a:picLocks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908" t="12365" r="4545" b="15690"/>
          <a:stretch/>
        </p:blipFill>
        <p:spPr>
          <a:xfrm rot="5400000">
            <a:off x="2611707" y="3669400"/>
            <a:ext cx="151074" cy="5162897"/>
          </a:xfrm>
          <a:prstGeom prst="rect">
            <a:avLst/>
          </a:prstGeom>
        </p:spPr>
      </p:pic>
      <p:sp>
        <p:nvSpPr>
          <p:cNvPr id="177" name="TextBox 176"/>
          <p:cNvSpPr txBox="1"/>
          <p:nvPr/>
        </p:nvSpPr>
        <p:spPr>
          <a:xfrm>
            <a:off x="476725" y="6322584"/>
            <a:ext cx="300556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 dirty="0">
                <a:latin typeface="Arial"/>
                <a:cs typeface="Arial"/>
              </a:rPr>
              <a:t>-2</a:t>
            </a:r>
          </a:p>
        </p:txBody>
      </p:sp>
      <p:sp>
        <p:nvSpPr>
          <p:cNvPr id="178" name="TextBox 177"/>
          <p:cNvSpPr txBox="1"/>
          <p:nvPr/>
        </p:nvSpPr>
        <p:spPr>
          <a:xfrm>
            <a:off x="959426" y="6322584"/>
            <a:ext cx="376811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 dirty="0">
                <a:latin typeface="Arial"/>
                <a:cs typeface="Arial"/>
              </a:rPr>
              <a:t>-1.5</a:t>
            </a:r>
          </a:p>
        </p:txBody>
      </p:sp>
      <p:sp>
        <p:nvSpPr>
          <p:cNvPr id="179" name="TextBox 178"/>
          <p:cNvSpPr txBox="1"/>
          <p:nvPr/>
        </p:nvSpPr>
        <p:spPr>
          <a:xfrm>
            <a:off x="1503186" y="6322584"/>
            <a:ext cx="300556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 dirty="0">
                <a:latin typeface="Arial"/>
                <a:cs typeface="Arial"/>
              </a:rPr>
              <a:t>-1</a:t>
            </a:r>
          </a:p>
        </p:txBody>
      </p:sp>
      <p:sp>
        <p:nvSpPr>
          <p:cNvPr id="180" name="TextBox 179"/>
          <p:cNvSpPr txBox="1"/>
          <p:nvPr/>
        </p:nvSpPr>
        <p:spPr>
          <a:xfrm>
            <a:off x="1974883" y="6322584"/>
            <a:ext cx="390902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 dirty="0">
                <a:latin typeface="Arial"/>
                <a:cs typeface="Arial"/>
              </a:rPr>
              <a:t>-0.5</a:t>
            </a:r>
          </a:p>
        </p:txBody>
      </p:sp>
      <p:sp>
        <p:nvSpPr>
          <p:cNvPr id="181" name="TextBox 180"/>
          <p:cNvSpPr txBox="1"/>
          <p:nvPr/>
        </p:nvSpPr>
        <p:spPr>
          <a:xfrm>
            <a:off x="2532849" y="6322584"/>
            <a:ext cx="300556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 dirty="0">
                <a:latin typeface="Arial"/>
                <a:cs typeface="Arial"/>
              </a:rPr>
              <a:t>0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182" name="TextBox 181"/>
          <p:cNvSpPr txBox="1"/>
          <p:nvPr/>
        </p:nvSpPr>
        <p:spPr>
          <a:xfrm>
            <a:off x="3048471" y="6322584"/>
            <a:ext cx="300556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 dirty="0">
                <a:latin typeface="Arial"/>
                <a:cs typeface="Arial"/>
              </a:rPr>
              <a:t>0.5</a:t>
            </a:r>
          </a:p>
        </p:txBody>
      </p:sp>
      <p:sp>
        <p:nvSpPr>
          <p:cNvPr id="183" name="TextBox 182"/>
          <p:cNvSpPr txBox="1"/>
          <p:nvPr/>
        </p:nvSpPr>
        <p:spPr>
          <a:xfrm>
            <a:off x="3565060" y="6320941"/>
            <a:ext cx="300556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 dirty="0">
                <a:latin typeface="Arial"/>
                <a:cs typeface="Arial"/>
              </a:rPr>
              <a:t>1</a:t>
            </a:r>
          </a:p>
        </p:txBody>
      </p:sp>
      <p:sp>
        <p:nvSpPr>
          <p:cNvPr id="184" name="TextBox 183"/>
          <p:cNvSpPr txBox="1"/>
          <p:nvPr/>
        </p:nvSpPr>
        <p:spPr>
          <a:xfrm>
            <a:off x="4070673" y="6319620"/>
            <a:ext cx="300556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 dirty="0">
                <a:latin typeface="Arial"/>
                <a:cs typeface="Arial"/>
              </a:rPr>
              <a:t>1.5</a:t>
            </a:r>
          </a:p>
        </p:txBody>
      </p:sp>
      <p:sp>
        <p:nvSpPr>
          <p:cNvPr id="185" name="TextBox 184"/>
          <p:cNvSpPr txBox="1"/>
          <p:nvPr/>
        </p:nvSpPr>
        <p:spPr>
          <a:xfrm>
            <a:off x="4586348" y="6322584"/>
            <a:ext cx="300556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 dirty="0">
                <a:latin typeface="Arial"/>
                <a:cs typeface="Arial"/>
              </a:rPr>
              <a:t>2</a:t>
            </a:r>
          </a:p>
        </p:txBody>
      </p:sp>
      <p:sp>
        <p:nvSpPr>
          <p:cNvPr id="186" name="TextBox 185"/>
          <p:cNvSpPr txBox="1"/>
          <p:nvPr/>
        </p:nvSpPr>
        <p:spPr>
          <a:xfrm>
            <a:off x="4893704" y="6315302"/>
            <a:ext cx="231497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600" dirty="0" err="1">
                <a:latin typeface="Arial"/>
                <a:cs typeface="Arial"/>
              </a:rPr>
              <a:t>σ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187" name="TextBox 186"/>
          <p:cNvSpPr txBox="1"/>
          <p:nvPr/>
        </p:nvSpPr>
        <p:spPr>
          <a:xfrm>
            <a:off x="6429302" y="4411404"/>
            <a:ext cx="10387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Arial"/>
                <a:cs typeface="Arial"/>
              </a:rPr>
              <a:t>Genesis</a:t>
            </a:r>
            <a:endParaRPr lang="en-US" sz="1600" b="1" dirty="0">
              <a:latin typeface="Arial"/>
              <a:cs typeface="Arial"/>
            </a:endParaRPr>
          </a:p>
        </p:txBody>
      </p:sp>
      <p:sp>
        <p:nvSpPr>
          <p:cNvPr id="188" name="5-Point Star 187"/>
          <p:cNvSpPr>
            <a:spLocks noChangeAspect="1"/>
          </p:cNvSpPr>
          <p:nvPr/>
        </p:nvSpPr>
        <p:spPr>
          <a:xfrm rot="10580098" flipV="1">
            <a:off x="6180906" y="4436801"/>
            <a:ext cx="228600" cy="228600"/>
          </a:xfrm>
          <a:prstGeom prst="star5">
            <a:avLst/>
          </a:prstGeom>
          <a:solidFill>
            <a:srgbClr val="0000FF"/>
          </a:solidFill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9" name="Multiply 188"/>
          <p:cNvSpPr/>
          <p:nvPr/>
        </p:nvSpPr>
        <p:spPr>
          <a:xfrm>
            <a:off x="7675856" y="4457314"/>
            <a:ext cx="256319" cy="256319"/>
          </a:xfrm>
          <a:prstGeom prst="mathMultiply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0" name="TextBox 189"/>
          <p:cNvSpPr txBox="1"/>
          <p:nvPr/>
        </p:nvSpPr>
        <p:spPr>
          <a:xfrm>
            <a:off x="7914016" y="4411404"/>
            <a:ext cx="6679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err="1">
                <a:latin typeface="Arial"/>
                <a:cs typeface="Arial"/>
              </a:rPr>
              <a:t>Lysis</a:t>
            </a:r>
            <a:endParaRPr lang="en-US" sz="1600" b="1" dirty="0">
              <a:latin typeface="Arial"/>
              <a:cs typeface="Arial"/>
            </a:endParaRPr>
          </a:p>
        </p:txBody>
      </p:sp>
      <p:graphicFrame>
        <p:nvGraphicFramePr>
          <p:cNvPr id="123" name="Table 1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97304238"/>
              </p:ext>
            </p:extLst>
          </p:nvPr>
        </p:nvGraphicFramePr>
        <p:xfrm>
          <a:off x="5655113" y="1018033"/>
          <a:ext cx="3333598" cy="1920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563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85994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763127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844893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260066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TPV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Genesis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err="1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Lysis</a:t>
                      </a:r>
                      <a:endParaRPr lang="en-US" sz="1200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Lifetime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60066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BFBFBF"/>
                          </a:solidFill>
                          <a:latin typeface="Arial"/>
                          <a:cs typeface="Arial"/>
                        </a:rPr>
                        <a:t>TPV</a:t>
                      </a:r>
                      <a:r>
                        <a:rPr lang="en-US" sz="1200" baseline="0" dirty="0">
                          <a:solidFill>
                            <a:srgbClr val="BFBFBF"/>
                          </a:solidFill>
                          <a:latin typeface="Arial"/>
                          <a:cs typeface="Arial"/>
                        </a:rPr>
                        <a:t> 1a</a:t>
                      </a:r>
                      <a:endParaRPr lang="en-US" sz="1200" dirty="0">
                        <a:solidFill>
                          <a:srgbClr val="BFBFBF"/>
                        </a:solidFill>
                        <a:latin typeface="Arial"/>
                        <a:cs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BFBFBF"/>
                          </a:solidFill>
                          <a:latin typeface="Arial"/>
                          <a:cs typeface="Arial"/>
                        </a:rPr>
                        <a:t>29 May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BFBFBF"/>
                          </a:solidFill>
                          <a:latin typeface="Arial"/>
                          <a:cs typeface="Arial"/>
                        </a:rPr>
                        <a:t>3 June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BFBFBF"/>
                          </a:solidFill>
                          <a:latin typeface="Arial"/>
                          <a:cs typeface="Arial"/>
                        </a:rPr>
                        <a:t>~5.4 d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60066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TPV 1b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2 June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5 June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2.5 d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60066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BFBFBF"/>
                          </a:solidFill>
                          <a:latin typeface="Arial"/>
                          <a:cs typeface="Arial"/>
                        </a:rPr>
                        <a:t>TPV 1c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BFBFBF"/>
                          </a:solidFill>
                          <a:latin typeface="Arial"/>
                          <a:cs typeface="Arial"/>
                        </a:rPr>
                        <a:t>5 June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BFBFBF"/>
                          </a:solidFill>
                          <a:latin typeface="Arial"/>
                          <a:cs typeface="Arial"/>
                        </a:rPr>
                        <a:t>7 June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BFBFBF"/>
                          </a:solidFill>
                          <a:latin typeface="Arial"/>
                          <a:cs typeface="Arial"/>
                        </a:rPr>
                        <a:t>~2.4 d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60066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BFBFBF"/>
                          </a:solidFill>
                          <a:latin typeface="Arial"/>
                          <a:cs typeface="Arial"/>
                        </a:rPr>
                        <a:t>TPV 1d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BFBFBF"/>
                          </a:solidFill>
                          <a:latin typeface="Arial"/>
                          <a:cs typeface="Arial"/>
                        </a:rPr>
                        <a:t>6 June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BFBFBF"/>
                          </a:solidFill>
                          <a:latin typeface="Arial"/>
                          <a:cs typeface="Arial"/>
                        </a:rPr>
                        <a:t>8 June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BFBFBF"/>
                          </a:solidFill>
                          <a:latin typeface="Arial"/>
                          <a:cs typeface="Arial"/>
                        </a:rPr>
                        <a:t>2 d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60066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BFBFBF"/>
                          </a:solidFill>
                          <a:latin typeface="Arial"/>
                          <a:cs typeface="Arial"/>
                        </a:rPr>
                        <a:t>TPV 2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BFBFBF"/>
                          </a:solidFill>
                          <a:latin typeface="Arial"/>
                          <a:cs typeface="Arial"/>
                        </a:rPr>
                        <a:t>30 May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BFBFBF"/>
                          </a:solidFill>
                          <a:latin typeface="Arial"/>
                          <a:cs typeface="Arial"/>
                        </a:rPr>
                        <a:t>15 June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BFBFBF"/>
                          </a:solidFill>
                          <a:latin typeface="Arial"/>
                          <a:cs typeface="Arial"/>
                        </a:rPr>
                        <a:t>17 d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60066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BFBFBF"/>
                          </a:solidFill>
                          <a:latin typeface="Arial"/>
                          <a:cs typeface="Arial"/>
                        </a:rPr>
                        <a:t>TPV 3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BFBFBF"/>
                          </a:solidFill>
                          <a:latin typeface="Arial"/>
                          <a:cs typeface="Arial"/>
                        </a:rPr>
                        <a:t>30 May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BFBFBF"/>
                          </a:solidFill>
                          <a:latin typeface="Arial"/>
                          <a:cs typeface="Arial"/>
                        </a:rPr>
                        <a:t>4 June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BFBFBF"/>
                          </a:solidFill>
                          <a:latin typeface="Arial"/>
                          <a:cs typeface="Arial"/>
                        </a:rPr>
                        <a:t>~4.4 d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  <p:sp>
        <p:nvSpPr>
          <p:cNvPr id="124" name="Oval 123"/>
          <p:cNvSpPr>
            <a:spLocks noChangeAspect="1"/>
          </p:cNvSpPr>
          <p:nvPr/>
        </p:nvSpPr>
        <p:spPr>
          <a:xfrm>
            <a:off x="6368223" y="5026593"/>
            <a:ext cx="137160" cy="13716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" name="TextBox 124"/>
          <p:cNvSpPr txBox="1"/>
          <p:nvPr/>
        </p:nvSpPr>
        <p:spPr>
          <a:xfrm>
            <a:off x="6492425" y="4931156"/>
            <a:ext cx="20140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Arial"/>
                <a:cs typeface="Arial"/>
              </a:rPr>
              <a:t>0000 UTC positions</a:t>
            </a:r>
            <a:endParaRPr lang="en-US" sz="1600" b="1" dirty="0">
              <a:latin typeface="Arial"/>
              <a:cs typeface="Arial"/>
            </a:endParaRPr>
          </a:p>
        </p:txBody>
      </p:sp>
      <p:sp>
        <p:nvSpPr>
          <p:cNvPr id="194" name="Oval 193"/>
          <p:cNvSpPr>
            <a:spLocks noChangeAspect="1"/>
          </p:cNvSpPr>
          <p:nvPr/>
        </p:nvSpPr>
        <p:spPr>
          <a:xfrm>
            <a:off x="6355437" y="3417803"/>
            <a:ext cx="137160" cy="137160"/>
          </a:xfrm>
          <a:prstGeom prst="ellipse">
            <a:avLst/>
          </a:prstGeom>
          <a:solidFill>
            <a:srgbClr val="FFFF00">
              <a:alpha val="25000"/>
            </a:srgbClr>
          </a:solidFill>
          <a:ln w="22225">
            <a:solidFill>
              <a:schemeClr val="tx1">
                <a:alpha val="2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1" name="Oval 150"/>
          <p:cNvSpPr>
            <a:spLocks noChangeAspect="1"/>
          </p:cNvSpPr>
          <p:nvPr/>
        </p:nvSpPr>
        <p:spPr>
          <a:xfrm>
            <a:off x="6355437" y="3699894"/>
            <a:ext cx="137160" cy="137160"/>
          </a:xfrm>
          <a:prstGeom prst="ellipse">
            <a:avLst/>
          </a:prstGeom>
          <a:solidFill>
            <a:srgbClr val="FC6909"/>
          </a:solidFill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4" name="Straight Arrow Connector 173"/>
          <p:cNvCxnSpPr/>
          <p:nvPr/>
        </p:nvCxnSpPr>
        <p:spPr>
          <a:xfrm flipH="1">
            <a:off x="2165160" y="3495748"/>
            <a:ext cx="210864" cy="0"/>
          </a:xfrm>
          <a:prstGeom prst="straightConnector1">
            <a:avLst/>
          </a:prstGeom>
          <a:ln w="44450">
            <a:solidFill>
              <a:schemeClr val="tx1"/>
            </a:solidFill>
            <a:tailEnd type="arrow" w="sm" len="sm"/>
          </a:ln>
          <a:effectLst>
            <a:glow>
              <a:srgbClr val="BF0003"/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8" name="TextBox 197"/>
          <p:cNvSpPr txBox="1"/>
          <p:nvPr/>
        </p:nvSpPr>
        <p:spPr>
          <a:xfrm>
            <a:off x="2322771" y="3261062"/>
            <a:ext cx="316638" cy="430887"/>
          </a:xfrm>
          <a:prstGeom prst="rect">
            <a:avLst/>
          </a:prstGeom>
          <a:noFill/>
          <a:effectLst>
            <a:glow rad="25400">
              <a:srgbClr val="FFFF00"/>
            </a:glow>
          </a:effectLst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800" b="1" dirty="0">
                <a:ln w="15875">
                  <a:solidFill>
                    <a:schemeClr val="tx1"/>
                  </a:solidFill>
                </a:ln>
                <a:solidFill>
                  <a:srgbClr val="FC6909"/>
                </a:solidFill>
                <a:latin typeface="Arial"/>
                <a:cs typeface="Arial"/>
              </a:rPr>
              <a:t>3</a:t>
            </a:r>
            <a:endParaRPr lang="en-US" sz="2800" b="1" dirty="0">
              <a:ln w="15875">
                <a:solidFill>
                  <a:schemeClr val="tx1"/>
                </a:solidFill>
              </a:ln>
              <a:solidFill>
                <a:srgbClr val="FC6909"/>
              </a:solidFill>
              <a:effectLst/>
              <a:latin typeface="Arial"/>
              <a:cs typeface="Arial"/>
            </a:endParaRPr>
          </a:p>
        </p:txBody>
      </p:sp>
      <p:cxnSp>
        <p:nvCxnSpPr>
          <p:cNvPr id="199" name="Straight Arrow Connector 198"/>
          <p:cNvCxnSpPr/>
          <p:nvPr/>
        </p:nvCxnSpPr>
        <p:spPr>
          <a:xfrm>
            <a:off x="1630115" y="4090230"/>
            <a:ext cx="280438" cy="0"/>
          </a:xfrm>
          <a:prstGeom prst="straightConnector1">
            <a:avLst/>
          </a:prstGeom>
          <a:ln w="44450">
            <a:solidFill>
              <a:schemeClr val="tx1"/>
            </a:solidFill>
            <a:tailEnd type="arrow" w="sm" len="sm"/>
          </a:ln>
          <a:effectLst>
            <a:glow>
              <a:srgbClr val="BF0003"/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0" name="TextBox 199"/>
          <p:cNvSpPr txBox="1"/>
          <p:nvPr/>
        </p:nvSpPr>
        <p:spPr>
          <a:xfrm>
            <a:off x="1357151" y="3842683"/>
            <a:ext cx="316638" cy="430887"/>
          </a:xfrm>
          <a:prstGeom prst="rect">
            <a:avLst/>
          </a:prstGeom>
          <a:noFill/>
          <a:effectLst>
            <a:glow rad="25400">
              <a:srgbClr val="FFFF00"/>
            </a:glow>
          </a:effectLst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800" b="1" dirty="0">
                <a:ln w="15875">
                  <a:solidFill>
                    <a:schemeClr val="tx1"/>
                  </a:solidFill>
                </a:ln>
                <a:solidFill>
                  <a:srgbClr val="FC6909"/>
                </a:solidFill>
                <a:latin typeface="Arial"/>
                <a:cs typeface="Arial"/>
              </a:rPr>
              <a:t>4</a:t>
            </a:r>
            <a:endParaRPr lang="en-US" sz="2800" b="1" dirty="0">
              <a:ln w="15875">
                <a:solidFill>
                  <a:schemeClr val="tx1"/>
                </a:solidFill>
              </a:ln>
              <a:solidFill>
                <a:srgbClr val="FC6909"/>
              </a:solidFill>
              <a:effectLst/>
              <a:latin typeface="Arial"/>
              <a:cs typeface="Arial"/>
            </a:endParaRPr>
          </a:p>
        </p:txBody>
      </p:sp>
      <p:cxnSp>
        <p:nvCxnSpPr>
          <p:cNvPr id="201" name="Straight Arrow Connector 200"/>
          <p:cNvCxnSpPr/>
          <p:nvPr/>
        </p:nvCxnSpPr>
        <p:spPr>
          <a:xfrm flipV="1">
            <a:off x="2165160" y="4884428"/>
            <a:ext cx="60509" cy="246945"/>
          </a:xfrm>
          <a:prstGeom prst="straightConnector1">
            <a:avLst/>
          </a:prstGeom>
          <a:ln w="44450">
            <a:solidFill>
              <a:schemeClr val="tx1"/>
            </a:solidFill>
            <a:tailEnd type="arrow" w="sm" len="sm"/>
          </a:ln>
          <a:effectLst>
            <a:glow>
              <a:srgbClr val="BF0003"/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2" name="TextBox 201"/>
          <p:cNvSpPr txBox="1"/>
          <p:nvPr/>
        </p:nvSpPr>
        <p:spPr>
          <a:xfrm>
            <a:off x="1978090" y="5057037"/>
            <a:ext cx="316638" cy="430887"/>
          </a:xfrm>
          <a:prstGeom prst="rect">
            <a:avLst/>
          </a:prstGeom>
          <a:noFill/>
          <a:effectLst>
            <a:glow rad="25400">
              <a:srgbClr val="FFFF00"/>
            </a:glow>
          </a:effectLst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800" b="1" dirty="0">
                <a:ln w="15875">
                  <a:solidFill>
                    <a:schemeClr val="tx1"/>
                  </a:solidFill>
                </a:ln>
                <a:solidFill>
                  <a:srgbClr val="FC6909"/>
                </a:solidFill>
                <a:latin typeface="Arial"/>
                <a:cs typeface="Arial"/>
              </a:rPr>
              <a:t>5</a:t>
            </a:r>
            <a:endParaRPr lang="en-US" sz="2800" b="1" dirty="0">
              <a:ln w="15875">
                <a:solidFill>
                  <a:schemeClr val="tx1"/>
                </a:solidFill>
              </a:ln>
              <a:solidFill>
                <a:srgbClr val="FC6909"/>
              </a:solidFill>
              <a:effectLst/>
              <a:latin typeface="Arial"/>
              <a:cs typeface="Arial"/>
            </a:endParaRPr>
          </a:p>
        </p:txBody>
      </p:sp>
      <p:sp>
        <p:nvSpPr>
          <p:cNvPr id="214" name="5-Point Star 213"/>
          <p:cNvSpPr>
            <a:spLocks noChangeAspect="1"/>
          </p:cNvSpPr>
          <p:nvPr/>
        </p:nvSpPr>
        <p:spPr>
          <a:xfrm rot="10580098" flipV="1">
            <a:off x="1995545" y="3212683"/>
            <a:ext cx="228600" cy="228600"/>
          </a:xfrm>
          <a:prstGeom prst="star5">
            <a:avLst>
              <a:gd name="adj" fmla="val 20272"/>
              <a:gd name="hf" fmla="val 105146"/>
              <a:gd name="vf" fmla="val 110557"/>
            </a:avLst>
          </a:prstGeom>
          <a:solidFill>
            <a:srgbClr val="0000FF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0" name="Multiply 269"/>
          <p:cNvSpPr>
            <a:spLocks noChangeAspect="1"/>
          </p:cNvSpPr>
          <p:nvPr/>
        </p:nvSpPr>
        <p:spPr>
          <a:xfrm>
            <a:off x="2222494" y="4713633"/>
            <a:ext cx="256319" cy="256032"/>
          </a:xfrm>
          <a:prstGeom prst="mathMultiply">
            <a:avLst/>
          </a:prstGeom>
          <a:solidFill>
            <a:schemeClr val="bg1"/>
          </a:solidFill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" name="Oval 117"/>
          <p:cNvSpPr>
            <a:spLocks noChangeAspect="1"/>
          </p:cNvSpPr>
          <p:nvPr/>
        </p:nvSpPr>
        <p:spPr>
          <a:xfrm>
            <a:off x="7599542" y="3423807"/>
            <a:ext cx="137160" cy="137160"/>
          </a:xfrm>
          <a:prstGeom prst="ellipse">
            <a:avLst/>
          </a:prstGeom>
          <a:solidFill>
            <a:srgbClr val="FC00D5">
              <a:alpha val="25000"/>
            </a:srgbClr>
          </a:solidFill>
          <a:ln w="22225">
            <a:solidFill>
              <a:schemeClr val="tx1">
                <a:alpha val="2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" name="Oval 118"/>
          <p:cNvSpPr>
            <a:spLocks noChangeAspect="1"/>
          </p:cNvSpPr>
          <p:nvPr/>
        </p:nvSpPr>
        <p:spPr>
          <a:xfrm>
            <a:off x="7599542" y="3697680"/>
            <a:ext cx="137160" cy="137160"/>
          </a:xfrm>
          <a:prstGeom prst="ellipse">
            <a:avLst/>
          </a:prstGeom>
          <a:solidFill>
            <a:srgbClr val="20FFFF">
              <a:alpha val="25000"/>
            </a:srgbClr>
          </a:solidFill>
          <a:ln w="22225">
            <a:solidFill>
              <a:schemeClr val="tx1">
                <a:alpha val="2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Oval 119"/>
          <p:cNvSpPr>
            <a:spLocks noChangeAspect="1"/>
          </p:cNvSpPr>
          <p:nvPr/>
        </p:nvSpPr>
        <p:spPr>
          <a:xfrm>
            <a:off x="6355437" y="3974064"/>
            <a:ext cx="137160" cy="137160"/>
          </a:xfrm>
          <a:prstGeom prst="ellipse">
            <a:avLst/>
          </a:prstGeom>
          <a:solidFill>
            <a:srgbClr val="DC0004">
              <a:alpha val="25000"/>
            </a:srgbClr>
          </a:solidFill>
          <a:ln w="22225">
            <a:solidFill>
              <a:schemeClr val="tx1">
                <a:alpha val="2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Oval 120"/>
          <p:cNvSpPr>
            <a:spLocks noChangeAspect="1"/>
          </p:cNvSpPr>
          <p:nvPr/>
        </p:nvSpPr>
        <p:spPr>
          <a:xfrm>
            <a:off x="7599542" y="3975440"/>
            <a:ext cx="137160" cy="137160"/>
          </a:xfrm>
          <a:prstGeom prst="ellipse">
            <a:avLst/>
          </a:prstGeom>
          <a:solidFill>
            <a:srgbClr val="35FF17">
              <a:alpha val="25000"/>
            </a:srgbClr>
          </a:solidFill>
          <a:ln w="22225">
            <a:solidFill>
              <a:schemeClr val="tx1">
                <a:alpha val="2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" name="TextBox 121"/>
          <p:cNvSpPr txBox="1"/>
          <p:nvPr/>
        </p:nvSpPr>
        <p:spPr>
          <a:xfrm>
            <a:off x="6437677" y="3881389"/>
            <a:ext cx="8347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BFBFBF"/>
                </a:solidFill>
                <a:latin typeface="Arial"/>
                <a:cs typeface="Arial"/>
              </a:rPr>
              <a:t>TPV 1c</a:t>
            </a:r>
          </a:p>
        </p:txBody>
      </p:sp>
      <p:sp>
        <p:nvSpPr>
          <p:cNvPr id="126" name="TextBox 125"/>
          <p:cNvSpPr txBox="1"/>
          <p:nvPr/>
        </p:nvSpPr>
        <p:spPr>
          <a:xfrm>
            <a:off x="6437677" y="3324420"/>
            <a:ext cx="8347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BFBFBF"/>
                </a:solidFill>
                <a:latin typeface="Arial"/>
                <a:cs typeface="Arial"/>
              </a:rPr>
              <a:t>TPV 1a</a:t>
            </a:r>
          </a:p>
        </p:txBody>
      </p:sp>
      <p:sp>
        <p:nvSpPr>
          <p:cNvPr id="128" name="TextBox 127"/>
          <p:cNvSpPr txBox="1"/>
          <p:nvPr/>
        </p:nvSpPr>
        <p:spPr>
          <a:xfrm>
            <a:off x="7681782" y="3879076"/>
            <a:ext cx="8347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BFBFBF"/>
                </a:solidFill>
                <a:latin typeface="Arial"/>
                <a:cs typeface="Arial"/>
              </a:rPr>
              <a:t>TPV 3</a:t>
            </a:r>
          </a:p>
        </p:txBody>
      </p:sp>
      <p:sp>
        <p:nvSpPr>
          <p:cNvPr id="129" name="TextBox 128"/>
          <p:cNvSpPr txBox="1"/>
          <p:nvPr/>
        </p:nvSpPr>
        <p:spPr>
          <a:xfrm>
            <a:off x="7681782" y="3605334"/>
            <a:ext cx="8347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BFBFBF"/>
                </a:solidFill>
                <a:latin typeface="Arial"/>
                <a:cs typeface="Arial"/>
              </a:rPr>
              <a:t>TPV 2</a:t>
            </a:r>
          </a:p>
        </p:txBody>
      </p:sp>
      <p:sp>
        <p:nvSpPr>
          <p:cNvPr id="131" name="TextBox 130"/>
          <p:cNvSpPr txBox="1"/>
          <p:nvPr/>
        </p:nvSpPr>
        <p:spPr>
          <a:xfrm>
            <a:off x="7681782" y="3326984"/>
            <a:ext cx="8347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BFBFBF"/>
                </a:solidFill>
                <a:latin typeface="Arial"/>
                <a:cs typeface="Arial"/>
              </a:rPr>
              <a:t>TPV 1d</a:t>
            </a:r>
          </a:p>
        </p:txBody>
      </p:sp>
      <p:sp>
        <p:nvSpPr>
          <p:cNvPr id="133" name="TextBox 132"/>
          <p:cNvSpPr txBox="1"/>
          <p:nvPr/>
        </p:nvSpPr>
        <p:spPr>
          <a:xfrm>
            <a:off x="6437677" y="3605334"/>
            <a:ext cx="8347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Arial"/>
                <a:cs typeface="Arial"/>
              </a:rPr>
              <a:t>TPV 1b</a:t>
            </a:r>
          </a:p>
        </p:txBody>
      </p:sp>
      <p:sp>
        <p:nvSpPr>
          <p:cNvPr id="138" name="Title 1"/>
          <p:cNvSpPr txBox="1">
            <a:spLocks/>
          </p:cNvSpPr>
          <p:nvPr/>
        </p:nvSpPr>
        <p:spPr>
          <a:xfrm>
            <a:off x="1" y="-33716"/>
            <a:ext cx="9143999" cy="72222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FF0000"/>
                </a:solidFill>
                <a:cs typeface="Arial" panose="020B0604020202020204" pitchFamily="34" charset="0"/>
              </a:rPr>
              <a:t>Tracks of TPVs</a:t>
            </a:r>
          </a:p>
        </p:txBody>
      </p:sp>
    </p:spTree>
    <p:extLst>
      <p:ext uri="{BB962C8B-B14F-4D97-AF65-F5344CB8AC3E}">
        <p14:creationId xmlns:p14="http://schemas.microsoft.com/office/powerpoint/2010/main" val="13205040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pv1c_and_300Z_mean_1_7_Jun_201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07" y="833255"/>
            <a:ext cx="5596399" cy="5138928"/>
          </a:xfrm>
          <a:prstGeom prst="rect">
            <a:avLst/>
          </a:prstGeom>
        </p:spPr>
      </p:pic>
      <p:sp>
        <p:nvSpPr>
          <p:cNvPr id="134" name="Content Placeholder 2"/>
          <p:cNvSpPr txBox="1">
            <a:spLocks/>
          </p:cNvSpPr>
          <p:nvPr/>
        </p:nvSpPr>
        <p:spPr>
          <a:xfrm>
            <a:off x="5660053" y="5487925"/>
            <a:ext cx="3465074" cy="130608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1–7 June 2018 time-mean 300-hPa geopotential height (dam, black) and standardized geopotential height anomalies (σ, shaded)</a:t>
            </a:r>
            <a:endParaRPr lang="en-US" sz="15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6" name="Picture 175" descr="mean_300Z_and_track_nov_2013.png"/>
          <p:cNvPicPr>
            <a:picLocks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908" t="12365" r="4545" b="15690"/>
          <a:stretch/>
        </p:blipFill>
        <p:spPr>
          <a:xfrm rot="5400000">
            <a:off x="2611707" y="3669400"/>
            <a:ext cx="151074" cy="5162897"/>
          </a:xfrm>
          <a:prstGeom prst="rect">
            <a:avLst/>
          </a:prstGeom>
        </p:spPr>
      </p:pic>
      <p:sp>
        <p:nvSpPr>
          <p:cNvPr id="177" name="TextBox 176"/>
          <p:cNvSpPr txBox="1"/>
          <p:nvPr/>
        </p:nvSpPr>
        <p:spPr>
          <a:xfrm>
            <a:off x="476725" y="6322584"/>
            <a:ext cx="300556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 dirty="0">
                <a:latin typeface="Arial"/>
                <a:cs typeface="Arial"/>
              </a:rPr>
              <a:t>-2</a:t>
            </a:r>
          </a:p>
        </p:txBody>
      </p:sp>
      <p:sp>
        <p:nvSpPr>
          <p:cNvPr id="178" name="TextBox 177"/>
          <p:cNvSpPr txBox="1"/>
          <p:nvPr/>
        </p:nvSpPr>
        <p:spPr>
          <a:xfrm>
            <a:off x="959426" y="6322584"/>
            <a:ext cx="376811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 dirty="0">
                <a:latin typeface="Arial"/>
                <a:cs typeface="Arial"/>
              </a:rPr>
              <a:t>-1.5</a:t>
            </a:r>
          </a:p>
        </p:txBody>
      </p:sp>
      <p:sp>
        <p:nvSpPr>
          <p:cNvPr id="179" name="TextBox 178"/>
          <p:cNvSpPr txBox="1"/>
          <p:nvPr/>
        </p:nvSpPr>
        <p:spPr>
          <a:xfrm>
            <a:off x="1503186" y="6322584"/>
            <a:ext cx="300556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 dirty="0">
                <a:latin typeface="Arial"/>
                <a:cs typeface="Arial"/>
              </a:rPr>
              <a:t>-1</a:t>
            </a:r>
          </a:p>
        </p:txBody>
      </p:sp>
      <p:sp>
        <p:nvSpPr>
          <p:cNvPr id="180" name="TextBox 179"/>
          <p:cNvSpPr txBox="1"/>
          <p:nvPr/>
        </p:nvSpPr>
        <p:spPr>
          <a:xfrm>
            <a:off x="1974883" y="6322584"/>
            <a:ext cx="390902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 dirty="0">
                <a:latin typeface="Arial"/>
                <a:cs typeface="Arial"/>
              </a:rPr>
              <a:t>-0.5</a:t>
            </a:r>
          </a:p>
        </p:txBody>
      </p:sp>
      <p:sp>
        <p:nvSpPr>
          <p:cNvPr id="181" name="TextBox 180"/>
          <p:cNvSpPr txBox="1"/>
          <p:nvPr/>
        </p:nvSpPr>
        <p:spPr>
          <a:xfrm>
            <a:off x="2532849" y="6322584"/>
            <a:ext cx="300556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 dirty="0">
                <a:latin typeface="Arial"/>
                <a:cs typeface="Arial"/>
              </a:rPr>
              <a:t>0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182" name="TextBox 181"/>
          <p:cNvSpPr txBox="1"/>
          <p:nvPr/>
        </p:nvSpPr>
        <p:spPr>
          <a:xfrm>
            <a:off x="3048471" y="6322584"/>
            <a:ext cx="300556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 dirty="0">
                <a:latin typeface="Arial"/>
                <a:cs typeface="Arial"/>
              </a:rPr>
              <a:t>0.5</a:t>
            </a:r>
          </a:p>
        </p:txBody>
      </p:sp>
      <p:sp>
        <p:nvSpPr>
          <p:cNvPr id="183" name="TextBox 182"/>
          <p:cNvSpPr txBox="1"/>
          <p:nvPr/>
        </p:nvSpPr>
        <p:spPr>
          <a:xfrm>
            <a:off x="3565060" y="6320941"/>
            <a:ext cx="300556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 dirty="0">
                <a:latin typeface="Arial"/>
                <a:cs typeface="Arial"/>
              </a:rPr>
              <a:t>1</a:t>
            </a:r>
          </a:p>
        </p:txBody>
      </p:sp>
      <p:sp>
        <p:nvSpPr>
          <p:cNvPr id="184" name="TextBox 183"/>
          <p:cNvSpPr txBox="1"/>
          <p:nvPr/>
        </p:nvSpPr>
        <p:spPr>
          <a:xfrm>
            <a:off x="4070673" y="6319620"/>
            <a:ext cx="300556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 dirty="0">
                <a:latin typeface="Arial"/>
                <a:cs typeface="Arial"/>
              </a:rPr>
              <a:t>1.5</a:t>
            </a:r>
          </a:p>
        </p:txBody>
      </p:sp>
      <p:sp>
        <p:nvSpPr>
          <p:cNvPr id="185" name="TextBox 184"/>
          <p:cNvSpPr txBox="1"/>
          <p:nvPr/>
        </p:nvSpPr>
        <p:spPr>
          <a:xfrm>
            <a:off x="4586348" y="6322584"/>
            <a:ext cx="300556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 dirty="0">
                <a:latin typeface="Arial"/>
                <a:cs typeface="Arial"/>
              </a:rPr>
              <a:t>2</a:t>
            </a:r>
          </a:p>
        </p:txBody>
      </p:sp>
      <p:sp>
        <p:nvSpPr>
          <p:cNvPr id="186" name="TextBox 185"/>
          <p:cNvSpPr txBox="1"/>
          <p:nvPr/>
        </p:nvSpPr>
        <p:spPr>
          <a:xfrm>
            <a:off x="4893704" y="6315302"/>
            <a:ext cx="231497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600" dirty="0" err="1">
                <a:latin typeface="Arial"/>
                <a:cs typeface="Arial"/>
              </a:rPr>
              <a:t>σ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187" name="TextBox 186"/>
          <p:cNvSpPr txBox="1"/>
          <p:nvPr/>
        </p:nvSpPr>
        <p:spPr>
          <a:xfrm>
            <a:off x="6429302" y="4411404"/>
            <a:ext cx="10387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Arial"/>
                <a:cs typeface="Arial"/>
              </a:rPr>
              <a:t>Genesis</a:t>
            </a:r>
            <a:endParaRPr lang="en-US" sz="1600" b="1" dirty="0">
              <a:latin typeface="Arial"/>
              <a:cs typeface="Arial"/>
            </a:endParaRPr>
          </a:p>
        </p:txBody>
      </p:sp>
      <p:sp>
        <p:nvSpPr>
          <p:cNvPr id="188" name="5-Point Star 187"/>
          <p:cNvSpPr>
            <a:spLocks noChangeAspect="1"/>
          </p:cNvSpPr>
          <p:nvPr/>
        </p:nvSpPr>
        <p:spPr>
          <a:xfrm rot="10580098" flipV="1">
            <a:off x="6180906" y="4436801"/>
            <a:ext cx="228600" cy="228600"/>
          </a:xfrm>
          <a:prstGeom prst="star5">
            <a:avLst/>
          </a:prstGeom>
          <a:solidFill>
            <a:srgbClr val="0000FF"/>
          </a:solidFill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9" name="Multiply 188"/>
          <p:cNvSpPr/>
          <p:nvPr/>
        </p:nvSpPr>
        <p:spPr>
          <a:xfrm>
            <a:off x="7675856" y="4457314"/>
            <a:ext cx="256319" cy="256319"/>
          </a:xfrm>
          <a:prstGeom prst="mathMultiply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0" name="TextBox 189"/>
          <p:cNvSpPr txBox="1"/>
          <p:nvPr/>
        </p:nvSpPr>
        <p:spPr>
          <a:xfrm>
            <a:off x="7914016" y="4411404"/>
            <a:ext cx="6679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err="1">
                <a:latin typeface="Arial"/>
                <a:cs typeface="Arial"/>
              </a:rPr>
              <a:t>Lysis</a:t>
            </a:r>
            <a:endParaRPr lang="en-US" sz="1600" b="1" dirty="0">
              <a:latin typeface="Arial"/>
              <a:cs typeface="Arial"/>
            </a:endParaRPr>
          </a:p>
        </p:txBody>
      </p:sp>
      <p:graphicFrame>
        <p:nvGraphicFramePr>
          <p:cNvPr id="123" name="Table 1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31962345"/>
              </p:ext>
            </p:extLst>
          </p:nvPr>
        </p:nvGraphicFramePr>
        <p:xfrm>
          <a:off x="5655113" y="1018033"/>
          <a:ext cx="3333598" cy="1920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563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85994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763127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844893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260066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TPV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Genesis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err="1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Lysis</a:t>
                      </a:r>
                      <a:endParaRPr lang="en-US" sz="1200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Lifetime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60066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BFBFBF"/>
                          </a:solidFill>
                          <a:latin typeface="Arial"/>
                          <a:cs typeface="Arial"/>
                        </a:rPr>
                        <a:t>TPV</a:t>
                      </a:r>
                      <a:r>
                        <a:rPr lang="en-US" sz="1200" baseline="0" dirty="0">
                          <a:solidFill>
                            <a:srgbClr val="BFBFBF"/>
                          </a:solidFill>
                          <a:latin typeface="Arial"/>
                          <a:cs typeface="Arial"/>
                        </a:rPr>
                        <a:t> 1a</a:t>
                      </a:r>
                      <a:endParaRPr lang="en-US" sz="1200" dirty="0">
                        <a:solidFill>
                          <a:srgbClr val="BFBFBF"/>
                        </a:solidFill>
                        <a:latin typeface="Arial"/>
                        <a:cs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BFBFBF"/>
                          </a:solidFill>
                          <a:latin typeface="Arial"/>
                          <a:cs typeface="Arial"/>
                        </a:rPr>
                        <a:t>29 May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BFBFBF"/>
                          </a:solidFill>
                          <a:latin typeface="Arial"/>
                          <a:cs typeface="Arial"/>
                        </a:rPr>
                        <a:t>3 June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BFBFBF"/>
                          </a:solidFill>
                          <a:latin typeface="Arial"/>
                          <a:cs typeface="Arial"/>
                        </a:rPr>
                        <a:t>~5.4 d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60066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BFBFBF"/>
                          </a:solidFill>
                          <a:latin typeface="Arial"/>
                          <a:cs typeface="Arial"/>
                        </a:rPr>
                        <a:t>TPV 1b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BFBFBF"/>
                          </a:solidFill>
                          <a:latin typeface="Arial"/>
                          <a:cs typeface="Arial"/>
                        </a:rPr>
                        <a:t>2 June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BFBFBF"/>
                          </a:solidFill>
                          <a:latin typeface="Arial"/>
                          <a:cs typeface="Arial"/>
                        </a:rPr>
                        <a:t>5 June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BFBFBF"/>
                          </a:solidFill>
                          <a:latin typeface="Arial"/>
                          <a:cs typeface="Arial"/>
                        </a:rPr>
                        <a:t>2.5 d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60066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TPV 1c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5 June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7 June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~2.4 d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60066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BFBFBF"/>
                          </a:solidFill>
                          <a:latin typeface="Arial"/>
                          <a:cs typeface="Arial"/>
                        </a:rPr>
                        <a:t>TPV 1d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BFBFBF"/>
                          </a:solidFill>
                          <a:latin typeface="Arial"/>
                          <a:cs typeface="Arial"/>
                        </a:rPr>
                        <a:t>6 June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BFBFBF"/>
                          </a:solidFill>
                          <a:latin typeface="Arial"/>
                          <a:cs typeface="Arial"/>
                        </a:rPr>
                        <a:t>8 June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BFBFBF"/>
                          </a:solidFill>
                          <a:latin typeface="Arial"/>
                          <a:cs typeface="Arial"/>
                        </a:rPr>
                        <a:t>2 d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60066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BFBFBF"/>
                          </a:solidFill>
                          <a:latin typeface="Arial"/>
                          <a:cs typeface="Arial"/>
                        </a:rPr>
                        <a:t>TPV 2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BFBFBF"/>
                          </a:solidFill>
                          <a:latin typeface="Arial"/>
                          <a:cs typeface="Arial"/>
                        </a:rPr>
                        <a:t>30 May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BFBFBF"/>
                          </a:solidFill>
                          <a:latin typeface="Arial"/>
                          <a:cs typeface="Arial"/>
                        </a:rPr>
                        <a:t>15 June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BFBFBF"/>
                          </a:solidFill>
                          <a:latin typeface="Arial"/>
                          <a:cs typeface="Arial"/>
                        </a:rPr>
                        <a:t>17 d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60066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BFBFBF"/>
                          </a:solidFill>
                          <a:latin typeface="Arial"/>
                          <a:cs typeface="Arial"/>
                        </a:rPr>
                        <a:t>TPV 3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BFBFBF"/>
                          </a:solidFill>
                          <a:latin typeface="Arial"/>
                          <a:cs typeface="Arial"/>
                        </a:rPr>
                        <a:t>30 May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BFBFBF"/>
                          </a:solidFill>
                          <a:latin typeface="Arial"/>
                          <a:cs typeface="Arial"/>
                        </a:rPr>
                        <a:t>4 June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BFBFBF"/>
                          </a:solidFill>
                          <a:latin typeface="Arial"/>
                          <a:cs typeface="Arial"/>
                        </a:rPr>
                        <a:t>~4.4 d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  <p:sp>
        <p:nvSpPr>
          <p:cNvPr id="124" name="Oval 123"/>
          <p:cNvSpPr>
            <a:spLocks noChangeAspect="1"/>
          </p:cNvSpPr>
          <p:nvPr/>
        </p:nvSpPr>
        <p:spPr>
          <a:xfrm>
            <a:off x="6368223" y="5026593"/>
            <a:ext cx="137160" cy="13716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" name="TextBox 124"/>
          <p:cNvSpPr txBox="1"/>
          <p:nvPr/>
        </p:nvSpPr>
        <p:spPr>
          <a:xfrm>
            <a:off x="6492425" y="4931156"/>
            <a:ext cx="20140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Arial"/>
                <a:cs typeface="Arial"/>
              </a:rPr>
              <a:t>0000 UTC positions</a:t>
            </a:r>
            <a:endParaRPr lang="en-US" sz="1600" b="1" dirty="0">
              <a:latin typeface="Arial"/>
              <a:cs typeface="Arial"/>
            </a:endParaRPr>
          </a:p>
        </p:txBody>
      </p:sp>
      <p:sp>
        <p:nvSpPr>
          <p:cNvPr id="196" name="Oval 195"/>
          <p:cNvSpPr>
            <a:spLocks noChangeAspect="1"/>
          </p:cNvSpPr>
          <p:nvPr/>
        </p:nvSpPr>
        <p:spPr>
          <a:xfrm>
            <a:off x="6355437" y="3974064"/>
            <a:ext cx="137160" cy="137160"/>
          </a:xfrm>
          <a:prstGeom prst="ellipse">
            <a:avLst/>
          </a:prstGeom>
          <a:solidFill>
            <a:srgbClr val="DC0004"/>
          </a:solidFill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3" name="Straight Arrow Connector 202"/>
          <p:cNvCxnSpPr/>
          <p:nvPr/>
        </p:nvCxnSpPr>
        <p:spPr>
          <a:xfrm flipV="1">
            <a:off x="1700310" y="4772693"/>
            <a:ext cx="103432" cy="245650"/>
          </a:xfrm>
          <a:prstGeom prst="straightConnector1">
            <a:avLst/>
          </a:prstGeom>
          <a:ln w="44450">
            <a:solidFill>
              <a:schemeClr val="tx1"/>
            </a:solidFill>
            <a:tailEnd type="arrow" w="sm" len="sm"/>
          </a:ln>
          <a:effectLst>
            <a:glow>
              <a:srgbClr val="BF0003"/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4" name="TextBox 203"/>
          <p:cNvSpPr txBox="1"/>
          <p:nvPr/>
        </p:nvSpPr>
        <p:spPr>
          <a:xfrm>
            <a:off x="1515967" y="4938378"/>
            <a:ext cx="316638" cy="430887"/>
          </a:xfrm>
          <a:prstGeom prst="rect">
            <a:avLst/>
          </a:prstGeom>
          <a:noFill/>
          <a:effectLst>
            <a:glow rad="25400">
              <a:srgbClr val="FFFF00"/>
            </a:glow>
          </a:effectLst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800" b="1" dirty="0">
                <a:ln w="15875"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"/>
                <a:cs typeface="Arial"/>
              </a:rPr>
              <a:t>5</a:t>
            </a:r>
            <a:endParaRPr lang="en-US" sz="2800" b="1" dirty="0">
              <a:ln w="15875">
                <a:solidFill>
                  <a:schemeClr val="tx1"/>
                </a:solidFill>
              </a:ln>
              <a:solidFill>
                <a:srgbClr val="FF0000"/>
              </a:solidFill>
              <a:effectLst/>
              <a:latin typeface="Arial"/>
              <a:cs typeface="Arial"/>
            </a:endParaRPr>
          </a:p>
        </p:txBody>
      </p:sp>
      <p:cxnSp>
        <p:nvCxnSpPr>
          <p:cNvPr id="205" name="Straight Arrow Connector 204"/>
          <p:cNvCxnSpPr/>
          <p:nvPr/>
        </p:nvCxnSpPr>
        <p:spPr>
          <a:xfrm flipH="1" flipV="1">
            <a:off x="2553416" y="5103441"/>
            <a:ext cx="182167" cy="101696"/>
          </a:xfrm>
          <a:prstGeom prst="straightConnector1">
            <a:avLst/>
          </a:prstGeom>
          <a:ln w="44450">
            <a:solidFill>
              <a:schemeClr val="tx1"/>
            </a:solidFill>
            <a:tailEnd type="arrow" w="sm" len="sm"/>
          </a:ln>
          <a:effectLst>
            <a:glow>
              <a:srgbClr val="BF0003"/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6" name="TextBox 205"/>
          <p:cNvSpPr txBox="1"/>
          <p:nvPr/>
        </p:nvSpPr>
        <p:spPr>
          <a:xfrm>
            <a:off x="2697535" y="4992842"/>
            <a:ext cx="316638" cy="430887"/>
          </a:xfrm>
          <a:prstGeom prst="rect">
            <a:avLst/>
          </a:prstGeom>
          <a:noFill/>
          <a:effectLst>
            <a:glow rad="25400">
              <a:srgbClr val="FFFF00"/>
            </a:glow>
          </a:effectLst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800" b="1" dirty="0">
                <a:ln w="15875"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"/>
                <a:cs typeface="Arial"/>
              </a:rPr>
              <a:t>6</a:t>
            </a:r>
            <a:endParaRPr lang="en-US" sz="2800" b="1" dirty="0">
              <a:ln w="15875">
                <a:solidFill>
                  <a:schemeClr val="tx1"/>
                </a:solidFill>
              </a:ln>
              <a:solidFill>
                <a:srgbClr val="FF0000"/>
              </a:solidFill>
              <a:effectLst/>
              <a:latin typeface="Arial"/>
              <a:cs typeface="Arial"/>
            </a:endParaRPr>
          </a:p>
        </p:txBody>
      </p:sp>
      <p:cxnSp>
        <p:nvCxnSpPr>
          <p:cNvPr id="207" name="Straight Arrow Connector 206"/>
          <p:cNvCxnSpPr/>
          <p:nvPr/>
        </p:nvCxnSpPr>
        <p:spPr>
          <a:xfrm flipH="1">
            <a:off x="3051175" y="4159233"/>
            <a:ext cx="229601" cy="59085"/>
          </a:xfrm>
          <a:prstGeom prst="straightConnector1">
            <a:avLst/>
          </a:prstGeom>
          <a:ln w="44450">
            <a:solidFill>
              <a:schemeClr val="tx1"/>
            </a:solidFill>
            <a:tailEnd type="arrow" w="sm" len="sm"/>
          </a:ln>
          <a:effectLst>
            <a:glow>
              <a:srgbClr val="BF0003"/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8" name="TextBox 207"/>
          <p:cNvSpPr txBox="1"/>
          <p:nvPr/>
        </p:nvSpPr>
        <p:spPr>
          <a:xfrm>
            <a:off x="3212141" y="3917029"/>
            <a:ext cx="316638" cy="430887"/>
          </a:xfrm>
          <a:prstGeom prst="rect">
            <a:avLst/>
          </a:prstGeom>
          <a:noFill/>
          <a:effectLst>
            <a:glow rad="25400">
              <a:srgbClr val="FFFF00"/>
            </a:glow>
          </a:effectLst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800" b="1" dirty="0">
                <a:ln w="15875"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"/>
                <a:cs typeface="Arial"/>
              </a:rPr>
              <a:t>7</a:t>
            </a:r>
            <a:endParaRPr lang="en-US" sz="2800" b="1" dirty="0">
              <a:ln w="15875">
                <a:solidFill>
                  <a:schemeClr val="tx1"/>
                </a:solidFill>
              </a:ln>
              <a:solidFill>
                <a:srgbClr val="FF0000"/>
              </a:solidFill>
              <a:effectLst/>
              <a:latin typeface="Arial"/>
              <a:cs typeface="Arial"/>
            </a:endParaRPr>
          </a:p>
        </p:txBody>
      </p:sp>
      <p:sp>
        <p:nvSpPr>
          <p:cNvPr id="265" name="5-Point Star 264"/>
          <p:cNvSpPr>
            <a:spLocks noChangeAspect="1"/>
          </p:cNvSpPr>
          <p:nvPr/>
        </p:nvSpPr>
        <p:spPr>
          <a:xfrm rot="10580098" flipV="1">
            <a:off x="1718305" y="4585507"/>
            <a:ext cx="228600" cy="228600"/>
          </a:xfrm>
          <a:prstGeom prst="star5">
            <a:avLst>
              <a:gd name="adj" fmla="val 20272"/>
              <a:gd name="hf" fmla="val 105146"/>
              <a:gd name="vf" fmla="val 110557"/>
            </a:avLst>
          </a:prstGeom>
          <a:solidFill>
            <a:srgbClr val="0000FF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1" name="Multiply 270"/>
          <p:cNvSpPr>
            <a:spLocks noChangeAspect="1"/>
          </p:cNvSpPr>
          <p:nvPr/>
        </p:nvSpPr>
        <p:spPr>
          <a:xfrm>
            <a:off x="2879663" y="4101409"/>
            <a:ext cx="256319" cy="256032"/>
          </a:xfrm>
          <a:prstGeom prst="mathMultiply">
            <a:avLst/>
          </a:prstGeom>
          <a:solidFill>
            <a:schemeClr val="bg1"/>
          </a:solidFill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" name="Oval 118"/>
          <p:cNvSpPr>
            <a:spLocks noChangeAspect="1"/>
          </p:cNvSpPr>
          <p:nvPr/>
        </p:nvSpPr>
        <p:spPr>
          <a:xfrm>
            <a:off x="7599542" y="3423807"/>
            <a:ext cx="137160" cy="137160"/>
          </a:xfrm>
          <a:prstGeom prst="ellipse">
            <a:avLst/>
          </a:prstGeom>
          <a:solidFill>
            <a:srgbClr val="FC00D5">
              <a:alpha val="25000"/>
            </a:srgbClr>
          </a:solidFill>
          <a:ln w="22225">
            <a:solidFill>
              <a:schemeClr val="tx1">
                <a:alpha val="2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Oval 119"/>
          <p:cNvSpPr>
            <a:spLocks noChangeAspect="1"/>
          </p:cNvSpPr>
          <p:nvPr/>
        </p:nvSpPr>
        <p:spPr>
          <a:xfrm>
            <a:off x="7599542" y="3697680"/>
            <a:ext cx="137160" cy="137160"/>
          </a:xfrm>
          <a:prstGeom prst="ellipse">
            <a:avLst/>
          </a:prstGeom>
          <a:solidFill>
            <a:srgbClr val="20FFFF">
              <a:alpha val="25000"/>
            </a:srgbClr>
          </a:solidFill>
          <a:ln w="22225">
            <a:solidFill>
              <a:schemeClr val="tx1">
                <a:alpha val="2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Oval 120"/>
          <p:cNvSpPr>
            <a:spLocks noChangeAspect="1"/>
          </p:cNvSpPr>
          <p:nvPr/>
        </p:nvSpPr>
        <p:spPr>
          <a:xfrm>
            <a:off x="7599542" y="3975440"/>
            <a:ext cx="137160" cy="137160"/>
          </a:xfrm>
          <a:prstGeom prst="ellipse">
            <a:avLst/>
          </a:prstGeom>
          <a:solidFill>
            <a:srgbClr val="35FF17">
              <a:alpha val="25000"/>
            </a:srgbClr>
          </a:solidFill>
          <a:ln w="22225">
            <a:solidFill>
              <a:schemeClr val="tx1">
                <a:alpha val="2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" name="Oval 121"/>
          <p:cNvSpPr>
            <a:spLocks noChangeAspect="1"/>
          </p:cNvSpPr>
          <p:nvPr/>
        </p:nvSpPr>
        <p:spPr>
          <a:xfrm>
            <a:off x="6355437" y="3417803"/>
            <a:ext cx="137160" cy="137160"/>
          </a:xfrm>
          <a:prstGeom prst="ellipse">
            <a:avLst/>
          </a:prstGeom>
          <a:solidFill>
            <a:srgbClr val="FFFF00">
              <a:alpha val="25000"/>
            </a:srgbClr>
          </a:solidFill>
          <a:ln w="22225">
            <a:solidFill>
              <a:schemeClr val="tx1">
                <a:alpha val="2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6" name="Oval 125"/>
          <p:cNvSpPr>
            <a:spLocks noChangeAspect="1"/>
          </p:cNvSpPr>
          <p:nvPr/>
        </p:nvSpPr>
        <p:spPr>
          <a:xfrm>
            <a:off x="6355437" y="3699894"/>
            <a:ext cx="137160" cy="137160"/>
          </a:xfrm>
          <a:prstGeom prst="ellipse">
            <a:avLst/>
          </a:prstGeom>
          <a:solidFill>
            <a:srgbClr val="FC6909">
              <a:alpha val="25000"/>
            </a:srgbClr>
          </a:solidFill>
          <a:ln w="22225">
            <a:solidFill>
              <a:schemeClr val="tx1">
                <a:alpha val="2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8" name="TextBox 127"/>
          <p:cNvSpPr txBox="1"/>
          <p:nvPr/>
        </p:nvSpPr>
        <p:spPr>
          <a:xfrm>
            <a:off x="6437677" y="3881389"/>
            <a:ext cx="8347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Arial"/>
                <a:cs typeface="Arial"/>
              </a:rPr>
              <a:t>TPV 1c</a:t>
            </a:r>
          </a:p>
        </p:txBody>
      </p:sp>
      <p:sp>
        <p:nvSpPr>
          <p:cNvPr id="129" name="TextBox 128"/>
          <p:cNvSpPr txBox="1"/>
          <p:nvPr/>
        </p:nvSpPr>
        <p:spPr>
          <a:xfrm>
            <a:off x="6437677" y="3324420"/>
            <a:ext cx="8347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BFBFBF"/>
                </a:solidFill>
                <a:latin typeface="Arial"/>
                <a:cs typeface="Arial"/>
              </a:rPr>
              <a:t>TPV 1a</a:t>
            </a:r>
          </a:p>
        </p:txBody>
      </p:sp>
      <p:sp>
        <p:nvSpPr>
          <p:cNvPr id="131" name="TextBox 130"/>
          <p:cNvSpPr txBox="1"/>
          <p:nvPr/>
        </p:nvSpPr>
        <p:spPr>
          <a:xfrm>
            <a:off x="7681782" y="3879076"/>
            <a:ext cx="8347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BFBFBF"/>
                </a:solidFill>
                <a:latin typeface="Arial"/>
                <a:cs typeface="Arial"/>
              </a:rPr>
              <a:t>TPV 3</a:t>
            </a:r>
          </a:p>
        </p:txBody>
      </p:sp>
      <p:sp>
        <p:nvSpPr>
          <p:cNvPr id="133" name="TextBox 132"/>
          <p:cNvSpPr txBox="1"/>
          <p:nvPr/>
        </p:nvSpPr>
        <p:spPr>
          <a:xfrm>
            <a:off x="7681782" y="3605334"/>
            <a:ext cx="8347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BFBFBF"/>
                </a:solidFill>
                <a:latin typeface="Arial"/>
                <a:cs typeface="Arial"/>
              </a:rPr>
              <a:t>TPV 2</a:t>
            </a:r>
          </a:p>
        </p:txBody>
      </p:sp>
      <p:sp>
        <p:nvSpPr>
          <p:cNvPr id="138" name="TextBox 137"/>
          <p:cNvSpPr txBox="1"/>
          <p:nvPr/>
        </p:nvSpPr>
        <p:spPr>
          <a:xfrm>
            <a:off x="7681782" y="3326984"/>
            <a:ext cx="8347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BFBFBF"/>
                </a:solidFill>
                <a:latin typeface="Arial"/>
                <a:cs typeface="Arial"/>
              </a:rPr>
              <a:t>TPV 1d</a:t>
            </a:r>
          </a:p>
        </p:txBody>
      </p:sp>
      <p:sp>
        <p:nvSpPr>
          <p:cNvPr id="139" name="TextBox 138"/>
          <p:cNvSpPr txBox="1"/>
          <p:nvPr/>
        </p:nvSpPr>
        <p:spPr>
          <a:xfrm>
            <a:off x="6437677" y="3605334"/>
            <a:ext cx="8347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BFBFBF"/>
                </a:solidFill>
                <a:latin typeface="Arial"/>
                <a:cs typeface="Arial"/>
              </a:rPr>
              <a:t>TPV 1b</a:t>
            </a:r>
          </a:p>
        </p:txBody>
      </p:sp>
      <p:sp>
        <p:nvSpPr>
          <p:cNvPr id="140" name="Title 1"/>
          <p:cNvSpPr txBox="1">
            <a:spLocks/>
          </p:cNvSpPr>
          <p:nvPr/>
        </p:nvSpPr>
        <p:spPr>
          <a:xfrm>
            <a:off x="1" y="-33716"/>
            <a:ext cx="9143999" cy="72222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FF0000"/>
                </a:solidFill>
                <a:cs typeface="Arial" panose="020B0604020202020204" pitchFamily="34" charset="0"/>
              </a:rPr>
              <a:t>Tracks of TPVs</a:t>
            </a:r>
          </a:p>
        </p:txBody>
      </p:sp>
    </p:spTree>
    <p:extLst>
      <p:ext uri="{BB962C8B-B14F-4D97-AF65-F5344CB8AC3E}">
        <p14:creationId xmlns:p14="http://schemas.microsoft.com/office/powerpoint/2010/main" val="185652425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21824</TotalTime>
  <Words>6677</Words>
  <Application>Microsoft Macintosh PowerPoint</Application>
  <PresentationFormat>On-screen Show (4:3)</PresentationFormat>
  <Paragraphs>1751</Paragraphs>
  <Slides>67</Slides>
  <Notes>52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67</vt:i4>
      </vt:variant>
    </vt:vector>
  </HeadingPairs>
  <TitlesOfParts>
    <vt:vector size="68" baseType="lpstr">
      <vt:lpstr>Office Theme</vt:lpstr>
      <vt:lpstr>PowerPoint Presentation</vt:lpstr>
      <vt:lpstr>Motivation</vt:lpstr>
      <vt:lpstr>Data and Methods</vt:lpstr>
      <vt:lpstr>Big Picture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Mean 300-hPa Geopotential Heights (m) for 1–4 June 2018 (left) and 4–7 June 2018 (right)</vt:lpstr>
      <vt:lpstr>Anomaly 300-hPa Geopotential Heights (m) for 1–4 June 2018 (left) and 4–7 June 2018 (right)</vt:lpstr>
      <vt:lpstr>Synoptic-Scale Flow Evolution: North America 30–31 May 2018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Flow Anomalies: North America</vt:lpstr>
      <vt:lpstr>PowerPoint Presentation</vt:lpstr>
      <vt:lpstr>PowerPoint Presentation</vt:lpstr>
      <vt:lpstr>Synoptic-Scale Flow Evolution: North Atlantic 1200 UTC 1 June 2018</vt:lpstr>
      <vt:lpstr>PowerPoint Presentation</vt:lpstr>
      <vt:lpstr>PowerPoint Presentation</vt:lpstr>
      <vt:lpstr>Lagrangian Perspective:      Selected Trajectories</vt:lpstr>
      <vt:lpstr>Synoptic-Scale Flow Evolution: Eurasia 2–7 June 2018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Lagrangian Perspective:      Selected Trajectories</vt:lpstr>
      <vt:lpstr>Lagrangian Perspective:        Selected Trajectories</vt:lpstr>
      <vt:lpstr>Flow Anomalies: Eurasia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Phenomenological and Predictability Studies of the Structure and Evolution of                  Arctic Cyclones, Polar Lows, and                   Tropopause Polar Vortices</dc:title>
  <dc:creator>Kevin Biernat</dc:creator>
  <cp:lastModifiedBy>Kevin Biernat</cp:lastModifiedBy>
  <cp:revision>330</cp:revision>
  <dcterms:created xsi:type="dcterms:W3CDTF">2018-05-15T16:55:59Z</dcterms:created>
  <dcterms:modified xsi:type="dcterms:W3CDTF">2018-12-28T16:36:20Z</dcterms:modified>
</cp:coreProperties>
</file>