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sldIdLst>
    <p:sldId id="342" r:id="rId2"/>
    <p:sldId id="348" r:id="rId3"/>
    <p:sldId id="315" r:id="rId4"/>
    <p:sldId id="349" r:id="rId5"/>
    <p:sldId id="373" r:id="rId6"/>
    <p:sldId id="374" r:id="rId7"/>
    <p:sldId id="306" r:id="rId8"/>
    <p:sldId id="308" r:id="rId9"/>
    <p:sldId id="385" r:id="rId10"/>
    <p:sldId id="317" r:id="rId11"/>
    <p:sldId id="362" r:id="rId12"/>
    <p:sldId id="363" r:id="rId13"/>
    <p:sldId id="364" r:id="rId14"/>
    <p:sldId id="365" r:id="rId15"/>
    <p:sldId id="366" r:id="rId16"/>
    <p:sldId id="367" r:id="rId17"/>
    <p:sldId id="368" r:id="rId18"/>
    <p:sldId id="369" r:id="rId19"/>
    <p:sldId id="379" r:id="rId20"/>
    <p:sldId id="380" r:id="rId21"/>
    <p:sldId id="381" r:id="rId22"/>
    <p:sldId id="343" r:id="rId23"/>
    <p:sldId id="344" r:id="rId24"/>
    <p:sldId id="376" r:id="rId25"/>
    <p:sldId id="377" r:id="rId26"/>
    <p:sldId id="378" r:id="rId27"/>
    <p:sldId id="323" r:id="rId28"/>
    <p:sldId id="307" r:id="rId29"/>
    <p:sldId id="375" r:id="rId30"/>
    <p:sldId id="320" r:id="rId31"/>
    <p:sldId id="318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00D5"/>
    <a:srgbClr val="BD0004"/>
    <a:srgbClr val="2EC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7" d="100"/>
          <a:sy n="127" d="100"/>
        </p:scale>
        <p:origin x="-16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printerSettings" Target="printerSettings/printerSettings1.bin"/><Relationship Id="rId35" Type="http://schemas.openxmlformats.org/officeDocument/2006/relationships/presProps" Target="presProps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heme" Target="theme/theme1.xml"/><Relationship Id="rId3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2C4830-0712-6140-A0D3-DA9F62A50492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9303FB7-866F-494B-BCD1-63223EE7B6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005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2: 3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Start Day of TPV 3:</a:t>
            </a:r>
            <a:r>
              <a:rPr lang="en-US" baseline="0" dirty="0" smtClean="0"/>
              <a:t> 4 Aug 2012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r>
              <a:rPr lang="en-US" dirty="0" smtClean="0"/>
              <a:t>End day of L1:</a:t>
            </a:r>
            <a:r>
              <a:rPr lang="en-US" baseline="0" dirty="0" smtClean="0"/>
              <a:t> 5 Aug 2012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7811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4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751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63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5238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590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6062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0477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657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85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323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673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6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9F45F0-40DD-2C40-BE10-312761516C01}" type="datetimeFigureOut">
              <a:rPr lang="en-US" smtClean="0"/>
              <a:t>12/18/18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C8020-EC8A-7F45-A94E-17B9AC5434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463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9.png"/><Relationship Id="rId7" Type="http://schemas.openxmlformats.org/officeDocument/2006/relationships/image" Target="../media/image28.png"/><Relationship Id="rId8" Type="http://schemas.openxmlformats.org/officeDocument/2006/relationships/image" Target="../media/image10.png"/><Relationship Id="rId9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9.png"/><Relationship Id="rId5" Type="http://schemas.openxmlformats.org/officeDocument/2006/relationships/image" Target="../media/image29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28.png"/><Relationship Id="rId9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Relationship Id="rId6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332692"/>
            <a:ext cx="9135245" cy="1975186"/>
          </a:xfrm>
        </p:spPr>
        <p:txBody>
          <a:bodyPr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Linkages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between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Tropopause Polar Vortices and the Great Arctic Cyclone </a:t>
            </a:r>
            <a:r>
              <a:rPr lang="en-US" sz="3600" b="1" dirty="0" smtClean="0">
                <a:solidFill>
                  <a:srgbClr val="FF0000"/>
                </a:solidFill>
                <a:latin typeface="Arial"/>
                <a:cs typeface="Arial"/>
              </a:rPr>
              <a:t>  of </a:t>
            </a:r>
            <a:r>
              <a:rPr lang="en-US" sz="3600" b="1" dirty="0">
                <a:solidFill>
                  <a:srgbClr val="FF0000"/>
                </a:solidFill>
                <a:latin typeface="Arial"/>
                <a:cs typeface="Arial"/>
              </a:rPr>
              <a:t>August 2012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576521"/>
            <a:ext cx="9135245" cy="4101500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Daniel Keyser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Kevin A. Biernat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Lance F. Bosart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r>
              <a:rPr lang="en-US" sz="2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Steven M. Cavallo</a:t>
            </a:r>
            <a:r>
              <a:rPr lang="en-US" sz="2600" b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400" b="1" i="1" baseline="300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Atmospheric and Environmental Sciences </a:t>
            </a:r>
          </a:p>
          <a:p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pPr>
              <a:lnSpc>
                <a:spcPct val="60000"/>
              </a:lnSpc>
            </a:pPr>
            <a:endParaRPr lang="en-US" sz="2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i="1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Oklahoma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32nd 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AMS Conference </a:t>
            </a:r>
            <a:r>
              <a:rPr lang="en-US" sz="2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Climate Variability and </a:t>
            </a:r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</a:t>
            </a:r>
            <a:endParaRPr lang="en-US" sz="26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6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 8 January 2019</a:t>
            </a: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2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22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22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332692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228907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579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3961" y="6396846"/>
            <a:ext cx="473257" cy="0"/>
          </a:xfrm>
          <a:prstGeom prst="line">
            <a:avLst/>
          </a:prstGeom>
          <a:ln w="635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885792" y="5981908"/>
            <a:ext cx="27922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Maximum 925-hPa relative vorticity (averaged within  100 km of grid point)</a:t>
            </a:r>
            <a:endParaRPr lang="en-US" sz="1600" b="1" dirty="0">
              <a:latin typeface="Arial"/>
              <a:cs typeface="Arial"/>
            </a:endParaRPr>
          </a:p>
        </p:txBody>
      </p:sp>
      <p:cxnSp>
        <p:nvCxnSpPr>
          <p:cNvPr id="59" name="Straight Connector 58"/>
          <p:cNvCxnSpPr/>
          <p:nvPr/>
        </p:nvCxnSpPr>
        <p:spPr>
          <a:xfrm>
            <a:off x="253961" y="5678490"/>
            <a:ext cx="473257" cy="0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885792" y="5518182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Minimum SLP (hPa) 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9" name="Group 88"/>
          <p:cNvGrpSpPr/>
          <p:nvPr/>
        </p:nvGrpSpPr>
        <p:grpSpPr>
          <a:xfrm>
            <a:off x="3958898" y="6249777"/>
            <a:ext cx="418653" cy="511283"/>
            <a:chOff x="11947059" y="32122321"/>
            <a:chExt cx="418653" cy="511283"/>
          </a:xfrm>
        </p:grpSpPr>
        <p:sp>
          <p:nvSpPr>
            <p:cNvPr id="90" name="Rectangle 89"/>
            <p:cNvSpPr/>
            <p:nvPr/>
          </p:nvSpPr>
          <p:spPr>
            <a:xfrm>
              <a:off x="11947059" y="32122321"/>
              <a:ext cx="418653" cy="511283"/>
            </a:xfrm>
            <a:prstGeom prst="rect">
              <a:avLst/>
            </a:prstGeom>
            <a:solidFill>
              <a:srgbClr val="560EB3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7" name="Straight Connector 96"/>
            <p:cNvCxnSpPr/>
            <p:nvPr/>
          </p:nvCxnSpPr>
          <p:spPr>
            <a:xfrm flipV="1">
              <a:off x="12365712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flipV="1">
              <a:off x="11947059" y="32122321"/>
              <a:ext cx="0" cy="511283"/>
            </a:xfrm>
            <a:prstGeom prst="line">
              <a:avLst/>
            </a:prstGeom>
            <a:ln w="50800">
              <a:solidFill>
                <a:srgbClr val="560EB3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958898" y="5583752"/>
            <a:ext cx="418653" cy="511283"/>
            <a:chOff x="11947059" y="31550099"/>
            <a:chExt cx="418653" cy="511283"/>
          </a:xfrm>
        </p:grpSpPr>
        <p:sp>
          <p:nvSpPr>
            <p:cNvPr id="104" name="Rectangle 103"/>
            <p:cNvSpPr/>
            <p:nvPr/>
          </p:nvSpPr>
          <p:spPr>
            <a:xfrm>
              <a:off x="11947059" y="31550099"/>
              <a:ext cx="418653" cy="511283"/>
            </a:xfrm>
            <a:prstGeom prst="rect">
              <a:avLst/>
            </a:prstGeom>
            <a:solidFill>
              <a:srgbClr val="0000FF">
                <a:alpha val="1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5" name="Straight Connector 104"/>
            <p:cNvCxnSpPr/>
            <p:nvPr/>
          </p:nvCxnSpPr>
          <p:spPr>
            <a:xfrm flipV="1">
              <a:off x="12365712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flipV="1">
              <a:off x="11947059" y="31550099"/>
              <a:ext cx="0" cy="511283"/>
            </a:xfrm>
            <a:prstGeom prst="line">
              <a:avLst/>
            </a:prstGeom>
            <a:ln w="50800"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/>
          <p:cNvSpPr txBox="1"/>
          <p:nvPr/>
        </p:nvSpPr>
        <p:spPr>
          <a:xfrm>
            <a:off x="4537264" y="5665280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coupling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4537264" y="6344366"/>
            <a:ext cx="23318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Jet crossing phase</a:t>
            </a:r>
            <a:endParaRPr lang="en-US" sz="1600" b="1" dirty="0">
              <a:latin typeface="Arial"/>
              <a:cs typeface="Arial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177756" y="5705088"/>
            <a:ext cx="190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latin typeface="Arial"/>
                <a:cs typeface="Arial"/>
              </a:rPr>
              <a:t>Peak intensity at      1000 UTC 6 Aug           2012</a:t>
            </a:r>
            <a:r>
              <a:rPr lang="en-US" sz="1600" b="1" dirty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(962.3 hPa)</a:t>
            </a:r>
            <a:endParaRPr lang="en-US" sz="1600" b="1" dirty="0">
              <a:latin typeface="Arial"/>
              <a:cs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8113" y="964339"/>
            <a:ext cx="8716497" cy="4439045"/>
            <a:chOff x="157141" y="820951"/>
            <a:chExt cx="8716497" cy="4439045"/>
          </a:xfrm>
        </p:grpSpPr>
        <p:grpSp>
          <p:nvGrpSpPr>
            <p:cNvPr id="3" name="Group 2"/>
            <p:cNvGrpSpPr/>
            <p:nvPr/>
          </p:nvGrpSpPr>
          <p:grpSpPr>
            <a:xfrm>
              <a:off x="157141" y="820951"/>
              <a:ext cx="8352108" cy="4148461"/>
              <a:chOff x="301791" y="841164"/>
              <a:chExt cx="8352108" cy="4148461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89388" y="841164"/>
                <a:ext cx="7097294" cy="3947434"/>
                <a:chOff x="205615" y="821378"/>
                <a:chExt cx="8728201" cy="4854526"/>
              </a:xfrm>
            </p:grpSpPr>
            <p:pic>
              <p:nvPicPr>
                <p:cNvPr id="132" name="Picture 131" descr="slp_vort_925_aa_100_AC12.png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1770" t="8814" r="9373" b="14754"/>
                <a:stretch/>
              </p:blipFill>
              <p:spPr>
                <a:xfrm>
                  <a:off x="205615" y="821378"/>
                  <a:ext cx="8728201" cy="4854526"/>
                </a:xfrm>
                <a:prstGeom prst="rect">
                  <a:avLst/>
                </a:prstGeom>
              </p:spPr>
            </p:pic>
            <p:cxnSp>
              <p:nvCxnSpPr>
                <p:cNvPr id="111" name="Straight Connector 110"/>
                <p:cNvCxnSpPr/>
                <p:nvPr/>
              </p:nvCxnSpPr>
              <p:spPr>
                <a:xfrm flipV="1">
                  <a:off x="1079258" y="989151"/>
                  <a:ext cx="0" cy="447973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V="1">
                  <a:off x="1408316" y="996591"/>
                  <a:ext cx="7135" cy="4472298"/>
                </a:xfrm>
                <a:prstGeom prst="line">
                  <a:avLst/>
                </a:prstGeom>
                <a:ln w="50800">
                  <a:solidFill>
                    <a:srgbClr val="0000FF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flipV="1">
                  <a:off x="2073421" y="996591"/>
                  <a:ext cx="0" cy="445538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4" name="Straight Connector 113"/>
                <p:cNvCxnSpPr/>
                <p:nvPr/>
              </p:nvCxnSpPr>
              <p:spPr>
                <a:xfrm flipV="1">
                  <a:off x="2741771" y="996591"/>
                  <a:ext cx="0" cy="4462820"/>
                </a:xfrm>
                <a:prstGeom prst="line">
                  <a:avLst/>
                </a:prstGeom>
                <a:ln w="50800">
                  <a:solidFill>
                    <a:srgbClr val="560EB3"/>
                  </a:solidFill>
                  <a:prstDash val="dash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15" name="Rectangle 114"/>
                <p:cNvSpPr/>
                <p:nvPr/>
              </p:nvSpPr>
              <p:spPr>
                <a:xfrm>
                  <a:off x="2073421" y="989151"/>
                  <a:ext cx="670242" cy="4462819"/>
                </a:xfrm>
                <a:prstGeom prst="rect">
                  <a:avLst/>
                </a:prstGeom>
                <a:solidFill>
                  <a:srgbClr val="560EB3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115"/>
                <p:cNvSpPr/>
                <p:nvPr/>
              </p:nvSpPr>
              <p:spPr>
                <a:xfrm>
                  <a:off x="1079258" y="996591"/>
                  <a:ext cx="332626" cy="4462819"/>
                </a:xfrm>
                <a:prstGeom prst="rect">
                  <a:avLst/>
                </a:prstGeom>
                <a:solidFill>
                  <a:srgbClr val="0000FF">
                    <a:alpha val="15000"/>
                  </a:srgbClr>
                </a:solidFill>
                <a:ln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18" name="TextBox 117"/>
              <p:cNvSpPr txBox="1"/>
              <p:nvPr/>
            </p:nvSpPr>
            <p:spPr>
              <a:xfrm>
                <a:off x="1403879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3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95081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4</a:t>
                </a:r>
              </a:p>
            </p:txBody>
          </p:sp>
          <p:sp>
            <p:nvSpPr>
              <p:cNvPr id="120" name="TextBox 119"/>
              <p:cNvSpPr txBox="1"/>
              <p:nvPr/>
            </p:nvSpPr>
            <p:spPr>
              <a:xfrm>
                <a:off x="2479853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1" name="TextBox 120"/>
              <p:cNvSpPr txBox="1"/>
              <p:nvPr/>
            </p:nvSpPr>
            <p:spPr>
              <a:xfrm>
                <a:off x="303038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6</a:t>
                </a:r>
              </a:p>
            </p:txBody>
          </p:sp>
          <p:sp>
            <p:nvSpPr>
              <p:cNvPr id="122" name="TextBox 121"/>
              <p:cNvSpPr txBox="1"/>
              <p:nvPr/>
            </p:nvSpPr>
            <p:spPr>
              <a:xfrm>
                <a:off x="3573180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7</a:t>
                </a:r>
              </a:p>
            </p:txBody>
          </p:sp>
          <p:sp>
            <p:nvSpPr>
              <p:cNvPr id="123" name="TextBox 122"/>
              <p:cNvSpPr txBox="1"/>
              <p:nvPr/>
            </p:nvSpPr>
            <p:spPr>
              <a:xfrm>
                <a:off x="4105541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8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4" name="TextBox 123"/>
              <p:cNvSpPr txBox="1"/>
              <p:nvPr/>
            </p:nvSpPr>
            <p:spPr>
              <a:xfrm>
                <a:off x="464094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>
                    <a:latin typeface="Arial"/>
                    <a:cs typeface="Arial"/>
                  </a:rPr>
                  <a:t>9</a:t>
                </a:r>
              </a:p>
            </p:txBody>
          </p:sp>
          <p:sp>
            <p:nvSpPr>
              <p:cNvPr id="125" name="TextBox 124"/>
              <p:cNvSpPr txBox="1"/>
              <p:nvPr/>
            </p:nvSpPr>
            <p:spPr>
              <a:xfrm>
                <a:off x="5188065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26" name="TextBox 125"/>
              <p:cNvSpPr txBox="1"/>
              <p:nvPr/>
            </p:nvSpPr>
            <p:spPr>
              <a:xfrm>
                <a:off x="5733272" y="4741248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11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7" name="TextBox 126"/>
              <p:cNvSpPr txBox="1"/>
              <p:nvPr/>
            </p:nvSpPr>
            <p:spPr>
              <a:xfrm>
                <a:off x="6259909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12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6811032" y="4738345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13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29" name="TextBox 128"/>
              <p:cNvSpPr txBox="1"/>
              <p:nvPr/>
            </p:nvSpPr>
            <p:spPr>
              <a:xfrm>
                <a:off x="7347912" y="4735442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14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0" name="TextBox 129"/>
              <p:cNvSpPr txBox="1"/>
              <p:nvPr/>
            </p:nvSpPr>
            <p:spPr>
              <a:xfrm>
                <a:off x="7893204" y="4743404"/>
                <a:ext cx="444693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600" dirty="0" smtClean="0">
                    <a:latin typeface="Arial"/>
                    <a:cs typeface="Arial"/>
                  </a:rPr>
                  <a:t>15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3" name="TextBox 132"/>
              <p:cNvSpPr txBox="1"/>
              <p:nvPr/>
            </p:nvSpPr>
            <p:spPr>
              <a:xfrm>
                <a:off x="650341" y="1835309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1000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4" name="TextBox 133"/>
              <p:cNvSpPr txBox="1"/>
              <p:nvPr/>
            </p:nvSpPr>
            <p:spPr>
              <a:xfrm>
                <a:off x="651477" y="11752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1010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5" name="TextBox 134"/>
              <p:cNvSpPr txBox="1"/>
              <p:nvPr/>
            </p:nvSpPr>
            <p:spPr>
              <a:xfrm>
                <a:off x="649205" y="2503446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990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649205" y="3152794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980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7" name="TextBox 136"/>
              <p:cNvSpPr txBox="1"/>
              <p:nvPr/>
            </p:nvSpPr>
            <p:spPr>
              <a:xfrm>
                <a:off x="649205" y="3819393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970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8" name="TextBox 137"/>
              <p:cNvSpPr txBox="1"/>
              <p:nvPr/>
            </p:nvSpPr>
            <p:spPr>
              <a:xfrm>
                <a:off x="649205" y="4495542"/>
                <a:ext cx="518287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600" dirty="0" smtClean="0">
                    <a:latin typeface="Arial"/>
                    <a:cs typeface="Arial"/>
                  </a:rPr>
                  <a:t>960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39" name="TextBox 138"/>
              <p:cNvSpPr txBox="1"/>
              <p:nvPr/>
            </p:nvSpPr>
            <p:spPr>
              <a:xfrm>
                <a:off x="8283062" y="2135817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0" name="TextBox 139"/>
              <p:cNvSpPr txBox="1"/>
              <p:nvPr/>
            </p:nvSpPr>
            <p:spPr>
              <a:xfrm>
                <a:off x="8272820" y="1545259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25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1" name="TextBox 140"/>
              <p:cNvSpPr txBox="1"/>
              <p:nvPr/>
            </p:nvSpPr>
            <p:spPr>
              <a:xfrm>
                <a:off x="8286682" y="2721752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2" name="TextBox 141"/>
              <p:cNvSpPr txBox="1"/>
              <p:nvPr/>
            </p:nvSpPr>
            <p:spPr>
              <a:xfrm>
                <a:off x="8286682" y="3301535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10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3" name="TextBox 142"/>
              <p:cNvSpPr txBox="1"/>
              <p:nvPr/>
            </p:nvSpPr>
            <p:spPr>
              <a:xfrm>
                <a:off x="8283062" y="388074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5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4" name="TextBox 143"/>
              <p:cNvSpPr txBox="1"/>
              <p:nvPr/>
            </p:nvSpPr>
            <p:spPr>
              <a:xfrm>
                <a:off x="8286682" y="4468007"/>
                <a:ext cx="36598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>
                    <a:latin typeface="Arial"/>
                    <a:cs typeface="Arial"/>
                  </a:rPr>
                  <a:t>0</a:t>
                </a:r>
              </a:p>
            </p:txBody>
          </p:sp>
          <p:sp>
            <p:nvSpPr>
              <p:cNvPr id="145" name="TextBox 144"/>
              <p:cNvSpPr txBox="1"/>
              <p:nvPr/>
            </p:nvSpPr>
            <p:spPr>
              <a:xfrm>
                <a:off x="8286682" y="963606"/>
                <a:ext cx="367217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800" dirty="0" smtClean="0">
                    <a:latin typeface="Arial"/>
                    <a:cs typeface="Arial"/>
                  </a:rPr>
                  <a:t>30</a:t>
                </a:r>
                <a:endParaRPr lang="en-US" sz="1800" dirty="0">
                  <a:latin typeface="Arial"/>
                  <a:cs typeface="Arial"/>
                </a:endParaRPr>
              </a:p>
            </p:txBody>
          </p:sp>
          <p:sp>
            <p:nvSpPr>
              <p:cNvPr id="146" name="TextBox 145"/>
              <p:cNvSpPr txBox="1"/>
              <p:nvPr/>
            </p:nvSpPr>
            <p:spPr>
              <a:xfrm rot="16200000">
                <a:off x="-1353579" y="2656747"/>
                <a:ext cx="364929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 smtClean="0">
                    <a:latin typeface="Arial"/>
                    <a:cs typeface="Arial"/>
                  </a:rPr>
                  <a:t>SLP (hPa) 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</p:grpSp>
        <p:sp>
          <p:nvSpPr>
            <p:cNvPr id="147" name="TextBox 146"/>
            <p:cNvSpPr txBox="1"/>
            <p:nvPr/>
          </p:nvSpPr>
          <p:spPr>
            <a:xfrm rot="16200000">
              <a:off x="6876031" y="2602445"/>
              <a:ext cx="365665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925-hPa relative vorticity (10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−5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 s</a:t>
              </a:r>
              <a:r>
                <a:rPr lang="en-US" sz="1600" b="1" baseline="30000" dirty="0" smtClean="0">
                  <a:solidFill>
                    <a:srgbClr val="FF0000"/>
                  </a:solidFill>
                  <a:latin typeface="Arial"/>
                  <a:cs typeface="Arial"/>
                </a:rPr>
                <a:t>−1</a:t>
              </a:r>
              <a:r>
                <a:rPr lang="en-US" sz="16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) </a:t>
              </a:r>
              <a:endParaRPr lang="en-US" sz="16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17" name="5-Point Star 116"/>
            <p:cNvSpPr>
              <a:spLocks noChangeAspect="1"/>
            </p:cNvSpPr>
            <p:nvPr/>
          </p:nvSpPr>
          <p:spPr>
            <a:xfrm rot="10800000" flipV="1">
              <a:off x="3176716" y="4391491"/>
              <a:ext cx="330059" cy="330059"/>
            </a:xfrm>
            <a:prstGeom prst="star5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1177889" y="4921442"/>
              <a:ext cx="67805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/>
                  <a:cs typeface="Arial"/>
                </a:rPr>
                <a:t>Day in August 2012 labeled at 0000 UTC</a:t>
              </a:r>
            </a:p>
          </p:txBody>
        </p:sp>
      </p:grpSp>
      <p:sp>
        <p:nvSpPr>
          <p:cNvPr id="151" name="5-Point Star 150"/>
          <p:cNvSpPr>
            <a:spLocks noChangeAspect="1"/>
          </p:cNvSpPr>
          <p:nvPr/>
        </p:nvSpPr>
        <p:spPr>
          <a:xfrm rot="10800000" flipV="1">
            <a:off x="6831050" y="5951766"/>
            <a:ext cx="330059" cy="330059"/>
          </a:xfrm>
          <a:prstGeom prst="star5">
            <a:avLst/>
          </a:prstGeom>
          <a:solidFill>
            <a:srgbClr val="FFFF0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TextBox 87"/>
          <p:cNvSpPr txBox="1"/>
          <p:nvPr/>
        </p:nvSpPr>
        <p:spPr>
          <a:xfrm>
            <a:off x="1218860" y="670368"/>
            <a:ext cx="6780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Hourly intensity time series of AC12</a:t>
            </a:r>
          </a:p>
        </p:txBody>
      </p:sp>
    </p:spTree>
    <p:extLst>
      <p:ext uri="{BB962C8B-B14F-4D97-AF65-F5344CB8AC3E}">
        <p14:creationId xmlns:p14="http://schemas.microsoft.com/office/powerpoint/2010/main" val="150277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675" y="774459"/>
            <a:ext cx="4551014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6" y="777145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2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3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036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3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" y="778497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685009"/>
            <a:chOff x="8511" y="4331584"/>
            <a:chExt cx="973387" cy="685009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095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545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7284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4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8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4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0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6497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31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TPVs_era5_20120805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4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6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860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DT_theta_TPVs_era5_20120805_1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5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4973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498" y="774459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6" y="774459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4103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802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slp_cyclones_era5_300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693" y="775753"/>
            <a:ext cx="4551013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TPVs_era5_20120806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4" y="778928"/>
            <a:ext cx="4539601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9007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746798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4578976" y="5781706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Content Placeholder 2"/>
          <p:cNvSpPr>
            <a:spLocks noGrp="1"/>
          </p:cNvSpPr>
          <p:nvPr>
            <p:ph idx="1"/>
          </p:nvPr>
        </p:nvSpPr>
        <p:spPr>
          <a:xfrm>
            <a:off x="2988" y="5790071"/>
            <a:ext cx="4575988" cy="956727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Potential temperature (K, shaded)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wind 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speed (black, every 10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baseline="30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30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flags and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on 2-</a:t>
            </a:r>
            <a:r>
              <a:rPr lang="en-US" sz="16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PVU surface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4" name="Group 83"/>
          <p:cNvGrpSpPr/>
          <p:nvPr/>
        </p:nvGrpSpPr>
        <p:grpSpPr>
          <a:xfrm>
            <a:off x="68976" y="5046437"/>
            <a:ext cx="9018511" cy="345051"/>
            <a:chOff x="68976" y="4952749"/>
            <a:chExt cx="9018511" cy="345051"/>
          </a:xfrm>
        </p:grpSpPr>
        <p:pic>
          <p:nvPicPr>
            <p:cNvPr id="85" name="Picture 84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>
              <a:off x="68976" y="5014977"/>
              <a:ext cx="8686800" cy="155448"/>
            </a:xfrm>
            <a:prstGeom prst="rect">
              <a:avLst/>
            </a:prstGeom>
          </p:spPr>
        </p:pic>
        <p:sp>
          <p:nvSpPr>
            <p:cNvPr id="86" name="TextBox 85"/>
            <p:cNvSpPr txBox="1"/>
            <p:nvPr/>
          </p:nvSpPr>
          <p:spPr>
            <a:xfrm>
              <a:off x="132533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71211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18063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48205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2899070" y="51547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26490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648066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4057323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4457743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854620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250258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5634535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031981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6419044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779739" y="51539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7208514" y="51593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7599295" y="5153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7979220" y="51592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8380856" y="51531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916488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541482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149167" y="515649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691154" y="4952749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8213" y="5394744"/>
            <a:ext cx="4628596" cy="342163"/>
            <a:chOff x="59256" y="5334933"/>
            <a:chExt cx="4628596" cy="342163"/>
          </a:xfrm>
        </p:grpSpPr>
        <p:pic>
          <p:nvPicPr>
            <p:cNvPr id="63" name="Picture 6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59256" y="5385658"/>
              <a:ext cx="4071232" cy="164592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4069139" y="5334933"/>
              <a:ext cx="61871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3791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828454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71380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718906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171505" y="553776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612098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62932" y="5536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9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504580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673948" y="5396860"/>
            <a:ext cx="4486208" cy="340047"/>
            <a:chOff x="4629776" y="5337049"/>
            <a:chExt cx="4486208" cy="340047"/>
          </a:xfrm>
        </p:grpSpPr>
        <p:pic>
          <p:nvPicPr>
            <p:cNvPr id="73" name="Picture 72" descr="250_jet_mslp_24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67" t="95111" r="58321" b="2074"/>
            <a:stretch/>
          </p:blipFill>
          <p:spPr>
            <a:xfrm>
              <a:off x="4629776" y="5385658"/>
              <a:ext cx="4069080" cy="164592"/>
            </a:xfrm>
            <a:prstGeom prst="rect">
              <a:avLst/>
            </a:prstGeom>
          </p:spPr>
        </p:pic>
        <p:sp>
          <p:nvSpPr>
            <p:cNvPr id="74" name="TextBox 73"/>
            <p:cNvSpPr txBox="1"/>
            <p:nvPr/>
          </p:nvSpPr>
          <p:spPr>
            <a:xfrm>
              <a:off x="8630979" y="5337049"/>
              <a:ext cx="485005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(mm)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4997246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497841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6003011" y="553859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6508194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7010692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7510138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8013180" y="55364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17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6081" y="4295690"/>
            <a:ext cx="973387" cy="714417"/>
            <a:chOff x="8511" y="4331584"/>
            <a:chExt cx="973387" cy="714417"/>
          </a:xfrm>
        </p:grpSpPr>
        <p:sp>
          <p:nvSpPr>
            <p:cNvPr id="77" name="Rectangle 76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8" name="Oval 117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Oval 118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75990" y="4487437"/>
            <a:ext cx="973387" cy="519343"/>
            <a:chOff x="4573976" y="4518937"/>
            <a:chExt cx="973387" cy="519343"/>
          </a:xfrm>
        </p:grpSpPr>
        <p:sp>
          <p:nvSpPr>
            <p:cNvPr id="124" name="Rectangle 123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Oval 124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75" name="Multiply 74"/>
          <p:cNvSpPr>
            <a:spLocks noChangeAspect="1"/>
          </p:cNvSpPr>
          <p:nvPr/>
        </p:nvSpPr>
        <p:spPr>
          <a:xfrm>
            <a:off x="7350901" y="2433329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Content Placeholder 2"/>
          <p:cNvSpPr txBox="1">
            <a:spLocks/>
          </p:cNvSpPr>
          <p:nvPr/>
        </p:nvSpPr>
        <p:spPr>
          <a:xfrm>
            <a:off x="4596880" y="5804182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300-hPa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shaded),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1000–500-hPa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hickness (dam, blue/red), </a:t>
            </a:r>
          </a:p>
          <a:p>
            <a:pPr marL="0" indent="0" algn="ctr">
              <a:lnSpc>
                <a:spcPct val="90000"/>
              </a:lnSpc>
              <a:buFont typeface="Arial"/>
              <a:buNone/>
            </a:pP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SLP (hPa, black), and PW (mm, shaded)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81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 approaches and interacts with AC12 in a region of strong baroclinicity, likely supporting the development of AC12 through baroclinic processes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forms at 0000 UTC 3 Aug east of TPV 1, and TPV 3 forms at 0000 UTC 4 Aug by splitting off from TPV 1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TPV–jet interactions involving TPV 1, TPV 2, and TPV 3 likely contribute to the formation of a dual-jet configuration and jet coupling over AC12 during 1200 UTC 3 Aug–0000 UTC 4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6767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332453" y="2413366"/>
            <a:ext cx="8478247" cy="3200400"/>
            <a:chOff x="332453" y="2432043"/>
            <a:chExt cx="8478247" cy="3200400"/>
          </a:xfrm>
        </p:grpSpPr>
        <p:pic>
          <p:nvPicPr>
            <p:cNvPr id="8" name="Picture 7" descr="Screen Shot 2015-06-24 at 3.35.36 PM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1189" y="2432043"/>
              <a:ext cx="4159511" cy="3200400"/>
            </a:xfrm>
            <a:prstGeom prst="rect">
              <a:avLst/>
            </a:prstGeom>
          </p:spPr>
        </p:pic>
        <p:pic>
          <p:nvPicPr>
            <p:cNvPr id="9" name="Picture 8" descr="Screen Shot 2015-06-24 at 3.36.24 P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453" y="2432043"/>
              <a:ext cx="4134897" cy="32004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2533942" y="3307484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H="1">
              <a:off x="2210586" y="3617775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11"/>
            <p:cNvSpPr/>
            <p:nvPr/>
          </p:nvSpPr>
          <p:spPr>
            <a:xfrm>
              <a:off x="6901603" y="3322425"/>
              <a:ext cx="1007701" cy="60016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300" b="1" cap="none" spc="0" dirty="0" smtClean="0">
                  <a:ln w="25400">
                    <a:solidFill>
                      <a:srgbClr val="FF0000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Helvetica"/>
                  <a:cs typeface="Helvetica"/>
                </a:rPr>
                <a:t>TPV</a:t>
              </a:r>
              <a:endParaRPr lang="en-US" sz="3300" b="1" cap="none" spc="0" dirty="0">
                <a:ln w="254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elvetica"/>
                <a:cs typeface="Helvetica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578247" y="3647657"/>
              <a:ext cx="423944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/>
          <p:cNvSpPr txBox="1">
            <a:spLocks/>
          </p:cNvSpPr>
          <p:nvPr/>
        </p:nvSpPr>
        <p:spPr>
          <a:xfrm>
            <a:off x="51060" y="5681806"/>
            <a:ext cx="9060139" cy="9507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(left)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tropopause (DT)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speed (every 15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500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at 50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5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5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latin typeface="Arial" panose="020B0604020202020204" pitchFamily="34" charset="0"/>
                <a:cs typeface="Arial" panose="020B0604020202020204" pitchFamily="34" charset="0"/>
              </a:rPr>
              <a:t>, thick contours) and                          DT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otential temperature (K, thin contours and shading)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1.5-PVU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valid at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0000 UTC 1 Dec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1991; </a:t>
            </a:r>
            <a:r>
              <a:rPr lang="en-US" sz="15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(right) 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 as left except DT pressure (hPa, thin contours and shading).                                          Adapted from Fig. 11 in Pyle et al. (2004).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Tropopause Polar Vortices (TPVs)?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are defined as tropopause-based vortices of high-latitude origin and are material features (Pyle et al. 2004;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Cavallo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Hakim 2009, 2010, 2012, 2013)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754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Upper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-level divergence associated with the jet coupling likely supports the intensification of AC12 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AC12, which also may support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213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during 0000 UTC 5 Aug–0000 UTC 6 Aug, when AC12 crosses from the warm side to the cold side of a strong upper-level jet streak (jet crossing phase) 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attains peak intensity of 962.3 hPa at 1000 UTC 6 Aug in the ERA5 and becomes vertically aligned with TPV 1 by 1200 UTC 6 Aug</a:t>
            </a:r>
          </a:p>
          <a:p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AC12 and TPV 1 then meander slowly in tandem over the Arctic, while AC12 slowly weakens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Synoptic Evolution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0809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T_theta_crossline_67.8N99E_67.8N135E_20120803_21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7799" y="734632"/>
            <a:ext cx="2697480" cy="242365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162" name="Straight Arrow Connector 161"/>
          <p:cNvCxnSpPr/>
          <p:nvPr/>
        </p:nvCxnSpPr>
        <p:spPr>
          <a:xfrm>
            <a:off x="6230859" y="1731936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3" name="Rectangle 162"/>
          <p:cNvSpPr/>
          <p:nvPr/>
        </p:nvSpPr>
        <p:spPr>
          <a:xfrm>
            <a:off x="5722552" y="1351136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3331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039908" y="2135484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466384" y="182551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617309" y="2335068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pic>
        <p:nvPicPr>
          <p:cNvPr id="104" name="Picture 103" descr="era5_pv_cross_cfd_67.8N99E_67.8N135E_20120803_21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04" y="776794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2100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Coupling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Rectangle 78"/>
          <p:cNvSpPr/>
          <p:nvPr/>
        </p:nvSpPr>
        <p:spPr>
          <a:xfrm>
            <a:off x="1322234" y="3717927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Straight Arrow Connector 79"/>
          <p:cNvCxnSpPr/>
          <p:nvPr/>
        </p:nvCxnSpPr>
        <p:spPr>
          <a:xfrm flipV="1">
            <a:off x="1968790" y="3315865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7" name="Picture 6" descr="PV_crossline_67.8N99E_67.8N135E_20120803_21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479" y="3166886"/>
            <a:ext cx="2697480" cy="2423061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cxnSp>
        <p:nvCxnSpPr>
          <p:cNvPr id="91" name="Straight Arrow Connector 90"/>
          <p:cNvCxnSpPr/>
          <p:nvPr/>
        </p:nvCxnSpPr>
        <p:spPr>
          <a:xfrm>
            <a:off x="6219944" y="4204798"/>
            <a:ext cx="1" cy="370294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5711637" y="3823998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1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165277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89" name="Rectangle 88"/>
          <p:cNvSpPr/>
          <p:nvPr/>
        </p:nvSpPr>
        <p:spPr>
          <a:xfrm>
            <a:off x="7039908" y="4560052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Rectangle 108"/>
          <p:cNvSpPr/>
          <p:nvPr/>
        </p:nvSpPr>
        <p:spPr>
          <a:xfrm>
            <a:off x="5493188" y="430609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617309" y="4770391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780992" y="4861831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</a:t>
            </a:r>
            <a:r>
              <a:rPr lang="en-US" sz="1400" dirty="0">
                <a:latin typeface="Arial"/>
                <a:cs typeface="Arial"/>
              </a:rPr>
              <a:t>every 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48" name="Group 147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49" name="Rectangle 148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51" name="5-Point Star 150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100" y="2914517"/>
            <a:ext cx="955288" cy="246221"/>
            <a:chOff x="38643580" y="7711093"/>
            <a:chExt cx="955288" cy="246221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458503" y="5347439"/>
            <a:ext cx="955288" cy="246221"/>
            <a:chOff x="38643580" y="7711093"/>
            <a:chExt cx="955288" cy="246221"/>
          </a:xfrm>
        </p:grpSpPr>
        <p:sp>
          <p:nvSpPr>
            <p:cNvPr id="157" name="Rectangle 156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38929960" y="7711093"/>
              <a:ext cx="66890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106" name="Rectangle 105"/>
          <p:cNvSpPr/>
          <p:nvPr/>
        </p:nvSpPr>
        <p:spPr>
          <a:xfrm>
            <a:off x="6407322" y="3251551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0" name="Straight Arrow Connector 109"/>
          <p:cNvCxnSpPr/>
          <p:nvPr/>
        </p:nvCxnSpPr>
        <p:spPr>
          <a:xfrm>
            <a:off x="7430252" y="1116841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Rectangle 110"/>
          <p:cNvSpPr/>
          <p:nvPr/>
        </p:nvSpPr>
        <p:spPr>
          <a:xfrm>
            <a:off x="6431086" y="854854"/>
            <a:ext cx="1039918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sz="1100" b="1" cap="none" spc="0" dirty="0">
              <a:ln w="1651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>
            <a:off x="7423022" y="3525230"/>
            <a:ext cx="257367" cy="165088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82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5_pv_cross_cfd_76.5N141E_76.5N228E_20120805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39" y="777967"/>
            <a:ext cx="4859700" cy="4700016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5466203" y="-13048"/>
            <a:ext cx="3578578" cy="7222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UTC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Sections: Jet Crossing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400" dirty="0" smtClean="0">
                <a:latin typeface="Arial"/>
                <a:cs typeface="Arial"/>
              </a:rPr>
              <a:t>(a) PV </a:t>
            </a:r>
            <a:r>
              <a:rPr lang="en-US" sz="1400" dirty="0">
                <a:latin typeface="Arial"/>
                <a:cs typeface="Arial"/>
              </a:rPr>
              <a:t>(PVU,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θ (K, black), ascent (</a:t>
            </a:r>
            <a:r>
              <a:rPr lang="en-US" sz="1400" dirty="0">
                <a:latin typeface="Arial"/>
                <a:cs typeface="Arial"/>
              </a:rPr>
              <a:t>red, every 5</a:t>
            </a:r>
            <a:r>
              <a:rPr lang="en-US" sz="1400" dirty="0" smtClean="0">
                <a:latin typeface="Arial"/>
                <a:cs typeface="Arial"/>
              </a:rPr>
              <a:t> </a:t>
            </a:r>
            <a:r>
              <a:rPr lang="en-US" sz="1400" dirty="0">
                <a:latin typeface="Arial"/>
                <a:cs typeface="Arial"/>
              </a:rPr>
              <a:t>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), and wind speed (white, 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 starting at 30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</a:t>
            </a:r>
            <a:r>
              <a:rPr lang="en-US" sz="1400" baseline="30000" dirty="0" smtClean="0">
                <a:latin typeface="Arial"/>
                <a:cs typeface="Arial"/>
              </a:rPr>
              <a:t>1</a:t>
            </a:r>
            <a:r>
              <a:rPr lang="en-US" sz="1400" dirty="0" smtClean="0">
                <a:latin typeface="Arial"/>
                <a:cs typeface="Arial"/>
              </a:rPr>
              <a:t>); </a:t>
            </a:r>
            <a:r>
              <a:rPr lang="en-US" sz="1400" dirty="0">
                <a:latin typeface="Arial"/>
                <a:cs typeface="Arial"/>
              </a:rPr>
              <a:t>DT (2-PVU surface) </a:t>
            </a:r>
            <a:r>
              <a:rPr lang="en-US" sz="1400" dirty="0" err="1">
                <a:latin typeface="Arial"/>
                <a:cs typeface="Arial"/>
              </a:rPr>
              <a:t>θ</a:t>
            </a:r>
            <a:r>
              <a:rPr lang="en-US" sz="1400" dirty="0">
                <a:latin typeface="Arial"/>
                <a:cs typeface="Arial"/>
              </a:rPr>
              <a:t> (K, shaded), wind speed (black, </a:t>
            </a:r>
            <a:r>
              <a:rPr lang="en-US" sz="1400" dirty="0" smtClean="0">
                <a:latin typeface="Arial"/>
                <a:cs typeface="Arial"/>
              </a:rPr>
              <a:t>every 10 </a:t>
            </a:r>
            <a:r>
              <a:rPr lang="en-US" sz="1400" dirty="0">
                <a:latin typeface="Arial"/>
                <a:cs typeface="Arial"/>
              </a:rPr>
              <a:t>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 starting at 30 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flags and barbs</a:t>
            </a:r>
            <a:r>
              <a:rPr lang="en-US" sz="1400" dirty="0" smtClean="0">
                <a:latin typeface="Arial"/>
                <a:cs typeface="Arial"/>
              </a:rPr>
              <a:t>); (c) </a:t>
            </a:r>
            <a:r>
              <a:rPr lang="en-US" sz="1400" dirty="0">
                <a:latin typeface="Arial"/>
                <a:cs typeface="Arial"/>
              </a:rPr>
              <a:t>350–250</a:t>
            </a:r>
            <a:r>
              <a:rPr lang="en-US" sz="1400" dirty="0" smtClean="0">
                <a:latin typeface="Arial"/>
                <a:cs typeface="Arial"/>
              </a:rPr>
              <a:t>-hPa PV </a:t>
            </a:r>
            <a:r>
              <a:rPr lang="en-US" sz="1400" dirty="0">
                <a:latin typeface="Arial"/>
                <a:cs typeface="Arial"/>
              </a:rPr>
              <a:t>(PVU, gray) and </a:t>
            </a:r>
            <a:r>
              <a:rPr lang="en-US" sz="1400" dirty="0" err="1" smtClean="0">
                <a:latin typeface="Arial"/>
                <a:cs typeface="Arial"/>
              </a:rPr>
              <a:t>irrot</a:t>
            </a:r>
            <a:r>
              <a:rPr lang="en-US" sz="1400" dirty="0" smtClean="0">
                <a:latin typeface="Arial"/>
                <a:cs typeface="Arial"/>
              </a:rPr>
              <a:t>. </a:t>
            </a:r>
            <a:r>
              <a:rPr lang="en-US" sz="1400" dirty="0">
                <a:latin typeface="Arial"/>
                <a:cs typeface="Arial"/>
              </a:rPr>
              <a:t>wind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vectors), </a:t>
            </a:r>
            <a:r>
              <a:rPr lang="en-US" sz="1400" dirty="0" smtClean="0">
                <a:latin typeface="Arial"/>
                <a:cs typeface="Arial"/>
              </a:rPr>
              <a:t>300</a:t>
            </a:r>
            <a:r>
              <a:rPr lang="en-US" sz="1400" dirty="0">
                <a:latin typeface="Arial"/>
                <a:cs typeface="Arial"/>
              </a:rPr>
              <a:t>-hPa wind speed (m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, </a:t>
            </a:r>
            <a:r>
              <a:rPr lang="en-US" sz="1400" dirty="0" smtClean="0">
                <a:latin typeface="Arial"/>
                <a:cs typeface="Arial"/>
              </a:rPr>
              <a:t>shaded)</a:t>
            </a:r>
            <a:r>
              <a:rPr lang="en-US" sz="1400" dirty="0">
                <a:latin typeface="Arial"/>
                <a:cs typeface="Arial"/>
              </a:rPr>
              <a:t>, 800–600-hPa </a:t>
            </a:r>
            <a:r>
              <a:rPr lang="en-US" sz="1400" dirty="0" smtClean="0">
                <a:latin typeface="Arial"/>
                <a:cs typeface="Arial"/>
              </a:rPr>
              <a:t>ascent (</a:t>
            </a:r>
            <a:r>
              <a:rPr lang="en-US" sz="1400" dirty="0">
                <a:latin typeface="Arial"/>
                <a:cs typeface="Arial"/>
              </a:rPr>
              <a:t>every 5 × 10</a:t>
            </a:r>
            <a:r>
              <a:rPr lang="en-US" sz="1400" baseline="30000" dirty="0">
                <a:latin typeface="Arial"/>
                <a:cs typeface="Arial"/>
              </a:rPr>
              <a:t>−3 </a:t>
            </a:r>
            <a:r>
              <a:rPr lang="en-US" sz="1400" dirty="0">
                <a:latin typeface="Arial"/>
                <a:cs typeface="Arial"/>
              </a:rPr>
              <a:t>hPa s</a:t>
            </a:r>
            <a:r>
              <a:rPr lang="en-US" sz="1400" baseline="30000" dirty="0">
                <a:latin typeface="Arial"/>
                <a:cs typeface="Arial"/>
              </a:rPr>
              <a:t>−1</a:t>
            </a:r>
            <a:r>
              <a:rPr lang="en-US" sz="1400" dirty="0">
                <a:latin typeface="Arial"/>
                <a:cs typeface="Arial"/>
              </a:rPr>
              <a:t>), and </a:t>
            </a:r>
            <a:r>
              <a:rPr lang="en-US" sz="1400" dirty="0" smtClean="0">
                <a:latin typeface="Arial"/>
                <a:cs typeface="Arial"/>
              </a:rPr>
              <a:t>PW (</a:t>
            </a:r>
            <a:r>
              <a:rPr lang="en-US" sz="1400" dirty="0">
                <a:latin typeface="Arial"/>
                <a:cs typeface="Arial"/>
              </a:rPr>
              <a:t>mm, shading</a:t>
            </a:r>
            <a:r>
              <a:rPr lang="en-US" sz="1400" dirty="0" smtClean="0">
                <a:latin typeface="Arial"/>
                <a:cs typeface="Arial"/>
              </a:rPr>
              <a:t>)</a:t>
            </a:r>
            <a:endParaRPr lang="en-US" sz="1400" baseline="30000" dirty="0">
              <a:latin typeface="Arial"/>
              <a:cs typeface="Arial"/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8217496" y="870324"/>
            <a:ext cx="452142" cy="4595896"/>
            <a:chOff x="8196612" y="849332"/>
            <a:chExt cx="452142" cy="4595896"/>
          </a:xfrm>
        </p:grpSpPr>
        <p:pic>
          <p:nvPicPr>
            <p:cNvPr id="75" name="Picture 74" descr="DT_theta_na_0.png"/>
            <p:cNvPicPr>
              <a:picLocks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034722" y="3014958"/>
              <a:ext cx="4468412" cy="137160"/>
            </a:xfrm>
            <a:prstGeom prst="rect">
              <a:avLst/>
            </a:prstGeom>
          </p:spPr>
        </p:pic>
        <p:sp>
          <p:nvSpPr>
            <p:cNvPr id="76" name="TextBox 75"/>
            <p:cNvSpPr txBox="1"/>
            <p:nvPr/>
          </p:nvSpPr>
          <p:spPr>
            <a:xfrm>
              <a:off x="8348198" y="45262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48198" y="43251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48198" y="41245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48198" y="392306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48198" y="3722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48198" y="35182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48198" y="331586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48198" y="3113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48198" y="2914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48198" y="27115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348198" y="250791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48198" y="230772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48198" y="21117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48198" y="19041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48198" y="170232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48198" y="149936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48198" y="12975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366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48198" y="1095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372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48198" y="8913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>
                  <a:latin typeface="Arial"/>
                  <a:cs typeface="Arial"/>
                </a:rPr>
                <a:t>3</a:t>
              </a:r>
              <a:r>
                <a:rPr lang="en-US" sz="900" kern="1200" dirty="0" smtClean="0">
                  <a:latin typeface="Arial"/>
                  <a:cs typeface="Arial"/>
                </a:rPr>
                <a:t>78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48198" y="47278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264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48198" y="49286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258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48198" y="513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252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196612" y="5306729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029677" y="523897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1070531" y="3748904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4" name="Straight Arrow Connector 93"/>
          <p:cNvCxnSpPr/>
          <p:nvPr/>
        </p:nvCxnSpPr>
        <p:spPr>
          <a:xfrm flipV="1">
            <a:off x="1717087" y="3346842"/>
            <a:ext cx="0" cy="490188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5" name="TextBox 94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7" name="5-Point Star 96"/>
          <p:cNvSpPr>
            <a:spLocks noChangeAspect="1"/>
          </p:cNvSpPr>
          <p:nvPr/>
        </p:nvSpPr>
        <p:spPr>
          <a:xfrm rot="10800000" flipV="1">
            <a:off x="2976896" y="4863056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179" name="Group 178"/>
          <p:cNvGrpSpPr/>
          <p:nvPr/>
        </p:nvGrpSpPr>
        <p:grpSpPr>
          <a:xfrm>
            <a:off x="1002921" y="4832207"/>
            <a:ext cx="991830" cy="318519"/>
            <a:chOff x="38643580" y="7635490"/>
            <a:chExt cx="991830" cy="318519"/>
          </a:xfrm>
        </p:grpSpPr>
        <p:sp>
          <p:nvSpPr>
            <p:cNvPr id="180" name="Rectangle 179"/>
            <p:cNvSpPr/>
            <p:nvPr/>
          </p:nvSpPr>
          <p:spPr>
            <a:xfrm>
              <a:off x="38643580" y="7635490"/>
              <a:ext cx="991830" cy="31851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38912599" y="7658087"/>
              <a:ext cx="668908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800" b="1" dirty="0" smtClean="0">
                  <a:latin typeface="Arial"/>
                  <a:cs typeface="Arial"/>
                </a:rPr>
                <a:t>AC12</a:t>
              </a:r>
              <a:endParaRPr lang="en-US" sz="1800" b="1" dirty="0">
                <a:latin typeface="Arial"/>
                <a:cs typeface="Arial"/>
              </a:endParaRPr>
            </a:p>
          </p:txBody>
        </p:sp>
        <p:sp>
          <p:nvSpPr>
            <p:cNvPr id="182" name="5-Point Star 181"/>
            <p:cNvSpPr>
              <a:spLocks noChangeAspect="1"/>
            </p:cNvSpPr>
            <p:nvPr/>
          </p:nvSpPr>
          <p:spPr>
            <a:xfrm rot="10800000" flipV="1">
              <a:off x="38709560" y="7680873"/>
              <a:ext cx="228600" cy="22860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434139" y="831315"/>
            <a:ext cx="2841873" cy="4513659"/>
            <a:chOff x="5434139" y="743290"/>
            <a:chExt cx="2841873" cy="4513659"/>
          </a:xfrm>
        </p:grpSpPr>
        <p:pic>
          <p:nvPicPr>
            <p:cNvPr id="3" name="Picture 2" descr="DT_theta_crossline_76.5N141E_76.5N228E_20120805_12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623" y="747033"/>
              <a:ext cx="2688336" cy="2247054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PV_crossline_76.5N141E_76.5N228E_20120805_12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6381" y="3005728"/>
              <a:ext cx="2688336" cy="224609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57" name="Rectangle 156"/>
            <p:cNvSpPr/>
            <p:nvPr/>
          </p:nvSpPr>
          <p:spPr>
            <a:xfrm>
              <a:off x="7703620" y="1271616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5502714" y="1376826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9" name="5-Point Star 158"/>
            <p:cNvSpPr>
              <a:spLocks noChangeAspect="1"/>
            </p:cNvSpPr>
            <p:nvPr/>
          </p:nvSpPr>
          <p:spPr>
            <a:xfrm rot="10800000" flipV="1">
              <a:off x="6818732" y="1928953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5434620" y="743290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(b)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6490662" y="2429212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2" name="Straight Arrow Connector 161"/>
            <p:cNvCxnSpPr/>
            <p:nvPr/>
          </p:nvCxnSpPr>
          <p:spPr>
            <a:xfrm flipH="1" flipV="1">
              <a:off x="6210117" y="2521834"/>
              <a:ext cx="385718" cy="138211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3" name="Straight Arrow Connector 162"/>
            <p:cNvCxnSpPr/>
            <p:nvPr/>
          </p:nvCxnSpPr>
          <p:spPr>
            <a:xfrm>
              <a:off x="6291778" y="1524558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4" name="Rectangle 163"/>
            <p:cNvSpPr/>
            <p:nvPr/>
          </p:nvSpPr>
          <p:spPr>
            <a:xfrm>
              <a:off x="5832634" y="1170963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5" name="Straight Arrow Connector 164"/>
            <p:cNvCxnSpPr/>
            <p:nvPr/>
          </p:nvCxnSpPr>
          <p:spPr>
            <a:xfrm flipH="1">
              <a:off x="7209310" y="1288193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6" name="Rectangle 165"/>
            <p:cNvSpPr/>
            <p:nvPr/>
          </p:nvSpPr>
          <p:spPr>
            <a:xfrm>
              <a:off x="7052009" y="915105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5434139" y="2999378"/>
              <a:ext cx="318090" cy="2923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txBody>
            <a:bodyPr wrap="square" lIns="0" tIns="0" rIns="0" bIns="45720" rtlCol="0" anchor="ctr">
              <a:spAutoFit/>
            </a:bodyPr>
            <a:lstStyle/>
            <a:p>
              <a:pPr algn="ctr"/>
              <a:r>
                <a:rPr lang="en-US" sz="1600" dirty="0" smtClean="0">
                  <a:latin typeface="Arial"/>
                  <a:cs typeface="Arial"/>
                </a:rPr>
                <a:t>(c)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7703620" y="3532733"/>
              <a:ext cx="572392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r>
                <a:rPr lang="en-US" sz="3200" b="1" dirty="0" smtClean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’</a:t>
              </a:r>
              <a:endParaRPr lang="en-US" sz="32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5512061" y="3667437"/>
              <a:ext cx="481021" cy="58477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3200" b="1" dirty="0">
                  <a:ln w="15875">
                    <a:solidFill>
                      <a:schemeClr val="tx1"/>
                    </a:solidFill>
                    <a:prstDash val="solid"/>
                  </a:ln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</a:t>
              </a:r>
              <a:endParaRPr lang="en-US" sz="2800" b="1" cap="none" spc="0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2" name="Straight Arrow Connector 171"/>
            <p:cNvCxnSpPr/>
            <p:nvPr/>
          </p:nvCxnSpPr>
          <p:spPr>
            <a:xfrm>
              <a:off x="6241486" y="3758133"/>
              <a:ext cx="0" cy="289429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3" name="Rectangle 172"/>
            <p:cNvSpPr/>
            <p:nvPr/>
          </p:nvSpPr>
          <p:spPr>
            <a:xfrm>
              <a:off x="5782342" y="3404538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4" name="Straight Arrow Connector 173"/>
            <p:cNvCxnSpPr/>
            <p:nvPr/>
          </p:nvCxnSpPr>
          <p:spPr>
            <a:xfrm flipH="1">
              <a:off x="7159018" y="3534218"/>
              <a:ext cx="231595" cy="239005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/>
            <p:cNvSpPr/>
            <p:nvPr/>
          </p:nvSpPr>
          <p:spPr>
            <a:xfrm>
              <a:off x="7001717" y="3161130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3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6490714" y="4669299"/>
              <a:ext cx="1039918" cy="46166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 smtClean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TPV </a:t>
              </a:r>
              <a:r>
                <a:rPr lang="en-US" sz="2400" b="1" dirty="0">
                  <a:ln w="16510">
                    <a:solidFill>
                      <a:schemeClr val="tx1"/>
                    </a:solidFill>
                    <a:prstDash val="solid"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100" b="1" cap="none" spc="0" dirty="0">
                <a:ln w="1651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7" name="Straight Arrow Connector 176"/>
            <p:cNvCxnSpPr/>
            <p:nvPr/>
          </p:nvCxnSpPr>
          <p:spPr>
            <a:xfrm flipH="1" flipV="1">
              <a:off x="6194293" y="4755732"/>
              <a:ext cx="380751" cy="143494"/>
            </a:xfrm>
            <a:prstGeom prst="straightConnector1">
              <a:avLst/>
            </a:prstGeom>
            <a:ln w="41275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8" name="5-Point Star 177"/>
            <p:cNvSpPr>
              <a:spLocks noChangeAspect="1"/>
            </p:cNvSpPr>
            <p:nvPr/>
          </p:nvSpPr>
          <p:spPr>
            <a:xfrm rot="10800000" flipV="1">
              <a:off x="6818732" y="4185720"/>
              <a:ext cx="182880" cy="182880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  <p:grpSp>
          <p:nvGrpSpPr>
            <p:cNvPr id="183" name="Group 182"/>
            <p:cNvGrpSpPr/>
            <p:nvPr/>
          </p:nvGrpSpPr>
          <p:grpSpPr>
            <a:xfrm>
              <a:off x="5434139" y="2751884"/>
              <a:ext cx="955288" cy="246221"/>
              <a:chOff x="38643580" y="7711093"/>
              <a:chExt cx="955288" cy="246221"/>
            </a:xfrm>
          </p:grpSpPr>
          <p:sp>
            <p:nvSpPr>
              <p:cNvPr id="184" name="Rectangle 183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TextBox 184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86" name="5-Point Star 185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  <p:grpSp>
          <p:nvGrpSpPr>
            <p:cNvPr id="187" name="Group 186"/>
            <p:cNvGrpSpPr/>
            <p:nvPr/>
          </p:nvGrpSpPr>
          <p:grpSpPr>
            <a:xfrm>
              <a:off x="5435024" y="5010728"/>
              <a:ext cx="955288" cy="246221"/>
              <a:chOff x="38643580" y="7711093"/>
              <a:chExt cx="955288" cy="246221"/>
            </a:xfrm>
          </p:grpSpPr>
          <p:sp>
            <p:nvSpPr>
              <p:cNvPr id="188" name="Rectangle 187"/>
              <p:cNvSpPr/>
              <p:nvPr/>
            </p:nvSpPr>
            <p:spPr>
              <a:xfrm>
                <a:off x="38643580" y="7711429"/>
                <a:ext cx="955288" cy="24258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TextBox 188"/>
              <p:cNvSpPr txBox="1"/>
              <p:nvPr/>
            </p:nvSpPr>
            <p:spPr>
              <a:xfrm>
                <a:off x="38929960" y="7711093"/>
                <a:ext cx="6689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600" b="1" dirty="0" smtClean="0">
                    <a:latin typeface="Arial"/>
                    <a:cs typeface="Arial"/>
                  </a:rPr>
                  <a:t>AC12</a:t>
                </a:r>
                <a:endParaRPr lang="en-US" sz="1600" b="1" dirty="0">
                  <a:latin typeface="Arial"/>
                  <a:cs typeface="Arial"/>
                </a:endParaRPr>
              </a:p>
            </p:txBody>
          </p:sp>
          <p:sp>
            <p:nvSpPr>
              <p:cNvPr id="190" name="5-Point Star 189"/>
              <p:cNvSpPr>
                <a:spLocks noChangeAspect="1"/>
              </p:cNvSpPr>
              <p:nvPr/>
            </p:nvSpPr>
            <p:spPr>
              <a:xfrm rot="10800000" flipV="1">
                <a:off x="38697985" y="7753033"/>
                <a:ext cx="169169" cy="169169"/>
              </a:xfrm>
              <a:prstGeom prst="star5">
                <a:avLst/>
              </a:prstGeom>
              <a:solidFill>
                <a:schemeClr val="bg1"/>
              </a:solidFill>
              <a:ln w="158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FF6600"/>
                  </a:solidFill>
                </a:endParaRPr>
              </a:p>
            </p:txBody>
          </p:sp>
        </p:grpSp>
      </p:grpSp>
      <p:grpSp>
        <p:nvGrpSpPr>
          <p:cNvPr id="191" name="Group 190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192" name="Picture 191" descr="250_jet_mslp_pac_polar20131109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193" name="TextBox 192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5" name="TextBox 194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8" name="TextBox 197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99" name="TextBox 198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0" name="TextBox 199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1" name="TextBox 200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2" name="TextBox 201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3" name="TextBox 202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4" name="TextBox 203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5" name="TextBox 204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206" name="Picture 205" descr="250_jet_mslp_24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207" name="TextBox 206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7562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TPV–jet interactions involving TPV1 and TPV 2 likely contribute to the dual-jet configuration and jet coupling over AC12 (jet coupling phase)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Jet coupling </a:t>
            </a:r>
            <a:r>
              <a:rPr lang="en-US" sz="2400" dirty="0">
                <a:latin typeface="Arial"/>
                <a:cs typeface="Arial"/>
              </a:rPr>
              <a:t>likely supports the relatively strong low-level ascent </a:t>
            </a:r>
            <a:r>
              <a:rPr lang="en-US" sz="2400" dirty="0" smtClean="0">
                <a:latin typeface="Arial"/>
                <a:cs typeface="Arial"/>
              </a:rPr>
              <a:t>over AC12 </a:t>
            </a:r>
            <a:endParaRPr lang="en-US" sz="2400" dirty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Latent heating related to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low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-level ascent in the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warm, moist air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likely contributes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the formation of a potential vorticity (PV) tower associated with AC12 </a:t>
            </a:r>
            <a:r>
              <a:rPr lang="en-US" sz="2400" dirty="0">
                <a:latin typeface="Arial"/>
                <a:cs typeface="Arial"/>
              </a:rPr>
              <a:t>and the concomitant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0210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2100 UTC 3 Aug,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interaction between TPV 1 and the PV tower also likely supports the intensification of AC12 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272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pPr marL="3429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 smtClean="0">
                <a:latin typeface="Arial"/>
                <a:cs typeface="Arial"/>
              </a:rPr>
              <a:t>At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1200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UTC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5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Aug, </a:t>
            </a:r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and the intensification of AC12 (jet crossing phase)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lnSpc>
                <a:spcPct val="110000"/>
              </a:lnSpc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The contribution of latent heating at 1200 UTC 5 Aug  (jet crossing phase) likely is smaller than at 2100 UTC 3 Aug (jet coupling phase)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 Sections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079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sea_ice_difference_low_tracks_20120814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108" y="1116234"/>
            <a:ext cx="4537089" cy="4169664"/>
          </a:xfrm>
          <a:prstGeom prst="rect">
            <a:avLst/>
          </a:prstGeom>
        </p:spPr>
      </p:pic>
      <p:pic>
        <p:nvPicPr>
          <p:cNvPr id="5" name="Picture 4" descr="ws_10m_ice_20120806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" y="1116234"/>
            <a:ext cx="4537090" cy="4169664"/>
          </a:xfrm>
          <a:prstGeom prst="rect">
            <a:avLst/>
          </a:prstGeom>
        </p:spPr>
      </p:pic>
      <p:cxnSp>
        <p:nvCxnSpPr>
          <p:cNvPr id="29" name="Straight Connector 28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-12095" y="580355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-14916" y="6760283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4578976" y="5795191"/>
            <a:ext cx="0" cy="95956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Content Placeholder 2"/>
          <p:cNvSpPr>
            <a:spLocks noGrp="1"/>
          </p:cNvSpPr>
          <p:nvPr>
            <p:ph idx="1"/>
          </p:nvPr>
        </p:nvSpPr>
        <p:spPr>
          <a:xfrm>
            <a:off x="2988" y="5803556"/>
            <a:ext cx="4575988" cy="956727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SLP (hPa, black); 10-m wind speed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shaded) and wind (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n-US" sz="16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 barbs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), and 20% contour of sea-ice concentration (thick blue)</a:t>
            </a:r>
            <a:endParaRPr lang="en-US" sz="16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Content Placeholder 2"/>
          <p:cNvSpPr txBox="1">
            <a:spLocks/>
          </p:cNvSpPr>
          <p:nvPr/>
        </p:nvSpPr>
        <p:spPr>
          <a:xfrm>
            <a:off x="4596880" y="5817667"/>
            <a:ext cx="4547120" cy="942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hange in sea-ice concentration (%, shaded) during 0000 UTC 2–0000 UTC 14 Aug 2012</a:t>
            </a:r>
            <a:endParaRPr lang="en-US" sz="16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93055" y="5367414"/>
            <a:ext cx="4026939" cy="345842"/>
            <a:chOff x="293055" y="5417714"/>
            <a:chExt cx="4026939" cy="345842"/>
          </a:xfrm>
        </p:grpSpPr>
        <p:pic>
          <p:nvPicPr>
            <p:cNvPr id="69" name="Picture 68" descr="250_jet_mslp_24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>
              <a:off x="293055" y="5469609"/>
              <a:ext cx="3474720" cy="173736"/>
            </a:xfrm>
            <a:prstGeom prst="rect">
              <a:avLst/>
            </a:prstGeom>
          </p:spPr>
        </p:pic>
        <p:sp>
          <p:nvSpPr>
            <p:cNvPr id="70" name="TextBox 69"/>
            <p:cNvSpPr txBox="1"/>
            <p:nvPr/>
          </p:nvSpPr>
          <p:spPr>
            <a:xfrm>
              <a:off x="54223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922104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130692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8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69355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069760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52770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834284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213636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3685926" y="5417714"/>
              <a:ext cx="634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m s</a:t>
              </a:r>
              <a:r>
                <a:rPr lang="en-US" sz="900" baseline="30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−1</a:t>
              </a:r>
              <a:r>
                <a:rPr lang="en-US" sz="900" baseline="30000" dirty="0" smtClean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93" name="Title 1"/>
          <p:cNvSpPr txBox="1">
            <a:spLocks/>
          </p:cNvSpPr>
          <p:nvPr/>
        </p:nvSpPr>
        <p:spPr>
          <a:xfrm>
            <a:off x="0" y="684535"/>
            <a:ext cx="4554552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</a:t>
            </a: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Aug 2012</a:t>
            </a:r>
          </a:p>
        </p:txBody>
      </p:sp>
      <p:sp>
        <p:nvSpPr>
          <p:cNvPr id="94" name="Title 1"/>
          <p:cNvSpPr txBox="1">
            <a:spLocks/>
          </p:cNvSpPr>
          <p:nvPr/>
        </p:nvSpPr>
        <p:spPr>
          <a:xfrm>
            <a:off x="4554552" y="688420"/>
            <a:ext cx="4598630" cy="4757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0000 UTC 14 Aug 2012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8976" y="5374018"/>
            <a:ext cx="4634975" cy="339238"/>
            <a:chOff x="4578976" y="5424318"/>
            <a:chExt cx="4634975" cy="339238"/>
          </a:xfrm>
        </p:grpSpPr>
        <p:pic>
          <p:nvPicPr>
            <p:cNvPr id="2" name="Picture 1" descr="sea_ice_difference_low_tracks_4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0" t="95638" r="9688" b="1833"/>
            <a:stretch/>
          </p:blipFill>
          <p:spPr>
            <a:xfrm>
              <a:off x="4578976" y="5473310"/>
              <a:ext cx="4343400" cy="173444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645055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73895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5</a:t>
              </a: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6427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02735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5875873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731576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8747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7598086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304543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7892565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5016141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8181469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734419" y="5625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-60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8470177" y="56239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835008" y="5424318"/>
              <a:ext cx="37894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</a:t>
              </a:r>
              <a:r>
                <a:rPr lang="en-US" sz="9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r>
                <a:rPr lang="en-US" sz="900" dirty="0" smtClean="0">
                  <a:latin typeface="Arial"/>
                  <a:cs typeface="Arial"/>
                </a:rPr>
                <a:t>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224465" y="4562464"/>
            <a:ext cx="959345" cy="597890"/>
            <a:chOff x="4224465" y="4562464"/>
            <a:chExt cx="959345" cy="597890"/>
          </a:xfrm>
        </p:grpSpPr>
        <p:sp>
          <p:nvSpPr>
            <p:cNvPr id="50" name="Oval 49"/>
            <p:cNvSpPr>
              <a:spLocks noChangeAspect="1"/>
            </p:cNvSpPr>
            <p:nvPr/>
          </p:nvSpPr>
          <p:spPr>
            <a:xfrm>
              <a:off x="4224465" y="4678486"/>
              <a:ext cx="137160" cy="137160"/>
            </a:xfrm>
            <a:prstGeom prst="ellipse">
              <a:avLst/>
            </a:prstGeom>
            <a:solidFill>
              <a:srgbClr val="DC0004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>
              <a:spLocks noChangeAspect="1"/>
            </p:cNvSpPr>
            <p:nvPr/>
          </p:nvSpPr>
          <p:spPr>
            <a:xfrm>
              <a:off x="4224465" y="4929709"/>
              <a:ext cx="137160" cy="137160"/>
            </a:xfrm>
            <a:prstGeom prst="ellipse">
              <a:avLst/>
            </a:prstGeom>
            <a:solidFill>
              <a:srgbClr val="FFFF00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349052" y="4562464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L1</a:t>
              </a:r>
              <a:endParaRPr lang="en-US" sz="2000" b="1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349052" y="4821800"/>
              <a:ext cx="8347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AC12</a:t>
              </a:r>
              <a:endParaRPr lang="en-US" b="1" dirty="0">
                <a:latin typeface="Arial"/>
                <a:cs typeface="Arial"/>
              </a:endParaRPr>
            </a:p>
          </p:txBody>
        </p:sp>
      </p:grpSp>
      <p:sp>
        <p:nvSpPr>
          <p:cNvPr id="54" name="Multiply 53"/>
          <p:cNvSpPr>
            <a:spLocks noChangeAspect="1"/>
          </p:cNvSpPr>
          <p:nvPr/>
        </p:nvSpPr>
        <p:spPr>
          <a:xfrm>
            <a:off x="1879681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Multiply 54"/>
          <p:cNvSpPr>
            <a:spLocks noChangeAspect="1"/>
          </p:cNvSpPr>
          <p:nvPr/>
        </p:nvSpPr>
        <p:spPr>
          <a:xfrm>
            <a:off x="6479002" y="38837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430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</a:t>
            </a:r>
            <a:r>
              <a:rPr lang="en-US" sz="2400" dirty="0" smtClean="0">
                <a:latin typeface="Arial"/>
                <a:cs typeface="Arial"/>
              </a:rPr>
              <a:t>C12 </a:t>
            </a:r>
            <a:r>
              <a:rPr lang="en-US" sz="2400" dirty="0">
                <a:latin typeface="Arial"/>
                <a:cs typeface="Arial"/>
              </a:rPr>
              <a:t>is associated with an expansive field of relatively strong winds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The relatively strong southerly winds to the east of the center of AC12 are approximately perpendicular to the sea-ice edge, likely helping to move and break up the thin sea ice</a:t>
            </a:r>
          </a:p>
          <a:p>
            <a:pPr marL="171450" indent="-171450"/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AC12 meanders slowly over the Arctic, leading to a prolonged impact on the sea ice, as illustrated by the relatively large reduction in sea-ice concentration northeast of Siberia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389884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 of AC12 on Arctic Sea Ice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5922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approaches and interacts with AC12 in a region of strong </a:t>
            </a:r>
            <a:r>
              <a:rPr lang="en-US" sz="2400" dirty="0" smtClean="0">
                <a:latin typeface="Arial"/>
                <a:cs typeface="Arial"/>
              </a:rPr>
              <a:t>baroclinicity, </a:t>
            </a:r>
            <a:r>
              <a:rPr lang="en-US" sz="2400" dirty="0">
                <a:latin typeface="Arial"/>
                <a:cs typeface="Arial"/>
              </a:rPr>
              <a:t>likely supporting the development of AC12 through baroclinic processes </a:t>
            </a:r>
            <a:endParaRPr lang="en-US" sz="24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Cold air advection in the wake of L1 helps maintain the strong baroclinicity in the vicinity of </a:t>
            </a:r>
            <a:r>
              <a:rPr lang="en-US" sz="2400" dirty="0" smtClean="0">
                <a:latin typeface="Arial"/>
                <a:cs typeface="Arial"/>
              </a:rPr>
              <a:t>AC12, which </a:t>
            </a:r>
            <a:r>
              <a:rPr lang="en-US" sz="2400" dirty="0">
                <a:latin typeface="Arial"/>
                <a:cs typeface="Arial"/>
              </a:rPr>
              <a:t>also may support the intensification of AC12 </a:t>
            </a: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TPV</a:t>
            </a:r>
            <a:r>
              <a:rPr lang="en-US" sz="2400" dirty="0">
                <a:latin typeface="Arial"/>
                <a:cs typeface="Arial"/>
              </a:rPr>
              <a:t>–jet interactions involving TPV 1, TPV 2, and TPV 3 likely contribute to the formation of a dual-jet configuration and jet coupling over AC12 </a:t>
            </a:r>
            <a:r>
              <a:rPr lang="en-US" sz="2400" dirty="0" smtClean="0">
                <a:latin typeface="Arial"/>
                <a:cs typeface="Arial"/>
              </a:rPr>
              <a:t>during the jet </a:t>
            </a:r>
            <a:r>
              <a:rPr lang="en-US" sz="2400" dirty="0">
                <a:latin typeface="Arial"/>
                <a:cs typeface="Arial"/>
              </a:rPr>
              <a:t>coupling </a:t>
            </a:r>
            <a:r>
              <a:rPr lang="en-US" sz="2400" dirty="0" smtClean="0">
                <a:latin typeface="Arial"/>
                <a:cs typeface="Arial"/>
              </a:rPr>
              <a:t>phase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96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TPVs may interact with and strengthen jet streams, and act as precursors to the development of intense Arctic cyclones (e.g., Tao et al. 2017)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be associated with strong surface winds and poleward advection of warm, moist air, contributing to reductions in Arctic sea-ice extent (e.g., Zhang et al. 2013)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Heavy precipitation, strong surface winds, and large waves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accompanying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Arctic cyclones may pose hazards to ships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navigating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through open passageways in the Arctic Ocean</a:t>
            </a: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Motivation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1042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Latent </a:t>
            </a:r>
            <a:r>
              <a:rPr lang="en-US" sz="2400" dirty="0">
                <a:latin typeface="Arial"/>
                <a:cs typeface="Arial"/>
              </a:rPr>
              <a:t>heating related to low-level ascent in the presence of warm, moist air in </a:t>
            </a:r>
            <a:r>
              <a:rPr lang="en-US" sz="2400" dirty="0" smtClean="0">
                <a:latin typeface="Arial"/>
                <a:cs typeface="Arial"/>
              </a:rPr>
              <a:t>the region </a:t>
            </a:r>
            <a:r>
              <a:rPr lang="en-US" sz="2400" dirty="0">
                <a:latin typeface="Arial"/>
                <a:cs typeface="Arial"/>
              </a:rPr>
              <a:t>of jet coupling likely contributes to the formation of a PV tower associated with AC12 </a:t>
            </a:r>
            <a:r>
              <a:rPr lang="en-US" sz="2400" dirty="0" smtClean="0">
                <a:latin typeface="Arial"/>
                <a:cs typeface="Arial"/>
              </a:rPr>
              <a:t>and the concomitant </a:t>
            </a:r>
            <a:r>
              <a:rPr lang="en-US" sz="2400" dirty="0">
                <a:latin typeface="Arial"/>
                <a:cs typeface="Arial"/>
              </a:rPr>
              <a:t>intensification of AC12 </a:t>
            </a:r>
          </a:p>
          <a:p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he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interaction between TPV 1 and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>the PV tower during jet coupling likely 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supports the intensification of AC12 </a:t>
            </a:r>
            <a: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Arial"/>
                <a:cs typeface="Arial"/>
              </a:rPr>
            </a:br>
            <a:endParaRPr lang="en-US" sz="2400" dirty="0" smtClean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interaction and merger of L1 with AC12 may further support the intensification of AC12</a:t>
            </a:r>
          </a:p>
          <a:p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318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Most </a:t>
            </a:r>
            <a:r>
              <a:rPr lang="en-US" sz="2400" dirty="0">
                <a:latin typeface="Arial"/>
                <a:cs typeface="Arial"/>
              </a:rPr>
              <a:t>rapid intensification of AC12 occurs </a:t>
            </a:r>
            <a:r>
              <a:rPr lang="en-US" sz="2400" dirty="0" smtClean="0">
                <a:latin typeface="Arial"/>
                <a:cs typeface="Arial"/>
              </a:rPr>
              <a:t>when AC12 crosses from the warm side to the cold side of a strong upper-level jet streak</a:t>
            </a:r>
          </a:p>
          <a:p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2400" dirty="0" smtClean="0">
                <a:latin typeface="Arial"/>
                <a:cs typeface="Arial"/>
              </a:rPr>
              <a:t>atent </a:t>
            </a:r>
            <a:r>
              <a:rPr lang="en-US" sz="2400" dirty="0">
                <a:latin typeface="Arial"/>
                <a:cs typeface="Arial"/>
              </a:rPr>
              <a:t>heating likely contributes to the maintenance of the PV tower associated with AC12 </a:t>
            </a:r>
            <a:r>
              <a:rPr lang="en-US" sz="2400" dirty="0" smtClean="0">
                <a:latin typeface="Arial"/>
                <a:cs typeface="Arial"/>
              </a:rPr>
              <a:t>and </a:t>
            </a:r>
            <a:r>
              <a:rPr lang="en-US" sz="2400" dirty="0">
                <a:latin typeface="Arial"/>
                <a:cs typeface="Arial"/>
              </a:rPr>
              <a:t>the intensification of </a:t>
            </a:r>
            <a:r>
              <a:rPr lang="en-US" sz="2400" dirty="0" smtClean="0">
                <a:latin typeface="Arial"/>
                <a:cs typeface="Arial"/>
              </a:rPr>
              <a:t>AC12 during the jet crossing </a:t>
            </a:r>
            <a:r>
              <a:rPr lang="en-US" sz="2400" dirty="0" smtClean="0">
                <a:latin typeface="Arial"/>
                <a:cs typeface="Arial"/>
              </a:rPr>
              <a:t>phase</a:t>
            </a:r>
          </a:p>
          <a:p>
            <a:pPr marL="342900" lvl="1" indent="-342900">
              <a:buFont typeface="Arial"/>
              <a:buChar char="•"/>
            </a:pPr>
            <a:endParaRPr lang="en-US" sz="2400" dirty="0">
              <a:latin typeface="Arial"/>
              <a:cs typeface="Arial"/>
            </a:endParaRPr>
          </a:p>
          <a:p>
            <a:pPr marL="342900" lvl="1" indent="-342900">
              <a:buFont typeface="Arial"/>
              <a:buChar char="•"/>
            </a:pPr>
            <a:r>
              <a:rPr lang="en-US" sz="2400" dirty="0">
                <a:latin typeface="Arial"/>
                <a:cs typeface="Arial"/>
              </a:rPr>
              <a:t>Widespread, relatively strong surface winds associated with AC12 contribute to a reduction in Arctic sea-ice extent as AC12 meanders slowly over the Arctic</a:t>
            </a:r>
          </a:p>
          <a:p>
            <a:pPr marL="0" lvl="1" indent="0">
              <a:buNone/>
            </a:pPr>
            <a:endParaRPr lang="en-US" sz="2400" dirty="0">
              <a:latin typeface="Arial"/>
              <a:cs typeface="Arial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Summary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1016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rial"/>
                <a:cs typeface="Arial"/>
              </a:rPr>
              <a:t>AC12 formed over Siberia on 2 August 2012 and tracked northeastward into the Arctic, reaching a minimum central sea level pressure (SLP) of 962.3 hPa at 1000 UTC 6 August in the ERA5</a:t>
            </a:r>
          </a:p>
          <a:p>
            <a:pPr marL="457200" lvl="1" indent="0">
              <a:buNone/>
            </a:pPr>
            <a:endParaRPr lang="en-US" sz="2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 surface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winds and waves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associated with AC12 helped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ice (e.g., Parkinson and </a:t>
            </a:r>
            <a:r>
              <a:rPr lang="en-US" sz="24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Comiso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2013</a:t>
            </a:r>
            <a:r>
              <a:rPr lang="en-US" sz="24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dirty="0" smtClean="0">
                <a:latin typeface="Arial"/>
                <a:cs typeface="Arial"/>
              </a:rPr>
              <a:t> </a:t>
            </a:r>
          </a:p>
          <a:p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Strong surface winds and waves associated with AC12 also contributed to increased upward ocean heat transport and bottom melting of ice, </a:t>
            </a: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sea-ice volume decreasing twice as fast as normal during AC12 </a:t>
            </a:r>
            <a:r>
              <a:rPr lang="en-US" sz="2400" dirty="0">
                <a:latin typeface="Arial"/>
                <a:cs typeface="Arial"/>
              </a:rPr>
              <a:t>(e.g., Zhang et al. 2013)</a:t>
            </a:r>
            <a:endParaRPr lang="en-US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endParaRPr lang="en-US" sz="2400" dirty="0">
              <a:latin typeface="Arial"/>
              <a:cs typeface="Arial"/>
            </a:endParaRPr>
          </a:p>
          <a:p>
            <a:pPr marL="0" indent="0">
              <a:buNone/>
            </a:pP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7800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Simmonds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Rudeva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(2012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Yamazaki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et al. (2015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), and Tao et al. (2017)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found that a TPV played an important role in the life cycle of AC12</a:t>
            </a:r>
            <a:endParaRPr lang="en-US" sz="22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This presentation examines linkages between TPVs and AC12, and the impact of AC12 on Arctic sea-ice extent</a:t>
            </a:r>
            <a:endParaRPr lang="en-US" sz="2600" dirty="0">
              <a:latin typeface="Arial"/>
              <a:cs typeface="Arial"/>
            </a:endParaRPr>
          </a:p>
          <a:p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Great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Cyclone of August 2012 </a:t>
            </a:r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(AC12)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367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Identification and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synoptic examination of three TPVs, a predecessor surface cyclone (L1), and AC12</a:t>
            </a:r>
          </a:p>
          <a:p>
            <a:pPr marL="0" indent="0">
              <a:buNone/>
            </a:pPr>
            <a:endParaRPr lang="en-US" sz="2400" dirty="0" smtClean="0"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Impact of AC12 on Arctic sea-ice extent</a:t>
            </a:r>
          </a:p>
          <a:p>
            <a:pPr marL="0" indent="0">
              <a:buNone/>
            </a:pPr>
            <a:endParaRPr lang="en-US" sz="3100" dirty="0">
              <a:latin typeface="Arial"/>
              <a:cs typeface="Arial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9063706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Outline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765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Arial"/>
                <a:cs typeface="Arial"/>
              </a:rPr>
              <a:t>Data</a:t>
            </a:r>
            <a:r>
              <a:rPr lang="en-US" sz="2400" dirty="0">
                <a:latin typeface="Arial"/>
                <a:cs typeface="Arial"/>
              </a:rPr>
              <a:t>: </a:t>
            </a:r>
            <a:r>
              <a:rPr lang="en-US" sz="2400" dirty="0" smtClean="0">
                <a:latin typeface="Arial"/>
                <a:cs typeface="Arial"/>
              </a:rPr>
              <a:t>ERA5 (</a:t>
            </a:r>
            <a:r>
              <a:rPr lang="en-US" sz="2400" dirty="0" err="1" smtClean="0">
                <a:latin typeface="Arial"/>
                <a:cs typeface="Arial"/>
              </a:rPr>
              <a:t>Hersbach</a:t>
            </a:r>
            <a:r>
              <a:rPr lang="en-US" sz="2400" dirty="0" smtClean="0">
                <a:latin typeface="Arial"/>
                <a:cs typeface="Arial"/>
              </a:rPr>
              <a:t> and Dee 2016) gridded to </a:t>
            </a:r>
            <a:r>
              <a:rPr lang="en-US" sz="2400" dirty="0">
                <a:latin typeface="Arial"/>
                <a:cs typeface="Arial"/>
              </a:rPr>
              <a:t>0.3° </a:t>
            </a:r>
            <a:r>
              <a:rPr lang="en-US" sz="2400" dirty="0" smtClean="0">
                <a:latin typeface="Arial"/>
                <a:cs typeface="Arial"/>
              </a:rPr>
              <a:t>horizontal </a:t>
            </a:r>
            <a:r>
              <a:rPr lang="en-US" sz="2400" dirty="0">
                <a:latin typeface="Arial"/>
                <a:cs typeface="Arial"/>
              </a:rPr>
              <a:t>resolution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 smtClean="0">
                <a:latin typeface="Arial"/>
                <a:cs typeface="Arial"/>
              </a:rPr>
              <a:t>Utilized </a:t>
            </a:r>
            <a:r>
              <a:rPr lang="en-US" sz="2400" dirty="0" smtClean="0">
                <a:latin typeface="Arial"/>
                <a:cs typeface="Arial"/>
              </a:rPr>
              <a:t>objective TPV </a:t>
            </a:r>
            <a:r>
              <a:rPr lang="en-US" sz="2400" dirty="0">
                <a:latin typeface="Arial"/>
                <a:cs typeface="Arial"/>
              </a:rPr>
              <a:t>tracking algorithm (</a:t>
            </a:r>
            <a:r>
              <a:rPr lang="en-US" sz="2400" dirty="0" err="1">
                <a:latin typeface="Arial"/>
                <a:cs typeface="Arial"/>
              </a:rPr>
              <a:t>Szapiro</a:t>
            </a:r>
            <a:r>
              <a:rPr lang="en-US" sz="2400" dirty="0">
                <a:latin typeface="Arial"/>
                <a:cs typeface="Arial"/>
              </a:rPr>
              <a:t> and </a:t>
            </a:r>
            <a:r>
              <a:rPr lang="en-US" sz="2400" dirty="0" err="1">
                <a:latin typeface="Arial"/>
                <a:cs typeface="Arial"/>
              </a:rPr>
              <a:t>Cavallo</a:t>
            </a:r>
            <a:r>
              <a:rPr lang="en-US" sz="2400" dirty="0">
                <a:latin typeface="Arial"/>
                <a:cs typeface="Arial"/>
              </a:rPr>
              <a:t> 2018) to identify and track TPVs of </a:t>
            </a:r>
            <a:r>
              <a:rPr lang="en-US" sz="2400" dirty="0" smtClean="0">
                <a:latin typeface="Arial"/>
                <a:cs typeface="Arial"/>
              </a:rPr>
              <a:t>interest for </a:t>
            </a:r>
            <a:r>
              <a:rPr lang="en-US" sz="2400" dirty="0">
                <a:latin typeface="Arial"/>
                <a:cs typeface="Arial"/>
              </a:rPr>
              <a:t>AC12 </a:t>
            </a:r>
            <a:endParaRPr lang="en-U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n-US" sz="2400" dirty="0">
              <a:latin typeface="Arial"/>
              <a:cs typeface="Arial"/>
            </a:endParaRPr>
          </a:p>
          <a:p>
            <a:r>
              <a:rPr lang="en-US" sz="2400" dirty="0">
                <a:latin typeface="Arial"/>
                <a:cs typeface="Arial"/>
              </a:rPr>
              <a:t>T</a:t>
            </a:r>
            <a:r>
              <a:rPr lang="en-US" sz="2400" dirty="0" smtClean="0">
                <a:latin typeface="Arial"/>
                <a:cs typeface="Arial"/>
              </a:rPr>
              <a:t>racked </a:t>
            </a:r>
            <a:r>
              <a:rPr lang="en-US" sz="2400" dirty="0" smtClean="0">
                <a:latin typeface="Arial"/>
                <a:cs typeface="Arial"/>
              </a:rPr>
              <a:t>L1 and </a:t>
            </a:r>
            <a:r>
              <a:rPr lang="en-US" sz="2400" dirty="0" smtClean="0">
                <a:latin typeface="Arial"/>
                <a:cs typeface="Arial"/>
              </a:rPr>
              <a:t>AC12 manually </a:t>
            </a:r>
            <a:r>
              <a:rPr lang="en-US" sz="2400" dirty="0">
                <a:latin typeface="Arial"/>
                <a:cs typeface="Arial"/>
              </a:rPr>
              <a:t>by following the locations of minimum SLP 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Data and Methods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5784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4595374" y="5028566"/>
            <a:ext cx="1038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Genesis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44" name="Content Placeholder 2"/>
          <p:cNvSpPr txBox="1">
            <a:spLocks/>
          </p:cNvSpPr>
          <p:nvPr/>
        </p:nvSpPr>
        <p:spPr>
          <a:xfrm>
            <a:off x="3914347" y="5563603"/>
            <a:ext cx="5245062" cy="10049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5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–7 Aug 2012 time-mean (left) 300-hPa geopotential height (dam, black) and standardized geopotential height anomalies (σ, shaded); (right) 850-hPa temperature (°C, black) and standardized temperature anomalies </a:t>
            </a:r>
            <a:r>
              <a:rPr lang="en-US" sz="15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(σ, shaded)</a:t>
            </a:r>
            <a:endParaRPr lang="en-US" sz="1500" baseline="30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8858853" y="267309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858853" y="22738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8858853" y="187186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1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858853" y="146861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1.5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858853" y="106946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2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8858853" y="307309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Arial"/>
                <a:cs typeface="Arial"/>
              </a:rPr>
              <a:t>-</a:t>
            </a:r>
            <a:r>
              <a:rPr lang="en-US" sz="1200" dirty="0" smtClean="0">
                <a:latin typeface="Arial"/>
                <a:cs typeface="Arial"/>
              </a:rPr>
              <a:t>0.5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8858853" y="3475122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8858853" y="388349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-1.5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8858853" y="4288499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-2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8563232" y="4716340"/>
            <a:ext cx="3789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</a:t>
            </a:r>
            <a:r>
              <a:rPr lang="en-US" sz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sz="1200" dirty="0" smtClean="0">
                <a:latin typeface="Arial"/>
                <a:cs typeface="Arial"/>
              </a:rPr>
              <a:t>)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46" name="Title 1"/>
          <p:cNvSpPr>
            <a:spLocks noGrp="1"/>
          </p:cNvSpPr>
          <p:nvPr>
            <p:ph type="title"/>
          </p:nvPr>
        </p:nvSpPr>
        <p:spPr>
          <a:xfrm>
            <a:off x="80294" y="-33716"/>
            <a:ext cx="7349958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mean_300Z_and_TPV_tracks_1-7_Aug_squareDomai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7" y="749559"/>
            <a:ext cx="4280357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mean_850T_and_cyclone_tracks_1-7_Aug_squareDomai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400" y="749559"/>
            <a:ext cx="4270952" cy="42062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0536484"/>
              </p:ext>
            </p:extLst>
          </p:nvPr>
        </p:nvGraphicFramePr>
        <p:xfrm>
          <a:off x="65970" y="5008193"/>
          <a:ext cx="3824560" cy="1828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6140"/>
                <a:gridCol w="956140"/>
                <a:gridCol w="956140"/>
                <a:gridCol w="956140"/>
              </a:tblGrid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Feature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Genesis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Lysis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Lifetime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23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~27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2</a:t>
                      </a: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9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~6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TPV 3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4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6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~3</a:t>
                      </a:r>
                      <a:r>
                        <a:rPr lang="en-US" sz="14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L1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31 July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~5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6006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AC12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2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15 Aug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~13 d</a:t>
                      </a:r>
                      <a:endParaRPr lang="en-US" sz="14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pic>
        <p:nvPicPr>
          <p:cNvPr id="62" name="Picture 61" descr="mean_300Z_and_track_nov_2013.png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08" t="12365" r="4545" b="15690"/>
          <a:stretch/>
        </p:blipFill>
        <p:spPr>
          <a:xfrm>
            <a:off x="8676333" y="749930"/>
            <a:ext cx="146304" cy="4032504"/>
          </a:xfrm>
          <a:prstGeom prst="rect">
            <a:avLst/>
          </a:prstGeom>
        </p:spPr>
      </p:pic>
      <p:sp>
        <p:nvSpPr>
          <p:cNvPr id="55" name="5-Point Star 54"/>
          <p:cNvSpPr>
            <a:spLocks noChangeAspect="1"/>
          </p:cNvSpPr>
          <p:nvPr/>
        </p:nvSpPr>
        <p:spPr>
          <a:xfrm rot="10580098" flipV="1">
            <a:off x="4346978" y="5053963"/>
            <a:ext cx="228600" cy="228600"/>
          </a:xfrm>
          <a:prstGeom prst="star5">
            <a:avLst/>
          </a:prstGeom>
          <a:solidFill>
            <a:srgbClr val="38EC30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Multiply 55"/>
          <p:cNvSpPr/>
          <p:nvPr/>
        </p:nvSpPr>
        <p:spPr>
          <a:xfrm>
            <a:off x="5663284" y="5061656"/>
            <a:ext cx="256319" cy="256319"/>
          </a:xfrm>
          <a:prstGeom prst="mathMultiply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>
            <a:off x="5901444" y="5019052"/>
            <a:ext cx="6679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>
                <a:latin typeface="Arial"/>
                <a:cs typeface="Arial"/>
              </a:rPr>
              <a:t>Lysis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1446" y="717562"/>
            <a:ext cx="973387" cy="714417"/>
            <a:chOff x="8511" y="4331584"/>
            <a:chExt cx="973387" cy="714417"/>
          </a:xfrm>
        </p:grpSpPr>
        <p:sp>
          <p:nvSpPr>
            <p:cNvPr id="63" name="Rectangle 62"/>
            <p:cNvSpPr/>
            <p:nvPr/>
          </p:nvSpPr>
          <p:spPr>
            <a:xfrm>
              <a:off x="8511" y="4363647"/>
              <a:ext cx="776630" cy="65294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/>
            <p:cNvSpPr>
              <a:spLocks noChangeAspect="1"/>
            </p:cNvSpPr>
            <p:nvPr/>
          </p:nvSpPr>
          <p:spPr>
            <a:xfrm>
              <a:off x="71250" y="4439073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147140" y="433158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71250" y="4642536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Oval 76"/>
            <p:cNvSpPr>
              <a:spLocks noChangeAspect="1"/>
            </p:cNvSpPr>
            <p:nvPr/>
          </p:nvSpPr>
          <p:spPr>
            <a:xfrm>
              <a:off x="71250" y="4850062"/>
              <a:ext cx="109728" cy="109728"/>
            </a:xfrm>
            <a:prstGeom prst="ellipse">
              <a:avLst/>
            </a:prstGeom>
            <a:solidFill>
              <a:srgbClr val="2BFFFF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47140" y="453511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47140" y="4738224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TPV 3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351336" y="716697"/>
            <a:ext cx="973387" cy="519343"/>
            <a:chOff x="4573976" y="4518937"/>
            <a:chExt cx="973387" cy="519343"/>
          </a:xfrm>
        </p:grpSpPr>
        <p:sp>
          <p:nvSpPr>
            <p:cNvPr id="81" name="Rectangle 80"/>
            <p:cNvSpPr/>
            <p:nvPr/>
          </p:nvSpPr>
          <p:spPr>
            <a:xfrm>
              <a:off x="4573976" y="4559037"/>
              <a:ext cx="749808" cy="4572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4636715" y="4830236"/>
              <a:ext cx="109728" cy="109728"/>
            </a:xfrm>
            <a:prstGeom prst="ellipse">
              <a:avLst/>
            </a:prstGeom>
            <a:solidFill>
              <a:srgbClr val="FFFF00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4712605" y="4518937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L1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4636715" y="4627487"/>
              <a:ext cx="109728" cy="109728"/>
            </a:xfrm>
            <a:prstGeom prst="ellipse">
              <a:avLst/>
            </a:prstGeom>
            <a:solidFill>
              <a:srgbClr val="DC0004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4712605" y="4730503"/>
              <a:ext cx="8347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AC12</a:t>
              </a:r>
              <a:endParaRPr lang="en-US" sz="1400" b="1" dirty="0">
                <a:latin typeface="Arial"/>
                <a:cs typeface="Arial"/>
              </a:endParaRPr>
            </a:p>
          </p:txBody>
        </p:sp>
      </p:grpSp>
      <p:sp>
        <p:nvSpPr>
          <p:cNvPr id="86" name="Oval 85"/>
          <p:cNvSpPr>
            <a:spLocks noChangeAspect="1"/>
          </p:cNvSpPr>
          <p:nvPr/>
        </p:nvSpPr>
        <p:spPr>
          <a:xfrm>
            <a:off x="6805103" y="5122944"/>
            <a:ext cx="137160" cy="13716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6927992" y="5028566"/>
            <a:ext cx="1800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/>
                <a:cs typeface="Arial"/>
              </a:rPr>
              <a:t>0000 UTC positions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91" name="5-Point Star 90"/>
          <p:cNvSpPr>
            <a:spLocks noChangeAspect="1"/>
          </p:cNvSpPr>
          <p:nvPr/>
        </p:nvSpPr>
        <p:spPr>
          <a:xfrm rot="10580098" flipV="1">
            <a:off x="5520771" y="32677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5-Point Star 91"/>
          <p:cNvSpPr>
            <a:spLocks noChangeAspect="1"/>
          </p:cNvSpPr>
          <p:nvPr/>
        </p:nvSpPr>
        <p:spPr>
          <a:xfrm rot="10580098" flipV="1">
            <a:off x="5120950" y="3857154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5-Point Star 92"/>
          <p:cNvSpPr>
            <a:spLocks noChangeAspect="1"/>
          </p:cNvSpPr>
          <p:nvPr/>
        </p:nvSpPr>
        <p:spPr>
          <a:xfrm rot="10580098" flipV="1">
            <a:off x="833508" y="2053231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5-Point Star 93"/>
          <p:cNvSpPr>
            <a:spLocks noChangeAspect="1"/>
          </p:cNvSpPr>
          <p:nvPr/>
        </p:nvSpPr>
        <p:spPr>
          <a:xfrm rot="10580098" flipV="1">
            <a:off x="1944758" y="3277256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5-Point Star 94"/>
          <p:cNvSpPr>
            <a:spLocks noChangeAspect="1"/>
          </p:cNvSpPr>
          <p:nvPr/>
        </p:nvSpPr>
        <p:spPr>
          <a:xfrm rot="10580098" flipV="1">
            <a:off x="2164725" y="3189498"/>
            <a:ext cx="201168" cy="201168"/>
          </a:xfrm>
          <a:prstGeom prst="star5">
            <a:avLst/>
          </a:prstGeom>
          <a:solidFill>
            <a:srgbClr val="38EC3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ultiply 95"/>
          <p:cNvSpPr>
            <a:spLocks noChangeAspect="1"/>
          </p:cNvSpPr>
          <p:nvPr/>
        </p:nvSpPr>
        <p:spPr>
          <a:xfrm>
            <a:off x="1831743" y="1348943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Multiply 99"/>
          <p:cNvSpPr>
            <a:spLocks noChangeAspect="1"/>
          </p:cNvSpPr>
          <p:nvPr/>
        </p:nvSpPr>
        <p:spPr>
          <a:xfrm>
            <a:off x="2860352" y="2807472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Multiply 100"/>
          <p:cNvSpPr>
            <a:spLocks noChangeAspect="1"/>
          </p:cNvSpPr>
          <p:nvPr/>
        </p:nvSpPr>
        <p:spPr>
          <a:xfrm>
            <a:off x="2899732" y="2430400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Multiply 101"/>
          <p:cNvSpPr>
            <a:spLocks noChangeAspect="1"/>
          </p:cNvSpPr>
          <p:nvPr/>
        </p:nvSpPr>
        <p:spPr>
          <a:xfrm>
            <a:off x="6805103" y="287546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Multiply 102"/>
          <p:cNvSpPr>
            <a:spLocks noChangeAspect="1"/>
          </p:cNvSpPr>
          <p:nvPr/>
        </p:nvSpPr>
        <p:spPr>
          <a:xfrm>
            <a:off x="7444320" y="1435427"/>
            <a:ext cx="228856" cy="228600"/>
          </a:xfrm>
          <a:prstGeom prst="mathMultiply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TextBox 50"/>
          <p:cNvSpPr txBox="1"/>
          <p:nvPr/>
        </p:nvSpPr>
        <p:spPr>
          <a:xfrm>
            <a:off x="31447" y="4697474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300 hPa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57686" y="4698988"/>
            <a:ext cx="795838" cy="26161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850 hPa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261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29734"/>
            <a:ext cx="8229600" cy="6028266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400" dirty="0" smtClean="0">
                <a:latin typeface="Arial"/>
                <a:cs typeface="Arial"/>
              </a:rPr>
              <a:t>TPV </a:t>
            </a:r>
            <a:r>
              <a:rPr lang="en-US" sz="2400" dirty="0">
                <a:latin typeface="Arial"/>
                <a:cs typeface="Arial"/>
              </a:rPr>
              <a:t>1 is the longest-lived of the three TPVs and corresponds to the TPV shown in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previous studies to play an important role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2 and TPV 3 are shorter-lived TPVs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play supporting roles in the evolution of AC12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L1 is the predecessor cyclone that interacts and merges with AC12 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AC12 is the main cyclone of interest and has a lifetime  of ~13 days</a:t>
            </a:r>
          </a:p>
          <a:p>
            <a:pPr marL="0" lvl="0" indent="0">
              <a:lnSpc>
                <a:spcPct val="110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TPV 1 and AC12 track in a region of tropospheric-deep baroclinicity over Siberia</a:t>
            </a: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9107" y="65720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0293" y="-33716"/>
            <a:ext cx="8116979" cy="722220"/>
          </a:xfrm>
        </p:spPr>
        <p:txBody>
          <a:bodyPr>
            <a:normAutofit/>
          </a:bodyPr>
          <a:lstStyle/>
          <a:p>
            <a:pPr algn="l"/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Track and Intensity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2527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11503</TotalTime>
  <Words>3538</Words>
  <Application>Microsoft Macintosh PowerPoint</Application>
  <PresentationFormat>On-screen Show (4:3)</PresentationFormat>
  <Paragraphs>815</Paragraphs>
  <Slides>31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Linkages between Tropopause Polar Vortices and the Great Arctic Cyclone   of August 2012 </vt:lpstr>
      <vt:lpstr>What are Tropopause Polar Vortices (TPVs)?</vt:lpstr>
      <vt:lpstr>Motivation</vt:lpstr>
      <vt:lpstr>The Great Arctic Cyclone of August 2012 (AC12)</vt:lpstr>
      <vt:lpstr>The Great Arctic Cyclone of August 2012 (AC12)</vt:lpstr>
      <vt:lpstr>Outline</vt:lpstr>
      <vt:lpstr>Data and Methods</vt:lpstr>
      <vt:lpstr>Track and Intensity</vt:lpstr>
      <vt:lpstr>Track and Intensity</vt:lpstr>
      <vt:lpstr>Track and Intensity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Synoptic Evolution</vt:lpstr>
      <vt:lpstr>Cross Sections: Jet Coupling</vt:lpstr>
      <vt:lpstr>Cross Sections: Jet Crossing</vt:lpstr>
      <vt:lpstr>Cross Sections</vt:lpstr>
      <vt:lpstr>Cross Sections</vt:lpstr>
      <vt:lpstr>Cross Sections</vt:lpstr>
      <vt:lpstr>Impacts of AC12 on Arctic Sea Ice</vt:lpstr>
      <vt:lpstr>Impacts of AC12 on Arctic Sea Ice</vt:lpstr>
      <vt:lpstr>Summary</vt:lpstr>
      <vt:lpstr>Summary</vt:lpstr>
      <vt:lpstr>Summary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Phenomenological and Predictability Studies of the Structure and Evolution of                  Arctic Cyclones, Polar Lows, and                   Tropopause Polar Vortices</dc:title>
  <dc:creator>Kevin Biernat</dc:creator>
  <cp:lastModifiedBy>Kevin Biernat</cp:lastModifiedBy>
  <cp:revision>195</cp:revision>
  <dcterms:created xsi:type="dcterms:W3CDTF">2018-05-15T16:55:59Z</dcterms:created>
  <dcterms:modified xsi:type="dcterms:W3CDTF">2018-12-18T21:04:12Z</dcterms:modified>
</cp:coreProperties>
</file>