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2" r:id="rId6"/>
    <p:sldId id="263" r:id="rId7"/>
    <p:sldId id="266" r:id="rId8"/>
    <p:sldId id="287" r:id="rId9"/>
    <p:sldId id="274" r:id="rId10"/>
    <p:sldId id="275" r:id="rId11"/>
    <p:sldId id="276" r:id="rId12"/>
    <p:sldId id="277" r:id="rId13"/>
    <p:sldId id="278" r:id="rId14"/>
    <p:sldId id="27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3" autoAdjust="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17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53DB3-5AD2-3343-AE33-525D2559B442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87D5-7FC5-5D4D-B9AA-7EF9375DC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9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2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6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4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6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8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64825-132F-7546-B5B2-8CCB272787D5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63171-7CE0-7A45-87ED-A88D0A498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03728"/>
            <a:ext cx="9135245" cy="14914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Composite Analyses of Low-Skill Arctic Cyclones during Summer 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926167"/>
            <a:ext cx="9135245" cy="308234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0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50000"/>
              </a:lnSpc>
            </a:pPr>
            <a:endParaRPr lang="en-US" sz="18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16th 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on 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Meteorology and Oceanography</a:t>
            </a:r>
          </a:p>
          <a:p>
            <a:pPr lvl="0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5.1                                                                                  </a:t>
            </a:r>
          </a:p>
          <a:p>
            <a:pPr lvl="0"/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2021</a:t>
            </a:r>
          </a:p>
          <a:p>
            <a:pPr lvl="0"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ONR Grant 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pPr lvl="0"/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0372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1695227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h_g500_aavort500_200km_wind500_compo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9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h_g500_aavort500_200km_wind500_compos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h_g500_aavort500_200km_wind500_compos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h_g500_aavort500_200km_wind500_compos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h_g500_aavort500_200km_wind500_compos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569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h_g500_aavort500_200km_wind500_compos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h_g500_aavort500_200km_wind500_composit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h_g500_aavort500_200km_wind500_composi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7988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958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02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1183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15062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10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37439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7351" y="4144553"/>
            <a:ext cx="4464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500-hPa relative vorticity (10</a:t>
            </a:r>
            <a:r>
              <a:rPr lang="en-US" sz="900" baseline="30000" dirty="0" smtClean="0">
                <a:latin typeface="Arial"/>
                <a:cs typeface="Arial"/>
              </a:rPr>
              <a:t>−5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0" name="Picture 9" descr="vor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95082" r="360" b="2387"/>
          <a:stretch/>
        </p:blipFill>
        <p:spPr>
          <a:xfrm>
            <a:off x="1509658" y="4289402"/>
            <a:ext cx="4480560" cy="1301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94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2347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6477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555839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35475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35211" y="4777558"/>
            <a:ext cx="356076" cy="120085"/>
            <a:chOff x="6213475" y="4752975"/>
            <a:chExt cx="356076" cy="12008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6243484" y="4866710"/>
              <a:ext cx="32606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213475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276668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358239" y="4784110"/>
            <a:ext cx="14916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1816" y="148698"/>
            <a:ext cx="12248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43385" y="148698"/>
            <a:ext cx="1229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3289" y="148698"/>
            <a:ext cx="12083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08426" y="148698"/>
            <a:ext cx="12274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−12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817" y="2099622"/>
            <a:ext cx="1088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43385" y="2099622"/>
            <a:ext cx="111736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465" y="2100963"/>
            <a:ext cx="115123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8427" y="2099622"/>
            <a:ext cx="113859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11)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29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h_IVT_g700_composite_metho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h_IVT_g700_composite_metho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74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h_IVT_g700_composite_metho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h_IVT_g700_composite_metho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h_IVT_g700_composite_metho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h_IVT_g700_composite_method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h_IVT_g700_composite_method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h_IVT_g700_composite_method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399356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78990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20502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81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4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57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403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082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86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294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 descr="IV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1508941" y="4294913"/>
            <a:ext cx="4480560" cy="1280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22787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357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7451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83606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1816" y="148698"/>
            <a:ext cx="12248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43385" y="148698"/>
            <a:ext cx="1229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3289" y="148698"/>
            <a:ext cx="12083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08426" y="148698"/>
            <a:ext cx="12274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−12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817" y="2099622"/>
            <a:ext cx="1088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43385" y="2099622"/>
            <a:ext cx="111736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465" y="2100963"/>
            <a:ext cx="115123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8427" y="2099622"/>
            <a:ext cx="113859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11)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60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h_pv_aadiv_200km_w_compo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99" y="2102797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h_pv_aadiv_200km_w_compos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h_pv_aadiv_200km_w_compos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03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h_pv_aadiv_200km_w_compos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2797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h_pv_aadiv_200km_w_compos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9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h_pv_aadiv_200km_w_compos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h_pv_aadiv_200km_w_composit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h_pv_aadiv_200km_w_composi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301790" y="4874852"/>
            <a:ext cx="505420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73285" y="4805603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5" name="Picture 44" descr="div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95146" r="3384" b="2439"/>
          <a:stretch/>
        </p:blipFill>
        <p:spPr>
          <a:xfrm>
            <a:off x="1511001" y="4295752"/>
            <a:ext cx="4480560" cy="1241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350–250-hPa divergence (10</a:t>
            </a:r>
            <a:r>
              <a:rPr lang="en-US" sz="900" baseline="30000" dirty="0" smtClean="0">
                <a:latin typeface="Arial"/>
                <a:cs typeface="Arial"/>
              </a:rPr>
              <a:t>−6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931064" y="4853444"/>
            <a:ext cx="5054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90644" y="4714945"/>
            <a:ext cx="227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</a:t>
            </a:r>
          </a:p>
          <a:p>
            <a:r>
              <a:rPr lang="en-US" sz="900" dirty="0" smtClean="0">
                <a:latin typeface="Arial"/>
                <a:cs typeface="Arial"/>
              </a:rPr>
              <a:t>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4194" y="4714945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987297" y="4853444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1816" y="148698"/>
            <a:ext cx="12248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43385" y="148698"/>
            <a:ext cx="1229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3289" y="148698"/>
            <a:ext cx="12083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08426" y="148698"/>
            <a:ext cx="12274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−12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1817" y="2099622"/>
            <a:ext cx="1088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43385" y="2099622"/>
            <a:ext cx="111736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465" y="2100963"/>
            <a:ext cx="115123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8427" y="2099622"/>
            <a:ext cx="113859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11)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14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h_slp_egr_composite_metho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h_slp_egr_composite_metho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3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h_slp_egr_composite_metho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h_slp_egr_composite_metho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h_slp_egr_composite_metho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h_slp_egr_composite_method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h_slp_egr_composite_method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h_slp_egr_composite_method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74227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  <a:r>
              <a:rPr lang="en-US" sz="900" dirty="0" smtClean="0">
                <a:latin typeface="Arial"/>
                <a:cs typeface="Arial"/>
              </a:rPr>
              <a:t>50–600-hPa </a:t>
            </a:r>
            <a:r>
              <a:rPr lang="en-US" sz="900" dirty="0" err="1" smtClean="0">
                <a:latin typeface="Arial"/>
                <a:cs typeface="Arial"/>
              </a:rPr>
              <a:t>Eady</a:t>
            </a:r>
            <a:r>
              <a:rPr lang="en-US" sz="900" dirty="0" smtClean="0">
                <a:latin typeface="Arial"/>
                <a:cs typeface="Arial"/>
              </a:rPr>
              <a:t> growth rate (day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74" name="Picture 73" descr="lag_-48h_slp_egr_composite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4570" r="418" b="2652"/>
          <a:stretch/>
        </p:blipFill>
        <p:spPr>
          <a:xfrm>
            <a:off x="1507791" y="4292696"/>
            <a:ext cx="4480560" cy="12801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1816" y="148698"/>
            <a:ext cx="12248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43385" y="148698"/>
            <a:ext cx="1229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3289" y="148698"/>
            <a:ext cx="12083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08426" y="148698"/>
            <a:ext cx="12274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−12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1817" y="2099622"/>
            <a:ext cx="1088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43385" y="2099622"/>
            <a:ext cx="111736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6465" y="2100963"/>
            <a:ext cx="115123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8427" y="2099622"/>
            <a:ext cx="113859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11)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3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composite AC intensifies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downstream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upper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-tropospheric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vorticity maximum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a region of relatively strong lower-to-midtropospheric baroclinicity, lower-to-midtropospheric ascent, tropospheric-integrated vapor transport, and upper-tropospheric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divergence.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combination of baroclinic processes and latent heating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play important roles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the intensification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intense low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1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and purpose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(ACs)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synoptic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-scale low pressure systems that frequently form over the Arctic or move into the Arctic from lower latitudes during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summer.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 is anticipated that forecast error growth associated with interactions between ACs and the synoptic-scale flow over the Arctic, baroclinic processes, and latent heating may contribute to relatively low forecast skill of ACs and the synoptic-scale flow over 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Arctic. 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Examine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features and processes governing the evolution of intense 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 occurring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periods of low forecast skill of the synoptic-scale flow over the Arctic during summer.</a:t>
            </a: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forecast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day-5 forecasts of 500-hPa geopotential height initialized at 0000 UTC during June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of 2007–2017 from 11-member 1° GEFS reforecast dataset v2 (Hamill et al. 2013).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Calculate </a:t>
            </a:r>
            <a:r>
              <a:rPr lang="en-US" sz="1800" dirty="0">
                <a:latin typeface="Arial"/>
                <a:cs typeface="Arial"/>
              </a:rPr>
              <a:t>area-averaged root mean square error (RMSE) of 500-hPa geopotential height over the Arctic, using ERA-Interim as </a:t>
            </a:r>
            <a:r>
              <a:rPr lang="en-US" sz="1800" dirty="0" smtClean="0">
                <a:latin typeface="Arial"/>
                <a:cs typeface="Arial"/>
              </a:rPr>
              <a:t>verification.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cs typeface="Arial"/>
              </a:rPr>
              <a:t>Calculate </a:t>
            </a:r>
            <a:r>
              <a:rPr lang="en-US" sz="1800" dirty="0">
                <a:latin typeface="Arial"/>
                <a:cs typeface="Arial"/>
              </a:rPr>
              <a:t>standardized </a:t>
            </a:r>
            <a:r>
              <a:rPr lang="en-US" sz="1800" dirty="0" smtClean="0">
                <a:latin typeface="Arial"/>
                <a:cs typeface="Arial"/>
              </a:rPr>
              <a:t>anomaly of </a:t>
            </a:r>
            <a:r>
              <a:rPr lang="en-US" sz="1800" dirty="0">
                <a:latin typeface="Arial"/>
                <a:cs typeface="Arial"/>
              </a:rPr>
              <a:t>area-averaged RMSE (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cs typeface="Arial"/>
              </a:rPr>
              <a:t>RMSE</a:t>
            </a:r>
            <a:r>
              <a:rPr lang="en-US" sz="1800" dirty="0" smtClean="0">
                <a:latin typeface="Arial"/>
                <a:cs typeface="Arial"/>
              </a:rPr>
              <a:t>).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8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forecast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forecast days valid at day 5 associated with the top 10% of 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cs typeface="Arial"/>
              </a:rPr>
              <a:t>RMSE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days.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forecasts initialized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days prior to low-skill days as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forecasts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time periods through day 5 encompassed by low-skill forecasts as 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periods.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1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climatology of ACs occurring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June–August of 2007–2017 by obtaining cyclone tracks from 1° ERA-Interim cyclone climatology prepared by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Sprenger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(2017).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Deem cyclones that last ≥ 48 h and spend at least some portion of their lifetimes in the Arctic (&gt; 70°N)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ACs.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ACs that occur during low-skill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8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ACs in forecasts from GEFS reforecast dataset v2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 utilizing an objective sea level pressure (SLP)-based tracking algorithm (Crawford et al. 2020).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forecasts initialized 5 days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prior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time of lowest SLP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when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located in the Arctic during 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day-5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intensity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RMSE based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minimum SLP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aforementioned time of lowest SLP,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-Interim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verification.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 ACs associated with the top 25%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day-5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intensity RMSE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5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Construct AC-centered composites of top </a:t>
            </a:r>
            <a:r>
              <a:rPr lang="en-US" sz="1800" dirty="0">
                <a:latin typeface="Arial"/>
                <a:cs typeface="Arial"/>
              </a:rPr>
              <a:t>25% strongest low-skill </a:t>
            </a:r>
            <a:r>
              <a:rPr lang="en-US" sz="1800" dirty="0" smtClean="0">
                <a:latin typeface="Arial"/>
                <a:cs typeface="Arial"/>
              </a:rPr>
              <a:t>ACs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</a:t>
            </a:r>
            <a:r>
              <a:rPr lang="en-US" sz="1800" dirty="0" smtClean="0">
                <a:latin typeface="Arial"/>
                <a:cs typeface="Arial"/>
              </a:rPr>
              <a:t>13) </a:t>
            </a:r>
            <a:r>
              <a:rPr lang="en-US" sz="1800" dirty="0">
                <a:latin typeface="Arial"/>
                <a:cs typeface="Arial"/>
              </a:rPr>
              <a:t>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457200" lvl="1" indent="0">
              <a:lnSpc>
                <a:spcPct val="60000"/>
              </a:lnSpc>
              <a:buNone/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1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and_mean_ACs_-48_to_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b="5341"/>
          <a:stretch/>
        </p:blipFill>
        <p:spPr>
          <a:xfrm>
            <a:off x="5093824" y="643649"/>
            <a:ext cx="3953867" cy="3273552"/>
          </a:xfrm>
          <a:prstGeom prst="rect">
            <a:avLst/>
          </a:prstGeom>
        </p:spPr>
      </p:pic>
      <p:pic>
        <p:nvPicPr>
          <p:cNvPr id="5" name="Picture 4" descr="tracks_ACs_-48_to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" y="755072"/>
            <a:ext cx="4333819" cy="31363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Oval 25"/>
          <p:cNvSpPr/>
          <p:nvPr/>
        </p:nvSpPr>
        <p:spPr>
          <a:xfrm>
            <a:off x="211397" y="4033058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4014" y="4008476"/>
            <a:ext cx="36827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AC location at lag 0 h (time of lowest SLP of AC in Arctic)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399" y="4365711"/>
            <a:ext cx="41838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lines </a:t>
            </a:r>
            <a:r>
              <a:rPr lang="en-US" sz="1100" dirty="0" smtClean="0">
                <a:latin typeface="Arial"/>
                <a:cs typeface="Arial"/>
              </a:rPr>
              <a:t>show tracks of ACs during lags –48 h to 36 h, </a:t>
            </a:r>
          </a:p>
          <a:p>
            <a:r>
              <a:rPr lang="en-US" sz="1100" dirty="0" smtClean="0">
                <a:latin typeface="Arial"/>
                <a:cs typeface="Arial"/>
              </a:rPr>
              <a:t>when valid.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90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−48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4912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−36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2745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−24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246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−12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123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9008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0336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24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38964" y="3908449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36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8496" y="372949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960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496" y="311745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970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8496" y="2512498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980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496" y="1900456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990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8496" y="1298671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1000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8496" y="69297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1010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132960" y="2201133"/>
            <a:ext cx="3054804" cy="169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Minimum SLP (hPa)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6403" y="4148722"/>
            <a:ext cx="3695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Lag hour relative to time of lowest SLP of AC in Arctic 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39356"/>
            <a:ext cx="36827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ACs (red) and of mean minimum SLP (hPa) of ACs (black) during lags –48 h to 36 h, when valid.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755195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13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23271" y="777453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13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 of composited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7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ag_36h_slp_thick_jet_composite_metho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lag_24h_slp_thick_jet_composite_metho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8" name="Picture 37" descr="lag_12h_slp_thick_jet_composite_metho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03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lag_0h_slp_thick_jet_composite_metho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9" y="2103101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Picture 31" descr="lag_-12h_slp_thick_jet_composite_metho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Picture 28" descr="lag_-24h_slp_thick_jet_composite_method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h_slp_thick_jet_composite_method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h_slp_thick_jet_composite_method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1816" y="148698"/>
            <a:ext cx="1224860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−48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3385" y="148698"/>
            <a:ext cx="1229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−36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3289" y="148698"/>
            <a:ext cx="120838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−24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8426" y="148698"/>
            <a:ext cx="12274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−12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817" y="2099622"/>
            <a:ext cx="1088334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0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13)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385" y="2099622"/>
            <a:ext cx="1117365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12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6465" y="2100963"/>
            <a:ext cx="1151236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24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12)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8427" y="2099622"/>
            <a:ext cx="1138598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36 h (</a:t>
            </a:r>
            <a:r>
              <a:rPr lang="en-US" sz="900" i="1" dirty="0" smtClean="0">
                <a:latin typeface="Arial"/>
                <a:cs typeface="Arial"/>
              </a:rPr>
              <a:t>N</a:t>
            </a:r>
            <a:r>
              <a:rPr lang="en-US" sz="900" dirty="0" smtClean="0">
                <a:latin typeface="Arial"/>
                <a:cs typeface="Arial"/>
              </a:rPr>
              <a:t> = 11)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10636" y="4293061"/>
            <a:ext cx="4477352" cy="260125"/>
            <a:chOff x="2324724" y="4013712"/>
            <a:chExt cx="4477352" cy="260125"/>
          </a:xfrm>
        </p:grpSpPr>
        <p:pic>
          <p:nvPicPr>
            <p:cNvPr id="12" name="Picture 11" descr="jet_cb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95138" r="3309" b="2374"/>
            <a:stretch/>
          </p:blipFill>
          <p:spPr>
            <a:xfrm>
              <a:off x="2324724" y="4013712"/>
              <a:ext cx="4477352" cy="128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860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452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29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82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735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7207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05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5850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39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speed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01225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5332" y="4714951"/>
            <a:ext cx="1568099" cy="276999"/>
            <a:chOff x="4471023" y="4547814"/>
            <a:chExt cx="1568099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71023" y="4633827"/>
              <a:ext cx="50542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71023" y="4738712"/>
              <a:ext cx="50542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4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1375</Words>
  <Application>Microsoft Macintosh PowerPoint</Application>
  <PresentationFormat>On-screen Show (16:9)</PresentationFormat>
  <Paragraphs>242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Composite Analyses of Low-Skill Arctic Cyclones during Summer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42</cp:revision>
  <dcterms:created xsi:type="dcterms:W3CDTF">2021-05-11T16:47:55Z</dcterms:created>
  <dcterms:modified xsi:type="dcterms:W3CDTF">2021-05-17T14:19:37Z</dcterms:modified>
</cp:coreProperties>
</file>