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7" r:id="rId2"/>
    <p:sldId id="669" r:id="rId3"/>
    <p:sldId id="501" r:id="rId4"/>
    <p:sldId id="611" r:id="rId5"/>
    <p:sldId id="672" r:id="rId6"/>
    <p:sldId id="641" r:id="rId7"/>
    <p:sldId id="645" r:id="rId8"/>
    <p:sldId id="647" r:id="rId9"/>
    <p:sldId id="674" r:id="rId10"/>
    <p:sldId id="648" r:id="rId11"/>
    <p:sldId id="752" r:id="rId12"/>
    <p:sldId id="676" r:id="rId13"/>
    <p:sldId id="677" r:id="rId14"/>
    <p:sldId id="681" r:id="rId15"/>
    <p:sldId id="680" r:id="rId16"/>
    <p:sldId id="759" r:id="rId17"/>
    <p:sldId id="760" r:id="rId18"/>
    <p:sldId id="764" r:id="rId19"/>
    <p:sldId id="687" r:id="rId20"/>
    <p:sldId id="739" r:id="rId21"/>
    <p:sldId id="740" r:id="rId22"/>
    <p:sldId id="741" r:id="rId23"/>
    <p:sldId id="745" r:id="rId24"/>
    <p:sldId id="742" r:id="rId25"/>
    <p:sldId id="743" r:id="rId26"/>
    <p:sldId id="695" r:id="rId27"/>
    <p:sldId id="750" r:id="rId28"/>
    <p:sldId id="702" r:id="rId29"/>
    <p:sldId id="709" r:id="rId30"/>
    <p:sldId id="751" r:id="rId31"/>
    <p:sldId id="708" r:id="rId32"/>
    <p:sldId id="728" r:id="rId33"/>
    <p:sldId id="730" r:id="rId34"/>
    <p:sldId id="732" r:id="rId35"/>
    <p:sldId id="733" r:id="rId36"/>
    <p:sldId id="734" r:id="rId37"/>
    <p:sldId id="754" r:id="rId38"/>
    <p:sldId id="753" r:id="rId39"/>
    <p:sldId id="755" r:id="rId40"/>
    <p:sldId id="735" r:id="rId41"/>
    <p:sldId id="688" r:id="rId42"/>
    <p:sldId id="689" r:id="rId43"/>
    <p:sldId id="690" r:id="rId44"/>
    <p:sldId id="691" r:id="rId45"/>
    <p:sldId id="756" r:id="rId46"/>
    <p:sldId id="761" r:id="rId47"/>
    <p:sldId id="765" r:id="rId48"/>
    <p:sldId id="767" r:id="rId49"/>
    <p:sldId id="692" r:id="rId50"/>
    <p:sldId id="693" r:id="rId51"/>
    <p:sldId id="694" r:id="rId52"/>
    <p:sldId id="697" r:id="rId53"/>
    <p:sldId id="757" r:id="rId54"/>
    <p:sldId id="762" r:id="rId55"/>
    <p:sldId id="766" r:id="rId56"/>
    <p:sldId id="768" r:id="rId57"/>
    <p:sldId id="683" r:id="rId58"/>
    <p:sldId id="684" r:id="rId59"/>
    <p:sldId id="714" r:id="rId60"/>
    <p:sldId id="715" r:id="rId61"/>
    <p:sldId id="746" r:id="rId62"/>
    <p:sldId id="719" r:id="rId63"/>
    <p:sldId id="747" r:id="rId64"/>
    <p:sldId id="720" r:id="rId65"/>
    <p:sldId id="748" r:id="rId66"/>
    <p:sldId id="749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4A4A4"/>
    <a:srgbClr val="7200FF"/>
    <a:srgbClr val="8A14FF"/>
    <a:srgbClr val="9D0000"/>
    <a:srgbClr val="00C800"/>
    <a:srgbClr val="0E71FF"/>
    <a:srgbClr val="FC0007"/>
    <a:srgbClr val="155DC2"/>
    <a:srgbClr val="FDAD0F"/>
    <a:srgbClr val="C3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0354" autoAdjust="0"/>
  </p:normalViewPr>
  <p:slideViewPr>
    <p:cSldViewPr snapToGrid="0" snapToObjects="1">
      <p:cViewPr varScale="1">
        <p:scale>
          <a:sx n="120" d="100"/>
          <a:sy n="120" d="100"/>
        </p:scale>
        <p:origin x="-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4/6/19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1913"/>
            <a:ext cx="9135245" cy="2243171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rial"/>
                <a:cs typeface="Arial"/>
              </a:rPr>
              <a:t>A Comparison of Arctic Cyclones between Periods of Low and High Forecast Skill of the Synoptic-scale Flow over the Arctic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Meeting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April 2019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191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575084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 </a:t>
            </a:r>
            <a:r>
              <a:rPr lang="en-US" sz="2400" dirty="0">
                <a:latin typeface="Arial"/>
                <a:cs typeface="Arial"/>
              </a:rPr>
              <a:t>days valid at day 5 associated with the top and bottom </a:t>
            </a:r>
            <a:r>
              <a:rPr lang="en-US" sz="2400" dirty="0" smtClean="0">
                <a:latin typeface="Arial"/>
                <a:cs typeface="Arial"/>
              </a:rPr>
              <a:t>10%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the area-weighted average of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both the GEFS and ECMWF EPS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 smtClean="0">
                <a:latin typeface="Arial"/>
                <a:cs typeface="Arial"/>
              </a:rPr>
              <a:t>low </a:t>
            </a:r>
            <a:r>
              <a:rPr lang="en-US" sz="2400" b="1" dirty="0">
                <a:latin typeface="Arial"/>
                <a:cs typeface="Arial"/>
              </a:rPr>
              <a:t>and high </a:t>
            </a:r>
            <a:r>
              <a:rPr lang="en-US" sz="2400" b="1" dirty="0" smtClean="0">
                <a:latin typeface="Arial"/>
                <a:cs typeface="Arial"/>
              </a:rPr>
              <a:t>skill </a:t>
            </a:r>
            <a:r>
              <a:rPr lang="en-US" sz="2400" b="1" dirty="0" smtClean="0">
                <a:latin typeface="Arial"/>
                <a:cs typeface="Arial"/>
              </a:rPr>
              <a:t>days</a:t>
            </a:r>
            <a:r>
              <a:rPr lang="en-US" sz="2400" b="1" i="1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>
                <a:latin typeface="Arial"/>
                <a:cs typeface="Arial"/>
              </a:rPr>
              <a:t>periods beginning five days prior to day 5 (i.e</a:t>
            </a:r>
            <a:r>
              <a:rPr lang="en-US" sz="2400" dirty="0" smtClean="0">
                <a:latin typeface="Arial"/>
                <a:cs typeface="Arial"/>
              </a:rPr>
              <a:t>., </a:t>
            </a:r>
            <a:r>
              <a:rPr lang="en-US" sz="2400" dirty="0">
                <a:latin typeface="Arial"/>
                <a:cs typeface="Arial"/>
              </a:rPr>
              <a:t>day 0) </a:t>
            </a:r>
            <a:r>
              <a:rPr lang="en-US" sz="2400" dirty="0" smtClean="0">
                <a:latin typeface="Arial"/>
                <a:cs typeface="Arial"/>
              </a:rPr>
              <a:t>through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day </a:t>
            </a:r>
            <a:r>
              <a:rPr lang="en-US" sz="2400" dirty="0" smtClean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>
                <a:latin typeface="Arial"/>
                <a:cs typeface="Arial"/>
              </a:rPr>
              <a:t>low and high </a:t>
            </a:r>
            <a:r>
              <a:rPr lang="en-US" sz="2400" b="1" dirty="0" smtClean="0">
                <a:latin typeface="Arial"/>
                <a:cs typeface="Arial"/>
              </a:rPr>
              <a:t>skill periods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that exist in the Arctic (&gt;70°N) at any time within the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</a:t>
            </a:r>
            <a:r>
              <a:rPr lang="en-US" sz="2400" dirty="0" smtClean="0">
                <a:latin typeface="Arial"/>
                <a:cs typeface="Arial"/>
              </a:rPr>
              <a:t>are determined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endParaRPr lang="en-US" sz="24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Statistical significance testing done using bootstrap resampling tests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6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Frequency of 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091095"/>
              </p:ext>
            </p:extLst>
          </p:nvPr>
        </p:nvGraphicFramePr>
        <p:xfrm>
          <a:off x="89803" y="1526496"/>
          <a:ext cx="3825079" cy="353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403"/>
                <a:gridCol w="1296232"/>
                <a:gridCol w="1466444"/>
              </a:tblGrid>
              <a:tr h="1005749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 of days in 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of Arctic cyclones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5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2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4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frequency_all_ACs_low_vs_high_vs_cli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8" y="1417487"/>
            <a:ext cx="4927609" cy="4086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6119" y="1140488"/>
            <a:ext cx="46467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Frequency of Arctic cyclones (cyclones day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626" y="5806011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climatology by 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Picture 13" descr="number_ACs_bySeason_cl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762388"/>
            <a:ext cx="4499725" cy="369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41057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65592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ACs_low_vs_high_vs_climo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3" y="1116628"/>
            <a:ext cx="8518577" cy="48984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9360" y="795325"/>
            <a:ext cx="75563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Frequency of Arctic cyclones (cyclones day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413" y="6206121"/>
            <a:ext cx="850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97" y="1637926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097" y="1913436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097" y="1391705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Climo</a:t>
            </a: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ll_ACs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03" y="1127160"/>
            <a:ext cx="4930054" cy="4581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point, normalized         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25" name="Picture 24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05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6028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52" name="Picture 51" descr="track_density_normalized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" y="1219700"/>
            <a:ext cx="4477394" cy="4160520"/>
          </a:xfrm>
          <a:prstGeom prst="rect">
            <a:avLst/>
          </a:prstGeom>
        </p:spPr>
      </p:pic>
      <p:pic>
        <p:nvPicPr>
          <p:cNvPr id="53" name="Picture 52" descr="track_density_normalized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70" y="1219700"/>
            <a:ext cx="4477395" cy="416052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99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07340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557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track_density_normalized_differences_low_vs_high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0425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normalized_differences_low_vs_climo_skill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" y="1355885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differences_high_vs_climo_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19" y="1355885"/>
            <a:ext cx="4477394" cy="41605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4" name="Picture 33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70225" y="5965196"/>
              <a:ext cx="36213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81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are synoptic-scale cyclones that may originate within the Arctic or move into the Arctic from lower latitudes (e.g., Crawford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cyclones may be associated with strong surface winds and poleward advection of warm, moist air, contributing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9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bar_chart_lonArctic_per_climo_low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9"/>
            <a:ext cx="9144000" cy="30737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404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9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4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9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" name="Picture 100" descr="bar_chart_genLat_per_climo_low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1"/>
            <a:ext cx="9144000" cy="3855054"/>
          </a:xfrm>
          <a:prstGeom prst="rect">
            <a:avLst/>
          </a:prstGeom>
        </p:spPr>
      </p:pic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315364" y="1326442"/>
            <a:ext cx="6119304" cy="45357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667" y="830779"/>
            <a:ext cx="53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41183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27816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1404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012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992249" y="2936425"/>
            <a:ext cx="1337112" cy="1377358"/>
            <a:chOff x="3004870" y="5374180"/>
            <a:chExt cx="1337112" cy="1377358"/>
          </a:xfrm>
        </p:grpSpPr>
        <p:grpSp>
          <p:nvGrpSpPr>
            <p:cNvPr id="46" name="Group 4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Connector 57"/>
                <p:cNvCxnSpPr>
                  <a:endCxn id="5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2" name="Straight Connector 51"/>
              <p:cNvCxnSpPr>
                <a:stCxn id="5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48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885"/>
            <a:ext cx="9144000" cy="3866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6538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01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54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371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02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788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337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13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070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97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5-Point Star 63"/>
          <p:cNvSpPr>
            <a:spLocks noChangeAspect="1"/>
          </p:cNvSpPr>
          <p:nvPr/>
        </p:nvSpPr>
        <p:spPr>
          <a:xfrm>
            <a:off x="5694215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7323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41" name="Group 4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>
                  <a:endCxn id="5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9" name="Straight Connector 48"/>
              <p:cNvCxnSpPr>
                <a:stCxn id="5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23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683" y="830779"/>
            <a:ext cx="65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>
          <a:xfrm>
            <a:off x="473320" y="1285233"/>
            <a:ext cx="5948517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21660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683" y="830779"/>
            <a:ext cx="65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>
          <a:xfrm>
            <a:off x="473320" y="1285233"/>
            <a:ext cx="5948517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220936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2" name="Group 31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Connector 43"/>
                <p:cNvCxnSpPr>
                  <a:endCxn id="43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38" name="Straight Connector 37"/>
              <p:cNvCxnSpPr>
                <a:stCxn id="43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37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ompare_pmin_stndAnom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142"/>
            <a:ext cx="9144000" cy="397435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49210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2990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1632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2004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714219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97598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260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4090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850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38645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5645635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>
            <a:off x="7659359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>
            <a:off x="3670827" y="471316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9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48138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0424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532541" y="1324602"/>
            <a:ext cx="5912708" cy="453768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5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8-09-08 at 1.4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949796"/>
            <a:ext cx="3886679" cy="588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25" y="755926"/>
            <a:ext cx="1822450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Winter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866" y="75592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Summer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3162343" y="179409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Track Density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3159616" y="378205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Genesis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162343" y="576460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Lysis</a:t>
            </a:r>
            <a:r>
              <a:rPr lang="en-US" sz="1400" dirty="0" smtClean="0">
                <a:latin typeface="Arial"/>
                <a:cs typeface="Arial"/>
              </a:rPr>
              <a:t>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71943" y="1006033"/>
            <a:ext cx="4589342" cy="5422586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originate within and outside of Arctic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~30–40% of Arctic cyclones originate within Arctic during both winter and Summer</a:t>
            </a: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winter, Arctic cyclones often originate from North Atlantic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summer, Arctic cyclones often originate from Eurasia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45195" y="2143923"/>
            <a:ext cx="383850" cy="294023"/>
          </a:xfrm>
          <a:custGeom>
            <a:avLst/>
            <a:gdLst>
              <a:gd name="connsiteX0" fmla="*/ 0 w 383850"/>
              <a:gd name="connsiteY0" fmla="*/ 294023 h 294023"/>
              <a:gd name="connsiteX1" fmla="*/ 236843 w 383850"/>
              <a:gd name="connsiteY1" fmla="*/ 240936 h 294023"/>
              <a:gd name="connsiteX2" fmla="*/ 383850 w 383850"/>
              <a:gd name="connsiteY2" fmla="*/ 0 h 294023"/>
              <a:gd name="connsiteX3" fmla="*/ 383850 w 383850"/>
              <a:gd name="connsiteY3" fmla="*/ 0 h 29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50" h="294023">
                <a:moveTo>
                  <a:pt x="0" y="294023"/>
                </a:moveTo>
                <a:cubicBezTo>
                  <a:pt x="86434" y="291981"/>
                  <a:pt x="172868" y="289940"/>
                  <a:pt x="236843" y="240936"/>
                </a:cubicBezTo>
                <a:cubicBezTo>
                  <a:pt x="300818" y="191932"/>
                  <a:pt x="383850" y="0"/>
                  <a:pt x="383850" y="0"/>
                </a:cubicBezTo>
                <a:lnTo>
                  <a:pt x="383850" y="0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6794" y="2045839"/>
            <a:ext cx="258925" cy="428860"/>
          </a:xfrm>
          <a:custGeom>
            <a:avLst/>
            <a:gdLst>
              <a:gd name="connsiteX0" fmla="*/ 0 w 258925"/>
              <a:gd name="connsiteY0" fmla="*/ 428860 h 428860"/>
              <a:gd name="connsiteX1" fmla="*/ 175591 w 258925"/>
              <a:gd name="connsiteY1" fmla="*/ 196091 h 428860"/>
              <a:gd name="connsiteX2" fmla="*/ 253178 w 258925"/>
              <a:gd name="connsiteY2" fmla="*/ 12327 h 428860"/>
              <a:gd name="connsiteX3" fmla="*/ 253178 w 258925"/>
              <a:gd name="connsiteY3" fmla="*/ 16410 h 42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25" h="428860">
                <a:moveTo>
                  <a:pt x="0" y="428860"/>
                </a:moveTo>
                <a:cubicBezTo>
                  <a:pt x="66697" y="347186"/>
                  <a:pt x="133395" y="265513"/>
                  <a:pt x="175591" y="196091"/>
                </a:cubicBezTo>
                <a:cubicBezTo>
                  <a:pt x="217787" y="126669"/>
                  <a:pt x="240247" y="42274"/>
                  <a:pt x="253178" y="12327"/>
                </a:cubicBezTo>
                <a:cubicBezTo>
                  <a:pt x="266109" y="-17620"/>
                  <a:pt x="253178" y="16410"/>
                  <a:pt x="253178" y="16410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980962" y="1375376"/>
            <a:ext cx="473688" cy="200918"/>
          </a:xfrm>
          <a:custGeom>
            <a:avLst/>
            <a:gdLst>
              <a:gd name="connsiteX0" fmla="*/ 473688 w 473688"/>
              <a:gd name="connsiteY0" fmla="*/ 127412 h 200918"/>
              <a:gd name="connsiteX1" fmla="*/ 220510 w 473688"/>
              <a:gd name="connsiteY1" fmla="*/ 4902 h 200918"/>
              <a:gd name="connsiteX2" fmla="*/ 73504 w 473688"/>
              <a:gd name="connsiteY2" fmla="*/ 41655 h 200918"/>
              <a:gd name="connsiteX3" fmla="*/ 0 w 473688"/>
              <a:gd name="connsiteY3" fmla="*/ 200918 h 20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88" h="200918">
                <a:moveTo>
                  <a:pt x="473688" y="127412"/>
                </a:moveTo>
                <a:cubicBezTo>
                  <a:pt x="380447" y="73303"/>
                  <a:pt x="287207" y="19195"/>
                  <a:pt x="220510" y="4902"/>
                </a:cubicBezTo>
                <a:cubicBezTo>
                  <a:pt x="153813" y="-9391"/>
                  <a:pt x="110256" y="8986"/>
                  <a:pt x="73504" y="41655"/>
                </a:cubicBezTo>
                <a:cubicBezTo>
                  <a:pt x="36752" y="74324"/>
                  <a:pt x="0" y="200918"/>
                  <a:pt x="0" y="20091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038132" y="1771864"/>
            <a:ext cx="514522" cy="229130"/>
          </a:xfrm>
          <a:custGeom>
            <a:avLst/>
            <a:gdLst>
              <a:gd name="connsiteX0" fmla="*/ 514522 w 514522"/>
              <a:gd name="connsiteY0" fmla="*/ 229130 h 229130"/>
              <a:gd name="connsiteX1" fmla="*/ 363432 w 514522"/>
              <a:gd name="connsiteY1" fmla="*/ 73951 h 229130"/>
              <a:gd name="connsiteX2" fmla="*/ 167423 w 514522"/>
              <a:gd name="connsiteY2" fmla="*/ 445 h 229130"/>
              <a:gd name="connsiteX3" fmla="*/ 0 w 514522"/>
              <a:gd name="connsiteY3" fmla="*/ 41282 h 229130"/>
              <a:gd name="connsiteX4" fmla="*/ 0 w 514522"/>
              <a:gd name="connsiteY4" fmla="*/ 41282 h 2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22" h="229130">
                <a:moveTo>
                  <a:pt x="514522" y="229130"/>
                </a:moveTo>
                <a:cubicBezTo>
                  <a:pt x="467902" y="170597"/>
                  <a:pt x="421282" y="112065"/>
                  <a:pt x="363432" y="73951"/>
                </a:cubicBezTo>
                <a:cubicBezTo>
                  <a:pt x="305582" y="35837"/>
                  <a:pt x="227995" y="5890"/>
                  <a:pt x="167423" y="445"/>
                </a:cubicBezTo>
                <a:cubicBezTo>
                  <a:pt x="106851" y="-5000"/>
                  <a:pt x="0" y="41282"/>
                  <a:pt x="0" y="41282"/>
                </a:cubicBezTo>
                <a:lnTo>
                  <a:pt x="0" y="41282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367622" y="6229676"/>
            <a:ext cx="4785559" cy="866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3 adapted from Crawford and Serreze (2016)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4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48138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2197591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532541" y="1324602"/>
            <a:ext cx="5912708" cy="453768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Arctic cyclones 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76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_max_pdepth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" y="910291"/>
            <a:ext cx="9144000" cy="40269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8855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633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394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1444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1981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557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4038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7458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835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0853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7673239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1642780" y="471316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76" name="Group 7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/>
                <p:cNvCxnSpPr>
                  <a:endCxn id="8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82" name="Straight Connector 81"/>
              <p:cNvCxnSpPr>
                <a:stCxn id="8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0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4587168" y="1122894"/>
            <a:ext cx="4522225" cy="4220306"/>
          </a:xfrm>
          <a:prstGeom prst="rect">
            <a:avLst/>
          </a:prstGeom>
        </p:spPr>
      </p:pic>
      <p:pic>
        <p:nvPicPr>
          <p:cNvPr id="4" name="Picture 3" descr="CRG_low_skill_g500_and_GEFS_spread_sndAnom_intTime_1893288_valid_20160101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38487" y="1122894"/>
            <a:ext cx="4522225" cy="422030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0294" y="5825162"/>
            <a:ext cx="90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Standardized anomaly of ensemble spread of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500-hPa geopotential height (shading) valid at 0000 UTC 1 Jan 2016 (day-5 forecast) from GEFS (left) and ECMWF EPS (right); 500-hPa geopotential height (dam, black)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9"/>
          <a:stretch/>
        </p:blipFill>
        <p:spPr>
          <a:xfrm>
            <a:off x="1381276" y="5343200"/>
            <a:ext cx="6889662" cy="362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359312" y="2257617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5905820" y="2257617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50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8916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ECMWF EPS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42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750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294" y="5825162"/>
            <a:ext cx="90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Standardized anomaly of ensemble spread of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500-hPa geopotential height (shading) valid at 0000 UTC 6 Feb 2009 (day-5 forecast) from GEFS (left) and ECMWF EPS (right); 500-hPa geopotential height (dam, black)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9"/>
          <a:stretch/>
        </p:blipFill>
        <p:spPr>
          <a:xfrm>
            <a:off x="1381276" y="5343200"/>
            <a:ext cx="6889662" cy="362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3" name="Picture 2" descr="CRG_high_skill_g500_and_GEFS_spread_sndAnom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4784" y="1132174"/>
            <a:ext cx="4494608" cy="4220425"/>
          </a:xfrm>
          <a:prstGeom prst="rect">
            <a:avLst/>
          </a:prstGeom>
        </p:spPr>
      </p:pic>
      <p:pic>
        <p:nvPicPr>
          <p:cNvPr id="8" name="Picture 7" descr="CRG_high_skill_g500_and_ECMWF_EPS_spread_sndAnom_intTime_1832808_valid_200902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613791" y="1130302"/>
            <a:ext cx="4494482" cy="422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8916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ECMWF EPS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349972" y="2248647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918520" y="2248647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Calculate an area</a:t>
            </a:r>
            <a:r>
              <a:rPr lang="en-US" sz="2400" dirty="0" smtClean="0">
                <a:latin typeface="Arial"/>
                <a:cs typeface="Arial"/>
              </a:rPr>
              <a:t>-weighted </a:t>
            </a:r>
            <a:r>
              <a:rPr lang="en-US" sz="2400" dirty="0" smtClean="0">
                <a:latin typeface="Arial"/>
                <a:cs typeface="Arial"/>
              </a:rPr>
              <a:t>average of </a:t>
            </a:r>
            <a:r>
              <a:rPr lang="en-US" sz="2400" dirty="0">
                <a:latin typeface="Arial"/>
                <a:cs typeface="Arial"/>
              </a:rPr>
              <a:t>standardized anomaly of </a:t>
            </a:r>
            <a:r>
              <a:rPr lang="en-US" sz="2400" dirty="0" smtClean="0">
                <a:latin typeface="Arial"/>
                <a:cs typeface="Arial"/>
              </a:rPr>
              <a:t>| 500</a:t>
            </a:r>
            <a:r>
              <a:rPr lang="en-US" sz="2400" dirty="0">
                <a:latin typeface="Arial"/>
                <a:cs typeface="Arial"/>
              </a:rPr>
              <a:t>-hPa </a:t>
            </a:r>
            <a:r>
              <a:rPr lang="en-US" sz="2400" dirty="0" smtClean="0">
                <a:latin typeface="Arial"/>
                <a:cs typeface="Arial"/>
              </a:rPr>
              <a:t>v-wind | over </a:t>
            </a:r>
            <a:r>
              <a:rPr lang="en-US" sz="2400" dirty="0">
                <a:latin typeface="Arial"/>
                <a:cs typeface="Arial"/>
              </a:rPr>
              <a:t>the Arctic </a:t>
            </a:r>
            <a:r>
              <a:rPr lang="en-US" sz="2400" dirty="0" smtClean="0">
                <a:latin typeface="Arial"/>
                <a:cs typeface="Arial"/>
              </a:rPr>
              <a:t>(≥70</a:t>
            </a:r>
            <a:r>
              <a:rPr lang="en-US" sz="2400" dirty="0">
                <a:latin typeface="Arial"/>
                <a:cs typeface="Arial"/>
              </a:rPr>
              <a:t>°</a:t>
            </a:r>
            <a:r>
              <a:rPr lang="en-US" sz="2400" dirty="0" smtClean="0">
                <a:latin typeface="Arial"/>
                <a:cs typeface="Arial"/>
              </a:rPr>
              <a:t>N</a:t>
            </a:r>
            <a:r>
              <a:rPr lang="en-US" sz="2400" dirty="0" smtClean="0">
                <a:latin typeface="Arial"/>
                <a:cs typeface="Arial"/>
              </a:rPr>
              <a:t>) using ERA-interim during low and high skill periods</a:t>
            </a: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_wind_anomaly_low_skill_case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6212" y="1432376"/>
            <a:ext cx="4557249" cy="4279245"/>
          </a:xfrm>
          <a:prstGeom prst="rect">
            <a:avLst/>
          </a:prstGeom>
        </p:spPr>
      </p:pic>
      <p:pic>
        <p:nvPicPr>
          <p:cNvPr id="6" name="Picture 5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597447" y="1432375"/>
            <a:ext cx="4557249" cy="427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ase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97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ase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20" y="6165065"/>
            <a:ext cx="900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500-hPa geopotential height (dam), wind (flags and barbs, m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), and standardized </a:t>
            </a:r>
            <a:r>
              <a:rPr lang="en-US" dirty="0">
                <a:latin typeface="Arial"/>
                <a:cs typeface="Arial"/>
              </a:rPr>
              <a:t>anomaly of | 500-hPa v-wind |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, shading)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94287" r="7151"/>
          <a:stretch/>
        </p:blipFill>
        <p:spPr>
          <a:xfrm>
            <a:off x="1650541" y="5690455"/>
            <a:ext cx="5977537" cy="391761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1343624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935452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6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ean_v_wind_area_averaged_stndAnom_and_significance_and_IQR_and_climo_low_vs_high_h0_to_h138_plus_black_d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8897" b="9007"/>
          <a:stretch/>
        </p:blipFill>
        <p:spPr>
          <a:xfrm>
            <a:off x="465666" y="1269947"/>
            <a:ext cx="8678333" cy="40640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Area-weighted average of standardized </a:t>
            </a:r>
            <a:r>
              <a:rPr lang="en-US" dirty="0">
                <a:latin typeface="Arial"/>
                <a:cs typeface="Arial"/>
              </a:rPr>
              <a:t>anomaly of </a:t>
            </a:r>
            <a:r>
              <a:rPr lang="en-US" dirty="0" smtClean="0">
                <a:latin typeface="Arial"/>
                <a:cs typeface="Arial"/>
              </a:rPr>
              <a:t>| </a:t>
            </a:r>
            <a:r>
              <a:rPr lang="en-US" dirty="0">
                <a:latin typeface="Arial"/>
                <a:cs typeface="Arial"/>
              </a:rPr>
              <a:t>500-hPa v-wind | </a:t>
            </a:r>
            <a:r>
              <a:rPr lang="en-US" dirty="0" smtClean="0">
                <a:latin typeface="Arial"/>
                <a:cs typeface="Arial"/>
              </a:rPr>
              <a:t>        over </a:t>
            </a:r>
            <a:r>
              <a:rPr lang="en-US" dirty="0">
                <a:latin typeface="Arial"/>
                <a:cs typeface="Arial"/>
              </a:rPr>
              <a:t>the Arctic (≥70°N)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3044" y="6314781"/>
            <a:ext cx="355238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3238" y="6159253"/>
            <a:ext cx="152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low-skill mean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233044" y="6653595"/>
            <a:ext cx="355238" cy="0"/>
          </a:xfrm>
          <a:prstGeom prst="line">
            <a:avLst/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23238" y="6499610"/>
            <a:ext cx="152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high-skill mean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6323" y="5970614"/>
            <a:ext cx="152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shading: </a:t>
            </a:r>
            <a:r>
              <a:rPr lang="en-US" sz="1400" dirty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nterquartile range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233044" y="5982390"/>
            <a:ext cx="355238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23237" y="5825813"/>
            <a:ext cx="252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1979–2017 </a:t>
            </a:r>
            <a:r>
              <a:rPr lang="en-US" sz="1400" dirty="0" err="1" smtClean="0">
                <a:latin typeface="Arial"/>
                <a:cs typeface="Arial"/>
              </a:rPr>
              <a:t>climo</a:t>
            </a:r>
            <a:r>
              <a:rPr lang="en-US" sz="1400" dirty="0" smtClean="0">
                <a:latin typeface="Arial"/>
                <a:cs typeface="Arial"/>
              </a:rPr>
              <a:t> mean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492429" y="6068910"/>
            <a:ext cx="155448" cy="15712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492429" y="6298831"/>
            <a:ext cx="155448" cy="15712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659528" y="5825077"/>
            <a:ext cx="2316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statistically significant difference between        low/high skill mean        and </a:t>
            </a:r>
            <a:r>
              <a:rPr lang="en-US" sz="1400" dirty="0" err="1" smtClean="0">
                <a:latin typeface="Arial"/>
                <a:cs typeface="Arial"/>
              </a:rPr>
              <a:t>climo</a:t>
            </a:r>
            <a:r>
              <a:rPr lang="en-US" sz="1400" dirty="0" smtClean="0">
                <a:latin typeface="Arial"/>
                <a:cs typeface="Arial"/>
              </a:rPr>
              <a:t> mean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917969" y="6185420"/>
            <a:ext cx="155448" cy="157129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073417" y="5891480"/>
            <a:ext cx="2316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statistically significant difference between low and high skill means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417" y="5296844"/>
            <a:ext cx="750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Hours relative to low and high skill days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410561" y="2969168"/>
            <a:ext cx="33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σ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5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 frequency is higher for </a:t>
            </a:r>
            <a:r>
              <a:rPr lang="en-US" sz="2400" dirty="0">
                <a:latin typeface="Arial"/>
                <a:cs typeface="Arial"/>
              </a:rPr>
              <a:t>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</a:t>
            </a:r>
            <a:r>
              <a:rPr lang="en-US" sz="2400" dirty="0" smtClean="0">
                <a:latin typeface="Arial"/>
                <a:cs typeface="Arial"/>
              </a:rPr>
              <a:t>high skill periods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cyclones frequency is higher </a:t>
            </a:r>
            <a:r>
              <a:rPr lang="en-US" sz="2400" dirty="0" smtClean="0">
                <a:latin typeface="Arial"/>
                <a:cs typeface="Arial"/>
              </a:rPr>
              <a:t>for</a:t>
            </a:r>
            <a:r>
              <a:rPr lang="en-US" sz="2400" dirty="0" smtClean="0">
                <a:latin typeface="Arial"/>
                <a:cs typeface="Arial"/>
              </a:rPr>
              <a:t> both low and high skill periods compared to the entire climatology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highest </a:t>
            </a:r>
            <a:r>
              <a:rPr lang="en-US" sz="2400" dirty="0" smtClean="0">
                <a:latin typeface="Arial"/>
                <a:cs typeface="Arial"/>
              </a:rPr>
              <a:t>during</a:t>
            </a:r>
            <a:r>
              <a:rPr lang="en-US" sz="2400" dirty="0" smtClean="0">
                <a:latin typeface="Arial"/>
                <a:cs typeface="Arial"/>
              </a:rPr>
              <a:t> JJA </a:t>
            </a:r>
            <a:r>
              <a:rPr lang="en-US" sz="2400" dirty="0" smtClean="0">
                <a:latin typeface="Arial"/>
                <a:cs typeface="Arial"/>
              </a:rPr>
              <a:t>for the entire climatology and low skill periods, and highest during SON for high skill periods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lowest during DJF for the entire climatology, and for low and high skill periods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4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northern portions of central and eastern Eurasia and much of the adjacent Arctic Ocean compared to Arctic cyclones during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the northern North Atlantic and the adjacent Norwegian and Barents Seas compared to Arctic cyclones during low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1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periods, especially during SON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</a:t>
            </a:r>
            <a:r>
              <a:rPr lang="en-US" sz="2400" dirty="0" smtClean="0">
                <a:latin typeface="Arial"/>
                <a:cs typeface="Arial"/>
              </a:rPr>
              <a:t>more and less amplified </a:t>
            </a:r>
            <a:r>
              <a:rPr lang="en-US" sz="2400" dirty="0">
                <a:latin typeface="Arial"/>
                <a:cs typeface="Arial"/>
              </a:rPr>
              <a:t>during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periods, </a:t>
            </a:r>
            <a:r>
              <a:rPr lang="en-US" sz="2400" dirty="0" smtClean="0">
                <a:latin typeface="Arial"/>
                <a:cs typeface="Arial"/>
              </a:rPr>
              <a:t>respectively, compared to climatology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1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8-09-08 at 3.07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" y="2142302"/>
            <a:ext cx="5901964" cy="41114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 rot="19932711">
            <a:off x="173637" y="3922450"/>
            <a:ext cx="4000010" cy="1449635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5846" y="4637922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8468" y="4332490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4358" y="3689656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4078" y="3562657"/>
            <a:ext cx="7403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2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59202" y="2816412"/>
            <a:ext cx="769471" cy="1389529"/>
          </a:xfrm>
          <a:custGeom>
            <a:avLst/>
            <a:gdLst>
              <a:gd name="connsiteX0" fmla="*/ 0 w 769471"/>
              <a:gd name="connsiteY0" fmla="*/ 1389529 h 1389529"/>
              <a:gd name="connsiteX1" fmla="*/ 134471 w 769471"/>
              <a:gd name="connsiteY1" fmla="*/ 903941 h 1389529"/>
              <a:gd name="connsiteX2" fmla="*/ 388471 w 769471"/>
              <a:gd name="connsiteY2" fmla="*/ 515470 h 1389529"/>
              <a:gd name="connsiteX3" fmla="*/ 635000 w 769471"/>
              <a:gd name="connsiteY3" fmla="*/ 231588 h 1389529"/>
              <a:gd name="connsiteX4" fmla="*/ 769471 w 769471"/>
              <a:gd name="connsiteY4" fmla="*/ 0 h 1389529"/>
              <a:gd name="connsiteX5" fmla="*/ 769471 w 769471"/>
              <a:gd name="connsiteY5" fmla="*/ 0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471" h="1389529">
                <a:moveTo>
                  <a:pt x="0" y="1389529"/>
                </a:moveTo>
                <a:cubicBezTo>
                  <a:pt x="34863" y="1219573"/>
                  <a:pt x="69726" y="1049617"/>
                  <a:pt x="134471" y="903941"/>
                </a:cubicBezTo>
                <a:cubicBezTo>
                  <a:pt x="199216" y="758265"/>
                  <a:pt x="305049" y="627529"/>
                  <a:pt x="388471" y="515470"/>
                </a:cubicBezTo>
                <a:cubicBezTo>
                  <a:pt x="471893" y="403411"/>
                  <a:pt x="571500" y="317500"/>
                  <a:pt x="635000" y="231588"/>
                </a:cubicBezTo>
                <a:cubicBezTo>
                  <a:pt x="698500" y="145676"/>
                  <a:pt x="769471" y="0"/>
                  <a:pt x="769471" y="0"/>
                </a:cubicBezTo>
                <a:lnTo>
                  <a:pt x="769471" y="0"/>
                </a:lnTo>
              </a:path>
            </a:pathLst>
          </a:custGeom>
          <a:ln w="114300">
            <a:solidFill>
              <a:srgbClr val="9D0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8758" y="2518152"/>
            <a:ext cx="1449439" cy="1110951"/>
          </a:xfrm>
          <a:prstGeom prst="ellipse">
            <a:avLst/>
          </a:prstGeom>
          <a:noFill/>
          <a:ln w="571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11227" y="3084180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Barents                    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998" y="2810342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Kara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369" y="6363039"/>
            <a:ext cx="5901965" cy="329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4 adapted from Binder et al. (2017)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968334" y="2142301"/>
            <a:ext cx="3184847" cy="41114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During late Dec 2015 and early Jan 2016, warm, moist air transported between series of cyclones and blocking anticyclone (Binder et al. 2017)</a:t>
            </a:r>
          </a:p>
          <a:p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More than 30 cm of sea ice thinning in the Barents and Kara Seas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occurred during this event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9600" dirty="0" smtClean="0">
              <a:latin typeface="Arial"/>
              <a:cs typeface="Arial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873978"/>
            <a:ext cx="8516252" cy="98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Highly-amplified flow may enable cyclones and associated intrusions of warm, moist air to enter the Arctic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8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Extra Slides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09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DJF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climatology (N = 585)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all_ACs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4" y="112659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130)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119)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66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DJF,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high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63" y="1123343"/>
            <a:ext cx="4930054" cy="45811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86" name="Picture 85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7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rack_density_normalized_differences_low_vs_climo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9" name="Picture 8" descr="track_density_normalized_differences_high_vs_climo_skill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50" y="1355885"/>
            <a:ext cx="4477394" cy="41605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0" name="Picture 69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6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MAM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87" y="1126518"/>
            <a:ext cx="4930053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 climatology (N = 609)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0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110)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110)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MAM,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" y="1219700"/>
            <a:ext cx="4477395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0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4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high_skill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3343"/>
            <a:ext cx="4930054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28" name="Picture 27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48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8" name="Picture 37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climo_skill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" y="1355885"/>
            <a:ext cx="4477395" cy="4160520"/>
          </a:xfrm>
          <a:prstGeom prst="rect">
            <a:avLst/>
          </a:prstGeom>
        </p:spPr>
      </p:pic>
      <p:pic>
        <p:nvPicPr>
          <p:cNvPr id="3" name="Picture 2" descr="track_density_normalized_differences_high_vs_climo_skill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81" y="1355885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0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JJA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09" y="1120425"/>
            <a:ext cx="4930054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 climatology (N = 680)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20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Forecast skill over the Arctic may be </a:t>
            </a:r>
            <a:r>
              <a:rPr lang="en-US" sz="2400" dirty="0" smtClean="0">
                <a:latin typeface="Arial"/>
                <a:cs typeface="Arial"/>
              </a:rPr>
              <a:t>lower </a:t>
            </a:r>
            <a:r>
              <a:rPr lang="en-US" sz="2400" dirty="0">
                <a:latin typeface="Arial"/>
                <a:cs typeface="Arial"/>
              </a:rPr>
              <a:t>than </a:t>
            </a:r>
            <a:r>
              <a:rPr lang="en-US" sz="2400" dirty="0" smtClean="0">
                <a:latin typeface="Arial"/>
                <a:cs typeface="Arial"/>
              </a:rPr>
              <a:t>in </a:t>
            </a:r>
            <a:r>
              <a:rPr lang="en-US" sz="2400" dirty="0">
                <a:latin typeface="Arial"/>
                <a:cs typeface="Arial"/>
              </a:rPr>
              <a:t>middle latitudes (e.g., </a:t>
            </a:r>
            <a:r>
              <a:rPr lang="en-US" sz="2400" dirty="0" err="1">
                <a:latin typeface="Arial"/>
                <a:cs typeface="Arial"/>
              </a:rPr>
              <a:t>Sandu</a:t>
            </a:r>
            <a:r>
              <a:rPr lang="en-US" sz="2400" dirty="0">
                <a:latin typeface="Arial"/>
                <a:cs typeface="Arial"/>
              </a:rPr>
              <a:t> and Bauer 2018)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Yamagami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2018) </a:t>
            </a:r>
            <a:r>
              <a:rPr lang="en-US" sz="2400" dirty="0">
                <a:latin typeface="Arial"/>
                <a:cs typeface="Arial"/>
              </a:rPr>
              <a:t>examine </a:t>
            </a:r>
            <a:r>
              <a:rPr lang="en-US" sz="2400" dirty="0" smtClean="0">
                <a:latin typeface="Arial"/>
                <a:cs typeface="Arial"/>
              </a:rPr>
              <a:t>medium-range </a:t>
            </a:r>
            <a:r>
              <a:rPr lang="en-US" sz="2400" dirty="0">
                <a:latin typeface="Arial"/>
                <a:cs typeface="Arial"/>
              </a:rPr>
              <a:t>forecast skill </a:t>
            </a:r>
            <a:r>
              <a:rPr lang="en-US" sz="2400" dirty="0" smtClean="0">
                <a:latin typeface="Arial"/>
                <a:cs typeface="Arial"/>
              </a:rPr>
              <a:t>for 10 </a:t>
            </a:r>
            <a:r>
              <a:rPr lang="en-US" sz="2400" dirty="0">
                <a:latin typeface="Arial"/>
                <a:cs typeface="Arial"/>
              </a:rPr>
              <a:t>strong Arctic cyclones occurring during the summers of 2008–2016 </a:t>
            </a:r>
            <a:r>
              <a:rPr lang="en-US" sz="2400" dirty="0" smtClean="0">
                <a:latin typeface="Arial"/>
                <a:cs typeface="Arial"/>
              </a:rPr>
              <a:t>using </a:t>
            </a:r>
            <a:r>
              <a:rPr lang="en-US" sz="2400" dirty="0">
                <a:latin typeface="Arial"/>
                <a:cs typeface="Arial"/>
              </a:rPr>
              <a:t>five </a:t>
            </a:r>
            <a:r>
              <a:rPr lang="en-US" sz="2400" dirty="0" smtClean="0">
                <a:latin typeface="Arial"/>
                <a:cs typeface="Arial"/>
              </a:rPr>
              <a:t>operational ensemble predictions systems (EPSs)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Forecast skill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of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these Arctic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cyclones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is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lower than that of midlatitude cyclones in the Northern Hemisphere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Low Arctic forecast skill may be </a:t>
            </a:r>
            <a:r>
              <a:rPr lang="en-US" sz="2400" dirty="0" smtClean="0">
                <a:latin typeface="Arial"/>
                <a:cs typeface="Arial"/>
              </a:rPr>
              <a:t>attributed in part to low forecast skill of </a:t>
            </a:r>
            <a:r>
              <a:rPr lang="en-US" sz="2400" dirty="0">
                <a:latin typeface="Arial"/>
                <a:cs typeface="Arial"/>
              </a:rPr>
              <a:t>Arctic cyclones</a:t>
            </a:r>
          </a:p>
          <a:p>
            <a:pPr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6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92)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52)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" y="1219700"/>
            <a:ext cx="4477394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21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JJA,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64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rack_density_normalized_differences_low_vs_high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4" cy="45811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96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climo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" y="1355885"/>
            <a:ext cx="4477395" cy="4160520"/>
          </a:xfrm>
          <a:prstGeom prst="rect">
            <a:avLst/>
          </a:prstGeom>
        </p:spPr>
      </p:pic>
      <p:pic>
        <p:nvPicPr>
          <p:cNvPr id="11" name="Picture 10" descr="track_density_normalized_differences_high_vs_climo_skill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19" y="1355885"/>
            <a:ext cx="4477394" cy="41605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5" name="Picture 74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11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SON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 climatology (N = 668)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nomralized_all_ACs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6" y="1123343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69)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61)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SON,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SON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86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high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climo_skill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4" name="Picture 3" descr="track_density_normalized_differences_high_vs_climo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07" y="1355885"/>
            <a:ext cx="4477394" cy="416052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1" name="Picture 30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31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80431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all_ACs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86" y="115903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68780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90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" y="1231457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7" y="1231457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9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MAM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Investigate whether </a:t>
            </a:r>
            <a:r>
              <a:rPr lang="en-US" sz="2400" dirty="0">
                <a:latin typeface="Arial"/>
                <a:cs typeface="Arial"/>
              </a:rPr>
              <a:t>there are differences in the </a:t>
            </a:r>
            <a:r>
              <a:rPr lang="en-US" sz="2400" dirty="0" smtClean="0">
                <a:latin typeface="Arial"/>
                <a:cs typeface="Arial"/>
              </a:rPr>
              <a:t>frequency, </a:t>
            </a:r>
            <a:r>
              <a:rPr lang="en-US" sz="2400" dirty="0">
                <a:latin typeface="Arial"/>
                <a:cs typeface="Arial"/>
              </a:rPr>
              <a:t>intensity, location, seasonality, and associated </a:t>
            </a:r>
            <a:r>
              <a:rPr lang="en-US" sz="2400" dirty="0" smtClean="0">
                <a:latin typeface="Arial"/>
                <a:cs typeface="Arial"/>
              </a:rPr>
              <a:t>synoptic-scale flow patterns </a:t>
            </a:r>
            <a:r>
              <a:rPr lang="en-US" sz="2400" dirty="0">
                <a:latin typeface="Arial"/>
                <a:cs typeface="Arial"/>
              </a:rPr>
              <a:t>of Arctic cyclones between periods of low and high forecast skill of the synoptic-scale flow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  <a:p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3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89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23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MAM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6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55"/>
            <a:ext cx="9144000" cy="3784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SON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G_low_skill_g500_and_GEFS_spread_sndAnom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38487" y="1122894"/>
            <a:ext cx="4522225" cy="422030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1915" y="5997152"/>
            <a:ext cx="37651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Tracks of Arctic cyclones occurring during 27 Dec 2015–1 Jan 2016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94719" r="7132"/>
          <a:stretch/>
        </p:blipFill>
        <p:spPr>
          <a:xfrm>
            <a:off x="300031" y="5343200"/>
            <a:ext cx="4260681" cy="257506"/>
          </a:xfrm>
          <a:prstGeom prst="rect">
            <a:avLst/>
          </a:prstGeom>
        </p:spPr>
      </p:pic>
      <p:pic>
        <p:nvPicPr>
          <p:cNvPr id="8" name="Picture 7" descr="low_skill_Jan_1_2016_AC_track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3" y="1112311"/>
            <a:ext cx="4541733" cy="422030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0293" y="5644902"/>
            <a:ext cx="4986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Standardized anomaly of ensemble spread of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500-hPa geopotential height (shading) valid at 0000 UTC 1 Jan 2016 (day-5 forecast) from GEFS; 500-hPa geopotential heights (dam, black) from ERA-Interim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1" name="5-Point Star 50"/>
          <p:cNvSpPr>
            <a:spLocks noChangeAspect="1"/>
          </p:cNvSpPr>
          <p:nvPr/>
        </p:nvSpPr>
        <p:spPr>
          <a:xfrm rot="10580098" flipV="1">
            <a:off x="6911697" y="374519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580098" flipV="1">
            <a:off x="6641822" y="333879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>
            <a:spLocks noChangeAspect="1"/>
          </p:cNvSpPr>
          <p:nvPr/>
        </p:nvSpPr>
        <p:spPr>
          <a:xfrm rot="10580098" flipV="1">
            <a:off x="6816600" y="4758025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>
            <a:spLocks noChangeAspect="1"/>
          </p:cNvSpPr>
          <p:nvPr/>
        </p:nvSpPr>
        <p:spPr>
          <a:xfrm rot="10580098" flipV="1">
            <a:off x="6722861" y="3567247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7187922" y="274189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>
            <a:spLocks noChangeAspect="1"/>
          </p:cNvSpPr>
          <p:nvPr/>
        </p:nvSpPr>
        <p:spPr>
          <a:xfrm>
            <a:off x="7088038" y="2550678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/>
          <p:cNvSpPr>
            <a:spLocks noChangeAspect="1"/>
          </p:cNvSpPr>
          <p:nvPr/>
        </p:nvSpPr>
        <p:spPr>
          <a:xfrm>
            <a:off x="6803200" y="2703078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ultiply 57"/>
          <p:cNvSpPr>
            <a:spLocks noChangeAspect="1"/>
          </p:cNvSpPr>
          <p:nvPr/>
        </p:nvSpPr>
        <p:spPr>
          <a:xfrm>
            <a:off x="6534683" y="2764038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ultiply 58"/>
          <p:cNvSpPr>
            <a:spLocks noChangeAspect="1"/>
          </p:cNvSpPr>
          <p:nvPr/>
        </p:nvSpPr>
        <p:spPr>
          <a:xfrm>
            <a:off x="6841321" y="3750723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/>
          <p:cNvSpPr>
            <a:spLocks noChangeAspect="1"/>
          </p:cNvSpPr>
          <p:nvPr/>
        </p:nvSpPr>
        <p:spPr>
          <a:xfrm>
            <a:off x="6904953" y="3173794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 rot="10580098" flipV="1">
            <a:off x="5649634" y="5529696"/>
            <a:ext cx="274320" cy="274320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911816" y="5499246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8" name="Multiply 67"/>
          <p:cNvSpPr>
            <a:spLocks noChangeAspect="1"/>
          </p:cNvSpPr>
          <p:nvPr/>
        </p:nvSpPr>
        <p:spPr>
          <a:xfrm>
            <a:off x="7110923" y="5521208"/>
            <a:ext cx="320399" cy="32004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446340" y="5502694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_skill_Feb_6_2009_AC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79" y="1114848"/>
            <a:ext cx="4543964" cy="422237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1915" y="5997152"/>
            <a:ext cx="37651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Tracks of Arctic cyclones occurring during 1–6 Feb 2009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94719" r="7132"/>
          <a:stretch/>
        </p:blipFill>
        <p:spPr>
          <a:xfrm>
            <a:off x="300031" y="5343200"/>
            <a:ext cx="4260681" cy="25750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0293" y="5644902"/>
            <a:ext cx="4986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Standardized anomaly of ensemble spread of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500-hPa geopotential height (shading) valid at 0000 UTC 6 Feb 2009 (day-5 forecast) from GEFS; 500-hPa geopotential heights (dam, black) from ERA-Interim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580098" flipV="1">
            <a:off x="6527904" y="3028532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>
            <a:spLocks noChangeAspect="1"/>
          </p:cNvSpPr>
          <p:nvPr/>
        </p:nvSpPr>
        <p:spPr>
          <a:xfrm rot="10580098" flipV="1">
            <a:off x="6205319" y="503100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7502465" y="3412154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/>
          <p:cNvSpPr>
            <a:spLocks noChangeAspect="1"/>
          </p:cNvSpPr>
          <p:nvPr/>
        </p:nvSpPr>
        <p:spPr>
          <a:xfrm>
            <a:off x="6554763" y="2281732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ultiply 58"/>
          <p:cNvSpPr>
            <a:spLocks noChangeAspect="1"/>
          </p:cNvSpPr>
          <p:nvPr/>
        </p:nvSpPr>
        <p:spPr>
          <a:xfrm>
            <a:off x="7891776" y="3482582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/>
          <p:cNvSpPr>
            <a:spLocks noChangeAspect="1"/>
          </p:cNvSpPr>
          <p:nvPr/>
        </p:nvSpPr>
        <p:spPr>
          <a:xfrm>
            <a:off x="8242800" y="3185662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 rot="10580098" flipV="1">
            <a:off x="5649634" y="5529696"/>
            <a:ext cx="274320" cy="274320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911816" y="5499246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8" name="Multiply 67"/>
          <p:cNvSpPr>
            <a:spLocks noChangeAspect="1"/>
          </p:cNvSpPr>
          <p:nvPr/>
        </p:nvSpPr>
        <p:spPr>
          <a:xfrm>
            <a:off x="7110923" y="5521208"/>
            <a:ext cx="320399" cy="32004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446340" y="5502694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4" name="Picture 23" descr="CRG_high_skill_g500_and_GEFS_spread_sndAnom_intTime_1832808_valid_200902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37376" y="1135349"/>
            <a:ext cx="4494608" cy="42204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61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Create a 2007–2017 Arctic cyclone climatology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Obtain cyclone tracks from 1</a:t>
            </a:r>
            <a:r>
              <a:rPr lang="en-US" sz="2400" dirty="0" smtClean="0">
                <a:latin typeface="Arial"/>
                <a:cs typeface="Arial"/>
              </a:rPr>
              <a:t>° </a:t>
            </a:r>
            <a:r>
              <a:rPr lang="en-US" sz="2400" dirty="0">
                <a:latin typeface="Arial"/>
                <a:cs typeface="Arial"/>
              </a:rPr>
              <a:t>ERA-Interim cyclone climatology </a:t>
            </a:r>
            <a:r>
              <a:rPr lang="en-US" sz="2400" dirty="0" smtClean="0">
                <a:latin typeface="Arial"/>
                <a:cs typeface="Arial"/>
              </a:rPr>
              <a:t>prepared by </a:t>
            </a:r>
            <a:r>
              <a:rPr lang="en-US" sz="2400" dirty="0" err="1">
                <a:latin typeface="Arial"/>
                <a:cs typeface="Arial"/>
              </a:rPr>
              <a:t>Sprenger</a:t>
            </a:r>
            <a:r>
              <a:rPr lang="en-US" sz="2400" dirty="0">
                <a:latin typeface="Arial"/>
                <a:cs typeface="Arial"/>
              </a:rPr>
              <a:t> et al. (2017)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</a:t>
            </a:r>
            <a:r>
              <a:rPr lang="en-US" sz="2400" dirty="0" smtClean="0">
                <a:latin typeface="Arial"/>
                <a:cs typeface="Arial"/>
              </a:rPr>
              <a:t>are deemed </a:t>
            </a:r>
            <a:r>
              <a:rPr lang="en-US" sz="2400" dirty="0">
                <a:latin typeface="Arial"/>
                <a:cs typeface="Arial"/>
              </a:rPr>
              <a:t>cyclones that last at least </a:t>
            </a:r>
            <a:r>
              <a:rPr lang="en-US" sz="2400" dirty="0" smtClean="0">
                <a:latin typeface="Arial"/>
                <a:cs typeface="Arial"/>
              </a:rPr>
              <a:t>  48 </a:t>
            </a:r>
            <a:r>
              <a:rPr lang="en-US" sz="2400" dirty="0">
                <a:latin typeface="Arial"/>
                <a:cs typeface="Arial"/>
              </a:rPr>
              <a:t>h and spend at least some portion of their lifetimes in the Arctic (&gt;70°N), as done </a:t>
            </a:r>
            <a:r>
              <a:rPr lang="en-US" sz="2400" dirty="0" smtClean="0">
                <a:latin typeface="Arial"/>
                <a:cs typeface="Arial"/>
              </a:rPr>
              <a:t>similarly by </a:t>
            </a:r>
            <a:r>
              <a:rPr lang="en-US" sz="2400" dirty="0">
                <a:latin typeface="Arial"/>
                <a:cs typeface="Arial"/>
              </a:rPr>
              <a:t>Simmonds and </a:t>
            </a:r>
            <a:r>
              <a:rPr lang="en-US" sz="2400" dirty="0" err="1">
                <a:latin typeface="Arial"/>
                <a:cs typeface="Arial"/>
              </a:rPr>
              <a:t>Rudeva</a:t>
            </a:r>
            <a:r>
              <a:rPr lang="en-US" sz="2400" dirty="0">
                <a:latin typeface="Arial"/>
                <a:cs typeface="Arial"/>
              </a:rPr>
              <a:t> (2014)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E</a:t>
            </a:r>
            <a:r>
              <a:rPr lang="en-US" sz="2400" dirty="0" smtClean="0">
                <a:latin typeface="Arial"/>
                <a:cs typeface="Arial"/>
              </a:rPr>
              <a:t>valuate Arctic forecast skill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terms of </a:t>
            </a:r>
            <a:r>
              <a:rPr lang="en-US" sz="2400" dirty="0" smtClean="0">
                <a:latin typeface="Arial"/>
                <a:cs typeface="Arial"/>
              </a:rPr>
              <a:t>an</a:t>
            </a:r>
            <a:r>
              <a:rPr lang="en-US" sz="2400" dirty="0" smtClean="0">
                <a:latin typeface="Arial"/>
                <a:cs typeface="Arial"/>
              </a:rPr>
              <a:t> area</a:t>
            </a:r>
            <a:r>
              <a:rPr lang="en-US" sz="2400" dirty="0" smtClean="0">
                <a:latin typeface="Arial"/>
                <a:cs typeface="Arial"/>
              </a:rPr>
              <a:t>-weighted </a:t>
            </a:r>
            <a:r>
              <a:rPr lang="en-US" sz="2400" dirty="0" smtClean="0">
                <a:latin typeface="Arial"/>
                <a:cs typeface="Arial"/>
              </a:rPr>
              <a:t>average of </a:t>
            </a:r>
            <a:r>
              <a:rPr lang="en-US" sz="2400" dirty="0">
                <a:latin typeface="Arial"/>
                <a:cs typeface="Arial"/>
              </a:rPr>
              <a:t>standardized anomaly of ensemble spread 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of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500-hPa geopotential </a:t>
            </a:r>
            <a:r>
              <a:rPr lang="en-US" sz="2400" dirty="0" smtClean="0">
                <a:latin typeface="Arial"/>
                <a:cs typeface="Arial"/>
              </a:rPr>
              <a:t>height over </a:t>
            </a:r>
            <a:r>
              <a:rPr lang="en-US" sz="2400" dirty="0">
                <a:latin typeface="Arial"/>
                <a:cs typeface="Arial"/>
              </a:rPr>
              <a:t>the Arctic </a:t>
            </a:r>
            <a:r>
              <a:rPr lang="en-US" sz="2400" dirty="0" smtClean="0">
                <a:latin typeface="Arial"/>
                <a:cs typeface="Arial"/>
              </a:rPr>
              <a:t>(≥70</a:t>
            </a:r>
            <a:r>
              <a:rPr lang="en-US" sz="2400" dirty="0">
                <a:latin typeface="Arial"/>
                <a:cs typeface="Arial"/>
              </a:rPr>
              <a:t>°</a:t>
            </a:r>
            <a:r>
              <a:rPr lang="en-US" sz="2400" dirty="0" smtClean="0">
                <a:latin typeface="Arial"/>
                <a:cs typeface="Arial"/>
              </a:rPr>
              <a:t>N)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E00FF"/>
                </a:solidFill>
                <a:latin typeface="Arial"/>
                <a:cs typeface="Arial"/>
              </a:rPr>
              <a:t>F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orecasts initialized at 0000 UTC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during 2007–2017 and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valid at day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5 from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: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2"/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11-member GEFS reforecast                                dataset v2 (Hamill et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al.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2013)</a:t>
            </a:r>
          </a:p>
          <a:p>
            <a:pPr lvl="1">
              <a:lnSpc>
                <a:spcPct val="50000"/>
              </a:lnSpc>
            </a:pPr>
            <a:endParaRPr lang="en-US" sz="22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2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51-member ECMWF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                                               EPS (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Buizza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et al. 2007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03" y="3302207"/>
            <a:ext cx="3359669" cy="31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each grid point (</a:t>
            </a:r>
            <a:r>
              <a:rPr lang="en-US" sz="2400" dirty="0" err="1" smtClean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), day of the year (d), and forecast lead time (f),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is calculated similarly following Torn (2017)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5253" y="3707712"/>
            <a:ext cx="57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raw ensemble spread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010" y="4110644"/>
            <a:ext cx="694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mean ensemble spread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795" y="4557710"/>
            <a:ext cx="90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stdv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standard deviation of ensemble spread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33237"/>
            <a:ext cx="856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smtClean="0">
                <a:latin typeface="Arial"/>
                <a:cs typeface="Arial"/>
              </a:rPr>
              <a:t>mean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dirty="0">
                <a:latin typeface="Arial"/>
                <a:cs typeface="Arial"/>
              </a:rPr>
              <a:t>σ</a:t>
            </a:r>
            <a:r>
              <a:rPr lang="en-US" sz="2400" baseline="-25000" dirty="0">
                <a:latin typeface="Arial"/>
                <a:cs typeface="Arial"/>
              </a:rPr>
              <a:t>stdv</a:t>
            </a:r>
            <a:r>
              <a:rPr lang="en-US" sz="2400" dirty="0" smtClean="0">
                <a:latin typeface="Arial"/>
                <a:cs typeface="Arial"/>
              </a:rPr>
              <a:t> calculated </a:t>
            </a: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 smtClean="0">
                <a:latin typeface="Arial"/>
                <a:cs typeface="Arial"/>
              </a:rPr>
              <a:t>1985–</a:t>
            </a:r>
            <a:r>
              <a:rPr lang="en-US" sz="2400" dirty="0" smtClean="0">
                <a:latin typeface="Arial"/>
                <a:cs typeface="Arial"/>
              </a:rPr>
              <a:t>2017 period from the GEFS reforecast dataset v2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6" name="Picture 5" descr="Screen Shot 2018-09-10 at 10.38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5" y="2321281"/>
            <a:ext cx="7391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76973</TotalTime>
  <Words>4122</Words>
  <Application>Microsoft Macintosh PowerPoint</Application>
  <PresentationFormat>On-screen Show (4:3)</PresentationFormat>
  <Paragraphs>1114</Paragraphs>
  <Slides>66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A Comparison of Arctic Cyclones between Periods of Low and High Forecast Skill of the Synoptic-scale Flow over the Arctic</vt:lpstr>
      <vt:lpstr>Motivation</vt:lpstr>
      <vt:lpstr>Background</vt:lpstr>
      <vt:lpstr>Background</vt:lpstr>
      <vt:lpstr>Background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1057</cp:revision>
  <dcterms:created xsi:type="dcterms:W3CDTF">2018-03-04T15:15:25Z</dcterms:created>
  <dcterms:modified xsi:type="dcterms:W3CDTF">2019-04-10T16:26:29Z</dcterms:modified>
</cp:coreProperties>
</file>