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4" r:id="rId2"/>
    <p:sldId id="324" r:id="rId3"/>
    <p:sldId id="327" r:id="rId4"/>
    <p:sldId id="336" r:id="rId5"/>
    <p:sldId id="326" r:id="rId6"/>
    <p:sldId id="328" r:id="rId7"/>
    <p:sldId id="329" r:id="rId8"/>
    <p:sldId id="330" r:id="rId9"/>
    <p:sldId id="337" r:id="rId10"/>
    <p:sldId id="338" r:id="rId11"/>
    <p:sldId id="339" r:id="rId12"/>
    <p:sldId id="340" r:id="rId13"/>
    <p:sldId id="333" r:id="rId14"/>
    <p:sldId id="334" r:id="rId15"/>
    <p:sldId id="335" r:id="rId16"/>
    <p:sldId id="341" r:id="rId17"/>
    <p:sldId id="33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2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3FB7-866F-494B-BCD1-63223EE7B6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9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31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Background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400" b="1" u="sng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Arctic cyclone 1 (AC1) formed along an old cold frontal boundary northeast of the Caspian Sea, moved poleward, performed a cyclonic loop with a subsequent Arctic cyclone (AC2) near the north coast of Russia, and eventually merged with AC2 over the Arctic Ocean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AC2 formed via lee cyclogenesis east of Greenland, and may have had some </a:t>
            </a:r>
            <a:r>
              <a:rPr lang="en-US" sz="2400" dirty="0" smtClean="0">
                <a:latin typeface="Arial"/>
                <a:cs typeface="Arial"/>
              </a:rPr>
              <a:t>“DNA” (i.e., vorticity) </a:t>
            </a:r>
            <a:r>
              <a:rPr lang="en-US" sz="2400" dirty="0">
                <a:latin typeface="Arial"/>
                <a:cs typeface="Arial"/>
              </a:rPr>
              <a:t>from the remnants of Tropical Storm (TS) Alberto, which moved poleward across the central U.S. and northeastern Canada </a:t>
            </a:r>
          </a:p>
          <a:p>
            <a:pPr marL="457200" indent="-457200">
              <a:buFont typeface="+mj-lt"/>
              <a:buAutoNum type="arabicParenR"/>
            </a:pP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1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p_track_Russia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00" y="77172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DT_theta_Russia_20180605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3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122681" y="2232445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2795773" y="2232445"/>
            <a:ext cx="404314" cy="31774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2048713" y="2724332"/>
            <a:ext cx="263497" cy="411995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1268786" y="211314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8" name="Picture 11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46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54" y="77172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Russia_201806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3" y="77172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79571" y="211243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2191175" y="2530185"/>
            <a:ext cx="435708" cy="11229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 flipV="1">
            <a:off x="2866389" y="2890327"/>
            <a:ext cx="333698" cy="49807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68494" y="3319215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8" name="Picture 11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91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track_Russia_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31" y="77445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Russia_201806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Multiply 79"/>
          <p:cNvSpPr>
            <a:spLocks noChangeAspect="1"/>
          </p:cNvSpPr>
          <p:nvPr/>
        </p:nvSpPr>
        <p:spPr>
          <a:xfrm>
            <a:off x="7080295" y="23190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008419" y="98328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2761381" y="1580115"/>
            <a:ext cx="0" cy="4510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6" name="Picture 11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1489963" y="241427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V="1">
            <a:off x="2513646" y="2250503"/>
            <a:ext cx="495469" cy="2971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1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80293" y="-33716"/>
            <a:ext cx="92288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Interactions between Arctic Cyclones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571805" y="1109154"/>
            <a:ext cx="686349" cy="4966500"/>
            <a:chOff x="8571805" y="750684"/>
            <a:chExt cx="686349" cy="4966500"/>
          </a:xfrm>
        </p:grpSpPr>
        <p:pic>
          <p:nvPicPr>
            <p:cNvPr id="66" name="Picture 65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6189139" y="3133350"/>
              <a:ext cx="4966500" cy="20116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8819931" y="5357336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815055" y="5072708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819931" y="4798882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819931" y="4523161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819931" y="424684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819931" y="397023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819931" y="3693106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819931" y="341629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819931" y="3140096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819931" y="2866378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819931" y="2591431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819931" y="2312075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819931" y="204183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819931" y="1759027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819931" y="149392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819931" y="1212191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819931" y="93861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88562" y="6134512"/>
            <a:ext cx="8371553" cy="5278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SLP </a:t>
            </a:r>
            <a:r>
              <a:rPr lang="en-US" sz="1600" dirty="0">
                <a:latin typeface="Arial"/>
                <a:cs typeface="Arial"/>
              </a:rPr>
              <a:t>(hPa, black), 10-m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</a:t>
            </a:r>
            <a:r>
              <a:rPr lang="en-US" sz="1600" dirty="0" smtClean="0">
                <a:latin typeface="Arial"/>
                <a:cs typeface="Arial"/>
              </a:rPr>
              <a:t>standardized                       SLP anomalies 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655" y="1120422"/>
            <a:ext cx="8376461" cy="4955232"/>
            <a:chOff x="32440" y="761952"/>
            <a:chExt cx="8376461" cy="4955232"/>
          </a:xfrm>
        </p:grpSpPr>
        <p:pic>
          <p:nvPicPr>
            <p:cNvPr id="37" name="Picture 36" descr="slp_stndanom_2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7" y="765461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8" name="Picture 37" descr="slp_stndanom_2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957" y="765127"/>
              <a:ext cx="2782005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9" name="Picture 38" descr="slp_stndanom_3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894" y="765127"/>
              <a:ext cx="2782007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0" name="Picture 39" descr="slp_stndanom_3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6" y="3248304"/>
              <a:ext cx="2782007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1" name="Picture 40" descr="slp_stndanom_3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956" y="3248304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2" name="Picture 41" descr="slp_stndanom_4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62" y="3248304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32440" y="761952"/>
              <a:ext cx="2122377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 1200 UTC 2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28784" y="762286"/>
              <a:ext cx="2091838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 1200 UTC </a:t>
              </a:r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20313" y="761952"/>
              <a:ext cx="2108890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(c) 1200 UTC 4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440" y="3240876"/>
              <a:ext cx="2075054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(d) 1200 UTC 5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26687" y="3241727"/>
              <a:ext cx="2078495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(e) 1200 UTC 6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24177" y="3240876"/>
              <a:ext cx="2023983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(f) 1200 UTC </a:t>
              </a:r>
              <a:r>
                <a:rPr lang="en-US" sz="1400" dirty="0">
                  <a:latin typeface="Arial"/>
                  <a:cs typeface="Arial"/>
                </a:rPr>
                <a:t>7</a:t>
              </a:r>
              <a:r>
                <a:rPr lang="en-US" sz="1400" dirty="0" smtClean="0">
                  <a:latin typeface="Arial"/>
                  <a:cs typeface="Arial"/>
                </a:rPr>
                <a:t> Jun 2018 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723642" y="1721124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084854" y="2289248"/>
            <a:ext cx="121178" cy="57999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338465" y="1997521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92576" y="1533370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390477" y="2318617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3955726" y="1994151"/>
            <a:ext cx="0" cy="43395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4808004" y="1872396"/>
            <a:ext cx="168393" cy="44296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522783" y="1294445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353592" y="2839826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6896947" y="2428107"/>
            <a:ext cx="0" cy="52179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7436310" y="1852394"/>
            <a:ext cx="263065" cy="36470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7178108" y="1276119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680679" y="5160706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H="1" flipV="1">
            <a:off x="1479526" y="5096318"/>
            <a:ext cx="276678" cy="38640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1661223" y="4328702"/>
            <a:ext cx="423631" cy="279547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1810944" y="3728410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4518882" y="4615440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3955726" y="5007903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7203302" y="4439283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6634946" y="4823237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9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567854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Discussion</a:t>
            </a:r>
          </a:p>
          <a:p>
            <a:pPr marL="0" indent="0">
              <a:lnSpc>
                <a:spcPct val="60000"/>
              </a:lnSpc>
              <a:buNone/>
            </a:pPr>
            <a:endParaRPr lang="en-US" sz="2400" b="1" u="sng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Remnants of TS Alberto are absorbed into the cyclonic/frontal region of CL over southern Canada </a:t>
            </a:r>
          </a:p>
          <a:p>
            <a:pPr marL="0" indent="0">
              <a:lnSpc>
                <a:spcPct val="6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CL moves northeastward, weakens over the Davis Strait, and redevelops as a lee cyclone (AC2) east of </a:t>
            </a:r>
            <a:r>
              <a:rPr lang="en-US" sz="2400" dirty="0" smtClean="0">
                <a:latin typeface="Arial"/>
                <a:cs typeface="Arial"/>
              </a:rPr>
              <a:t>Greenland</a:t>
            </a:r>
          </a:p>
          <a:p>
            <a:pPr marL="0" indent="0">
              <a:lnSpc>
                <a:spcPct val="6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Successive deep troughs over Eurasia in early June that form in response to cyclonic wave breaking foster development of AC1 and </a:t>
            </a:r>
            <a:r>
              <a:rPr lang="en-US" sz="2400" dirty="0" smtClean="0">
                <a:latin typeface="Arial"/>
                <a:cs typeface="Arial"/>
              </a:rPr>
              <a:t>AC2</a:t>
            </a:r>
          </a:p>
          <a:p>
            <a:pPr marL="457200" indent="-457200">
              <a:lnSpc>
                <a:spcPct val="6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AC1 forms near the Caspian Sea along a trailing cold front, moves northeastward, deepens, and reaches the Kara </a:t>
            </a:r>
            <a:r>
              <a:rPr lang="en-US" sz="2400" dirty="0" smtClean="0">
                <a:latin typeface="Arial"/>
                <a:cs typeface="Arial"/>
              </a:rPr>
              <a:t>Sea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3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6556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Discussion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AC2 intensifies as an ordinary baroclinic cyclone over northwestern Europe in conjunction with a strong jet </a:t>
            </a:r>
            <a:r>
              <a:rPr lang="en-US" sz="2400" dirty="0" smtClean="0">
                <a:latin typeface="Arial"/>
                <a:cs typeface="Arial"/>
              </a:rPr>
              <a:t>stream</a:t>
            </a:r>
          </a:p>
          <a:p>
            <a:pPr marL="457200" indent="-457200"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TPVs embedded within deep troughs likely contribute to rapid deepening of AC1 and AC2 in the left exit region of a jet </a:t>
            </a:r>
            <a:r>
              <a:rPr lang="en-US" sz="2400" dirty="0" smtClean="0">
                <a:latin typeface="Arial"/>
                <a:cs typeface="Arial"/>
              </a:rPr>
              <a:t>streak</a:t>
            </a:r>
          </a:p>
          <a:p>
            <a:pPr marL="457200" indent="-457200"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AC2 interacts and merges with AC1 and becomes the dominant cyclone, with a peak intensity of 962 hPa and a standardized SLP anomaly of &lt; −6 </a:t>
            </a:r>
            <a:r>
              <a:rPr lang="en-US" sz="2400" dirty="0" err="1" smtClean="0">
                <a:latin typeface="Arial"/>
                <a:cs typeface="Arial"/>
              </a:rPr>
              <a:t>σ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8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533"/>
            <a:ext cx="8229600" cy="6028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7200" dirty="0" smtClean="0">
                <a:solidFill>
                  <a:srgbClr val="FF0000"/>
                </a:solidFill>
                <a:latin typeface="Arial"/>
                <a:cs typeface="Arial"/>
              </a:rPr>
              <a:t>Extra Slide</a:t>
            </a:r>
            <a:endParaRPr lang="en-US" sz="7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5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slp_track_Russia_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53" y="774459"/>
            <a:ext cx="437676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77" descr="DT_theta_Russia_2018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2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0" name="Multiply 79"/>
          <p:cNvSpPr>
            <a:spLocks noChangeAspect="1"/>
          </p:cNvSpPr>
          <p:nvPr/>
        </p:nvSpPr>
        <p:spPr>
          <a:xfrm>
            <a:off x="7080295" y="23190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898245" y="1233306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3009224" y="1870075"/>
            <a:ext cx="521376" cy="356219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6" name="Picture 11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847757" y="241427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V="1">
            <a:off x="2344988" y="2611668"/>
            <a:ext cx="495469" cy="12971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10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Background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400" b="1" u="sng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The comparative rarity of two sequential intense Arctic cyclones that interacted with one another, one of which (AC2) may have had </a:t>
            </a:r>
            <a:r>
              <a:rPr lang="en-US" sz="2400" dirty="0" smtClean="0">
                <a:latin typeface="Arial"/>
                <a:cs typeface="Arial"/>
              </a:rPr>
              <a:t>antecedent DNA </a:t>
            </a:r>
            <a:r>
              <a:rPr lang="en-US" sz="2400" dirty="0">
                <a:latin typeface="Arial"/>
                <a:cs typeface="Arial"/>
              </a:rPr>
              <a:t>from TS Alberto, motivates this presentation</a:t>
            </a:r>
          </a:p>
          <a:p>
            <a:pPr marL="0" indent="0">
              <a:buNone/>
            </a:pP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9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2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Data and Methods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b="1" u="sng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Data: ERA5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gridded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0.25° horizontal resolution for all fields, with ERA-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Interim 1979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–2010 mean and standard deviation of selected fields for calculation of standardized anomalies</a:t>
            </a:r>
          </a:p>
          <a:p>
            <a:pPr marL="457200" indent="-4572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Manually tracked AC1, AC2, and a Canadian low (CL) by following the locations of minimum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Tracked TS Alberto using National Hurricane Center positions of TS Alberto during 1500 UTC 25 May–0600 UTC 29 May 2018 and remnants of TS Alberto using ERA5 afterward </a:t>
            </a:r>
          </a:p>
          <a:p>
            <a:pPr marL="0" indent="0">
              <a:buNone/>
            </a:pP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8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lone_tracks_and_300Z_mean_26_May-1_Jun_2018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1" y="794296"/>
            <a:ext cx="4233958" cy="4105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4052590" y="5463759"/>
            <a:ext cx="5062897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26 May–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2018 time-mean 300-hPa geopotential height (dam, black) and standardized geopotential height anomalies (σ, shaded); 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1–7 June 2018 time-mean 850-hPa temperature (°C, black) and standardized temperature anomalies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itle 1"/>
          <p:cNvSpPr txBox="1">
            <a:spLocks/>
          </p:cNvSpPr>
          <p:nvPr/>
        </p:nvSpPr>
        <p:spPr>
          <a:xfrm>
            <a:off x="80293" y="-33716"/>
            <a:ext cx="92288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Track and Intensity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31108" y="4580221"/>
            <a:ext cx="240734" cy="3876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47209" y="438914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26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09254" y="3788646"/>
            <a:ext cx="264612" cy="1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04487" y="3138977"/>
            <a:ext cx="226621" cy="1445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06675" y="2374284"/>
            <a:ext cx="23647" cy="25464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85571" y="2640831"/>
            <a:ext cx="192466" cy="14924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75497" y="2364239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30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3285405" y="2584453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5-Point Star 81"/>
          <p:cNvSpPr>
            <a:spLocks noChangeAspect="1"/>
          </p:cNvSpPr>
          <p:nvPr/>
        </p:nvSpPr>
        <p:spPr>
          <a:xfrm rot="10580098" flipV="1">
            <a:off x="2429650" y="2728502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2ECD29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 rot="10580098" flipV="1">
            <a:off x="3113993" y="4439071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2ECD29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335546" y="793199"/>
            <a:ext cx="264470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(a)</a:t>
            </a:r>
            <a:endParaRPr lang="en-US" sz="1400" b="1" dirty="0">
              <a:latin typeface="Arial"/>
              <a:cs typeface="Arial"/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3368690" y="4271440"/>
            <a:ext cx="24073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595559" y="401713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27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2896602" y="3973656"/>
            <a:ext cx="251680" cy="437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2444188" y="377568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28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436334" y="3560242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29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267742" y="3241544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30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flipH="1">
            <a:off x="3083119" y="3487934"/>
            <a:ext cx="252270" cy="321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3275879" y="2883311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327819" y="2010423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362340" y="2401560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H="1" flipV="1">
            <a:off x="3639001" y="1762429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715936" y="1579536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latin typeface="Arial"/>
                <a:cs typeface="Arial"/>
              </a:rPr>
              <a:t>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sp>
        <p:nvSpPr>
          <p:cNvPr id="150" name="Multiply 149"/>
          <p:cNvSpPr>
            <a:spLocks noChangeAspect="1"/>
          </p:cNvSpPr>
          <p:nvPr/>
        </p:nvSpPr>
        <p:spPr>
          <a:xfrm>
            <a:off x="3457414" y="158147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ross 43"/>
          <p:cNvSpPr/>
          <p:nvPr/>
        </p:nvSpPr>
        <p:spPr>
          <a:xfrm>
            <a:off x="2961812" y="2597021"/>
            <a:ext cx="157981" cy="157981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116734" y="4992842"/>
            <a:ext cx="5968620" cy="397617"/>
            <a:chOff x="3083119" y="4972840"/>
            <a:chExt cx="5968620" cy="397617"/>
          </a:xfrm>
        </p:grpSpPr>
        <p:pic>
          <p:nvPicPr>
            <p:cNvPr id="176" name="Picture 175" descr="mean_300Z_and_track_nov_2013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5982756" y="2073203"/>
              <a:ext cx="169346" cy="5968620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3541507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00250" y="5123914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727674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279222" y="5123914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917033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504905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7101352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690623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286891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8559282" y="5124236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391194" y="4971549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142798" y="4996946"/>
            <a:ext cx="228600" cy="228600"/>
          </a:xfrm>
          <a:prstGeom prst="star5">
            <a:avLst/>
          </a:prstGeom>
          <a:solidFill>
            <a:srgbClr val="2ECD29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132003" y="5349178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70163" y="5303268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1" name="Cross 190"/>
          <p:cNvSpPr/>
          <p:nvPr/>
        </p:nvSpPr>
        <p:spPr>
          <a:xfrm>
            <a:off x="1329727" y="5033266"/>
            <a:ext cx="211839" cy="211839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/>
          <p:cNvSpPr txBox="1"/>
          <p:nvPr/>
        </p:nvSpPr>
        <p:spPr>
          <a:xfrm>
            <a:off x="1541566" y="4964736"/>
            <a:ext cx="831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Merger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38721" y="4409148"/>
            <a:ext cx="973387" cy="519343"/>
            <a:chOff x="4573976" y="4518937"/>
            <a:chExt cx="973387" cy="519343"/>
          </a:xfrm>
        </p:grpSpPr>
        <p:sp>
          <p:nvSpPr>
            <p:cNvPr id="129" name="Rectangle 128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Alberto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90801" y="731260"/>
            <a:ext cx="4477367" cy="4172030"/>
            <a:chOff x="4607613" y="731260"/>
            <a:chExt cx="4477367" cy="4172030"/>
          </a:xfrm>
        </p:grpSpPr>
        <p:pic>
          <p:nvPicPr>
            <p:cNvPr id="85" name="Picture 84" descr="cylone_tracks_and_850T_mean_1-7_Jun_20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613" y="794192"/>
              <a:ext cx="4477367" cy="4109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6" name="TextBox 85"/>
            <p:cNvSpPr txBox="1"/>
            <p:nvPr/>
          </p:nvSpPr>
          <p:spPr>
            <a:xfrm>
              <a:off x="5652339" y="225265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 flipV="1">
              <a:off x="7414149" y="4202268"/>
              <a:ext cx="148581" cy="18049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500940" y="414292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2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>
              <a:off x="7672009" y="336778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7855709" y="308866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7433873" y="305007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7654803" y="273865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7228310" y="2786394"/>
              <a:ext cx="272630" cy="7781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421236" y="2446534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6743721" y="2684806"/>
              <a:ext cx="125478" cy="19130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6509916" y="2256505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5954406" y="2387892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250372" y="3110000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919374" y="295499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V="1">
              <a:off x="6818494" y="3434501"/>
              <a:ext cx="16576" cy="27737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6610851" y="3586595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 flipV="1">
              <a:off x="7129904" y="3247093"/>
              <a:ext cx="31324" cy="29268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977111" y="3407619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H="1">
              <a:off x="7228311" y="2446534"/>
              <a:ext cx="255180" cy="18556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7369354" y="2156152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7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6944370" y="2287901"/>
              <a:ext cx="74411" cy="28782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6727514" y="1851064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8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H="1">
              <a:off x="7277928" y="1953676"/>
              <a:ext cx="205563" cy="11275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7415900" y="1643163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9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>
              <a:off x="7407814" y="1053535"/>
              <a:ext cx="245058" cy="17016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7535371" y="731260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10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6953371" y="1134719"/>
              <a:ext cx="264189" cy="1114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444918" y="875905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11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V="1">
              <a:off x="7061946" y="1372150"/>
              <a:ext cx="181572" cy="14214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6660944" y="1443578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12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flipH="1" flipV="1">
              <a:off x="7395037" y="1427940"/>
              <a:ext cx="265102" cy="12408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7572953" y="1303923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13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18" name="5-Point Star 117"/>
            <p:cNvSpPr>
              <a:spLocks noChangeAspect="1"/>
            </p:cNvSpPr>
            <p:nvPr/>
          </p:nvSpPr>
          <p:spPr>
            <a:xfrm rot="10580098" flipV="1">
              <a:off x="6002802" y="2001764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2ECD2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5-Point Star 118"/>
            <p:cNvSpPr>
              <a:spLocks noChangeAspect="1"/>
            </p:cNvSpPr>
            <p:nvPr/>
          </p:nvSpPr>
          <p:spPr>
            <a:xfrm rot="10580098" flipV="1">
              <a:off x="6994669" y="4094080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2ECD2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Multiply 119"/>
            <p:cNvSpPr>
              <a:spLocks noChangeAspect="1"/>
            </p:cNvSpPr>
            <p:nvPr/>
          </p:nvSpPr>
          <p:spPr>
            <a:xfrm>
              <a:off x="7469629" y="1150223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Multiply 120"/>
            <p:cNvSpPr>
              <a:spLocks noChangeAspect="1"/>
            </p:cNvSpPr>
            <p:nvPr/>
          </p:nvSpPr>
          <p:spPr>
            <a:xfrm>
              <a:off x="6851173" y="2891755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4587360" y="794192"/>
            <a:ext cx="264486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(b)</a:t>
            </a:r>
            <a:endParaRPr lang="en-US" sz="1400" b="1" dirty="0">
              <a:latin typeface="Arial"/>
              <a:cs typeface="Arial"/>
            </a:endParaRP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529353"/>
              </p:ext>
            </p:extLst>
          </p:nvPr>
        </p:nvGraphicFramePr>
        <p:xfrm>
          <a:off x="50087" y="5771937"/>
          <a:ext cx="382456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059"/>
                <a:gridCol w="1058369"/>
                <a:gridCol w="1120627"/>
                <a:gridCol w="836505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Cyclone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June 2018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June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2018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June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2018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June 2018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~11 d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1365804" y="5393551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1490006" y="5298114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4582789" y="4407419"/>
            <a:ext cx="973387" cy="519343"/>
            <a:chOff x="4573976" y="4518937"/>
            <a:chExt cx="973387" cy="519343"/>
          </a:xfrm>
        </p:grpSpPr>
        <p:sp>
          <p:nvSpPr>
            <p:cNvPr id="193" name="Rectangle 192"/>
            <p:cNvSpPr/>
            <p:nvPr/>
          </p:nvSpPr>
          <p:spPr>
            <a:xfrm>
              <a:off x="4573976" y="4559037"/>
              <a:ext cx="68590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27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799" y="979854"/>
            <a:ext cx="8982371" cy="4359249"/>
            <a:chOff x="177799" y="1051548"/>
            <a:chExt cx="8982371" cy="4359249"/>
          </a:xfrm>
        </p:grpSpPr>
        <p:pic>
          <p:nvPicPr>
            <p:cNvPr id="22" name="Picture 21" descr="June_2018_ACs_slp_trac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7" b="10367"/>
            <a:stretch/>
          </p:blipFill>
          <p:spPr>
            <a:xfrm>
              <a:off x="1008117" y="1051548"/>
              <a:ext cx="8152053" cy="3801276"/>
            </a:xfrm>
            <a:prstGeom prst="rect">
              <a:avLst/>
            </a:prstGeom>
          </p:spPr>
        </p:pic>
        <p:sp>
          <p:nvSpPr>
            <p:cNvPr id="24" name="5-Point Star 23"/>
            <p:cNvSpPr>
              <a:spLocks noChangeAspect="1"/>
            </p:cNvSpPr>
            <p:nvPr/>
          </p:nvSpPr>
          <p:spPr>
            <a:xfrm rot="10800000" flipV="1">
              <a:off x="3001863" y="4419119"/>
              <a:ext cx="330577" cy="330577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>
              <a:spLocks noChangeAspect="1"/>
            </p:cNvSpPr>
            <p:nvPr/>
          </p:nvSpPr>
          <p:spPr>
            <a:xfrm rot="10800000" flipV="1">
              <a:off x="4962151" y="4427275"/>
              <a:ext cx="329184" cy="329184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3816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37676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36748" y="482263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35315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0978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3066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1877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25863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1566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5670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15652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3818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649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2978" y="215544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1000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3348" y="1567372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2978" y="2743008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990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9830" y="332749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980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2978" y="3917589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970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2978" y="4503475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960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1268695" y="2829103"/>
              <a:ext cx="3231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SLP (hPa) 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69935" y="5072243"/>
              <a:ext cx="7526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</a:t>
              </a:r>
              <a:r>
                <a:rPr lang="en-US" sz="1600" b="1" dirty="0" smtClean="0">
                  <a:latin typeface="Arial"/>
                  <a:cs typeface="Arial"/>
                </a:rPr>
                <a:t>June 2018 </a:t>
              </a:r>
              <a:r>
                <a:rPr lang="en-US" sz="1600" b="1" dirty="0">
                  <a:latin typeface="Arial"/>
                  <a:cs typeface="Arial"/>
                </a:rPr>
                <a:t>labeled at 0000 UTC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80293" y="-33716"/>
            <a:ext cx="92288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Track and Intensity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29935" y="791773"/>
            <a:ext cx="7526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Hourly minimum SLP time series of AC1 and AC2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17702" y="5834883"/>
            <a:ext cx="596572" cy="0"/>
          </a:xfrm>
          <a:prstGeom prst="line">
            <a:avLst/>
          </a:prstGeom>
          <a:ln w="63500">
            <a:solidFill>
              <a:srgbClr val="BD000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142709" y="5650278"/>
            <a:ext cx="83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AC1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5023544" y="5834883"/>
            <a:ext cx="596572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667914" y="5656078"/>
            <a:ext cx="8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AC2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42709" y="6067022"/>
            <a:ext cx="3543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of AC1 at            0400 UTC 4 June 2018 (967.9 hPa)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800000" flipV="1">
            <a:off x="707364" y="6184886"/>
            <a:ext cx="365760" cy="3657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667914" y="6067022"/>
            <a:ext cx="38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of AC2 at                  1100 UTC </a:t>
            </a:r>
            <a:r>
              <a:rPr lang="en-US" sz="1600" b="1" dirty="0">
                <a:latin typeface="Arial"/>
                <a:cs typeface="Arial"/>
              </a:rPr>
              <a:t>7</a:t>
            </a:r>
            <a:r>
              <a:rPr lang="en-US" sz="1600" b="1" dirty="0" smtClean="0">
                <a:latin typeface="Arial"/>
                <a:cs typeface="Arial"/>
              </a:rPr>
              <a:t> June 2018 (962.0 hPa)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4" name="5-Point Star 53"/>
          <p:cNvSpPr>
            <a:spLocks noChangeAspect="1"/>
          </p:cNvSpPr>
          <p:nvPr/>
        </p:nvSpPr>
        <p:spPr>
          <a:xfrm rot="10800000" flipV="1">
            <a:off x="5286378" y="6184886"/>
            <a:ext cx="365760" cy="365760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80293" y="-33716"/>
            <a:ext cx="92288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Large-Scale Flow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300Z_stndanom_20180603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6"/>
          <a:stretch/>
        </p:blipFill>
        <p:spPr>
          <a:xfrm>
            <a:off x="4299444" y="750051"/>
            <a:ext cx="3687730" cy="274539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8" name="Picture 57" descr="300Z_stndanom_201806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1"/>
          <a:stretch/>
        </p:blipFill>
        <p:spPr>
          <a:xfrm>
            <a:off x="594351" y="750052"/>
            <a:ext cx="3690777" cy="274539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9" name="TextBox 58"/>
          <p:cNvSpPr txBox="1"/>
          <p:nvPr/>
        </p:nvSpPr>
        <p:spPr>
          <a:xfrm>
            <a:off x="594352" y="752406"/>
            <a:ext cx="2163618" cy="233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1 Jun 2018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99444" y="750111"/>
            <a:ext cx="2146406" cy="233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3 Jun 2018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1" name="Picture 60" descr="300Z_stndanom_20180605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1"/>
          <a:stretch/>
        </p:blipFill>
        <p:spPr>
          <a:xfrm>
            <a:off x="594351" y="3510693"/>
            <a:ext cx="3690777" cy="274539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2" name="TextBox 61"/>
          <p:cNvSpPr txBox="1"/>
          <p:nvPr/>
        </p:nvSpPr>
        <p:spPr>
          <a:xfrm>
            <a:off x="594351" y="3508097"/>
            <a:ext cx="2127021" cy="233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</a:t>
            </a:r>
            <a:r>
              <a:rPr lang="en-US" sz="1400" dirty="0">
                <a:latin typeface="Arial"/>
                <a:cs typeface="Arial"/>
              </a:rPr>
              <a:t>5</a:t>
            </a:r>
            <a:r>
              <a:rPr lang="en-US" sz="1400" dirty="0" smtClean="0">
                <a:latin typeface="Arial"/>
                <a:cs typeface="Arial"/>
              </a:rPr>
              <a:t> Jun 2018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3" name="Picture 62" descr="300Z_stndanom_2018060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6"/>
          <a:stretch/>
        </p:blipFill>
        <p:spPr>
          <a:xfrm>
            <a:off x="4299444" y="3510693"/>
            <a:ext cx="3687730" cy="274539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>
            <a:off x="4299387" y="3515007"/>
            <a:ext cx="2053218" cy="233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7 Jun 2018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198213" y="781410"/>
            <a:ext cx="686349" cy="5515432"/>
            <a:chOff x="7956828" y="781410"/>
            <a:chExt cx="686349" cy="5515432"/>
          </a:xfrm>
        </p:grpSpPr>
        <p:pic>
          <p:nvPicPr>
            <p:cNvPr id="66" name="Picture 65" descr="300Z_stndanom_3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5299696" y="3438542"/>
              <a:ext cx="5515432" cy="20116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8204954" y="5902412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204954" y="558603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4954" y="5280458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204954" y="4972987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204954" y="4671275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204954" y="4366083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204954" y="4057207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04954" y="3754993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204954" y="344076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204954" y="314475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04954" y="2838057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04954" y="2523776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204954" y="2221783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04954" y="1913578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4954" y="1604025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204954" y="130324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204954" y="1010620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594351" y="6288142"/>
            <a:ext cx="7392823" cy="5278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061957" y="989563"/>
            <a:ext cx="8431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316706" y="1216665"/>
            <a:ext cx="8431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906681" y="4224600"/>
            <a:ext cx="8431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756842" y="4103770"/>
            <a:ext cx="8431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3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 descr="slp_track_Russia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08" y="77445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79" descr="DT_theta_Russia_2018060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2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Rectangle 113"/>
          <p:cNvSpPr/>
          <p:nvPr/>
        </p:nvSpPr>
        <p:spPr>
          <a:xfrm>
            <a:off x="2153236" y="267848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2925154" y="3274013"/>
            <a:ext cx="47566" cy="56969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1842095" y="1207077"/>
            <a:ext cx="577661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2348088" y="815126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28" name="Picture 12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153" name="Straight Arrow Connector 152"/>
          <p:cNvCxnSpPr/>
          <p:nvPr/>
        </p:nvCxnSpPr>
        <p:spPr>
          <a:xfrm flipH="1">
            <a:off x="6378316" y="1669500"/>
            <a:ext cx="47460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62922" y="1533013"/>
            <a:ext cx="2171860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Lee cyclogenesis of AC2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48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slp_track_Russia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1" y="774459"/>
            <a:ext cx="437676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 descr="DT_theta_Russia_2018060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3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8" name="Rectangle 77"/>
          <p:cNvSpPr/>
          <p:nvPr/>
        </p:nvSpPr>
        <p:spPr>
          <a:xfrm>
            <a:off x="1557289" y="2941893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099590" y="3095858"/>
            <a:ext cx="517696" cy="21210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>
            <a:off x="2100744" y="1778160"/>
            <a:ext cx="425838" cy="4708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1922170" y="1178073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8" name="Picture 11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59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track_Russia_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1" y="77445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Russia_201806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1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184007" y="292140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017996" y="2501323"/>
            <a:ext cx="67785" cy="537758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>
            <a:off x="2113556" y="2221252"/>
            <a:ext cx="425838" cy="4708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1934982" y="1621165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8" name="Picture 11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0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9806</TotalTime>
  <Words>1838</Words>
  <Application>Microsoft Macintosh PowerPoint</Application>
  <PresentationFormat>On-screen Show (4:3)</PresentationFormat>
  <Paragraphs>556</Paragraphs>
  <Slides>17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Two Intense Arctic Cyclones in June 2018 </vt:lpstr>
      <vt:lpstr>Two Intense Arctic Cyclones in June 2018 </vt:lpstr>
      <vt:lpstr>Two Intense Arctic Cyclones in June 2018 </vt:lpstr>
      <vt:lpstr>PowerPoint Presentation</vt:lpstr>
      <vt:lpstr>PowerPoint Presentation</vt:lpstr>
      <vt:lpstr>PowerPoint Presentation</vt:lpstr>
      <vt:lpstr>5) Synoptic Evolution</vt:lpstr>
      <vt:lpstr>5) Synoptic Evolution</vt:lpstr>
      <vt:lpstr>5) Synoptic Evolution</vt:lpstr>
      <vt:lpstr>5) Synoptic Evolution</vt:lpstr>
      <vt:lpstr>5) Synoptic Evolution</vt:lpstr>
      <vt:lpstr>5) Synoptic Evolution</vt:lpstr>
      <vt:lpstr>PowerPoint Presentation</vt:lpstr>
      <vt:lpstr>Two Intense Arctic Cyclones in June 2018 </vt:lpstr>
      <vt:lpstr>Two Intense Arctic Cyclones in June 2018 </vt:lpstr>
      <vt:lpstr>PowerPoint Presentation</vt:lpstr>
      <vt:lpstr>5) Synoptic Evolution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145</cp:revision>
  <dcterms:created xsi:type="dcterms:W3CDTF">2018-05-15T16:55:59Z</dcterms:created>
  <dcterms:modified xsi:type="dcterms:W3CDTF">2018-12-07T15:48:23Z</dcterms:modified>
</cp:coreProperties>
</file>