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7" r:id="rId2"/>
    <p:sldId id="259" r:id="rId3"/>
    <p:sldId id="260" r:id="rId4"/>
    <p:sldId id="319" r:id="rId5"/>
    <p:sldId id="263" r:id="rId6"/>
    <p:sldId id="316" r:id="rId7"/>
    <p:sldId id="317" r:id="rId8"/>
    <p:sldId id="318" r:id="rId9"/>
    <p:sldId id="30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4" r:id="rId27"/>
    <p:sldId id="286" r:id="rId28"/>
    <p:sldId id="287" r:id="rId29"/>
    <p:sldId id="288" r:id="rId30"/>
    <p:sldId id="290" r:id="rId31"/>
    <p:sldId id="289" r:id="rId32"/>
    <p:sldId id="291" r:id="rId33"/>
    <p:sldId id="308" r:id="rId34"/>
    <p:sldId id="309" r:id="rId35"/>
    <p:sldId id="310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13" r:id="rId47"/>
    <p:sldId id="314" r:id="rId48"/>
    <p:sldId id="31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EC30"/>
    <a:srgbClr val="33DB2D"/>
    <a:srgbClr val="2BFFFF"/>
    <a:srgbClr val="DC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3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3/5/18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3/5/18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8.png"/><Relationship Id="rId5" Type="http://schemas.openxmlformats.org/officeDocument/2006/relationships/image" Target="../media/image55.png"/><Relationship Id="rId6" Type="http://schemas.openxmlformats.org/officeDocument/2006/relationships/image" Target="../media/image9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8.png"/><Relationship Id="rId5" Type="http://schemas.openxmlformats.org/officeDocument/2006/relationships/image" Target="../media/image55.png"/><Relationship Id="rId6" Type="http://schemas.openxmlformats.org/officeDocument/2006/relationships/image" Target="../media/image9.png"/><Relationship Id="rId7" Type="http://schemas.openxmlformats.org/officeDocument/2006/relationships/image" Target="../media/image56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8.png"/><Relationship Id="rId7" Type="http://schemas.openxmlformats.org/officeDocument/2006/relationships/image" Target="../media/image55.png"/><Relationship Id="rId8" Type="http://schemas.openxmlformats.org/officeDocument/2006/relationships/image" Target="../media/image9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9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github.com/nickszap/tpvTrack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Linkages Between Tropopause Polar Vortices and the Great Arctic Cyclone of August 2012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Bosart, and Daniel Keyser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43rd Annual Northeastern Storm Conference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March 2018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Saratoga Springs, NY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88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497300"/>
            <a:chOff x="4573976" y="4518937"/>
            <a:chExt cx="973387" cy="497300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366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2_0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2_06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497300"/>
            <a:chOff x="4573976" y="4518937"/>
            <a:chExt cx="973387" cy="497300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224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2_1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89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2_18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12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7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96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3_0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28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3_06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27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35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610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3_1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21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3_18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277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23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68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4_0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44" y="769383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4_06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" y="769383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24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Cavallo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5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slp_cyclones_era5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70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6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31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5_0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56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5_06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64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89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8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5_1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74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5_18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42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17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0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6_0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74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DT_theta_TPVs_era5_20120806_06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1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89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6_1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23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6_18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49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3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of intense Arctic cyclones (e.g., 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2012, 2014)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contributing to reductions in Arctic sea-ice extent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due to Arctic cyclones may pose hazards to ships moving through open passageways in the Arctic Ocean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83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7_0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74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7_06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6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18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DT_theta_TPVs_era5_201208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4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7_1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08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7_18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4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era5_pv_cross_cfd_69.3N99E_69.3N150E_20120804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b="10672"/>
          <a:stretch/>
        </p:blipFill>
        <p:spPr>
          <a:xfrm>
            <a:off x="447666" y="709172"/>
            <a:ext cx="4987984" cy="466344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</a:t>
            </a:r>
            <a:r>
              <a:rPr lang="en-US" sz="1000" dirty="0" smtClean="0">
                <a:latin typeface="Arial"/>
                <a:cs typeface="Arial"/>
              </a:rPr>
              <a:t>.3°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111.8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>
                <a:latin typeface="Arial"/>
                <a:cs typeface="Arial"/>
              </a:rPr>
              <a:t>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</a:t>
            </a:r>
            <a:r>
              <a:rPr lang="en-US" sz="1000" dirty="0" smtClean="0">
                <a:latin typeface="Arial"/>
                <a:cs typeface="Arial"/>
              </a:rPr>
              <a:t>9.3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124.5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 smtClean="0">
                <a:latin typeface="Arial"/>
                <a:cs typeface="Arial"/>
              </a:rPr>
              <a:t>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</a:t>
            </a:r>
            <a:r>
              <a:rPr lang="en-US" sz="1000" dirty="0" smtClean="0">
                <a:latin typeface="Arial"/>
                <a:cs typeface="Arial"/>
              </a:rPr>
              <a:t>.3°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137.3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>
                <a:latin typeface="Arial"/>
                <a:cs typeface="Arial"/>
              </a:rPr>
              <a:t>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</a:t>
            </a:r>
            <a:r>
              <a:rPr lang="en-US" sz="1600" dirty="0" smtClean="0">
                <a:latin typeface="Arial"/>
                <a:cs typeface="Arial"/>
              </a:rPr>
              <a:t>ascent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red, every 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crossline_69.3N99E_69.3N150E_20120804_060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9960" r="1937" b="15440"/>
          <a:stretch/>
        </p:blipFill>
        <p:spPr>
          <a:xfrm>
            <a:off x="5481983" y="824452"/>
            <a:ext cx="2666199" cy="228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MSLP_crossline_69.3N99E_69.3N150E_20120804_0600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9994" r="1497" b="15158"/>
          <a:stretch/>
        </p:blipFill>
        <p:spPr>
          <a:xfrm>
            <a:off x="5481982" y="3137619"/>
            <a:ext cx="2663516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9" name="Rectangle 78"/>
          <p:cNvSpPr/>
          <p:nvPr/>
        </p:nvSpPr>
        <p:spPr>
          <a:xfrm>
            <a:off x="1025934" y="348087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833164" y="3007316"/>
            <a:ext cx="734720" cy="535927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077058" y="5078249"/>
            <a:ext cx="821801" cy="1595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1600865" y="4658323"/>
            <a:ext cx="1496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6255950" y="2387383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6044992" y="2676240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H="1" flipV="1">
            <a:off x="6740365" y="4781256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552450" y="5022434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146794" y="2142305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502169" y="1752807"/>
            <a:ext cx="4306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130928" y="4463169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486303" y="4073671"/>
            <a:ext cx="4306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89079" y="5293757"/>
            <a:ext cx="4523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51639" y="85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77005" y="82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481982" y="3137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78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era5_pv_cross_cfd_66N161.1E_87N161.1E_20120804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" b="10536"/>
          <a:stretch/>
        </p:blipFill>
        <p:spPr>
          <a:xfrm>
            <a:off x="447665" y="719559"/>
            <a:ext cx="4987986" cy="466344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5098417" y="5293757"/>
            <a:ext cx="44296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81.8°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161.1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>
                <a:latin typeface="Arial"/>
                <a:cs typeface="Arial"/>
              </a:rPr>
              <a:t>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76.5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161.1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 smtClean="0">
                <a:latin typeface="Arial"/>
                <a:cs typeface="Arial"/>
              </a:rPr>
              <a:t>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71.3°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161.1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>
                <a:latin typeface="Arial"/>
                <a:cs typeface="Arial"/>
              </a:rPr>
              <a:t>E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 descr="DT_theta_crossline_67N161.1E_87N161.1E_20120804_060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8" t="9994" r="1825" b="15158"/>
          <a:stretch/>
        </p:blipFill>
        <p:spPr>
          <a:xfrm>
            <a:off x="5481982" y="824820"/>
            <a:ext cx="2660415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 descr="MSLP_crossline_67N161.1E_87N161.1E_20120804_0600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9994" r="1497" b="15158"/>
          <a:stretch/>
        </p:blipFill>
        <p:spPr>
          <a:xfrm>
            <a:off x="5478876" y="3134355"/>
            <a:ext cx="2663521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9" name="Rectangle 78"/>
          <p:cNvSpPr/>
          <p:nvPr/>
        </p:nvSpPr>
        <p:spPr>
          <a:xfrm>
            <a:off x="876526" y="3452861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557591" y="3053056"/>
            <a:ext cx="730160" cy="49018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2866692" y="3101537"/>
            <a:ext cx="215032" cy="105921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2127277" y="4061561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7313727" y="1580394"/>
            <a:ext cx="233050" cy="24123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7205500" y="119584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V="1">
            <a:off x="6804231" y="1598850"/>
            <a:ext cx="268346" cy="950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5852627" y="144918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348078" y="2449485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702825" y="69949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348078" y="4741312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702825" y="302085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2" name="Straight Arrow Connector 121"/>
          <p:cNvCxnSpPr/>
          <p:nvPr/>
        </p:nvCxnSpPr>
        <p:spPr>
          <a:xfrm flipH="1" flipV="1">
            <a:off x="6740365" y="4781256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6552450" y="5022434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</a:t>
            </a:r>
            <a:r>
              <a:rPr lang="en-US" sz="1600" dirty="0" smtClean="0">
                <a:latin typeface="Arial"/>
                <a:cs typeface="Arial"/>
              </a:rPr>
              <a:t>ascent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red, every 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946639" y="85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477005" y="82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481982" y="3132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52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era5_pv_cross_cfd_66N190.2E_87N190.2E_20120806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10923"/>
          <a:stretch/>
        </p:blipFill>
        <p:spPr>
          <a:xfrm>
            <a:off x="435901" y="712952"/>
            <a:ext cx="5011513" cy="4663440"/>
          </a:xfrm>
          <a:prstGeom prst="rect">
            <a:avLst/>
          </a:prstGeom>
        </p:spPr>
      </p:pic>
      <p:pic>
        <p:nvPicPr>
          <p:cNvPr id="56" name="Picture 55" descr="MSLP_crossline_67N190.2E_87N190.2E_201208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9762" r="7457" b="4935"/>
          <a:stretch/>
        </p:blipFill>
        <p:spPr>
          <a:xfrm>
            <a:off x="5478876" y="3117766"/>
            <a:ext cx="2669087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9" name="Picture 48" descr="DT_theta_crossline_67N190.2E_87N190.2E_201208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9796" r="7457" b="4780"/>
          <a:stretch/>
        </p:blipFill>
        <p:spPr>
          <a:xfrm>
            <a:off x="5478876" y="805210"/>
            <a:ext cx="2671056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8" name="TextBox 107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81</a:t>
            </a:r>
            <a:r>
              <a:rPr lang="en-US" sz="1000" dirty="0" smtClean="0">
                <a:latin typeface="Arial"/>
                <a:cs typeface="Arial"/>
              </a:rPr>
              <a:t>.8°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169.8°</a:t>
            </a:r>
            <a:r>
              <a:rPr lang="en-US" sz="1000" dirty="0">
                <a:latin typeface="Arial"/>
                <a:cs typeface="Arial"/>
              </a:rPr>
              <a:t>W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76.5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169.8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>
                <a:latin typeface="Arial"/>
                <a:cs typeface="Arial"/>
              </a:rPr>
              <a:t>W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71.3°</a:t>
            </a:r>
            <a:r>
              <a:rPr lang="en-US" sz="1000" dirty="0" smtClean="0">
                <a:latin typeface="Arial"/>
                <a:cs typeface="Arial"/>
              </a:rPr>
              <a:t>N, </a:t>
            </a:r>
            <a:r>
              <a:rPr lang="en-US" sz="1000" dirty="0" smtClean="0">
                <a:latin typeface="Arial"/>
                <a:cs typeface="Arial"/>
              </a:rPr>
              <a:t>169.8</a:t>
            </a:r>
            <a:r>
              <a:rPr lang="en-US" sz="1000" dirty="0" smtClean="0">
                <a:latin typeface="Arial"/>
                <a:cs typeface="Arial"/>
              </a:rPr>
              <a:t>°</a:t>
            </a:r>
            <a:r>
              <a:rPr lang="en-US" sz="1000" dirty="0" smtClean="0">
                <a:latin typeface="Arial"/>
                <a:cs typeface="Arial"/>
              </a:rPr>
              <a:t>W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3833133" y="283784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3352505" y="3252308"/>
            <a:ext cx="616042" cy="306818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2582154" y="4834104"/>
            <a:ext cx="700332" cy="1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3192564" y="4484829"/>
            <a:ext cx="1496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922533" y="210742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V="1">
            <a:off x="6657822" y="2035074"/>
            <a:ext cx="295298" cy="215182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6810614" y="2665850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777529" y="77421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786867" y="4979631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786867" y="3067545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98417" y="5293757"/>
            <a:ext cx="44296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C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flipH="1" flipV="1">
            <a:off x="7114954" y="4054140"/>
            <a:ext cx="219586" cy="27096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7049586" y="4212437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</a:t>
            </a:r>
            <a:r>
              <a:rPr lang="en-US" sz="1600" dirty="0" smtClean="0">
                <a:latin typeface="Arial"/>
                <a:cs typeface="Arial"/>
              </a:rPr>
              <a:t>ascent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red, every 3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speed (dashed white,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b) DT (2-PVU surface) θ (K, shaded), wind speed (black, 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(m s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, flags and barbs);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31639" y="84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482005" y="80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481982" y="3112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265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_ice_difference_low_tracks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86" y="1116234"/>
            <a:ext cx="4537090" cy="4169664"/>
          </a:xfrm>
          <a:prstGeom prst="rect">
            <a:avLst/>
          </a:prstGeom>
        </p:spPr>
      </p:pic>
      <p:pic>
        <p:nvPicPr>
          <p:cNvPr id="3" name="Picture 2" descr="ws_10m_ice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5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5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50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a_ice_difference_low_tracks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87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2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_ice_difference_low_tracks_201208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44" y="1116234"/>
            <a:ext cx="4537090" cy="4169664"/>
          </a:xfrm>
          <a:prstGeom prst="rect">
            <a:avLst/>
          </a:prstGeom>
        </p:spPr>
      </p:pic>
      <p:pic>
        <p:nvPicPr>
          <p:cNvPr id="3" name="Picture 2" descr="ws_10m_ice_201208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7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7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a_ice_difference_low_tracks_201208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686" y="1116234"/>
            <a:ext cx="4537090" cy="4169664"/>
          </a:xfrm>
          <a:prstGeom prst="rect">
            <a:avLst/>
          </a:prstGeom>
        </p:spPr>
      </p:pic>
      <p:pic>
        <p:nvPicPr>
          <p:cNvPr id="5" name="Picture 4" descr="ws_10m_ice_2012080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89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57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formed over Siberia on 2 August 2012 and tracked northeastward into the Arctic, reaching a minimum central sea level pressure (SLP) of 966.4 hPa at 1800 UTC 6 August in the CFSR (Simmonds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led to reductions in Arctic sea-ice extent during a time in which sea ice was thin and sea-ice volume was well below normal (Zhang et al. 2013)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winds associated with AC12 helped to break up the thin 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81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a_ice_difference_low_tracks_201208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44" y="1116234"/>
            <a:ext cx="4537089" cy="4169664"/>
          </a:xfrm>
          <a:prstGeom prst="rect">
            <a:avLst/>
          </a:prstGeom>
        </p:spPr>
      </p:pic>
      <p:pic>
        <p:nvPicPr>
          <p:cNvPr id="3" name="Picture 2" descr="ws_10m_ice_201208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1116234"/>
            <a:ext cx="4537089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9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9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46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a_ice_difference_low_tracks_201208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44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1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" y="1116234"/>
            <a:ext cx="4537089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788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ea_ice_difference_low_tracks_2012081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67" y="1116234"/>
            <a:ext cx="4537090" cy="4169664"/>
          </a:xfrm>
          <a:prstGeom prst="rect">
            <a:avLst/>
          </a:prstGeom>
        </p:spPr>
      </p:pic>
      <p:pic>
        <p:nvPicPr>
          <p:cNvPr id="4" name="Picture 3" descr="ws_10m_ice_201208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43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a_ice_difference_low_tracks_201208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75" y="1116234"/>
            <a:ext cx="4537090" cy="4169664"/>
          </a:xfrm>
          <a:prstGeom prst="rect">
            <a:avLst/>
          </a:prstGeom>
        </p:spPr>
      </p:pic>
      <p:pic>
        <p:nvPicPr>
          <p:cNvPr id="3" name="Picture 2" descr="ws_10m_ice_2012081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75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a_ice_difference_low_tracks_201208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44" y="1116234"/>
            <a:ext cx="4537090" cy="4169664"/>
          </a:xfrm>
          <a:prstGeom prst="rect">
            <a:avLst/>
          </a:prstGeom>
        </p:spPr>
      </p:pic>
      <p:pic>
        <p:nvPicPr>
          <p:cNvPr id="4" name="Picture 3" descr="ws_10m_ice_2012081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5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a_ice_difference_low_tracks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08" y="1116234"/>
            <a:ext cx="4537089" cy="4169664"/>
          </a:xfrm>
          <a:prstGeom prst="rect">
            <a:avLst/>
          </a:prstGeom>
        </p:spPr>
      </p:pic>
      <p:pic>
        <p:nvPicPr>
          <p:cNvPr id="3" name="Picture 2" descr="ws_10m_ice_2012081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" y="1116234"/>
            <a:ext cx="4537089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(shaded, %) since 0000 UTC 2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− 0000 UTC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 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2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1 approaches and interacts with AC12 in a region of strong baroclinicity, likely supporting the development of AC12 via baroclinic processes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of warm, moist air and relatively strong lower-tropospheric ascent in region of jet coupling likely contribute to formation of a potential vorticity (PV) tower associated with AC12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03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between TPV 1 and the PV tower associated with AC12 likely supports the intensification of AC12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L1 interacts and merges with AC12, which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attaining a minimum SLP of 962 hPa, AC12 moves slowly over Arctic, where its expansive surface wind field contributes to reductions in Arctic sea-ice extent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1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Interaction between TPV 1 and the PV tower associated with AC12 likely supports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L1 interacts and merges with AC12, which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After attaining a minimum SLP of 962 hPa, AC12 moves slowly over Arctic, where its expansive surface wind field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reductions in Arctic sea-ice extent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50068" y="-33716"/>
            <a:ext cx="5880183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49852" y="-13048"/>
            <a:ext cx="4319875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kbiernat@albany.edu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760034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ccording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Zhang et al. (2013) sea-ice volume decreased twice as fast as normal during AC12 due to melting of the bottom and perimeter of ice floes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(2012) and Yamazaki et al. (2015) found that a TPV played an important role in the lifecycle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7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synoptic examination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TPVs, a predecessor surface cyclone, and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18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92418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0.3° ERA5 (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Hersbach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Dee 2016)</a:t>
            </a: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Cavallo to identify and track TPVs of interest for AC12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0521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tracked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predecessor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surface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cyclone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by following the locations of minimum SLP</a:t>
            </a:r>
          </a:p>
          <a:p>
            <a:pPr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0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anomaly of 300-hPa geopotential height (σ, shaded); (right) 850-hPa temperature (°C, black) and standardized anomaly of 850-hPa 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Surface Cyclone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320905"/>
              </p:ext>
            </p:extLst>
          </p:nvPr>
        </p:nvGraphicFramePr>
        <p:xfrm>
          <a:off x="65970" y="5008193"/>
          <a:ext cx="3824560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~28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1490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85306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6252</TotalTime>
  <Words>6381</Words>
  <Application>Microsoft Macintosh PowerPoint</Application>
  <PresentationFormat>On-screen Show (4:3)</PresentationFormat>
  <Paragraphs>1875</Paragraphs>
  <Slides>48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Linkages Between Tropopause Polar Vortices and the Great Arctic Cyclone of August 2012  </vt:lpstr>
      <vt:lpstr>What are Tropopause Polar Vortices (TPVs)</vt:lpstr>
      <vt:lpstr>Motivation</vt:lpstr>
      <vt:lpstr>The Great Arctic Cyclone of August 2012 (AC12)</vt:lpstr>
      <vt:lpstr>The Great Arctic Cyclone of August 2012 (AC12)</vt:lpstr>
      <vt:lpstr>Outline</vt:lpstr>
      <vt:lpstr>Data and Methods</vt:lpstr>
      <vt:lpstr>Data and Methods</vt:lpstr>
      <vt:lpstr>TPV and Surface Cyclone Tracks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</vt:lpstr>
      <vt:lpstr>Cross Sections</vt:lpstr>
      <vt:lpstr>Cross Sections</vt:lpstr>
      <vt:lpstr>Reduction in Arctic Sea Ice</vt:lpstr>
      <vt:lpstr>Reduction in Arctic Sea Ice</vt:lpstr>
      <vt:lpstr>Reduction in Arctic Sea Ice</vt:lpstr>
      <vt:lpstr>Reduction in Arctic Sea Ice</vt:lpstr>
      <vt:lpstr>Reduction in Arctic Sea Ice</vt:lpstr>
      <vt:lpstr>Reduction in Arctic Sea Ice</vt:lpstr>
      <vt:lpstr>Reduction in Arctic Sea Ice</vt:lpstr>
      <vt:lpstr>Reduction in Arctic Sea Ice</vt:lpstr>
      <vt:lpstr>Reduction in Arctic Sea  Ice</vt:lpstr>
      <vt:lpstr>Reduction in Arctic Sea Ice</vt:lpstr>
      <vt:lpstr>Conclusions</vt:lpstr>
      <vt:lpstr>Conclusions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74</cp:revision>
  <dcterms:created xsi:type="dcterms:W3CDTF">2018-03-04T15:15:25Z</dcterms:created>
  <dcterms:modified xsi:type="dcterms:W3CDTF">2018-03-09T04:22:20Z</dcterms:modified>
</cp:coreProperties>
</file>