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300" r:id="rId2"/>
    <p:sldId id="369" r:id="rId3"/>
    <p:sldId id="376" r:id="rId4"/>
    <p:sldId id="401" r:id="rId5"/>
    <p:sldId id="377" r:id="rId6"/>
    <p:sldId id="396" r:id="rId7"/>
    <p:sldId id="397" r:id="rId8"/>
    <p:sldId id="379" r:id="rId9"/>
    <p:sldId id="394" r:id="rId10"/>
    <p:sldId id="400" r:id="rId11"/>
    <p:sldId id="416" r:id="rId12"/>
    <p:sldId id="378" r:id="rId13"/>
    <p:sldId id="417" r:id="rId14"/>
    <p:sldId id="403" r:id="rId15"/>
    <p:sldId id="380" r:id="rId16"/>
    <p:sldId id="384" r:id="rId17"/>
    <p:sldId id="381" r:id="rId18"/>
    <p:sldId id="382" r:id="rId19"/>
    <p:sldId id="383" r:id="rId20"/>
    <p:sldId id="385" r:id="rId21"/>
    <p:sldId id="399" r:id="rId22"/>
    <p:sldId id="398" r:id="rId23"/>
    <p:sldId id="386" r:id="rId24"/>
    <p:sldId id="387" r:id="rId25"/>
    <p:sldId id="388" r:id="rId26"/>
    <p:sldId id="389" r:id="rId27"/>
    <p:sldId id="390" r:id="rId28"/>
    <p:sldId id="392" r:id="rId29"/>
    <p:sldId id="393" r:id="rId30"/>
    <p:sldId id="391" r:id="rId31"/>
    <p:sldId id="413" r:id="rId32"/>
    <p:sldId id="414" r:id="rId33"/>
    <p:sldId id="415" r:id="rId34"/>
    <p:sldId id="410" r:id="rId35"/>
    <p:sldId id="411" r:id="rId36"/>
    <p:sldId id="412" r:id="rId37"/>
    <p:sldId id="409" r:id="rId38"/>
    <p:sldId id="404" r:id="rId39"/>
    <p:sldId id="405" r:id="rId40"/>
    <p:sldId id="406" r:id="rId41"/>
    <p:sldId id="407" r:id="rId42"/>
    <p:sldId id="408" r:id="rId43"/>
    <p:sldId id="368" r:id="rId44"/>
    <p:sldId id="361" r:id="rId45"/>
    <p:sldId id="327" r:id="rId46"/>
    <p:sldId id="358" r:id="rId47"/>
    <p:sldId id="371" r:id="rId48"/>
    <p:sldId id="372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53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86DA9-C825-3646-8DFF-91E3494BC404}" type="datetimeFigureOut">
              <a:rPr lang="en-US" smtClean="0"/>
              <a:t>2/27/19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0F921-644D-A14E-93B0-A0C888604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92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AC1B9-8427-0949-B4E5-1DE56EA589BA}" type="datetimeFigureOut">
              <a:rPr lang="en-US" smtClean="0"/>
              <a:t>2/27/19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64B0-E7E6-DE4F-AE6D-92D4C9A2D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45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AC1B9-8427-0949-B4E5-1DE56EA589BA}" type="datetimeFigureOut">
              <a:rPr lang="en-US" smtClean="0"/>
              <a:t>2/27/19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64B0-E7E6-DE4F-AE6D-92D4C9A2D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39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AC1B9-8427-0949-B4E5-1DE56EA589BA}" type="datetimeFigureOut">
              <a:rPr lang="en-US" smtClean="0"/>
              <a:t>2/27/19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64B0-E7E6-DE4F-AE6D-92D4C9A2D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373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AC1B9-8427-0949-B4E5-1DE56EA589BA}" type="datetimeFigureOut">
              <a:rPr lang="en-US" smtClean="0"/>
              <a:t>2/27/19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64B0-E7E6-DE4F-AE6D-92D4C9A2D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65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AC1B9-8427-0949-B4E5-1DE56EA589BA}" type="datetimeFigureOut">
              <a:rPr lang="en-US" smtClean="0"/>
              <a:t>2/27/19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64B0-E7E6-DE4F-AE6D-92D4C9A2D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40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AC1B9-8427-0949-B4E5-1DE56EA589BA}" type="datetimeFigureOut">
              <a:rPr lang="en-US" smtClean="0"/>
              <a:t>2/27/19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64B0-E7E6-DE4F-AE6D-92D4C9A2D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79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AC1B9-8427-0949-B4E5-1DE56EA589BA}" type="datetimeFigureOut">
              <a:rPr lang="en-US" smtClean="0"/>
              <a:t>2/27/19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64B0-E7E6-DE4F-AE6D-92D4C9A2D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919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AC1B9-8427-0949-B4E5-1DE56EA589BA}" type="datetimeFigureOut">
              <a:rPr lang="en-US" smtClean="0"/>
              <a:t>2/27/19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64B0-E7E6-DE4F-AE6D-92D4C9A2D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80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AC1B9-8427-0949-B4E5-1DE56EA589BA}" type="datetimeFigureOut">
              <a:rPr lang="en-US" smtClean="0"/>
              <a:t>2/27/19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64B0-E7E6-DE4F-AE6D-92D4C9A2D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AC1B9-8427-0949-B4E5-1DE56EA589BA}" type="datetimeFigureOut">
              <a:rPr lang="en-US" smtClean="0"/>
              <a:t>2/27/19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64B0-E7E6-DE4F-AE6D-92D4C9A2D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963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AC1B9-8427-0949-B4E5-1DE56EA589BA}" type="datetimeFigureOut">
              <a:rPr lang="en-US" smtClean="0"/>
              <a:t>2/27/19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64B0-E7E6-DE4F-AE6D-92D4C9A2D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96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AC1B9-8427-0949-B4E5-1DE56EA589BA}" type="datetimeFigureOut">
              <a:rPr lang="en-US" smtClean="0"/>
              <a:t>2/27/19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164B0-E7E6-DE4F-AE6D-92D4C9A2D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8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18/11/16/nyregion/newyorktoday/port-authority-nj-transit-snow-commute-nyc.html?rref=collection/sectioncollection/nyregion&amp;action=click&amp;contentCollection=nyregion&amp;region=stream&amp;module=stream_unit&amp;version=latest&amp;contentPlacement=7&amp;pgtype=sectionfront" TargetMode="External"/><Relationship Id="rId4" Type="http://schemas.openxmlformats.org/officeDocument/2006/relationships/hyperlink" Target="https://www.nytimes.com/2018/11/16/nyregion/nyc-snowstorm-traffic-commute.html?rref=collection/sectioncollection/nyregion&amp;action=click&amp;contentCollection=nyregion&amp;region=stream&amp;module=stream_unit&amp;version=latest&amp;contentPlacement=1&amp;pgtype=sectionfront" TargetMode="External"/><Relationship Id="rId5" Type="http://schemas.openxmlformats.org/officeDocument/2006/relationships/hyperlink" Target="https://www.nytimes.com/2018/11/19/nyregion/newyorktoday/new-york-today-politicians-storms.html?em_pos=large&amp;emc=edit_ur_20181119&amp;nl=new-york-today&amp;nlid=54201803edit_ur_20181119&amp;ref=headline&amp;te=1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nytimes.com/2018/11/16/nyregion/snowstorm-total-delays-commute.html?action=click&amp;module=Top%20Stories&amp;pgtype=Homepage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72815"/>
            <a:ext cx="9143999" cy="1775921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The New York City Metro Area Transportation Apocalypse Event of 15 November 2018 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568985" y="4220856"/>
            <a:ext cx="6017879" cy="1311162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44</a:t>
            </a:r>
            <a:r>
              <a:rPr lang="en-US" sz="2400" b="1" baseline="30000" dirty="0" smtClean="0">
                <a:solidFill>
                  <a:schemeClr val="tx1"/>
                </a:solidFill>
              </a:rPr>
              <a:t>th</a:t>
            </a:r>
            <a:r>
              <a:rPr lang="en-US" sz="2400" b="1" dirty="0" smtClean="0">
                <a:solidFill>
                  <a:schemeClr val="tx1"/>
                </a:solidFill>
              </a:rPr>
              <a:t> Northeastern Storm Conference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Saturday 9 March 2019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Saratoga Springs, New York 12866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35857" y="2553403"/>
            <a:ext cx="8672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Lance F. Bosart, Kevin A. </a:t>
            </a:r>
            <a:r>
              <a:rPr lang="en-US" sz="2800" b="1" dirty="0" err="1" smtClean="0">
                <a:solidFill>
                  <a:srgbClr val="0000FF"/>
                </a:solidFill>
              </a:rPr>
              <a:t>Biernat</a:t>
            </a:r>
            <a:r>
              <a:rPr lang="en-US" sz="2800" b="1" dirty="0" smtClean="0">
                <a:solidFill>
                  <a:srgbClr val="0000FF"/>
                </a:solidFill>
              </a:rPr>
              <a:t>, and Tyler C. </a:t>
            </a:r>
            <a:r>
              <a:rPr lang="en-US" sz="2800" b="1" dirty="0" err="1" smtClean="0">
                <a:solidFill>
                  <a:srgbClr val="0000FF"/>
                </a:solidFill>
              </a:rPr>
              <a:t>Leicht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4518" y="5779517"/>
            <a:ext cx="8391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Support provided by:  NSF</a:t>
            </a:r>
            <a:r>
              <a:rPr lang="en-US" sz="1600" b="1" dirty="0" smtClean="0">
                <a:latin typeface="Arial"/>
                <a:cs typeface="Arial"/>
              </a:rPr>
              <a:t> AGS-1656406 and NOAA CSTAR NA16NWS4680005 </a:t>
            </a:r>
            <a:r>
              <a:rPr lang="en-US" sz="1600" b="1" dirty="0" smtClean="0"/>
              <a:t> 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-1" y="3170296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Department of Atmospheric and Environmental Sciences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University at Albany – SUNY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Albany, NY 12222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401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696" y="947460"/>
            <a:ext cx="7422398" cy="577640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1900" dirty="0"/>
              <a:t>KNYC 152351Z AUTO 3/4SM -SN BR M02/M02 A3023 RMK AO2 SLP230 P0015 60079 T10171022 10022 21022 56035 FZRANO $</a:t>
            </a:r>
            <a:br>
              <a:rPr lang="en-US" sz="1900" dirty="0"/>
            </a:br>
            <a:r>
              <a:rPr lang="en-US" sz="1900" dirty="0"/>
              <a:t>KNYC 152251Z AUTO 3/4SM -SN BR M02/M03 A3025 RMK AO2 SLP236 P0018 T10221028 FZRANO $</a:t>
            </a:r>
            <a:br>
              <a:rPr lang="en-US" sz="1900" dirty="0"/>
            </a:br>
            <a:r>
              <a:rPr lang="en-US" sz="1900" dirty="0"/>
              <a:t>KNYC 152151Z AUTO 1/4SM +SN FZFG M02/M02 A3027 RMK AO2 PRESFR SLP244 P0025 T10171022 FZRANO $</a:t>
            </a:r>
            <a:br>
              <a:rPr lang="en-US" sz="1900" dirty="0"/>
            </a:br>
            <a:r>
              <a:rPr lang="en-US" sz="1900" dirty="0"/>
              <a:t>KNYC 152051Z AUTO 1/4SM +SN FG 00/M01 A3033 RMK AO2 SLP265 P0015 60021 T00001006 55037 FZRANO $</a:t>
            </a:r>
            <a:br>
              <a:rPr lang="en-US" sz="1900" dirty="0"/>
            </a:br>
            <a:r>
              <a:rPr lang="en-US" sz="1900" dirty="0"/>
              <a:t>KNYC 152037Z AUTO M1/4SM +SN FG 00/M01 A3033 RMK AO2 PRESRR P0010 T00001006 FZRANO $</a:t>
            </a:r>
            <a:br>
              <a:rPr lang="en-US" sz="1900" dirty="0"/>
            </a:br>
            <a:r>
              <a:rPr lang="en-US" sz="1900" dirty="0"/>
              <a:t>KNYC 152015Z AUTO 1/4SM +SN FG VV004 01/M01 A3030 RMK AO2 P0004 T00061006 FZRANO $</a:t>
            </a:r>
            <a:br>
              <a:rPr lang="en-US" sz="1900" dirty="0"/>
            </a:br>
            <a:r>
              <a:rPr lang="en-US" sz="1900" dirty="0"/>
              <a:t>KNYC 151951Z AUTO 1/4SM +SN FG VV005 01/M01 A3032 RMK AO2 SLP261 P0006 T00061006 FZRANO $</a:t>
            </a:r>
            <a:br>
              <a:rPr lang="en-US" sz="1900" dirty="0"/>
            </a:br>
            <a:r>
              <a:rPr lang="en-US" sz="1900" dirty="0"/>
              <a:t>KNYC 151943Z AUTO 1/4SM +SN FG OVC005 01/M01 A3032 RMK AO2 P0005 T00061006 FZRANO $</a:t>
            </a:r>
            <a:br>
              <a:rPr lang="en-US" sz="1900" dirty="0"/>
            </a:br>
            <a:r>
              <a:rPr lang="en-US" sz="1900" dirty="0"/>
              <a:t>KNYC 151924Z AUTO 1/4SM SN FG BKN004 OVC010 01/M01 A3035 RMK AO2 PRESFR P0002 T00061006 FZRANO $</a:t>
            </a:r>
            <a:br>
              <a:rPr lang="en-US" sz="1900" dirty="0"/>
            </a:br>
            <a:r>
              <a:rPr lang="en-US" sz="1900" dirty="0"/>
              <a:t>KNYC 151917Z AUTO 1/4SM SN FG SCT006 OVC012 01/M01 A3036 RMK AO2 PRESFR P0001 T00061011 FZRANO $</a:t>
            </a:r>
            <a:br>
              <a:rPr lang="en-US" sz="1900" dirty="0"/>
            </a:br>
            <a:r>
              <a:rPr lang="en-US" sz="1900" dirty="0"/>
              <a:t>KNYC 151910Z AUTO 1/4SM SN FG SCT009 BKN016 OVC024 01/M01 A3038 RMK AO2 PRESFR P0001 T00061011 FZRANO $</a:t>
            </a:r>
            <a:br>
              <a:rPr lang="en-US" sz="1900" dirty="0"/>
            </a:br>
            <a:r>
              <a:rPr lang="en-US" sz="1900" dirty="0"/>
              <a:t>KNYC 151859Z AUTO 1/2SM SN OVC021 01/M02 A3040 RMK AO2 PRESFR P0000 T00111022 FZRANO $</a:t>
            </a:r>
            <a:br>
              <a:rPr lang="en-US" sz="1900" dirty="0"/>
            </a:br>
            <a:r>
              <a:rPr lang="en-US" sz="1900" dirty="0"/>
              <a:t>KNYC 151851Z AUTO 1SM -SN BKN025 OVC032 02/M03 A3041 RMK AO2 SNB36 SLP290 P0000 T00171028 FZRANO $</a:t>
            </a:r>
            <a:br>
              <a:rPr lang="en-US" sz="1900" dirty="0"/>
            </a:br>
            <a:r>
              <a:rPr lang="en-US" sz="1900" dirty="0"/>
              <a:t>KNYC 151844Z AUTO 2 1/2SM -SN BKN027 OVC034 02/M04 A3041 RMK AO2 SNB36 P0000 T00171039 FZRANO </a:t>
            </a:r>
            <a:r>
              <a:rPr lang="en-US" sz="1900" dirty="0" smtClean="0"/>
              <a:t>$                                                                                                                                                                       KNYC </a:t>
            </a:r>
            <a:r>
              <a:rPr lang="en-US" sz="1900" dirty="0"/>
              <a:t>151751Z AUTO 10SM OVC031 02/M05 A3044 RMK AO2 SLP301 T00171050 10017 21006 56027 FZRANO </a:t>
            </a:r>
            <a:r>
              <a:rPr lang="en-US" sz="1900" dirty="0" smtClean="0"/>
              <a:t>$</a:t>
            </a:r>
            <a:endParaRPr lang="en-US" sz="1900" b="1" dirty="0"/>
          </a:p>
          <a:p>
            <a:endParaRPr lang="en-US" sz="2400" b="1" dirty="0" smtClean="0"/>
          </a:p>
          <a:p>
            <a:endParaRPr lang="en-US" sz="2400" b="1" dirty="0"/>
          </a:p>
          <a:p>
            <a:endParaRPr lang="en-US" sz="2400" b="1" dirty="0"/>
          </a:p>
          <a:p>
            <a:endParaRPr lang="en-US" dirty="0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225779" y="11232"/>
            <a:ext cx="8683036" cy="86365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KNYC METAR </a:t>
            </a:r>
            <a:r>
              <a:rPr lang="en-US" b="1" dirty="0" err="1" smtClean="0">
                <a:solidFill>
                  <a:srgbClr val="FF0000"/>
                </a:solidFill>
              </a:rPr>
              <a:t>Obs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982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N_NYSMesoNet_15–16Nov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91" y="874890"/>
            <a:ext cx="6069142" cy="5983110"/>
          </a:xfrm>
          <a:prstGeom prst="rect">
            <a:avLst/>
          </a:prstGeom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225779" y="11232"/>
            <a:ext cx="8683036" cy="86365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NYS </a:t>
            </a:r>
            <a:r>
              <a:rPr lang="en-US" b="1" dirty="0" err="1" smtClean="0">
                <a:solidFill>
                  <a:srgbClr val="FF0000"/>
                </a:solidFill>
              </a:rPr>
              <a:t>Mesonet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Obs</a:t>
            </a:r>
            <a:r>
              <a:rPr lang="en-US" b="1" dirty="0" smtClean="0">
                <a:solidFill>
                  <a:srgbClr val="FF0000"/>
                </a:solidFill>
              </a:rPr>
              <a:t> at the Bronx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17333" y="5698220"/>
            <a:ext cx="1526667" cy="115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+mn-lt"/>
                <a:cs typeface="Arial" panose="020B0604020202020204" pitchFamily="34" charset="0"/>
              </a:rPr>
              <a:t>Image courtesy of Nick </a:t>
            </a:r>
            <a:r>
              <a:rPr lang="en-US" sz="1600" dirty="0" err="1" smtClean="0">
                <a:latin typeface="+mn-lt"/>
                <a:cs typeface="Arial" panose="020B0604020202020204" pitchFamily="34" charset="0"/>
              </a:rPr>
              <a:t>Bassill</a:t>
            </a:r>
            <a:endParaRPr lang="en-US" sz="1600" dirty="0" smtClean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380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60" y="1260108"/>
            <a:ext cx="8646574" cy="5558512"/>
          </a:xfrm>
          <a:prstGeom prst="rect">
            <a:avLst/>
          </a:prstGeom>
        </p:spPr>
      </p:pic>
      <p:sp>
        <p:nvSpPr>
          <p:cNvPr id="5" name="Title 6"/>
          <p:cNvSpPr txBox="1">
            <a:spLocks/>
          </p:cNvSpPr>
          <p:nvPr/>
        </p:nvSpPr>
        <p:spPr>
          <a:xfrm>
            <a:off x="225779" y="11231"/>
            <a:ext cx="8683036" cy="141623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Observed Snowfall (inches) for                                 15–16 Nov 2018 (</a:t>
            </a:r>
            <a:r>
              <a:rPr lang="en-US" b="1" dirty="0" err="1">
                <a:solidFill>
                  <a:srgbClr val="FF0000"/>
                </a:solidFill>
              </a:rPr>
              <a:t>Tomer</a:t>
            </a:r>
            <a:r>
              <a:rPr lang="en-US" b="1" dirty="0">
                <a:solidFill>
                  <a:srgbClr val="FF0000"/>
                </a:solidFill>
              </a:rPr>
              <a:t> Burg)</a:t>
            </a:r>
          </a:p>
        </p:txBody>
      </p:sp>
    </p:spTree>
    <p:extLst>
      <p:ext uri="{BB962C8B-B14F-4D97-AF65-F5344CB8AC3E}">
        <p14:creationId xmlns:p14="http://schemas.microsoft.com/office/powerpoint/2010/main" val="990815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 txBox="1">
            <a:spLocks/>
          </p:cNvSpPr>
          <p:nvPr/>
        </p:nvSpPr>
        <p:spPr>
          <a:xfrm>
            <a:off x="225779" y="11231"/>
            <a:ext cx="8683036" cy="141623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Snowfall Reports </a:t>
            </a: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en-US" b="1" dirty="0" smtClean="0">
                <a:solidFill>
                  <a:srgbClr val="FF0000"/>
                </a:solidFill>
              </a:rPr>
              <a:t>NWS)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NYC_Snow_24h_12Z16Nov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83" y="811529"/>
            <a:ext cx="7045920" cy="590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9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PC_SfcMap_21Z15Nov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03" y="1481439"/>
            <a:ext cx="8230957" cy="5182811"/>
          </a:xfrm>
          <a:prstGeom prst="rect">
            <a:avLst/>
          </a:prstGeom>
        </p:spPr>
      </p:pic>
      <p:sp>
        <p:nvSpPr>
          <p:cNvPr id="6" name="Title 6"/>
          <p:cNvSpPr txBox="1">
            <a:spLocks/>
          </p:cNvSpPr>
          <p:nvPr/>
        </p:nvSpPr>
        <p:spPr>
          <a:xfrm>
            <a:off x="225779" y="11232"/>
            <a:ext cx="8683036" cy="1504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NCEP–WPC Surface Analysis:                            2100 UTC 15 Nov 2018</a:t>
            </a:r>
          </a:p>
        </p:txBody>
      </p:sp>
    </p:spTree>
    <p:extLst>
      <p:ext uri="{BB962C8B-B14F-4D97-AF65-F5344CB8AC3E}">
        <p14:creationId xmlns:p14="http://schemas.microsoft.com/office/powerpoint/2010/main" val="922921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40" y="825665"/>
            <a:ext cx="8642270" cy="5983110"/>
          </a:xfrm>
          <a:prstGeom prst="rect">
            <a:avLst/>
          </a:prstGeom>
        </p:spPr>
      </p:pic>
      <p:sp>
        <p:nvSpPr>
          <p:cNvPr id="4" name="Title 6"/>
          <p:cNvSpPr txBox="1">
            <a:spLocks/>
          </p:cNvSpPr>
          <p:nvPr/>
        </p:nvSpPr>
        <p:spPr>
          <a:xfrm>
            <a:off x="225779" y="11232"/>
            <a:ext cx="8683036" cy="863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Frontogenesis valid 2300 UTC 15 Nov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21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ge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82" y="884470"/>
            <a:ext cx="7102766" cy="532115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42552" y="6205074"/>
            <a:ext cx="7447359" cy="5347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+mn-lt"/>
                <a:cs typeface="Arial" panose="020B0604020202020204" pitchFamily="34" charset="0"/>
              </a:rPr>
              <a:t>850–700-hPa frontogenesis [K (100 km)</a:t>
            </a:r>
            <a:r>
              <a:rPr lang="en-US" sz="1600" baseline="30000" dirty="0" smtClean="0">
                <a:latin typeface="+mn-lt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+mn-lt"/>
                <a:cs typeface="Arial" panose="020B0604020202020204" pitchFamily="34" charset="0"/>
              </a:rPr>
              <a:t> (3 h)</a:t>
            </a:r>
            <a:r>
              <a:rPr lang="en-US" sz="1600" baseline="30000" dirty="0" smtClean="0">
                <a:latin typeface="+mn-lt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+mn-lt"/>
                <a:cs typeface="Arial" panose="020B0604020202020204" pitchFamily="34" charset="0"/>
              </a:rPr>
              <a:t>,</a:t>
            </a:r>
            <a:r>
              <a:rPr lang="en-US" sz="1600" baseline="300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+mn-lt"/>
                <a:cs typeface="Arial" panose="020B0604020202020204" pitchFamily="34" charset="0"/>
              </a:rPr>
              <a:t>shaded], height (m, black),            temperature (°C, red/blue), and wind. Source: SPC.</a:t>
            </a:r>
            <a:endParaRPr lang="en-US" sz="16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225779" y="11232"/>
            <a:ext cx="8683036" cy="863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Frontogenesis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43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nding_1800UTC_15Nov18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189" y="1492817"/>
            <a:ext cx="4147798" cy="517302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67397" y="1096976"/>
            <a:ext cx="4104601" cy="3611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cs typeface="Arial" panose="020B0604020202020204" pitchFamily="34" charset="0"/>
              </a:rPr>
              <a:t>E</a:t>
            </a:r>
            <a:r>
              <a:rPr lang="en-US" sz="2400" b="1" dirty="0" smtClean="0">
                <a:cs typeface="Arial" panose="020B0604020202020204" pitchFamily="34" charset="0"/>
              </a:rPr>
              <a:t>nding 1200 UTC 15 Nov 2018 </a:t>
            </a:r>
            <a:endParaRPr lang="en-US" sz="2400" b="1" dirty="0"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83386" y="1096976"/>
            <a:ext cx="4104601" cy="3611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cs typeface="Arial" panose="020B0604020202020204" pitchFamily="34" charset="0"/>
              </a:rPr>
              <a:t>E</a:t>
            </a:r>
            <a:r>
              <a:rPr lang="en-US" sz="2400" b="1" dirty="0" smtClean="0">
                <a:cs typeface="Arial" panose="020B0604020202020204" pitchFamily="34" charset="0"/>
              </a:rPr>
              <a:t>nding 1800 UTC 15 Nov 2018 </a:t>
            </a:r>
            <a:endParaRPr lang="en-US" sz="2400" b="1" dirty="0">
              <a:cs typeface="Arial" panose="020B0604020202020204" pitchFamily="34" charset="0"/>
            </a:endParaRPr>
          </a:p>
        </p:txBody>
      </p:sp>
      <p:pic>
        <p:nvPicPr>
          <p:cNvPr id="7" name="Picture 6" descr="ending_1200UTC_15Nov18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4" y="1606031"/>
            <a:ext cx="4195054" cy="5047488"/>
          </a:xfrm>
          <a:prstGeom prst="rect">
            <a:avLst/>
          </a:prstGeom>
        </p:spPr>
      </p:pic>
      <p:sp>
        <p:nvSpPr>
          <p:cNvPr id="8" name="Title 6"/>
          <p:cNvSpPr txBox="1">
            <a:spLocks/>
          </p:cNvSpPr>
          <p:nvPr/>
        </p:nvSpPr>
        <p:spPr>
          <a:xfrm>
            <a:off x="225779" y="11232"/>
            <a:ext cx="8683036" cy="863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Backward Trajectories: KDCA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919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nding_1200UTC_15Nov18_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70" y="1610909"/>
            <a:ext cx="4123204" cy="5056632"/>
          </a:xfrm>
          <a:prstGeom prst="rect">
            <a:avLst/>
          </a:prstGeom>
        </p:spPr>
      </p:pic>
      <p:pic>
        <p:nvPicPr>
          <p:cNvPr id="8" name="Picture 7" descr="ending_1800UTC_15Nov18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93" y="1598082"/>
            <a:ext cx="4130904" cy="5074920"/>
          </a:xfrm>
          <a:prstGeom prst="rect">
            <a:avLst/>
          </a:prstGeom>
        </p:spPr>
      </p:pic>
      <p:sp>
        <p:nvSpPr>
          <p:cNvPr id="9" name="Title 6"/>
          <p:cNvSpPr txBox="1">
            <a:spLocks/>
          </p:cNvSpPr>
          <p:nvPr/>
        </p:nvSpPr>
        <p:spPr>
          <a:xfrm>
            <a:off x="225779" y="11232"/>
            <a:ext cx="8683036" cy="863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Backward Trajectories: KNYC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7397" y="1096976"/>
            <a:ext cx="4104601" cy="3611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cs typeface="Arial" panose="020B0604020202020204" pitchFamily="34" charset="0"/>
              </a:rPr>
              <a:t>E</a:t>
            </a:r>
            <a:r>
              <a:rPr lang="en-US" sz="2400" b="1" dirty="0" smtClean="0">
                <a:cs typeface="Arial" panose="020B0604020202020204" pitchFamily="34" charset="0"/>
              </a:rPr>
              <a:t>nding 1200 UTC 15 Nov 2018 </a:t>
            </a:r>
            <a:endParaRPr lang="en-US" sz="2400" b="1" dirty="0"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83386" y="1096976"/>
            <a:ext cx="4104601" cy="3611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cs typeface="Arial" panose="020B0604020202020204" pitchFamily="34" charset="0"/>
              </a:rPr>
              <a:t>E</a:t>
            </a:r>
            <a:r>
              <a:rPr lang="en-US" sz="2400" b="1" dirty="0" smtClean="0">
                <a:cs typeface="Arial" panose="020B0604020202020204" pitchFamily="34" charset="0"/>
              </a:rPr>
              <a:t>nding 1800 UTC 15 Nov 2018 </a:t>
            </a:r>
            <a:endParaRPr lang="en-US" sz="24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147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nding_1200UTC_15Nov18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38" y="1585254"/>
            <a:ext cx="4146556" cy="5065776"/>
          </a:xfrm>
          <a:prstGeom prst="rect">
            <a:avLst/>
          </a:prstGeom>
        </p:spPr>
      </p:pic>
      <p:pic>
        <p:nvPicPr>
          <p:cNvPr id="10" name="Picture 9" descr="ending_1800UTC_15Nov18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806" y="1607156"/>
            <a:ext cx="4058701" cy="5056632"/>
          </a:xfrm>
          <a:prstGeom prst="rect">
            <a:avLst/>
          </a:prstGeom>
        </p:spPr>
      </p:pic>
      <p:sp>
        <p:nvSpPr>
          <p:cNvPr id="11" name="Title 6"/>
          <p:cNvSpPr txBox="1">
            <a:spLocks/>
          </p:cNvSpPr>
          <p:nvPr/>
        </p:nvSpPr>
        <p:spPr>
          <a:xfrm>
            <a:off x="225779" y="11232"/>
            <a:ext cx="8683036" cy="863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Backward Trajectories: KALB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7397" y="1096976"/>
            <a:ext cx="4104601" cy="3611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cs typeface="Arial" panose="020B0604020202020204" pitchFamily="34" charset="0"/>
              </a:rPr>
              <a:t>E</a:t>
            </a:r>
            <a:r>
              <a:rPr lang="en-US" sz="2400" b="1" dirty="0" smtClean="0">
                <a:cs typeface="Arial" panose="020B0604020202020204" pitchFamily="34" charset="0"/>
              </a:rPr>
              <a:t>nding 1200 UTC 15 Nov 2018 </a:t>
            </a:r>
            <a:endParaRPr lang="en-US" sz="2400" b="1" dirty="0"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83386" y="1096976"/>
            <a:ext cx="4104601" cy="3611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cs typeface="Arial" panose="020B0604020202020204" pitchFamily="34" charset="0"/>
              </a:rPr>
              <a:t>E</a:t>
            </a:r>
            <a:r>
              <a:rPr lang="en-US" sz="2400" b="1" dirty="0" smtClean="0">
                <a:cs typeface="Arial" panose="020B0604020202020204" pitchFamily="34" charset="0"/>
              </a:rPr>
              <a:t>nding 1800 UTC 15 Nov 2018 </a:t>
            </a:r>
            <a:endParaRPr lang="en-US" sz="24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890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Motivation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80111"/>
            <a:ext cx="8229600" cy="4525963"/>
          </a:xfrm>
        </p:spPr>
        <p:txBody>
          <a:bodyPr/>
          <a:lstStyle/>
          <a:p>
            <a:r>
              <a:rPr lang="en-US" sz="2200" b="1" dirty="0" smtClean="0"/>
              <a:t>Abrupt snow onset produced widespread travel gridlock</a:t>
            </a:r>
          </a:p>
          <a:p>
            <a:r>
              <a:rPr lang="en-US" sz="2200" b="1" dirty="0" smtClean="0"/>
              <a:t>Model forecasts outperformed many human forecasters</a:t>
            </a:r>
          </a:p>
          <a:p>
            <a:r>
              <a:rPr lang="en-US" sz="2200" b="1" dirty="0" smtClean="0"/>
              <a:t>Many automated forecasts produced automated nonsense</a:t>
            </a:r>
          </a:p>
          <a:p>
            <a:r>
              <a:rPr lang="en-US" sz="2200" b="1" dirty="0" smtClean="0"/>
              <a:t>Many human forecasters suspended their powers of disbelief</a:t>
            </a:r>
            <a:endParaRPr lang="en-US" sz="2400" b="1" dirty="0" smtClean="0"/>
          </a:p>
          <a:p>
            <a:endParaRPr lang="en-US" sz="2200" b="1" dirty="0"/>
          </a:p>
          <a:p>
            <a:endParaRPr lang="en-US" sz="2400" b="1" dirty="0"/>
          </a:p>
          <a:p>
            <a:endParaRPr lang="en-US" sz="2400" b="1" dirty="0" smtClean="0"/>
          </a:p>
          <a:p>
            <a:endParaRPr lang="en-US" sz="2400" b="1" dirty="0"/>
          </a:p>
          <a:p>
            <a:endParaRPr lang="en-US" sz="2400" b="1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2519" y="1417638"/>
            <a:ext cx="73840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NYC Metro Transportation </a:t>
            </a:r>
            <a:r>
              <a:rPr lang="en-US" sz="2800" b="1" dirty="0" err="1" smtClean="0">
                <a:solidFill>
                  <a:srgbClr val="0000FF"/>
                </a:solidFill>
              </a:rPr>
              <a:t>Apocalyse</a:t>
            </a:r>
            <a:r>
              <a:rPr lang="en-US" sz="2800" b="1" dirty="0" smtClean="0">
                <a:solidFill>
                  <a:srgbClr val="0000FF"/>
                </a:solidFill>
              </a:rPr>
              <a:t> on Wednesday 15 November 2018: 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975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441680" y="6566351"/>
            <a:ext cx="3908659" cy="2719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+mn-lt"/>
                <a:cs typeface="Arial" panose="020B0604020202020204" pitchFamily="34" charset="0"/>
              </a:rPr>
              <a:t>Source: </a:t>
            </a:r>
            <a:r>
              <a:rPr lang="en-US" sz="1600" dirty="0" err="1" smtClean="0">
                <a:latin typeface="+mn-lt"/>
                <a:cs typeface="Arial" panose="020B0604020202020204" pitchFamily="34" charset="0"/>
              </a:rPr>
              <a:t>tropicaltidbits.com</a:t>
            </a:r>
            <a:endParaRPr lang="en-US" sz="1600" dirty="0" smtClean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Picture 5" descr="gfs_2018111500_fh12_sounding_40.82N_73.28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85" y="1388102"/>
            <a:ext cx="8137249" cy="5178249"/>
          </a:xfrm>
          <a:prstGeom prst="rect">
            <a:avLst/>
          </a:prstGeom>
        </p:spPr>
      </p:pic>
      <p:sp>
        <p:nvSpPr>
          <p:cNvPr id="7" name="Title 6"/>
          <p:cNvSpPr txBox="1">
            <a:spLocks/>
          </p:cNvSpPr>
          <p:nvPr/>
        </p:nvSpPr>
        <p:spPr>
          <a:xfrm>
            <a:off x="88609" y="-8458"/>
            <a:ext cx="8949552" cy="15146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GFS Sounding: 12-h forecast for K</a:t>
            </a:r>
            <a:r>
              <a:rPr lang="en-US" b="1" dirty="0" smtClean="0">
                <a:solidFill>
                  <a:srgbClr val="FF0000"/>
                </a:solidFill>
              </a:rPr>
              <a:t>OKX                </a:t>
            </a:r>
            <a:r>
              <a:rPr lang="en-US" b="1" dirty="0">
                <a:solidFill>
                  <a:srgbClr val="FF0000"/>
                </a:solidFill>
              </a:rPr>
              <a:t>valid 1200 UTC 15 Nov</a:t>
            </a:r>
          </a:p>
        </p:txBody>
      </p:sp>
    </p:spTree>
    <p:extLst>
      <p:ext uri="{BB962C8B-B14F-4D97-AF65-F5344CB8AC3E}">
        <p14:creationId xmlns:p14="http://schemas.microsoft.com/office/powerpoint/2010/main" val="3155654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fs_2018111506_fh6_sounding_40.80N_73.26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70" y="1388103"/>
            <a:ext cx="8132935" cy="5175504"/>
          </a:xfrm>
          <a:prstGeom prst="rect">
            <a:avLst/>
          </a:prstGeom>
        </p:spPr>
      </p:pic>
      <p:sp>
        <p:nvSpPr>
          <p:cNvPr id="7" name="Title 6"/>
          <p:cNvSpPr txBox="1">
            <a:spLocks/>
          </p:cNvSpPr>
          <p:nvPr/>
        </p:nvSpPr>
        <p:spPr>
          <a:xfrm>
            <a:off x="88609" y="-8458"/>
            <a:ext cx="8949552" cy="15146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GFS Sounding: </a:t>
            </a:r>
            <a:r>
              <a:rPr lang="en-US" b="1" dirty="0" smtClean="0">
                <a:solidFill>
                  <a:srgbClr val="FF0000"/>
                </a:solidFill>
              </a:rPr>
              <a:t>6-</a:t>
            </a:r>
            <a:r>
              <a:rPr lang="en-US" b="1" dirty="0">
                <a:solidFill>
                  <a:srgbClr val="FF0000"/>
                </a:solidFill>
              </a:rPr>
              <a:t>h forecast for </a:t>
            </a:r>
            <a:r>
              <a:rPr lang="en-US" b="1" dirty="0" smtClean="0">
                <a:solidFill>
                  <a:srgbClr val="FF0000"/>
                </a:solidFill>
              </a:rPr>
              <a:t>KOKX                </a:t>
            </a:r>
            <a:r>
              <a:rPr lang="en-US" b="1" dirty="0">
                <a:solidFill>
                  <a:srgbClr val="FF0000"/>
                </a:solidFill>
              </a:rPr>
              <a:t>valid 1200 UTC 15 Nov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41680" y="6566351"/>
            <a:ext cx="3908659" cy="2719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+mn-lt"/>
                <a:cs typeface="Arial" panose="020B0604020202020204" pitchFamily="34" charset="0"/>
              </a:rPr>
              <a:t>Source: </a:t>
            </a:r>
            <a:r>
              <a:rPr lang="en-US" sz="1600" dirty="0" err="1" smtClean="0">
                <a:latin typeface="+mn-lt"/>
                <a:cs typeface="Arial" panose="020B0604020202020204" pitchFamily="34" charset="0"/>
              </a:rPr>
              <a:t>tropicaltidbits.com</a:t>
            </a:r>
            <a:endParaRPr lang="en-US" sz="1600" dirty="0" smtClean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549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unding_KIAD_1200UTC_15Nov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93" y="966705"/>
            <a:ext cx="7875905" cy="551104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32873" y="6497748"/>
            <a:ext cx="7763784" cy="324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+mn-lt"/>
                <a:cs typeface="Arial" panose="020B0604020202020204" pitchFamily="34" charset="0"/>
              </a:rPr>
              <a:t>Source: SPC</a:t>
            </a:r>
            <a:endParaRPr lang="en-US" sz="16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225779" y="11232"/>
            <a:ext cx="8683036" cy="863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Soundings: KIAD (1200 UTC 15 Nov)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79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unding_KOKX_1200UTC_15Nov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20" y="960733"/>
            <a:ext cx="7903931" cy="5522976"/>
          </a:xfrm>
          <a:prstGeom prst="rect">
            <a:avLst/>
          </a:prstGeom>
        </p:spPr>
      </p:pic>
      <p:sp>
        <p:nvSpPr>
          <p:cNvPr id="6" name="Title 6"/>
          <p:cNvSpPr txBox="1">
            <a:spLocks/>
          </p:cNvSpPr>
          <p:nvPr/>
        </p:nvSpPr>
        <p:spPr>
          <a:xfrm>
            <a:off x="225779" y="11232"/>
            <a:ext cx="8683036" cy="863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Soundings: KOKX (1200 UTC 15 Nov)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32873" y="6497748"/>
            <a:ext cx="7763784" cy="324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+mn-lt"/>
                <a:cs typeface="Arial" panose="020B0604020202020204" pitchFamily="34" charset="0"/>
              </a:rPr>
              <a:t>Source: SPC</a:t>
            </a:r>
            <a:endParaRPr lang="en-US" sz="16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547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unding_KALB_1200UTC_15Nov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2" y="958807"/>
            <a:ext cx="7949689" cy="5513832"/>
          </a:xfrm>
          <a:prstGeom prst="rect">
            <a:avLst/>
          </a:prstGeom>
        </p:spPr>
      </p:pic>
      <p:sp>
        <p:nvSpPr>
          <p:cNvPr id="6" name="Title 6"/>
          <p:cNvSpPr txBox="1">
            <a:spLocks/>
          </p:cNvSpPr>
          <p:nvPr/>
        </p:nvSpPr>
        <p:spPr>
          <a:xfrm>
            <a:off x="225779" y="11232"/>
            <a:ext cx="8683036" cy="863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Soundings: KALB (1200 UTC 15 Nov)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32873" y="6497748"/>
            <a:ext cx="7763784" cy="324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+mn-lt"/>
                <a:cs typeface="Arial" panose="020B0604020202020204" pitchFamily="34" charset="0"/>
              </a:rPr>
              <a:t>Source: SPC</a:t>
            </a:r>
            <a:endParaRPr lang="en-US" sz="16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866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unding_KOKX_0000UTC_16Nov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"/>
          <a:stretch/>
        </p:blipFill>
        <p:spPr>
          <a:xfrm>
            <a:off x="679339" y="954423"/>
            <a:ext cx="7923489" cy="5522976"/>
          </a:xfrm>
          <a:prstGeom prst="rect">
            <a:avLst/>
          </a:prstGeom>
        </p:spPr>
      </p:pic>
      <p:sp>
        <p:nvSpPr>
          <p:cNvPr id="6" name="Title 6"/>
          <p:cNvSpPr txBox="1">
            <a:spLocks/>
          </p:cNvSpPr>
          <p:nvPr/>
        </p:nvSpPr>
        <p:spPr>
          <a:xfrm>
            <a:off x="225779" y="11232"/>
            <a:ext cx="8683036" cy="863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Soundings: KOKX (0000 UTC 16 Nov)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2873" y="6497748"/>
            <a:ext cx="7763784" cy="324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+mn-lt"/>
                <a:cs typeface="Arial" panose="020B0604020202020204" pitchFamily="34" charset="0"/>
              </a:rPr>
              <a:t>Source: SPC</a:t>
            </a:r>
            <a:endParaRPr lang="en-US" sz="16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000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unding_KALB_0000UTC_16Nov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"/>
          <a:stretch/>
        </p:blipFill>
        <p:spPr>
          <a:xfrm>
            <a:off x="580885" y="954920"/>
            <a:ext cx="8017913" cy="5513832"/>
          </a:xfrm>
          <a:prstGeom prst="rect">
            <a:avLst/>
          </a:prstGeom>
        </p:spPr>
      </p:pic>
      <p:sp>
        <p:nvSpPr>
          <p:cNvPr id="7" name="Title 6"/>
          <p:cNvSpPr txBox="1">
            <a:spLocks/>
          </p:cNvSpPr>
          <p:nvPr/>
        </p:nvSpPr>
        <p:spPr>
          <a:xfrm>
            <a:off x="225779" y="11232"/>
            <a:ext cx="8683036" cy="863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Soundings: KALB (0000 UTC 16 Nov)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32873" y="6497748"/>
            <a:ext cx="7763784" cy="324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+mn-lt"/>
                <a:cs typeface="Arial" panose="020B0604020202020204" pitchFamily="34" charset="0"/>
              </a:rPr>
              <a:t>Source: SPC</a:t>
            </a:r>
            <a:endParaRPr lang="en-US" sz="16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665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unding_KCHX_0000UTC_16Nov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"/>
          <a:stretch/>
        </p:blipFill>
        <p:spPr>
          <a:xfrm>
            <a:off x="579549" y="941642"/>
            <a:ext cx="8041542" cy="5522976"/>
          </a:xfrm>
          <a:prstGeom prst="rect">
            <a:avLst/>
          </a:prstGeom>
        </p:spPr>
      </p:pic>
      <p:sp>
        <p:nvSpPr>
          <p:cNvPr id="6" name="Title 6"/>
          <p:cNvSpPr txBox="1">
            <a:spLocks/>
          </p:cNvSpPr>
          <p:nvPr/>
        </p:nvSpPr>
        <p:spPr>
          <a:xfrm>
            <a:off x="225779" y="11232"/>
            <a:ext cx="8683036" cy="863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Soundings: KCHX (0000 UTC 16 Nov)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2873" y="6497748"/>
            <a:ext cx="7763784" cy="324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+mn-lt"/>
                <a:cs typeface="Arial" panose="020B0604020202020204" pitchFamily="34" charset="0"/>
              </a:rPr>
              <a:t>Source: SPC</a:t>
            </a:r>
            <a:endParaRPr lang="en-US" sz="16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598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unding_KOKX_1200UTC_16Nov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"/>
          <a:stretch/>
        </p:blipFill>
        <p:spPr>
          <a:xfrm>
            <a:off x="657461" y="959441"/>
            <a:ext cx="7948759" cy="5522976"/>
          </a:xfrm>
          <a:prstGeom prst="rect">
            <a:avLst/>
          </a:prstGeom>
        </p:spPr>
      </p:pic>
      <p:sp>
        <p:nvSpPr>
          <p:cNvPr id="6" name="Title 6"/>
          <p:cNvSpPr txBox="1">
            <a:spLocks/>
          </p:cNvSpPr>
          <p:nvPr/>
        </p:nvSpPr>
        <p:spPr>
          <a:xfrm>
            <a:off x="225779" y="11232"/>
            <a:ext cx="8683036" cy="863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Soundings: KOKX (1200 UTC 16 Nov)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2873" y="6497748"/>
            <a:ext cx="7763784" cy="324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+mn-lt"/>
                <a:cs typeface="Arial" panose="020B0604020202020204" pitchFamily="34" charset="0"/>
              </a:rPr>
              <a:t>Source: SPC</a:t>
            </a:r>
            <a:endParaRPr lang="en-US" sz="16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138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unding_KALB_1200UTC_16Nov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2" y="945076"/>
            <a:ext cx="7913935" cy="5522976"/>
          </a:xfrm>
          <a:prstGeom prst="rect">
            <a:avLst/>
          </a:prstGeom>
        </p:spPr>
      </p:pic>
      <p:sp>
        <p:nvSpPr>
          <p:cNvPr id="6" name="Title 6"/>
          <p:cNvSpPr txBox="1">
            <a:spLocks/>
          </p:cNvSpPr>
          <p:nvPr/>
        </p:nvSpPr>
        <p:spPr>
          <a:xfrm>
            <a:off x="225779" y="11232"/>
            <a:ext cx="8683036" cy="863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Soundings: KALB (1200 UTC 16 Nov)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2873" y="6497748"/>
            <a:ext cx="7763784" cy="324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+mn-lt"/>
                <a:cs typeface="Arial" panose="020B0604020202020204" pitchFamily="34" charset="0"/>
              </a:rPr>
              <a:t>Source: SPC</a:t>
            </a:r>
            <a:endParaRPr lang="en-US" sz="16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462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9295"/>
            <a:ext cx="9144000" cy="5093594"/>
          </a:xfrm>
          <a:prstGeom prst="rect">
            <a:avLst/>
          </a:prstGeom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225779" y="11232"/>
            <a:ext cx="8683036" cy="86365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Motivation: Traffic Gridlock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5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unding_KGYX_0000UTC_16Nov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"/>
          <a:stretch/>
        </p:blipFill>
        <p:spPr>
          <a:xfrm>
            <a:off x="679333" y="950378"/>
            <a:ext cx="7942494" cy="5513832"/>
          </a:xfrm>
          <a:prstGeom prst="rect">
            <a:avLst/>
          </a:prstGeom>
        </p:spPr>
      </p:pic>
      <p:sp>
        <p:nvSpPr>
          <p:cNvPr id="6" name="Title 6"/>
          <p:cNvSpPr txBox="1">
            <a:spLocks/>
          </p:cNvSpPr>
          <p:nvPr/>
        </p:nvSpPr>
        <p:spPr>
          <a:xfrm>
            <a:off x="225779" y="11232"/>
            <a:ext cx="8683036" cy="863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Soundings: KGYX (1200 UTC 16 Nov)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2873" y="6497748"/>
            <a:ext cx="7763784" cy="324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+mn-lt"/>
                <a:cs typeface="Arial" panose="020B0604020202020204" pitchFamily="34" charset="0"/>
              </a:rPr>
              <a:t>Source: SPC</a:t>
            </a:r>
            <a:endParaRPr lang="en-US" sz="16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555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-14916" y="678150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4576785" y="5707554"/>
            <a:ext cx="1702" cy="10684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2988" y="5746630"/>
            <a:ext cx="4575988" cy="10348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250</a:t>
            </a: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-hPa wind speed (</a:t>
            </a:r>
            <a:r>
              <a:rPr lang="en-US" sz="1600" dirty="0"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cs typeface="Arial" panose="020B0604020202020204" pitchFamily="34" charset="0"/>
              </a:rPr>
              <a:t>−1</a:t>
            </a:r>
            <a:r>
              <a:rPr lang="en-US" sz="1600" dirty="0">
                <a:cs typeface="Arial" panose="020B0604020202020204" pitchFamily="34" charset="0"/>
              </a:rPr>
              <a:t>, shaded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), 1000–500-hPa thickness (dam, red/blue), and SLP (hPa, black)</a:t>
            </a:r>
            <a:endParaRPr lang="en-US" sz="1600" baseline="30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-12095" y="5707554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6"/>
          <p:cNvSpPr txBox="1">
            <a:spLocks/>
          </p:cNvSpPr>
          <p:nvPr/>
        </p:nvSpPr>
        <p:spPr>
          <a:xfrm>
            <a:off x="225779" y="11232"/>
            <a:ext cx="8683036" cy="86365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1800 UTC 15 Nov 2018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" name="Picture 11" descr="mslp_CONUS_18Z15Nov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9" t="5324" r="8566" b="13379"/>
          <a:stretch/>
        </p:blipFill>
        <p:spPr>
          <a:xfrm>
            <a:off x="14391" y="942388"/>
            <a:ext cx="4551089" cy="3511296"/>
          </a:xfrm>
          <a:prstGeom prst="rect">
            <a:avLst/>
          </a:prstGeom>
        </p:spPr>
      </p:pic>
      <p:pic>
        <p:nvPicPr>
          <p:cNvPr id="13" name="Picture 12" descr="rel_vort_CONUS_18Z15Nov1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0" t="5325" r="8567" b="13427"/>
          <a:stretch/>
        </p:blipFill>
        <p:spPr>
          <a:xfrm>
            <a:off x="4575249" y="942388"/>
            <a:ext cx="4553681" cy="3511296"/>
          </a:xfrm>
          <a:prstGeom prst="rect">
            <a:avLst/>
          </a:prstGeom>
        </p:spPr>
      </p:pic>
      <p:pic>
        <p:nvPicPr>
          <p:cNvPr id="15" name="Picture 14" descr="mslp_CONUS_06Z16Nov1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05"/>
          <a:stretch/>
        </p:blipFill>
        <p:spPr>
          <a:xfrm>
            <a:off x="136769" y="4572006"/>
            <a:ext cx="8722895" cy="459154"/>
          </a:xfrm>
          <a:prstGeom prst="rect">
            <a:avLst/>
          </a:prstGeom>
        </p:spPr>
      </p:pic>
      <p:pic>
        <p:nvPicPr>
          <p:cNvPr id="16" name="Picture 15" descr="rel_vort_CONUS_06Z16Nov1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05"/>
          <a:stretch/>
        </p:blipFill>
        <p:spPr>
          <a:xfrm>
            <a:off x="136769" y="5109309"/>
            <a:ext cx="8722895" cy="459154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4560457" y="5746629"/>
            <a:ext cx="4581288" cy="1034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cs typeface="Arial"/>
              </a:rPr>
              <a:t>500-hPa relative vorticity (10</a:t>
            </a:r>
            <a:r>
              <a:rPr lang="en-US" sz="1600" baseline="30000" dirty="0" smtClean="0">
                <a:cs typeface="Arial"/>
              </a:rPr>
              <a:t>−5</a:t>
            </a:r>
            <a:r>
              <a:rPr lang="en-US" sz="1600" dirty="0" smtClean="0">
                <a:cs typeface="Arial"/>
              </a:rPr>
              <a:t>  </a:t>
            </a:r>
            <a:r>
              <a:rPr lang="en-US" sz="1600" dirty="0">
                <a:cs typeface="Arial"/>
              </a:rPr>
              <a:t>s</a:t>
            </a:r>
            <a:r>
              <a:rPr lang="en-US" sz="1600" baseline="30000" dirty="0">
                <a:cs typeface="Arial"/>
              </a:rPr>
              <a:t>−1</a:t>
            </a:r>
            <a:r>
              <a:rPr lang="en-US" sz="1600" dirty="0">
                <a:cs typeface="Arial"/>
              </a:rPr>
              <a:t>, </a:t>
            </a:r>
            <a:r>
              <a:rPr lang="en-US" sz="1600" dirty="0" smtClean="0">
                <a:cs typeface="Arial"/>
              </a:rPr>
              <a:t>shaded), geopotential </a:t>
            </a:r>
            <a:r>
              <a:rPr lang="en-US" sz="1600" dirty="0">
                <a:cs typeface="Arial"/>
              </a:rPr>
              <a:t>height (dam, black</a:t>
            </a:r>
            <a:r>
              <a:rPr lang="en-US" sz="1600" dirty="0" smtClean="0">
                <a:cs typeface="Arial"/>
              </a:rPr>
              <a:t>), </a:t>
            </a: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ω 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(blue, </a:t>
            </a: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every 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       5 × 10</a:t>
            </a:r>
            <a:r>
              <a:rPr lang="en-US" sz="1600" baseline="30000" dirty="0">
                <a:solidFill>
                  <a:srgbClr val="000000"/>
                </a:solidFill>
                <a:cs typeface="Arial" panose="020B0604020202020204" pitchFamily="34" charset="0"/>
              </a:rPr>
              <a:t>−3</a:t>
            </a: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 hPa s</a:t>
            </a:r>
            <a:r>
              <a:rPr lang="en-US" sz="1600" baseline="30000" dirty="0">
                <a:solidFill>
                  <a:srgbClr val="000000"/>
                </a:solidFill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), and </a:t>
            </a:r>
            <a:r>
              <a:rPr lang="en-US" sz="1600" dirty="0" smtClean="0">
                <a:cs typeface="Arial"/>
              </a:rPr>
              <a:t>wind (</a:t>
            </a:r>
            <a:r>
              <a:rPr lang="en-US" sz="1600" dirty="0" err="1" smtClean="0">
                <a:cs typeface="Arial" panose="020B0604020202020204" pitchFamily="34" charset="0"/>
              </a:rPr>
              <a:t>kt</a:t>
            </a:r>
            <a:r>
              <a:rPr lang="en-US" sz="1600" dirty="0" smtClean="0">
                <a:cs typeface="Arial" panose="020B0604020202020204" pitchFamily="34" charset="0"/>
              </a:rPr>
              <a:t>, flags and barbs)</a:t>
            </a:r>
            <a:endParaRPr lang="en-US" sz="1600" baseline="30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066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-14916" y="678150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4576785" y="5707554"/>
            <a:ext cx="1702" cy="10684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2988" y="5746630"/>
            <a:ext cx="4575988" cy="10348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250</a:t>
            </a: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-hPa wind speed (</a:t>
            </a:r>
            <a:r>
              <a:rPr lang="en-US" sz="1600" dirty="0"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cs typeface="Arial" panose="020B0604020202020204" pitchFamily="34" charset="0"/>
              </a:rPr>
              <a:t>−1</a:t>
            </a:r>
            <a:r>
              <a:rPr lang="en-US" sz="1600" dirty="0">
                <a:cs typeface="Arial" panose="020B0604020202020204" pitchFamily="34" charset="0"/>
              </a:rPr>
              <a:t>, shaded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), 1000–500-hPa thickness (dam, red/blue), and SLP (hPa, black)</a:t>
            </a:r>
            <a:endParaRPr lang="en-US" sz="1600" baseline="30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-12095" y="5707554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6"/>
          <p:cNvSpPr txBox="1">
            <a:spLocks/>
          </p:cNvSpPr>
          <p:nvPr/>
        </p:nvSpPr>
        <p:spPr>
          <a:xfrm>
            <a:off x="225779" y="11232"/>
            <a:ext cx="8683036" cy="86365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0000 UTC 16 Nov 2018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5" name="Picture 14" descr="mslp_CONUS_06Z16Nov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05"/>
          <a:stretch/>
        </p:blipFill>
        <p:spPr>
          <a:xfrm>
            <a:off x="136769" y="4572006"/>
            <a:ext cx="8722895" cy="459154"/>
          </a:xfrm>
          <a:prstGeom prst="rect">
            <a:avLst/>
          </a:prstGeom>
        </p:spPr>
      </p:pic>
      <p:pic>
        <p:nvPicPr>
          <p:cNvPr id="16" name="Picture 15" descr="rel_vort_CONUS_06Z16Nov1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05"/>
          <a:stretch/>
        </p:blipFill>
        <p:spPr>
          <a:xfrm>
            <a:off x="136769" y="5109309"/>
            <a:ext cx="8722895" cy="459154"/>
          </a:xfrm>
          <a:prstGeom prst="rect">
            <a:avLst/>
          </a:prstGeom>
        </p:spPr>
      </p:pic>
      <p:pic>
        <p:nvPicPr>
          <p:cNvPr id="17" name="Picture 16" descr="mslp_CONUS_00Z16Nov1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7" t="5325" r="8554" b="13473"/>
          <a:stretch/>
        </p:blipFill>
        <p:spPr>
          <a:xfrm>
            <a:off x="11216" y="942388"/>
            <a:ext cx="4558280" cy="3511296"/>
          </a:xfrm>
          <a:prstGeom prst="rect">
            <a:avLst/>
          </a:prstGeom>
        </p:spPr>
      </p:pic>
      <p:pic>
        <p:nvPicPr>
          <p:cNvPr id="18" name="Picture 17" descr="rel_vort_CONUS_00Z16Nov1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371" r="8604" b="13472"/>
          <a:stretch/>
        </p:blipFill>
        <p:spPr>
          <a:xfrm>
            <a:off x="4573100" y="942388"/>
            <a:ext cx="4558876" cy="3511296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4560457" y="5746629"/>
            <a:ext cx="4581288" cy="1034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cs typeface="Arial"/>
              </a:rPr>
              <a:t>500-hPa relative vorticity (10</a:t>
            </a:r>
            <a:r>
              <a:rPr lang="en-US" sz="1600" baseline="30000" dirty="0" smtClean="0">
                <a:cs typeface="Arial"/>
              </a:rPr>
              <a:t>−5</a:t>
            </a:r>
            <a:r>
              <a:rPr lang="en-US" sz="1600" dirty="0" smtClean="0">
                <a:cs typeface="Arial"/>
              </a:rPr>
              <a:t>  </a:t>
            </a:r>
            <a:r>
              <a:rPr lang="en-US" sz="1600" dirty="0">
                <a:cs typeface="Arial"/>
              </a:rPr>
              <a:t>s</a:t>
            </a:r>
            <a:r>
              <a:rPr lang="en-US" sz="1600" baseline="30000" dirty="0">
                <a:cs typeface="Arial"/>
              </a:rPr>
              <a:t>−1</a:t>
            </a:r>
            <a:r>
              <a:rPr lang="en-US" sz="1600" dirty="0">
                <a:cs typeface="Arial"/>
              </a:rPr>
              <a:t>, </a:t>
            </a:r>
            <a:r>
              <a:rPr lang="en-US" sz="1600" dirty="0" smtClean="0">
                <a:cs typeface="Arial"/>
              </a:rPr>
              <a:t>shaded), geopotential </a:t>
            </a:r>
            <a:r>
              <a:rPr lang="en-US" sz="1600" dirty="0">
                <a:cs typeface="Arial"/>
              </a:rPr>
              <a:t>height (dam, black</a:t>
            </a:r>
            <a:r>
              <a:rPr lang="en-US" sz="1600" dirty="0" smtClean="0">
                <a:cs typeface="Arial"/>
              </a:rPr>
              <a:t>), </a:t>
            </a: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ω 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(blue, </a:t>
            </a: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every 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       5 × 10</a:t>
            </a:r>
            <a:r>
              <a:rPr lang="en-US" sz="1600" baseline="30000" dirty="0">
                <a:solidFill>
                  <a:srgbClr val="000000"/>
                </a:solidFill>
                <a:cs typeface="Arial" panose="020B0604020202020204" pitchFamily="34" charset="0"/>
              </a:rPr>
              <a:t>−3</a:t>
            </a: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 hPa s</a:t>
            </a:r>
            <a:r>
              <a:rPr lang="en-US" sz="1600" baseline="30000" dirty="0">
                <a:solidFill>
                  <a:srgbClr val="000000"/>
                </a:solidFill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), and </a:t>
            </a:r>
            <a:r>
              <a:rPr lang="en-US" sz="1600" dirty="0" smtClean="0">
                <a:cs typeface="Arial"/>
              </a:rPr>
              <a:t>wind (</a:t>
            </a:r>
            <a:r>
              <a:rPr lang="en-US" sz="1600" dirty="0" err="1" smtClean="0">
                <a:cs typeface="Arial" panose="020B0604020202020204" pitchFamily="34" charset="0"/>
              </a:rPr>
              <a:t>kt</a:t>
            </a:r>
            <a:r>
              <a:rPr lang="en-US" sz="1600" dirty="0" smtClean="0">
                <a:cs typeface="Arial" panose="020B0604020202020204" pitchFamily="34" charset="0"/>
              </a:rPr>
              <a:t>, flags and barbs)</a:t>
            </a:r>
            <a:endParaRPr lang="en-US" sz="1600" baseline="30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791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-14916" y="678150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4576785" y="5707554"/>
            <a:ext cx="1702" cy="10684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2988" y="5746630"/>
            <a:ext cx="4575988" cy="10348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250</a:t>
            </a: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-hPa wind speed (</a:t>
            </a:r>
            <a:r>
              <a:rPr lang="en-US" sz="1600" dirty="0"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cs typeface="Arial" panose="020B0604020202020204" pitchFamily="34" charset="0"/>
              </a:rPr>
              <a:t>−1</a:t>
            </a:r>
            <a:r>
              <a:rPr lang="en-US" sz="1600" dirty="0">
                <a:cs typeface="Arial" panose="020B0604020202020204" pitchFamily="34" charset="0"/>
              </a:rPr>
              <a:t>, shaded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), 1000–500-hPa thickness (dam, red/blue), and SLP (hPa, black)</a:t>
            </a:r>
            <a:endParaRPr lang="en-US" sz="1600" baseline="30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-12095" y="5707554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4560457" y="5746629"/>
            <a:ext cx="4581288" cy="1034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cs typeface="Arial"/>
              </a:rPr>
              <a:t>500-hPa relative vorticity (10</a:t>
            </a:r>
            <a:r>
              <a:rPr lang="en-US" sz="1600" baseline="30000" dirty="0" smtClean="0">
                <a:cs typeface="Arial"/>
              </a:rPr>
              <a:t>−5</a:t>
            </a:r>
            <a:r>
              <a:rPr lang="en-US" sz="1600" dirty="0" smtClean="0">
                <a:cs typeface="Arial"/>
              </a:rPr>
              <a:t>  </a:t>
            </a:r>
            <a:r>
              <a:rPr lang="en-US" sz="1600" dirty="0">
                <a:cs typeface="Arial"/>
              </a:rPr>
              <a:t>s</a:t>
            </a:r>
            <a:r>
              <a:rPr lang="en-US" sz="1600" baseline="30000" dirty="0">
                <a:cs typeface="Arial"/>
              </a:rPr>
              <a:t>−1</a:t>
            </a:r>
            <a:r>
              <a:rPr lang="en-US" sz="1600" dirty="0">
                <a:cs typeface="Arial"/>
              </a:rPr>
              <a:t>, </a:t>
            </a:r>
            <a:r>
              <a:rPr lang="en-US" sz="1600" dirty="0" smtClean="0">
                <a:cs typeface="Arial"/>
              </a:rPr>
              <a:t>shaded), geopotential </a:t>
            </a:r>
            <a:r>
              <a:rPr lang="en-US" sz="1600" dirty="0">
                <a:cs typeface="Arial"/>
              </a:rPr>
              <a:t>height (dam, black</a:t>
            </a:r>
            <a:r>
              <a:rPr lang="en-US" sz="1600" dirty="0" smtClean="0">
                <a:cs typeface="Arial"/>
              </a:rPr>
              <a:t>), </a:t>
            </a: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ω 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(blue, </a:t>
            </a: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every 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       5 × 10</a:t>
            </a:r>
            <a:r>
              <a:rPr lang="en-US" sz="1600" baseline="30000" dirty="0">
                <a:solidFill>
                  <a:srgbClr val="000000"/>
                </a:solidFill>
                <a:cs typeface="Arial" panose="020B0604020202020204" pitchFamily="34" charset="0"/>
              </a:rPr>
              <a:t>−3</a:t>
            </a: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 hPa s</a:t>
            </a:r>
            <a:r>
              <a:rPr lang="en-US" sz="1600" baseline="30000" dirty="0">
                <a:solidFill>
                  <a:srgbClr val="000000"/>
                </a:solidFill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), and </a:t>
            </a:r>
            <a:r>
              <a:rPr lang="en-US" sz="1600" dirty="0" smtClean="0">
                <a:cs typeface="Arial"/>
              </a:rPr>
              <a:t>wind (</a:t>
            </a:r>
            <a:r>
              <a:rPr lang="en-US" sz="1600" dirty="0" err="1" smtClean="0">
                <a:cs typeface="Arial" panose="020B0604020202020204" pitchFamily="34" charset="0"/>
              </a:rPr>
              <a:t>kt</a:t>
            </a:r>
            <a:r>
              <a:rPr lang="en-US" sz="1600" dirty="0" smtClean="0">
                <a:cs typeface="Arial" panose="020B0604020202020204" pitchFamily="34" charset="0"/>
              </a:rPr>
              <a:t>, flags and barbs)</a:t>
            </a:r>
            <a:endParaRPr lang="en-US" sz="1600" baseline="30000" dirty="0">
              <a:cs typeface="Arial" panose="020B0604020202020204" pitchFamily="34" charset="0"/>
            </a:endParaRPr>
          </a:p>
        </p:txBody>
      </p:sp>
      <p:sp>
        <p:nvSpPr>
          <p:cNvPr id="14" name="Title 6"/>
          <p:cNvSpPr txBox="1">
            <a:spLocks/>
          </p:cNvSpPr>
          <p:nvPr/>
        </p:nvSpPr>
        <p:spPr>
          <a:xfrm>
            <a:off x="225779" y="11232"/>
            <a:ext cx="8683036" cy="86365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0600 UTC 16 Nov 2018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5" name="Picture 14" descr="mslp_CONUS_06Z16Nov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05"/>
          <a:stretch/>
        </p:blipFill>
        <p:spPr>
          <a:xfrm>
            <a:off x="136769" y="4572006"/>
            <a:ext cx="8722895" cy="459154"/>
          </a:xfrm>
          <a:prstGeom prst="rect">
            <a:avLst/>
          </a:prstGeom>
        </p:spPr>
      </p:pic>
      <p:pic>
        <p:nvPicPr>
          <p:cNvPr id="16" name="Picture 15" descr="rel_vort_CONUS_06Z16Nov1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05"/>
          <a:stretch/>
        </p:blipFill>
        <p:spPr>
          <a:xfrm>
            <a:off x="136769" y="5109309"/>
            <a:ext cx="8722895" cy="459154"/>
          </a:xfrm>
          <a:prstGeom prst="rect">
            <a:avLst/>
          </a:prstGeom>
        </p:spPr>
      </p:pic>
      <p:pic>
        <p:nvPicPr>
          <p:cNvPr id="12" name="Picture 11" descr="mslp_CONUS_06Z16Nov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4" t="5324" r="8577" b="13379"/>
          <a:stretch/>
        </p:blipFill>
        <p:spPr>
          <a:xfrm>
            <a:off x="14391" y="942388"/>
            <a:ext cx="4553087" cy="3511296"/>
          </a:xfrm>
          <a:prstGeom prst="rect">
            <a:avLst/>
          </a:prstGeom>
        </p:spPr>
      </p:pic>
      <p:pic>
        <p:nvPicPr>
          <p:cNvPr id="13" name="Picture 12" descr="rel_vort_CONUS_06Z16Nov1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4" t="5278" r="8540" b="13473"/>
          <a:stretch/>
        </p:blipFill>
        <p:spPr>
          <a:xfrm>
            <a:off x="4572742" y="942388"/>
            <a:ext cx="4557682" cy="351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05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rro_wind_CONUS_18Z15Nov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7" t="5215" r="8605" b="13483"/>
          <a:stretch/>
        </p:blipFill>
        <p:spPr>
          <a:xfrm>
            <a:off x="10464" y="942387"/>
            <a:ext cx="4556321" cy="3512388"/>
          </a:xfrm>
          <a:prstGeom prst="rect">
            <a:avLst/>
          </a:prstGeom>
        </p:spPr>
      </p:pic>
      <p:pic>
        <p:nvPicPr>
          <p:cNvPr id="3" name="Picture 2" descr="IVT_CONUS_18Z15Nov1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1" t="5231" r="8594" b="13519"/>
          <a:stretch/>
        </p:blipFill>
        <p:spPr>
          <a:xfrm>
            <a:off x="4572646" y="942388"/>
            <a:ext cx="4559099" cy="3512388"/>
          </a:xfrm>
          <a:prstGeom prst="rect">
            <a:avLst/>
          </a:prstGeom>
        </p:spPr>
      </p:pic>
      <p:pic>
        <p:nvPicPr>
          <p:cNvPr id="4" name="Picture 3" descr="irro_wind_CONUS_18Z15Nov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62"/>
          <a:stretch/>
        </p:blipFill>
        <p:spPr>
          <a:xfrm>
            <a:off x="136769" y="4562236"/>
            <a:ext cx="8732470" cy="468923"/>
          </a:xfrm>
          <a:prstGeom prst="rect">
            <a:avLst/>
          </a:prstGeom>
        </p:spPr>
      </p:pic>
      <p:pic>
        <p:nvPicPr>
          <p:cNvPr id="5" name="Picture 4" descr="IVT_CONUS_18Z15Nov1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47"/>
          <a:stretch/>
        </p:blipFill>
        <p:spPr>
          <a:xfrm>
            <a:off x="136769" y="5119081"/>
            <a:ext cx="8732470" cy="449385"/>
          </a:xfrm>
          <a:prstGeom prst="rect">
            <a:avLst/>
          </a:prstGeom>
        </p:spPr>
      </p:pic>
      <p:sp>
        <p:nvSpPr>
          <p:cNvPr id="14" name="Title 6"/>
          <p:cNvSpPr txBox="1">
            <a:spLocks/>
          </p:cNvSpPr>
          <p:nvPr/>
        </p:nvSpPr>
        <p:spPr>
          <a:xfrm>
            <a:off x="225779" y="11232"/>
            <a:ext cx="8683036" cy="86365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1800 UTC 15 Nov 2018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-14916" y="678150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4576785" y="5707554"/>
            <a:ext cx="1702" cy="10684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 txBox="1">
            <a:spLocks/>
          </p:cNvSpPr>
          <p:nvPr/>
        </p:nvSpPr>
        <p:spPr>
          <a:xfrm>
            <a:off x="2988" y="5746630"/>
            <a:ext cx="4575988" cy="10348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300–200-hPa PV (PVU, gray) and </a:t>
            </a:r>
            <a:r>
              <a:rPr lang="en-US" sz="16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irrot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. wind (</a:t>
            </a:r>
            <a:r>
              <a:rPr lang="en-US" sz="1600" dirty="0" smtClean="0"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cs typeface="Arial" panose="020B0604020202020204" pitchFamily="34" charset="0"/>
              </a:rPr>
              <a:t>−1</a:t>
            </a:r>
            <a:r>
              <a:rPr lang="en-US" sz="1600" dirty="0" smtClean="0">
                <a:cs typeface="Arial" panose="020B0604020202020204" pitchFamily="34" charset="0"/>
              </a:rPr>
              <a:t>, vectors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cs typeface="Arial" panose="020B0604020202020204" pitchFamily="34" charset="0"/>
              </a:rPr>
              <a:t>−1</a:t>
            </a:r>
            <a:r>
              <a:rPr lang="en-US" sz="1600" dirty="0">
                <a:cs typeface="Arial" panose="020B0604020202020204" pitchFamily="34" charset="0"/>
              </a:rPr>
              <a:t>, shaded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),      600–400-hPa ω (red, every 5 × 10</a:t>
            </a:r>
            <a:r>
              <a:rPr lang="en-US" sz="1600" baseline="30000" dirty="0" smtClean="0">
                <a:solidFill>
                  <a:srgbClr val="000000"/>
                </a:solidFill>
                <a:cs typeface="Arial" panose="020B0604020202020204" pitchFamily="34" charset="0"/>
              </a:rPr>
              <a:t>−3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 hPa s</a:t>
            </a:r>
            <a:r>
              <a:rPr lang="en-US" sz="1600" baseline="30000" dirty="0" smtClean="0">
                <a:solidFill>
                  <a:srgbClr val="000000"/>
                </a:solidFill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),            and PW (mm, shaded)</a:t>
            </a:r>
            <a:endParaRPr lang="en-US" sz="1600" baseline="30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-12095" y="5707554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/>
          <p:cNvSpPr txBox="1">
            <a:spLocks/>
          </p:cNvSpPr>
          <p:nvPr/>
        </p:nvSpPr>
        <p:spPr>
          <a:xfrm>
            <a:off x="4560457" y="5746629"/>
            <a:ext cx="4581288" cy="1034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cs typeface="Arial"/>
              </a:rPr>
              <a:t>IVT (kg m</a:t>
            </a:r>
            <a:r>
              <a:rPr lang="en-US" sz="1600" baseline="30000" dirty="0">
                <a:cs typeface="Arial"/>
              </a:rPr>
              <a:t>−1</a:t>
            </a:r>
            <a:r>
              <a:rPr lang="en-US" sz="1600" dirty="0">
                <a:cs typeface="Arial"/>
              </a:rPr>
              <a:t> s</a:t>
            </a:r>
            <a:r>
              <a:rPr lang="en-US" sz="1600" baseline="30000" dirty="0">
                <a:cs typeface="Arial"/>
              </a:rPr>
              <a:t>−1</a:t>
            </a:r>
            <a:r>
              <a:rPr lang="en-US" sz="1600" dirty="0">
                <a:cs typeface="Arial"/>
              </a:rPr>
              <a:t>, shaded and vectors) and       </a:t>
            </a:r>
            <a:r>
              <a:rPr lang="en-US" sz="1600" dirty="0" smtClean="0">
                <a:cs typeface="Arial"/>
              </a:rPr>
              <a:t>           700</a:t>
            </a:r>
            <a:r>
              <a:rPr lang="en-US" sz="1600" dirty="0">
                <a:cs typeface="Arial"/>
              </a:rPr>
              <a:t>-hPa geopotential height (dam, black)</a:t>
            </a:r>
            <a:endParaRPr lang="en-US" sz="1600" baseline="30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864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rro_wind_CONUS_18Z15Nov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62"/>
          <a:stretch/>
        </p:blipFill>
        <p:spPr>
          <a:xfrm>
            <a:off x="136769" y="4562236"/>
            <a:ext cx="8732470" cy="468923"/>
          </a:xfrm>
          <a:prstGeom prst="rect">
            <a:avLst/>
          </a:prstGeom>
        </p:spPr>
      </p:pic>
      <p:pic>
        <p:nvPicPr>
          <p:cNvPr id="5" name="Picture 4" descr="IVT_CONUS_18Z15Nov1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47"/>
          <a:stretch/>
        </p:blipFill>
        <p:spPr>
          <a:xfrm>
            <a:off x="136769" y="5119081"/>
            <a:ext cx="8732470" cy="449385"/>
          </a:xfrm>
          <a:prstGeom prst="rect">
            <a:avLst/>
          </a:prstGeom>
        </p:spPr>
      </p:pic>
      <p:sp>
        <p:nvSpPr>
          <p:cNvPr id="14" name="Title 6"/>
          <p:cNvSpPr txBox="1">
            <a:spLocks/>
          </p:cNvSpPr>
          <p:nvPr/>
        </p:nvSpPr>
        <p:spPr>
          <a:xfrm>
            <a:off x="225779" y="11232"/>
            <a:ext cx="8683036" cy="86365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0000 UTC 16 Nov 2018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" name="Picture 11" descr="irro_wind_CONUS_00Z16Nov1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5231" r="8554" b="13439"/>
          <a:stretch/>
        </p:blipFill>
        <p:spPr>
          <a:xfrm>
            <a:off x="14391" y="943480"/>
            <a:ext cx="4554719" cy="3511296"/>
          </a:xfrm>
          <a:prstGeom prst="rect">
            <a:avLst/>
          </a:prstGeom>
        </p:spPr>
      </p:pic>
      <p:pic>
        <p:nvPicPr>
          <p:cNvPr id="13" name="Picture 12" descr="IVT_CONUS_00Z16Nov1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" t="5278" r="8543" b="13426"/>
          <a:stretch/>
        </p:blipFill>
        <p:spPr>
          <a:xfrm>
            <a:off x="4569110" y="943480"/>
            <a:ext cx="4561085" cy="3511296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-14916" y="678150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4576785" y="5707554"/>
            <a:ext cx="1702" cy="10684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>
          <a:xfrm>
            <a:off x="2988" y="5746630"/>
            <a:ext cx="4575988" cy="10348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300–200-hPa PV (PVU, gray) and </a:t>
            </a:r>
            <a:r>
              <a:rPr lang="en-US" sz="16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irrot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. wind (</a:t>
            </a:r>
            <a:r>
              <a:rPr lang="en-US" sz="1600" dirty="0" smtClean="0"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cs typeface="Arial" panose="020B0604020202020204" pitchFamily="34" charset="0"/>
              </a:rPr>
              <a:t>−1</a:t>
            </a:r>
            <a:r>
              <a:rPr lang="en-US" sz="1600" dirty="0" smtClean="0">
                <a:cs typeface="Arial" panose="020B0604020202020204" pitchFamily="34" charset="0"/>
              </a:rPr>
              <a:t>, vectors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cs typeface="Arial" panose="020B0604020202020204" pitchFamily="34" charset="0"/>
              </a:rPr>
              <a:t>−1</a:t>
            </a:r>
            <a:r>
              <a:rPr lang="en-US" sz="1600" dirty="0">
                <a:cs typeface="Arial" panose="020B0604020202020204" pitchFamily="34" charset="0"/>
              </a:rPr>
              <a:t>, shaded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),      600–400-hPa ω (red, every 5 × 10</a:t>
            </a:r>
            <a:r>
              <a:rPr lang="en-US" sz="1600" baseline="30000" dirty="0" smtClean="0">
                <a:solidFill>
                  <a:srgbClr val="000000"/>
                </a:solidFill>
                <a:cs typeface="Arial" panose="020B0604020202020204" pitchFamily="34" charset="0"/>
              </a:rPr>
              <a:t>−3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 hPa s</a:t>
            </a:r>
            <a:r>
              <a:rPr lang="en-US" sz="1600" baseline="30000" dirty="0" smtClean="0">
                <a:solidFill>
                  <a:srgbClr val="000000"/>
                </a:solidFill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),            and PW (mm, shaded)</a:t>
            </a:r>
            <a:endParaRPr lang="en-US" sz="1600" baseline="30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-12095" y="5707554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>
            <a:spLocks/>
          </p:cNvSpPr>
          <p:nvPr/>
        </p:nvSpPr>
        <p:spPr>
          <a:xfrm>
            <a:off x="4560457" y="5746629"/>
            <a:ext cx="4581288" cy="1034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cs typeface="Arial"/>
              </a:rPr>
              <a:t>IVT (kg m</a:t>
            </a:r>
            <a:r>
              <a:rPr lang="en-US" sz="1600" baseline="30000" dirty="0">
                <a:cs typeface="Arial"/>
              </a:rPr>
              <a:t>−1</a:t>
            </a:r>
            <a:r>
              <a:rPr lang="en-US" sz="1600" dirty="0">
                <a:cs typeface="Arial"/>
              </a:rPr>
              <a:t> s</a:t>
            </a:r>
            <a:r>
              <a:rPr lang="en-US" sz="1600" baseline="30000" dirty="0">
                <a:cs typeface="Arial"/>
              </a:rPr>
              <a:t>−1</a:t>
            </a:r>
            <a:r>
              <a:rPr lang="en-US" sz="1600" dirty="0">
                <a:cs typeface="Arial"/>
              </a:rPr>
              <a:t>, shaded and vectors) and       </a:t>
            </a:r>
            <a:r>
              <a:rPr lang="en-US" sz="1600" dirty="0" smtClean="0">
                <a:cs typeface="Arial"/>
              </a:rPr>
              <a:t>           700</a:t>
            </a:r>
            <a:r>
              <a:rPr lang="en-US" sz="1600" dirty="0">
                <a:cs typeface="Arial"/>
              </a:rPr>
              <a:t>-hPa geopotential height (dam, black)</a:t>
            </a:r>
            <a:endParaRPr lang="en-US" sz="1600" baseline="30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077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rro_wind_CONUS_18Z15Nov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62"/>
          <a:stretch/>
        </p:blipFill>
        <p:spPr>
          <a:xfrm>
            <a:off x="136769" y="4562236"/>
            <a:ext cx="8732470" cy="468923"/>
          </a:xfrm>
          <a:prstGeom prst="rect">
            <a:avLst/>
          </a:prstGeom>
        </p:spPr>
      </p:pic>
      <p:pic>
        <p:nvPicPr>
          <p:cNvPr id="5" name="Picture 4" descr="IVT_CONUS_18Z15Nov1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47"/>
          <a:stretch/>
        </p:blipFill>
        <p:spPr>
          <a:xfrm>
            <a:off x="136769" y="5119081"/>
            <a:ext cx="8732470" cy="44938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-14916" y="678150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4576785" y="5707554"/>
            <a:ext cx="1702" cy="10684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2988" y="5746630"/>
            <a:ext cx="4575988" cy="10348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300–200-hPa PV (PVU, gray) and </a:t>
            </a:r>
            <a:r>
              <a:rPr lang="en-US" sz="16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irrot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. wind (</a:t>
            </a:r>
            <a:r>
              <a:rPr lang="en-US" sz="1600" dirty="0" smtClean="0"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cs typeface="Arial" panose="020B0604020202020204" pitchFamily="34" charset="0"/>
              </a:rPr>
              <a:t>−1</a:t>
            </a:r>
            <a:r>
              <a:rPr lang="en-US" sz="1600" dirty="0" smtClean="0">
                <a:cs typeface="Arial" panose="020B0604020202020204" pitchFamily="34" charset="0"/>
              </a:rPr>
              <a:t>, vectors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cs typeface="Arial" panose="020B0604020202020204" pitchFamily="34" charset="0"/>
              </a:rPr>
              <a:t>−1</a:t>
            </a:r>
            <a:r>
              <a:rPr lang="en-US" sz="1600" dirty="0">
                <a:cs typeface="Arial" panose="020B0604020202020204" pitchFamily="34" charset="0"/>
              </a:rPr>
              <a:t>, shaded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),      600–400-hPa ω (red, every 5 × 10</a:t>
            </a:r>
            <a:r>
              <a:rPr lang="en-US" sz="1600" baseline="30000" dirty="0" smtClean="0">
                <a:solidFill>
                  <a:srgbClr val="000000"/>
                </a:solidFill>
                <a:cs typeface="Arial" panose="020B0604020202020204" pitchFamily="34" charset="0"/>
              </a:rPr>
              <a:t>−3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 hPa s</a:t>
            </a:r>
            <a:r>
              <a:rPr lang="en-US" sz="1600" baseline="30000" dirty="0" smtClean="0">
                <a:solidFill>
                  <a:srgbClr val="000000"/>
                </a:solidFill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),            and PW (mm, shaded)</a:t>
            </a:r>
            <a:endParaRPr lang="en-US" sz="1600" baseline="30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-12095" y="5707554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4560457" y="5746629"/>
            <a:ext cx="4581288" cy="1034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cs typeface="Arial"/>
              </a:rPr>
              <a:t>IVT (kg m</a:t>
            </a:r>
            <a:r>
              <a:rPr lang="en-US" sz="1600" baseline="30000" dirty="0">
                <a:cs typeface="Arial"/>
              </a:rPr>
              <a:t>−1</a:t>
            </a:r>
            <a:r>
              <a:rPr lang="en-US" sz="1600" dirty="0">
                <a:cs typeface="Arial"/>
              </a:rPr>
              <a:t> s</a:t>
            </a:r>
            <a:r>
              <a:rPr lang="en-US" sz="1600" baseline="30000" dirty="0">
                <a:cs typeface="Arial"/>
              </a:rPr>
              <a:t>−1</a:t>
            </a:r>
            <a:r>
              <a:rPr lang="en-US" sz="1600" dirty="0">
                <a:cs typeface="Arial"/>
              </a:rPr>
              <a:t>, shaded and vectors) and       </a:t>
            </a:r>
            <a:r>
              <a:rPr lang="en-US" sz="1600" dirty="0" smtClean="0">
                <a:cs typeface="Arial"/>
              </a:rPr>
              <a:t>           700</a:t>
            </a:r>
            <a:r>
              <a:rPr lang="en-US" sz="1600" dirty="0">
                <a:cs typeface="Arial"/>
              </a:rPr>
              <a:t>-hPa geopotential height (dam, black)</a:t>
            </a:r>
            <a:endParaRPr lang="en-US" sz="1600" baseline="30000" dirty="0">
              <a:cs typeface="Arial" panose="020B0604020202020204" pitchFamily="34" charset="0"/>
            </a:endParaRPr>
          </a:p>
        </p:txBody>
      </p:sp>
      <p:sp>
        <p:nvSpPr>
          <p:cNvPr id="14" name="Title 6"/>
          <p:cNvSpPr txBox="1">
            <a:spLocks/>
          </p:cNvSpPr>
          <p:nvPr/>
        </p:nvSpPr>
        <p:spPr>
          <a:xfrm>
            <a:off x="225779" y="11232"/>
            <a:ext cx="8683036" cy="86365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0600 UTC 16 Nov 2018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5" name="Picture 14" descr="irro_wind_CONUS_06Z16Nov1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5184" r="8545" b="13425"/>
          <a:stretch/>
        </p:blipFill>
        <p:spPr>
          <a:xfrm>
            <a:off x="17209" y="943480"/>
            <a:ext cx="4551901" cy="3511296"/>
          </a:xfrm>
          <a:prstGeom prst="rect">
            <a:avLst/>
          </a:prstGeom>
        </p:spPr>
      </p:pic>
      <p:pic>
        <p:nvPicPr>
          <p:cNvPr id="16" name="Picture 15" descr="IVT_NA_06Z16Nov1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1" t="5231" r="8559" b="13426"/>
          <a:stretch/>
        </p:blipFill>
        <p:spPr>
          <a:xfrm>
            <a:off x="4578976" y="943480"/>
            <a:ext cx="4554492" cy="351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34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0Q_NA_00Z16Nov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05" y="762001"/>
            <a:ext cx="7704665" cy="5950803"/>
          </a:xfrm>
          <a:prstGeom prst="rect">
            <a:avLst/>
          </a:prstGeom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225779" y="11232"/>
            <a:ext cx="8683036" cy="86365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00</a:t>
            </a:r>
            <a:r>
              <a:rPr lang="en-US" b="1" dirty="0" smtClean="0">
                <a:solidFill>
                  <a:srgbClr val="FF0000"/>
                </a:solidFill>
              </a:rPr>
              <a:t>00 </a:t>
            </a:r>
            <a:r>
              <a:rPr lang="en-US" b="1" dirty="0" smtClean="0">
                <a:solidFill>
                  <a:srgbClr val="FF0000"/>
                </a:solidFill>
              </a:rPr>
              <a:t>UTC </a:t>
            </a:r>
            <a:r>
              <a:rPr lang="en-US" b="1" dirty="0" smtClean="0">
                <a:solidFill>
                  <a:srgbClr val="FF0000"/>
                </a:solidFill>
              </a:rPr>
              <a:t>16 </a:t>
            </a:r>
            <a:r>
              <a:rPr lang="en-US" b="1" dirty="0" smtClean="0">
                <a:solidFill>
                  <a:srgbClr val="FF0000"/>
                </a:solidFill>
              </a:rPr>
              <a:t>Nov 2018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990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988" y="6115537"/>
            <a:ext cx="9033550" cy="734355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250</a:t>
            </a: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-hPa 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geopotential height (dam, wind), wind (</a:t>
            </a:r>
            <a:r>
              <a:rPr lang="en-US" sz="1600" dirty="0" err="1" smtClean="0">
                <a:cs typeface="Arial" panose="020B0604020202020204" pitchFamily="34" charset="0"/>
              </a:rPr>
              <a:t>kt</a:t>
            </a:r>
            <a:r>
              <a:rPr lang="en-US" sz="1600" dirty="0" smtClean="0">
                <a:cs typeface="Arial" panose="020B0604020202020204" pitchFamily="34" charset="0"/>
              </a:rPr>
              <a:t>, flags and </a:t>
            </a:r>
            <a:r>
              <a:rPr lang="en-US" sz="1600" dirty="0" smtClean="0">
                <a:cs typeface="Arial" panose="020B0604020202020204" pitchFamily="34" charset="0"/>
              </a:rPr>
              <a:t>barbs), </a:t>
            </a:r>
            <a:r>
              <a:rPr lang="en-US" sz="1600" dirty="0" smtClean="0">
                <a:cs typeface="Arial" panose="020B0604020202020204" pitchFamily="34" charset="0"/>
              </a:rPr>
              <a:t>and standardized anomalies of  </a:t>
            </a:r>
            <a:r>
              <a:rPr lang="en-US" sz="1600" dirty="0" smtClean="0">
                <a:cs typeface="Arial" panose="020B0604020202020204" pitchFamily="34" charset="0"/>
              </a:rPr>
              <a:t>     wind </a:t>
            </a:r>
            <a:r>
              <a:rPr lang="en-US" sz="1600" dirty="0" smtClean="0">
                <a:cs typeface="Arial" panose="020B0604020202020204" pitchFamily="34" charset="0"/>
              </a:rPr>
              <a:t>speed (</a:t>
            </a:r>
            <a:r>
              <a:rPr lang="en-US" sz="1600" dirty="0" err="1" smtClean="0">
                <a:cs typeface="Arial" panose="020B0604020202020204" pitchFamily="34" charset="0"/>
              </a:rPr>
              <a:t>σ</a:t>
            </a:r>
            <a:r>
              <a:rPr lang="en-US" sz="1600" dirty="0" smtClean="0">
                <a:cs typeface="Arial" panose="020B0604020202020204" pitchFamily="34" charset="0"/>
              </a:rPr>
              <a:t>, shaded)</a:t>
            </a:r>
            <a:endParaRPr lang="en-US" sz="1600" baseline="30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>
            <a:off x="225779" y="11232"/>
            <a:ext cx="8683036" cy="86365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1800 UTC 15 Nov 2018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250wind_StdAnom_NA_18Z15Nov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2" b="-1"/>
          <a:stretch/>
        </p:blipFill>
        <p:spPr>
          <a:xfrm>
            <a:off x="1006228" y="844218"/>
            <a:ext cx="6983089" cy="520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12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0wind_StdAnom_NA_00Z16Nov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2"/>
          <a:stretch/>
        </p:blipFill>
        <p:spPr>
          <a:xfrm>
            <a:off x="1004346" y="844176"/>
            <a:ext cx="6986882" cy="5205762"/>
          </a:xfrm>
          <a:prstGeom prst="rect">
            <a:avLst/>
          </a:prstGeom>
        </p:spPr>
      </p:pic>
      <p:sp>
        <p:nvSpPr>
          <p:cNvPr id="4" name="Title 6"/>
          <p:cNvSpPr txBox="1">
            <a:spLocks/>
          </p:cNvSpPr>
          <p:nvPr/>
        </p:nvSpPr>
        <p:spPr>
          <a:xfrm>
            <a:off x="225779" y="11232"/>
            <a:ext cx="8683036" cy="86365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0000 UTC 16 Nov 2018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988" y="6115537"/>
            <a:ext cx="9033550" cy="734355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250</a:t>
            </a: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-hPa 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geopotential height (dam, wind), wind (</a:t>
            </a:r>
            <a:r>
              <a:rPr lang="en-US" sz="1600" dirty="0" err="1" smtClean="0">
                <a:cs typeface="Arial" panose="020B0604020202020204" pitchFamily="34" charset="0"/>
              </a:rPr>
              <a:t>kt</a:t>
            </a:r>
            <a:r>
              <a:rPr lang="en-US" sz="1600" dirty="0" smtClean="0">
                <a:cs typeface="Arial" panose="020B0604020202020204" pitchFamily="34" charset="0"/>
              </a:rPr>
              <a:t>, flags and </a:t>
            </a:r>
            <a:r>
              <a:rPr lang="en-US" sz="1600" dirty="0" smtClean="0">
                <a:cs typeface="Arial" panose="020B0604020202020204" pitchFamily="34" charset="0"/>
              </a:rPr>
              <a:t>barbs), </a:t>
            </a:r>
            <a:r>
              <a:rPr lang="en-US" sz="1600" dirty="0" smtClean="0">
                <a:cs typeface="Arial" panose="020B0604020202020204" pitchFamily="34" charset="0"/>
              </a:rPr>
              <a:t>and standardized anomalies of  </a:t>
            </a:r>
            <a:r>
              <a:rPr lang="en-US" sz="1600" dirty="0" smtClean="0">
                <a:cs typeface="Arial" panose="020B0604020202020204" pitchFamily="34" charset="0"/>
              </a:rPr>
              <a:t>     wind </a:t>
            </a:r>
            <a:r>
              <a:rPr lang="en-US" sz="1600" dirty="0" smtClean="0">
                <a:cs typeface="Arial" panose="020B0604020202020204" pitchFamily="34" charset="0"/>
              </a:rPr>
              <a:t>speed (</a:t>
            </a:r>
            <a:r>
              <a:rPr lang="en-US" sz="1600" dirty="0" err="1" smtClean="0">
                <a:cs typeface="Arial" panose="020B0604020202020204" pitchFamily="34" charset="0"/>
              </a:rPr>
              <a:t>σ</a:t>
            </a:r>
            <a:r>
              <a:rPr lang="en-US" sz="1600" dirty="0" smtClean="0">
                <a:cs typeface="Arial" panose="020B0604020202020204" pitchFamily="34" charset="0"/>
              </a:rPr>
              <a:t>, shaded)</a:t>
            </a:r>
            <a:endParaRPr lang="en-US" sz="1600" baseline="30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349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696" y="947460"/>
            <a:ext cx="8150946" cy="5776407"/>
          </a:xfrm>
        </p:spPr>
        <p:txBody>
          <a:bodyPr>
            <a:normAutofit lnSpcReduction="10000"/>
          </a:bodyPr>
          <a:lstStyle/>
          <a:p>
            <a:r>
              <a:rPr lang="en-US" sz="2400" b="1" dirty="0">
                <a:cs typeface="Arial"/>
              </a:rPr>
              <a:t>The New York Area Was Nearly Paralyzed by 6 Inches of Snow. What Went Wrong</a:t>
            </a:r>
            <a:r>
              <a:rPr lang="en-US" sz="2400" b="1" dirty="0" smtClean="0">
                <a:cs typeface="Arial"/>
              </a:rPr>
              <a:t>? (New York Times)</a:t>
            </a:r>
          </a:p>
          <a:p>
            <a:pPr lvl="1"/>
            <a:r>
              <a:rPr lang="en-US" sz="1000" dirty="0" smtClean="0">
                <a:hlinkClick r:id="rId2"/>
              </a:rPr>
              <a:t>https://www.nytimes.com/2018/11/16/nyregion/snowstorm-total-delays-commute.html?action=click&amp;module=Top Stories&amp;pgtype=Homepage</a:t>
            </a:r>
            <a:endParaRPr lang="en-US" sz="1000" dirty="0"/>
          </a:p>
          <a:p>
            <a:pPr marL="457200" lvl="1" indent="0">
              <a:lnSpc>
                <a:spcPct val="90000"/>
              </a:lnSpc>
              <a:buNone/>
            </a:pPr>
            <a:endParaRPr lang="en-US" sz="2400" b="1" dirty="0">
              <a:cs typeface="Arial"/>
            </a:endParaRPr>
          </a:p>
          <a:p>
            <a:r>
              <a:rPr lang="en-US" sz="2400" b="1" dirty="0">
                <a:cs typeface="Arial"/>
              </a:rPr>
              <a:t>New York Today: Snow Storm Causes Delays and Chaos for Trains, Buses, </a:t>
            </a:r>
            <a:r>
              <a:rPr lang="en-US" sz="2400" b="1" dirty="0" smtClean="0">
                <a:cs typeface="Arial"/>
              </a:rPr>
              <a:t>Schools (New York Times)</a:t>
            </a:r>
            <a:endParaRPr lang="en-US" sz="2400" b="1" dirty="0">
              <a:cs typeface="Arial"/>
            </a:endParaRPr>
          </a:p>
          <a:p>
            <a:pPr lvl="1"/>
            <a:r>
              <a:rPr lang="en-US" sz="1000" dirty="0">
                <a:hlinkClick r:id="rId3"/>
              </a:rPr>
              <a:t>https://www.nytimes.com/2018/11/16/nyregion/newyorktoday/port-authority-nj-transit-snow-commute-nyc.html?rref=collection/</a:t>
            </a:r>
            <a:r>
              <a:rPr lang="en-US" sz="1000" dirty="0" smtClean="0">
                <a:hlinkClick r:id="rId3"/>
              </a:rPr>
              <a:t>sectioncollection/nyregion</a:t>
            </a:r>
            <a:r>
              <a:rPr lang="en-US" sz="1000" dirty="0">
                <a:hlinkClick r:id="rId3"/>
              </a:rPr>
              <a:t>&amp;action=click&amp;contentCollection=nyregion&amp;region=stream&amp;module=stream_unit&amp;version=latest&amp;contentPlacement=7&amp;pgtype=sectionfront</a:t>
            </a:r>
            <a:endParaRPr lang="en-US" sz="1000" dirty="0"/>
          </a:p>
          <a:p>
            <a:pPr lvl="1">
              <a:lnSpc>
                <a:spcPct val="90000"/>
              </a:lnSpc>
            </a:pPr>
            <a:endParaRPr lang="en-US" sz="2000" b="1" dirty="0">
              <a:cs typeface="Arial"/>
            </a:endParaRPr>
          </a:p>
          <a:p>
            <a:r>
              <a:rPr lang="en-US" sz="2400" b="1" dirty="0">
                <a:cs typeface="Arial"/>
              </a:rPr>
              <a:t>‘Not a Soul Taking Control’: How a Storm in the New York Area Upended the </a:t>
            </a:r>
            <a:r>
              <a:rPr lang="en-US" sz="2400" b="1" dirty="0" smtClean="0">
                <a:cs typeface="Arial"/>
              </a:rPr>
              <a:t>Night (New York Times)</a:t>
            </a:r>
            <a:endParaRPr lang="en-US" sz="2400" b="1" dirty="0">
              <a:cs typeface="Arial"/>
            </a:endParaRPr>
          </a:p>
          <a:p>
            <a:pPr lvl="1"/>
            <a:r>
              <a:rPr lang="en-US" sz="1100" dirty="0">
                <a:hlinkClick r:id="rId4"/>
              </a:rPr>
              <a:t>https://www.nytimes.com/2018/11/16/nyregion/nyc-snowstorm-traffic-commute.html?rref=collection/sectioncollection/nyregion&amp;action=click&amp;contentCollection=nyregion&amp;region=stream&amp;module=stream_unit&amp;version=latest&amp;contentPlacement=1&amp;pgtype=sectionfront</a:t>
            </a:r>
            <a:endParaRPr lang="en-US" sz="1100" dirty="0"/>
          </a:p>
          <a:p>
            <a:pPr lvl="1">
              <a:lnSpc>
                <a:spcPct val="90000"/>
              </a:lnSpc>
            </a:pPr>
            <a:endParaRPr lang="en-US" sz="2000" b="1" dirty="0">
              <a:cs typeface="Arial"/>
            </a:endParaRPr>
          </a:p>
          <a:p>
            <a:r>
              <a:rPr lang="en-US" sz="2400" b="1" dirty="0">
                <a:cs typeface="Arial"/>
              </a:rPr>
              <a:t>New York Today: Why Politicians Fear Snowstorms Even More Than You </a:t>
            </a:r>
            <a:r>
              <a:rPr lang="en-US" sz="2400" b="1" dirty="0" smtClean="0">
                <a:cs typeface="Arial"/>
              </a:rPr>
              <a:t>Do (New York Times)</a:t>
            </a:r>
          </a:p>
          <a:p>
            <a:pPr lvl="1"/>
            <a:r>
              <a:rPr lang="en-US" sz="1100" dirty="0">
                <a:hlinkClick r:id="rId5"/>
              </a:rPr>
              <a:t>https://www.nytimes.com/2018/11/19/nyregion/newyorktoday/new-york-today-politicians-storms.html?em_pos=large&amp;emc=edit_ur_20181119&amp;nl=new-york-today&amp;nlid=54201803edit_ur_20181119&amp;ref=headline&amp;te=1</a:t>
            </a:r>
            <a:endParaRPr lang="en-US" sz="1100" dirty="0"/>
          </a:p>
          <a:p>
            <a:pPr lvl="1"/>
            <a:endParaRPr lang="en-US" sz="1100" b="1" dirty="0">
              <a:cs typeface="Arial"/>
            </a:endParaRP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b="1" dirty="0" smtClean="0"/>
          </a:p>
          <a:p>
            <a:endParaRPr lang="en-US" sz="1100" b="1" dirty="0"/>
          </a:p>
          <a:p>
            <a:endParaRPr lang="en-US" sz="1100" b="1" dirty="0"/>
          </a:p>
          <a:p>
            <a:endParaRPr lang="en-US" dirty="0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225779" y="11232"/>
            <a:ext cx="8683036" cy="86365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Motivation: News Headlines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08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225779" y="11232"/>
            <a:ext cx="8683036" cy="86365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18</a:t>
            </a:r>
            <a:r>
              <a:rPr lang="en-US" b="1" dirty="0" smtClean="0">
                <a:solidFill>
                  <a:srgbClr val="FF0000"/>
                </a:solidFill>
              </a:rPr>
              <a:t>00 </a:t>
            </a:r>
            <a:r>
              <a:rPr lang="en-US" b="1" dirty="0" smtClean="0">
                <a:solidFill>
                  <a:srgbClr val="FF0000"/>
                </a:solidFill>
              </a:rPr>
              <a:t>UTC </a:t>
            </a:r>
            <a:r>
              <a:rPr lang="en-US" b="1" dirty="0" smtClean="0">
                <a:solidFill>
                  <a:srgbClr val="FF0000"/>
                </a:solidFill>
              </a:rPr>
              <a:t>15 </a:t>
            </a:r>
            <a:r>
              <a:rPr lang="en-US" b="1" dirty="0" smtClean="0">
                <a:solidFill>
                  <a:srgbClr val="FF0000"/>
                </a:solidFill>
              </a:rPr>
              <a:t>Nov 2018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231"/>
          <a:stretch/>
        </p:blipFill>
        <p:spPr>
          <a:xfrm>
            <a:off x="955428" y="912601"/>
            <a:ext cx="6990753" cy="520293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988" y="6066692"/>
            <a:ext cx="9033550" cy="734355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8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50-</a:t>
            </a: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hPa 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theta-e (K, shading), geopotential height (dam, wind), and wind (</a:t>
            </a:r>
            <a:r>
              <a:rPr lang="en-US" sz="1600" dirty="0" err="1" smtClean="0">
                <a:cs typeface="Arial" panose="020B0604020202020204" pitchFamily="34" charset="0"/>
              </a:rPr>
              <a:t>kt</a:t>
            </a:r>
            <a:r>
              <a:rPr lang="en-US" sz="1600" dirty="0" smtClean="0">
                <a:cs typeface="Arial" panose="020B0604020202020204" pitchFamily="34" charset="0"/>
              </a:rPr>
              <a:t>, flags and barbs)</a:t>
            </a:r>
            <a:endParaRPr lang="en-US" sz="1600" baseline="30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539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988" y="6066692"/>
            <a:ext cx="9033550" cy="734355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8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50-</a:t>
            </a: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hPa 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theta-e (K, shading), geopotential height (dam, wind), and wind (</a:t>
            </a:r>
            <a:r>
              <a:rPr lang="en-US" sz="1600" dirty="0" err="1" smtClean="0">
                <a:cs typeface="Arial" panose="020B0604020202020204" pitchFamily="34" charset="0"/>
              </a:rPr>
              <a:t>kt</a:t>
            </a:r>
            <a:r>
              <a:rPr lang="en-US" sz="1600" dirty="0" smtClean="0">
                <a:cs typeface="Arial" panose="020B0604020202020204" pitchFamily="34" charset="0"/>
              </a:rPr>
              <a:t>, flags and barbs)</a:t>
            </a:r>
            <a:endParaRPr lang="en-US" sz="1600" baseline="30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>
            <a:off x="225779" y="11232"/>
            <a:ext cx="8683036" cy="86365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00</a:t>
            </a:r>
            <a:r>
              <a:rPr lang="en-US" b="1" dirty="0" smtClean="0">
                <a:solidFill>
                  <a:srgbClr val="FF0000"/>
                </a:solidFill>
              </a:rPr>
              <a:t>00 </a:t>
            </a:r>
            <a:r>
              <a:rPr lang="en-US" b="1" dirty="0" smtClean="0">
                <a:solidFill>
                  <a:srgbClr val="FF0000"/>
                </a:solidFill>
              </a:rPr>
              <a:t>UTC </a:t>
            </a:r>
            <a:r>
              <a:rPr lang="en-US" b="1" dirty="0" smtClean="0">
                <a:solidFill>
                  <a:srgbClr val="FF0000"/>
                </a:solidFill>
              </a:rPr>
              <a:t>16 </a:t>
            </a:r>
            <a:r>
              <a:rPr lang="en-US" b="1" dirty="0" smtClean="0">
                <a:solidFill>
                  <a:srgbClr val="FF0000"/>
                </a:solidFill>
              </a:rPr>
              <a:t>Nov 2018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278"/>
          <a:stretch/>
        </p:blipFill>
        <p:spPr>
          <a:xfrm>
            <a:off x="953105" y="914350"/>
            <a:ext cx="6994172" cy="520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72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988" y="6066692"/>
            <a:ext cx="9033550" cy="734355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8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50-</a:t>
            </a: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hPa 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theta-e (K, shading), geopotential height (dam, wind), and wind (</a:t>
            </a:r>
            <a:r>
              <a:rPr lang="en-US" sz="1600" dirty="0" err="1" smtClean="0">
                <a:cs typeface="Arial" panose="020B0604020202020204" pitchFamily="34" charset="0"/>
              </a:rPr>
              <a:t>kt</a:t>
            </a:r>
            <a:r>
              <a:rPr lang="en-US" sz="1600" dirty="0" smtClean="0">
                <a:cs typeface="Arial" panose="020B0604020202020204" pitchFamily="34" charset="0"/>
              </a:rPr>
              <a:t>, flags and barbs)</a:t>
            </a:r>
            <a:endParaRPr lang="en-US" sz="1600" baseline="30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>
            <a:off x="225779" y="11232"/>
            <a:ext cx="8683036" cy="86365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06</a:t>
            </a:r>
            <a:r>
              <a:rPr lang="en-US" b="1" dirty="0" smtClean="0">
                <a:solidFill>
                  <a:srgbClr val="FF0000"/>
                </a:solidFill>
              </a:rPr>
              <a:t>00 </a:t>
            </a:r>
            <a:r>
              <a:rPr lang="en-US" b="1" dirty="0" smtClean="0">
                <a:solidFill>
                  <a:srgbClr val="FF0000"/>
                </a:solidFill>
              </a:rPr>
              <a:t>UTC </a:t>
            </a:r>
            <a:r>
              <a:rPr lang="en-US" b="1" dirty="0" smtClean="0">
                <a:solidFill>
                  <a:srgbClr val="FF0000"/>
                </a:solidFill>
              </a:rPr>
              <a:t>16 </a:t>
            </a:r>
            <a:r>
              <a:rPr lang="en-US" b="1" dirty="0" smtClean="0">
                <a:solidFill>
                  <a:srgbClr val="FF0000"/>
                </a:solidFill>
              </a:rPr>
              <a:t>Nov 2018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185"/>
          <a:stretch/>
        </p:blipFill>
        <p:spPr>
          <a:xfrm>
            <a:off x="954841" y="911175"/>
            <a:ext cx="6987340" cy="520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21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Outline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4063"/>
            <a:ext cx="8229600" cy="4525963"/>
          </a:xfrm>
        </p:spPr>
        <p:txBody>
          <a:bodyPr>
            <a:normAutofit/>
          </a:bodyPr>
          <a:lstStyle/>
          <a:p>
            <a:endParaRPr lang="en-US" sz="2400" b="1" dirty="0" smtClean="0"/>
          </a:p>
          <a:p>
            <a:pPr marL="0" indent="0">
              <a:buNone/>
            </a:pPr>
            <a:endParaRPr lang="en-US" sz="2400" b="1" dirty="0" smtClean="0"/>
          </a:p>
          <a:p>
            <a:r>
              <a:rPr lang="en-US" sz="2400" b="1" dirty="0"/>
              <a:t>O</a:t>
            </a:r>
            <a:r>
              <a:rPr lang="en-US" sz="2400" b="1" dirty="0" smtClean="0"/>
              <a:t>bservational overview </a:t>
            </a:r>
          </a:p>
          <a:p>
            <a:r>
              <a:rPr lang="en-US" sz="2400" b="1" dirty="0" smtClean="0"/>
              <a:t>Antecedent NPJ regime </a:t>
            </a:r>
            <a:r>
              <a:rPr lang="en-US" sz="2400" b="1" dirty="0"/>
              <a:t>(</a:t>
            </a:r>
            <a:r>
              <a:rPr lang="en-US" sz="2400" b="1" dirty="0" smtClean="0"/>
              <a:t>Andrew </a:t>
            </a:r>
            <a:r>
              <a:rPr lang="en-US" sz="2400" b="1" dirty="0"/>
              <a:t>Winters</a:t>
            </a:r>
            <a:r>
              <a:rPr lang="en-US" sz="2400" b="1" dirty="0" smtClean="0"/>
              <a:t>)</a:t>
            </a:r>
          </a:p>
          <a:p>
            <a:r>
              <a:rPr lang="en-US" sz="2400" b="1" dirty="0" smtClean="0"/>
              <a:t>A GEFS d(</a:t>
            </a:r>
            <a:r>
              <a:rPr lang="en-US" sz="2400" b="1" dirty="0" err="1" smtClean="0"/>
              <a:t>prog</a:t>
            </a:r>
            <a:r>
              <a:rPr lang="en-US" sz="2400" b="1" dirty="0" smtClean="0"/>
              <a:t>)/</a:t>
            </a:r>
            <a:r>
              <a:rPr lang="en-US" sz="2400" b="1" dirty="0" err="1" smtClean="0"/>
              <a:t>dt</a:t>
            </a:r>
            <a:r>
              <a:rPr lang="en-US" sz="2400" b="1" dirty="0"/>
              <a:t> </a:t>
            </a:r>
            <a:r>
              <a:rPr lang="en-US" sz="2400" b="1" dirty="0" smtClean="0"/>
              <a:t>analysis </a:t>
            </a:r>
          </a:p>
          <a:p>
            <a:pPr marL="0" indent="0">
              <a:buNone/>
            </a:pPr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72539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Analysis Overview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2960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Observational Overview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132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Takeways</a:t>
            </a:r>
            <a:r>
              <a:rPr lang="en-US" b="1" smtClean="0">
                <a:solidFill>
                  <a:srgbClr val="FF0000"/>
                </a:solidFill>
              </a:rPr>
              <a:t>: 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412404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Conclusions:  NYC Transportation Debacle Storm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266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b="1" dirty="0" smtClean="0"/>
          </a:p>
          <a:p>
            <a:r>
              <a:rPr lang="en-US" sz="2400" b="1" dirty="0" smtClean="0"/>
              <a:t>Meow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508399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Extra Slides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782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NWS_official_forecast_20181115_12z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r="12667"/>
          <a:stretch>
            <a:fillRect/>
          </a:stretch>
        </p:blipFill>
        <p:spPr>
          <a:xfrm>
            <a:off x="12828" y="1398230"/>
            <a:ext cx="4547122" cy="5095851"/>
          </a:xfrm>
        </p:spPr>
      </p:pic>
      <p:pic>
        <p:nvPicPr>
          <p:cNvPr id="6" name="Content Placeholder 5" descr="NWS_official_forecast_20181115_18z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r="12667"/>
          <a:stretch>
            <a:fillRect/>
          </a:stretch>
        </p:blipFill>
        <p:spPr>
          <a:xfrm>
            <a:off x="4584052" y="1398230"/>
            <a:ext cx="4547119" cy="5095848"/>
          </a:xfrm>
        </p:spPr>
      </p:pic>
      <p:sp>
        <p:nvSpPr>
          <p:cNvPr id="7" name="Title 6"/>
          <p:cNvSpPr txBox="1">
            <a:spLocks/>
          </p:cNvSpPr>
          <p:nvPr/>
        </p:nvSpPr>
        <p:spPr>
          <a:xfrm>
            <a:off x="225779" y="11232"/>
            <a:ext cx="8683036" cy="152482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</a:rPr>
              <a:t>Official NWS Forecasts from 1153 UTC (left) and 1735 UTC (right) 15 Nov 2018</a:t>
            </a:r>
          </a:p>
        </p:txBody>
      </p:sp>
    </p:spTree>
    <p:extLst>
      <p:ext uri="{BB962C8B-B14F-4D97-AF65-F5344CB8AC3E}">
        <p14:creationId xmlns:p14="http://schemas.microsoft.com/office/powerpoint/2010/main" val="1197836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369" y="2539951"/>
            <a:ext cx="356406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cs typeface="Arial"/>
              </a:rPr>
              <a:t>NWS </a:t>
            </a:r>
            <a:r>
              <a:rPr lang="en-US" sz="2000" b="1" dirty="0" smtClean="0">
                <a:cs typeface="Arial"/>
              </a:rPr>
              <a:t>Upton, NY</a:t>
            </a:r>
            <a:r>
              <a:rPr lang="en-US" sz="2000" b="1" dirty="0" smtClean="0">
                <a:cs typeface="Arial"/>
              </a:rPr>
              <a:t>:</a:t>
            </a:r>
            <a:endParaRPr lang="en-US" sz="2000" b="1" dirty="0" smtClean="0">
              <a:cs typeface="Arial"/>
            </a:endParaRPr>
          </a:p>
          <a:p>
            <a:pPr algn="ctr">
              <a:lnSpc>
                <a:spcPct val="50000"/>
              </a:lnSpc>
            </a:pPr>
            <a:endParaRPr lang="en-US" sz="2000" dirty="0" smtClean="0">
              <a:cs typeface="Arial"/>
            </a:endParaRPr>
          </a:p>
          <a:p>
            <a:r>
              <a:rPr lang="en-US" sz="2000" dirty="0">
                <a:cs typeface="Arial"/>
              </a:rPr>
              <a:t>Thursday: Snow and sleet before 4 pm, then freezing rain and sleet. High near 37. Wind chill values between 20 and 25. Northeast wind 7 to 10 mph, with gusts as high as 22 mph. Chance or precipitation is 90%. Little or no ice accumulation expected. New snow and ice accumulation of 1 to 2 inches possible</a:t>
            </a:r>
            <a:r>
              <a:rPr lang="en-US" sz="2000" dirty="0" smtClean="0">
                <a:cs typeface="Arial"/>
              </a:rPr>
              <a:t>.</a:t>
            </a:r>
            <a:endParaRPr lang="en-US" sz="2000" dirty="0">
              <a:cs typeface="Arial"/>
            </a:endParaRPr>
          </a:p>
        </p:txBody>
      </p:sp>
      <p:pic>
        <p:nvPicPr>
          <p:cNvPr id="3" name="Picture 2" descr="TWC_forecas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8" b="14235"/>
          <a:stretch/>
        </p:blipFill>
        <p:spPr>
          <a:xfrm>
            <a:off x="4030376" y="2984452"/>
            <a:ext cx="4944081" cy="16082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40221" y="2606941"/>
            <a:ext cx="4878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+mj-lt"/>
                <a:cs typeface="Arial"/>
              </a:rPr>
              <a:t>The Weather Channel: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0376" y="4649262"/>
            <a:ext cx="49440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Arial"/>
              </a:rPr>
              <a:t>Cloudy skies early followed by a mixture of light rain and snow in the afternoon. Some sleet may mix in. High near 35F. Winds ENE at 10 to 20 mph. Chance of precipitation 100%. Snow accumulations less than one inch.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5835" y="1253695"/>
            <a:ext cx="6634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cs typeface="Arial"/>
              </a:rPr>
              <a:t>Forecasts for the central Bronx, NYC                        for Thursday 15 Nov 2018</a:t>
            </a:r>
            <a:endParaRPr lang="en-US" sz="2400" dirty="0"/>
          </a:p>
        </p:txBody>
      </p:sp>
      <p:sp>
        <p:nvSpPr>
          <p:cNvPr id="12" name="Title 6"/>
          <p:cNvSpPr txBox="1">
            <a:spLocks/>
          </p:cNvSpPr>
          <p:nvPr/>
        </p:nvSpPr>
        <p:spPr>
          <a:xfrm>
            <a:off x="225779" y="11231"/>
            <a:ext cx="8683036" cy="141623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Snowfall Forecasts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469" y="749202"/>
            <a:ext cx="1727784" cy="167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84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9744" y="995896"/>
            <a:ext cx="7007926" cy="1325563"/>
          </a:xfrm>
        </p:spPr>
        <p:txBody>
          <a:bodyPr>
            <a:noAutofit/>
          </a:bodyPr>
          <a:lstStyle/>
          <a:p>
            <a:pPr lvl="0" algn="l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US" sz="2400" b="1" dirty="0" err="1" smtClean="0">
                <a:solidFill>
                  <a:srgbClr val="0000FF"/>
                </a:solidFill>
                <a:latin typeface="+mn-lt"/>
                <a:cs typeface="Arial"/>
              </a:rPr>
              <a:t>Accuweather.com</a:t>
            </a:r>
            <a:r>
              <a:rPr lang="en-US" sz="2400" b="1" dirty="0" smtClean="0">
                <a:solidFill>
                  <a:srgbClr val="0000FF"/>
                </a:solidFill>
                <a:latin typeface="+mn-lt"/>
                <a:cs typeface="Arial"/>
              </a:rPr>
              <a:t> probabilistic snowfall forecasts    for the central Bronx, NYC for Thursday 15 Nov 2018</a:t>
            </a:r>
            <a:endParaRPr lang="en-US" sz="2400"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-600164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endParaRPr kumimoji="0" lang="en-US" altLang="en-US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AutoShape 2" descr="424A9D5-BF68-4745-9B65-1F8F1F0B28EF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5680"/>
          <a:stretch/>
        </p:blipFill>
        <p:spPr>
          <a:xfrm>
            <a:off x="4664187" y="2898263"/>
            <a:ext cx="4287434" cy="378622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469" y="749202"/>
            <a:ext cx="1727784" cy="16716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3227"/>
          <a:stretch/>
        </p:blipFill>
        <p:spPr>
          <a:xfrm>
            <a:off x="196244" y="2898263"/>
            <a:ext cx="4263704" cy="378622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96245" y="2537154"/>
            <a:ext cx="4263704" cy="3611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cs typeface="Arial" panose="020B0604020202020204" pitchFamily="34" charset="0"/>
              </a:rPr>
              <a:t>Forecast as of 0400 UTC 15 Nov:</a:t>
            </a:r>
            <a:endParaRPr lang="en-US" sz="1800" b="1" dirty="0"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64187" y="2537154"/>
            <a:ext cx="4287434" cy="3611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cs typeface="Arial" panose="020B0604020202020204" pitchFamily="34" charset="0"/>
              </a:rPr>
              <a:t>Forecast as of 1824 UTC 15 Nov:</a:t>
            </a:r>
            <a:endParaRPr lang="en-US" sz="2000" b="1" dirty="0">
              <a:cs typeface="Arial" panose="020B0604020202020204" pitchFamily="34" charset="0"/>
            </a:endParaRPr>
          </a:p>
        </p:txBody>
      </p:sp>
      <p:sp>
        <p:nvSpPr>
          <p:cNvPr id="13" name="Title 6"/>
          <p:cNvSpPr txBox="1">
            <a:spLocks/>
          </p:cNvSpPr>
          <p:nvPr/>
        </p:nvSpPr>
        <p:spPr>
          <a:xfrm>
            <a:off x="225779" y="11231"/>
            <a:ext cx="8683036" cy="141623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Snowfall Forecasts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247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18Eur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39" y="846636"/>
            <a:ext cx="7374273" cy="5530705"/>
          </a:xfrm>
          <a:prstGeom prst="rect">
            <a:avLst/>
          </a:prstGeom>
        </p:spPr>
      </p:pic>
      <p:sp>
        <p:nvSpPr>
          <p:cNvPr id="4" name="Title 6"/>
          <p:cNvSpPr txBox="1">
            <a:spLocks/>
          </p:cNvSpPr>
          <p:nvPr/>
        </p:nvSpPr>
        <p:spPr>
          <a:xfrm>
            <a:off x="225779" y="11232"/>
            <a:ext cx="8683036" cy="863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ECMWF Snowfall Forecast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6554" y="6333059"/>
            <a:ext cx="8802535" cy="5347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+mn-lt"/>
                <a:cs typeface="Arial" panose="020B0604020202020204" pitchFamily="34" charset="0"/>
              </a:rPr>
              <a:t>ECMWF 90-h snowfall forecast Initialized 1800 UTC 13 Nov. Source: </a:t>
            </a:r>
            <a:r>
              <a:rPr lang="en-US" sz="1600" dirty="0" err="1" smtClean="0">
                <a:latin typeface="+mn-lt"/>
                <a:cs typeface="Arial" panose="020B0604020202020204" pitchFamily="34" charset="0"/>
              </a:rPr>
              <a:t>weathermodels.com</a:t>
            </a:r>
            <a:endParaRPr lang="en-US" sz="16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68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dar_loop_2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55" y="774887"/>
            <a:ext cx="7118017" cy="569302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94656" y="6496890"/>
            <a:ext cx="7118016" cy="3611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+mn-lt"/>
                <a:cs typeface="Arial" panose="020B0604020202020204" pitchFamily="34" charset="0"/>
              </a:rPr>
              <a:t>Source: Penn State Meteorology</a:t>
            </a:r>
            <a:endParaRPr lang="en-US" sz="16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2789" y="64186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225779" y="11232"/>
            <a:ext cx="8683036" cy="863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Radar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317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3489</TotalTime>
  <Words>1706</Words>
  <Application>Microsoft Macintosh PowerPoint</Application>
  <PresentationFormat>On-screen Show (4:3)</PresentationFormat>
  <Paragraphs>144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The New York City Metro Area Transportation Apocalypse Event of 15 November 2018 </vt:lpstr>
      <vt:lpstr>Motivation</vt:lpstr>
      <vt:lpstr>PowerPoint Presentation</vt:lpstr>
      <vt:lpstr>PowerPoint Presentation</vt:lpstr>
      <vt:lpstr>PowerPoint Presentation</vt:lpstr>
      <vt:lpstr>PowerPoint Presentation</vt:lpstr>
      <vt:lpstr>Accuweather.com probabilistic snowfall forecasts    for the central Bronx, NYC for Thursday 15 Nov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Analysis Overview</vt:lpstr>
      <vt:lpstr>Observational Overview</vt:lpstr>
      <vt:lpstr>Takeways: I</vt:lpstr>
      <vt:lpstr>Conclusions:  NYC Transportation Debacle Storm</vt:lpstr>
      <vt:lpstr>Extra Slides</vt:lpstr>
    </vt:vector>
  </TitlesOfParts>
  <Company>SUNY/Albany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Lance Bosart</dc:creator>
  <cp:lastModifiedBy>Kevin Biernat</cp:lastModifiedBy>
  <cp:revision>127</cp:revision>
  <dcterms:created xsi:type="dcterms:W3CDTF">2018-02-14T15:44:27Z</dcterms:created>
  <dcterms:modified xsi:type="dcterms:W3CDTF">2019-02-27T22:34:02Z</dcterms:modified>
</cp:coreProperties>
</file>