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8" r:id="rId3"/>
    <p:sldId id="267" r:id="rId4"/>
    <p:sldId id="259" r:id="rId5"/>
    <p:sldId id="268" r:id="rId6"/>
    <p:sldId id="260" r:id="rId7"/>
    <p:sldId id="261" r:id="rId8"/>
    <p:sldId id="269" r:id="rId9"/>
    <p:sldId id="262" r:id="rId10"/>
    <p:sldId id="273" r:id="rId11"/>
    <p:sldId id="263" r:id="rId12"/>
    <p:sldId id="274" r:id="rId13"/>
    <p:sldId id="275" r:id="rId14"/>
    <p:sldId id="264" r:id="rId15"/>
    <p:sldId id="276" r:id="rId16"/>
    <p:sldId id="277" r:id="rId17"/>
    <p:sldId id="278" r:id="rId18"/>
    <p:sldId id="265" r:id="rId19"/>
    <p:sldId id="270" r:id="rId20"/>
    <p:sldId id="266" r:id="rId21"/>
    <p:sldId id="272" r:id="rId22"/>
    <p:sldId id="271" r:id="rId23"/>
    <p:sldId id="279" r:id="rId24"/>
    <p:sldId id="280" r:id="rId25"/>
    <p:sldId id="281" r:id="rId26"/>
    <p:sldId id="283" r:id="rId27"/>
    <p:sldId id="284" r:id="rId28"/>
    <p:sldId id="285" r:id="rId29"/>
    <p:sldId id="286" r:id="rId30"/>
    <p:sldId id="288" r:id="rId31"/>
    <p:sldId id="289" r:id="rId32"/>
    <p:sldId id="290" r:id="rId33"/>
    <p:sldId id="291" r:id="rId34"/>
    <p:sldId id="292" r:id="rId35"/>
    <p:sldId id="293" r:id="rId36"/>
    <p:sldId id="294" r:id="rId37"/>
    <p:sldId id="29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0" d="100"/>
          <a:sy n="130" d="100"/>
        </p:scale>
        <p:origin x="-119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5/16/18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E0CAE-83FC-D149-917C-E2F28F655637}" type="slidenum">
              <a:rPr lang="en-US" smtClean="0"/>
              <a:t>13</a:t>
            </a:fld>
            <a:endParaRPr lang="en-US"/>
          </a:p>
        </p:txBody>
      </p:sp>
    </p:spTree>
    <p:extLst>
      <p:ext uri="{BB962C8B-B14F-4D97-AF65-F5344CB8AC3E}">
        <p14:creationId xmlns:p14="http://schemas.microsoft.com/office/powerpoint/2010/main" val="3569551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5/16/18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5/16/18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5/16/18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5/16/18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ocean.dmi.dk/arctic/meant80n.uk.php" TargetMode="External"/><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image" Target="../media/image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gif"/><Relationship Id="rId3" Type="http://schemas.openxmlformats.org/officeDocument/2006/relationships/image" Target="../media/image1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7.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7.png"/><Relationship Id="rId5" Type="http://schemas.openxmlformats.org/officeDocument/2006/relationships/image" Target="../media/image32.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7.png"/><Relationship Id="rId5" Type="http://schemas.openxmlformats.org/officeDocument/2006/relationships/image" Target="../media/image34.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Structure 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Daniel Keyser, and Kevin Biernat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Wednesday 30 May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3491" y="4900429"/>
            <a:ext cx="4356051"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Daily </a:t>
            </a:r>
            <a:r>
              <a:rPr lang="en-US" sz="1400" dirty="0">
                <a:solidFill>
                  <a:srgbClr val="000000"/>
                </a:solidFill>
                <a:latin typeface="Arial"/>
                <a:ea typeface="Times New Roman"/>
                <a:cs typeface="Arial"/>
              </a:rPr>
              <a:t>mean Arctic temperatures poleward of 80</a:t>
            </a:r>
            <a:r>
              <a:rPr lang="en-US" sz="1400" dirty="0">
                <a:latin typeface="Arial"/>
                <a:ea typeface="Calibri"/>
                <a:cs typeface="Arial"/>
              </a:rPr>
              <a:t>°</a:t>
            </a:r>
            <a:r>
              <a:rPr lang="en-US" sz="1400" dirty="0" smtClean="0">
                <a:solidFill>
                  <a:srgbClr val="000000"/>
                </a:solidFill>
                <a:latin typeface="Arial"/>
                <a:ea typeface="Times New Roman"/>
                <a:cs typeface="Arial"/>
              </a:rPr>
              <a:t>N. In </a:t>
            </a:r>
            <a:r>
              <a:rPr lang="en-US" sz="1400" dirty="0">
                <a:solidFill>
                  <a:srgbClr val="000000"/>
                </a:solidFill>
                <a:latin typeface="Arial"/>
                <a:ea typeface="Times New Roman"/>
                <a:cs typeface="Arial"/>
              </a:rPr>
              <a:t>addition to the astounding autumnal and winter warmth overall, the large temperature spikes in late November and December are noteworthy</a:t>
            </a:r>
            <a:r>
              <a:rPr lang="en-US" sz="1400" dirty="0" smtClean="0">
                <a:solidFill>
                  <a:srgbClr val="000000"/>
                </a:solidFill>
                <a:latin typeface="Arial"/>
                <a:ea typeface="Times New Roman"/>
                <a:cs typeface="Arial"/>
              </a:rPr>
              <a:t>.</a:t>
            </a:r>
            <a:endParaRPr lang="en-US" sz="1400" dirty="0">
              <a:latin typeface="Arial"/>
              <a:ea typeface="Calibri"/>
              <a:cs typeface="Arial"/>
            </a:endParaRPr>
          </a:p>
        </p:txBody>
      </p:sp>
      <p:pic>
        <p:nvPicPr>
          <p:cNvPr id="7" name="Picture 6" descr="Macintosh HD:Users:bosart:Desktop:osisaf_nh_iceextent_daily_5years_en.png"/>
          <p:cNvPicPr/>
          <p:nvPr/>
        </p:nvPicPr>
        <p:blipFill rotWithShape="1">
          <a:blip r:embed="rId2">
            <a:extLst>
              <a:ext uri="{28A0092B-C50C-407E-A947-70E740481C1C}">
                <a14:useLocalDpi xmlns:a14="http://schemas.microsoft.com/office/drawing/2010/main" val="0"/>
              </a:ext>
            </a:extLst>
          </a:blip>
          <a:srcRect l="5035" t="4383" r="8346" b="5265"/>
          <a:stretch/>
        </p:blipFill>
        <p:spPr bwMode="auto">
          <a:xfrm>
            <a:off x="4828451" y="1277120"/>
            <a:ext cx="4170956" cy="3194300"/>
          </a:xfrm>
          <a:prstGeom prst="rect">
            <a:avLst/>
          </a:prstGeom>
          <a:noFill/>
          <a:ln>
            <a:noFill/>
          </a:ln>
        </p:spPr>
      </p:pic>
      <p:pic>
        <p:nvPicPr>
          <p:cNvPr id="8" name="Picture 7" descr="Macintosh HD:Users:bosart:Desktop:meanT_2016.png"/>
          <p:cNvPicPr/>
          <p:nvPr/>
        </p:nvPicPr>
        <p:blipFill>
          <a:blip r:embed="rId3">
            <a:extLst>
              <a:ext uri="{28A0092B-C50C-407E-A947-70E740481C1C}">
                <a14:useLocalDpi xmlns:a14="http://schemas.microsoft.com/office/drawing/2010/main" val="0"/>
              </a:ext>
            </a:extLst>
          </a:blip>
          <a:srcRect/>
          <a:stretch>
            <a:fillRect/>
          </a:stretch>
        </p:blipFill>
        <p:spPr bwMode="auto">
          <a:xfrm>
            <a:off x="66410" y="1378261"/>
            <a:ext cx="4573131" cy="3334574"/>
          </a:xfrm>
          <a:prstGeom prst="rect">
            <a:avLst/>
          </a:prstGeom>
          <a:noFill/>
          <a:ln>
            <a:noFill/>
          </a:ln>
        </p:spPr>
      </p:pic>
      <p:sp>
        <p:nvSpPr>
          <p:cNvPr id="9" name="TextBox 8"/>
          <p:cNvSpPr txBox="1"/>
          <p:nvPr/>
        </p:nvSpPr>
        <p:spPr>
          <a:xfrm>
            <a:off x="4746832" y="1130926"/>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0" name="TextBox 9"/>
          <p:cNvSpPr txBox="1"/>
          <p:nvPr/>
        </p:nvSpPr>
        <p:spPr>
          <a:xfrm>
            <a:off x="48911" y="1137132"/>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a:t>
            </a:r>
            <a:endParaRPr lang="en-US" sz="28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680379" y="6526696"/>
            <a:ext cx="8438476" cy="307777"/>
          </a:xfrm>
          <a:prstGeom prst="rect">
            <a:avLst/>
          </a:prstGeom>
          <a:noFill/>
        </p:spPr>
        <p:txBody>
          <a:bodyPr wrap="square" rtlCol="0">
            <a:spAutoFit/>
          </a:bodyPr>
          <a:lstStyle/>
          <a:p>
            <a:pPr algn="r"/>
            <a:r>
              <a:rPr lang="en-US" sz="1400" dirty="0" smtClean="0">
                <a:latin typeface="Arial"/>
                <a:cs typeface="Arial"/>
              </a:rPr>
              <a:t>Source: </a:t>
            </a:r>
            <a:r>
              <a:rPr lang="en-US" sz="1400" dirty="0" smtClean="0">
                <a:solidFill>
                  <a:srgbClr val="000000"/>
                </a:solidFill>
                <a:latin typeface="Arial"/>
                <a:ea typeface="Times New Roman"/>
                <a:cs typeface="Arial"/>
              </a:rPr>
              <a:t>Danish </a:t>
            </a:r>
            <a:r>
              <a:rPr lang="en-US" sz="1400" dirty="0">
                <a:solidFill>
                  <a:srgbClr val="000000"/>
                </a:solidFill>
                <a:latin typeface="Arial"/>
                <a:ea typeface="Times New Roman"/>
                <a:cs typeface="Arial"/>
              </a:rPr>
              <a:t>Meteorological </a:t>
            </a:r>
            <a:r>
              <a:rPr lang="en-US" sz="1400" dirty="0" smtClean="0">
                <a:solidFill>
                  <a:srgbClr val="000000"/>
                </a:solidFill>
                <a:latin typeface="Arial"/>
                <a:ea typeface="Times New Roman"/>
                <a:cs typeface="Arial"/>
              </a:rPr>
              <a:t>Institute</a:t>
            </a:r>
            <a:r>
              <a:rPr lang="en-US" sz="1400" dirty="0">
                <a:solidFill>
                  <a:srgbClr val="000000"/>
                </a:solidFill>
                <a:latin typeface="Arial"/>
                <a:ea typeface="Times New Roman"/>
                <a:cs typeface="Arial"/>
              </a:rPr>
              <a:t> </a:t>
            </a:r>
            <a:r>
              <a:rPr lang="en-US" sz="1400" dirty="0" smtClean="0">
                <a:solidFill>
                  <a:srgbClr val="000000"/>
                </a:solidFill>
                <a:latin typeface="Arial"/>
                <a:ea typeface="Times New Roman"/>
                <a:cs typeface="Arial"/>
              </a:rPr>
              <a:t>(</a:t>
            </a:r>
            <a:r>
              <a:rPr lang="en-US" sz="1400" dirty="0" smtClean="0">
                <a:solidFill>
                  <a:srgbClr val="0000FF"/>
                </a:solidFill>
                <a:latin typeface="Arial"/>
                <a:ea typeface="Times New Roman"/>
                <a:cs typeface="Arial"/>
                <a:hlinkClick r:id="rId4"/>
              </a:rPr>
              <a:t>http</a:t>
            </a:r>
            <a:r>
              <a:rPr lang="en-US" sz="1400" dirty="0">
                <a:solidFill>
                  <a:srgbClr val="0000FF"/>
                </a:solidFill>
                <a:latin typeface="Arial"/>
                <a:ea typeface="Times New Roman"/>
                <a:cs typeface="Arial"/>
                <a:hlinkClick r:id="rId4"/>
              </a:rPr>
              <a:t>://ocean.dmi.dk/arctic/</a:t>
            </a:r>
            <a:r>
              <a:rPr lang="en-US" sz="1400" dirty="0" smtClean="0">
                <a:solidFill>
                  <a:srgbClr val="0000FF"/>
                </a:solidFill>
                <a:latin typeface="Arial"/>
                <a:ea typeface="Times New Roman"/>
                <a:cs typeface="Arial"/>
                <a:hlinkClick r:id="rId4"/>
              </a:rPr>
              <a:t>meant80n.uk.php</a:t>
            </a:r>
            <a:r>
              <a:rPr lang="en-US" sz="1400" dirty="0" smtClean="0">
                <a:solidFill>
                  <a:srgbClr val="000000"/>
                </a:solidFill>
                <a:latin typeface="Arial"/>
                <a:ea typeface="Times New Roman"/>
                <a:cs typeface="Arial"/>
              </a:rPr>
              <a:t>)</a:t>
            </a:r>
            <a:r>
              <a:rPr lang="en-US" sz="1400" dirty="0" smtClean="0">
                <a:latin typeface="Arial"/>
                <a:cs typeface="Arial"/>
              </a:rPr>
              <a:t>   </a:t>
            </a:r>
            <a:endParaRPr lang="en-US" sz="1400" dirty="0">
              <a:latin typeface="Arial"/>
              <a:cs typeface="Arial"/>
            </a:endParaRPr>
          </a:p>
        </p:txBody>
      </p:sp>
      <p:sp>
        <p:nvSpPr>
          <p:cNvPr id="13" name="Content Placeholder 2"/>
          <p:cNvSpPr txBox="1">
            <a:spLocks/>
          </p:cNvSpPr>
          <p:nvPr/>
        </p:nvSpPr>
        <p:spPr>
          <a:xfrm>
            <a:off x="5064922" y="4900429"/>
            <a:ext cx="393448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Arctic </a:t>
            </a:r>
            <a:r>
              <a:rPr lang="en-US" sz="1400" dirty="0" smtClean="0">
                <a:solidFill>
                  <a:srgbClr val="000000"/>
                </a:solidFill>
                <a:latin typeface="Arial"/>
                <a:ea typeface="Times New Roman"/>
                <a:cs typeface="Arial"/>
              </a:rPr>
              <a:t>sea ice extent for 2013–2016. Note the small sea ice extent retreat during the time of the 2016 winter solstice.  </a:t>
            </a:r>
            <a:endParaRPr lang="en-US" sz="1400" dirty="0">
              <a:latin typeface="Arial"/>
              <a:ea typeface="Calibri"/>
              <a:cs typeface="Arial"/>
            </a:endParaRPr>
          </a:p>
        </p:txBody>
      </p:sp>
    </p:spTree>
    <p:extLst>
      <p:ext uri="{BB962C8B-B14F-4D97-AF65-F5344CB8AC3E}">
        <p14:creationId xmlns:p14="http://schemas.microsoft.com/office/powerpoint/2010/main" val="26668142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2"/>
            </a:pPr>
            <a:r>
              <a:rPr lang="en-US" sz="2400" dirty="0" smtClean="0">
                <a:latin typeface="Arial"/>
                <a:cs typeface="Arial"/>
              </a:rPr>
              <a:t>The </a:t>
            </a:r>
            <a:r>
              <a:rPr lang="en-US" sz="2400" dirty="0">
                <a:latin typeface="Arial"/>
                <a:cs typeface="Arial"/>
              </a:rPr>
              <a:t>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5812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113" y="6338603"/>
            <a:ext cx="9072887" cy="511848"/>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Climatological </a:t>
            </a:r>
            <a:r>
              <a:rPr lang="en-US" sz="1400" dirty="0">
                <a:latin typeface="Arial"/>
                <a:cs typeface="Arial"/>
              </a:rPr>
              <a:t>boreal winter fields </a:t>
            </a:r>
            <a:r>
              <a:rPr lang="en-US" sz="1400" dirty="0" smtClean="0">
                <a:latin typeface="Arial"/>
                <a:cs typeface="Arial"/>
              </a:rPr>
              <a:t>in the Northern Hemisphere for 1979</a:t>
            </a:r>
            <a:r>
              <a:rPr lang="en-US" sz="1400" dirty="0">
                <a:latin typeface="Arial"/>
                <a:cs typeface="Arial"/>
              </a:rPr>
              <a:t>–2014 of </a:t>
            </a:r>
            <a:r>
              <a:rPr lang="en-US" sz="1400" dirty="0" smtClean="0">
                <a:latin typeface="Arial"/>
                <a:cs typeface="Arial"/>
              </a:rPr>
              <a:t>quantities </a:t>
            </a:r>
            <a:r>
              <a:rPr lang="en-US" sz="1400" dirty="0" smtClean="0">
                <a:latin typeface="Arial"/>
                <a:cs typeface="Arial"/>
              </a:rPr>
              <a:t>listed above</a:t>
            </a:r>
            <a:r>
              <a:rPr lang="en-US" sz="1400" dirty="0" smtClean="0">
                <a:latin typeface="Arial"/>
                <a:cs typeface="Arial"/>
              </a:rPr>
              <a:t>.          [Figure </a:t>
            </a:r>
            <a:r>
              <a:rPr lang="en-US" sz="1400" dirty="0">
                <a:latin typeface="Arial"/>
                <a:cs typeface="Arial"/>
              </a:rPr>
              <a:t>1 </a:t>
            </a:r>
            <a:r>
              <a:rPr lang="en-US" sz="1400" dirty="0" smtClean="0">
                <a:latin typeface="Arial"/>
                <a:cs typeface="Arial"/>
              </a:rPr>
              <a:t>and caption adapted </a:t>
            </a:r>
            <a:r>
              <a:rPr lang="en-US" sz="1400" dirty="0">
                <a:latin typeface="Arial"/>
                <a:cs typeface="Arial"/>
              </a:rPr>
              <a:t>from </a:t>
            </a:r>
            <a:r>
              <a:rPr lang="en-US" sz="1400" dirty="0" err="1">
                <a:latin typeface="Arial"/>
                <a:cs typeface="Arial"/>
              </a:rPr>
              <a:t>Sprenger</a:t>
            </a:r>
            <a:r>
              <a:rPr lang="en-US" sz="1400" dirty="0">
                <a:latin typeface="Arial"/>
                <a:cs typeface="Arial"/>
              </a:rPr>
              <a:t> et al. (2017).]</a:t>
            </a:r>
          </a:p>
        </p:txBody>
      </p:sp>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5</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3113086" y="708327"/>
            <a:ext cx="5436536" cy="5619136"/>
            <a:chOff x="1858600" y="719468"/>
            <a:chExt cx="4963539" cy="5130252"/>
          </a:xfrm>
        </p:grpSpPr>
        <p:pic>
          <p:nvPicPr>
            <p:cNvPr id="2" name="Picture 1" descr="Screen Shot 2018-05-15 at 4.2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287" y="719468"/>
              <a:ext cx="4828863" cy="1691640"/>
            </a:xfrm>
            <a:prstGeom prst="rect">
              <a:avLst/>
            </a:prstGeom>
          </p:spPr>
        </p:pic>
        <p:pic>
          <p:nvPicPr>
            <p:cNvPr id="5" name="Picture 4" descr="Screen Shot 2018-05-15 at 4.2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600" y="2413495"/>
              <a:ext cx="4963539" cy="1691640"/>
            </a:xfrm>
            <a:prstGeom prst="rect">
              <a:avLst/>
            </a:prstGeom>
          </p:spPr>
        </p:pic>
        <p:pic>
          <p:nvPicPr>
            <p:cNvPr id="8" name="Picture 7" descr="Screen Shot 2018-05-15 at 4.23.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601" y="4158080"/>
              <a:ext cx="4932211" cy="1691640"/>
            </a:xfrm>
            <a:prstGeom prst="rect">
              <a:avLst/>
            </a:prstGeom>
          </p:spPr>
        </p:pic>
      </p:grpSp>
      <p:sp>
        <p:nvSpPr>
          <p:cNvPr id="10" name="TextBox 9"/>
          <p:cNvSpPr txBox="1"/>
          <p:nvPr/>
        </p:nvSpPr>
        <p:spPr>
          <a:xfrm>
            <a:off x="537074" y="1032659"/>
            <a:ext cx="2741167" cy="1015663"/>
          </a:xfrm>
          <a:prstGeom prst="rect">
            <a:avLst/>
          </a:prstGeom>
          <a:noFill/>
        </p:spPr>
        <p:txBody>
          <a:bodyPr wrap="square" rtlCol="0">
            <a:spAutoFit/>
          </a:bodyPr>
          <a:lstStyle/>
          <a:p>
            <a:r>
              <a:rPr lang="en-US" sz="1200" dirty="0" smtClean="0">
                <a:latin typeface="Arial"/>
                <a:cs typeface="Arial"/>
              </a:rPr>
              <a:t>(a) tropopause pressure (hPa)</a:t>
            </a:r>
          </a:p>
          <a:p>
            <a:pPr marL="228600" indent="-228600">
              <a:buAutoNum type="alphaLcParenBoth"/>
            </a:pPr>
            <a:endParaRPr lang="en-US" sz="1200" dirty="0" smtClean="0">
              <a:latin typeface="Arial"/>
              <a:cs typeface="Arial"/>
            </a:endParaRPr>
          </a:p>
          <a:p>
            <a:r>
              <a:rPr lang="en-US" sz="1200" dirty="0" smtClean="0">
                <a:latin typeface="Arial"/>
                <a:cs typeface="Arial"/>
              </a:rPr>
              <a:t>(b) Eady </a:t>
            </a:r>
            <a:r>
              <a:rPr lang="en-US" sz="1200" dirty="0">
                <a:latin typeface="Arial"/>
                <a:cs typeface="Arial"/>
              </a:rPr>
              <a:t>growth rate (day</a:t>
            </a:r>
            <a:r>
              <a:rPr lang="en-US" sz="1200" baseline="30000" dirty="0">
                <a:latin typeface="Arial"/>
                <a:cs typeface="Arial"/>
              </a:rPr>
              <a:t>−1</a:t>
            </a:r>
            <a:r>
              <a:rPr lang="en-US" sz="1200" dirty="0" smtClean="0">
                <a:latin typeface="Arial"/>
                <a:cs typeface="Arial"/>
              </a:rPr>
              <a:t>)</a:t>
            </a:r>
          </a:p>
          <a:p>
            <a:endParaRPr lang="en-US" sz="1200" dirty="0">
              <a:latin typeface="Arial"/>
              <a:cs typeface="Arial"/>
            </a:endParaRPr>
          </a:p>
          <a:p>
            <a:r>
              <a:rPr lang="en-US" sz="1200" dirty="0" smtClean="0">
                <a:latin typeface="Arial"/>
                <a:cs typeface="Arial"/>
              </a:rPr>
              <a:t>(c) 30 </a:t>
            </a:r>
            <a:r>
              <a:rPr lang="en-US" sz="1200" dirty="0">
                <a:latin typeface="Arial"/>
                <a:cs typeface="Arial"/>
              </a:rPr>
              <a:t>m s</a:t>
            </a:r>
            <a:r>
              <a:rPr lang="en-US" sz="1200" baseline="30000" dirty="0">
                <a:latin typeface="Arial"/>
                <a:cs typeface="Arial"/>
              </a:rPr>
              <a:t>−1</a:t>
            </a:r>
            <a:r>
              <a:rPr lang="en-US" sz="1200" dirty="0">
                <a:latin typeface="Arial"/>
                <a:cs typeface="Arial"/>
              </a:rPr>
              <a:t> jet frequency (%)</a:t>
            </a:r>
          </a:p>
        </p:txBody>
      </p:sp>
      <p:sp>
        <p:nvSpPr>
          <p:cNvPr id="11" name="TextBox 10"/>
          <p:cNvSpPr txBox="1"/>
          <p:nvPr/>
        </p:nvSpPr>
        <p:spPr>
          <a:xfrm>
            <a:off x="537074" y="2651069"/>
            <a:ext cx="2437580" cy="1384995"/>
          </a:xfrm>
          <a:prstGeom prst="rect">
            <a:avLst/>
          </a:prstGeom>
          <a:noFill/>
        </p:spPr>
        <p:txBody>
          <a:bodyPr wrap="square" rtlCol="0">
            <a:spAutoFit/>
          </a:bodyPr>
          <a:lstStyle/>
          <a:p>
            <a:r>
              <a:rPr lang="en-US" sz="1200" dirty="0" smtClean="0">
                <a:latin typeface="Arial"/>
                <a:cs typeface="Arial"/>
              </a:rPr>
              <a:t>(d</a:t>
            </a:r>
            <a:r>
              <a:rPr lang="en-US" sz="1200" dirty="0">
                <a:latin typeface="Arial"/>
                <a:cs typeface="Arial"/>
              </a:rPr>
              <a:t>) cyclone frequency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(e) </a:t>
            </a:r>
            <a:r>
              <a:rPr lang="en-US" sz="1200" dirty="0">
                <a:latin typeface="Arial"/>
                <a:cs typeface="Arial"/>
              </a:rPr>
              <a:t>blocking frequency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stratospheric potential vorticity (PV) cutoffs on 310 K (%)</a:t>
            </a:r>
            <a:endParaRPr lang="en-US" sz="1200" dirty="0" smtClean="0">
              <a:latin typeface="Arial"/>
              <a:cs typeface="Arial"/>
            </a:endParaRPr>
          </a:p>
        </p:txBody>
      </p:sp>
      <p:sp>
        <p:nvSpPr>
          <p:cNvPr id="12" name="TextBox 11"/>
          <p:cNvSpPr txBox="1"/>
          <p:nvPr/>
        </p:nvSpPr>
        <p:spPr>
          <a:xfrm>
            <a:off x="537074" y="4404957"/>
            <a:ext cx="2504426" cy="1754327"/>
          </a:xfrm>
          <a:prstGeom prst="rect">
            <a:avLst/>
          </a:prstGeom>
          <a:noFill/>
        </p:spPr>
        <p:txBody>
          <a:bodyPr wrap="square" rtlCol="0">
            <a:spAutoFit/>
          </a:bodyPr>
          <a:lstStyle/>
          <a:p>
            <a:r>
              <a:rPr lang="en-US" sz="1200" dirty="0" smtClean="0">
                <a:latin typeface="Arial"/>
                <a:cs typeface="Arial"/>
              </a:rPr>
              <a:t>(g) </a:t>
            </a:r>
            <a:r>
              <a:rPr lang="en-US" sz="1200" dirty="0">
                <a:latin typeface="Arial"/>
                <a:cs typeface="Arial"/>
              </a:rPr>
              <a:t>frequency of downward stratosphere–troposphere exchange (STE) trajectories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(h) </a:t>
            </a:r>
            <a:r>
              <a:rPr lang="en-US" sz="1200" dirty="0">
                <a:latin typeface="Arial"/>
                <a:cs typeface="Arial"/>
              </a:rPr>
              <a:t>frequency of warm conveyor belt (WCB) trajectories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tropical moisture export (TME) trajectories (%)</a:t>
            </a:r>
            <a:endParaRPr lang="en-US" sz="1200" dirty="0" smtClean="0">
              <a:latin typeface="Arial"/>
              <a:cs typeface="Arial"/>
            </a:endParaRPr>
          </a:p>
        </p:txBody>
      </p:sp>
    </p:spTree>
    <p:extLst>
      <p:ext uri="{BB962C8B-B14F-4D97-AF65-F5344CB8AC3E}">
        <p14:creationId xmlns:p14="http://schemas.microsoft.com/office/powerpoint/2010/main" val="11691401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37561" y="688504"/>
            <a:ext cx="8443556" cy="5065437"/>
            <a:chOff x="437561" y="688504"/>
            <a:chExt cx="8443556" cy="5065437"/>
          </a:xfrm>
        </p:grpSpPr>
        <p:grpSp>
          <p:nvGrpSpPr>
            <p:cNvPr id="5" name="Group 4"/>
            <p:cNvGrpSpPr/>
            <p:nvPr/>
          </p:nvGrpSpPr>
          <p:grpSpPr>
            <a:xfrm>
              <a:off x="437561" y="688504"/>
              <a:ext cx="8082859" cy="5065437"/>
              <a:chOff x="437561" y="688504"/>
              <a:chExt cx="8082859" cy="5065437"/>
            </a:xfrm>
          </p:grpSpPr>
          <p:pic>
            <p:nvPicPr>
              <p:cNvPr id="6" name="Picture 5" descr="Macintosh HD:Users:kbiernat:Desktop:Screen Shot 2017-08-28 at 12.32.08 AM.png"/>
              <p:cNvPicPr/>
              <p:nvPr/>
            </p:nvPicPr>
            <p:blipFill>
              <a:blip r:embed="rId3">
                <a:extLst>
                  <a:ext uri="{28A0092B-C50C-407E-A947-70E740481C1C}">
                    <a14:useLocalDpi xmlns:a14="http://schemas.microsoft.com/office/drawing/2010/main" val="0"/>
                  </a:ext>
                </a:extLst>
              </a:blip>
              <a:srcRect/>
              <a:stretch>
                <a:fillRect/>
              </a:stretch>
            </p:blipFill>
            <p:spPr bwMode="auto">
              <a:xfrm>
                <a:off x="3236878" y="688504"/>
                <a:ext cx="5283542" cy="5065437"/>
              </a:xfrm>
              <a:prstGeom prst="rect">
                <a:avLst/>
              </a:prstGeom>
              <a:noFill/>
              <a:ln>
                <a:noFill/>
              </a:ln>
            </p:spPr>
          </p:pic>
          <p:grpSp>
            <p:nvGrpSpPr>
              <p:cNvPr id="4" name="Group 3"/>
              <p:cNvGrpSpPr/>
              <p:nvPr/>
            </p:nvGrpSpPr>
            <p:grpSpPr>
              <a:xfrm>
                <a:off x="437561" y="1570717"/>
                <a:ext cx="2799316" cy="3367769"/>
                <a:chOff x="437561" y="1570717"/>
                <a:chExt cx="2799316" cy="3367769"/>
              </a:xfrm>
            </p:grpSpPr>
            <p:sp>
              <p:nvSpPr>
                <p:cNvPr id="2" name="Rectangle 1"/>
                <p:cNvSpPr/>
                <p:nvPr/>
              </p:nvSpPr>
              <p:spPr>
                <a:xfrm>
                  <a:off x="516911" y="1711896"/>
                  <a:ext cx="453388" cy="241830"/>
                </a:xfrm>
                <a:prstGeom prst="rect">
                  <a:avLst/>
                </a:prstGeom>
                <a:solidFill>
                  <a:srgbClr val="93CFE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061018" y="1570717"/>
                  <a:ext cx="2175859" cy="523220"/>
                </a:xfrm>
                <a:prstGeom prst="rect">
                  <a:avLst/>
                </a:prstGeom>
                <a:noFill/>
              </p:spPr>
              <p:txBody>
                <a:bodyPr wrap="square" rtlCol="0">
                  <a:spAutoFit/>
                </a:bodyPr>
                <a:lstStyle/>
                <a:p>
                  <a:r>
                    <a:rPr lang="en-US" sz="1400" dirty="0">
                      <a:latin typeface="Arial"/>
                      <a:cs typeface="Arial"/>
                    </a:rPr>
                    <a:t>s</a:t>
                  </a:r>
                  <a:r>
                    <a:rPr lang="en-US" sz="1400" dirty="0" smtClean="0">
                      <a:latin typeface="Arial"/>
                      <a:cs typeface="Arial"/>
                    </a:rPr>
                    <a:t>tratospheric PV and </a:t>
                  </a:r>
                  <a:r>
                    <a:rPr lang="en-US" sz="1400" dirty="0" smtClean="0">
                      <a:latin typeface="Arial"/>
                      <a:cs typeface="Arial"/>
                    </a:rPr>
                    <a:t>the positive </a:t>
                  </a:r>
                  <a:r>
                    <a:rPr lang="en-US" sz="1400" dirty="0" smtClean="0">
                      <a:latin typeface="Arial"/>
                      <a:cs typeface="Arial"/>
                    </a:rPr>
                    <a:t>PV anomaly</a:t>
                  </a:r>
                  <a:endParaRPr lang="en-US" sz="1400" dirty="0">
                    <a:latin typeface="Arial"/>
                    <a:cs typeface="Arial"/>
                  </a:endParaRPr>
                </a:p>
              </p:txBody>
            </p:sp>
            <p:cxnSp>
              <p:nvCxnSpPr>
                <p:cNvPr id="10" name="Straight Connector 9"/>
                <p:cNvCxnSpPr/>
                <p:nvPr/>
              </p:nvCxnSpPr>
              <p:spPr>
                <a:xfrm>
                  <a:off x="516911" y="2575409"/>
                  <a:ext cx="453388" cy="0"/>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61019" y="2230996"/>
                  <a:ext cx="1958200" cy="738664"/>
                </a:xfrm>
                <a:prstGeom prst="rect">
                  <a:avLst/>
                </a:prstGeom>
                <a:noFill/>
              </p:spPr>
              <p:txBody>
                <a:bodyPr wrap="square" rtlCol="0">
                  <a:spAutoFit/>
                </a:bodyPr>
                <a:lstStyle/>
                <a:p>
                  <a:r>
                    <a:rPr lang="en-US" sz="1400" dirty="0" smtClean="0">
                      <a:latin typeface="Arial"/>
                      <a:cs typeface="Arial"/>
                    </a:rPr>
                    <a:t>isentropes from middle troposphere to lower stratosphere</a:t>
                  </a:r>
                  <a:endParaRPr lang="en-US" sz="1400" dirty="0">
                    <a:latin typeface="Arial"/>
                    <a:cs typeface="Arial"/>
                  </a:endParaRPr>
                </a:p>
              </p:txBody>
            </p:sp>
            <p:cxnSp>
              <p:nvCxnSpPr>
                <p:cNvPr id="14" name="Straight Connector 13"/>
                <p:cNvCxnSpPr/>
                <p:nvPr/>
              </p:nvCxnSpPr>
              <p:spPr>
                <a:xfrm>
                  <a:off x="516911" y="3470241"/>
                  <a:ext cx="482237" cy="0"/>
                </a:xfrm>
                <a:prstGeom prst="line">
                  <a:avLst/>
                </a:prstGeom>
                <a:ln w="3175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061019" y="3100909"/>
                  <a:ext cx="2082800" cy="738664"/>
                </a:xfrm>
                <a:prstGeom prst="rect">
                  <a:avLst/>
                </a:prstGeom>
                <a:noFill/>
              </p:spPr>
              <p:txBody>
                <a:bodyPr wrap="square" rtlCol="0">
                  <a:spAutoFit/>
                </a:bodyPr>
                <a:lstStyle/>
                <a:p>
                  <a:r>
                    <a:rPr lang="en-US" sz="1400" dirty="0" smtClean="0">
                      <a:latin typeface="Arial"/>
                      <a:cs typeface="Arial"/>
                    </a:rPr>
                    <a:t>isentropes associated with a surface and lower-tropospheric front</a:t>
                  </a:r>
                  <a:endParaRPr lang="en-US" sz="1400" dirty="0">
                    <a:latin typeface="Arial"/>
                    <a:cs typeface="Arial"/>
                  </a:endParaRPr>
                </a:p>
              </p:txBody>
            </p:sp>
            <p:sp>
              <p:nvSpPr>
                <p:cNvPr id="24" name="TextBox 23"/>
                <p:cNvSpPr txBox="1"/>
                <p:nvPr/>
              </p:nvSpPr>
              <p:spPr>
                <a:xfrm>
                  <a:off x="1061019" y="3995779"/>
                  <a:ext cx="1958200" cy="307777"/>
                </a:xfrm>
                <a:prstGeom prst="rect">
                  <a:avLst/>
                </a:prstGeom>
                <a:noFill/>
              </p:spPr>
              <p:txBody>
                <a:bodyPr wrap="square" rtlCol="0">
                  <a:spAutoFit/>
                </a:bodyPr>
                <a:lstStyle/>
                <a:p>
                  <a:r>
                    <a:rPr lang="en-US" sz="1400" dirty="0" smtClean="0">
                      <a:latin typeface="Arial"/>
                      <a:cs typeface="Arial"/>
                    </a:rPr>
                    <a:t>vertical motions</a:t>
                  </a:r>
                  <a:endParaRPr lang="en-US" sz="1400" dirty="0">
                    <a:latin typeface="Arial"/>
                    <a:cs typeface="Arial"/>
                  </a:endParaRPr>
                </a:p>
              </p:txBody>
            </p:sp>
            <p:sp>
              <p:nvSpPr>
                <p:cNvPr id="26" name="Right Arrow 25"/>
                <p:cNvSpPr/>
                <p:nvPr/>
              </p:nvSpPr>
              <p:spPr>
                <a:xfrm rot="16200000">
                  <a:off x="415761" y="4058370"/>
                  <a:ext cx="367644" cy="192786"/>
                </a:xfrm>
                <a:prstGeom prst="rightArrow">
                  <a:avLst/>
                </a:prstGeom>
                <a:solidFill>
                  <a:srgbClr val="7C7C7C"/>
                </a:solidFill>
                <a:ln w="12700">
                  <a:solidFill>
                    <a:srgbClr val="4578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437561" y="4577896"/>
                  <a:ext cx="631615" cy="360590"/>
                  <a:chOff x="264140" y="4126078"/>
                  <a:chExt cx="631615" cy="360590"/>
                </a:xfrm>
              </p:grpSpPr>
              <p:sp>
                <p:nvSpPr>
                  <p:cNvPr id="29" name="Circular Arrow 28"/>
                  <p:cNvSpPr/>
                  <p:nvPr/>
                </p:nvSpPr>
                <p:spPr>
                  <a:xfrm rot="16200000">
                    <a:off x="392143" y="4036175"/>
                    <a:ext cx="322490" cy="578496"/>
                  </a:xfrm>
                  <a:prstGeom prst="circularArrow">
                    <a:avLst/>
                  </a:prstGeom>
                  <a:solidFill>
                    <a:srgbClr val="614B7C"/>
                  </a:solidFill>
                  <a:ln>
                    <a:noFill/>
                  </a:ln>
                  <a:effectLst/>
                  <a:scene3d>
                    <a:camera prst="orthographicFront">
                      <a:rot lat="0" lon="10799977"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Circular Arrow 29"/>
                  <p:cNvSpPr/>
                  <p:nvPr/>
                </p:nvSpPr>
                <p:spPr>
                  <a:xfrm rot="5400000">
                    <a:off x="445262" y="3998075"/>
                    <a:ext cx="322490" cy="578496"/>
                  </a:xfrm>
                  <a:prstGeom prst="circularArrow">
                    <a:avLst/>
                  </a:prstGeom>
                  <a:solidFill>
                    <a:srgbClr val="614B7C"/>
                  </a:solidFill>
                  <a:ln>
                    <a:noFill/>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2" name="TextBox 31"/>
                <p:cNvSpPr txBox="1"/>
                <p:nvPr/>
              </p:nvSpPr>
              <p:spPr>
                <a:xfrm>
                  <a:off x="1044508" y="4592609"/>
                  <a:ext cx="1958200" cy="307777"/>
                </a:xfrm>
                <a:prstGeom prst="rect">
                  <a:avLst/>
                </a:prstGeom>
                <a:noFill/>
              </p:spPr>
              <p:txBody>
                <a:bodyPr wrap="square" rtlCol="0">
                  <a:spAutoFit/>
                </a:bodyPr>
                <a:lstStyle/>
                <a:p>
                  <a:r>
                    <a:rPr lang="en-US" sz="1400" dirty="0" smtClean="0">
                      <a:latin typeface="Arial"/>
                      <a:cs typeface="Arial"/>
                    </a:rPr>
                    <a:t>horizontal circulations</a:t>
                  </a:r>
                  <a:endParaRPr lang="en-US" sz="1400" dirty="0">
                    <a:latin typeface="Arial"/>
                    <a:cs typeface="Arial"/>
                  </a:endParaRPr>
                </a:p>
              </p:txBody>
            </p:sp>
            <p:sp>
              <p:nvSpPr>
                <p:cNvPr id="20" name="Right Arrow 19"/>
                <p:cNvSpPr/>
                <p:nvPr/>
              </p:nvSpPr>
              <p:spPr>
                <a:xfrm rot="5400000">
                  <a:off x="700862" y="4058370"/>
                  <a:ext cx="367644" cy="192786"/>
                </a:xfrm>
                <a:prstGeom prst="rightArrow">
                  <a:avLst/>
                </a:prstGeom>
                <a:solidFill>
                  <a:srgbClr val="7C7C7C"/>
                </a:solidFill>
                <a:ln w="12700">
                  <a:solidFill>
                    <a:srgbClr val="4578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3497386" y="688504"/>
              <a:ext cx="1944076" cy="276999"/>
            </a:xfrm>
            <a:prstGeom prst="rect">
              <a:avLst/>
            </a:prstGeom>
            <a:noFill/>
          </p:spPr>
          <p:txBody>
            <a:bodyPr wrap="square" rtlCol="0">
              <a:spAutoFit/>
            </a:bodyPr>
            <a:lstStyle/>
            <a:p>
              <a:r>
                <a:rPr lang="en-US" sz="1200" b="1" dirty="0" smtClean="0">
                  <a:latin typeface="Arial"/>
                  <a:cs typeface="Arial"/>
                </a:rPr>
                <a:t>Pre-generation</a:t>
              </a:r>
              <a:endParaRPr lang="en-US" sz="1200" b="1" dirty="0">
                <a:latin typeface="Arial"/>
                <a:cs typeface="Arial"/>
              </a:endParaRPr>
            </a:p>
          </p:txBody>
        </p:sp>
        <p:sp>
          <p:nvSpPr>
            <p:cNvPr id="22" name="TextBox 21"/>
            <p:cNvSpPr txBox="1"/>
            <p:nvPr/>
          </p:nvSpPr>
          <p:spPr>
            <a:xfrm>
              <a:off x="3536462" y="3242087"/>
              <a:ext cx="1944076" cy="276999"/>
            </a:xfrm>
            <a:prstGeom prst="rect">
              <a:avLst/>
            </a:prstGeom>
            <a:noFill/>
          </p:spPr>
          <p:txBody>
            <a:bodyPr wrap="square" rtlCol="0">
              <a:spAutoFit/>
            </a:bodyPr>
            <a:lstStyle/>
            <a:p>
              <a:r>
                <a:rPr lang="en-US" sz="1200" b="1" dirty="0" smtClean="0">
                  <a:latin typeface="Arial"/>
                  <a:cs typeface="Arial"/>
                </a:rPr>
                <a:t>Mature and persistence</a:t>
              </a:r>
              <a:endParaRPr lang="en-US" sz="1200" b="1" dirty="0">
                <a:latin typeface="Arial"/>
                <a:cs typeface="Arial"/>
              </a:endParaRPr>
            </a:p>
          </p:txBody>
        </p:sp>
        <p:sp>
          <p:nvSpPr>
            <p:cNvPr id="23" name="TextBox 22"/>
            <p:cNvSpPr txBox="1"/>
            <p:nvPr/>
          </p:nvSpPr>
          <p:spPr>
            <a:xfrm>
              <a:off x="6356748" y="688504"/>
              <a:ext cx="2524369" cy="276999"/>
            </a:xfrm>
            <a:prstGeom prst="rect">
              <a:avLst/>
            </a:prstGeom>
            <a:noFill/>
          </p:spPr>
          <p:txBody>
            <a:bodyPr wrap="square" rtlCol="0">
              <a:spAutoFit/>
            </a:bodyPr>
            <a:lstStyle/>
            <a:p>
              <a:r>
                <a:rPr lang="en-US" sz="1200" b="1" dirty="0">
                  <a:latin typeface="Arial"/>
                  <a:cs typeface="Arial"/>
                </a:rPr>
                <a:t>D</a:t>
              </a:r>
              <a:r>
                <a:rPr lang="en-US" sz="1200" b="1" dirty="0" smtClean="0">
                  <a:latin typeface="Arial"/>
                  <a:cs typeface="Arial"/>
                </a:rPr>
                <a:t>evelopment and intensification</a:t>
              </a:r>
              <a:endParaRPr lang="en-US" sz="1200" b="1" dirty="0">
                <a:latin typeface="Arial"/>
                <a:cs typeface="Arial"/>
              </a:endParaRPr>
            </a:p>
          </p:txBody>
        </p:sp>
        <p:sp>
          <p:nvSpPr>
            <p:cNvPr id="25" name="TextBox 24"/>
            <p:cNvSpPr txBox="1"/>
            <p:nvPr/>
          </p:nvSpPr>
          <p:spPr>
            <a:xfrm>
              <a:off x="6453554" y="3242087"/>
              <a:ext cx="1944076" cy="276999"/>
            </a:xfrm>
            <a:prstGeom prst="rect">
              <a:avLst/>
            </a:prstGeom>
            <a:noFill/>
          </p:spPr>
          <p:txBody>
            <a:bodyPr wrap="square" rtlCol="0">
              <a:spAutoFit/>
            </a:bodyPr>
            <a:lstStyle/>
            <a:p>
              <a:r>
                <a:rPr lang="en-US" sz="1200" b="1" dirty="0" smtClean="0">
                  <a:latin typeface="Arial"/>
                  <a:cs typeface="Arial"/>
                </a:rPr>
                <a:t>Decay and dissipation</a:t>
              </a:r>
              <a:endParaRPr lang="en-US" sz="1200" b="1" dirty="0">
                <a:latin typeface="Arial"/>
                <a:cs typeface="Arial"/>
              </a:endParaRPr>
            </a:p>
          </p:txBody>
        </p:sp>
      </p:grpSp>
      <p:sp>
        <p:nvSpPr>
          <p:cNvPr id="3" name="Content Placeholder 2"/>
          <p:cNvSpPr txBox="1">
            <a:spLocks/>
          </p:cNvSpPr>
          <p:nvPr/>
        </p:nvSpPr>
        <p:spPr>
          <a:xfrm>
            <a:off x="71113" y="5737587"/>
            <a:ext cx="9072887" cy="109209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Schematic </a:t>
            </a:r>
            <a:r>
              <a:rPr lang="en-US" sz="1400" dirty="0">
                <a:latin typeface="Arial"/>
                <a:cs typeface="Arial"/>
              </a:rPr>
              <a:t>summary illustrating dynamical and thermodynamic structures and processes during the development of an Arctic </a:t>
            </a:r>
            <a:r>
              <a:rPr lang="en-US" sz="1400" dirty="0" smtClean="0">
                <a:latin typeface="Arial"/>
                <a:cs typeface="Arial"/>
              </a:rPr>
              <a:t>storm occurring during September 2010 over the Arctic Ocean. </a:t>
            </a:r>
            <a:r>
              <a:rPr lang="en-US" sz="1400" dirty="0" smtClean="0">
                <a:latin typeface="Arial"/>
                <a:cs typeface="Arial"/>
              </a:rPr>
              <a:t>(</a:t>
            </a:r>
            <a:r>
              <a:rPr lang="en-US" sz="1400" dirty="0">
                <a:latin typeface="Arial"/>
                <a:cs typeface="Arial"/>
              </a:rPr>
              <a:t>a) Pre-generation phase; (b) development and intensification phase; (c) mature and persistence phase; and (d) decay and dissipation phase of the storm.  [Figure 11 </a:t>
            </a:r>
            <a:r>
              <a:rPr lang="en-US" sz="1400" dirty="0" smtClean="0">
                <a:latin typeface="Arial"/>
                <a:cs typeface="Arial"/>
              </a:rPr>
              <a:t>and caption adapted </a:t>
            </a:r>
            <a:r>
              <a:rPr lang="en-US" sz="1400" dirty="0">
                <a:latin typeface="Arial"/>
                <a:cs typeface="Arial"/>
              </a:rPr>
              <a:t>from Tao et al. (2017).]</a:t>
            </a:r>
          </a:p>
        </p:txBody>
      </p:sp>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7</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20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a:latin typeface="Arial"/>
                <a:cs typeface="Arial"/>
              </a:rPr>
              <a:t>The dependence of predictability horizons of TPVs, Arctic 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2852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31012" y="4214885"/>
            <a:ext cx="3791606" cy="1622421"/>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(a) 850</a:t>
            </a:r>
            <a:r>
              <a:rPr lang="en-US" sz="1400" dirty="0" smtClean="0">
                <a:latin typeface="Arial"/>
                <a:cs typeface="Arial"/>
              </a:rPr>
              <a:t>-hPa geopotential height anomaly (m), (b) 850-hPa temperature anomaly (K), and                (c) 850-hPa vector wind anomaly (m s</a:t>
            </a:r>
            <a:r>
              <a:rPr lang="en-US" sz="1400" baseline="30000" dirty="0" smtClean="0">
                <a:latin typeface="Arial"/>
                <a:cs typeface="Arial"/>
              </a:rPr>
              <a:t>−1</a:t>
            </a:r>
            <a:r>
              <a:rPr lang="en-US" sz="1400" dirty="0" smtClean="0">
                <a:latin typeface="Arial"/>
                <a:cs typeface="Arial"/>
              </a:rPr>
              <a:t>)                           for 17–23 December 2016,                         </a:t>
            </a:r>
            <a:r>
              <a:rPr lang="en-US" sz="1400" dirty="0" smtClean="0">
                <a:latin typeface="Arial"/>
                <a:cs typeface="Arial"/>
              </a:rPr>
              <a:t>from </a:t>
            </a:r>
            <a:r>
              <a:rPr lang="en-US" sz="1400" dirty="0" smtClean="0">
                <a:latin typeface="Arial"/>
                <a:cs typeface="Arial"/>
              </a:rPr>
              <a:t>NCEP–NCAR Reanalysis.</a:t>
            </a:r>
            <a:endParaRPr lang="en-US" sz="1400" dirty="0">
              <a:latin typeface="Arial"/>
              <a:cs typeface="Arial"/>
            </a:endParaRPr>
          </a:p>
        </p:txBody>
      </p:sp>
      <p:grpSp>
        <p:nvGrpSpPr>
          <p:cNvPr id="4" name="Group 3"/>
          <p:cNvGrpSpPr/>
          <p:nvPr/>
        </p:nvGrpSpPr>
        <p:grpSpPr>
          <a:xfrm>
            <a:off x="4642153" y="692256"/>
            <a:ext cx="3665734" cy="3076057"/>
            <a:chOff x="4355035" y="692256"/>
            <a:chExt cx="3665734" cy="3076057"/>
          </a:xfrm>
        </p:grpSpPr>
        <p:pic>
          <p:nvPicPr>
            <p:cNvPr id="9" name="Picture 8" descr="Macintosh HD:Users:bosart:Library:Containers:com.apple.mail:Data:Library:Mail Downloads:6DC46288-AA9C-4AD3-BA7E-AFE95BA4A593:850T'_17–23Dec16.gif"/>
            <p:cNvPicPr>
              <a:picLocks noChangeAspect="1"/>
            </p:cNvPicPr>
            <p:nvPr/>
          </p:nvPicPr>
          <p:blipFill rotWithShape="1">
            <a:blip r:embed="rId2">
              <a:extLst>
                <a:ext uri="{28A0092B-C50C-407E-A947-70E740481C1C}">
                  <a14:useLocalDpi xmlns:a14="http://schemas.microsoft.com/office/drawing/2010/main" val="0"/>
                </a:ext>
              </a:extLst>
            </a:blip>
            <a:srcRect l="23407" t="8806" r="2094" b="9434"/>
            <a:stretch/>
          </p:blipFill>
          <p:spPr bwMode="auto">
            <a:xfrm>
              <a:off x="4519983" y="692256"/>
              <a:ext cx="3500786" cy="2971800"/>
            </a:xfrm>
            <a:prstGeom prst="rect">
              <a:avLst/>
            </a:prstGeom>
            <a:noFill/>
            <a:ln>
              <a:noFill/>
            </a:ln>
          </p:spPr>
        </p:pic>
        <p:sp>
          <p:nvSpPr>
            <p:cNvPr id="12" name="TextBox 11"/>
            <p:cNvSpPr txBox="1"/>
            <p:nvPr/>
          </p:nvSpPr>
          <p:spPr>
            <a:xfrm>
              <a:off x="4355035" y="3491314"/>
              <a:ext cx="3238178" cy="276999"/>
            </a:xfrm>
            <a:prstGeom prst="rect">
              <a:avLst/>
            </a:prstGeom>
            <a:solidFill>
              <a:schemeClr val="bg1"/>
            </a:solidFill>
          </p:spPr>
          <p:txBody>
            <a:bodyPr wrap="square" rtlCol="0">
              <a:spAutoFit/>
            </a:bodyPr>
            <a:lstStyle/>
            <a:p>
              <a:pPr algn="ctr"/>
              <a:r>
                <a:rPr lang="en-US" sz="1200" b="1" dirty="0" smtClean="0">
                  <a:latin typeface="Arial"/>
                  <a:cs typeface="Arial"/>
                </a:rPr>
                <a:t>(b) 850-hPa temperature anomaly (K)</a:t>
              </a:r>
              <a:endParaRPr lang="en-US" sz="1200" b="1" dirty="0">
                <a:latin typeface="Arial"/>
                <a:cs typeface="Arial"/>
              </a:endParaRPr>
            </a:p>
          </p:txBody>
        </p:sp>
      </p:grpSp>
      <p:grpSp>
        <p:nvGrpSpPr>
          <p:cNvPr id="2" name="Group 1"/>
          <p:cNvGrpSpPr/>
          <p:nvPr/>
        </p:nvGrpSpPr>
        <p:grpSpPr>
          <a:xfrm>
            <a:off x="802154" y="688504"/>
            <a:ext cx="3839999" cy="3079809"/>
            <a:chOff x="515036" y="688504"/>
            <a:chExt cx="3839999" cy="3079809"/>
          </a:xfrm>
        </p:grpSpPr>
        <p:pic>
          <p:nvPicPr>
            <p:cNvPr id="8" name="Picture 7" descr="Macintosh HD:Users:bosart:Library:Containers:com.apple.mail:Data:Library:Mail Downloads:5B07E12F-4225-40EA-B7C7-757DB501849F:850Z_17–23Dec16.gif"/>
            <p:cNvPicPr>
              <a:picLocks noChangeAspect="1"/>
            </p:cNvPicPr>
            <p:nvPr/>
          </p:nvPicPr>
          <p:blipFill rotWithShape="1">
            <a:blip r:embed="rId3">
              <a:extLst>
                <a:ext uri="{28A0092B-C50C-407E-A947-70E740481C1C}">
                  <a14:useLocalDpi xmlns:a14="http://schemas.microsoft.com/office/drawing/2010/main" val="0"/>
                </a:ext>
              </a:extLst>
            </a:blip>
            <a:srcRect l="23407" t="8806" r="2094" b="9434"/>
            <a:stretch/>
          </p:blipFill>
          <p:spPr bwMode="auto">
            <a:xfrm>
              <a:off x="849829" y="688504"/>
              <a:ext cx="3505206" cy="2975552"/>
            </a:xfrm>
            <a:prstGeom prst="rect">
              <a:avLst/>
            </a:prstGeom>
            <a:noFill/>
            <a:ln>
              <a:noFill/>
            </a:ln>
          </p:spPr>
        </p:pic>
        <p:sp>
          <p:nvSpPr>
            <p:cNvPr id="11" name="TextBox 10"/>
            <p:cNvSpPr txBox="1"/>
            <p:nvPr/>
          </p:nvSpPr>
          <p:spPr>
            <a:xfrm>
              <a:off x="515036" y="3491314"/>
              <a:ext cx="3449328" cy="276999"/>
            </a:xfrm>
            <a:prstGeom prst="rect">
              <a:avLst/>
            </a:prstGeom>
            <a:solidFill>
              <a:schemeClr val="bg1"/>
            </a:solidFill>
          </p:spPr>
          <p:txBody>
            <a:bodyPr wrap="square" rtlCol="0">
              <a:spAutoFit/>
            </a:bodyPr>
            <a:lstStyle/>
            <a:p>
              <a:pPr algn="ctr"/>
              <a:r>
                <a:rPr lang="en-US" sz="1200" b="1" dirty="0" smtClean="0">
                  <a:latin typeface="Arial"/>
                  <a:cs typeface="Arial"/>
                </a:rPr>
                <a:t>(a) 850-hPa </a:t>
              </a:r>
              <a:r>
                <a:rPr lang="en-US" sz="1200" b="1" dirty="0">
                  <a:latin typeface="Arial"/>
                  <a:cs typeface="Arial"/>
                </a:rPr>
                <a:t>g</a:t>
              </a:r>
              <a:r>
                <a:rPr lang="en-US" sz="1200" b="1" dirty="0" smtClean="0">
                  <a:latin typeface="Arial"/>
                  <a:cs typeface="Arial"/>
                </a:rPr>
                <a:t>eopotential height anomaly (m)</a:t>
              </a:r>
              <a:endParaRPr lang="en-US" sz="1200" b="1" dirty="0">
                <a:latin typeface="Arial"/>
                <a:cs typeface="Arial"/>
              </a:endParaRPr>
            </a:p>
          </p:txBody>
        </p:sp>
      </p:grpSp>
      <p:grpSp>
        <p:nvGrpSpPr>
          <p:cNvPr id="5" name="Group 4"/>
          <p:cNvGrpSpPr/>
          <p:nvPr/>
        </p:nvGrpSpPr>
        <p:grpSpPr>
          <a:xfrm>
            <a:off x="1020750" y="3805869"/>
            <a:ext cx="3621403" cy="3049101"/>
            <a:chOff x="733632" y="3805869"/>
            <a:chExt cx="3621403" cy="3049101"/>
          </a:xfrm>
        </p:grpSpPr>
        <p:pic>
          <p:nvPicPr>
            <p:cNvPr id="10" name="Picture 9" descr="Macintosh HD:Users:bosart:Library:Containers:com.apple.mail:Data:Library:Mail Downloads:637774CD-F862-424C-BFF3-B3F56D7CE02A:850_VectWindAnom_17–23Dec16.gif"/>
            <p:cNvPicPr>
              <a:picLocks noChangeAspect="1"/>
            </p:cNvPicPr>
            <p:nvPr/>
          </p:nvPicPr>
          <p:blipFill rotWithShape="1">
            <a:blip r:embed="rId4">
              <a:extLst>
                <a:ext uri="{28A0092B-C50C-407E-A947-70E740481C1C}">
                  <a14:useLocalDpi xmlns:a14="http://schemas.microsoft.com/office/drawing/2010/main" val="0"/>
                </a:ext>
              </a:extLst>
            </a:blip>
            <a:srcRect l="23407" t="8806" r="2094" b="9434"/>
            <a:stretch/>
          </p:blipFill>
          <p:spPr bwMode="auto">
            <a:xfrm>
              <a:off x="854249" y="3805869"/>
              <a:ext cx="3500786" cy="2971800"/>
            </a:xfrm>
            <a:prstGeom prst="rect">
              <a:avLst/>
            </a:prstGeom>
            <a:noFill/>
            <a:ln>
              <a:noFill/>
            </a:ln>
          </p:spPr>
        </p:pic>
        <p:sp>
          <p:nvSpPr>
            <p:cNvPr id="13" name="TextBox 12"/>
            <p:cNvSpPr txBox="1"/>
            <p:nvPr/>
          </p:nvSpPr>
          <p:spPr>
            <a:xfrm>
              <a:off x="733632" y="6577971"/>
              <a:ext cx="3230732" cy="276999"/>
            </a:xfrm>
            <a:prstGeom prst="rect">
              <a:avLst/>
            </a:prstGeom>
            <a:solidFill>
              <a:schemeClr val="bg1"/>
            </a:solidFill>
          </p:spPr>
          <p:txBody>
            <a:bodyPr wrap="square" rtlCol="0">
              <a:spAutoFit/>
            </a:bodyPr>
            <a:lstStyle/>
            <a:p>
              <a:pPr algn="ctr"/>
              <a:r>
                <a:rPr lang="en-US" sz="1200" b="1" dirty="0" smtClean="0">
                  <a:latin typeface="Arial"/>
                  <a:cs typeface="Arial"/>
                </a:rPr>
                <a:t>(c) 850-hPa vector wind anomaly (m s</a:t>
              </a:r>
              <a:r>
                <a:rPr lang="en-US" sz="1200" b="1" baseline="30000" dirty="0" smtClean="0">
                  <a:latin typeface="Arial"/>
                  <a:cs typeface="Arial"/>
                </a:rPr>
                <a:t>−1</a:t>
              </a:r>
              <a:r>
                <a:rPr lang="en-US" sz="1200" b="1" dirty="0" smtClean="0">
                  <a:latin typeface="Arial"/>
                  <a:cs typeface="Arial"/>
                </a:rPr>
                <a:t>)  </a:t>
              </a:r>
              <a:endParaRPr lang="en-US" sz="1200" b="1" dirty="0">
                <a:latin typeface="Arial"/>
                <a:cs typeface="Arial"/>
              </a:endParaRPr>
            </a:p>
          </p:txBody>
        </p:sp>
      </p:grpSp>
      <p:cxnSp>
        <p:nvCxnSpPr>
          <p:cNvPr id="14" name="Straight Connector 1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10</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874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2567" y="5438637"/>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(a) 300-hPa geopotential height (m) and (b) 300-hPa geopotential height anomaly (m)                                            for 17–23 December 2016, from NCEP–NCAR Reanalysis.</a:t>
            </a:r>
            <a:endParaRPr lang="en-US" sz="1400" dirty="0">
              <a:latin typeface="Arial"/>
              <a:cs typeface="Arial"/>
            </a:endParaRPr>
          </a:p>
        </p:txBody>
      </p:sp>
      <p:grpSp>
        <p:nvGrpSpPr>
          <p:cNvPr id="2" name="Group 1"/>
          <p:cNvGrpSpPr/>
          <p:nvPr/>
        </p:nvGrpSpPr>
        <p:grpSpPr>
          <a:xfrm>
            <a:off x="80284" y="1327261"/>
            <a:ext cx="4393040" cy="3825950"/>
            <a:chOff x="80284" y="1327261"/>
            <a:chExt cx="4393040" cy="3825950"/>
          </a:xfrm>
        </p:grpSpPr>
        <p:pic>
          <p:nvPicPr>
            <p:cNvPr id="14" name="Picture 13" descr="Macintosh HD:Users:bosart:Library:Containers:com.apple.mail:Data:Library:Mail Downloads:2CA628A7-0AFC-44F6-9F88-3D78A95C5400:300Z_NH_16–23Dec16.gif"/>
            <p:cNvPicPr>
              <a:picLocks noChangeAspect="1"/>
            </p:cNvPicPr>
            <p:nvPr/>
          </p:nvPicPr>
          <p:blipFill rotWithShape="1">
            <a:blip r:embed="rId2">
              <a:extLst>
                <a:ext uri="{28A0092B-C50C-407E-A947-70E740481C1C}">
                  <a14:useLocalDpi xmlns:a14="http://schemas.microsoft.com/office/drawing/2010/main" val="0"/>
                </a:ext>
              </a:extLst>
            </a:blip>
            <a:srcRect l="23779" t="9052" r="2161" b="8590"/>
            <a:stretch/>
          </p:blipFill>
          <p:spPr bwMode="auto">
            <a:xfrm>
              <a:off x="91524" y="1327261"/>
              <a:ext cx="4381800" cy="3769053"/>
            </a:xfrm>
            <a:prstGeom prst="rect">
              <a:avLst/>
            </a:prstGeom>
            <a:noFill/>
            <a:ln>
              <a:noFill/>
            </a:ln>
          </p:spPr>
        </p:pic>
        <p:sp>
          <p:nvSpPr>
            <p:cNvPr id="19" name="TextBox 18"/>
            <p:cNvSpPr txBox="1"/>
            <p:nvPr/>
          </p:nvSpPr>
          <p:spPr>
            <a:xfrm>
              <a:off x="80284" y="4845434"/>
              <a:ext cx="3841983" cy="307777"/>
            </a:xfrm>
            <a:prstGeom prst="rect">
              <a:avLst/>
            </a:prstGeom>
            <a:solidFill>
              <a:schemeClr val="bg1"/>
            </a:solidFill>
          </p:spPr>
          <p:txBody>
            <a:bodyPr wrap="square" rtlCol="0">
              <a:spAutoFit/>
            </a:bodyPr>
            <a:lstStyle/>
            <a:p>
              <a:pPr algn="ctr"/>
              <a:r>
                <a:rPr lang="en-US" sz="1400" b="1" dirty="0" smtClean="0">
                  <a:latin typeface="Arial"/>
                  <a:cs typeface="Arial"/>
                </a:rPr>
                <a:t>(a) 300-hPa </a:t>
              </a:r>
              <a:r>
                <a:rPr lang="en-US" sz="1400" b="1" dirty="0">
                  <a:latin typeface="Arial"/>
                  <a:cs typeface="Arial"/>
                </a:rPr>
                <a:t>g</a:t>
              </a:r>
              <a:r>
                <a:rPr lang="en-US" sz="1400" b="1" dirty="0" smtClean="0">
                  <a:latin typeface="Arial"/>
                  <a:cs typeface="Arial"/>
                </a:rPr>
                <a:t>eopotential height (m)</a:t>
              </a:r>
              <a:endParaRPr lang="en-US" sz="1400" b="1" dirty="0">
                <a:latin typeface="Arial"/>
                <a:cs typeface="Arial"/>
              </a:endParaRPr>
            </a:p>
          </p:txBody>
        </p:sp>
      </p:grpSp>
      <p:grpSp>
        <p:nvGrpSpPr>
          <p:cNvPr id="4" name="Group 3"/>
          <p:cNvGrpSpPr/>
          <p:nvPr/>
        </p:nvGrpSpPr>
        <p:grpSpPr>
          <a:xfrm>
            <a:off x="4473325" y="1327261"/>
            <a:ext cx="4557833" cy="3825950"/>
            <a:chOff x="4473325" y="1327261"/>
            <a:chExt cx="4557833" cy="3825950"/>
          </a:xfrm>
        </p:grpSpPr>
        <p:pic>
          <p:nvPicPr>
            <p:cNvPr id="18" name="Picture 17" descr="Macintosh HD:Users:bosart:Library:Containers:com.apple.mail:Data:Library:Mail Downloads:C8C6FC54-D6F6-43C5-BCDC-77D19060FF5C:300Z'_NH_16–23Dec16.gif"/>
            <p:cNvPicPr>
              <a:picLocks noChangeAspect="1"/>
            </p:cNvPicPr>
            <p:nvPr/>
          </p:nvPicPr>
          <p:blipFill rotWithShape="1">
            <a:blip r:embed="rId3">
              <a:extLst>
                <a:ext uri="{28A0092B-C50C-407E-A947-70E740481C1C}">
                  <a14:useLocalDpi xmlns:a14="http://schemas.microsoft.com/office/drawing/2010/main" val="0"/>
                </a:ext>
              </a:extLst>
            </a:blip>
            <a:srcRect l="23779" t="9052" r="2161" b="8590"/>
            <a:stretch/>
          </p:blipFill>
          <p:spPr bwMode="auto">
            <a:xfrm>
              <a:off x="4649357" y="1327261"/>
              <a:ext cx="4381801" cy="3769054"/>
            </a:xfrm>
            <a:prstGeom prst="rect">
              <a:avLst/>
            </a:prstGeom>
            <a:noFill/>
            <a:ln>
              <a:noFill/>
            </a:ln>
          </p:spPr>
        </p:pic>
        <p:sp>
          <p:nvSpPr>
            <p:cNvPr id="20" name="TextBox 19"/>
            <p:cNvSpPr txBox="1"/>
            <p:nvPr/>
          </p:nvSpPr>
          <p:spPr>
            <a:xfrm>
              <a:off x="4473325" y="4845434"/>
              <a:ext cx="4018016" cy="307777"/>
            </a:xfrm>
            <a:prstGeom prst="rect">
              <a:avLst/>
            </a:prstGeom>
            <a:solidFill>
              <a:schemeClr val="bg1"/>
            </a:solidFill>
          </p:spPr>
          <p:txBody>
            <a:bodyPr wrap="square" rtlCol="0">
              <a:spAutoFit/>
            </a:bodyPr>
            <a:lstStyle/>
            <a:p>
              <a:pPr algn="ctr"/>
              <a:r>
                <a:rPr lang="en-US" sz="1400" b="1" dirty="0" smtClean="0">
                  <a:latin typeface="Arial"/>
                  <a:cs typeface="Arial"/>
                </a:rPr>
                <a:t>(b) 300-hPa </a:t>
              </a:r>
              <a:r>
                <a:rPr lang="en-US" sz="1400" b="1" dirty="0">
                  <a:latin typeface="Arial"/>
                  <a:cs typeface="Arial"/>
                </a:rPr>
                <a:t>g</a:t>
              </a:r>
              <a:r>
                <a:rPr lang="en-US" sz="1400" b="1" dirty="0" smtClean="0">
                  <a:latin typeface="Arial"/>
                  <a:cs typeface="Arial"/>
                </a:rPr>
                <a:t>eopotential height anomaly (m)</a:t>
              </a:r>
              <a:endParaRPr lang="en-US" sz="1400" b="1" dirty="0">
                <a:latin typeface="Arial"/>
                <a:cs typeface="Arial"/>
              </a:endParaRPr>
            </a:p>
          </p:txBody>
        </p:sp>
      </p:gr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583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1524" y="5952918"/>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Columnar precipitable water anomaly (mm) for 17–23 December 2016, from NCEP–NCAR Reanalysis </a:t>
            </a:r>
            <a:endParaRPr lang="en-US" sz="1400" dirty="0">
              <a:latin typeface="Arial"/>
              <a:cs typeface="Arial"/>
            </a:endParaRPr>
          </a:p>
        </p:txBody>
      </p:sp>
      <p:grpSp>
        <p:nvGrpSpPr>
          <p:cNvPr id="2" name="Group 1"/>
          <p:cNvGrpSpPr/>
          <p:nvPr/>
        </p:nvGrpSpPr>
        <p:grpSpPr>
          <a:xfrm>
            <a:off x="1882898" y="722220"/>
            <a:ext cx="5995354" cy="5085060"/>
            <a:chOff x="1882898" y="722220"/>
            <a:chExt cx="5995354" cy="5085060"/>
          </a:xfrm>
        </p:grpSpPr>
        <p:pic>
          <p:nvPicPr>
            <p:cNvPr id="8" name="Picture 7" descr="Macintosh HD:Users:bosart:Library:Containers:com.apple.mail:Data:Library:Mail Downloads:8413BF17-C91D-4771-AD04-7BBB6405F20C:PW'.gif"/>
            <p:cNvPicPr/>
            <p:nvPr/>
          </p:nvPicPr>
          <p:blipFill rotWithShape="1">
            <a:blip r:embed="rId2">
              <a:extLst>
                <a:ext uri="{28A0092B-C50C-407E-A947-70E740481C1C}">
                  <a14:useLocalDpi xmlns:a14="http://schemas.microsoft.com/office/drawing/2010/main" val="0"/>
                </a:ext>
              </a:extLst>
            </a:blip>
            <a:srcRect l="23779" t="9124" b="8129"/>
            <a:stretch/>
          </p:blipFill>
          <p:spPr bwMode="auto">
            <a:xfrm>
              <a:off x="1899321" y="722220"/>
              <a:ext cx="5978931" cy="5020637"/>
            </a:xfrm>
            <a:prstGeom prst="rect">
              <a:avLst/>
            </a:prstGeom>
            <a:noFill/>
            <a:ln>
              <a:noFill/>
            </a:ln>
          </p:spPr>
        </p:pic>
        <p:sp>
          <p:nvSpPr>
            <p:cNvPr id="19" name="TextBox 18"/>
            <p:cNvSpPr txBox="1"/>
            <p:nvPr/>
          </p:nvSpPr>
          <p:spPr>
            <a:xfrm>
              <a:off x="1882898" y="5499503"/>
              <a:ext cx="5228113" cy="307777"/>
            </a:xfrm>
            <a:prstGeom prst="rect">
              <a:avLst/>
            </a:prstGeom>
            <a:solidFill>
              <a:schemeClr val="bg1"/>
            </a:solidFill>
          </p:spPr>
          <p:txBody>
            <a:bodyPr wrap="square" rtlCol="0">
              <a:spAutoFit/>
            </a:bodyPr>
            <a:lstStyle/>
            <a:p>
              <a:pPr algn="ctr"/>
              <a:r>
                <a:rPr lang="en-US" sz="1400" b="1" dirty="0">
                  <a:latin typeface="Arial"/>
                  <a:cs typeface="Arial"/>
                </a:rPr>
                <a:t>Columnar precipitable water anomaly (mm) </a:t>
              </a:r>
            </a:p>
          </p:txBody>
        </p:sp>
      </p:gr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621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70000"/>
              </a:lnSpc>
            </a:pPr>
            <a:endParaRPr lang="en-US" sz="2600" dirty="0">
              <a:latin typeface="Arial"/>
              <a:cs typeface="Arial"/>
            </a:endParaRPr>
          </a:p>
          <a:p>
            <a:pPr lvl="1"/>
            <a:r>
              <a:rPr lang="en-US" sz="2200" b="1" dirty="0" smtClean="0">
                <a:solidFill>
                  <a:srgbClr val="0000FF"/>
                </a:solidFill>
                <a:latin typeface="Arial"/>
                <a:cs typeface="Arial"/>
              </a:rPr>
              <a:t>The purpose of this study is to</a:t>
            </a:r>
          </a:p>
          <a:p>
            <a:pPr lvl="1">
              <a:lnSpc>
                <a:spcPct val="70000"/>
              </a:lnSpc>
            </a:pPr>
            <a:endParaRPr lang="en-US" sz="2200" b="1" dirty="0" smtClean="0">
              <a:solidFill>
                <a:srgbClr val="0000FF"/>
              </a:solidFill>
              <a:latin typeface="Arial"/>
              <a:cs typeface="Arial"/>
            </a:endParaRPr>
          </a:p>
          <a:p>
            <a:pPr marL="1371600" lvl="2" indent="-457200">
              <a:buFont typeface="+mj-lt"/>
              <a:buAutoNum type="arabicParenR"/>
            </a:pPr>
            <a:r>
              <a:rPr lang="en-US" sz="2200" dirty="0">
                <a:solidFill>
                  <a:srgbClr val="0000FF"/>
                </a:solidFill>
                <a:latin typeface="Arial"/>
                <a:cs typeface="Arial"/>
              </a:rPr>
              <a:t>A</a:t>
            </a:r>
            <a:r>
              <a:rPr lang="en-US" sz="2200" dirty="0" smtClean="0">
                <a:solidFill>
                  <a:srgbClr val="0000FF"/>
                </a:solidFill>
                <a:latin typeface="Arial"/>
                <a:cs typeface="Arial"/>
              </a:rPr>
              <a:t>nalyze </a:t>
            </a:r>
            <a:r>
              <a:rPr lang="en-US" sz="2200" dirty="0">
                <a:solidFill>
                  <a:srgbClr val="0000FF"/>
                </a:solidFill>
                <a:latin typeface="Arial"/>
                <a:cs typeface="Arial"/>
              </a:rPr>
              <a:t>the evolution of a polar low that is linked to a </a:t>
            </a:r>
            <a:r>
              <a:rPr lang="en-US" sz="2200" dirty="0" smtClean="0">
                <a:solidFill>
                  <a:srgbClr val="0000FF"/>
                </a:solidFill>
                <a:latin typeface="Arial"/>
                <a:cs typeface="Arial"/>
              </a:rPr>
              <a:t>TPV.</a:t>
            </a:r>
            <a:r>
              <a:rPr lang="en-US" sz="2200" dirty="0" smtClean="0">
                <a:solidFill>
                  <a:srgbClr val="0000FF"/>
                </a:solidFill>
                <a:effectLst/>
                <a:latin typeface="Arial"/>
                <a:cs typeface="Arial"/>
              </a:rPr>
              <a:t> </a:t>
            </a:r>
            <a:endParaRPr lang="en-US" sz="2200" dirty="0">
              <a:solidFill>
                <a:srgbClr val="0000FF"/>
              </a:solidFill>
              <a:latin typeface="Arial"/>
              <a:cs typeface="Arial"/>
            </a:endParaRPr>
          </a:p>
          <a:p>
            <a:pPr marL="914400" lvl="2" indent="0">
              <a:buNone/>
            </a:pPr>
            <a:endParaRPr lang="en-US" sz="2200" dirty="0" smtClean="0">
              <a:solidFill>
                <a:srgbClr val="0000FF"/>
              </a:solidFill>
              <a:effectLst/>
              <a:latin typeface="Arial"/>
              <a:cs typeface="Arial"/>
            </a:endParaRPr>
          </a:p>
          <a:p>
            <a:pPr marL="1371600" lvl="2" indent="-457200">
              <a:buFont typeface="+mj-lt"/>
              <a:buAutoNum type="arabicParenR"/>
            </a:pPr>
            <a:r>
              <a:rPr lang="en-US" sz="2200" dirty="0">
                <a:solidFill>
                  <a:srgbClr val="0000FF"/>
                </a:solidFill>
                <a:latin typeface="Arial"/>
                <a:cs typeface="Arial"/>
              </a:rPr>
              <a:t>I</a:t>
            </a:r>
            <a:r>
              <a:rPr lang="en-US" sz="2200" dirty="0" smtClean="0">
                <a:solidFill>
                  <a:srgbClr val="0000FF"/>
                </a:solidFill>
                <a:latin typeface="Arial"/>
                <a:cs typeface="Arial"/>
              </a:rPr>
              <a:t>nvestigate </a:t>
            </a:r>
            <a:r>
              <a:rPr lang="en-US" sz="2200" dirty="0">
                <a:solidFill>
                  <a:srgbClr val="0000FF"/>
                </a:solidFill>
                <a:latin typeface="Arial"/>
                <a:cs typeface="Arial"/>
              </a:rPr>
              <a:t>factors influencing the predictability of the evolution of the polar low.</a:t>
            </a:r>
            <a:r>
              <a:rPr lang="en-US" sz="2200" dirty="0" smtClean="0">
                <a:solidFill>
                  <a:srgbClr val="0000FF"/>
                </a:solidFill>
                <a:effectLst/>
                <a:latin typeface="Arial"/>
                <a:cs typeface="Arial"/>
              </a:rPr>
              <a:t> </a:t>
            </a:r>
          </a:p>
          <a:p>
            <a:pPr marL="914400" lvl="1" indent="-457200">
              <a:buFont typeface="+mj-lt"/>
              <a:buAutoNum type="arabicParenR"/>
            </a:pPr>
            <a:endParaRPr lang="en-US" sz="2700" dirty="0">
              <a:solidFill>
                <a:srgbClr val="0000FF"/>
              </a:solidFill>
              <a:latin typeface="Arial"/>
              <a:cs typeface="Aria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9146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50000"/>
              </a:lnSpc>
            </a:pPr>
            <a:endParaRPr lang="en-US" sz="2400" dirty="0">
              <a:solidFill>
                <a:srgbClr val="0000FF"/>
              </a:solidFill>
              <a:latin typeface="Arial"/>
              <a:cs typeface="Arial"/>
            </a:endParaRPr>
          </a:p>
          <a:p>
            <a:pPr lvl="1"/>
            <a:r>
              <a:rPr lang="en-US" sz="2200" dirty="0">
                <a:solidFill>
                  <a:srgbClr val="0000FF"/>
                </a:solidFill>
                <a:latin typeface="Arial"/>
                <a:cs typeface="Arial"/>
              </a:rPr>
              <a:t>A </a:t>
            </a:r>
            <a:r>
              <a:rPr lang="en-US" sz="2200" dirty="0" err="1">
                <a:solidFill>
                  <a:srgbClr val="0000FF"/>
                </a:solidFill>
                <a:latin typeface="Arial"/>
                <a:cs typeface="Arial"/>
              </a:rPr>
              <a:t>multiscale</a:t>
            </a:r>
            <a:r>
              <a:rPr lang="en-US" sz="2200" dirty="0">
                <a:solidFill>
                  <a:srgbClr val="0000FF"/>
                </a:solidFill>
                <a:latin typeface="Arial"/>
                <a:cs typeface="Arial"/>
              </a:rPr>
              <a:t> analysis is performed, using the ERA5, on a polar low that occurs during </a:t>
            </a:r>
            <a:r>
              <a:rPr lang="en-US" sz="2200" dirty="0" smtClean="0">
                <a:solidFill>
                  <a:srgbClr val="0000FF"/>
                </a:solidFill>
                <a:latin typeface="Arial"/>
                <a:cs typeface="Arial"/>
              </a:rPr>
              <a:t>10–11 </a:t>
            </a:r>
            <a:r>
              <a:rPr lang="en-US" sz="2200" dirty="0">
                <a:solidFill>
                  <a:srgbClr val="0000FF"/>
                </a:solidFill>
                <a:latin typeface="Arial"/>
                <a:cs typeface="Arial"/>
              </a:rPr>
              <a:t>February 2011 over the Barents Sea and that is linked to a TPV transported equatorward along a tropospheric-deep baroclinic zone.</a:t>
            </a:r>
          </a:p>
          <a:p>
            <a:pPr marL="0"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The analysis shows that the TPV and a concomitant favorable thermodynamic environment likely play an important role in supporting the development and </a:t>
            </a:r>
            <a:r>
              <a:rPr lang="en-US" sz="2200" dirty="0" smtClean="0">
                <a:solidFill>
                  <a:srgbClr val="0000FF"/>
                </a:solidFill>
                <a:latin typeface="Arial"/>
                <a:cs typeface="Arial"/>
              </a:rPr>
              <a:t>intensification </a:t>
            </a:r>
            <a:r>
              <a:rPr lang="en-US" sz="2200" dirty="0">
                <a:solidFill>
                  <a:srgbClr val="0000FF"/>
                </a:solidFill>
                <a:latin typeface="Arial"/>
                <a:cs typeface="Arial"/>
              </a:rPr>
              <a:t>of the polar low.</a:t>
            </a: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4734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prediction of Arctic cyclones and related phenomena in support of the ONR DRI entitled “Overcoming the Barrier to Extended Range Prediction over the Arctic.”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tropopause polar vortices (TPVs), </a:t>
            </a:r>
            <a:r>
              <a:rPr lang="en-US" sz="2400" dirty="0">
                <a:latin typeface="Arial"/>
                <a:cs typeface="Arial"/>
              </a:rPr>
              <a:t>Arctic cyclones, and polar lows on synoptic-to-</a:t>
            </a:r>
            <a:r>
              <a:rPr lang="en-US" sz="2400" dirty="0" err="1">
                <a:latin typeface="Arial"/>
                <a:cs typeface="Arial"/>
              </a:rPr>
              <a:t>subseasonal</a:t>
            </a:r>
            <a:r>
              <a:rPr lang="en-US" sz="2400" dirty="0">
                <a:latin typeface="Arial"/>
                <a:cs typeface="Arial"/>
              </a:rPr>
              <a:t> time scales.</a:t>
            </a: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8126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a:lnSpc>
                <a:spcPct val="50000"/>
              </a:lnSpc>
            </a:pPr>
            <a:endParaRPr lang="en-US" sz="2400" dirty="0">
              <a:latin typeface="Arial"/>
              <a:cs typeface="Arial"/>
            </a:endParaRPr>
          </a:p>
          <a:p>
            <a:pPr lvl="1"/>
            <a:r>
              <a:rPr lang="en-US" sz="2200" dirty="0">
                <a:solidFill>
                  <a:srgbClr val="0000FF"/>
                </a:solidFill>
                <a:latin typeface="Arial"/>
                <a:cs typeface="Arial"/>
              </a:rPr>
              <a:t>The 51-member ECMWF Ensemble Prediction System (EPS) from TIGGE is utilized to evaluate forecast skill of the evolution of the polar low. </a:t>
            </a:r>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 ensemble members are separated in two groups: the most and least accurate members in terms of track and intensity errors of the polar low. </a:t>
            </a:r>
          </a:p>
          <a:p>
            <a:pPr lvl="1"/>
            <a:endParaRPr lang="en-US" sz="1800" dirty="0" smtClean="0">
              <a:solidFill>
                <a:srgbClr val="0000FF"/>
              </a:solidFill>
              <a:latin typeface="Arial"/>
              <a:cs typeface="Arial"/>
            </a:endParaRPr>
          </a:p>
          <a:p>
            <a:pPr lvl="1"/>
            <a:endParaRPr lang="en-US" sz="18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037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lvl="1">
              <a:lnSpc>
                <a:spcPct val="50000"/>
              </a:lnSpc>
            </a:pPr>
            <a:endParaRPr lang="en-US" sz="2400" dirty="0">
              <a:solidFill>
                <a:srgbClr val="0000FF"/>
              </a:solidFill>
              <a:latin typeface="Arial"/>
              <a:cs typeface="Arial"/>
            </a:endParaRPr>
          </a:p>
          <a:p>
            <a:pPr lvl="1"/>
            <a:r>
              <a:rPr lang="en-US" sz="2200" dirty="0">
                <a:solidFill>
                  <a:srgbClr val="0000FF"/>
                </a:solidFill>
                <a:latin typeface="Arial"/>
                <a:cs typeface="Arial"/>
              </a:rPr>
              <a:t>Normalized composite differences between the two groups suggest that the TPV is </a:t>
            </a:r>
            <a:r>
              <a:rPr lang="en-US" sz="2200" dirty="0" smtClean="0">
                <a:solidFill>
                  <a:srgbClr val="0000FF"/>
                </a:solidFill>
                <a:latin typeface="Arial"/>
                <a:cs typeface="Arial"/>
              </a:rPr>
              <a:t>located </a:t>
            </a:r>
            <a:r>
              <a:rPr lang="en-US" sz="2200" dirty="0">
                <a:solidFill>
                  <a:srgbClr val="0000FF"/>
                </a:solidFill>
                <a:latin typeface="Arial"/>
                <a:cs typeface="Arial"/>
              </a:rPr>
              <a:t>significantly farther northward and that the tropospheric-deep baroclinic zone is </a:t>
            </a:r>
            <a:r>
              <a:rPr lang="en-US" sz="2200" dirty="0" smtClean="0">
                <a:solidFill>
                  <a:srgbClr val="0000FF"/>
                </a:solidFill>
                <a:latin typeface="Arial"/>
                <a:cs typeface="Arial"/>
              </a:rPr>
              <a:t>positioned significantly farther </a:t>
            </a:r>
            <a:r>
              <a:rPr lang="en-US" sz="2200" dirty="0">
                <a:solidFill>
                  <a:srgbClr val="0000FF"/>
                </a:solidFill>
                <a:latin typeface="Arial"/>
                <a:cs typeface="Arial"/>
              </a:rPr>
              <a:t>eastward in the most accurate group compared to the least accurate group. </a:t>
            </a:r>
          </a:p>
          <a:p>
            <a:pPr marL="457200" lvl="1" indent="0">
              <a:buNone/>
            </a:pPr>
            <a:endParaRPr lang="en-US" sz="2200" dirty="0">
              <a:solidFill>
                <a:srgbClr val="0000FF"/>
              </a:solidFill>
              <a:latin typeface="Arial"/>
              <a:cs typeface="Arial"/>
            </a:endParaRPr>
          </a:p>
          <a:p>
            <a:pPr lvl="1"/>
            <a:r>
              <a:rPr lang="en-US" sz="2200" dirty="0" smtClean="0">
                <a:solidFill>
                  <a:srgbClr val="0000FF"/>
                </a:solidFill>
                <a:latin typeface="Arial"/>
                <a:cs typeface="Arial"/>
              </a:rPr>
              <a:t>The differences in position of the TPV </a:t>
            </a:r>
            <a:r>
              <a:rPr lang="en-US" sz="2200" dirty="0">
                <a:solidFill>
                  <a:srgbClr val="0000FF"/>
                </a:solidFill>
                <a:latin typeface="Arial"/>
                <a:cs typeface="Arial"/>
              </a:rPr>
              <a:t>and baroclinic zone </a:t>
            </a:r>
            <a:r>
              <a:rPr lang="en-US" sz="2200" dirty="0" smtClean="0">
                <a:solidFill>
                  <a:srgbClr val="0000FF"/>
                </a:solidFill>
                <a:latin typeface="Arial"/>
                <a:cs typeface="Arial"/>
              </a:rPr>
              <a:t>between the two groups likely contribute </a:t>
            </a:r>
            <a:r>
              <a:rPr lang="en-US" sz="2200" dirty="0">
                <a:solidFill>
                  <a:srgbClr val="0000FF"/>
                </a:solidFill>
                <a:latin typeface="Arial"/>
                <a:cs typeface="Arial"/>
              </a:rPr>
              <a:t>to a significantly farther north and east, and more accurate, track of the polar low in the most accurate group (track over the Barents Sea) compared to the least accurate group (track predominately over Scandinavia). </a:t>
            </a:r>
            <a:endParaRPr lang="en-US" sz="2200" dirty="0" smtClean="0">
              <a:solidFill>
                <a:srgbClr val="0000FF"/>
              </a:solidFill>
              <a:latin typeface="Arial"/>
              <a:cs typeface="Arial"/>
            </a:endParaRPr>
          </a:p>
          <a:p>
            <a:pPr lvl="1"/>
            <a:endParaRPr lang="en-US" sz="18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5373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a:lnSpc>
                <a:spcPct val="50000"/>
              </a:lnSpc>
            </a:pPr>
            <a:endParaRPr lang="en-US" sz="2200" dirty="0">
              <a:solidFill>
                <a:srgbClr val="0000FF"/>
              </a:solidFill>
              <a:latin typeface="Arial"/>
              <a:cs typeface="Arial"/>
            </a:endParaRPr>
          </a:p>
          <a:p>
            <a:pPr lvl="1"/>
            <a:r>
              <a:rPr lang="en-US" sz="2200" dirty="0">
                <a:solidFill>
                  <a:srgbClr val="0000FF"/>
                </a:solidFill>
                <a:latin typeface="Arial"/>
                <a:cs typeface="Arial"/>
              </a:rPr>
              <a:t>The </a:t>
            </a:r>
            <a:r>
              <a:rPr lang="en-US" sz="2200" dirty="0" smtClean="0">
                <a:solidFill>
                  <a:srgbClr val="0000FF"/>
                </a:solidFill>
                <a:latin typeface="Arial"/>
                <a:cs typeface="Arial"/>
              </a:rPr>
              <a:t>more conducive thermodynamic </a:t>
            </a:r>
            <a:r>
              <a:rPr lang="en-US" sz="2200" dirty="0">
                <a:solidFill>
                  <a:srgbClr val="0000FF"/>
                </a:solidFill>
                <a:latin typeface="Arial"/>
                <a:cs typeface="Arial"/>
              </a:rPr>
              <a:t>environment </a:t>
            </a:r>
            <a:r>
              <a:rPr lang="en-US" sz="2200" dirty="0" smtClean="0">
                <a:solidFill>
                  <a:srgbClr val="0000FF"/>
                </a:solidFill>
                <a:latin typeface="Arial"/>
                <a:cs typeface="Arial"/>
              </a:rPr>
              <a:t>for </a:t>
            </a:r>
            <a:r>
              <a:rPr lang="en-US" sz="2200" dirty="0">
                <a:solidFill>
                  <a:srgbClr val="0000FF"/>
                </a:solidFill>
                <a:latin typeface="Arial"/>
                <a:cs typeface="Arial"/>
              </a:rPr>
              <a:t>polar low development in the most accurate group compared to the least accurate </a:t>
            </a:r>
            <a:r>
              <a:rPr lang="en-US" sz="2200" dirty="0" smtClean="0">
                <a:solidFill>
                  <a:srgbClr val="0000FF"/>
                </a:solidFill>
                <a:latin typeface="Arial"/>
                <a:cs typeface="Arial"/>
              </a:rPr>
              <a:t>group </a:t>
            </a:r>
            <a:r>
              <a:rPr lang="en-US" sz="2200" dirty="0">
                <a:solidFill>
                  <a:srgbClr val="0000FF"/>
                </a:solidFill>
                <a:latin typeface="Arial"/>
                <a:cs typeface="Arial"/>
              </a:rPr>
              <a:t>may contribute to the polar low being significantly stronger in the most accurate group compared to the least accurate group.</a:t>
            </a:r>
          </a:p>
          <a:p>
            <a:pPr lvl="1"/>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665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49" y="984184"/>
            <a:ext cx="5420145" cy="4882896"/>
          </a:xfrm>
          <a:prstGeom prst="rect">
            <a:avLst/>
          </a:prstGeom>
        </p:spPr>
      </p:pic>
      <p:sp>
        <p:nvSpPr>
          <p:cNvPr id="9" name="Content Placeholder 2"/>
          <p:cNvSpPr txBox="1">
            <a:spLocks/>
          </p:cNvSpPr>
          <p:nvPr/>
        </p:nvSpPr>
        <p:spPr>
          <a:xfrm>
            <a:off x="1147243" y="5867080"/>
            <a:ext cx="6983189"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Tracks </a:t>
            </a:r>
            <a:r>
              <a:rPr lang="en-US" sz="1400" dirty="0">
                <a:latin typeface="Arial"/>
                <a:cs typeface="Arial"/>
              </a:rPr>
              <a:t>of the polar lows in the STARS database. Tracks of polar lows that </a:t>
            </a:r>
            <a:r>
              <a:rPr lang="en-US" sz="1400" dirty="0" smtClean="0">
                <a:latin typeface="Arial"/>
                <a:cs typeface="Arial"/>
              </a:rPr>
              <a:t>may be </a:t>
            </a:r>
            <a:r>
              <a:rPr lang="en-US" sz="1400" dirty="0">
                <a:latin typeface="Arial"/>
                <a:cs typeface="Arial"/>
              </a:rPr>
              <a:t>linked to TPVs (red) and tracks of polar lows that are not linked to TPVs (blue). Dots indicate the genesis locations of the polar lows. </a:t>
            </a:r>
            <a:endParaRPr lang="en-US" sz="1400" baseline="30000" dirty="0">
              <a:solidFill>
                <a:srgbClr val="000000"/>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259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that may be linked 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0538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3984"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t>
            </a:r>
            <a:r>
              <a:rPr lang="en-US" sz="1400" dirty="0">
                <a:latin typeface="Arial"/>
                <a:cs typeface="Arial"/>
              </a:rPr>
              <a:t>linked to the polar low (yellow</a:t>
            </a:r>
            <a:r>
              <a:rPr lang="en-US" sz="1400" dirty="0" smtClean="0">
                <a:latin typeface="Arial"/>
                <a:cs typeface="Arial"/>
              </a:rPr>
              <a:t>). </a:t>
            </a:r>
            <a:r>
              <a:rPr lang="en-US" sz="1400" dirty="0">
                <a:latin typeface="Arial"/>
                <a:cs typeface="Arial"/>
              </a:rPr>
              <a:t>Also, the 10–11 February 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3</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703695912"/>
              </p:ext>
            </p:extLst>
          </p:nvPr>
        </p:nvGraphicFramePr>
        <p:xfrm>
          <a:off x="33967"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2" name="Picture 1" descr="atm631_fig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 y="761976"/>
            <a:ext cx="9113520" cy="4712208"/>
          </a:xfrm>
          <a:prstGeom prst="rect">
            <a:avLst/>
          </a:prstGeom>
        </p:spPr>
      </p:pic>
    </p:spTree>
    <p:extLst>
      <p:ext uri="{BB962C8B-B14F-4D97-AF65-F5344CB8AC3E}">
        <p14:creationId xmlns:p14="http://schemas.microsoft.com/office/powerpoint/2010/main" val="18950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4</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22421426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4</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7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4</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Tree>
    <p:extLst>
      <p:ext uri="{BB962C8B-B14F-4D97-AF65-F5344CB8AC3E}">
        <p14:creationId xmlns:p14="http://schemas.microsoft.com/office/powerpoint/2010/main" val="12324334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4</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56279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This </a:t>
            </a:r>
            <a:r>
              <a:rPr lang="en-US" sz="2400" dirty="0">
                <a:latin typeface="Arial"/>
                <a:cs typeface="Arial"/>
              </a:rPr>
              <a:t>project will be conducted by the PI (Lance Bosart), Co-PI (Dan Keyser), and two DAES graduate students (Kevin Biernat and Mansour </a:t>
            </a:r>
            <a:r>
              <a:rPr lang="en-US" sz="2400" dirty="0" err="1">
                <a:latin typeface="Arial"/>
                <a:cs typeface="Arial"/>
              </a:rPr>
              <a:t>Riachy</a:t>
            </a:r>
            <a:r>
              <a:rPr lang="en-US" sz="2400" dirty="0">
                <a:latin typeface="Arial"/>
                <a:cs typeface="Arial"/>
              </a:rPr>
              <a:t>) in collaboration with Steven </a:t>
            </a:r>
            <a:r>
              <a:rPr lang="en-US" sz="2400" dirty="0" err="1">
                <a:latin typeface="Arial"/>
                <a:cs typeface="Arial"/>
              </a:rPr>
              <a:t>Cavallo</a:t>
            </a:r>
            <a:r>
              <a:rPr lang="en-US" sz="2400" dirty="0">
                <a:latin typeface="Arial"/>
                <a:cs typeface="Arial"/>
              </a:rPr>
              <a:t>, Jim Doyle, Andrea Lang, and Ryan </a:t>
            </a:r>
            <a:r>
              <a:rPr lang="en-US" sz="2400" dirty="0" smtClean="0">
                <a:latin typeface="Arial"/>
                <a:cs typeface="Arial"/>
              </a:rPr>
              <a:t>Torn, </a:t>
            </a:r>
            <a:r>
              <a:rPr lang="en-US" sz="2400" dirty="0">
                <a:latin typeface="Arial"/>
                <a:cs typeface="Arial"/>
              </a:rPr>
              <a:t>to leverage and benefit from their respective areas of expertise in addressing the project research topics.</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7069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mslp_vort_cyclone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5</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pic>
        <p:nvPicPr>
          <p:cNvPr id="2" name="Picture 1" descr="DT_theta_TPVs_era5_20110210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5" y="748757"/>
            <a:ext cx="4525649" cy="4251960"/>
          </a:xfrm>
          <a:prstGeom prst="rect">
            <a:avLst/>
          </a:prstGeom>
          <a:ln w="9525">
            <a:solidFill>
              <a:schemeClr val="tx1"/>
            </a:solidFill>
          </a:ln>
        </p:spPr>
      </p:pic>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60312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5</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0768857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94"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5</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9585085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110"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5</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6652956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64" y="1267813"/>
            <a:ext cx="1775045" cy="1938992"/>
          </a:xfrm>
          <a:prstGeom prst="rect">
            <a:avLst/>
          </a:prstGeom>
        </p:spPr>
        <p:txBody>
          <a:bodyPr wrap="square">
            <a:spAutoFit/>
          </a:bodyPr>
          <a:lstStyle/>
          <a:p>
            <a:pPr algn="ctr"/>
            <a:r>
              <a:rPr lang="en-US" sz="1200" dirty="0" smtClean="0">
                <a:latin typeface="Arial"/>
                <a:cs typeface="Arial"/>
              </a:rPr>
              <a:t>(a) SLP (hPa, blue)</a:t>
            </a:r>
            <a:r>
              <a:rPr lang="en-US" sz="1200" dirty="0">
                <a:latin typeface="Arial"/>
                <a:cs typeface="Arial"/>
              </a:rPr>
              <a:t>, and </a:t>
            </a:r>
            <a:r>
              <a:rPr lang="en-US" sz="1200" dirty="0" smtClean="0">
                <a:latin typeface="Arial"/>
                <a:cs typeface="Arial"/>
              </a:rPr>
              <a:t>600–400</a:t>
            </a:r>
            <a:r>
              <a:rPr lang="en-US" sz="1200" dirty="0">
                <a:latin typeface="Arial"/>
                <a:cs typeface="Arial"/>
              </a:rPr>
              <a:t>-</a:t>
            </a:r>
            <a:r>
              <a:rPr lang="en-US" sz="1200" dirty="0" smtClean="0">
                <a:latin typeface="Arial"/>
                <a:cs typeface="Arial"/>
              </a:rPr>
              <a:t>hPa layer-averaged </a:t>
            </a:r>
            <a:r>
              <a:rPr lang="en-US" sz="1200" b="1" dirty="0" smtClean="0">
                <a:latin typeface="Arial"/>
                <a:cs typeface="Arial"/>
              </a:rPr>
              <a:t>Q       </a:t>
            </a:r>
            <a:r>
              <a:rPr lang="en-US" sz="1200" dirty="0" smtClean="0">
                <a:latin typeface="Arial"/>
                <a:cs typeface="Arial"/>
              </a:rPr>
              <a:t>(</a:t>
            </a:r>
            <a:r>
              <a:rPr lang="en-US" sz="1200" dirty="0">
                <a:latin typeface="Arial"/>
                <a:cs typeface="Arial"/>
              </a:rPr>
              <a:t>K m</a:t>
            </a:r>
            <a:r>
              <a:rPr lang="en-US" sz="1200" baseline="30000" dirty="0">
                <a:latin typeface="Arial"/>
                <a:cs typeface="Arial"/>
              </a:rPr>
              <a:t>−1</a:t>
            </a:r>
            <a:r>
              <a:rPr lang="en-US" sz="1200" dirty="0">
                <a:latin typeface="Arial"/>
                <a:cs typeface="Arial"/>
              </a:rPr>
              <a:t> s</a:t>
            </a:r>
            <a:r>
              <a:rPr lang="en-US" sz="1200" baseline="30000" dirty="0">
                <a:latin typeface="Arial"/>
                <a:cs typeface="Arial"/>
              </a:rPr>
              <a:t>−1</a:t>
            </a:r>
            <a:r>
              <a:rPr lang="en-US" sz="1200" dirty="0">
                <a:latin typeface="Arial"/>
                <a:cs typeface="Arial"/>
              </a:rPr>
              <a:t>, vectors)</a:t>
            </a:r>
            <a:r>
              <a:rPr lang="en-US" sz="1200" dirty="0" smtClean="0">
                <a:latin typeface="Arial"/>
                <a:cs typeface="Arial"/>
              </a:rPr>
              <a:t>,    </a:t>
            </a:r>
            <a:r>
              <a:rPr lang="en-US" sz="1200" b="1" dirty="0" smtClean="0">
                <a:latin typeface="Arial"/>
                <a:cs typeface="Arial"/>
              </a:rPr>
              <a:t>Q</a:t>
            </a:r>
            <a:r>
              <a:rPr lang="en-US" sz="1200" dirty="0" smtClean="0">
                <a:latin typeface="Arial"/>
                <a:cs typeface="Arial"/>
              </a:rPr>
              <a:t> </a:t>
            </a:r>
            <a:r>
              <a:rPr lang="en-US" sz="1200" dirty="0">
                <a:latin typeface="Arial"/>
                <a:cs typeface="Arial"/>
              </a:rPr>
              <a:t>forcing for vertical motion (10</a:t>
            </a:r>
            <a:r>
              <a:rPr lang="en-US" sz="1200" baseline="30000" dirty="0">
                <a:latin typeface="Arial"/>
                <a:cs typeface="Arial"/>
              </a:rPr>
              <a:t>−17</a:t>
            </a:r>
            <a:r>
              <a:rPr lang="en-US" sz="1200" dirty="0">
                <a:latin typeface="Arial"/>
                <a:cs typeface="Arial"/>
              </a:rPr>
              <a:t> Pa</a:t>
            </a:r>
            <a:r>
              <a:rPr lang="en-US" sz="1200" baseline="30000" dirty="0">
                <a:latin typeface="Arial"/>
                <a:cs typeface="Arial"/>
              </a:rPr>
              <a:t>−1 </a:t>
            </a:r>
            <a:r>
              <a:rPr lang="en-US" sz="1200" dirty="0">
                <a:latin typeface="Arial"/>
                <a:cs typeface="Arial"/>
              </a:rPr>
              <a:t>s</a:t>
            </a:r>
            <a:r>
              <a:rPr lang="en-US" sz="1200" baseline="30000" dirty="0">
                <a:latin typeface="Arial"/>
                <a:cs typeface="Arial"/>
              </a:rPr>
              <a:t>−3</a:t>
            </a:r>
            <a:r>
              <a:rPr lang="en-US" sz="1200" dirty="0">
                <a:latin typeface="Arial"/>
                <a:cs typeface="Arial"/>
              </a:rPr>
              <a:t>, shaded), geopotential height </a:t>
            </a:r>
            <a:r>
              <a:rPr lang="en-US" sz="1200" dirty="0" smtClean="0">
                <a:latin typeface="Arial"/>
                <a:cs typeface="Arial"/>
              </a:rPr>
              <a:t>(dam, black)</a:t>
            </a:r>
            <a:r>
              <a:rPr lang="en-US" sz="1200" dirty="0">
                <a:latin typeface="Arial"/>
                <a:cs typeface="Arial"/>
              </a:rPr>
              <a:t>, and potential temperature (°</a:t>
            </a:r>
            <a:r>
              <a:rPr lang="en-US" sz="1200" dirty="0" smtClean="0">
                <a:latin typeface="Arial"/>
                <a:cs typeface="Arial"/>
              </a:rPr>
              <a:t>C, red</a:t>
            </a:r>
            <a:r>
              <a:rPr lang="en-US" sz="1200" dirty="0" smtClean="0">
                <a:latin typeface="Arial"/>
                <a:cs typeface="Arial"/>
              </a:rPr>
              <a:t>)</a:t>
            </a:r>
            <a:endParaRPr lang="en-US" sz="12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6</a:t>
            </a:r>
            <a:endParaRPr lang="en-US" sz="2800" b="1"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7402939" y="1427231"/>
            <a:ext cx="1750242" cy="1754327"/>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b) 900–600-hPa </a:t>
            </a:r>
            <a:r>
              <a:rPr lang="en-US" sz="1200" dirty="0" smtClean="0">
                <a:latin typeface="Arial"/>
                <a:cs typeface="Arial"/>
              </a:rPr>
              <a:t>layer-averaged static stability [K (100 hPa)</a:t>
            </a:r>
            <a:r>
              <a:rPr lang="en-US" sz="1200" baseline="30000" dirty="0" smtClean="0">
                <a:latin typeface="Arial"/>
                <a:cs typeface="Arial"/>
              </a:rPr>
              <a:t>−1</a:t>
            </a:r>
            <a:r>
              <a:rPr lang="en-US" sz="1200" dirty="0" smtClean="0">
                <a:latin typeface="Arial"/>
                <a:cs typeface="Arial"/>
              </a:rPr>
              <a:t>,</a:t>
            </a:r>
            <a:r>
              <a:rPr lang="en-US" sz="1200" baseline="30000" dirty="0" smtClean="0">
                <a:latin typeface="Arial"/>
                <a:cs typeface="Arial"/>
              </a:rPr>
              <a:t> </a:t>
            </a:r>
            <a:r>
              <a:rPr lang="en-US" sz="1200" dirty="0" smtClean="0">
                <a:latin typeface="Arial"/>
                <a:cs typeface="Arial"/>
              </a:rPr>
              <a:t>shaded], </a:t>
            </a:r>
            <a:r>
              <a:rPr lang="en-US" sz="1200" dirty="0">
                <a:latin typeface="Arial"/>
                <a:cs typeface="Arial"/>
              </a:rPr>
              <a:t>SLP </a:t>
            </a:r>
            <a:r>
              <a:rPr lang="en-US" sz="1200" dirty="0" smtClean="0">
                <a:latin typeface="Arial"/>
                <a:cs typeface="Arial"/>
              </a:rPr>
              <a:t>(hPa, black)</a:t>
            </a:r>
            <a:r>
              <a:rPr lang="en-US" sz="1200" dirty="0">
                <a:latin typeface="Arial"/>
                <a:cs typeface="Arial"/>
              </a:rPr>
              <a:t>, SST </a:t>
            </a:r>
            <a:r>
              <a:rPr lang="en-US" sz="1200" dirty="0" smtClean="0">
                <a:latin typeface="Arial"/>
                <a:cs typeface="Arial"/>
              </a:rPr>
              <a:t>(°</a:t>
            </a:r>
            <a:r>
              <a:rPr lang="en-US" sz="1200" dirty="0" smtClean="0">
                <a:latin typeface="Arial"/>
                <a:cs typeface="Arial"/>
              </a:rPr>
              <a:t>C, </a:t>
            </a:r>
            <a:r>
              <a:rPr lang="en-US" sz="1200" dirty="0" smtClean="0">
                <a:latin typeface="Arial"/>
                <a:cs typeface="Arial"/>
              </a:rPr>
              <a:t>purple)</a:t>
            </a:r>
            <a:r>
              <a:rPr lang="en-US" sz="1200" dirty="0">
                <a:latin typeface="Arial"/>
                <a:cs typeface="Arial"/>
              </a:rPr>
              <a:t>, and 20% contour of sea-ice concentration </a:t>
            </a:r>
            <a:r>
              <a:rPr lang="en-US" sz="1200" dirty="0" smtClean="0">
                <a:latin typeface="Arial"/>
                <a:cs typeface="Arial"/>
              </a:rPr>
              <a:t>          (</a:t>
            </a:r>
            <a:r>
              <a:rPr lang="en-US" sz="1200" dirty="0">
                <a:latin typeface="Arial"/>
                <a:cs typeface="Arial"/>
              </a:rPr>
              <a:t>thick blue</a:t>
            </a:r>
            <a:r>
              <a:rPr lang="en-US" sz="1200" dirty="0" smtClean="0">
                <a:latin typeface="Arial"/>
                <a:cs typeface="Arial"/>
              </a:rPr>
              <a:t>)</a:t>
            </a:r>
            <a:endParaRPr lang="en-US" sz="1200" dirty="0">
              <a:latin typeface="Arial"/>
              <a:cs typeface="Arial"/>
            </a:endParaRPr>
          </a:p>
        </p:txBody>
      </p:sp>
      <p:sp>
        <p:nvSpPr>
          <p:cNvPr id="11" name="Rectangle 10"/>
          <p:cNvSpPr/>
          <p:nvPr/>
        </p:nvSpPr>
        <p:spPr>
          <a:xfrm>
            <a:off x="16737" y="4457018"/>
            <a:ext cx="1671717"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c) 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and forecast sensible heat flux </a:t>
            </a:r>
            <a:r>
              <a:rPr lang="en-US" sz="1200" dirty="0" smtClean="0">
                <a:latin typeface="Arial"/>
                <a:cs typeface="Arial"/>
              </a:rPr>
              <a:t>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3" name="Rectangle 12"/>
          <p:cNvSpPr/>
          <p:nvPr/>
        </p:nvSpPr>
        <p:spPr>
          <a:xfrm>
            <a:off x="7402939" y="4457018"/>
            <a:ext cx="1724863"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d</a:t>
            </a:r>
            <a:r>
              <a:rPr lang="en-US" sz="1200" dirty="0" smtClean="0">
                <a:latin typeface="Arial"/>
                <a:cs typeface="Arial"/>
              </a:rPr>
              <a:t>) </a:t>
            </a:r>
            <a:r>
              <a:rPr lang="en-US" sz="1200" dirty="0">
                <a:latin typeface="Arial"/>
                <a:cs typeface="Arial"/>
              </a:rPr>
              <a:t>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and forecast </a:t>
            </a:r>
            <a:r>
              <a:rPr lang="en-US" sz="1200" dirty="0" smtClean="0">
                <a:latin typeface="Arial"/>
                <a:cs typeface="Arial"/>
              </a:rPr>
              <a:t>latent </a:t>
            </a:r>
            <a:r>
              <a:rPr lang="en-US" sz="1200" dirty="0">
                <a:latin typeface="Arial"/>
                <a:cs typeface="Arial"/>
              </a:rPr>
              <a:t>heat </a:t>
            </a:r>
            <a:r>
              <a:rPr lang="en-US" sz="1200" dirty="0" smtClean="0">
                <a:latin typeface="Arial"/>
                <a:cs typeface="Arial"/>
              </a:rPr>
              <a:t>flux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pic>
        <p:nvPicPr>
          <p:cNvPr id="5" name="Picture 4" descr="atm631_fig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259" y="895314"/>
            <a:ext cx="5678941" cy="5660136"/>
          </a:xfrm>
          <a:prstGeom prst="rect">
            <a:avLst/>
          </a:prstGeom>
        </p:spPr>
      </p:pic>
    </p:spTree>
    <p:extLst>
      <p:ext uri="{BB962C8B-B14F-4D97-AF65-F5344CB8AC3E}">
        <p14:creationId xmlns:p14="http://schemas.microsoft.com/office/powerpoint/2010/main" val="29659233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t>
            </a:r>
            <a:r>
              <a:rPr lang="en-US" sz="1600" dirty="0" smtClean="0">
                <a:latin typeface="Arial"/>
                <a:cs typeface="Arial"/>
              </a:rPr>
              <a:t>and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a:t>
            </a:r>
            <a:r>
              <a:rPr lang="en-US" sz="1600" dirty="0" smtClean="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a:t>
            </a:r>
            <a:r>
              <a:rPr lang="en-US" sz="1600" dirty="0" smtClean="0">
                <a:latin typeface="Arial" panose="020B0604020202020204" pitchFamily="34" charset="0"/>
                <a:cs typeface="Arial" panose="020B0604020202020204" pitchFamily="34" charset="0"/>
              </a:rPr>
              <a:t>, every </a:t>
            </a:r>
            <a:r>
              <a:rPr lang="en-US" sz="1600" dirty="0">
                <a:latin typeface="Arial" panose="020B0604020202020204" pitchFamily="34" charset="0"/>
                <a:cs typeface="Arial" panose="020B0604020202020204" pitchFamily="34" charset="0"/>
              </a:rPr>
              <a:t>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 and 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7</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cross_section_f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1315"/>
            <a:ext cx="9144000" cy="4929704"/>
          </a:xfrm>
          <a:prstGeom prst="rect">
            <a:avLst/>
          </a:prstGeom>
        </p:spPr>
      </p:pic>
    </p:spTree>
    <p:extLst>
      <p:ext uri="{BB962C8B-B14F-4D97-AF65-F5344CB8AC3E}">
        <p14:creationId xmlns:p14="http://schemas.microsoft.com/office/powerpoint/2010/main" val="261395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t>
            </a:r>
            <a:r>
              <a:rPr lang="en-US" sz="1400" dirty="0">
                <a:latin typeface="Arial"/>
                <a:cs typeface="Arial"/>
              </a:rPr>
              <a:t>a</a:t>
            </a:r>
            <a:r>
              <a:rPr lang="en-US" sz="1400" dirty="0" smtClean="0">
                <a:latin typeface="Arial"/>
                <a:cs typeface="Arial"/>
              </a:rPr>
              <a:t>) </a:t>
            </a:r>
            <a:r>
              <a:rPr lang="en-US" sz="1400" dirty="0">
                <a:latin typeface="Arial"/>
                <a:cs typeface="Arial"/>
              </a:rPr>
              <a:t>Track </a:t>
            </a:r>
            <a:r>
              <a:rPr lang="en-US" sz="1400" dirty="0" smtClean="0">
                <a:latin typeface="Arial"/>
                <a:cs typeface="Arial"/>
              </a:rPr>
              <a:t>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a:t>
            </a:r>
            <a:r>
              <a:rPr lang="en-US" sz="1400" dirty="0" smtClean="0">
                <a:latin typeface="Arial"/>
                <a:cs typeface="Arial"/>
              </a:rPr>
              <a:t>with polar low, </a:t>
            </a:r>
            <a:r>
              <a:rPr lang="en-US" sz="1400" dirty="0">
                <a:latin typeface="Arial"/>
                <a:cs typeface="Arial"/>
              </a:rPr>
              <a:t>every 6 h during 1800 UTC </a:t>
            </a:r>
            <a:r>
              <a:rPr lang="en-US" sz="1400" dirty="0" smtClean="0">
                <a:latin typeface="Arial"/>
                <a:cs typeface="Arial"/>
              </a:rPr>
              <a:t>10–</a:t>
            </a:r>
            <a:r>
              <a:rPr lang="en-US" sz="1400" dirty="0">
                <a:latin typeface="Arial"/>
                <a:cs typeface="Arial"/>
              </a:rPr>
              <a:t>1200 UTC 11 February 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8</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Tree>
    <p:extLst>
      <p:ext uri="{BB962C8B-B14F-4D97-AF65-F5344CB8AC3E}">
        <p14:creationId xmlns:p14="http://schemas.microsoft.com/office/powerpoint/2010/main" val="29813534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77227"/>
            <a:ext cx="9095051" cy="954107"/>
          </a:xfrm>
          <a:prstGeom prst="rect">
            <a:avLst/>
          </a:prstGeom>
        </p:spPr>
        <p:txBody>
          <a:bodyPr wrap="square">
            <a:spAutoFit/>
          </a:bodyPr>
          <a:lstStyle/>
          <a:p>
            <a:r>
              <a:rPr lang="en-US" sz="1400" dirty="0">
                <a:latin typeface="Arial"/>
                <a:cs typeface="Arial"/>
              </a:rPr>
              <a:t> </a:t>
            </a:r>
          </a:p>
          <a:p>
            <a:r>
              <a:rPr lang="en-US" sz="1400" dirty="0" smtClean="0">
                <a:latin typeface="Arial"/>
                <a:cs typeface="Arial"/>
              </a:rPr>
              <a:t>Normalized </a:t>
            </a:r>
            <a:r>
              <a:rPr lang="en-US" sz="1400" dirty="0">
                <a:latin typeface="Arial"/>
                <a:cs typeface="Arial"/>
              </a:rPr>
              <a:t>composite difference between the most accurate and least accurate group </a:t>
            </a:r>
            <a:r>
              <a:rPr lang="en-US" sz="1400" dirty="0" smtClean="0">
                <a:latin typeface="Arial"/>
                <a:cs typeface="Arial"/>
              </a:rPr>
              <a:t>(shading</a:t>
            </a:r>
            <a:r>
              <a:rPr lang="en-US" sz="1400" dirty="0">
                <a:latin typeface="Arial"/>
                <a:cs typeface="Arial"/>
              </a:rPr>
              <a:t>; units: standardized anomaly) and ensemble mean (black contours) of (a) DT (2-PVU surface) potential temperature (K), (b) 500-hPa geopotential height (dam), (c) 1000–500-hPa thickness (dam), and (d) 850-hPa temperature (K</a:t>
            </a:r>
            <a:r>
              <a:rPr lang="en-US" sz="1400" dirty="0" smtClean="0">
                <a:latin typeface="Arial"/>
                <a:cs typeface="Arial"/>
              </a:rPr>
              <a:t>). </a:t>
            </a:r>
            <a:endParaRPr lang="en-US" sz="1400" dirty="0">
              <a:latin typeface="Arial"/>
              <a:cs typeface="Arial"/>
            </a:endParaRPr>
          </a:p>
        </p:txBody>
      </p:sp>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027" y="728484"/>
            <a:ext cx="5730735" cy="5311768"/>
          </a:xfrm>
          <a:prstGeom prst="rect">
            <a:avLst/>
          </a:prstGeom>
        </p:spPr>
      </p:pic>
      <p:cxnSp>
        <p:nvCxnSpPr>
          <p:cNvPr id="9" name="Straight Connector 8"/>
          <p:cNvCxnSpPr/>
          <p:nvPr/>
        </p:nvCxnSpPr>
        <p:spPr>
          <a:xfrm flipV="1">
            <a:off x="190333" y="114827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2637" y="99438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307731" y="3762364"/>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07731" y="4397250"/>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2637" y="3571678"/>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502637" y="4194596"/>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502637" y="4839836"/>
            <a:ext cx="2190674" cy="954107"/>
          </a:xfrm>
          <a:prstGeom prst="rect">
            <a:avLst/>
          </a:prstGeom>
          <a:noFill/>
        </p:spPr>
        <p:txBody>
          <a:bodyPr wrap="square" rtlCol="0">
            <a:spAutoFit/>
          </a:bodyPr>
          <a:lstStyle/>
          <a:p>
            <a:r>
              <a:rPr lang="en-US" sz="1400" dirty="0" smtClean="0">
                <a:latin typeface="Arial"/>
                <a:cs typeface="Arial"/>
              </a:rPr>
              <a:t>*Corresponding line </a:t>
            </a:r>
            <a:r>
              <a:rPr lang="en-US" sz="1400" dirty="0" smtClean="0">
                <a:latin typeface="Arial"/>
                <a:cs typeface="Arial"/>
              </a:rPr>
              <a:t>shows </a:t>
            </a:r>
            <a:r>
              <a:rPr lang="en-US" sz="1400" dirty="0" smtClean="0">
                <a:latin typeface="Arial"/>
                <a:cs typeface="Arial"/>
              </a:rPr>
              <a:t>mean </a:t>
            </a:r>
            <a:r>
              <a:rPr lang="en-US" sz="1400" dirty="0" smtClean="0">
                <a:latin typeface="Arial"/>
                <a:cs typeface="Arial"/>
              </a:rPr>
              <a:t>track </a:t>
            </a:r>
            <a:r>
              <a:rPr lang="en-US" sz="1400" dirty="0" smtClean="0">
                <a:latin typeface="Arial"/>
                <a:cs typeface="Arial"/>
              </a:rPr>
              <a:t>of PL from 1800 UTC 10 to 1200 UTC 11 Feb 2011</a:t>
            </a:r>
            <a:endParaRPr lang="en-US" sz="1400" dirty="0">
              <a:latin typeface="Arial"/>
              <a:cs typeface="Arial"/>
            </a:endParaRPr>
          </a:p>
        </p:txBody>
      </p:sp>
      <p:sp>
        <p:nvSpPr>
          <p:cNvPr id="17" name="TextBox 16"/>
          <p:cNvSpPr txBox="1"/>
          <p:nvPr/>
        </p:nvSpPr>
        <p:spPr>
          <a:xfrm>
            <a:off x="502637" y="1404204"/>
            <a:ext cx="1958200" cy="954107"/>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t>
            </a:r>
            <a:r>
              <a:rPr lang="en-US" sz="1400" dirty="0" smtClean="0">
                <a:latin typeface="Arial"/>
                <a:cs typeface="Arial"/>
              </a:rPr>
              <a:t>accurate)</a:t>
            </a:r>
            <a:endParaRPr lang="en-US" sz="1400" dirty="0">
              <a:latin typeface="Arial"/>
              <a:cs typeface="Arial"/>
            </a:endParaRPr>
          </a:p>
        </p:txBody>
      </p:sp>
      <p:sp>
        <p:nvSpPr>
          <p:cNvPr id="18" name="TextBox 17"/>
          <p:cNvSpPr txBox="1"/>
          <p:nvPr/>
        </p:nvSpPr>
        <p:spPr>
          <a:xfrm>
            <a:off x="502637" y="2466590"/>
            <a:ext cx="2033958" cy="954107"/>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5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TPVs</a:t>
            </a:r>
            <a:r>
              <a:rPr lang="en-US" sz="2400" dirty="0" smtClean="0">
                <a:latin typeface="Arial"/>
                <a:cs typeface="Arial"/>
              </a:rPr>
              <a:t>, Arctic </a:t>
            </a:r>
            <a:r>
              <a:rPr lang="en-US" sz="2400" dirty="0">
                <a:latin typeface="Arial"/>
                <a:cs typeface="Arial"/>
              </a:rPr>
              <a:t>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r>
              <a:rPr lang="en-US" sz="2400" dirty="0" smtClean="0">
                <a:latin typeface="Arial"/>
                <a:cs typeface="Arial"/>
              </a:rPr>
              <a:t>Research </a:t>
            </a:r>
            <a:r>
              <a:rPr lang="en-US" sz="2400" dirty="0">
                <a:latin typeface="Arial"/>
                <a:cs typeface="Arial"/>
              </a:rPr>
              <a:t>topic #3 will be emphasized, and research topics #1 and #2 will establish the phenomenological basis for research topic #3.</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Research topic #1 will be addressed by performing climatologies, composite analyses, and case studies of Arctic cyclones and the tropospheric polar vortex. </a:t>
            </a:r>
          </a:p>
          <a:p>
            <a:endParaRPr lang="en-US" sz="2400" dirty="0">
              <a:latin typeface="Arial"/>
              <a:cs typeface="Arial"/>
            </a:endParaRPr>
          </a:p>
          <a:p>
            <a:r>
              <a:rPr lang="en-US" sz="2400" dirty="0">
                <a:latin typeface="Arial"/>
                <a:cs typeface="Arial"/>
              </a:rPr>
              <a:t>Research topic #2 will be addressed by performing case studies and associated composite analyses of interactions between TPVs, Arctic cyclones, and polar lows. </a:t>
            </a:r>
          </a:p>
          <a:p>
            <a:pPr marL="0" indent="0">
              <a:buNone/>
            </a:pPr>
            <a:endParaRPr lang="en-US" sz="2400" dirty="0">
              <a:latin typeface="Arial"/>
              <a:cs typeface="Arial"/>
            </a:endParaRPr>
          </a:p>
          <a:p>
            <a:r>
              <a:rPr lang="en-US" sz="2400" dirty="0">
                <a:latin typeface="Arial"/>
                <a:cs typeface="Arial"/>
              </a:rPr>
              <a:t>Research topic #3 will be addressed by performing predictability studies of TPVs, Arctic cyclones, and polar lows on synoptic-to-</a:t>
            </a:r>
            <a:r>
              <a:rPr lang="en-US" sz="2400" dirty="0" err="1">
                <a:latin typeface="Arial"/>
                <a:cs typeface="Arial"/>
              </a:rPr>
              <a:t>subseasonal</a:t>
            </a:r>
            <a:r>
              <a:rPr lang="en-US" sz="2400" dirty="0">
                <a:latin typeface="Arial"/>
                <a:cs typeface="Arial"/>
              </a:rPr>
              <a:t> time scales for episodes of compromised global model forecast skill.</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8690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In addressing the three research topics, we </a:t>
            </a:r>
            <a:r>
              <a:rPr lang="en-US" sz="2400" dirty="0" smtClean="0">
                <a:latin typeface="Arial"/>
                <a:cs typeface="Arial"/>
              </a:rPr>
              <a:t>will</a:t>
            </a:r>
          </a:p>
          <a:p>
            <a:pPr>
              <a:lnSpc>
                <a:spcPct val="50000"/>
              </a:lnSpc>
            </a:pPr>
            <a:endParaRPr lang="en-US" sz="2400" dirty="0" smtClean="0"/>
          </a:p>
          <a:p>
            <a:pPr lvl="1"/>
            <a:r>
              <a:rPr lang="en-US" sz="2200" dirty="0" smtClean="0">
                <a:solidFill>
                  <a:srgbClr val="0000FF"/>
                </a:solidFill>
                <a:latin typeface="Arial"/>
                <a:cs typeface="Arial"/>
              </a:rPr>
              <a:t>Use </a:t>
            </a:r>
            <a:r>
              <a:rPr lang="en-US" sz="2200" dirty="0">
                <a:solidFill>
                  <a:srgbClr val="0000FF"/>
                </a:solidFill>
                <a:latin typeface="Arial"/>
                <a:cs typeface="Arial"/>
              </a:rPr>
              <a:t>reanalysis datasets, in conjunction with deterministic and ensemble forecasts, produced by the </a:t>
            </a:r>
            <a:r>
              <a:rPr lang="en-US" sz="2200" dirty="0" smtClean="0">
                <a:solidFill>
                  <a:srgbClr val="0000FF"/>
                </a:solidFill>
                <a:latin typeface="Arial"/>
                <a:cs typeface="Arial"/>
              </a:rPr>
              <a:t>Navy. </a:t>
            </a:r>
            <a:r>
              <a:rPr lang="en-US" sz="2200" dirty="0">
                <a:solidFill>
                  <a:srgbClr val="0000FF"/>
                </a:solidFill>
                <a:latin typeface="Arial"/>
                <a:cs typeface="Arial"/>
              </a:rPr>
              <a:t> </a:t>
            </a:r>
            <a:endParaRPr lang="en-US" sz="2200" dirty="0" smtClean="0">
              <a:solidFill>
                <a:srgbClr val="0000FF"/>
              </a:solidFill>
              <a:latin typeface="Arial"/>
              <a:cs typeface="Arial"/>
            </a:endParaRP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Use MPAS (Model for Prediction Across Scales) in predictive and ensemble modes to investigate </a:t>
            </a:r>
            <a:r>
              <a:rPr lang="en-US" sz="2200" dirty="0" err="1">
                <a:solidFill>
                  <a:srgbClr val="0000FF"/>
                </a:solidFill>
                <a:latin typeface="Arial"/>
                <a:cs typeface="Arial"/>
              </a:rPr>
              <a:t>multiscale</a:t>
            </a:r>
            <a:r>
              <a:rPr lang="en-US" sz="2200" dirty="0">
                <a:solidFill>
                  <a:srgbClr val="0000FF"/>
                </a:solidFill>
                <a:latin typeface="Arial"/>
                <a:cs typeface="Arial"/>
              </a:rPr>
              <a:t> interactions between TPVs, Arctic cyclones, and polar </a:t>
            </a:r>
            <a:r>
              <a:rPr lang="en-US" sz="2200" dirty="0" smtClean="0">
                <a:solidFill>
                  <a:srgbClr val="0000FF"/>
                </a:solidFill>
                <a:latin typeface="Arial"/>
                <a:cs typeface="Arial"/>
              </a:rPr>
              <a:t>lows. </a:t>
            </a:r>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r>
              <a:rPr lang="en-US" sz="2200" dirty="0">
                <a:solidFill>
                  <a:srgbClr val="0000FF"/>
                </a:solidFill>
                <a:latin typeface="Arial"/>
                <a:cs typeface="Arial"/>
              </a:rPr>
              <a:t>Participate in the field program, </a:t>
            </a:r>
            <a:r>
              <a:rPr lang="en-US" sz="2200" dirty="0" smtClean="0">
                <a:solidFill>
                  <a:srgbClr val="0000FF"/>
                </a:solidFill>
                <a:latin typeface="Arial"/>
                <a:cs typeface="Arial"/>
              </a:rPr>
              <a:t>THINICE. </a:t>
            </a:r>
            <a:endParaRPr lang="en-US" sz="22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0887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Participation </a:t>
            </a:r>
            <a:r>
              <a:rPr lang="en-US" sz="2400" dirty="0">
                <a:latin typeface="Arial"/>
                <a:cs typeface="Arial"/>
              </a:rPr>
              <a:t>in THINICE will consist of analysis and forecasting, as well as real-time monitoring, </a:t>
            </a:r>
            <a:r>
              <a:rPr lang="en-US" sz="2400" dirty="0" smtClean="0">
                <a:latin typeface="Arial"/>
                <a:cs typeface="Arial"/>
              </a:rPr>
              <a:t>of </a:t>
            </a:r>
            <a:r>
              <a:rPr lang="en-US" sz="2400" dirty="0">
                <a:latin typeface="Arial"/>
                <a:cs typeface="Arial"/>
              </a:rPr>
              <a:t>evolving Arctic weather regimes and events applicable to the objectives and hypotheses to be addressed during selected intensive observing </a:t>
            </a:r>
            <a:r>
              <a:rPr lang="en-US" sz="2400" dirty="0" smtClean="0">
                <a:latin typeface="Arial"/>
                <a:cs typeface="Arial"/>
              </a:rPr>
              <a:t>periods.</a:t>
            </a:r>
            <a:endParaRPr lang="en-US" sz="24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0018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777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1955</TotalTime>
  <Words>3447</Words>
  <Application>Microsoft Macintosh PowerPoint</Application>
  <PresentationFormat>On-screen Show (4:3)</PresentationFormat>
  <Paragraphs>597</Paragraphs>
  <Slides>37</Slides>
  <Notes>28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Phenomenological and Predictability Studies of the Structure and Evolution of                  Arctic Cyclones, Polar Lows, and                   Tropopause Polar Vortices</vt:lpstr>
      <vt:lpstr>Project Objective</vt:lpstr>
      <vt:lpstr>Project Objective</vt:lpstr>
      <vt:lpstr>Research Topics</vt:lpstr>
      <vt:lpstr>Research Topics</vt:lpstr>
      <vt:lpstr>Research Topics</vt:lpstr>
      <vt:lpstr>Research Topics</vt:lpstr>
      <vt:lpstr>Research Topics</vt:lpstr>
      <vt:lpstr>Research Topic #1</vt:lpstr>
      <vt:lpstr>PowerPoint Presentation</vt:lpstr>
      <vt:lpstr>Research Topic #2</vt:lpstr>
      <vt:lpstr>PowerPoint Presentation</vt:lpstr>
      <vt:lpstr>PowerPoint Presentation</vt:lpstr>
      <vt:lpstr>Research Topic #3</vt:lpstr>
      <vt:lpstr>PowerPoint Presentation</vt:lpstr>
      <vt:lpstr>PowerPoint Presentation</vt:lpstr>
      <vt:lpstr>PowerPoint Presentation</vt:lpstr>
      <vt:lpstr>Research Topic #3</vt:lpstr>
      <vt:lpstr>Research Topic #3</vt:lpstr>
      <vt:lpstr>Research Topic #3</vt:lpstr>
      <vt:lpstr>Research Topic #3</vt:lpstr>
      <vt:lpstr>Research Topic #3</vt:lpstr>
      <vt:lpstr>Fig. 1</vt:lpstr>
      <vt:lpstr>Fig. 2</vt:lpstr>
      <vt:lpstr>Fig. 3</vt:lpstr>
      <vt:lpstr>Fig. 4</vt:lpstr>
      <vt:lpstr>Fig. 4</vt:lpstr>
      <vt:lpstr>Fig. 4</vt:lpstr>
      <vt:lpstr>Fig. 4</vt:lpstr>
      <vt:lpstr>Fig. 5</vt:lpstr>
      <vt:lpstr>Fig. 5</vt:lpstr>
      <vt:lpstr>Fig. 5</vt:lpstr>
      <vt:lpstr>Fig. 5</vt:lpstr>
      <vt:lpstr>PowerPoint Presentation</vt:lpstr>
      <vt:lpstr>Fig. 7</vt:lpstr>
      <vt:lpstr>Fig. 8</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Kevin Biernat</cp:lastModifiedBy>
  <cp:revision>39</cp:revision>
  <dcterms:created xsi:type="dcterms:W3CDTF">2018-05-15T16:55:59Z</dcterms:created>
  <dcterms:modified xsi:type="dcterms:W3CDTF">2018-05-17T17:17:24Z</dcterms:modified>
</cp:coreProperties>
</file>