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8" r:id="rId3"/>
    <p:sldId id="267" r:id="rId4"/>
    <p:sldId id="259" r:id="rId5"/>
    <p:sldId id="268" r:id="rId6"/>
    <p:sldId id="260" r:id="rId7"/>
    <p:sldId id="261" r:id="rId8"/>
    <p:sldId id="269" r:id="rId9"/>
    <p:sldId id="262" r:id="rId10"/>
    <p:sldId id="273" r:id="rId11"/>
    <p:sldId id="263" r:id="rId12"/>
    <p:sldId id="274" r:id="rId13"/>
    <p:sldId id="264" r:id="rId14"/>
    <p:sldId id="276" r:id="rId15"/>
    <p:sldId id="277" r:id="rId16"/>
    <p:sldId id="278" r:id="rId17"/>
    <p:sldId id="265" r:id="rId18"/>
    <p:sldId id="270" r:id="rId19"/>
    <p:sldId id="266" r:id="rId20"/>
    <p:sldId id="299" r:id="rId21"/>
    <p:sldId id="300" r:id="rId22"/>
    <p:sldId id="303" r:id="rId23"/>
    <p:sldId id="280" r:id="rId24"/>
    <p:sldId id="281" r:id="rId25"/>
    <p:sldId id="288" r:id="rId26"/>
    <p:sldId id="289" r:id="rId27"/>
    <p:sldId id="290" r:id="rId28"/>
    <p:sldId id="291" r:id="rId29"/>
    <p:sldId id="293" r:id="rId30"/>
    <p:sldId id="294" r:id="rId31"/>
    <p:sldId id="296" r:id="rId32"/>
    <p:sldId id="283" r:id="rId33"/>
    <p:sldId id="284" r:id="rId34"/>
    <p:sldId id="285" r:id="rId35"/>
    <p:sldId id="286" r:id="rId36"/>
    <p:sldId id="292" r:id="rId37"/>
    <p:sldId id="29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4" d="100"/>
          <a:sy n="124" d="100"/>
        </p:scale>
        <p:origin x="-29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2C4830-0712-6140-A0D3-DA9F62A50492}" type="datetimeFigureOut">
              <a:rPr lang="en-US" smtClean="0"/>
              <a:t>5/23/18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3FB7-866F-494B-BCD1-63223EE7B6B8}" type="slidenum">
              <a:rPr lang="en-US" smtClean="0"/>
              <a:t>‹#›</a:t>
            </a:fld>
            <a:endParaRPr lang="en-US"/>
          </a:p>
        </p:txBody>
      </p:sp>
    </p:spTree>
    <p:extLst>
      <p:ext uri="{BB962C8B-B14F-4D97-AF65-F5344CB8AC3E}">
        <p14:creationId xmlns:p14="http://schemas.microsoft.com/office/powerpoint/2010/main" val="3024005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a:t>
            </a:fld>
            <a:endParaRPr lang="en-US"/>
          </a:p>
        </p:txBody>
      </p:sp>
    </p:spTree>
    <p:extLst>
      <p:ext uri="{BB962C8B-B14F-4D97-AF65-F5344CB8AC3E}">
        <p14:creationId xmlns:p14="http://schemas.microsoft.com/office/powerpoint/2010/main" val="368591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19</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24</a:t>
            </a:fld>
            <a:endParaRPr lang="en-US"/>
          </a:p>
        </p:txBody>
      </p:sp>
    </p:spTree>
    <p:extLst>
      <p:ext uri="{BB962C8B-B14F-4D97-AF65-F5344CB8AC3E}">
        <p14:creationId xmlns:p14="http://schemas.microsoft.com/office/powerpoint/2010/main" val="61578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26</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27</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28</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29</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30</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31</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32</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33</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34</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a:buNone/>
            </a:pPr>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35</a:t>
            </a:fld>
            <a:endParaRPr lang="en-US"/>
          </a:p>
        </p:txBody>
      </p:sp>
    </p:spTree>
    <p:extLst>
      <p:ext uri="{BB962C8B-B14F-4D97-AF65-F5344CB8AC3E}">
        <p14:creationId xmlns:p14="http://schemas.microsoft.com/office/powerpoint/2010/main" val="238073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3</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4</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5</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6</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7</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8</a:t>
            </a:fld>
            <a:endParaRPr lang="en-US"/>
          </a:p>
        </p:txBody>
      </p:sp>
    </p:spTree>
    <p:extLst>
      <p:ext uri="{BB962C8B-B14F-4D97-AF65-F5344CB8AC3E}">
        <p14:creationId xmlns:p14="http://schemas.microsoft.com/office/powerpoint/2010/main" val="8310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DB0D6-3A32-4344-947C-280B6712DD0E}" type="slidenum">
              <a:rPr lang="en-US" smtClean="0"/>
              <a:t>9</a:t>
            </a:fld>
            <a:endParaRPr lang="en-US"/>
          </a:p>
        </p:txBody>
      </p:sp>
    </p:spTree>
    <p:extLst>
      <p:ext uri="{BB962C8B-B14F-4D97-AF65-F5344CB8AC3E}">
        <p14:creationId xmlns:p14="http://schemas.microsoft.com/office/powerpoint/2010/main" val="831014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212751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76476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53852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9F45F0-40DD-2C40-BE10-312761516C01}"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153859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9F45F0-40DD-2C40-BE10-312761516C01}" type="datetimeFigureOut">
              <a:rPr lang="en-US" smtClean="0"/>
              <a:t>5/23/18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08960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9F45F0-40DD-2C40-BE10-312761516C01}" type="datetimeFigureOut">
              <a:rPr lang="en-US" smtClean="0"/>
              <a:t>5/23/18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016047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9F45F0-40DD-2C40-BE10-312761516C01}" type="datetimeFigureOut">
              <a:rPr lang="en-US" smtClean="0"/>
              <a:t>5/23/18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414065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9F45F0-40DD-2C40-BE10-312761516C01}" type="datetimeFigureOut">
              <a:rPr lang="en-US" smtClean="0"/>
              <a:t>5/23/18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2486985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9F45F0-40DD-2C40-BE10-312761516C01}" type="datetimeFigureOut">
              <a:rPr lang="en-US" smtClean="0"/>
              <a:t>5/23/18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90132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3299673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9F45F0-40DD-2C40-BE10-312761516C01}" type="datetimeFigureOut">
              <a:rPr lang="en-US" smtClean="0"/>
              <a:t>5/23/18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4C8020-EC8A-7F45-A94E-17B9AC54345B}" type="slidenum">
              <a:rPr lang="en-US" smtClean="0"/>
              <a:t>‹#›</a:t>
            </a:fld>
            <a:endParaRPr lang="en-US"/>
          </a:p>
        </p:txBody>
      </p:sp>
    </p:spTree>
    <p:extLst>
      <p:ext uri="{BB962C8B-B14F-4D97-AF65-F5344CB8AC3E}">
        <p14:creationId xmlns:p14="http://schemas.microsoft.com/office/powerpoint/2010/main" val="14776645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F45F0-40DD-2C40-BE10-312761516C01}" type="datetimeFigureOut">
              <a:rPr lang="en-US" smtClean="0"/>
              <a:t>5/23/18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C8020-EC8A-7F45-A94E-17B9AC54345B}" type="slidenum">
              <a:rPr lang="en-US" smtClean="0"/>
              <a:t>‹#›</a:t>
            </a:fld>
            <a:endParaRPr lang="en-US"/>
          </a:p>
        </p:txBody>
      </p:sp>
    </p:spTree>
    <p:extLst>
      <p:ext uri="{BB962C8B-B14F-4D97-AF65-F5344CB8AC3E}">
        <p14:creationId xmlns:p14="http://schemas.microsoft.com/office/powerpoint/2010/main" val="1512463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ocean.dmi.dk/arctic/meant80n.uk.php" TargetMode="External"/><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gif"/><Relationship Id="rId1" Type="http://schemas.openxmlformats.org/officeDocument/2006/relationships/slideLayout" Target="../slideLayouts/slideLayout7.xml"/><Relationship Id="rId2" Type="http://schemas.openxmlformats.org/officeDocument/2006/relationships/image" Target="../media/image6.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gif"/><Relationship Id="rId3" Type="http://schemas.openxmlformats.org/officeDocument/2006/relationships/image" Target="../media/image1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24.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16.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1637"/>
            <a:ext cx="9135245" cy="2383764"/>
          </a:xfrm>
        </p:spPr>
        <p:txBody>
          <a:bodyPr>
            <a:noAutofit/>
          </a:bodyPr>
          <a:lstStyle/>
          <a:p>
            <a:r>
              <a:rPr lang="en-US" sz="3200" b="1" dirty="0">
                <a:solidFill>
                  <a:srgbClr val="FF0000"/>
                </a:solidFill>
                <a:latin typeface="Arial"/>
                <a:cs typeface="Arial"/>
              </a:rPr>
              <a:t>Phenomenological and Predictability Studies of the Structure and Evolution of </a:t>
            </a:r>
            <a:r>
              <a:rPr lang="en-US" sz="3200" b="1" dirty="0" smtClean="0">
                <a:solidFill>
                  <a:srgbClr val="FF0000"/>
                </a:solidFill>
                <a:latin typeface="Arial"/>
                <a:cs typeface="Arial"/>
              </a:rPr>
              <a:t>                 Arctic </a:t>
            </a:r>
            <a:r>
              <a:rPr lang="en-US" sz="3200" b="1" dirty="0">
                <a:solidFill>
                  <a:srgbClr val="FF0000"/>
                </a:solidFill>
                <a:latin typeface="Arial"/>
                <a:cs typeface="Arial"/>
              </a:rPr>
              <a:t>Cyclones, Polar Lows, and </a:t>
            </a:r>
            <a:r>
              <a:rPr lang="en-US" sz="3200" b="1" dirty="0" smtClean="0">
                <a:solidFill>
                  <a:srgbClr val="FF0000"/>
                </a:solidFill>
                <a:latin typeface="Arial"/>
                <a:cs typeface="Arial"/>
              </a:rPr>
              <a:t>                  Tropopause </a:t>
            </a:r>
            <a:r>
              <a:rPr lang="en-US" sz="3200" b="1" dirty="0">
                <a:solidFill>
                  <a:srgbClr val="FF0000"/>
                </a:solidFill>
                <a:latin typeface="Arial"/>
                <a:cs typeface="Arial"/>
              </a:rPr>
              <a:t>Polar Vortices</a:t>
            </a:r>
          </a:p>
        </p:txBody>
      </p:sp>
      <p:sp>
        <p:nvSpPr>
          <p:cNvPr id="3" name="Subtitle 2"/>
          <p:cNvSpPr>
            <a:spLocks noGrp="1"/>
          </p:cNvSpPr>
          <p:nvPr>
            <p:ph type="subTitle" idx="1"/>
          </p:nvPr>
        </p:nvSpPr>
        <p:spPr>
          <a:xfrm>
            <a:off x="-1" y="3057418"/>
            <a:ext cx="9135245" cy="3620602"/>
          </a:xfrm>
        </p:spPr>
        <p:txBody>
          <a:bodyPr>
            <a:normAutofit/>
          </a:bodyPr>
          <a:lstStyle/>
          <a:p>
            <a:r>
              <a:rPr lang="en-US" sz="2400" b="1" dirty="0" smtClean="0">
                <a:solidFill>
                  <a:schemeClr val="tx1"/>
                </a:solidFill>
                <a:latin typeface="Arial" panose="020B0604020202020204" pitchFamily="34" charset="0"/>
                <a:cs typeface="Arial" panose="020B0604020202020204" pitchFamily="34" charset="0"/>
              </a:rPr>
              <a:t>Lance Bosart, Daniel Keyser, and Kevin Biernat</a:t>
            </a:r>
            <a:endParaRPr lang="en-US" sz="2400" b="1" i="1" dirty="0" smtClean="0">
              <a:solidFill>
                <a:schemeClr val="tx1"/>
              </a:solidFill>
              <a:latin typeface="Arial" panose="020B0604020202020204" pitchFamily="34" charset="0"/>
              <a:cs typeface="Arial" panose="020B0604020202020204" pitchFamily="34" charset="0"/>
            </a:endParaRPr>
          </a:p>
          <a:p>
            <a:r>
              <a:rPr lang="en-US" sz="2000" i="1" dirty="0" smtClean="0">
                <a:solidFill>
                  <a:schemeClr val="tx1"/>
                </a:solidFill>
                <a:latin typeface="Arial" panose="020B0604020202020204" pitchFamily="34" charset="0"/>
                <a:cs typeface="Arial" panose="020B0604020202020204" pitchFamily="34" charset="0"/>
              </a:rPr>
              <a:t>Department of Atmospheric and Environmental Sciences </a:t>
            </a:r>
          </a:p>
          <a:p>
            <a:r>
              <a:rPr lang="en-US" sz="2000" i="1" dirty="0" smtClean="0">
                <a:solidFill>
                  <a:schemeClr val="tx1"/>
                </a:solidFill>
                <a:latin typeface="Arial" panose="020B0604020202020204" pitchFamily="34" charset="0"/>
                <a:cs typeface="Arial" panose="020B0604020202020204" pitchFamily="34" charset="0"/>
              </a:rPr>
              <a:t>University at Albany, State University of New York</a:t>
            </a:r>
          </a:p>
          <a:p>
            <a:endParaRPr lang="en-US" sz="2000" i="1" dirty="0" smtClean="0">
              <a:solidFill>
                <a:schemeClr val="tx1"/>
              </a:solidFill>
              <a:latin typeface="Arial" panose="020B0604020202020204" pitchFamily="34" charset="0"/>
              <a:cs typeface="Arial" panose="020B0604020202020204" pitchFamily="34" charset="0"/>
            </a:endParaRPr>
          </a:p>
          <a:p>
            <a:r>
              <a:rPr lang="en-US" sz="2400" dirty="0" smtClean="0">
                <a:solidFill>
                  <a:srgbClr val="0000FF"/>
                </a:solidFill>
                <a:latin typeface="Arial" panose="020B0604020202020204" pitchFamily="34" charset="0"/>
                <a:cs typeface="Arial" panose="020B0604020202020204" pitchFamily="34" charset="0"/>
              </a:rPr>
              <a:t>Wednesday 30 May 2018</a:t>
            </a:r>
          </a:p>
          <a:p>
            <a:endParaRPr lang="en-US" sz="2400" dirty="0" smtClean="0">
              <a:solidFill>
                <a:srgbClr val="0000FF"/>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Research </a:t>
            </a:r>
            <a:r>
              <a:rPr lang="en-US" sz="2000" dirty="0" smtClean="0">
                <a:solidFill>
                  <a:schemeClr val="tx1"/>
                </a:solidFill>
                <a:latin typeface="Arial" panose="020B0604020202020204" pitchFamily="34" charset="0"/>
                <a:cs typeface="Arial" panose="020B0604020202020204" pitchFamily="34" charset="0"/>
              </a:rPr>
              <a:t>Supported by ONR Grant </a:t>
            </a:r>
            <a:r>
              <a:rPr lang="en-US" sz="2000" dirty="0" smtClean="0">
                <a:solidFill>
                  <a:schemeClr val="tx1"/>
                </a:solidFill>
                <a:latin typeface="Arial"/>
                <a:cs typeface="Arial"/>
              </a:rPr>
              <a:t>N00014-18-1-2200</a:t>
            </a:r>
            <a:endParaRPr lang="en-US" sz="2000" dirty="0">
              <a:solidFill>
                <a:schemeClr val="tx1"/>
              </a:solidFill>
              <a:latin typeface="Arial"/>
              <a:cs typeface="Arial"/>
            </a:endParaRPr>
          </a:p>
          <a:p>
            <a:endParaRPr lang="en-US" sz="2000" dirty="0">
              <a:solidFill>
                <a:schemeClr val="tx1"/>
              </a:solidFill>
              <a:latin typeface="Arial" panose="020B0604020202020204" pitchFamily="34" charset="0"/>
              <a:cs typeface="Arial" panose="020B0604020202020204" pitchFamily="34" charset="0"/>
            </a:endParaRPr>
          </a:p>
          <a:p>
            <a:endParaRPr lang="en-US" sz="2000" dirty="0" smtClean="0">
              <a:solidFill>
                <a:schemeClr val="tx1"/>
              </a:solidFill>
              <a:latin typeface="Helvetica"/>
              <a:cs typeface="Helvetica"/>
            </a:endParaRPr>
          </a:p>
          <a:p>
            <a:endParaRPr lang="en-US" sz="2000" dirty="0">
              <a:solidFill>
                <a:schemeClr val="tx1"/>
              </a:solidFill>
              <a:latin typeface="Helvetica"/>
              <a:cs typeface="Helvetica"/>
            </a:endParaRPr>
          </a:p>
          <a:p>
            <a:endParaRPr lang="en-US" sz="2000" dirty="0" smtClean="0">
              <a:solidFill>
                <a:schemeClr val="tx1"/>
              </a:solidFill>
              <a:latin typeface="Helvetica"/>
              <a:cs typeface="Helvetica"/>
            </a:endParaRPr>
          </a:p>
          <a:p>
            <a:endParaRPr lang="en-US" sz="2800" dirty="0" smtClean="0">
              <a:solidFill>
                <a:schemeClr val="tx1"/>
              </a:solidFill>
              <a:latin typeface="Helvetica"/>
              <a:cs typeface="Helvetica"/>
            </a:endParaRPr>
          </a:p>
          <a:p>
            <a:endParaRPr lang="en-US" sz="2800" i="1" dirty="0">
              <a:solidFill>
                <a:schemeClr val="tx1"/>
              </a:solidFill>
              <a:latin typeface="Helvetica"/>
              <a:cs typeface="Helvetica"/>
            </a:endParaRPr>
          </a:p>
        </p:txBody>
      </p:sp>
      <p:cxnSp>
        <p:nvCxnSpPr>
          <p:cNvPr id="5" name="Straight Connector 4"/>
          <p:cNvCxnSpPr/>
          <p:nvPr/>
        </p:nvCxnSpPr>
        <p:spPr>
          <a:xfrm>
            <a:off x="-12095" y="271637"/>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107" y="2655401"/>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092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83491" y="4900429"/>
            <a:ext cx="4356051"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Daily </a:t>
            </a:r>
            <a:r>
              <a:rPr lang="en-US" sz="1400" dirty="0">
                <a:solidFill>
                  <a:srgbClr val="000000"/>
                </a:solidFill>
                <a:latin typeface="Arial"/>
                <a:ea typeface="Times New Roman"/>
                <a:cs typeface="Arial"/>
              </a:rPr>
              <a:t>mean Arctic temperatures poleward of 80</a:t>
            </a:r>
            <a:r>
              <a:rPr lang="en-US" sz="1400" dirty="0">
                <a:latin typeface="Arial"/>
                <a:ea typeface="Calibri"/>
                <a:cs typeface="Arial"/>
              </a:rPr>
              <a:t>°</a:t>
            </a:r>
            <a:r>
              <a:rPr lang="en-US" sz="1400" dirty="0" smtClean="0">
                <a:solidFill>
                  <a:srgbClr val="000000"/>
                </a:solidFill>
                <a:latin typeface="Arial"/>
                <a:ea typeface="Times New Roman"/>
                <a:cs typeface="Arial"/>
              </a:rPr>
              <a:t>N. In </a:t>
            </a:r>
            <a:r>
              <a:rPr lang="en-US" sz="1400" dirty="0">
                <a:solidFill>
                  <a:srgbClr val="000000"/>
                </a:solidFill>
                <a:latin typeface="Arial"/>
                <a:ea typeface="Times New Roman"/>
                <a:cs typeface="Arial"/>
              </a:rPr>
              <a:t>addition to the astounding autumnal and winter warmth overall, the large temperature spikes in late November and December are noteworthy</a:t>
            </a:r>
            <a:r>
              <a:rPr lang="en-US" sz="1400" dirty="0" smtClean="0">
                <a:solidFill>
                  <a:srgbClr val="000000"/>
                </a:solidFill>
                <a:latin typeface="Arial"/>
                <a:ea typeface="Times New Roman"/>
                <a:cs typeface="Arial"/>
              </a:rPr>
              <a:t>.</a:t>
            </a:r>
            <a:endParaRPr lang="en-US" sz="1400" dirty="0">
              <a:latin typeface="Arial"/>
              <a:ea typeface="Calibri"/>
              <a:cs typeface="Arial"/>
            </a:endParaRPr>
          </a:p>
        </p:txBody>
      </p:sp>
      <p:pic>
        <p:nvPicPr>
          <p:cNvPr id="7" name="Picture 6" descr="Macintosh HD:Users:bosart:Desktop:osisaf_nh_iceextent_daily_5years_en.png"/>
          <p:cNvPicPr/>
          <p:nvPr/>
        </p:nvPicPr>
        <p:blipFill rotWithShape="1">
          <a:blip r:embed="rId2">
            <a:extLst>
              <a:ext uri="{28A0092B-C50C-407E-A947-70E740481C1C}">
                <a14:useLocalDpi xmlns:a14="http://schemas.microsoft.com/office/drawing/2010/main" val="0"/>
              </a:ext>
            </a:extLst>
          </a:blip>
          <a:srcRect l="5035" t="4383" r="8346" b="5265"/>
          <a:stretch/>
        </p:blipFill>
        <p:spPr bwMode="auto">
          <a:xfrm>
            <a:off x="4828451" y="1277120"/>
            <a:ext cx="4170956" cy="3194300"/>
          </a:xfrm>
          <a:prstGeom prst="rect">
            <a:avLst/>
          </a:prstGeom>
          <a:noFill/>
          <a:ln>
            <a:noFill/>
          </a:ln>
        </p:spPr>
      </p:pic>
      <p:pic>
        <p:nvPicPr>
          <p:cNvPr id="8" name="Picture 7" descr="Macintosh HD:Users:bosart:Desktop:meanT_2016.png"/>
          <p:cNvPicPr/>
          <p:nvPr/>
        </p:nvPicPr>
        <p:blipFill>
          <a:blip r:embed="rId3">
            <a:extLst>
              <a:ext uri="{28A0092B-C50C-407E-A947-70E740481C1C}">
                <a14:useLocalDpi xmlns:a14="http://schemas.microsoft.com/office/drawing/2010/main" val="0"/>
              </a:ext>
            </a:extLst>
          </a:blip>
          <a:srcRect/>
          <a:stretch>
            <a:fillRect/>
          </a:stretch>
        </p:blipFill>
        <p:spPr bwMode="auto">
          <a:xfrm>
            <a:off x="66410" y="1378261"/>
            <a:ext cx="4573131" cy="3334574"/>
          </a:xfrm>
          <a:prstGeom prst="rect">
            <a:avLst/>
          </a:prstGeom>
          <a:noFill/>
          <a:ln>
            <a:noFill/>
          </a:ln>
        </p:spPr>
      </p:pic>
      <p:sp>
        <p:nvSpPr>
          <p:cNvPr id="9" name="TextBox 8"/>
          <p:cNvSpPr txBox="1"/>
          <p:nvPr/>
        </p:nvSpPr>
        <p:spPr>
          <a:xfrm>
            <a:off x="4746832" y="1130926"/>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
        <p:nvSpPr>
          <p:cNvPr id="10" name="TextBox 9"/>
          <p:cNvSpPr txBox="1"/>
          <p:nvPr/>
        </p:nvSpPr>
        <p:spPr>
          <a:xfrm>
            <a:off x="48911" y="1137132"/>
            <a:ext cx="318090" cy="292388"/>
          </a:xfrm>
          <a:prstGeom prst="rect">
            <a:avLst/>
          </a:prstGeom>
          <a:solidFill>
            <a:schemeClr val="bg1"/>
          </a:solidFill>
          <a:ln w="9525">
            <a:no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cxnSp>
        <p:nvCxnSpPr>
          <p:cNvPr id="11" name="Straight Connector 10"/>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a:t>
            </a:r>
            <a:endParaRPr lang="en-US" sz="2800" b="1" dirty="0">
              <a:solidFill>
                <a:srgbClr val="FF0000"/>
              </a:solidFill>
              <a:latin typeface="Arial" panose="020B0604020202020204" pitchFamily="34" charset="0"/>
              <a:cs typeface="Arial" panose="020B0604020202020204" pitchFamily="34" charset="0"/>
            </a:endParaRPr>
          </a:p>
        </p:txBody>
      </p:sp>
      <p:sp>
        <p:nvSpPr>
          <p:cNvPr id="3" name="TextBox 2"/>
          <p:cNvSpPr txBox="1"/>
          <p:nvPr/>
        </p:nvSpPr>
        <p:spPr>
          <a:xfrm>
            <a:off x="680379" y="6526696"/>
            <a:ext cx="8438476" cy="307777"/>
          </a:xfrm>
          <a:prstGeom prst="rect">
            <a:avLst/>
          </a:prstGeom>
          <a:noFill/>
        </p:spPr>
        <p:txBody>
          <a:bodyPr wrap="square" rtlCol="0">
            <a:spAutoFit/>
          </a:bodyPr>
          <a:lstStyle/>
          <a:p>
            <a:pPr algn="r"/>
            <a:r>
              <a:rPr lang="en-US" sz="1400" dirty="0" smtClean="0">
                <a:latin typeface="Arial"/>
                <a:cs typeface="Arial"/>
              </a:rPr>
              <a:t>Source: </a:t>
            </a:r>
            <a:r>
              <a:rPr lang="en-US" sz="1400" dirty="0" smtClean="0">
                <a:solidFill>
                  <a:srgbClr val="000000"/>
                </a:solidFill>
                <a:latin typeface="Arial"/>
                <a:ea typeface="Times New Roman"/>
                <a:cs typeface="Arial"/>
              </a:rPr>
              <a:t>Danish </a:t>
            </a:r>
            <a:r>
              <a:rPr lang="en-US" sz="1400" dirty="0">
                <a:solidFill>
                  <a:srgbClr val="000000"/>
                </a:solidFill>
                <a:latin typeface="Arial"/>
                <a:ea typeface="Times New Roman"/>
                <a:cs typeface="Arial"/>
              </a:rPr>
              <a:t>Meteorological </a:t>
            </a:r>
            <a:r>
              <a:rPr lang="en-US" sz="1400" dirty="0" smtClean="0">
                <a:solidFill>
                  <a:srgbClr val="000000"/>
                </a:solidFill>
                <a:latin typeface="Arial"/>
                <a:ea typeface="Times New Roman"/>
                <a:cs typeface="Arial"/>
              </a:rPr>
              <a:t>Institute</a:t>
            </a:r>
            <a:r>
              <a:rPr lang="en-US" sz="1400" dirty="0">
                <a:solidFill>
                  <a:srgbClr val="000000"/>
                </a:solidFill>
                <a:latin typeface="Arial"/>
                <a:ea typeface="Times New Roman"/>
                <a:cs typeface="Arial"/>
              </a:rPr>
              <a:t> </a:t>
            </a:r>
            <a:r>
              <a:rPr lang="en-US" sz="1400" dirty="0" smtClean="0">
                <a:solidFill>
                  <a:srgbClr val="000000"/>
                </a:solidFill>
                <a:latin typeface="Arial"/>
                <a:ea typeface="Times New Roman"/>
                <a:cs typeface="Arial"/>
              </a:rPr>
              <a:t>(</a:t>
            </a:r>
            <a:r>
              <a:rPr lang="en-US" sz="1400" dirty="0" smtClean="0">
                <a:solidFill>
                  <a:srgbClr val="0000FF"/>
                </a:solidFill>
                <a:latin typeface="Arial"/>
                <a:ea typeface="Times New Roman"/>
                <a:cs typeface="Arial"/>
                <a:hlinkClick r:id="rId4"/>
              </a:rPr>
              <a:t>http</a:t>
            </a:r>
            <a:r>
              <a:rPr lang="en-US" sz="1400" dirty="0">
                <a:solidFill>
                  <a:srgbClr val="0000FF"/>
                </a:solidFill>
                <a:latin typeface="Arial"/>
                <a:ea typeface="Times New Roman"/>
                <a:cs typeface="Arial"/>
                <a:hlinkClick r:id="rId4"/>
              </a:rPr>
              <a:t>://ocean.dmi.dk/arctic/</a:t>
            </a:r>
            <a:r>
              <a:rPr lang="en-US" sz="1400" dirty="0" smtClean="0">
                <a:solidFill>
                  <a:srgbClr val="0000FF"/>
                </a:solidFill>
                <a:latin typeface="Arial"/>
                <a:ea typeface="Times New Roman"/>
                <a:cs typeface="Arial"/>
                <a:hlinkClick r:id="rId4"/>
              </a:rPr>
              <a:t>meant80n.uk.php</a:t>
            </a:r>
            <a:r>
              <a:rPr lang="en-US" sz="1400" dirty="0" smtClean="0">
                <a:solidFill>
                  <a:srgbClr val="000000"/>
                </a:solidFill>
                <a:latin typeface="Arial"/>
                <a:ea typeface="Times New Roman"/>
                <a:cs typeface="Arial"/>
              </a:rPr>
              <a:t>)</a:t>
            </a:r>
            <a:r>
              <a:rPr lang="en-US" sz="1400" dirty="0" smtClean="0">
                <a:latin typeface="Arial"/>
                <a:cs typeface="Arial"/>
              </a:rPr>
              <a:t>   </a:t>
            </a:r>
            <a:endParaRPr lang="en-US" sz="1400" dirty="0">
              <a:latin typeface="Arial"/>
              <a:cs typeface="Arial"/>
            </a:endParaRPr>
          </a:p>
        </p:txBody>
      </p:sp>
      <p:sp>
        <p:nvSpPr>
          <p:cNvPr id="13" name="Content Placeholder 2"/>
          <p:cNvSpPr txBox="1">
            <a:spLocks/>
          </p:cNvSpPr>
          <p:nvPr/>
        </p:nvSpPr>
        <p:spPr>
          <a:xfrm>
            <a:off x="5064922" y="4900429"/>
            <a:ext cx="393448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400" dirty="0" smtClean="0">
                <a:solidFill>
                  <a:srgbClr val="000000"/>
                </a:solidFill>
                <a:latin typeface="Arial"/>
                <a:ea typeface="Times New Roman"/>
                <a:cs typeface="Arial"/>
              </a:rPr>
              <a:t>Arctic sea ice extent for 2013–2016. Note the small sea ice extent retreat during the time of the 2016 winter solstice.  </a:t>
            </a:r>
            <a:endParaRPr lang="en-US" sz="1400" dirty="0">
              <a:latin typeface="Arial"/>
              <a:ea typeface="Calibri"/>
              <a:cs typeface="Arial"/>
            </a:endParaRPr>
          </a:p>
        </p:txBody>
      </p:sp>
    </p:spTree>
    <p:extLst>
      <p:ext uri="{BB962C8B-B14F-4D97-AF65-F5344CB8AC3E}">
        <p14:creationId xmlns:p14="http://schemas.microsoft.com/office/powerpoint/2010/main" val="26668142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2"/>
            </a:pPr>
            <a:r>
              <a:rPr lang="en-US" sz="2400" dirty="0" smtClean="0">
                <a:latin typeface="Arial"/>
                <a:cs typeface="Arial"/>
              </a:rPr>
              <a:t>The </a:t>
            </a:r>
            <a:r>
              <a:rPr lang="en-US" sz="2400" dirty="0">
                <a:latin typeface="Arial"/>
                <a:cs typeface="Arial"/>
              </a:rPr>
              <a:t>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marL="457200" lvl="1" indent="0">
              <a:buNone/>
            </a:pPr>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#2</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5812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71113" y="6338603"/>
            <a:ext cx="9072887" cy="511848"/>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Climatological </a:t>
            </a:r>
            <a:r>
              <a:rPr lang="en-US" sz="1400" dirty="0">
                <a:latin typeface="Arial"/>
                <a:cs typeface="Arial"/>
              </a:rPr>
              <a:t>boreal winter fields </a:t>
            </a:r>
            <a:r>
              <a:rPr lang="en-US" sz="1400" dirty="0" smtClean="0">
                <a:latin typeface="Arial"/>
                <a:cs typeface="Arial"/>
              </a:rPr>
              <a:t>in the Northern Hemisphere for 1979</a:t>
            </a:r>
            <a:r>
              <a:rPr lang="en-US" sz="1400" dirty="0">
                <a:latin typeface="Arial"/>
                <a:cs typeface="Arial"/>
              </a:rPr>
              <a:t>–2014 of </a:t>
            </a:r>
            <a:r>
              <a:rPr lang="en-US" sz="1400" dirty="0" smtClean="0">
                <a:latin typeface="Arial"/>
                <a:cs typeface="Arial"/>
              </a:rPr>
              <a:t>quantities listed above.          [Figure </a:t>
            </a:r>
            <a:r>
              <a:rPr lang="en-US" sz="1400" dirty="0">
                <a:latin typeface="Arial"/>
                <a:cs typeface="Arial"/>
              </a:rPr>
              <a:t>1 </a:t>
            </a:r>
            <a:r>
              <a:rPr lang="en-US" sz="1400" dirty="0" smtClean="0">
                <a:latin typeface="Arial"/>
                <a:cs typeface="Arial"/>
              </a:rPr>
              <a:t>and caption adapted </a:t>
            </a:r>
            <a:r>
              <a:rPr lang="en-US" sz="1400" dirty="0">
                <a:latin typeface="Arial"/>
                <a:cs typeface="Arial"/>
              </a:rPr>
              <a:t>from </a:t>
            </a:r>
            <a:r>
              <a:rPr lang="en-US" sz="1400" dirty="0" err="1">
                <a:latin typeface="Arial"/>
                <a:cs typeface="Arial"/>
              </a:rPr>
              <a:t>Sprenger</a:t>
            </a:r>
            <a:r>
              <a:rPr lang="en-US" sz="1400" dirty="0">
                <a:latin typeface="Arial"/>
                <a:cs typeface="Arial"/>
              </a:rPr>
              <a:t> et al. (2017).]</a:t>
            </a:r>
          </a:p>
        </p:txBody>
      </p:sp>
      <p:cxnSp>
        <p:nvCxnSpPr>
          <p:cNvPr id="6" name="Straight Connector 5"/>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3113086" y="708327"/>
            <a:ext cx="5436536" cy="5619136"/>
            <a:chOff x="1858600" y="719468"/>
            <a:chExt cx="4963539" cy="5130252"/>
          </a:xfrm>
        </p:grpSpPr>
        <p:pic>
          <p:nvPicPr>
            <p:cNvPr id="2" name="Picture 1" descr="Screen Shot 2018-05-15 at 4.22.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287" y="719468"/>
              <a:ext cx="4828863" cy="1691640"/>
            </a:xfrm>
            <a:prstGeom prst="rect">
              <a:avLst/>
            </a:prstGeom>
          </p:spPr>
        </p:pic>
        <p:pic>
          <p:nvPicPr>
            <p:cNvPr id="5" name="Picture 4" descr="Screen Shot 2018-05-15 at 4.2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600" y="2413495"/>
              <a:ext cx="4963539" cy="1691640"/>
            </a:xfrm>
            <a:prstGeom prst="rect">
              <a:avLst/>
            </a:prstGeom>
          </p:spPr>
        </p:pic>
        <p:pic>
          <p:nvPicPr>
            <p:cNvPr id="8" name="Picture 7" descr="Screen Shot 2018-05-15 at 4.23.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8601" y="4158080"/>
              <a:ext cx="4932211" cy="1691640"/>
            </a:xfrm>
            <a:prstGeom prst="rect">
              <a:avLst/>
            </a:prstGeom>
          </p:spPr>
        </p:pic>
      </p:grpSp>
      <p:sp>
        <p:nvSpPr>
          <p:cNvPr id="10" name="TextBox 9"/>
          <p:cNvSpPr txBox="1"/>
          <p:nvPr/>
        </p:nvSpPr>
        <p:spPr>
          <a:xfrm>
            <a:off x="537074" y="1032659"/>
            <a:ext cx="2741167" cy="1015663"/>
          </a:xfrm>
          <a:prstGeom prst="rect">
            <a:avLst/>
          </a:prstGeom>
          <a:noFill/>
        </p:spPr>
        <p:txBody>
          <a:bodyPr wrap="square" rtlCol="0">
            <a:spAutoFit/>
          </a:bodyPr>
          <a:lstStyle/>
          <a:p>
            <a:r>
              <a:rPr lang="en-US" sz="1200" dirty="0" smtClean="0">
                <a:latin typeface="Arial"/>
                <a:cs typeface="Arial"/>
              </a:rPr>
              <a:t>(a) tropopause pressure (hPa)</a:t>
            </a:r>
          </a:p>
          <a:p>
            <a:pPr marL="228600" indent="-228600">
              <a:buAutoNum type="alphaLcParenBoth"/>
            </a:pPr>
            <a:endParaRPr lang="en-US" sz="1200" dirty="0" smtClean="0">
              <a:latin typeface="Arial"/>
              <a:cs typeface="Arial"/>
            </a:endParaRPr>
          </a:p>
          <a:p>
            <a:r>
              <a:rPr lang="en-US" sz="1200" dirty="0" smtClean="0">
                <a:latin typeface="Arial"/>
                <a:cs typeface="Arial"/>
              </a:rPr>
              <a:t>(b) Eady </a:t>
            </a:r>
            <a:r>
              <a:rPr lang="en-US" sz="1200" dirty="0">
                <a:latin typeface="Arial"/>
                <a:cs typeface="Arial"/>
              </a:rPr>
              <a:t>growth rate (day</a:t>
            </a:r>
            <a:r>
              <a:rPr lang="en-US" sz="1200" baseline="30000" dirty="0">
                <a:latin typeface="Arial"/>
                <a:cs typeface="Arial"/>
              </a:rPr>
              <a:t>−1</a:t>
            </a:r>
            <a:r>
              <a:rPr lang="en-US" sz="1200" dirty="0" smtClean="0">
                <a:latin typeface="Arial"/>
                <a:cs typeface="Arial"/>
              </a:rPr>
              <a:t>)</a:t>
            </a:r>
          </a:p>
          <a:p>
            <a:endParaRPr lang="en-US" sz="1200" dirty="0">
              <a:latin typeface="Arial"/>
              <a:cs typeface="Arial"/>
            </a:endParaRPr>
          </a:p>
          <a:p>
            <a:r>
              <a:rPr lang="en-US" sz="1200" dirty="0" smtClean="0">
                <a:latin typeface="Arial"/>
                <a:cs typeface="Arial"/>
              </a:rPr>
              <a:t>(c) 30 </a:t>
            </a:r>
            <a:r>
              <a:rPr lang="en-US" sz="1200" dirty="0">
                <a:latin typeface="Arial"/>
                <a:cs typeface="Arial"/>
              </a:rPr>
              <a:t>m s</a:t>
            </a:r>
            <a:r>
              <a:rPr lang="en-US" sz="1200" baseline="30000" dirty="0">
                <a:latin typeface="Arial"/>
                <a:cs typeface="Arial"/>
              </a:rPr>
              <a:t>−1</a:t>
            </a:r>
            <a:r>
              <a:rPr lang="en-US" sz="1200" dirty="0">
                <a:latin typeface="Arial"/>
                <a:cs typeface="Arial"/>
              </a:rPr>
              <a:t> jet frequency (%)</a:t>
            </a:r>
          </a:p>
        </p:txBody>
      </p:sp>
      <p:sp>
        <p:nvSpPr>
          <p:cNvPr id="11" name="TextBox 10"/>
          <p:cNvSpPr txBox="1"/>
          <p:nvPr/>
        </p:nvSpPr>
        <p:spPr>
          <a:xfrm>
            <a:off x="537074" y="2651069"/>
            <a:ext cx="2437580" cy="1384995"/>
          </a:xfrm>
          <a:prstGeom prst="rect">
            <a:avLst/>
          </a:prstGeom>
          <a:noFill/>
        </p:spPr>
        <p:txBody>
          <a:bodyPr wrap="square" rtlCol="0">
            <a:spAutoFit/>
          </a:bodyPr>
          <a:lstStyle/>
          <a:p>
            <a:r>
              <a:rPr lang="en-US" sz="1200" dirty="0" smtClean="0">
                <a:latin typeface="Arial"/>
                <a:cs typeface="Arial"/>
              </a:rPr>
              <a:t>(d</a:t>
            </a:r>
            <a:r>
              <a:rPr lang="en-US" sz="1200" dirty="0">
                <a:latin typeface="Arial"/>
                <a:cs typeface="Arial"/>
              </a:rPr>
              <a:t>) cyclone frequency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(e) </a:t>
            </a:r>
            <a:r>
              <a:rPr lang="en-US" sz="1200" dirty="0">
                <a:latin typeface="Arial"/>
                <a:cs typeface="Arial"/>
              </a:rPr>
              <a:t>blocking frequency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stratospheric potential vorticity (PV) cutoffs on 310 K (%)</a:t>
            </a:r>
            <a:endParaRPr lang="en-US" sz="1200" dirty="0" smtClean="0">
              <a:latin typeface="Arial"/>
              <a:cs typeface="Arial"/>
            </a:endParaRPr>
          </a:p>
        </p:txBody>
      </p:sp>
      <p:sp>
        <p:nvSpPr>
          <p:cNvPr id="12" name="TextBox 11"/>
          <p:cNvSpPr txBox="1"/>
          <p:nvPr/>
        </p:nvSpPr>
        <p:spPr>
          <a:xfrm>
            <a:off x="537074" y="4404957"/>
            <a:ext cx="2504426" cy="1754327"/>
          </a:xfrm>
          <a:prstGeom prst="rect">
            <a:avLst/>
          </a:prstGeom>
          <a:noFill/>
        </p:spPr>
        <p:txBody>
          <a:bodyPr wrap="square" rtlCol="0">
            <a:spAutoFit/>
          </a:bodyPr>
          <a:lstStyle/>
          <a:p>
            <a:r>
              <a:rPr lang="en-US" sz="1200" dirty="0" smtClean="0">
                <a:latin typeface="Arial"/>
                <a:cs typeface="Arial"/>
              </a:rPr>
              <a:t>(g) </a:t>
            </a:r>
            <a:r>
              <a:rPr lang="en-US" sz="1200" dirty="0">
                <a:latin typeface="Arial"/>
                <a:cs typeface="Arial"/>
              </a:rPr>
              <a:t>frequency of downward stratosphere–troposphere exchange (STE) trajectories (</a:t>
            </a:r>
            <a:r>
              <a:rPr lang="en-US" sz="1200" dirty="0" smtClean="0">
                <a:latin typeface="Arial"/>
                <a:cs typeface="Arial"/>
              </a:rPr>
              <a:t>%)</a:t>
            </a:r>
            <a:endParaRPr lang="en-US" sz="1200" dirty="0">
              <a:latin typeface="Arial"/>
              <a:cs typeface="Arial"/>
            </a:endParaRPr>
          </a:p>
          <a:p>
            <a:endParaRPr lang="en-US" sz="1200" dirty="0" smtClean="0">
              <a:latin typeface="Arial"/>
              <a:cs typeface="Arial"/>
            </a:endParaRPr>
          </a:p>
          <a:p>
            <a:r>
              <a:rPr lang="en-US" sz="1200" dirty="0" smtClean="0">
                <a:latin typeface="Arial"/>
                <a:cs typeface="Arial"/>
              </a:rPr>
              <a:t>(h) </a:t>
            </a:r>
            <a:r>
              <a:rPr lang="en-US" sz="1200" dirty="0">
                <a:latin typeface="Arial"/>
                <a:cs typeface="Arial"/>
              </a:rPr>
              <a:t>frequency of warm conveyor belt (WCB) trajectories (%</a:t>
            </a:r>
            <a:r>
              <a:rPr lang="en-US" sz="1200" dirty="0" smtClean="0">
                <a:latin typeface="Arial"/>
                <a:cs typeface="Arial"/>
              </a:rPr>
              <a:t>)</a:t>
            </a:r>
          </a:p>
          <a:p>
            <a:endParaRPr lang="en-US" sz="1200" dirty="0" smtClean="0">
              <a:latin typeface="Arial"/>
              <a:cs typeface="Arial"/>
            </a:endParaRPr>
          </a:p>
          <a:p>
            <a:r>
              <a:rPr lang="en-US" sz="1200" dirty="0" smtClean="0">
                <a:latin typeface="Arial"/>
                <a:cs typeface="Arial"/>
              </a:rPr>
              <a:t>(f) </a:t>
            </a:r>
            <a:r>
              <a:rPr lang="en-US" sz="1200" dirty="0">
                <a:latin typeface="Arial"/>
                <a:cs typeface="Arial"/>
              </a:rPr>
              <a:t>frequency of tropical moisture export (TME) trajectories (%)</a:t>
            </a:r>
            <a:endParaRPr lang="en-US" sz="1200" dirty="0" smtClean="0">
              <a:latin typeface="Arial"/>
              <a:cs typeface="Arial"/>
            </a:endParaRPr>
          </a:p>
        </p:txBody>
      </p:sp>
    </p:spTree>
    <p:extLst>
      <p:ext uri="{BB962C8B-B14F-4D97-AF65-F5344CB8AC3E}">
        <p14:creationId xmlns:p14="http://schemas.microsoft.com/office/powerpoint/2010/main" val="11691401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a:latin typeface="Arial"/>
                <a:cs typeface="Arial"/>
              </a:rPr>
              <a:t>The dependence of predictability horizons of TPVs, Arctic 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2852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631012" y="4214885"/>
            <a:ext cx="3791606" cy="1622421"/>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latin typeface="Arial"/>
                <a:cs typeface="Arial"/>
              </a:rPr>
              <a:t>(a) 850-hPa geopotential height anomaly (m), (b) 850-hPa temperature anomaly (K), and                (c) 850-hPa vector wind anomaly (m s</a:t>
            </a:r>
            <a:r>
              <a:rPr lang="en-US" sz="1400" baseline="30000" dirty="0" smtClean="0">
                <a:latin typeface="Arial"/>
                <a:cs typeface="Arial"/>
              </a:rPr>
              <a:t>−1</a:t>
            </a:r>
            <a:r>
              <a:rPr lang="en-US" sz="1400" dirty="0" smtClean="0">
                <a:latin typeface="Arial"/>
                <a:cs typeface="Arial"/>
              </a:rPr>
              <a:t>)                           for 17–23 December 2016,                         from NCEP–NCAR Reanalysis.</a:t>
            </a:r>
            <a:endParaRPr lang="en-US" sz="1400" dirty="0">
              <a:latin typeface="Arial"/>
              <a:cs typeface="Arial"/>
            </a:endParaRPr>
          </a:p>
        </p:txBody>
      </p:sp>
      <p:grpSp>
        <p:nvGrpSpPr>
          <p:cNvPr id="4" name="Group 3"/>
          <p:cNvGrpSpPr/>
          <p:nvPr/>
        </p:nvGrpSpPr>
        <p:grpSpPr>
          <a:xfrm>
            <a:off x="4642153" y="692256"/>
            <a:ext cx="3665734" cy="3076057"/>
            <a:chOff x="4355035" y="692256"/>
            <a:chExt cx="3665734" cy="3076057"/>
          </a:xfrm>
        </p:grpSpPr>
        <p:pic>
          <p:nvPicPr>
            <p:cNvPr id="9" name="Picture 8" descr="Macintosh HD:Users:bosart:Library:Containers:com.apple.mail:Data:Library:Mail Downloads:6DC46288-AA9C-4AD3-BA7E-AFE95BA4A593:850T'_17–23Dec16.gif"/>
            <p:cNvPicPr>
              <a:picLocks noChangeAspect="1"/>
            </p:cNvPicPr>
            <p:nvPr/>
          </p:nvPicPr>
          <p:blipFill rotWithShape="1">
            <a:blip r:embed="rId2">
              <a:extLst>
                <a:ext uri="{28A0092B-C50C-407E-A947-70E740481C1C}">
                  <a14:useLocalDpi xmlns:a14="http://schemas.microsoft.com/office/drawing/2010/main" val="0"/>
                </a:ext>
              </a:extLst>
            </a:blip>
            <a:srcRect l="23407" t="8806" r="2094" b="9434"/>
            <a:stretch/>
          </p:blipFill>
          <p:spPr bwMode="auto">
            <a:xfrm>
              <a:off x="4519983" y="692256"/>
              <a:ext cx="3500786" cy="2971800"/>
            </a:xfrm>
            <a:prstGeom prst="rect">
              <a:avLst/>
            </a:prstGeom>
            <a:noFill/>
            <a:ln>
              <a:noFill/>
            </a:ln>
          </p:spPr>
        </p:pic>
        <p:sp>
          <p:nvSpPr>
            <p:cNvPr id="12" name="TextBox 11"/>
            <p:cNvSpPr txBox="1"/>
            <p:nvPr/>
          </p:nvSpPr>
          <p:spPr>
            <a:xfrm>
              <a:off x="4355035" y="3491314"/>
              <a:ext cx="3238178" cy="276999"/>
            </a:xfrm>
            <a:prstGeom prst="rect">
              <a:avLst/>
            </a:prstGeom>
            <a:solidFill>
              <a:schemeClr val="bg1"/>
            </a:solidFill>
          </p:spPr>
          <p:txBody>
            <a:bodyPr wrap="square" rtlCol="0">
              <a:spAutoFit/>
            </a:bodyPr>
            <a:lstStyle/>
            <a:p>
              <a:pPr algn="ctr"/>
              <a:r>
                <a:rPr lang="en-US" sz="1200" b="1" dirty="0" smtClean="0">
                  <a:latin typeface="Arial"/>
                  <a:cs typeface="Arial"/>
                </a:rPr>
                <a:t>(b) 850-hPa temperature anomaly (K)</a:t>
              </a:r>
              <a:endParaRPr lang="en-US" sz="1200" b="1" dirty="0">
                <a:latin typeface="Arial"/>
                <a:cs typeface="Arial"/>
              </a:endParaRPr>
            </a:p>
          </p:txBody>
        </p:sp>
      </p:grpSp>
      <p:grpSp>
        <p:nvGrpSpPr>
          <p:cNvPr id="2" name="Group 1"/>
          <p:cNvGrpSpPr/>
          <p:nvPr/>
        </p:nvGrpSpPr>
        <p:grpSpPr>
          <a:xfrm>
            <a:off x="802154" y="688504"/>
            <a:ext cx="3839999" cy="3079809"/>
            <a:chOff x="515036" y="688504"/>
            <a:chExt cx="3839999" cy="3079809"/>
          </a:xfrm>
        </p:grpSpPr>
        <p:pic>
          <p:nvPicPr>
            <p:cNvPr id="8" name="Picture 7" descr="Macintosh HD:Users:bosart:Library:Containers:com.apple.mail:Data:Library:Mail Downloads:5B07E12F-4225-40EA-B7C7-757DB501849F:850Z_17–23Dec16.gif"/>
            <p:cNvPicPr>
              <a:picLocks noChangeAspect="1"/>
            </p:cNvPicPr>
            <p:nvPr/>
          </p:nvPicPr>
          <p:blipFill rotWithShape="1">
            <a:blip r:embed="rId3">
              <a:extLst>
                <a:ext uri="{28A0092B-C50C-407E-A947-70E740481C1C}">
                  <a14:useLocalDpi xmlns:a14="http://schemas.microsoft.com/office/drawing/2010/main" val="0"/>
                </a:ext>
              </a:extLst>
            </a:blip>
            <a:srcRect l="23407" t="8806" r="2094" b="9434"/>
            <a:stretch/>
          </p:blipFill>
          <p:spPr bwMode="auto">
            <a:xfrm>
              <a:off x="849829" y="688504"/>
              <a:ext cx="3505206" cy="2975552"/>
            </a:xfrm>
            <a:prstGeom prst="rect">
              <a:avLst/>
            </a:prstGeom>
            <a:noFill/>
            <a:ln>
              <a:noFill/>
            </a:ln>
          </p:spPr>
        </p:pic>
        <p:sp>
          <p:nvSpPr>
            <p:cNvPr id="11" name="TextBox 10"/>
            <p:cNvSpPr txBox="1"/>
            <p:nvPr/>
          </p:nvSpPr>
          <p:spPr>
            <a:xfrm>
              <a:off x="515036" y="3491314"/>
              <a:ext cx="3449328" cy="276999"/>
            </a:xfrm>
            <a:prstGeom prst="rect">
              <a:avLst/>
            </a:prstGeom>
            <a:solidFill>
              <a:schemeClr val="bg1"/>
            </a:solidFill>
          </p:spPr>
          <p:txBody>
            <a:bodyPr wrap="square" rtlCol="0">
              <a:spAutoFit/>
            </a:bodyPr>
            <a:lstStyle/>
            <a:p>
              <a:pPr algn="ctr"/>
              <a:r>
                <a:rPr lang="en-US" sz="1200" b="1" dirty="0" smtClean="0">
                  <a:latin typeface="Arial"/>
                  <a:cs typeface="Arial"/>
                </a:rPr>
                <a:t>(a) 850-hPa </a:t>
              </a:r>
              <a:r>
                <a:rPr lang="en-US" sz="1200" b="1" dirty="0">
                  <a:latin typeface="Arial"/>
                  <a:cs typeface="Arial"/>
                </a:rPr>
                <a:t>g</a:t>
              </a:r>
              <a:r>
                <a:rPr lang="en-US" sz="1200" b="1" dirty="0" smtClean="0">
                  <a:latin typeface="Arial"/>
                  <a:cs typeface="Arial"/>
                </a:rPr>
                <a:t>eopotential height anomaly (m)</a:t>
              </a:r>
              <a:endParaRPr lang="en-US" sz="1200" b="1" dirty="0">
                <a:latin typeface="Arial"/>
                <a:cs typeface="Arial"/>
              </a:endParaRPr>
            </a:p>
          </p:txBody>
        </p:sp>
      </p:grpSp>
      <p:grpSp>
        <p:nvGrpSpPr>
          <p:cNvPr id="5" name="Group 4"/>
          <p:cNvGrpSpPr/>
          <p:nvPr/>
        </p:nvGrpSpPr>
        <p:grpSpPr>
          <a:xfrm>
            <a:off x="1020750" y="3805869"/>
            <a:ext cx="3621403" cy="3049101"/>
            <a:chOff x="733632" y="3805869"/>
            <a:chExt cx="3621403" cy="3049101"/>
          </a:xfrm>
        </p:grpSpPr>
        <p:pic>
          <p:nvPicPr>
            <p:cNvPr id="10" name="Picture 9" descr="Macintosh HD:Users:bosart:Library:Containers:com.apple.mail:Data:Library:Mail Downloads:637774CD-F862-424C-BFF3-B3F56D7CE02A:850_VectWindAnom_17–23Dec16.gif"/>
            <p:cNvPicPr>
              <a:picLocks noChangeAspect="1"/>
            </p:cNvPicPr>
            <p:nvPr/>
          </p:nvPicPr>
          <p:blipFill rotWithShape="1">
            <a:blip r:embed="rId4">
              <a:extLst>
                <a:ext uri="{28A0092B-C50C-407E-A947-70E740481C1C}">
                  <a14:useLocalDpi xmlns:a14="http://schemas.microsoft.com/office/drawing/2010/main" val="0"/>
                </a:ext>
              </a:extLst>
            </a:blip>
            <a:srcRect l="23407" t="8806" r="2094" b="9434"/>
            <a:stretch/>
          </p:blipFill>
          <p:spPr bwMode="auto">
            <a:xfrm>
              <a:off x="854249" y="3805869"/>
              <a:ext cx="3500786" cy="2971800"/>
            </a:xfrm>
            <a:prstGeom prst="rect">
              <a:avLst/>
            </a:prstGeom>
            <a:noFill/>
            <a:ln>
              <a:noFill/>
            </a:ln>
          </p:spPr>
        </p:pic>
        <p:sp>
          <p:nvSpPr>
            <p:cNvPr id="13" name="TextBox 12"/>
            <p:cNvSpPr txBox="1"/>
            <p:nvPr/>
          </p:nvSpPr>
          <p:spPr>
            <a:xfrm>
              <a:off x="733632" y="6577971"/>
              <a:ext cx="3230732" cy="276999"/>
            </a:xfrm>
            <a:prstGeom prst="rect">
              <a:avLst/>
            </a:prstGeom>
            <a:solidFill>
              <a:schemeClr val="bg1"/>
            </a:solidFill>
          </p:spPr>
          <p:txBody>
            <a:bodyPr wrap="square" rtlCol="0">
              <a:spAutoFit/>
            </a:bodyPr>
            <a:lstStyle/>
            <a:p>
              <a:pPr algn="ctr"/>
              <a:r>
                <a:rPr lang="en-US" sz="1200" b="1" dirty="0" smtClean="0">
                  <a:latin typeface="Arial"/>
                  <a:cs typeface="Arial"/>
                </a:rPr>
                <a:t>(c) 850-hPa vector wind anomaly (m s</a:t>
              </a:r>
              <a:r>
                <a:rPr lang="en-US" sz="1200" b="1" baseline="30000" dirty="0" smtClean="0">
                  <a:latin typeface="Arial"/>
                  <a:cs typeface="Arial"/>
                </a:rPr>
                <a:t>−1</a:t>
              </a:r>
              <a:r>
                <a:rPr lang="en-US" sz="1200" b="1" dirty="0" smtClean="0">
                  <a:latin typeface="Arial"/>
                  <a:cs typeface="Arial"/>
                </a:rPr>
                <a:t>)  </a:t>
              </a:r>
              <a:endParaRPr lang="en-US" sz="1200" b="1" dirty="0">
                <a:latin typeface="Arial"/>
                <a:cs typeface="Arial"/>
              </a:endParaRPr>
            </a:p>
          </p:txBody>
        </p:sp>
      </p:grpSp>
      <p:cxnSp>
        <p:nvCxnSpPr>
          <p:cNvPr id="14" name="Straight Connector 1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8"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073874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02567" y="5438637"/>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(a) 300-hPa geopotential height (m) and (b) 300-hPa geopotential height anomaly (m)                                            for 17–23 December 2016, from NCEP–NCAR Reanalysis.</a:t>
            </a:r>
            <a:endParaRPr lang="en-US" sz="1400" dirty="0">
              <a:latin typeface="Arial"/>
              <a:cs typeface="Arial"/>
            </a:endParaRPr>
          </a:p>
        </p:txBody>
      </p:sp>
      <p:grpSp>
        <p:nvGrpSpPr>
          <p:cNvPr id="2" name="Group 1"/>
          <p:cNvGrpSpPr/>
          <p:nvPr/>
        </p:nvGrpSpPr>
        <p:grpSpPr>
          <a:xfrm>
            <a:off x="80284" y="1327261"/>
            <a:ext cx="4393040" cy="3825950"/>
            <a:chOff x="80284" y="1327261"/>
            <a:chExt cx="4393040" cy="3825950"/>
          </a:xfrm>
        </p:grpSpPr>
        <p:pic>
          <p:nvPicPr>
            <p:cNvPr id="14" name="Picture 13" descr="Macintosh HD:Users:bosart:Library:Containers:com.apple.mail:Data:Library:Mail Downloads:2CA628A7-0AFC-44F6-9F88-3D78A95C5400:300Z_NH_16–23Dec16.gif"/>
            <p:cNvPicPr>
              <a:picLocks noChangeAspect="1"/>
            </p:cNvPicPr>
            <p:nvPr/>
          </p:nvPicPr>
          <p:blipFill rotWithShape="1">
            <a:blip r:embed="rId2">
              <a:extLst>
                <a:ext uri="{28A0092B-C50C-407E-A947-70E740481C1C}">
                  <a14:useLocalDpi xmlns:a14="http://schemas.microsoft.com/office/drawing/2010/main" val="0"/>
                </a:ext>
              </a:extLst>
            </a:blip>
            <a:srcRect l="23779" t="9052" r="2161" b="8590"/>
            <a:stretch/>
          </p:blipFill>
          <p:spPr bwMode="auto">
            <a:xfrm>
              <a:off x="91524" y="1327261"/>
              <a:ext cx="4381800" cy="3769053"/>
            </a:xfrm>
            <a:prstGeom prst="rect">
              <a:avLst/>
            </a:prstGeom>
            <a:noFill/>
            <a:ln>
              <a:noFill/>
            </a:ln>
          </p:spPr>
        </p:pic>
        <p:sp>
          <p:nvSpPr>
            <p:cNvPr id="19" name="TextBox 18"/>
            <p:cNvSpPr txBox="1"/>
            <p:nvPr/>
          </p:nvSpPr>
          <p:spPr>
            <a:xfrm>
              <a:off x="80284" y="4845434"/>
              <a:ext cx="3841983" cy="307777"/>
            </a:xfrm>
            <a:prstGeom prst="rect">
              <a:avLst/>
            </a:prstGeom>
            <a:solidFill>
              <a:schemeClr val="bg1"/>
            </a:solidFill>
          </p:spPr>
          <p:txBody>
            <a:bodyPr wrap="square" rtlCol="0">
              <a:spAutoFit/>
            </a:bodyPr>
            <a:lstStyle/>
            <a:p>
              <a:pPr algn="ctr"/>
              <a:r>
                <a:rPr lang="en-US" sz="1400" b="1" dirty="0" smtClean="0">
                  <a:latin typeface="Arial"/>
                  <a:cs typeface="Arial"/>
                </a:rPr>
                <a:t>(a) 300-hPa </a:t>
              </a:r>
              <a:r>
                <a:rPr lang="en-US" sz="1400" b="1" dirty="0">
                  <a:latin typeface="Arial"/>
                  <a:cs typeface="Arial"/>
                </a:rPr>
                <a:t>g</a:t>
              </a:r>
              <a:r>
                <a:rPr lang="en-US" sz="1400" b="1" dirty="0" smtClean="0">
                  <a:latin typeface="Arial"/>
                  <a:cs typeface="Arial"/>
                </a:rPr>
                <a:t>eopotential height (m)</a:t>
              </a:r>
              <a:endParaRPr lang="en-US" sz="1400" b="1" dirty="0">
                <a:latin typeface="Arial"/>
                <a:cs typeface="Arial"/>
              </a:endParaRPr>
            </a:p>
          </p:txBody>
        </p:sp>
      </p:grpSp>
      <p:grpSp>
        <p:nvGrpSpPr>
          <p:cNvPr id="4" name="Group 3"/>
          <p:cNvGrpSpPr/>
          <p:nvPr/>
        </p:nvGrpSpPr>
        <p:grpSpPr>
          <a:xfrm>
            <a:off x="4473325" y="1327261"/>
            <a:ext cx="4557833" cy="3825950"/>
            <a:chOff x="4473325" y="1327261"/>
            <a:chExt cx="4557833" cy="3825950"/>
          </a:xfrm>
        </p:grpSpPr>
        <p:pic>
          <p:nvPicPr>
            <p:cNvPr id="18" name="Picture 17" descr="Macintosh HD:Users:bosart:Library:Containers:com.apple.mail:Data:Library:Mail Downloads:C8C6FC54-D6F6-43C5-BCDC-77D19060FF5C:300Z'_NH_16–23Dec16.gif"/>
            <p:cNvPicPr>
              <a:picLocks noChangeAspect="1"/>
            </p:cNvPicPr>
            <p:nvPr/>
          </p:nvPicPr>
          <p:blipFill rotWithShape="1">
            <a:blip r:embed="rId3">
              <a:extLst>
                <a:ext uri="{28A0092B-C50C-407E-A947-70E740481C1C}">
                  <a14:useLocalDpi xmlns:a14="http://schemas.microsoft.com/office/drawing/2010/main" val="0"/>
                </a:ext>
              </a:extLst>
            </a:blip>
            <a:srcRect l="23779" t="9052" r="2161" b="8590"/>
            <a:stretch/>
          </p:blipFill>
          <p:spPr bwMode="auto">
            <a:xfrm>
              <a:off x="4649357" y="1327261"/>
              <a:ext cx="4381801" cy="3769054"/>
            </a:xfrm>
            <a:prstGeom prst="rect">
              <a:avLst/>
            </a:prstGeom>
            <a:noFill/>
            <a:ln>
              <a:noFill/>
            </a:ln>
          </p:spPr>
        </p:pic>
        <p:sp>
          <p:nvSpPr>
            <p:cNvPr id="20" name="TextBox 19"/>
            <p:cNvSpPr txBox="1"/>
            <p:nvPr/>
          </p:nvSpPr>
          <p:spPr>
            <a:xfrm>
              <a:off x="4473325" y="4845434"/>
              <a:ext cx="4018016" cy="307777"/>
            </a:xfrm>
            <a:prstGeom prst="rect">
              <a:avLst/>
            </a:prstGeom>
            <a:solidFill>
              <a:schemeClr val="bg1"/>
            </a:solidFill>
          </p:spPr>
          <p:txBody>
            <a:bodyPr wrap="square" rtlCol="0">
              <a:spAutoFit/>
            </a:bodyPr>
            <a:lstStyle/>
            <a:p>
              <a:pPr algn="ctr"/>
              <a:r>
                <a:rPr lang="en-US" sz="1400" b="1" dirty="0" smtClean="0">
                  <a:latin typeface="Arial"/>
                  <a:cs typeface="Arial"/>
                </a:rPr>
                <a:t>(b) 300-hPa </a:t>
              </a:r>
              <a:r>
                <a:rPr lang="en-US" sz="1400" b="1" dirty="0">
                  <a:latin typeface="Arial"/>
                  <a:cs typeface="Arial"/>
                </a:rPr>
                <a:t>g</a:t>
              </a:r>
              <a:r>
                <a:rPr lang="en-US" sz="1400" b="1" dirty="0" smtClean="0">
                  <a:latin typeface="Arial"/>
                  <a:cs typeface="Arial"/>
                </a:rPr>
                <a:t>eopotential height anomaly (m)</a:t>
              </a:r>
              <a:endParaRPr lang="en-US" sz="1400" b="1" dirty="0">
                <a:latin typeface="Arial"/>
                <a:cs typeface="Arial"/>
              </a:endParaRPr>
            </a:p>
          </p:txBody>
        </p:sp>
      </p:grpSp>
      <p:cxnSp>
        <p:nvCxnSpPr>
          <p:cNvPr id="10" name="Straight Connector 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675836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91524" y="5952918"/>
            <a:ext cx="8939634" cy="617289"/>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Columnar precipitable water anomaly (mm) for 17–23 December 2016, from NCEP–NCAR </a:t>
            </a:r>
            <a:r>
              <a:rPr lang="en-US" sz="1400" dirty="0" smtClean="0">
                <a:latin typeface="Arial"/>
                <a:cs typeface="Arial"/>
              </a:rPr>
              <a:t>Reanalysis. </a:t>
            </a:r>
            <a:endParaRPr lang="en-US" sz="1400" dirty="0">
              <a:latin typeface="Arial"/>
              <a:cs typeface="Arial"/>
            </a:endParaRPr>
          </a:p>
        </p:txBody>
      </p:sp>
      <p:grpSp>
        <p:nvGrpSpPr>
          <p:cNvPr id="2" name="Group 1"/>
          <p:cNvGrpSpPr/>
          <p:nvPr/>
        </p:nvGrpSpPr>
        <p:grpSpPr>
          <a:xfrm>
            <a:off x="1882898" y="722220"/>
            <a:ext cx="5995354" cy="5085060"/>
            <a:chOff x="1882898" y="722220"/>
            <a:chExt cx="5995354" cy="5085060"/>
          </a:xfrm>
        </p:grpSpPr>
        <p:pic>
          <p:nvPicPr>
            <p:cNvPr id="8" name="Picture 7" descr="Macintosh HD:Users:bosart:Library:Containers:com.apple.mail:Data:Library:Mail Downloads:8413BF17-C91D-4771-AD04-7BBB6405F20C:PW'.gif"/>
            <p:cNvPicPr/>
            <p:nvPr/>
          </p:nvPicPr>
          <p:blipFill rotWithShape="1">
            <a:blip r:embed="rId2">
              <a:extLst>
                <a:ext uri="{28A0092B-C50C-407E-A947-70E740481C1C}">
                  <a14:useLocalDpi xmlns:a14="http://schemas.microsoft.com/office/drawing/2010/main" val="0"/>
                </a:ext>
              </a:extLst>
            </a:blip>
            <a:srcRect l="23779" t="9124" b="8129"/>
            <a:stretch/>
          </p:blipFill>
          <p:spPr bwMode="auto">
            <a:xfrm>
              <a:off x="1899321" y="722220"/>
              <a:ext cx="5978931" cy="5020637"/>
            </a:xfrm>
            <a:prstGeom prst="rect">
              <a:avLst/>
            </a:prstGeom>
            <a:noFill/>
            <a:ln>
              <a:noFill/>
            </a:ln>
          </p:spPr>
        </p:pic>
        <p:sp>
          <p:nvSpPr>
            <p:cNvPr id="19" name="TextBox 18"/>
            <p:cNvSpPr txBox="1"/>
            <p:nvPr/>
          </p:nvSpPr>
          <p:spPr>
            <a:xfrm>
              <a:off x="1882898" y="5499503"/>
              <a:ext cx="5228113" cy="307777"/>
            </a:xfrm>
            <a:prstGeom prst="rect">
              <a:avLst/>
            </a:prstGeom>
            <a:solidFill>
              <a:schemeClr val="bg1"/>
            </a:solidFill>
          </p:spPr>
          <p:txBody>
            <a:bodyPr wrap="square" rtlCol="0">
              <a:spAutoFit/>
            </a:bodyPr>
            <a:lstStyle/>
            <a:p>
              <a:pPr algn="ctr"/>
              <a:r>
                <a:rPr lang="en-US" sz="1400" b="1" dirty="0">
                  <a:latin typeface="Arial"/>
                  <a:cs typeface="Arial"/>
                </a:rPr>
                <a:t>Columnar precipitable water anomaly (mm) </a:t>
              </a:r>
            </a:p>
          </p:txBody>
        </p:sp>
      </p:grpSp>
      <p:cxnSp>
        <p:nvCxnSpPr>
          <p:cNvPr id="9" name="Straight Connector 8"/>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a:t>
            </a:r>
            <a:r>
              <a:rPr lang="en-US" sz="28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287621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70000"/>
              </a:lnSpc>
            </a:pPr>
            <a:endParaRPr lang="en-US" sz="2600" dirty="0">
              <a:latin typeface="Arial"/>
              <a:cs typeface="Arial"/>
            </a:endParaRPr>
          </a:p>
          <a:p>
            <a:pPr lvl="1"/>
            <a:r>
              <a:rPr lang="en-US" sz="2200" b="1" dirty="0" smtClean="0">
                <a:solidFill>
                  <a:srgbClr val="0000FF"/>
                </a:solidFill>
                <a:latin typeface="Arial"/>
                <a:cs typeface="Arial"/>
              </a:rPr>
              <a:t>The purpose of this study is to</a:t>
            </a:r>
          </a:p>
          <a:p>
            <a:pPr lvl="1"/>
            <a:endParaRPr lang="en-US" sz="1600" b="1" dirty="0" smtClean="0">
              <a:solidFill>
                <a:srgbClr val="0000FF"/>
              </a:solidFill>
              <a:latin typeface="Arial"/>
              <a:cs typeface="Arial"/>
            </a:endParaRPr>
          </a:p>
          <a:p>
            <a:pPr marL="914400" lvl="2" indent="0">
              <a:buNone/>
            </a:pPr>
            <a:r>
              <a:rPr lang="en-US" sz="2200" dirty="0" smtClean="0">
                <a:solidFill>
                  <a:srgbClr val="0000FF"/>
                </a:solidFill>
                <a:latin typeface="Arial"/>
                <a:cs typeface="Arial"/>
              </a:rPr>
              <a:t>1)   </a:t>
            </a:r>
            <a:r>
              <a:rPr lang="en-US" sz="2200" dirty="0" smtClean="0">
                <a:solidFill>
                  <a:srgbClr val="0000FF"/>
                </a:solidFill>
                <a:latin typeface="Arial"/>
                <a:cs typeface="Arial"/>
              </a:rPr>
              <a:t>Analyze </a:t>
            </a:r>
            <a:r>
              <a:rPr lang="en-US" sz="2200" dirty="0">
                <a:solidFill>
                  <a:srgbClr val="0000FF"/>
                </a:solidFill>
                <a:latin typeface="Arial"/>
                <a:cs typeface="Arial"/>
              </a:rPr>
              <a:t>the evolution of a polar low that is linked to </a:t>
            </a:r>
            <a:r>
              <a:rPr lang="en-US" sz="2200" dirty="0" smtClean="0">
                <a:solidFill>
                  <a:srgbClr val="0000FF"/>
                </a:solidFill>
                <a:latin typeface="Arial"/>
                <a:cs typeface="Arial"/>
              </a:rPr>
              <a:t>a             	</a:t>
            </a:r>
            <a:r>
              <a:rPr lang="en-US" sz="2200" dirty="0" smtClean="0">
                <a:solidFill>
                  <a:srgbClr val="0000FF"/>
                </a:solidFill>
                <a:latin typeface="Arial"/>
                <a:cs typeface="Arial"/>
              </a:rPr>
              <a:t>TPV</a:t>
            </a:r>
            <a:r>
              <a:rPr lang="en-US" sz="2200" dirty="0" smtClean="0">
                <a:solidFill>
                  <a:srgbClr val="0000FF"/>
                </a:solidFill>
                <a:latin typeface="Arial"/>
                <a:cs typeface="Arial"/>
              </a:rPr>
              <a:t>.</a:t>
            </a:r>
          </a:p>
          <a:p>
            <a:pPr marL="914400" lvl="2" indent="0">
              <a:buNone/>
            </a:pPr>
            <a:endParaRPr lang="en-US" sz="1600" dirty="0" smtClean="0">
              <a:solidFill>
                <a:srgbClr val="0000FF"/>
              </a:solidFill>
              <a:effectLst/>
              <a:latin typeface="Arial"/>
              <a:cs typeface="Arial"/>
            </a:endParaRPr>
          </a:p>
          <a:p>
            <a:pPr marL="914400" lvl="2" indent="0">
              <a:buNone/>
            </a:pPr>
            <a:r>
              <a:rPr lang="en-US" sz="2200" dirty="0" smtClean="0">
                <a:solidFill>
                  <a:srgbClr val="0000FF"/>
                </a:solidFill>
                <a:latin typeface="Arial"/>
                <a:cs typeface="Arial"/>
              </a:rPr>
              <a:t>2)   </a:t>
            </a:r>
            <a:r>
              <a:rPr lang="en-US" sz="2200" dirty="0" smtClean="0">
                <a:solidFill>
                  <a:srgbClr val="0000FF"/>
                </a:solidFill>
                <a:latin typeface="Arial"/>
                <a:cs typeface="Arial"/>
              </a:rPr>
              <a:t>Investigate </a:t>
            </a:r>
            <a:r>
              <a:rPr lang="en-US" sz="2200" dirty="0">
                <a:solidFill>
                  <a:srgbClr val="0000FF"/>
                </a:solidFill>
                <a:latin typeface="Arial"/>
                <a:cs typeface="Arial"/>
              </a:rPr>
              <a:t>factors influencing the predictability of the 	</a:t>
            </a:r>
            <a:r>
              <a:rPr lang="en-US" sz="2200" dirty="0" smtClean="0">
                <a:solidFill>
                  <a:srgbClr val="0000FF"/>
                </a:solidFill>
                <a:latin typeface="Arial"/>
                <a:cs typeface="Arial"/>
              </a:rPr>
              <a:t>evolution </a:t>
            </a:r>
            <a:r>
              <a:rPr lang="en-US" sz="2200" dirty="0">
                <a:solidFill>
                  <a:srgbClr val="0000FF"/>
                </a:solidFill>
                <a:latin typeface="Arial"/>
                <a:cs typeface="Arial"/>
              </a:rPr>
              <a:t>of the polar low.</a:t>
            </a:r>
            <a:r>
              <a:rPr lang="en-US" sz="2200" dirty="0" smtClean="0">
                <a:solidFill>
                  <a:srgbClr val="0000FF"/>
                </a:solidFill>
                <a:effectLst/>
                <a:latin typeface="Arial"/>
                <a:cs typeface="Arial"/>
              </a:rPr>
              <a:t> </a:t>
            </a:r>
          </a:p>
          <a:p>
            <a:pPr marL="914400" lvl="1" indent="-457200">
              <a:buFont typeface="+mj-lt"/>
              <a:buAutoNum type="arabicParenR"/>
            </a:pPr>
            <a:endParaRPr lang="en-US" sz="2700" dirty="0">
              <a:solidFill>
                <a:srgbClr val="0000FF"/>
              </a:solidFill>
              <a:latin typeface="Arial"/>
              <a:cs typeface="Aria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19146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a:t>
            </a:r>
            <a:r>
              <a:rPr lang="en-US" sz="2400" dirty="0">
                <a:latin typeface="Arial"/>
                <a:cs typeface="Arial"/>
              </a:rPr>
              <a:t>Multiscale Analysis and Predictability Study of a Polar Low Linked to a </a:t>
            </a:r>
            <a:r>
              <a:rPr lang="en-US" sz="2400" dirty="0" smtClean="0">
                <a:latin typeface="Arial"/>
                <a:cs typeface="Arial"/>
              </a:rPr>
              <a:t>TPV</a:t>
            </a:r>
          </a:p>
          <a:p>
            <a:pPr>
              <a:lnSpc>
                <a:spcPct val="50000"/>
              </a:lnSpc>
            </a:pPr>
            <a:endParaRPr lang="en-US" sz="2400" dirty="0">
              <a:solidFill>
                <a:srgbClr val="0000FF"/>
              </a:solidFill>
              <a:latin typeface="Arial"/>
              <a:cs typeface="Arial"/>
            </a:endParaRPr>
          </a:p>
          <a:p>
            <a:pPr lvl="1"/>
            <a:r>
              <a:rPr lang="en-US" sz="2200" dirty="0">
                <a:solidFill>
                  <a:srgbClr val="0000FF"/>
                </a:solidFill>
                <a:latin typeface="Arial"/>
                <a:cs typeface="Arial"/>
              </a:rPr>
              <a:t>A </a:t>
            </a:r>
            <a:r>
              <a:rPr lang="en-US" sz="2200" dirty="0" err="1">
                <a:solidFill>
                  <a:srgbClr val="0000FF"/>
                </a:solidFill>
                <a:latin typeface="Arial"/>
                <a:cs typeface="Arial"/>
              </a:rPr>
              <a:t>multiscale</a:t>
            </a:r>
            <a:r>
              <a:rPr lang="en-US" sz="2200" dirty="0">
                <a:solidFill>
                  <a:srgbClr val="0000FF"/>
                </a:solidFill>
                <a:latin typeface="Arial"/>
                <a:cs typeface="Arial"/>
              </a:rPr>
              <a:t> analysis is performed, using the ERA5, on a polar low that occurs during </a:t>
            </a:r>
            <a:r>
              <a:rPr lang="en-US" sz="2200" dirty="0" smtClean="0">
                <a:solidFill>
                  <a:srgbClr val="0000FF"/>
                </a:solidFill>
                <a:latin typeface="Arial"/>
                <a:cs typeface="Arial"/>
              </a:rPr>
              <a:t>10–11 </a:t>
            </a:r>
            <a:r>
              <a:rPr lang="en-US" sz="2200" dirty="0">
                <a:solidFill>
                  <a:srgbClr val="0000FF"/>
                </a:solidFill>
                <a:latin typeface="Arial"/>
                <a:cs typeface="Arial"/>
              </a:rPr>
              <a:t>February 2011 over the Barents Sea and </a:t>
            </a:r>
            <a:r>
              <a:rPr lang="en-US" sz="2200" dirty="0" smtClean="0">
                <a:solidFill>
                  <a:srgbClr val="0000FF"/>
                </a:solidFill>
                <a:latin typeface="Arial"/>
                <a:cs typeface="Arial"/>
              </a:rPr>
              <a:t>is </a:t>
            </a:r>
            <a:r>
              <a:rPr lang="en-US" sz="2200" dirty="0">
                <a:solidFill>
                  <a:srgbClr val="0000FF"/>
                </a:solidFill>
                <a:latin typeface="Arial"/>
                <a:cs typeface="Arial"/>
              </a:rPr>
              <a:t>linked to a TPV transported equatorward along a tropospheric-deep baroclinic zone.</a:t>
            </a:r>
          </a:p>
          <a:p>
            <a:pPr marL="0"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The analysis shows that the TPV and a </a:t>
            </a:r>
            <a:r>
              <a:rPr lang="en-US" sz="2200" dirty="0" smtClean="0">
                <a:solidFill>
                  <a:srgbClr val="0000FF"/>
                </a:solidFill>
                <a:latin typeface="Arial"/>
                <a:cs typeface="Arial"/>
              </a:rPr>
              <a:t>favorable </a:t>
            </a:r>
            <a:r>
              <a:rPr lang="en-US" sz="2200" dirty="0">
                <a:solidFill>
                  <a:srgbClr val="0000FF"/>
                </a:solidFill>
                <a:latin typeface="Arial"/>
                <a:cs typeface="Arial"/>
              </a:rPr>
              <a:t>thermodynamic environment likely play an important role in supporting the development and </a:t>
            </a:r>
            <a:r>
              <a:rPr lang="en-US" sz="2200" dirty="0" smtClean="0">
                <a:solidFill>
                  <a:srgbClr val="0000FF"/>
                </a:solidFill>
                <a:latin typeface="Arial"/>
                <a:cs typeface="Arial"/>
              </a:rPr>
              <a:t>intensification </a:t>
            </a:r>
            <a:r>
              <a:rPr lang="en-US" sz="2200" dirty="0">
                <a:solidFill>
                  <a:srgbClr val="0000FF"/>
                </a:solidFill>
                <a:latin typeface="Arial"/>
                <a:cs typeface="Arial"/>
              </a:rPr>
              <a:t>of the polar low.</a:t>
            </a: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4734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a:lnSpc>
                <a:spcPct val="50000"/>
              </a:lnSpc>
            </a:pPr>
            <a:endParaRPr lang="en-US" sz="2400" dirty="0">
              <a:latin typeface="Arial"/>
              <a:cs typeface="Arial"/>
            </a:endParaRPr>
          </a:p>
          <a:p>
            <a:pPr lvl="1"/>
            <a:r>
              <a:rPr lang="en-US" sz="2200" dirty="0">
                <a:solidFill>
                  <a:srgbClr val="0000FF"/>
                </a:solidFill>
                <a:latin typeface="Arial"/>
                <a:cs typeface="Arial"/>
              </a:rPr>
              <a:t>The 51-member ECMWF Ensemble Prediction System (EPS) from TIGGE is utilized to evaluate forecast skill of the evolution of the polar low. </a:t>
            </a:r>
            <a:endParaRPr lang="en-US" sz="2200" dirty="0" smtClean="0">
              <a:solidFill>
                <a:srgbClr val="0000FF"/>
              </a:solidFill>
              <a:latin typeface="Arial"/>
              <a:cs typeface="Arial"/>
            </a:endParaRPr>
          </a:p>
          <a:p>
            <a:pPr lvl="1"/>
            <a:endParaRPr lang="en-US" sz="2200" dirty="0">
              <a:solidFill>
                <a:srgbClr val="0000FF"/>
              </a:solidFill>
              <a:latin typeface="Arial"/>
              <a:cs typeface="Arial"/>
            </a:endParaRPr>
          </a:p>
          <a:p>
            <a:pPr lvl="1"/>
            <a:r>
              <a:rPr lang="en-US" sz="2200" dirty="0">
                <a:solidFill>
                  <a:srgbClr val="0000FF"/>
                </a:solidFill>
                <a:latin typeface="Arial"/>
                <a:cs typeface="Arial"/>
              </a:rPr>
              <a:t>The ensemble members are separated in two groups: the most and least accurate members in terms of track and intensity errors of the polar low. </a:t>
            </a:r>
          </a:p>
          <a:p>
            <a:pPr lvl="1"/>
            <a:endParaRPr lang="en-US" sz="1600" dirty="0" smtClean="0">
              <a:solidFill>
                <a:srgbClr val="0000FF"/>
              </a:solidFill>
              <a:latin typeface="Arial"/>
              <a:cs typeface="Arial"/>
            </a:endParaRPr>
          </a:p>
          <a:p>
            <a:pPr marL="457200" lvl="1" indent="0">
              <a:buNone/>
            </a:pPr>
            <a:endParaRPr lang="en-US" sz="18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037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This project addresses three research topics concerned with improving prediction of Arctic cyclones and related phenomena in support of the ONR DRI entitled “Overcoming the Barrier to Extended Range Prediction over the Arctic.”  </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a:cs typeface="Arial"/>
              </a:rPr>
              <a:t>This project is expected to contribute to advances in the understanding and prediction </a:t>
            </a:r>
            <a:r>
              <a:rPr lang="en-US" sz="2400" dirty="0" smtClean="0">
                <a:latin typeface="Arial"/>
                <a:cs typeface="Arial"/>
              </a:rPr>
              <a:t>of tropopause polar vortices (TPVs), </a:t>
            </a:r>
            <a:r>
              <a:rPr lang="en-US" sz="2400" dirty="0">
                <a:latin typeface="Arial"/>
                <a:cs typeface="Arial"/>
              </a:rPr>
              <a:t>Arctic cyclones, and polar lows on synoptic-to-</a:t>
            </a:r>
            <a:r>
              <a:rPr lang="en-US" sz="2400" dirty="0" err="1">
                <a:latin typeface="Arial"/>
                <a:cs typeface="Arial"/>
              </a:rPr>
              <a:t>subseasonal</a:t>
            </a:r>
            <a:r>
              <a:rPr lang="en-US" sz="2400" dirty="0">
                <a:latin typeface="Arial"/>
                <a:cs typeface="Arial"/>
              </a:rPr>
              <a:t> time scales.</a:t>
            </a:r>
          </a:p>
          <a:p>
            <a:pPr marL="0" indent="0">
              <a:buNone/>
            </a:pPr>
            <a:endParaRPr lang="en-US" sz="2200" dirty="0">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8126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400" dirty="0">
              <a:solidFill>
                <a:srgbClr val="0000FF"/>
              </a:solidFill>
              <a:latin typeface="Arial"/>
              <a:cs typeface="Arial"/>
            </a:endParaRPr>
          </a:p>
          <a:p>
            <a:pPr lvl="1"/>
            <a:r>
              <a:rPr lang="en-US" sz="2200" dirty="0">
                <a:solidFill>
                  <a:srgbClr val="0000FF"/>
                </a:solidFill>
                <a:latin typeface="Arial"/>
                <a:cs typeface="Arial"/>
              </a:rPr>
              <a:t>Composite differences between the most accurate and least accurate groups suggest that the TPV is positioned farther northward and the tropospheric-deep baroclinic zone farther eastward in the most accurate group.</a:t>
            </a:r>
          </a:p>
          <a:p>
            <a:pPr lvl="1"/>
            <a:endParaRPr lang="en-US" sz="2200" dirty="0" smtClean="0">
              <a:solidFill>
                <a:srgbClr val="0000FF"/>
              </a:solidFill>
              <a:latin typeface="Arial"/>
              <a:cs typeface="Arial"/>
            </a:endParaRPr>
          </a:p>
          <a:p>
            <a:pPr lvl="1"/>
            <a:r>
              <a:rPr lang="en-US" sz="2200" dirty="0" smtClean="0">
                <a:solidFill>
                  <a:srgbClr val="0000FF"/>
                </a:solidFill>
                <a:latin typeface="Arial"/>
                <a:cs typeface="Arial"/>
              </a:rPr>
              <a:t>The differences in position of the TPV </a:t>
            </a:r>
            <a:r>
              <a:rPr lang="en-US" sz="2200" dirty="0">
                <a:solidFill>
                  <a:srgbClr val="0000FF"/>
                </a:solidFill>
                <a:latin typeface="Arial"/>
                <a:cs typeface="Arial"/>
              </a:rPr>
              <a:t>and baroclinic </a:t>
            </a:r>
            <a:r>
              <a:rPr lang="en-US" sz="2200" dirty="0" smtClean="0">
                <a:solidFill>
                  <a:srgbClr val="0000FF"/>
                </a:solidFill>
                <a:latin typeface="Arial"/>
                <a:cs typeface="Arial"/>
              </a:rPr>
              <a:t>zone likely contribute </a:t>
            </a:r>
            <a:r>
              <a:rPr lang="en-US" sz="2200" dirty="0">
                <a:solidFill>
                  <a:srgbClr val="0000FF"/>
                </a:solidFill>
                <a:latin typeface="Arial"/>
                <a:cs typeface="Arial"/>
              </a:rPr>
              <a:t>to a </a:t>
            </a:r>
            <a:r>
              <a:rPr lang="en-US" sz="2200" dirty="0" smtClean="0">
                <a:solidFill>
                  <a:srgbClr val="0000FF"/>
                </a:solidFill>
                <a:latin typeface="Arial"/>
                <a:cs typeface="Arial"/>
              </a:rPr>
              <a:t>farther northward </a:t>
            </a:r>
            <a:r>
              <a:rPr lang="en-US" sz="2200" dirty="0">
                <a:solidFill>
                  <a:srgbClr val="0000FF"/>
                </a:solidFill>
                <a:latin typeface="Arial"/>
                <a:cs typeface="Arial"/>
              </a:rPr>
              <a:t>and </a:t>
            </a:r>
            <a:r>
              <a:rPr lang="en-US" sz="2200" dirty="0" smtClean="0">
                <a:solidFill>
                  <a:srgbClr val="0000FF"/>
                </a:solidFill>
                <a:latin typeface="Arial"/>
                <a:cs typeface="Arial"/>
              </a:rPr>
              <a:t>eastward track </a:t>
            </a:r>
            <a:r>
              <a:rPr lang="en-US" sz="2200" dirty="0">
                <a:solidFill>
                  <a:srgbClr val="0000FF"/>
                </a:solidFill>
                <a:latin typeface="Arial"/>
                <a:cs typeface="Arial"/>
              </a:rPr>
              <a:t>of the polar low in the most accurate </a:t>
            </a:r>
            <a:r>
              <a:rPr lang="en-US" sz="2200" dirty="0" smtClean="0">
                <a:solidFill>
                  <a:srgbClr val="0000FF"/>
                </a:solidFill>
                <a:latin typeface="Arial"/>
                <a:cs typeface="Arial"/>
              </a:rPr>
              <a:t>group. </a:t>
            </a:r>
          </a:p>
          <a:p>
            <a:pPr lvl="1"/>
            <a:endParaRPr lang="en-US" sz="2200" dirty="0">
              <a:solidFill>
                <a:srgbClr val="0000FF"/>
              </a:solidFill>
              <a:latin typeface="Arial"/>
              <a:cs typeface="Arial"/>
            </a:endParaRP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96079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6028266"/>
          </a:xfrm>
        </p:spPr>
        <p:txBody>
          <a:bodyPr>
            <a:normAutofit/>
          </a:bodyPr>
          <a:lstStyle/>
          <a:p>
            <a:r>
              <a:rPr lang="en-US" sz="2400" dirty="0" smtClean="0">
                <a:latin typeface="Arial"/>
                <a:cs typeface="Arial"/>
              </a:rPr>
              <a:t>A Multiscale </a:t>
            </a:r>
            <a:r>
              <a:rPr lang="en-US" sz="2400" dirty="0">
                <a:latin typeface="Arial"/>
                <a:cs typeface="Arial"/>
              </a:rPr>
              <a:t>Analysis and Predictability Study of a Polar Low Linked to a </a:t>
            </a:r>
            <a:r>
              <a:rPr lang="en-US" sz="2400" dirty="0" smtClean="0">
                <a:latin typeface="Arial"/>
                <a:cs typeface="Arial"/>
              </a:rPr>
              <a:t>TPV</a:t>
            </a:r>
          </a:p>
          <a:p>
            <a:pPr marL="457200" lvl="1" indent="0">
              <a:lnSpc>
                <a:spcPct val="50000"/>
              </a:lnSpc>
              <a:buNone/>
            </a:pPr>
            <a:endParaRPr lang="en-US" sz="2200" dirty="0">
              <a:solidFill>
                <a:srgbClr val="0000FF"/>
              </a:solidFill>
              <a:latin typeface="Arial"/>
              <a:cs typeface="Arial"/>
            </a:endParaRPr>
          </a:p>
          <a:p>
            <a:pPr lvl="1"/>
            <a:r>
              <a:rPr lang="en-US" sz="2200" dirty="0">
                <a:solidFill>
                  <a:srgbClr val="0000FF"/>
                </a:solidFill>
                <a:latin typeface="Arial"/>
                <a:cs typeface="Arial"/>
              </a:rPr>
              <a:t>The more conducive thermodynamic environment for polar low development in the most accurate group may contribute to the polar low being </a:t>
            </a:r>
            <a:r>
              <a:rPr lang="en-US" sz="2200" dirty="0" smtClean="0">
                <a:solidFill>
                  <a:srgbClr val="0000FF"/>
                </a:solidFill>
                <a:latin typeface="Arial"/>
                <a:cs typeface="Arial"/>
              </a:rPr>
              <a:t>stronger </a:t>
            </a:r>
            <a:r>
              <a:rPr lang="en-US" sz="2200" dirty="0">
                <a:solidFill>
                  <a:srgbClr val="0000FF"/>
                </a:solidFill>
                <a:latin typeface="Arial"/>
                <a:cs typeface="Arial"/>
              </a:rPr>
              <a:t>in the most accurate group.</a:t>
            </a:r>
          </a:p>
          <a:p>
            <a:pPr lvl="1"/>
            <a:endParaRPr lang="en-US" sz="1800" dirty="0">
              <a:solidFill>
                <a:srgbClr val="0000FF"/>
              </a:solidFill>
            </a:endParaRPr>
          </a:p>
          <a:p>
            <a:pPr lvl="1"/>
            <a:endParaRPr lang="en-US" sz="1800" dirty="0">
              <a:solidFill>
                <a:srgbClr val="0000FF"/>
              </a:solidFill>
            </a:endParaRPr>
          </a:p>
          <a:p>
            <a:pPr marL="514350" indent="-457200"/>
            <a:endParaRPr lang="en-US" sz="2400" dirty="0" smtClean="0">
              <a:solidFill>
                <a:srgbClr val="0000FF"/>
              </a:solidFill>
              <a:latin typeface="Arial"/>
              <a:cs typeface="Arial"/>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#3</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5255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dated_trac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5949" y="984184"/>
            <a:ext cx="5420145" cy="4882896"/>
          </a:xfrm>
          <a:prstGeom prst="rect">
            <a:avLst/>
          </a:prstGeom>
        </p:spPr>
      </p:pic>
      <p:sp>
        <p:nvSpPr>
          <p:cNvPr id="9" name="Content Placeholder 2"/>
          <p:cNvSpPr txBox="1">
            <a:spLocks/>
          </p:cNvSpPr>
          <p:nvPr/>
        </p:nvSpPr>
        <p:spPr>
          <a:xfrm>
            <a:off x="719667" y="5867080"/>
            <a:ext cx="7926916" cy="883976"/>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Tracks </a:t>
            </a:r>
            <a:r>
              <a:rPr lang="en-US" sz="1400" dirty="0">
                <a:latin typeface="Arial"/>
                <a:cs typeface="Arial"/>
              </a:rPr>
              <a:t>of the polar lows in the STARS database. Tracks of polar lows </a:t>
            </a:r>
            <a:r>
              <a:rPr lang="en-US" sz="1400" dirty="0" smtClean="0">
                <a:latin typeface="Arial"/>
                <a:cs typeface="Arial"/>
              </a:rPr>
              <a:t>linked </a:t>
            </a:r>
            <a:r>
              <a:rPr lang="en-US" sz="1400" dirty="0">
                <a:latin typeface="Arial"/>
                <a:cs typeface="Arial"/>
              </a:rPr>
              <a:t>to TPVs (red) and tracks of polar lows </a:t>
            </a:r>
            <a:r>
              <a:rPr lang="en-US" sz="1400" dirty="0" smtClean="0">
                <a:latin typeface="Arial"/>
                <a:cs typeface="Arial"/>
              </a:rPr>
              <a:t>not </a:t>
            </a:r>
            <a:r>
              <a:rPr lang="en-US" sz="1400" dirty="0">
                <a:latin typeface="Arial"/>
                <a:cs typeface="Arial"/>
              </a:rPr>
              <a:t>linked to TPVs (blue). Dots indicate the genesis locations of the polar lows. </a:t>
            </a:r>
            <a:endParaRPr lang="en-US" sz="1400" baseline="30000" dirty="0">
              <a:solidFill>
                <a:srgbClr val="000000"/>
              </a:solidFill>
              <a:latin typeface="Arial"/>
              <a:cs typeface="Arial"/>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6</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90189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03552" y="5683825"/>
            <a:ext cx="9072887" cy="652805"/>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dirty="0" smtClean="0">
                <a:latin typeface="Arial"/>
                <a:cs typeface="Arial"/>
              </a:rPr>
              <a:t>Lifetime </a:t>
            </a:r>
            <a:r>
              <a:rPr lang="en-US" sz="1400" dirty="0">
                <a:latin typeface="Arial"/>
                <a:cs typeface="Arial"/>
              </a:rPr>
              <a:t>distribution of polar lows </a:t>
            </a:r>
            <a:r>
              <a:rPr lang="en-US" sz="1400" dirty="0" smtClean="0">
                <a:latin typeface="Arial"/>
                <a:cs typeface="Arial"/>
              </a:rPr>
              <a:t>linked </a:t>
            </a:r>
            <a:r>
              <a:rPr lang="en-US" sz="1400" dirty="0">
                <a:latin typeface="Arial"/>
                <a:cs typeface="Arial"/>
              </a:rPr>
              <a:t>to TPVs, with lifetime in number of hours. </a:t>
            </a:r>
          </a:p>
        </p:txBody>
      </p:sp>
      <p:grpSp>
        <p:nvGrpSpPr>
          <p:cNvPr id="6" name="Group 5"/>
          <p:cNvGrpSpPr/>
          <p:nvPr/>
        </p:nvGrpSpPr>
        <p:grpSpPr>
          <a:xfrm>
            <a:off x="794448" y="863379"/>
            <a:ext cx="7556637" cy="4882896"/>
            <a:chOff x="941496" y="863379"/>
            <a:chExt cx="7556637" cy="4882896"/>
          </a:xfrm>
        </p:grpSpPr>
        <p:pic>
          <p:nvPicPr>
            <p:cNvPr id="8" name="Picture 7" descr="histogram_pl_withTPV_lifetime_correct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496" y="863379"/>
              <a:ext cx="7556637" cy="4882896"/>
            </a:xfrm>
            <a:prstGeom prst="rect">
              <a:avLst/>
            </a:prstGeom>
          </p:spPr>
        </p:pic>
        <p:sp>
          <p:nvSpPr>
            <p:cNvPr id="10" name="TextBox 9"/>
            <p:cNvSpPr txBox="1"/>
            <p:nvPr/>
          </p:nvSpPr>
          <p:spPr>
            <a:xfrm>
              <a:off x="6770088" y="1369901"/>
              <a:ext cx="1444894" cy="461665"/>
            </a:xfrm>
            <a:prstGeom prst="rect">
              <a:avLst/>
            </a:prstGeom>
            <a:noFill/>
          </p:spPr>
          <p:txBody>
            <a:bodyPr wrap="square" rtlCol="0">
              <a:spAutoFit/>
            </a:bodyPr>
            <a:lstStyle/>
            <a:p>
              <a:pPr algn="r"/>
              <a:r>
                <a:rPr lang="en-US" sz="2400" kern="1200" dirty="0" smtClean="0">
                  <a:latin typeface="Arial"/>
                  <a:cs typeface="Arial"/>
                </a:rPr>
                <a:t>N = 104</a:t>
              </a:r>
              <a:endParaRPr lang="en-US" sz="2400" kern="1200" dirty="0">
                <a:latin typeface="Arial"/>
                <a:cs typeface="Arial"/>
              </a:endParaRPr>
            </a:p>
          </p:txBody>
        </p:sp>
        <p:sp>
          <p:nvSpPr>
            <p:cNvPr id="11" name="TextBox 10"/>
            <p:cNvSpPr txBox="1"/>
            <p:nvPr/>
          </p:nvSpPr>
          <p:spPr>
            <a:xfrm>
              <a:off x="5393145" y="1713035"/>
              <a:ext cx="2825765" cy="646331"/>
            </a:xfrm>
            <a:prstGeom prst="rect">
              <a:avLst/>
            </a:prstGeom>
            <a:noFill/>
          </p:spPr>
          <p:txBody>
            <a:bodyPr wrap="square" rtlCol="0">
              <a:spAutoFit/>
            </a:bodyPr>
            <a:lstStyle/>
            <a:p>
              <a:pPr algn="r"/>
              <a:r>
                <a:rPr lang="en-US" dirty="0" smtClean="0">
                  <a:solidFill>
                    <a:srgbClr val="0000FF"/>
                  </a:solidFill>
                  <a:latin typeface="Arial"/>
                  <a:cs typeface="Arial"/>
                </a:rPr>
                <a:t>Mean: 12.9 h</a:t>
              </a:r>
            </a:p>
            <a:p>
              <a:pPr algn="r"/>
              <a:r>
                <a:rPr lang="en-US" dirty="0" smtClean="0">
                  <a:solidFill>
                    <a:srgbClr val="0000FF"/>
                  </a:solidFill>
                  <a:latin typeface="Arial"/>
                  <a:cs typeface="Arial"/>
                </a:rPr>
                <a:t>Median: </a:t>
              </a:r>
              <a:r>
                <a:rPr lang="en-US" dirty="0">
                  <a:solidFill>
                    <a:srgbClr val="0000FF"/>
                  </a:solidFill>
                  <a:latin typeface="Arial"/>
                  <a:cs typeface="Arial"/>
                </a:rPr>
                <a:t>9</a:t>
              </a:r>
              <a:r>
                <a:rPr lang="en-US" dirty="0" smtClean="0">
                  <a:solidFill>
                    <a:srgbClr val="0000FF"/>
                  </a:solidFill>
                  <a:latin typeface="Arial"/>
                  <a:cs typeface="Arial"/>
                </a:rPr>
                <a:t> h</a:t>
              </a:r>
              <a:endParaRPr lang="en-US" dirty="0">
                <a:solidFill>
                  <a:srgbClr val="0000FF"/>
                </a:solidFill>
                <a:latin typeface="Arial"/>
                <a:cs typeface="Arial"/>
              </a:endParaRPr>
            </a:p>
          </p:txBody>
        </p:sp>
      </p:grpSp>
      <p:cxnSp>
        <p:nvCxnSpPr>
          <p:cNvPr id="12" name="Straight Connector 11"/>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7</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50538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83984" y="5463598"/>
            <a:ext cx="5232057" cy="1384995"/>
          </a:xfrm>
          <a:prstGeom prst="rect">
            <a:avLst/>
          </a:prstGeom>
        </p:spPr>
        <p:txBody>
          <a:bodyPr wrap="square">
            <a:spAutoFit/>
          </a:bodyPr>
          <a:lstStyle/>
          <a:p>
            <a:r>
              <a:rPr lang="en-US" sz="1400" dirty="0" smtClean="0">
                <a:latin typeface="Arial"/>
                <a:cs typeface="Arial"/>
              </a:rPr>
              <a:t>Track </a:t>
            </a:r>
            <a:r>
              <a:rPr lang="en-US" sz="1400" dirty="0">
                <a:latin typeface="Arial"/>
                <a:cs typeface="Arial"/>
              </a:rPr>
              <a:t>of (a) polar low (red) </a:t>
            </a:r>
            <a:r>
              <a:rPr lang="en-US" sz="1400" dirty="0" smtClean="0">
                <a:latin typeface="Arial"/>
                <a:cs typeface="Arial"/>
              </a:rPr>
              <a:t>and </a:t>
            </a:r>
            <a:r>
              <a:rPr lang="en-US" sz="1400" dirty="0">
                <a:latin typeface="Arial"/>
                <a:cs typeface="Arial"/>
              </a:rPr>
              <a:t>(b) </a:t>
            </a:r>
            <a:r>
              <a:rPr lang="en-US" sz="1400" dirty="0" smtClean="0">
                <a:latin typeface="Arial"/>
                <a:cs typeface="Arial"/>
              </a:rPr>
              <a:t>TPV </a:t>
            </a:r>
            <a:r>
              <a:rPr lang="en-US" sz="1400" dirty="0">
                <a:latin typeface="Arial"/>
                <a:cs typeface="Arial"/>
              </a:rPr>
              <a:t>linked to the polar low (yellow</a:t>
            </a:r>
            <a:r>
              <a:rPr lang="en-US" sz="1400" dirty="0" smtClean="0">
                <a:latin typeface="Arial"/>
                <a:cs typeface="Arial"/>
              </a:rPr>
              <a:t>). </a:t>
            </a:r>
            <a:r>
              <a:rPr lang="en-US" sz="1400" dirty="0">
                <a:latin typeface="Arial"/>
                <a:cs typeface="Arial"/>
              </a:rPr>
              <a:t>Also, the 10–11 February 2011 time-mean (a) 850-hPa temperature (K, black) and standardized anomaly of 850-hPa temperature (</a:t>
            </a:r>
            <a:r>
              <a:rPr lang="en-US" sz="1400" dirty="0" err="1">
                <a:latin typeface="Arial"/>
                <a:cs typeface="Arial"/>
              </a:rPr>
              <a:t>σ</a:t>
            </a:r>
            <a:r>
              <a:rPr lang="en-US" sz="1400" dirty="0">
                <a:latin typeface="Arial"/>
                <a:cs typeface="Arial"/>
              </a:rPr>
              <a:t>, shaded), and (b) 300-hPa geopotential height (dam) and standardized anomaly of 300-hPa geopotential height (</a:t>
            </a:r>
            <a:r>
              <a:rPr lang="en-US" sz="1400" dirty="0" err="1">
                <a:latin typeface="Arial"/>
                <a:cs typeface="Arial"/>
              </a:rPr>
              <a:t>σ</a:t>
            </a:r>
            <a:r>
              <a:rPr lang="en-US" sz="1400" dirty="0">
                <a:latin typeface="Arial"/>
                <a:cs typeface="Arial"/>
              </a:rPr>
              <a:t>, shaded). </a:t>
            </a:r>
          </a:p>
        </p:txBody>
      </p:sp>
      <p:cxnSp>
        <p:nvCxnSpPr>
          <p:cNvPr id="54" name="Straight Connector 53"/>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60"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8</a:t>
            </a:r>
            <a:endParaRPr lang="en-US" sz="2800" b="1" dirty="0">
              <a:solidFill>
                <a:srgbClr val="FF0000"/>
              </a:solidFill>
              <a:latin typeface="Arial" panose="020B0604020202020204" pitchFamily="34" charset="0"/>
              <a:cs typeface="Arial" panose="020B0604020202020204" pitchFamily="34" charset="0"/>
            </a:endParaRPr>
          </a:p>
        </p:txBody>
      </p:sp>
      <p:graphicFrame>
        <p:nvGraphicFramePr>
          <p:cNvPr id="71" name="Table 70"/>
          <p:cNvGraphicFramePr>
            <a:graphicFrameLocks noGrp="1"/>
          </p:cNvGraphicFramePr>
          <p:nvPr>
            <p:extLst>
              <p:ext uri="{D42A27DB-BD31-4B8C-83A1-F6EECF244321}">
                <p14:modId xmlns:p14="http://schemas.microsoft.com/office/powerpoint/2010/main" val="3703695912"/>
              </p:ext>
            </p:extLst>
          </p:nvPr>
        </p:nvGraphicFramePr>
        <p:xfrm>
          <a:off x="33967" y="5662293"/>
          <a:ext cx="3824560" cy="914399"/>
        </p:xfrm>
        <a:graphic>
          <a:graphicData uri="http://schemas.openxmlformats.org/drawingml/2006/table">
            <a:tbl>
              <a:tblPr firstRow="1" bandRow="1">
                <a:tableStyleId>{5C22544A-7EE6-4342-B048-85BDC9FD1C3A}</a:tableStyleId>
              </a:tblPr>
              <a:tblGrid>
                <a:gridCol w="956140"/>
                <a:gridCol w="956140"/>
                <a:gridCol w="956140"/>
                <a:gridCol w="956140"/>
              </a:tblGrid>
              <a:tr h="260066">
                <a:tc>
                  <a:txBody>
                    <a:bodyPr/>
                    <a:lstStyle/>
                    <a:p>
                      <a:pPr algn="ctr"/>
                      <a:r>
                        <a:rPr lang="en-US" sz="1400" dirty="0" smtClean="0">
                          <a:solidFill>
                            <a:srgbClr val="000000"/>
                          </a:solidFill>
                          <a:latin typeface="Arial"/>
                          <a:cs typeface="Arial"/>
                        </a:rPr>
                        <a:t>Feature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Genesis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err="1" smtClean="0">
                          <a:solidFill>
                            <a:srgbClr val="000000"/>
                          </a:solidFill>
                          <a:latin typeface="Arial"/>
                          <a:cs typeface="Arial"/>
                        </a:rPr>
                        <a:t>Lysis</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Lifetime</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TPV</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31 Jan</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20 d</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260066">
                <a:tc>
                  <a:txBody>
                    <a:bodyPr/>
                    <a:lstStyle/>
                    <a:p>
                      <a:pPr algn="ctr"/>
                      <a:r>
                        <a:rPr lang="en-US" sz="1400" dirty="0" smtClean="0">
                          <a:solidFill>
                            <a:srgbClr val="000000"/>
                          </a:solidFill>
                          <a:latin typeface="Arial"/>
                          <a:cs typeface="Arial"/>
                        </a:rPr>
                        <a:t>PL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10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11 Feb</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smtClean="0">
                          <a:solidFill>
                            <a:srgbClr val="000000"/>
                          </a:solidFill>
                          <a:latin typeface="Arial"/>
                          <a:cs typeface="Arial"/>
                        </a:rPr>
                        <a:t>18</a:t>
                      </a:r>
                      <a:r>
                        <a:rPr lang="en-US" sz="1400" baseline="0" dirty="0" smtClean="0">
                          <a:solidFill>
                            <a:srgbClr val="000000"/>
                          </a:solidFill>
                          <a:latin typeface="Arial"/>
                          <a:cs typeface="Arial"/>
                        </a:rPr>
                        <a:t> h</a:t>
                      </a:r>
                      <a:endParaRPr lang="en-US" sz="1400" dirty="0">
                        <a:solidFill>
                          <a:srgbClr val="000000"/>
                        </a:solidFill>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bl>
          </a:graphicData>
        </a:graphic>
      </p:graphicFrame>
      <p:pic>
        <p:nvPicPr>
          <p:cNvPr id="2" name="Picture 1" descr="atm631_fig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 y="761976"/>
            <a:ext cx="9113520" cy="4712208"/>
          </a:xfrm>
          <a:prstGeom prst="rect">
            <a:avLst/>
          </a:prstGeom>
        </p:spPr>
      </p:pic>
    </p:spTree>
    <p:extLst>
      <p:ext uri="{BB962C8B-B14F-4D97-AF65-F5344CB8AC3E}">
        <p14:creationId xmlns:p14="http://schemas.microsoft.com/office/powerpoint/2010/main" val="1895052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descr="mslp_vort_cyclone_era5_20110210_18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9083" y="748757"/>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4"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 name="Group 4"/>
          <p:cNvGrpSpPr/>
          <p:nvPr/>
        </p:nvGrpSpPr>
        <p:grpSpPr>
          <a:xfrm>
            <a:off x="129823" y="5459365"/>
            <a:ext cx="8593895" cy="270060"/>
            <a:chOff x="97258" y="5459365"/>
            <a:chExt cx="8593895" cy="270060"/>
          </a:xfrm>
        </p:grpSpPr>
        <p:sp>
          <p:nvSpPr>
            <p:cNvPr id="82" name="TextBox 81"/>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4" name="Picture 3" descr="850rvort_20110211_0200.png"/>
            <p:cNvPicPr>
              <a:picLocks/>
            </p:cNvPicPr>
            <p:nvPr/>
          </p:nvPicPr>
          <p:blipFill rotWithShape="1">
            <a:blip r:embed="rId5">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59" name="TextBox 58"/>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0" name="TextBox 59"/>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1" name="TextBox 60"/>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62" name="TextBox 61"/>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5" name="TextBox 74"/>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6" name="TextBox 75"/>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7" name="TextBox 76"/>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8" name="TextBox 77"/>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79" name="TextBox 78"/>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80" name="TextBox 79"/>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81" name="TextBox 80"/>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5" name="TextBox 114"/>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pic>
        <p:nvPicPr>
          <p:cNvPr id="2" name="Picture 1" descr="DT_theta_TPVs_era5_20110210_18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35" y="748757"/>
            <a:ext cx="4525649" cy="4251960"/>
          </a:xfrm>
          <a:prstGeom prst="rect">
            <a:avLst/>
          </a:prstGeom>
          <a:ln w="9525">
            <a:solidFill>
              <a:schemeClr val="tx1"/>
            </a:solidFill>
          </a:ln>
        </p:spPr>
      </p:pic>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 name="Rectangle 62"/>
          <p:cNvSpPr/>
          <p:nvPr/>
        </p:nvSpPr>
        <p:spPr>
          <a:xfrm>
            <a:off x="2308155" y="110045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60312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994" y="750791"/>
            <a:ext cx="4536733"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0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57"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297014" y="1587032"/>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8857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0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594"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0600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06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35" y="750791"/>
            <a:ext cx="4525649"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260665" y="2169880"/>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103909" y="693881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5850856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mslp_vort_cyclone_era5_20110211_12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110" y="750791"/>
            <a:ext cx="4536734" cy="4251960"/>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1200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500" dirty="0">
                <a:solidFill>
                  <a:srgbClr val="000000"/>
                </a:solidFill>
                <a:latin typeface="Arial" panose="020B0604020202020204" pitchFamily="34" charset="0"/>
                <a:cs typeface="Arial" panose="020B0604020202020204" pitchFamily="34" charset="0"/>
              </a:rPr>
              <a:t>Potential temperature (K, shaded)</a:t>
            </a:r>
            <a:r>
              <a:rPr lang="en-US" sz="1500" dirty="0" smtClean="0">
                <a:solidFill>
                  <a:srgbClr val="000000"/>
                </a:solidFill>
                <a:latin typeface="Arial" panose="020B0604020202020204" pitchFamily="34" charset="0"/>
                <a:cs typeface="Arial" panose="020B0604020202020204" pitchFamily="34" charset="0"/>
              </a:rPr>
              <a:t>, wind </a:t>
            </a:r>
            <a:r>
              <a:rPr lang="en-US" sz="1500" dirty="0">
                <a:solidFill>
                  <a:srgbClr val="000000"/>
                </a:solidFill>
                <a:latin typeface="Arial" panose="020B0604020202020204" pitchFamily="34" charset="0"/>
                <a:cs typeface="Arial" panose="020B0604020202020204" pitchFamily="34" charset="0"/>
              </a:rPr>
              <a:t>speed (black, every 10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baseline="30000" dirty="0" smtClean="0">
                <a:solidFill>
                  <a:srgbClr val="000000"/>
                </a:solidFill>
                <a:latin typeface="Arial" panose="020B0604020202020204" pitchFamily="34" charset="0"/>
                <a:cs typeface="Arial" panose="020B0604020202020204" pitchFamily="34" charset="0"/>
              </a:rPr>
              <a:t>  </a:t>
            </a:r>
            <a:r>
              <a:rPr lang="en-US" sz="1500" dirty="0" smtClean="0">
                <a:solidFill>
                  <a:srgbClr val="000000"/>
                </a:solidFill>
                <a:latin typeface="Arial" panose="020B0604020202020204" pitchFamily="34" charset="0"/>
                <a:cs typeface="Arial" panose="020B0604020202020204" pitchFamily="34" charset="0"/>
              </a:rPr>
              <a:t>starting at 30 </a:t>
            </a:r>
            <a:r>
              <a:rPr lang="en-US" sz="1500" dirty="0">
                <a:latin typeface="Arial" panose="020B0604020202020204" pitchFamily="34" charset="0"/>
                <a:cs typeface="Arial" panose="020B0604020202020204" pitchFamily="34" charset="0"/>
              </a:rPr>
              <a:t>m s</a:t>
            </a:r>
            <a:r>
              <a:rPr lang="en-US" sz="1500" baseline="30000" dirty="0">
                <a:latin typeface="Arial" panose="020B0604020202020204" pitchFamily="34" charset="0"/>
                <a:cs typeface="Arial" panose="020B0604020202020204" pitchFamily="34" charset="0"/>
              </a:rPr>
              <a:t>−1</a:t>
            </a:r>
            <a:r>
              <a:rPr lang="en-US" sz="1500" dirty="0" smtClean="0">
                <a:solidFill>
                  <a:srgbClr val="000000"/>
                </a:solidFill>
                <a:latin typeface="Arial" panose="020B0604020202020204" pitchFamily="34" charset="0"/>
                <a:cs typeface="Arial" panose="020B0604020202020204" pitchFamily="34" charset="0"/>
              </a:rPr>
              <a:t>), and wind (</a:t>
            </a:r>
            <a:r>
              <a:rPr lang="en-US" sz="1500" dirty="0" smtClean="0">
                <a:latin typeface="Arial" panose="020B0604020202020204" pitchFamily="34" charset="0"/>
                <a:cs typeface="Arial" panose="020B0604020202020204" pitchFamily="34" charset="0"/>
              </a:rPr>
              <a:t>m </a:t>
            </a:r>
            <a:r>
              <a:rPr lang="en-US" sz="1500" dirty="0">
                <a:latin typeface="Arial" panose="020B0604020202020204" pitchFamily="34" charset="0"/>
                <a:cs typeface="Arial" panose="020B0604020202020204" pitchFamily="34" charset="0"/>
              </a:rPr>
              <a:t>s</a:t>
            </a:r>
            <a:r>
              <a:rPr lang="en-US" sz="1500" baseline="30000" dirty="0">
                <a:latin typeface="Arial" panose="020B0604020202020204" pitchFamily="34" charset="0"/>
                <a:cs typeface="Arial" panose="020B0604020202020204" pitchFamily="34" charset="0"/>
              </a:rPr>
              <a:t>−</a:t>
            </a:r>
            <a:r>
              <a:rPr lang="en-US" sz="1500" baseline="30000" dirty="0" smtClean="0">
                <a:latin typeface="Arial" panose="020B0604020202020204" pitchFamily="34" charset="0"/>
                <a:cs typeface="Arial" panose="020B0604020202020204" pitchFamily="34" charset="0"/>
              </a:rPr>
              <a:t>1</a:t>
            </a:r>
            <a:r>
              <a:rPr lang="en-US" sz="1500" dirty="0" smtClean="0">
                <a:latin typeface="Arial" panose="020B0604020202020204" pitchFamily="34" charset="0"/>
                <a:cs typeface="Arial" panose="020B0604020202020204" pitchFamily="34" charset="0"/>
              </a:rPr>
              <a:t>, flags and barbs</a:t>
            </a:r>
            <a:r>
              <a:rPr lang="en-US" sz="1500" dirty="0" smtClean="0">
                <a:solidFill>
                  <a:srgbClr val="000000"/>
                </a:solidFill>
                <a:latin typeface="Arial" panose="020B0604020202020204" pitchFamily="34" charset="0"/>
                <a:cs typeface="Arial" panose="020B0604020202020204" pitchFamily="34" charset="0"/>
              </a:rPr>
              <a:t>) on 2-</a:t>
            </a:r>
            <a:r>
              <a:rPr lang="en-US" sz="1500" dirty="0">
                <a:solidFill>
                  <a:srgbClr val="000000"/>
                </a:solidFill>
                <a:latin typeface="Arial" panose="020B0604020202020204" pitchFamily="34" charset="0"/>
                <a:cs typeface="Arial" panose="020B0604020202020204" pitchFamily="34" charset="0"/>
              </a:rPr>
              <a:t>PVU surface</a:t>
            </a:r>
            <a:endParaRPr lang="en-US" sz="15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9</a:t>
            </a:r>
            <a:endParaRPr lang="en-US" sz="2800" b="1" dirty="0">
              <a:solidFill>
                <a:srgbClr val="FF0000"/>
              </a:solidFill>
              <a:latin typeface="Arial" panose="020B0604020202020204" pitchFamily="34" charset="0"/>
              <a:cs typeface="Arial" panose="020B0604020202020204" pitchFamily="34" charset="0"/>
            </a:endParaRPr>
          </a:p>
        </p:txBody>
      </p:sp>
      <p:grpSp>
        <p:nvGrpSpPr>
          <p:cNvPr id="54" name="Group 53"/>
          <p:cNvGrpSpPr/>
          <p:nvPr/>
        </p:nvGrpSpPr>
        <p:grpSpPr>
          <a:xfrm>
            <a:off x="4574454" y="4730863"/>
            <a:ext cx="571548" cy="307777"/>
            <a:chOff x="4583628" y="4484262"/>
            <a:chExt cx="571548" cy="307777"/>
          </a:xfrm>
        </p:grpSpPr>
        <p:sp>
          <p:nvSpPr>
            <p:cNvPr id="55" name="Rectangle 54"/>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58" name="Oval 57"/>
            <p:cNvSpPr>
              <a:spLocks noChangeAspect="1"/>
            </p:cNvSpPr>
            <p:nvPr/>
          </p:nvSpPr>
          <p:spPr>
            <a:xfrm>
              <a:off x="4636842" y="4592812"/>
              <a:ext cx="109728" cy="109728"/>
            </a:xfrm>
            <a:prstGeom prst="ellipse">
              <a:avLst/>
            </a:prstGeom>
            <a:solidFill>
              <a:srgbClr val="2BFFFF"/>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descr="DT_theta_TPVs_era5_20110211_120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5" y="750791"/>
            <a:ext cx="4525648" cy="4251960"/>
          </a:xfrm>
          <a:prstGeom prst="rect">
            <a:avLst/>
          </a:prstGeom>
          <a:ln w="9525">
            <a:solidFill>
              <a:schemeClr val="tx1"/>
            </a:solidFill>
          </a:ln>
        </p:spPr>
      </p:pic>
      <p:grpSp>
        <p:nvGrpSpPr>
          <p:cNvPr id="64" name="Group 63"/>
          <p:cNvGrpSpPr/>
          <p:nvPr/>
        </p:nvGrpSpPr>
        <p:grpSpPr>
          <a:xfrm>
            <a:off x="129823" y="5459365"/>
            <a:ext cx="8593895" cy="270060"/>
            <a:chOff x="97258" y="5459365"/>
            <a:chExt cx="8593895" cy="270060"/>
          </a:xfrm>
        </p:grpSpPr>
        <p:sp>
          <p:nvSpPr>
            <p:cNvPr id="65" name="TextBox 64"/>
            <p:cNvSpPr txBox="1"/>
            <p:nvPr/>
          </p:nvSpPr>
          <p:spPr>
            <a:xfrm>
              <a:off x="573234" y="5590926"/>
              <a:ext cx="300556" cy="138499"/>
            </a:xfrm>
            <a:prstGeom prst="rect">
              <a:avLst/>
            </a:prstGeom>
            <a:noFill/>
          </p:spPr>
          <p:txBody>
            <a:bodyPr wrap="square" lIns="0" tIns="0" rIns="0" bIns="0" rtlCol="0">
              <a:spAutoFit/>
            </a:bodyPr>
            <a:lstStyle/>
            <a:p>
              <a:pPr algn="ctr"/>
              <a:r>
                <a:rPr lang="en-US" sz="900" dirty="0">
                  <a:latin typeface="Arial"/>
                  <a:cs typeface="Arial"/>
                </a:rPr>
                <a:t>4</a:t>
              </a:r>
            </a:p>
          </p:txBody>
        </p:sp>
        <p:pic>
          <p:nvPicPr>
            <p:cNvPr id="66" name="Picture 65" descr="850rvort_20110211_0200.png"/>
            <p:cNvPicPr>
              <a:picLocks/>
            </p:cNvPicPr>
            <p:nvPr/>
          </p:nvPicPr>
          <p:blipFill rotWithShape="1">
            <a:blip r:embed="rId6">
              <a:extLst>
                <a:ext uri="{28A0092B-C50C-407E-A947-70E740481C1C}">
                  <a14:useLocalDpi xmlns:a14="http://schemas.microsoft.com/office/drawing/2010/main" val="0"/>
                </a:ext>
              </a:extLst>
            </a:blip>
            <a:srcRect l="326" t="95049" r="3332" b="2497"/>
            <a:stretch/>
          </p:blipFill>
          <p:spPr>
            <a:xfrm>
              <a:off x="97258" y="5459365"/>
              <a:ext cx="8593895" cy="137160"/>
            </a:xfrm>
            <a:prstGeom prst="rect">
              <a:avLst/>
            </a:prstGeom>
          </p:spPr>
        </p:pic>
        <p:sp>
          <p:nvSpPr>
            <p:cNvPr id="67" name="TextBox 66"/>
            <p:cNvSpPr txBox="1"/>
            <p:nvPr/>
          </p:nvSpPr>
          <p:spPr>
            <a:xfrm>
              <a:off x="118353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6</a:t>
              </a:r>
              <a:endParaRPr lang="en-US" sz="900" dirty="0">
                <a:latin typeface="Arial"/>
                <a:cs typeface="Arial"/>
              </a:endParaRPr>
            </a:p>
          </p:txBody>
        </p:sp>
        <p:sp>
          <p:nvSpPr>
            <p:cNvPr id="68" name="TextBox 67"/>
            <p:cNvSpPr txBox="1"/>
            <p:nvPr/>
          </p:nvSpPr>
          <p:spPr>
            <a:xfrm>
              <a:off x="1798295" y="5590926"/>
              <a:ext cx="300556" cy="138499"/>
            </a:xfrm>
            <a:prstGeom prst="rect">
              <a:avLst/>
            </a:prstGeom>
            <a:noFill/>
          </p:spPr>
          <p:txBody>
            <a:bodyPr wrap="square" lIns="0" tIns="0" rIns="0" bIns="0" rtlCol="0">
              <a:spAutoFit/>
            </a:bodyPr>
            <a:lstStyle/>
            <a:p>
              <a:pPr algn="ctr"/>
              <a:r>
                <a:rPr lang="en-US" sz="900" dirty="0" smtClean="0">
                  <a:latin typeface="Arial"/>
                  <a:cs typeface="Arial"/>
                </a:rPr>
                <a:t>8</a:t>
              </a:r>
              <a:endParaRPr lang="en-US" sz="900" dirty="0">
                <a:latin typeface="Arial"/>
                <a:cs typeface="Arial"/>
              </a:endParaRPr>
            </a:p>
          </p:txBody>
        </p:sp>
        <p:sp>
          <p:nvSpPr>
            <p:cNvPr id="69" name="TextBox 68"/>
            <p:cNvSpPr txBox="1"/>
            <p:nvPr/>
          </p:nvSpPr>
          <p:spPr>
            <a:xfrm>
              <a:off x="24043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70" name="TextBox 69"/>
            <p:cNvSpPr txBox="1"/>
            <p:nvPr/>
          </p:nvSpPr>
          <p:spPr>
            <a:xfrm>
              <a:off x="302100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12</a:t>
              </a:r>
              <a:endParaRPr lang="en-US" sz="900" dirty="0">
                <a:latin typeface="Arial"/>
                <a:cs typeface="Arial"/>
              </a:endParaRPr>
            </a:p>
          </p:txBody>
        </p:sp>
        <p:sp>
          <p:nvSpPr>
            <p:cNvPr id="71" name="TextBox 70"/>
            <p:cNvSpPr txBox="1"/>
            <p:nvPr/>
          </p:nvSpPr>
          <p:spPr>
            <a:xfrm>
              <a:off x="3632191"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14</a:t>
              </a:r>
              <a:endParaRPr lang="en-US" sz="900" dirty="0">
                <a:latin typeface="Arial"/>
                <a:cs typeface="Arial"/>
              </a:endParaRPr>
            </a:p>
          </p:txBody>
        </p:sp>
        <p:sp>
          <p:nvSpPr>
            <p:cNvPr id="72" name="TextBox 71"/>
            <p:cNvSpPr txBox="1"/>
            <p:nvPr/>
          </p:nvSpPr>
          <p:spPr>
            <a:xfrm>
              <a:off x="4245873"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16</a:t>
              </a:r>
              <a:endParaRPr lang="en-US" sz="900" dirty="0">
                <a:latin typeface="Arial"/>
                <a:cs typeface="Arial"/>
              </a:endParaRPr>
            </a:p>
          </p:txBody>
        </p:sp>
        <p:sp>
          <p:nvSpPr>
            <p:cNvPr id="73" name="TextBox 72"/>
            <p:cNvSpPr txBox="1"/>
            <p:nvPr/>
          </p:nvSpPr>
          <p:spPr>
            <a:xfrm>
              <a:off x="4854620" y="5590926"/>
              <a:ext cx="300556" cy="138499"/>
            </a:xfrm>
            <a:prstGeom prst="rect">
              <a:avLst/>
            </a:prstGeom>
            <a:noFill/>
          </p:spPr>
          <p:txBody>
            <a:bodyPr wrap="square" lIns="0" tIns="0" rIns="0" bIns="0" rtlCol="0">
              <a:spAutoFit/>
            </a:bodyPr>
            <a:lstStyle/>
            <a:p>
              <a:pPr algn="ctr"/>
              <a:r>
                <a:rPr lang="en-US" sz="900" dirty="0" smtClean="0">
                  <a:latin typeface="Arial"/>
                  <a:cs typeface="Arial"/>
                </a:rPr>
                <a:t>18</a:t>
              </a:r>
              <a:endParaRPr lang="en-US" sz="900" dirty="0">
                <a:latin typeface="Arial"/>
                <a:cs typeface="Arial"/>
              </a:endParaRPr>
            </a:p>
          </p:txBody>
        </p:sp>
        <p:sp>
          <p:nvSpPr>
            <p:cNvPr id="74" name="TextBox 73"/>
            <p:cNvSpPr txBox="1"/>
            <p:nvPr/>
          </p:nvSpPr>
          <p:spPr>
            <a:xfrm>
              <a:off x="5471557"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83" name="TextBox 82"/>
            <p:cNvSpPr txBox="1"/>
            <p:nvPr/>
          </p:nvSpPr>
          <p:spPr>
            <a:xfrm>
              <a:off x="60843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09" name="TextBox 108"/>
            <p:cNvSpPr txBox="1"/>
            <p:nvPr/>
          </p:nvSpPr>
          <p:spPr>
            <a:xfrm>
              <a:off x="6693932"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0" name="TextBox 109"/>
            <p:cNvSpPr txBox="1"/>
            <p:nvPr/>
          </p:nvSpPr>
          <p:spPr>
            <a:xfrm>
              <a:off x="7308264" y="5590926"/>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1" name="TextBox 110"/>
            <p:cNvSpPr txBox="1"/>
            <p:nvPr/>
          </p:nvSpPr>
          <p:spPr>
            <a:xfrm>
              <a:off x="7917864" y="5590926"/>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grpSp>
      <p:sp>
        <p:nvSpPr>
          <p:cNvPr id="59" name="Content Placeholder 2"/>
          <p:cNvSpPr txBox="1">
            <a:spLocks/>
          </p:cNvSpPr>
          <p:nvPr/>
        </p:nvSpPr>
        <p:spPr>
          <a:xfrm>
            <a:off x="4533729" y="5804182"/>
            <a:ext cx="4697112" cy="942616"/>
          </a:xfrm>
          <a:prstGeom prst="rect">
            <a:avLst/>
          </a:prstGeom>
        </p:spPr>
        <p:txBody>
          <a:bodyPr vert="horz" lIns="91440" tIns="45720" rIns="91440" bIns="45720" rtlCol="0" anchor="ct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8</a:t>
            </a:r>
            <a:r>
              <a:rPr lang="en-US" sz="1600" dirty="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0-hPa relative vorticity (10</a:t>
            </a:r>
            <a:r>
              <a:rPr lang="en-US" sz="1600" baseline="30000" dirty="0" smtClean="0">
                <a:latin typeface="Arial" panose="020B0604020202020204" pitchFamily="34" charset="0"/>
                <a:cs typeface="Arial" panose="020B0604020202020204" pitchFamily="34" charset="0"/>
              </a:rPr>
              <a:t>−5</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None/>
            </a:pPr>
            <a:r>
              <a:rPr lang="en-US" sz="1600" dirty="0" smtClean="0">
                <a:latin typeface="Arial" panose="020B0604020202020204" pitchFamily="34" charset="0"/>
                <a:cs typeface="Arial" panose="020B0604020202020204" pitchFamily="34" charset="0"/>
              </a:rPr>
              <a:t>850–600-hPa ascent</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(blue, </a:t>
            </a:r>
            <a:r>
              <a:rPr lang="en-US" sz="1600" dirty="0">
                <a:latin typeface="Arial" panose="020B0604020202020204" pitchFamily="34" charset="0"/>
                <a:cs typeface="Arial" panose="020B0604020202020204" pitchFamily="34" charset="0"/>
              </a:rPr>
              <a:t>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a:t>
            </a:r>
          </a:p>
          <a:p>
            <a:pPr marL="0" indent="0" algn="ctr">
              <a:lnSpc>
                <a:spcPct val="90000"/>
              </a:lnSpc>
              <a:buNone/>
            </a:pPr>
            <a:r>
              <a:rPr lang="en-US" sz="1600" dirty="0" smtClean="0">
                <a:latin typeface="Arial" panose="020B0604020202020204" pitchFamily="34" charset="0"/>
                <a:cs typeface="Arial" panose="020B0604020202020204" pitchFamily="34" charset="0"/>
              </a:rPr>
              <a:t>SLP (hPa, black), and 10-m wind (m s</a:t>
            </a:r>
            <a:r>
              <a:rPr lang="en-US" sz="1600" baseline="30000" dirty="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sp>
        <p:nvSpPr>
          <p:cNvPr id="60" name="Rectangle 59"/>
          <p:cNvSpPr/>
          <p:nvPr/>
        </p:nvSpPr>
        <p:spPr>
          <a:xfrm>
            <a:off x="2130178" y="2838275"/>
            <a:ext cx="1381809" cy="830997"/>
          </a:xfrm>
          <a:prstGeom prst="rect">
            <a:avLst/>
          </a:prstGeom>
          <a:noFill/>
        </p:spPr>
        <p:txBody>
          <a:bodyPr wrap="none" lIns="91440" tIns="45720" rIns="91440" bIns="45720">
            <a:spAutoFit/>
          </a:bodyPr>
          <a:lstStyle/>
          <a:p>
            <a:pPr algn="ctr"/>
            <a:r>
              <a:rPr lang="en-US" sz="48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TPV </a:t>
            </a:r>
            <a:endParaRPr lang="en-US" sz="24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2956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ontent Placeholder 2"/>
          <p:cNvSpPr txBox="1">
            <a:spLocks/>
          </p:cNvSpPr>
          <p:nvPr/>
        </p:nvSpPr>
        <p:spPr>
          <a:xfrm>
            <a:off x="-50001" y="5702342"/>
            <a:ext cx="9243182" cy="115565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a:cs typeface="Arial"/>
              </a:rPr>
              <a:t>(a) PV </a:t>
            </a:r>
            <a:r>
              <a:rPr lang="en-US" sz="1600" dirty="0">
                <a:latin typeface="Arial"/>
                <a:cs typeface="Arial"/>
              </a:rPr>
              <a:t>(PVU, </a:t>
            </a:r>
            <a:r>
              <a:rPr lang="en-US" sz="1600" dirty="0" smtClean="0">
                <a:latin typeface="Arial"/>
                <a:cs typeface="Arial"/>
              </a:rPr>
              <a:t>shaded)</a:t>
            </a:r>
            <a:r>
              <a:rPr lang="en-US" sz="1600" dirty="0">
                <a:latin typeface="Arial"/>
                <a:cs typeface="Arial"/>
              </a:rPr>
              <a:t>, </a:t>
            </a:r>
            <a:r>
              <a:rPr lang="en-US" sz="1600" dirty="0" smtClean="0">
                <a:latin typeface="Arial"/>
                <a:cs typeface="Arial"/>
              </a:rPr>
              <a:t>θ (K, black), and ascent </a:t>
            </a:r>
            <a:r>
              <a:rPr lang="en-US" sz="1600" dirty="0" smtClean="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red, every </a:t>
            </a:r>
            <a:r>
              <a:rPr lang="en-US" sz="1600" dirty="0" smtClean="0">
                <a:latin typeface="Arial" panose="020B0604020202020204" pitchFamily="34" charset="0"/>
                <a:cs typeface="Arial" panose="020B0604020202020204" pitchFamily="34" charset="0"/>
              </a:rPr>
              <a:t>2.5 </a:t>
            </a:r>
            <a:r>
              <a:rPr lang="en-US" sz="1600" dirty="0">
                <a:latin typeface="Arial" panose="020B0604020202020204" pitchFamily="34" charset="0"/>
                <a:cs typeface="Arial" panose="020B0604020202020204" pitchFamily="34" charset="0"/>
              </a:rPr>
              <a:t>×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a:t>
            </a:r>
            <a:r>
              <a:rPr lang="en-US" sz="1600" dirty="0" smtClean="0">
                <a:latin typeface="Arial"/>
                <a:cs typeface="Arial"/>
              </a:rPr>
              <a:t>; (b) DT (2-PVU surface) θ (K, shaded), wind speed (black, m s</a:t>
            </a:r>
            <a:r>
              <a:rPr lang="en-US" sz="1600" baseline="30000" dirty="0" smtClean="0">
                <a:latin typeface="Arial"/>
                <a:cs typeface="Arial"/>
              </a:rPr>
              <a:t>−1</a:t>
            </a:r>
            <a:r>
              <a:rPr lang="en-US" sz="1600" dirty="0" smtClean="0">
                <a:latin typeface="Arial"/>
                <a:cs typeface="Arial"/>
              </a:rPr>
              <a:t>), and wind (m s</a:t>
            </a:r>
            <a:r>
              <a:rPr lang="en-US" sz="1600" baseline="30000" dirty="0" smtClean="0">
                <a:latin typeface="Arial"/>
                <a:cs typeface="Arial"/>
              </a:rPr>
              <a:t>−1</a:t>
            </a:r>
            <a:r>
              <a:rPr lang="en-US" sz="1600" dirty="0" smtClean="0">
                <a:latin typeface="Arial"/>
                <a:cs typeface="Arial"/>
              </a:rPr>
              <a:t>, flags and barbs); (c) </a:t>
            </a:r>
            <a:r>
              <a:rPr lang="en-US" sz="1600" dirty="0">
                <a:latin typeface="Arial" panose="020B0604020202020204" pitchFamily="34" charset="0"/>
                <a:cs typeface="Arial" panose="020B0604020202020204" pitchFamily="34" charset="0"/>
              </a:rPr>
              <a:t>850-hPa relative vorticity (10</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shaded)</a:t>
            </a:r>
            <a:r>
              <a:rPr lang="en-US" sz="1600" dirty="0" smtClean="0">
                <a:latin typeface="Arial" panose="020B0604020202020204" pitchFamily="34" charset="0"/>
                <a:cs typeface="Arial" panose="020B0604020202020204" pitchFamily="34" charset="0"/>
              </a:rPr>
              <a:t>, 850</a:t>
            </a:r>
            <a:r>
              <a:rPr lang="en-US" sz="1600" dirty="0">
                <a:latin typeface="Arial" panose="020B0604020202020204" pitchFamily="34" charset="0"/>
                <a:cs typeface="Arial" panose="020B0604020202020204" pitchFamily="34" charset="0"/>
              </a:rPr>
              <a:t>–600-hPa ascent (blue</a:t>
            </a:r>
            <a:r>
              <a:rPr lang="en-US" sz="1600" dirty="0" smtClean="0">
                <a:latin typeface="Arial" panose="020B0604020202020204" pitchFamily="34" charset="0"/>
                <a:cs typeface="Arial" panose="020B0604020202020204" pitchFamily="34" charset="0"/>
              </a:rPr>
              <a:t>, every </a:t>
            </a:r>
            <a:r>
              <a:rPr lang="en-US" sz="1600" dirty="0">
                <a:latin typeface="Arial" panose="020B0604020202020204" pitchFamily="34" charset="0"/>
                <a:cs typeface="Arial" panose="020B0604020202020204" pitchFamily="34" charset="0"/>
              </a:rPr>
              <a:t>2.5 × 10</a:t>
            </a:r>
            <a:r>
              <a:rPr lang="en-US" sz="1600" baseline="30000" dirty="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hPa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SLP </a:t>
            </a:r>
            <a:r>
              <a:rPr lang="en-US" sz="1600" dirty="0">
                <a:latin typeface="Arial" panose="020B0604020202020204" pitchFamily="34" charset="0"/>
                <a:cs typeface="Arial" panose="020B0604020202020204" pitchFamily="34" charset="0"/>
              </a:rPr>
              <a:t>(hPa, black)</a:t>
            </a:r>
            <a:r>
              <a:rPr lang="en-US" sz="1600" dirty="0" smtClean="0">
                <a:latin typeface="Arial" panose="020B0604020202020204" pitchFamily="34" charset="0"/>
                <a:cs typeface="Arial" panose="020B0604020202020204" pitchFamily="34" charset="0"/>
              </a:rPr>
              <a:t>, and 10</a:t>
            </a:r>
            <a:r>
              <a:rPr lang="en-US" sz="1600" dirty="0">
                <a:latin typeface="Arial" panose="020B0604020202020204" pitchFamily="34" charset="0"/>
                <a:cs typeface="Arial" panose="020B0604020202020204" pitchFamily="34" charset="0"/>
              </a:rPr>
              <a:t>-m wind (m s</a:t>
            </a:r>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barbs)</a:t>
            </a:r>
            <a:endParaRPr lang="en-US" sz="1600" baseline="300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0234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839086"/>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sp>
        <p:nvSpPr>
          <p:cNvPr id="1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10</a:t>
            </a:r>
            <a:endParaRPr lang="en-US" sz="2800" b="1" dirty="0">
              <a:solidFill>
                <a:srgbClr val="FF0000"/>
              </a:solidFill>
              <a:latin typeface="Arial" panose="020B0604020202020204" pitchFamily="34" charset="0"/>
              <a:cs typeface="Arial" panose="020B0604020202020204" pitchFamily="34" charset="0"/>
            </a:endParaRPr>
          </a:p>
        </p:txBody>
      </p:sp>
      <p:pic>
        <p:nvPicPr>
          <p:cNvPr id="3" name="Picture 2" descr="cross_section_f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1315"/>
            <a:ext cx="9144000" cy="4929704"/>
          </a:xfrm>
          <a:prstGeom prst="rect">
            <a:avLst/>
          </a:prstGeom>
        </p:spPr>
      </p:pic>
    </p:spTree>
    <p:extLst>
      <p:ext uri="{BB962C8B-B14F-4D97-AF65-F5344CB8AC3E}">
        <p14:creationId xmlns:p14="http://schemas.microsoft.com/office/powerpoint/2010/main" val="261395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This </a:t>
            </a:r>
            <a:r>
              <a:rPr lang="en-US" sz="2400" dirty="0">
                <a:latin typeface="Arial"/>
                <a:cs typeface="Arial"/>
              </a:rPr>
              <a:t>project will be conducted by the PI (Lance Bosart), Co-PI (Dan Keyser), and two DAES graduate students (Kevin Biernat and Mansour </a:t>
            </a:r>
            <a:r>
              <a:rPr lang="en-US" sz="2400" dirty="0" err="1">
                <a:latin typeface="Arial"/>
                <a:cs typeface="Arial"/>
              </a:rPr>
              <a:t>Riachy</a:t>
            </a:r>
            <a:r>
              <a:rPr lang="en-US" sz="2400" dirty="0">
                <a:latin typeface="Arial"/>
                <a:cs typeface="Arial"/>
              </a:rPr>
              <a:t>) in collaboration with Steven </a:t>
            </a:r>
            <a:r>
              <a:rPr lang="en-US" sz="2400" dirty="0" err="1">
                <a:latin typeface="Arial"/>
                <a:cs typeface="Arial"/>
              </a:rPr>
              <a:t>Cavallo</a:t>
            </a:r>
            <a:r>
              <a:rPr lang="en-US" sz="2400" dirty="0">
                <a:latin typeface="Arial"/>
                <a:cs typeface="Arial"/>
              </a:rPr>
              <a:t>, Jim Doyle, Andrea Lang, and Ryan </a:t>
            </a:r>
            <a:r>
              <a:rPr lang="en-US" sz="2400" dirty="0" smtClean="0">
                <a:latin typeface="Arial"/>
                <a:cs typeface="Arial"/>
              </a:rPr>
              <a:t>Torn, </a:t>
            </a:r>
            <a:r>
              <a:rPr lang="en-US" sz="2400" dirty="0">
                <a:latin typeface="Arial"/>
                <a:cs typeface="Arial"/>
              </a:rPr>
              <a:t>to leverage and benefit from their respective areas of expertise in addressing the project research topics.</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Project Objective</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57069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2603" y="5822282"/>
            <a:ext cx="8997066" cy="738664"/>
          </a:xfrm>
          <a:prstGeom prst="rect">
            <a:avLst/>
          </a:prstGeom>
          <a:noFill/>
        </p:spPr>
        <p:txBody>
          <a:bodyPr wrap="square" rtlCol="0">
            <a:spAutoFit/>
          </a:bodyPr>
          <a:lstStyle/>
          <a:p>
            <a:pPr algn="ctr"/>
            <a:r>
              <a:rPr lang="en-US" sz="1400" dirty="0" smtClean="0">
                <a:latin typeface="Arial"/>
                <a:cs typeface="Arial"/>
              </a:rPr>
              <a:t>(</a:t>
            </a:r>
            <a:r>
              <a:rPr lang="en-US" sz="1400" dirty="0">
                <a:latin typeface="Arial"/>
                <a:cs typeface="Arial"/>
              </a:rPr>
              <a:t>a</a:t>
            </a:r>
            <a:r>
              <a:rPr lang="en-US" sz="1400" dirty="0" smtClean="0">
                <a:latin typeface="Arial"/>
                <a:cs typeface="Arial"/>
              </a:rPr>
              <a:t>) </a:t>
            </a:r>
            <a:r>
              <a:rPr lang="en-US" sz="1400" dirty="0">
                <a:latin typeface="Arial"/>
                <a:cs typeface="Arial"/>
              </a:rPr>
              <a:t>Track </a:t>
            </a:r>
            <a:r>
              <a:rPr lang="en-US" sz="1400" dirty="0" smtClean="0">
                <a:latin typeface="Arial"/>
                <a:cs typeface="Arial"/>
              </a:rPr>
              <a:t>and (</a:t>
            </a:r>
            <a:r>
              <a:rPr lang="en-US" sz="1400" dirty="0">
                <a:latin typeface="Arial"/>
                <a:cs typeface="Arial"/>
              </a:rPr>
              <a:t>b) intensity </a:t>
            </a:r>
            <a:r>
              <a:rPr lang="en-US" sz="1400" dirty="0" smtClean="0">
                <a:latin typeface="Arial"/>
                <a:cs typeface="Arial"/>
              </a:rPr>
              <a:t>of 850</a:t>
            </a:r>
            <a:r>
              <a:rPr lang="en-US" sz="1400" dirty="0">
                <a:latin typeface="Arial"/>
                <a:cs typeface="Arial"/>
              </a:rPr>
              <a:t>-hPa relative vorticity </a:t>
            </a:r>
            <a:r>
              <a:rPr lang="en-US" sz="1400" dirty="0" smtClean="0">
                <a:latin typeface="Arial"/>
                <a:cs typeface="Arial"/>
              </a:rPr>
              <a:t>maximum (10</a:t>
            </a:r>
            <a:r>
              <a:rPr lang="en-US" sz="1400" baseline="30000" dirty="0" smtClean="0">
                <a:latin typeface="Arial"/>
                <a:cs typeface="Arial"/>
              </a:rPr>
              <a:t>−5</a:t>
            </a:r>
            <a:r>
              <a:rPr lang="en-US" sz="1400" dirty="0" smtClean="0">
                <a:latin typeface="Arial"/>
                <a:cs typeface="Arial"/>
              </a:rPr>
              <a:t> s</a:t>
            </a:r>
            <a:r>
              <a:rPr lang="en-US" sz="1400" baseline="30000" dirty="0" smtClean="0">
                <a:latin typeface="Arial"/>
                <a:cs typeface="Arial"/>
              </a:rPr>
              <a:t>−1</a:t>
            </a:r>
            <a:r>
              <a:rPr lang="en-US" sz="1400" dirty="0" smtClean="0">
                <a:latin typeface="Arial"/>
                <a:cs typeface="Arial"/>
              </a:rPr>
              <a:t>) associated with polar low, </a:t>
            </a:r>
            <a:r>
              <a:rPr lang="en-US" sz="1400" dirty="0">
                <a:latin typeface="Arial"/>
                <a:cs typeface="Arial"/>
              </a:rPr>
              <a:t>every 6 h during 1800 UTC </a:t>
            </a:r>
            <a:r>
              <a:rPr lang="en-US" sz="1400" dirty="0" smtClean="0">
                <a:latin typeface="Arial"/>
                <a:cs typeface="Arial"/>
              </a:rPr>
              <a:t>10–</a:t>
            </a:r>
            <a:r>
              <a:rPr lang="en-US" sz="1400" dirty="0">
                <a:latin typeface="Arial"/>
                <a:cs typeface="Arial"/>
              </a:rPr>
              <a:t>1200 UTC 11 February 2011 </a:t>
            </a:r>
            <a:r>
              <a:rPr lang="en-US" sz="1400" dirty="0" smtClean="0">
                <a:latin typeface="Arial"/>
                <a:cs typeface="Arial"/>
              </a:rPr>
              <a:t>for ERA5 (black), most accurate members (blue), least accurate members (red), and all other ECMWF EPS members (gray)</a:t>
            </a:r>
            <a:endParaRPr lang="en-US" sz="1400" b="1" dirty="0">
              <a:latin typeface="Arial"/>
              <a:cs typeface="Arial"/>
            </a:endParaRPr>
          </a:p>
        </p:txBody>
      </p:sp>
      <p:sp>
        <p:nvSpPr>
          <p:cNvPr id="24"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11</a:t>
            </a:r>
            <a:endParaRPr lang="en-US" sz="2800" b="1" dirty="0">
              <a:solidFill>
                <a:srgbClr val="FF0000"/>
              </a:solidFill>
              <a:latin typeface="Arial" panose="020B0604020202020204" pitchFamily="34" charset="0"/>
              <a:cs typeface="Arial" panose="020B0604020202020204" pitchFamily="34" charset="0"/>
            </a:endParaRPr>
          </a:p>
        </p:txBody>
      </p:sp>
      <p:pic>
        <p:nvPicPr>
          <p:cNvPr id="18" name="Picture 17" descr="atm631_fig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9" y="791196"/>
            <a:ext cx="9083040" cy="4791456"/>
          </a:xfrm>
          <a:prstGeom prst="rect">
            <a:avLst/>
          </a:prstGeom>
        </p:spPr>
      </p:pic>
      <p:sp>
        <p:nvSpPr>
          <p:cNvPr id="6" name="TextBox 5"/>
          <p:cNvSpPr txBox="1"/>
          <p:nvPr/>
        </p:nvSpPr>
        <p:spPr>
          <a:xfrm>
            <a:off x="57645" y="914502"/>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(a)</a:t>
            </a:r>
            <a:endParaRPr lang="en-US" sz="1600" dirty="0">
              <a:latin typeface="Arial"/>
              <a:cs typeface="Arial"/>
            </a:endParaRPr>
          </a:p>
        </p:txBody>
      </p:sp>
      <p:sp>
        <p:nvSpPr>
          <p:cNvPr id="7" name="TextBox 6"/>
          <p:cNvSpPr txBox="1"/>
          <p:nvPr/>
        </p:nvSpPr>
        <p:spPr>
          <a:xfrm>
            <a:off x="5000937" y="997846"/>
            <a:ext cx="318090" cy="292388"/>
          </a:xfrm>
          <a:prstGeom prst="rect">
            <a:avLst/>
          </a:prstGeom>
          <a:solidFill>
            <a:schemeClr val="bg1"/>
          </a:solidFill>
          <a:ln w="3175">
            <a:solidFill>
              <a:schemeClr val="tx1"/>
            </a:solidFill>
          </a:ln>
        </p:spPr>
        <p:txBody>
          <a:bodyPr wrap="square" lIns="0" tIns="0" rIns="0" bIns="45720" rtlCol="0" anchor="ctr">
            <a:spAutoFit/>
          </a:bodyPr>
          <a:lstStyle/>
          <a:p>
            <a:pPr algn="ctr"/>
            <a:r>
              <a:rPr lang="en-US" sz="1600" dirty="0" smtClean="0">
                <a:latin typeface="Arial"/>
                <a:cs typeface="Arial"/>
              </a:rPr>
              <a:t>(b)</a:t>
            </a:r>
            <a:endParaRPr lang="en-US" sz="1600" dirty="0">
              <a:latin typeface="Arial"/>
              <a:cs typeface="Arial"/>
            </a:endParaRPr>
          </a:p>
        </p:txBody>
      </p:sp>
    </p:spTree>
    <p:extLst>
      <p:ext uri="{BB962C8B-B14F-4D97-AF65-F5344CB8AC3E}">
        <p14:creationId xmlns:p14="http://schemas.microsoft.com/office/powerpoint/2010/main" val="298135346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229600" cy="6858000"/>
          </a:xfrm>
        </p:spPr>
        <p:txBody>
          <a:bodyPr anchor="ctr">
            <a:normAutofit/>
          </a:bodyPr>
          <a:lstStyle/>
          <a:p>
            <a:pPr marL="0" indent="0" algn="ctr">
              <a:buNone/>
            </a:pPr>
            <a:r>
              <a:rPr lang="en-US" sz="4400" b="1" dirty="0" smtClean="0">
                <a:solidFill>
                  <a:srgbClr val="FF0000"/>
                </a:solidFill>
                <a:latin typeface="Arial" panose="020B0604020202020204" pitchFamily="34" charset="0"/>
                <a:cs typeface="Arial" panose="020B0604020202020204" pitchFamily="34" charset="0"/>
              </a:rPr>
              <a:t>Supplementary Figures</a:t>
            </a:r>
            <a:endParaRPr lang="en-US" sz="4400" b="1" dirty="0">
              <a:solidFill>
                <a:srgbClr val="FF0000"/>
              </a:solidFill>
              <a:latin typeface="Arial" panose="020B0604020202020204" pitchFamily="34" charset="0"/>
              <a:cs typeface="Arial" panose="020B0604020202020204" pitchFamily="34" charset="0"/>
            </a:endParaRPr>
          </a:p>
          <a:p>
            <a:pPr marL="457200" lvl="1" indent="0">
              <a:buNone/>
            </a:pPr>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9576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8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7" y="810068"/>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8</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4"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grpSp>
        <p:nvGrpSpPr>
          <p:cNvPr id="9" name="Group 8"/>
          <p:cNvGrpSpPr/>
          <p:nvPr/>
        </p:nvGrpSpPr>
        <p:grpSpPr>
          <a:xfrm>
            <a:off x="26604" y="4722927"/>
            <a:ext cx="969630" cy="307777"/>
            <a:chOff x="16081" y="4780343"/>
            <a:chExt cx="969630" cy="307777"/>
          </a:xfrm>
        </p:grpSpPr>
        <p:sp>
          <p:nvSpPr>
            <p:cNvPr id="77" name="Rectangle 76"/>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Box 78"/>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sp>
        <p:nvSpPr>
          <p:cNvPr id="62" name="Rectangle 61"/>
          <p:cNvSpPr/>
          <p:nvPr/>
        </p:nvSpPr>
        <p:spPr>
          <a:xfrm>
            <a:off x="159721" y="2549054"/>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pic>
        <p:nvPicPr>
          <p:cNvPr id="7" name="Picture 6" descr="mslp_cyclones_era5_20110208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0326" y="810068"/>
            <a:ext cx="4535424" cy="4191832"/>
          </a:xfrm>
          <a:prstGeom prst="rect">
            <a:avLst/>
          </a:prstGeom>
          <a:ln w="9525">
            <a:solidFill>
              <a:schemeClr val="tx1"/>
            </a:solidFill>
          </a:ln>
        </p:spPr>
      </p:pic>
    </p:spTree>
    <p:extLst>
      <p:ext uri="{BB962C8B-B14F-4D97-AF65-F5344CB8AC3E}">
        <p14:creationId xmlns:p14="http://schemas.microsoft.com/office/powerpoint/2010/main" val="22421426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T_theta_TPVs_era5_20110209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4" y="804987"/>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a:t>
            </a:r>
            <a:r>
              <a:rPr lang="en-US" sz="2400" dirty="0">
                <a:latin typeface="Arial" panose="020B0604020202020204" pitchFamily="34" charset="0"/>
                <a:cs typeface="Arial" panose="020B0604020202020204" pitchFamily="34" charset="0"/>
              </a:rPr>
              <a:t>9</a:t>
            </a:r>
            <a:r>
              <a:rPr lang="en-US" sz="2400" dirty="0" smtClean="0">
                <a:latin typeface="Arial" panose="020B0604020202020204" pitchFamily="34" charset="0"/>
                <a:cs typeface="Arial" panose="020B0604020202020204" pitchFamily="34" charset="0"/>
              </a:rPr>
              <a:t>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856636" y="170600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5" name="Group 74"/>
          <p:cNvGrpSpPr/>
          <p:nvPr/>
        </p:nvGrpSpPr>
        <p:grpSpPr>
          <a:xfrm>
            <a:off x="26604" y="4722927"/>
            <a:ext cx="969630" cy="307777"/>
            <a:chOff x="16081" y="4780343"/>
            <a:chExt cx="969630" cy="307777"/>
          </a:xfrm>
        </p:grpSpPr>
        <p:sp>
          <p:nvSpPr>
            <p:cNvPr id="76" name="Rectangle 75"/>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7" name="Picture 6" descr="mslp_cyclones_era5_20110209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2983" y="808031"/>
            <a:ext cx="4535424" cy="4191832"/>
          </a:xfrm>
          <a:prstGeom prst="rect">
            <a:avLst/>
          </a:prstGeom>
          <a:ln w="9525">
            <a:solidFill>
              <a:schemeClr val="tx1"/>
            </a:solidFill>
          </a:ln>
        </p:spPr>
      </p:pic>
      <p:sp>
        <p:nvSpPr>
          <p:cNvPr id="115" name="Rectangle 114"/>
          <p:cNvSpPr/>
          <p:nvPr/>
        </p:nvSpPr>
        <p:spPr>
          <a:xfrm>
            <a:off x="3861069" y="1747808"/>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68072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T_theta_TPVs_era5_20110210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8" y="806584"/>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10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4">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5">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5">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62" name="Rectangle 61"/>
          <p:cNvSpPr/>
          <p:nvPr/>
        </p:nvSpPr>
        <p:spPr>
          <a:xfrm>
            <a:off x="1534548" y="1607469"/>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3726767" y="1344696"/>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76" name="Group 75"/>
          <p:cNvGrpSpPr/>
          <p:nvPr/>
        </p:nvGrpSpPr>
        <p:grpSpPr>
          <a:xfrm>
            <a:off x="26604" y="4722927"/>
            <a:ext cx="969630" cy="307777"/>
            <a:chOff x="16081" y="4780343"/>
            <a:chExt cx="969630" cy="307777"/>
          </a:xfrm>
        </p:grpSpPr>
        <p:sp>
          <p:nvSpPr>
            <p:cNvPr id="80" name="Rectangle 79"/>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TextBox 114"/>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pic>
        <p:nvPicPr>
          <p:cNvPr id="8" name="Picture 7" descr="mslp_cyclones_era5_20110210_000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9636" y="806584"/>
            <a:ext cx="4535424" cy="4191832"/>
          </a:xfrm>
          <a:prstGeom prst="rect">
            <a:avLst/>
          </a:prstGeom>
          <a:ln w="9525">
            <a:solidFill>
              <a:schemeClr val="tx1"/>
            </a:solidFill>
          </a:ln>
        </p:spPr>
      </p:pic>
      <p:sp>
        <p:nvSpPr>
          <p:cNvPr id="77"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24334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lp_cyclones_era5_20110211_00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7355" y="807290"/>
            <a:ext cx="4535424" cy="4191831"/>
          </a:xfrm>
          <a:prstGeom prst="rect">
            <a:avLst/>
          </a:prstGeom>
          <a:ln w="9525">
            <a:solidFill>
              <a:schemeClr val="tx1"/>
            </a:solidFill>
          </a:ln>
        </p:spPr>
      </p:pic>
      <p:pic>
        <p:nvPicPr>
          <p:cNvPr id="6" name="Picture 5" descr="DT_theta_TPVs_era5_20110211_0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51" y="807290"/>
            <a:ext cx="4535424" cy="4192573"/>
          </a:xfrm>
          <a:prstGeom prst="rect">
            <a:avLst/>
          </a:prstGeom>
          <a:ln w="9525">
            <a:solidFill>
              <a:schemeClr val="tx1"/>
            </a:solidFill>
          </a:ln>
        </p:spPr>
      </p:pic>
      <p:sp>
        <p:nvSpPr>
          <p:cNvPr id="19"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0000 UTC 11 Feb 2011</a:t>
            </a:r>
            <a:endParaRPr lang="en-US" sz="2400" dirty="0">
              <a:latin typeface="Arial" panose="020B0604020202020204" pitchFamily="34" charset="0"/>
              <a:cs typeface="Arial" panose="020B0604020202020204" pitchFamily="34" charset="0"/>
            </a:endParaRPr>
          </a:p>
        </p:txBody>
      </p:sp>
      <p:cxnSp>
        <p:nvCxnSpPr>
          <p:cNvPr id="30" name="Straight Connector 29"/>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12095" y="5790071"/>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4916" y="6746798"/>
            <a:ext cx="9162288"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4578976" y="5781706"/>
            <a:ext cx="0" cy="9595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Content Placeholder 2"/>
          <p:cNvSpPr>
            <a:spLocks noGrp="1"/>
          </p:cNvSpPr>
          <p:nvPr>
            <p:ph idx="1"/>
          </p:nvPr>
        </p:nvSpPr>
        <p:spPr>
          <a:xfrm>
            <a:off x="2988" y="5790071"/>
            <a:ext cx="4575988" cy="956727"/>
          </a:xfrm>
        </p:spPr>
        <p:txBody>
          <a:bodyPr anchor="ctr">
            <a:noAutofit/>
          </a:bodyPr>
          <a:lstStyle/>
          <a:p>
            <a:pPr marL="0" indent="0" algn="ctr">
              <a:buNone/>
            </a:pPr>
            <a:r>
              <a:rPr lang="en-US" sz="1600" dirty="0">
                <a:solidFill>
                  <a:srgbClr val="000000"/>
                </a:solidFill>
                <a:latin typeface="Arial" panose="020B0604020202020204" pitchFamily="34" charset="0"/>
                <a:cs typeface="Arial" panose="020B0604020202020204" pitchFamily="34" charset="0"/>
              </a:rPr>
              <a:t>Potential temperature (K, shaded)</a:t>
            </a:r>
            <a:r>
              <a:rPr lang="en-US" sz="1600" dirty="0" smtClean="0">
                <a:solidFill>
                  <a:srgbClr val="000000"/>
                </a:solidFill>
                <a:latin typeface="Arial" panose="020B0604020202020204" pitchFamily="34" charset="0"/>
                <a:cs typeface="Arial" panose="020B0604020202020204" pitchFamily="34" charset="0"/>
              </a:rPr>
              <a:t>, wind </a:t>
            </a:r>
            <a:r>
              <a:rPr lang="en-US" sz="1600" dirty="0">
                <a:solidFill>
                  <a:srgbClr val="000000"/>
                </a:solidFill>
                <a:latin typeface="Arial" panose="020B0604020202020204" pitchFamily="34" charset="0"/>
                <a:cs typeface="Arial" panose="020B0604020202020204" pitchFamily="34" charset="0"/>
              </a:rPr>
              <a:t>speed (black, every 10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baseline="30000" dirty="0" smtClean="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starting at 30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−1</a:t>
            </a:r>
            <a:r>
              <a:rPr lang="en-US" sz="1600" dirty="0" smtClean="0">
                <a:solidFill>
                  <a:srgbClr val="000000"/>
                </a:solidFill>
                <a:latin typeface="Arial" panose="020B0604020202020204" pitchFamily="34" charset="0"/>
                <a:cs typeface="Arial" panose="020B0604020202020204" pitchFamily="34" charset="0"/>
              </a:rPr>
              <a:t>), and wind (</a:t>
            </a:r>
            <a:r>
              <a:rPr lang="en-US" sz="1600" dirty="0" smtClean="0">
                <a:latin typeface="Arial" panose="020B0604020202020204" pitchFamily="34" charset="0"/>
                <a:cs typeface="Arial" panose="020B0604020202020204" pitchFamily="34" charset="0"/>
              </a:rPr>
              <a:t>m </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flags and barbs</a:t>
            </a:r>
            <a:r>
              <a:rPr lang="en-US" sz="1600" dirty="0" smtClean="0">
                <a:solidFill>
                  <a:srgbClr val="000000"/>
                </a:solidFill>
                <a:latin typeface="Arial" panose="020B0604020202020204" pitchFamily="34" charset="0"/>
                <a:cs typeface="Arial" panose="020B0604020202020204" pitchFamily="34" charset="0"/>
              </a:rPr>
              <a:t>) on 2-</a:t>
            </a:r>
            <a:r>
              <a:rPr lang="en-US" sz="1600" dirty="0">
                <a:solidFill>
                  <a:srgbClr val="000000"/>
                </a:solidFill>
                <a:latin typeface="Arial" panose="020B0604020202020204" pitchFamily="34" charset="0"/>
                <a:cs typeface="Arial" panose="020B0604020202020204" pitchFamily="34" charset="0"/>
              </a:rPr>
              <a:t>PVU surface</a:t>
            </a:r>
            <a:endParaRPr lang="en-US" sz="1600" baseline="30000" dirty="0">
              <a:solidFill>
                <a:srgbClr val="000000"/>
              </a:solidFill>
              <a:latin typeface="Arial" panose="020B0604020202020204" pitchFamily="34" charset="0"/>
              <a:cs typeface="Arial" panose="020B0604020202020204" pitchFamily="34" charset="0"/>
            </a:endParaRPr>
          </a:p>
        </p:txBody>
      </p:sp>
      <p:grpSp>
        <p:nvGrpSpPr>
          <p:cNvPr id="84" name="Group 83"/>
          <p:cNvGrpSpPr/>
          <p:nvPr/>
        </p:nvGrpSpPr>
        <p:grpSpPr>
          <a:xfrm>
            <a:off x="68976" y="5046437"/>
            <a:ext cx="9018511" cy="345051"/>
            <a:chOff x="68976" y="4952749"/>
            <a:chExt cx="9018511" cy="345051"/>
          </a:xfrm>
        </p:grpSpPr>
        <p:pic>
          <p:nvPicPr>
            <p:cNvPr id="85" name="Picture 84" descr="DT_theta_na_0.png"/>
            <p:cNvPicPr>
              <a:picLocks/>
            </p:cNvPicPr>
            <p:nvPr/>
          </p:nvPicPr>
          <p:blipFill rotWithShape="1">
            <a:blip r:embed="rId5">
              <a:extLst>
                <a:ext uri="{28A0092B-C50C-407E-A947-70E740481C1C}">
                  <a14:useLocalDpi xmlns:a14="http://schemas.microsoft.com/office/drawing/2010/main" val="0"/>
                </a:ext>
              </a:extLst>
            </a:blip>
            <a:srcRect l="7937" t="96667" r="11685" b="1296"/>
            <a:stretch/>
          </p:blipFill>
          <p:spPr>
            <a:xfrm>
              <a:off x="68976" y="5014977"/>
              <a:ext cx="8686800" cy="155448"/>
            </a:xfrm>
            <a:prstGeom prst="rect">
              <a:avLst/>
            </a:prstGeom>
          </p:spPr>
        </p:pic>
        <p:sp>
          <p:nvSpPr>
            <p:cNvPr id="86" name="TextBox 85"/>
            <p:cNvSpPr txBox="1"/>
            <p:nvPr/>
          </p:nvSpPr>
          <p:spPr>
            <a:xfrm>
              <a:off x="132533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270</a:t>
              </a:r>
              <a:endParaRPr lang="en-US" sz="900" dirty="0">
                <a:latin typeface="Arial"/>
                <a:cs typeface="Arial"/>
              </a:endParaRPr>
            </a:p>
          </p:txBody>
        </p:sp>
        <p:sp>
          <p:nvSpPr>
            <p:cNvPr id="87" name="TextBox 86"/>
            <p:cNvSpPr txBox="1"/>
            <p:nvPr/>
          </p:nvSpPr>
          <p:spPr>
            <a:xfrm>
              <a:off x="171211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276</a:t>
              </a:r>
              <a:endParaRPr lang="en-US" sz="900" dirty="0">
                <a:latin typeface="Arial"/>
                <a:cs typeface="Arial"/>
              </a:endParaRPr>
            </a:p>
          </p:txBody>
        </p:sp>
        <p:sp>
          <p:nvSpPr>
            <p:cNvPr id="88" name="TextBox 87"/>
            <p:cNvSpPr txBox="1"/>
            <p:nvPr/>
          </p:nvSpPr>
          <p:spPr>
            <a:xfrm>
              <a:off x="2118063"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282</a:t>
              </a:r>
              <a:endParaRPr lang="en-US" sz="900" dirty="0">
                <a:latin typeface="Arial"/>
                <a:cs typeface="Arial"/>
              </a:endParaRPr>
            </a:p>
          </p:txBody>
        </p:sp>
        <p:sp>
          <p:nvSpPr>
            <p:cNvPr id="89" name="TextBox 88"/>
            <p:cNvSpPr txBox="1"/>
            <p:nvPr/>
          </p:nvSpPr>
          <p:spPr>
            <a:xfrm>
              <a:off x="248205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288</a:t>
              </a:r>
              <a:endParaRPr lang="en-US" sz="900" dirty="0">
                <a:latin typeface="Arial"/>
                <a:cs typeface="Arial"/>
              </a:endParaRPr>
            </a:p>
          </p:txBody>
        </p:sp>
        <p:sp>
          <p:nvSpPr>
            <p:cNvPr id="90" name="TextBox 89"/>
            <p:cNvSpPr txBox="1"/>
            <p:nvPr/>
          </p:nvSpPr>
          <p:spPr>
            <a:xfrm>
              <a:off x="2899070" y="5154722"/>
              <a:ext cx="300556" cy="138499"/>
            </a:xfrm>
            <a:prstGeom prst="rect">
              <a:avLst/>
            </a:prstGeom>
            <a:noFill/>
          </p:spPr>
          <p:txBody>
            <a:bodyPr wrap="square" lIns="0" tIns="0" rIns="0" bIns="0" rtlCol="0">
              <a:spAutoFit/>
            </a:bodyPr>
            <a:lstStyle/>
            <a:p>
              <a:pPr algn="ctr"/>
              <a:r>
                <a:rPr lang="en-US" sz="900" dirty="0" smtClean="0">
                  <a:latin typeface="Arial"/>
                  <a:cs typeface="Arial"/>
                </a:rPr>
                <a:t>294</a:t>
              </a:r>
              <a:endParaRPr lang="en-US" sz="900" dirty="0">
                <a:latin typeface="Arial"/>
                <a:cs typeface="Arial"/>
              </a:endParaRPr>
            </a:p>
          </p:txBody>
        </p:sp>
        <p:sp>
          <p:nvSpPr>
            <p:cNvPr id="91" name="TextBox 90"/>
            <p:cNvSpPr txBox="1"/>
            <p:nvPr/>
          </p:nvSpPr>
          <p:spPr>
            <a:xfrm>
              <a:off x="326490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300</a:t>
              </a:r>
              <a:endParaRPr lang="en-US" sz="900" dirty="0">
                <a:latin typeface="Arial"/>
                <a:cs typeface="Arial"/>
              </a:endParaRPr>
            </a:p>
          </p:txBody>
        </p:sp>
        <p:sp>
          <p:nvSpPr>
            <p:cNvPr id="92" name="TextBox 91"/>
            <p:cNvSpPr txBox="1"/>
            <p:nvPr/>
          </p:nvSpPr>
          <p:spPr>
            <a:xfrm>
              <a:off x="3648066"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306</a:t>
              </a:r>
              <a:endParaRPr lang="en-US" sz="900" dirty="0">
                <a:latin typeface="Arial"/>
                <a:cs typeface="Arial"/>
              </a:endParaRPr>
            </a:p>
          </p:txBody>
        </p:sp>
        <p:sp>
          <p:nvSpPr>
            <p:cNvPr id="93" name="TextBox 92"/>
            <p:cNvSpPr txBox="1"/>
            <p:nvPr/>
          </p:nvSpPr>
          <p:spPr>
            <a:xfrm>
              <a:off x="4057323" y="5156493"/>
              <a:ext cx="300556" cy="138499"/>
            </a:xfrm>
            <a:prstGeom prst="rect">
              <a:avLst/>
            </a:prstGeom>
            <a:noFill/>
          </p:spPr>
          <p:txBody>
            <a:bodyPr wrap="square" lIns="0" tIns="0" rIns="0" bIns="0" rtlCol="0">
              <a:spAutoFit/>
            </a:bodyPr>
            <a:lstStyle/>
            <a:p>
              <a:pPr algn="ctr"/>
              <a:r>
                <a:rPr lang="en-US" sz="900" dirty="0" smtClean="0">
                  <a:latin typeface="Arial"/>
                  <a:cs typeface="Arial"/>
                </a:rPr>
                <a:t>312</a:t>
              </a:r>
              <a:endParaRPr lang="en-US" sz="900" dirty="0">
                <a:latin typeface="Arial"/>
                <a:cs typeface="Arial"/>
              </a:endParaRPr>
            </a:p>
          </p:txBody>
        </p:sp>
        <p:sp>
          <p:nvSpPr>
            <p:cNvPr id="94" name="TextBox 93"/>
            <p:cNvSpPr txBox="1"/>
            <p:nvPr/>
          </p:nvSpPr>
          <p:spPr>
            <a:xfrm>
              <a:off x="4457743"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318</a:t>
              </a:r>
            </a:p>
          </p:txBody>
        </p:sp>
        <p:sp>
          <p:nvSpPr>
            <p:cNvPr id="95" name="TextBox 94"/>
            <p:cNvSpPr txBox="1"/>
            <p:nvPr/>
          </p:nvSpPr>
          <p:spPr>
            <a:xfrm>
              <a:off x="4854620"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324</a:t>
              </a:r>
              <a:endParaRPr lang="en-US" sz="900" dirty="0">
                <a:latin typeface="Arial"/>
                <a:cs typeface="Arial"/>
              </a:endParaRPr>
            </a:p>
          </p:txBody>
        </p:sp>
        <p:sp>
          <p:nvSpPr>
            <p:cNvPr id="96" name="TextBox 95"/>
            <p:cNvSpPr txBox="1"/>
            <p:nvPr/>
          </p:nvSpPr>
          <p:spPr>
            <a:xfrm>
              <a:off x="5250258"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330</a:t>
              </a:r>
              <a:endParaRPr lang="en-US" sz="900" dirty="0">
                <a:latin typeface="Arial"/>
                <a:cs typeface="Arial"/>
              </a:endParaRPr>
            </a:p>
          </p:txBody>
        </p:sp>
        <p:sp>
          <p:nvSpPr>
            <p:cNvPr id="97" name="TextBox 96"/>
            <p:cNvSpPr txBox="1"/>
            <p:nvPr/>
          </p:nvSpPr>
          <p:spPr>
            <a:xfrm>
              <a:off x="5634535"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336</a:t>
              </a:r>
              <a:endParaRPr lang="en-US" sz="900" dirty="0">
                <a:latin typeface="Arial"/>
                <a:cs typeface="Arial"/>
              </a:endParaRPr>
            </a:p>
          </p:txBody>
        </p:sp>
        <p:sp>
          <p:nvSpPr>
            <p:cNvPr id="98" name="TextBox 97"/>
            <p:cNvSpPr txBox="1"/>
            <p:nvPr/>
          </p:nvSpPr>
          <p:spPr>
            <a:xfrm>
              <a:off x="6031981"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342</a:t>
              </a:r>
              <a:endParaRPr lang="en-US" sz="900" dirty="0">
                <a:latin typeface="Arial"/>
                <a:cs typeface="Arial"/>
              </a:endParaRPr>
            </a:p>
          </p:txBody>
        </p:sp>
        <p:sp>
          <p:nvSpPr>
            <p:cNvPr id="99" name="TextBox 98"/>
            <p:cNvSpPr txBox="1"/>
            <p:nvPr/>
          </p:nvSpPr>
          <p:spPr>
            <a:xfrm>
              <a:off x="6419044"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348</a:t>
              </a:r>
              <a:endParaRPr lang="en-US" sz="900" dirty="0">
                <a:latin typeface="Arial"/>
                <a:cs typeface="Arial"/>
              </a:endParaRPr>
            </a:p>
          </p:txBody>
        </p:sp>
        <p:sp>
          <p:nvSpPr>
            <p:cNvPr id="100" name="TextBox 99"/>
            <p:cNvSpPr txBox="1"/>
            <p:nvPr/>
          </p:nvSpPr>
          <p:spPr>
            <a:xfrm>
              <a:off x="6779739" y="5153972"/>
              <a:ext cx="300556" cy="138499"/>
            </a:xfrm>
            <a:prstGeom prst="rect">
              <a:avLst/>
            </a:prstGeom>
            <a:noFill/>
          </p:spPr>
          <p:txBody>
            <a:bodyPr wrap="square" lIns="0" tIns="0" rIns="0" bIns="0" rtlCol="0">
              <a:spAutoFit/>
            </a:bodyPr>
            <a:lstStyle/>
            <a:p>
              <a:pPr algn="ctr"/>
              <a:r>
                <a:rPr lang="en-US" sz="900" dirty="0" smtClean="0">
                  <a:latin typeface="Arial"/>
                  <a:cs typeface="Arial"/>
                </a:rPr>
                <a:t>354</a:t>
              </a:r>
              <a:endParaRPr lang="en-US" sz="900" dirty="0">
                <a:latin typeface="Arial"/>
                <a:cs typeface="Arial"/>
              </a:endParaRPr>
            </a:p>
          </p:txBody>
        </p:sp>
        <p:sp>
          <p:nvSpPr>
            <p:cNvPr id="101" name="TextBox 100"/>
            <p:cNvSpPr txBox="1"/>
            <p:nvPr/>
          </p:nvSpPr>
          <p:spPr>
            <a:xfrm>
              <a:off x="7208514" y="5159301"/>
              <a:ext cx="300556" cy="138499"/>
            </a:xfrm>
            <a:prstGeom prst="rect">
              <a:avLst/>
            </a:prstGeom>
            <a:noFill/>
          </p:spPr>
          <p:txBody>
            <a:bodyPr wrap="square" lIns="0" tIns="0" rIns="0" bIns="0" rtlCol="0">
              <a:spAutoFit/>
            </a:bodyPr>
            <a:lstStyle/>
            <a:p>
              <a:pPr algn="ctr"/>
              <a:r>
                <a:rPr lang="en-US" sz="900" dirty="0" smtClean="0">
                  <a:latin typeface="Arial"/>
                  <a:cs typeface="Arial"/>
                </a:rPr>
                <a:t>360</a:t>
              </a:r>
              <a:endParaRPr lang="en-US" sz="900" dirty="0">
                <a:latin typeface="Arial"/>
                <a:cs typeface="Arial"/>
              </a:endParaRPr>
            </a:p>
          </p:txBody>
        </p:sp>
        <p:sp>
          <p:nvSpPr>
            <p:cNvPr id="102" name="TextBox 101"/>
            <p:cNvSpPr txBox="1"/>
            <p:nvPr/>
          </p:nvSpPr>
          <p:spPr>
            <a:xfrm>
              <a:off x="7599295" y="5153888"/>
              <a:ext cx="300556" cy="138499"/>
            </a:xfrm>
            <a:prstGeom prst="rect">
              <a:avLst/>
            </a:prstGeom>
            <a:noFill/>
          </p:spPr>
          <p:txBody>
            <a:bodyPr wrap="square" lIns="0" tIns="0" rIns="0" bIns="0" rtlCol="0">
              <a:spAutoFit/>
            </a:bodyPr>
            <a:lstStyle/>
            <a:p>
              <a:pPr algn="ctr"/>
              <a:r>
                <a:rPr lang="en-US" sz="900" dirty="0" smtClean="0">
                  <a:latin typeface="Arial"/>
                  <a:cs typeface="Arial"/>
                </a:rPr>
                <a:t>366</a:t>
              </a:r>
              <a:endParaRPr lang="en-US" sz="900" dirty="0">
                <a:latin typeface="Arial"/>
                <a:cs typeface="Arial"/>
              </a:endParaRPr>
            </a:p>
          </p:txBody>
        </p:sp>
        <p:sp>
          <p:nvSpPr>
            <p:cNvPr id="103" name="TextBox 102"/>
            <p:cNvSpPr txBox="1"/>
            <p:nvPr/>
          </p:nvSpPr>
          <p:spPr>
            <a:xfrm>
              <a:off x="7979220" y="5159245"/>
              <a:ext cx="300556" cy="138499"/>
            </a:xfrm>
            <a:prstGeom prst="rect">
              <a:avLst/>
            </a:prstGeom>
            <a:noFill/>
          </p:spPr>
          <p:txBody>
            <a:bodyPr wrap="square" lIns="0" tIns="0" rIns="0" bIns="0" rtlCol="0">
              <a:spAutoFit/>
            </a:bodyPr>
            <a:lstStyle/>
            <a:p>
              <a:pPr algn="ctr"/>
              <a:r>
                <a:rPr lang="en-US" sz="900" dirty="0" smtClean="0">
                  <a:latin typeface="Arial"/>
                  <a:cs typeface="Arial"/>
                </a:rPr>
                <a:t>372</a:t>
              </a:r>
              <a:endParaRPr lang="en-US" sz="900" dirty="0">
                <a:latin typeface="Arial"/>
                <a:cs typeface="Arial"/>
              </a:endParaRPr>
            </a:p>
          </p:txBody>
        </p:sp>
        <p:sp>
          <p:nvSpPr>
            <p:cNvPr id="104" name="TextBox 103"/>
            <p:cNvSpPr txBox="1"/>
            <p:nvPr/>
          </p:nvSpPr>
          <p:spPr>
            <a:xfrm>
              <a:off x="8380856" y="5153171"/>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78</a:t>
              </a:r>
              <a:endParaRPr lang="en-US" sz="900" dirty="0">
                <a:latin typeface="Arial"/>
                <a:cs typeface="Arial"/>
              </a:endParaRPr>
            </a:p>
          </p:txBody>
        </p:sp>
        <p:sp>
          <p:nvSpPr>
            <p:cNvPr id="105" name="TextBox 104"/>
            <p:cNvSpPr txBox="1"/>
            <p:nvPr/>
          </p:nvSpPr>
          <p:spPr>
            <a:xfrm>
              <a:off x="916488"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264</a:t>
              </a:r>
              <a:endParaRPr lang="en-US" sz="900" dirty="0">
                <a:latin typeface="Arial"/>
                <a:cs typeface="Arial"/>
              </a:endParaRPr>
            </a:p>
          </p:txBody>
        </p:sp>
        <p:sp>
          <p:nvSpPr>
            <p:cNvPr id="106" name="TextBox 105"/>
            <p:cNvSpPr txBox="1"/>
            <p:nvPr/>
          </p:nvSpPr>
          <p:spPr>
            <a:xfrm>
              <a:off x="541482"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258</a:t>
              </a:r>
              <a:endParaRPr lang="en-US" sz="900" dirty="0">
                <a:latin typeface="Arial"/>
                <a:cs typeface="Arial"/>
              </a:endParaRPr>
            </a:p>
          </p:txBody>
        </p:sp>
        <p:sp>
          <p:nvSpPr>
            <p:cNvPr id="107" name="TextBox 106"/>
            <p:cNvSpPr txBox="1"/>
            <p:nvPr/>
          </p:nvSpPr>
          <p:spPr>
            <a:xfrm>
              <a:off x="149167" y="5156493"/>
              <a:ext cx="300556" cy="138499"/>
            </a:xfrm>
            <a:prstGeom prst="rect">
              <a:avLst/>
            </a:prstGeom>
            <a:noFill/>
          </p:spPr>
          <p:txBody>
            <a:bodyPr wrap="square" lIns="0" tIns="0" rIns="0" bIns="0" rtlCol="0">
              <a:spAutoFit/>
            </a:bodyPr>
            <a:lstStyle/>
            <a:p>
              <a:pPr algn="ctr"/>
              <a:r>
                <a:rPr lang="en-US" sz="900" dirty="0" smtClean="0">
                  <a:latin typeface="Arial"/>
                  <a:cs typeface="Arial"/>
                </a:rPr>
                <a:t>252</a:t>
              </a:r>
              <a:endParaRPr lang="en-US" sz="900" dirty="0">
                <a:latin typeface="Arial"/>
                <a:cs typeface="Arial"/>
              </a:endParaRPr>
            </a:p>
          </p:txBody>
        </p:sp>
        <p:sp>
          <p:nvSpPr>
            <p:cNvPr id="108" name="TextBox 107"/>
            <p:cNvSpPr txBox="1"/>
            <p:nvPr/>
          </p:nvSpPr>
          <p:spPr>
            <a:xfrm>
              <a:off x="8691154" y="4952749"/>
              <a:ext cx="396333" cy="230832"/>
            </a:xfrm>
            <a:prstGeom prst="rect">
              <a:avLst/>
            </a:prstGeom>
            <a:noFill/>
          </p:spPr>
          <p:txBody>
            <a:bodyPr wrap="square" rtlCol="0">
              <a:spAutoFit/>
            </a:bodyPr>
            <a:lstStyle/>
            <a:p>
              <a:r>
                <a:rPr lang="en-US" sz="900" dirty="0" smtClean="0">
                  <a:latin typeface="Arial"/>
                  <a:cs typeface="Arial"/>
                </a:rPr>
                <a:t>(K</a:t>
              </a:r>
              <a:r>
                <a:rPr lang="en-US" sz="900" dirty="0">
                  <a:latin typeface="Arial"/>
                  <a:cs typeface="Arial"/>
                </a:rPr>
                <a:t>)</a:t>
              </a:r>
            </a:p>
          </p:txBody>
        </p:sp>
      </p:grpSp>
      <p:grpSp>
        <p:nvGrpSpPr>
          <p:cNvPr id="2" name="Group 1"/>
          <p:cNvGrpSpPr/>
          <p:nvPr/>
        </p:nvGrpSpPr>
        <p:grpSpPr>
          <a:xfrm>
            <a:off x="48213" y="5394744"/>
            <a:ext cx="4628596" cy="342163"/>
            <a:chOff x="59256" y="5334933"/>
            <a:chExt cx="4628596" cy="342163"/>
          </a:xfrm>
        </p:grpSpPr>
        <p:pic>
          <p:nvPicPr>
            <p:cNvPr id="63" name="Picture 62" descr="250_jet_mslp_24.png"/>
            <p:cNvPicPr>
              <a:picLocks/>
            </p:cNvPicPr>
            <p:nvPr/>
          </p:nvPicPr>
          <p:blipFill rotWithShape="1">
            <a:blip r:embed="rId6">
              <a:extLst>
                <a:ext uri="{28A0092B-C50C-407E-A947-70E740481C1C}">
                  <a14:useLocalDpi xmlns:a14="http://schemas.microsoft.com/office/drawing/2010/main" val="0"/>
                </a:ext>
              </a:extLst>
            </a:blip>
            <a:srcRect l="49220" t="95259" r="17498" b="2074"/>
            <a:stretch/>
          </p:blipFill>
          <p:spPr>
            <a:xfrm>
              <a:off x="59256" y="5385658"/>
              <a:ext cx="4071232" cy="164592"/>
            </a:xfrm>
            <a:prstGeom prst="rect">
              <a:avLst/>
            </a:prstGeom>
          </p:spPr>
        </p:pic>
        <p:sp>
          <p:nvSpPr>
            <p:cNvPr id="64" name="TextBox 63"/>
            <p:cNvSpPr txBox="1"/>
            <p:nvPr/>
          </p:nvSpPr>
          <p:spPr>
            <a:xfrm>
              <a:off x="4069139" y="5334933"/>
              <a:ext cx="618713" cy="230832"/>
            </a:xfrm>
            <a:prstGeom prst="rect">
              <a:avLst/>
            </a:prstGeom>
            <a:noFill/>
          </p:spPr>
          <p:txBody>
            <a:bodyPr wrap="square" rtlCol="0">
              <a:spAutoFit/>
            </a:bodyPr>
            <a:lstStyle/>
            <a:p>
              <a:r>
                <a:rPr lang="en-US" sz="900" dirty="0" smtClean="0">
                  <a:latin typeface="Arial"/>
                  <a:cs typeface="Arial"/>
                </a:rPr>
                <a:t>(</a:t>
              </a:r>
              <a:r>
                <a:rPr lang="en-US" sz="900" dirty="0" smtClean="0">
                  <a:latin typeface="Arial" panose="020B0604020202020204" pitchFamily="34" charset="0"/>
                  <a:cs typeface="Arial" panose="020B0604020202020204" pitchFamily="34" charset="0"/>
                </a:rPr>
                <a:t>m s</a:t>
              </a:r>
              <a:r>
                <a:rPr lang="en-US" sz="900" baseline="30000" dirty="0" smtClean="0">
                  <a:latin typeface="Arial" panose="020B0604020202020204" pitchFamily="34" charset="0"/>
                  <a:cs typeface="Arial" panose="020B0604020202020204" pitchFamily="34" charset="0"/>
                </a:rPr>
                <a:t>−1</a:t>
              </a:r>
              <a:r>
                <a:rPr lang="en-US" sz="900" baseline="30000" dirty="0" smtClean="0">
                  <a:solidFill>
                    <a:srgbClr val="000000"/>
                  </a:solidFill>
                  <a:latin typeface="Arial" panose="020B0604020202020204" pitchFamily="34" charset="0"/>
                  <a:cs typeface="Arial" panose="020B0604020202020204" pitchFamily="34" charset="0"/>
                </a:rPr>
                <a:t> </a:t>
              </a:r>
              <a:r>
                <a:rPr lang="en-US" sz="900" dirty="0" smtClean="0">
                  <a:latin typeface="Arial"/>
                  <a:cs typeface="Arial"/>
                </a:rPr>
                <a:t>)</a:t>
              </a:r>
              <a:endParaRPr lang="en-US" sz="900" dirty="0">
                <a:latin typeface="Arial"/>
                <a:cs typeface="Arial"/>
              </a:endParaRPr>
            </a:p>
          </p:txBody>
        </p:sp>
        <p:sp>
          <p:nvSpPr>
            <p:cNvPr id="65" name="TextBox 64"/>
            <p:cNvSpPr txBox="1"/>
            <p:nvPr/>
          </p:nvSpPr>
          <p:spPr>
            <a:xfrm>
              <a:off x="379106" y="5538597"/>
              <a:ext cx="300556" cy="138499"/>
            </a:xfrm>
            <a:prstGeom prst="rect">
              <a:avLst/>
            </a:prstGeom>
            <a:noFill/>
          </p:spPr>
          <p:txBody>
            <a:bodyPr wrap="square" lIns="0" tIns="0" rIns="0" bIns="0" rtlCol="0">
              <a:spAutoFit/>
            </a:bodyPr>
            <a:lstStyle/>
            <a:p>
              <a:pPr algn="ctr"/>
              <a:r>
                <a:rPr lang="en-US" sz="900" dirty="0">
                  <a:latin typeface="Arial"/>
                  <a:cs typeface="Arial"/>
                </a:rPr>
                <a:t>3</a:t>
              </a:r>
              <a:r>
                <a:rPr lang="en-US" sz="900" dirty="0" smtClean="0">
                  <a:latin typeface="Arial"/>
                  <a:cs typeface="Arial"/>
                </a:rPr>
                <a:t>0</a:t>
              </a:r>
              <a:endParaRPr lang="en-US" sz="900" dirty="0">
                <a:latin typeface="Arial"/>
                <a:cs typeface="Arial"/>
              </a:endParaRPr>
            </a:p>
          </p:txBody>
        </p:sp>
        <p:sp>
          <p:nvSpPr>
            <p:cNvPr id="66" name="TextBox 65"/>
            <p:cNvSpPr txBox="1"/>
            <p:nvPr/>
          </p:nvSpPr>
          <p:spPr>
            <a:xfrm>
              <a:off x="828454" y="5538597"/>
              <a:ext cx="300556" cy="138499"/>
            </a:xfrm>
            <a:prstGeom prst="rect">
              <a:avLst/>
            </a:prstGeom>
            <a:noFill/>
          </p:spPr>
          <p:txBody>
            <a:bodyPr wrap="square" lIns="0" tIns="0" rIns="0" bIns="0" rtlCol="0">
              <a:spAutoFit/>
            </a:bodyPr>
            <a:lstStyle/>
            <a:p>
              <a:pPr algn="ctr"/>
              <a:r>
                <a:rPr lang="en-US" sz="900" dirty="0">
                  <a:latin typeface="Arial"/>
                  <a:cs typeface="Arial"/>
                </a:rPr>
                <a:t>4</a:t>
              </a:r>
              <a:r>
                <a:rPr lang="en-US" sz="900" dirty="0" smtClean="0">
                  <a:latin typeface="Arial"/>
                  <a:cs typeface="Arial"/>
                </a:rPr>
                <a:t>0</a:t>
              </a:r>
              <a:endParaRPr lang="en-US" sz="900" dirty="0">
                <a:latin typeface="Arial"/>
                <a:cs typeface="Arial"/>
              </a:endParaRPr>
            </a:p>
          </p:txBody>
        </p:sp>
        <p:sp>
          <p:nvSpPr>
            <p:cNvPr id="67" name="TextBox 66"/>
            <p:cNvSpPr txBox="1"/>
            <p:nvPr/>
          </p:nvSpPr>
          <p:spPr>
            <a:xfrm>
              <a:off x="1271380" y="5537766"/>
              <a:ext cx="300556" cy="138499"/>
            </a:xfrm>
            <a:prstGeom prst="rect">
              <a:avLst/>
            </a:prstGeom>
            <a:noFill/>
          </p:spPr>
          <p:txBody>
            <a:bodyPr wrap="square" lIns="0" tIns="0" rIns="0" bIns="0" rtlCol="0">
              <a:spAutoFit/>
            </a:bodyPr>
            <a:lstStyle/>
            <a:p>
              <a:pPr algn="ctr"/>
              <a:r>
                <a:rPr lang="en-US" sz="900" dirty="0">
                  <a:latin typeface="Arial"/>
                  <a:cs typeface="Arial"/>
                </a:rPr>
                <a:t>5</a:t>
              </a:r>
              <a:r>
                <a:rPr lang="en-US" sz="900" dirty="0" smtClean="0">
                  <a:latin typeface="Arial"/>
                  <a:cs typeface="Arial"/>
                </a:rPr>
                <a:t>0</a:t>
              </a:r>
              <a:endParaRPr lang="en-US" sz="900" dirty="0">
                <a:latin typeface="Arial"/>
                <a:cs typeface="Arial"/>
              </a:endParaRPr>
            </a:p>
          </p:txBody>
        </p:sp>
        <p:sp>
          <p:nvSpPr>
            <p:cNvPr id="68" name="TextBox 67"/>
            <p:cNvSpPr txBox="1"/>
            <p:nvPr/>
          </p:nvSpPr>
          <p:spPr>
            <a:xfrm>
              <a:off x="1718906" y="5538597"/>
              <a:ext cx="300556" cy="138499"/>
            </a:xfrm>
            <a:prstGeom prst="rect">
              <a:avLst/>
            </a:prstGeom>
            <a:noFill/>
          </p:spPr>
          <p:txBody>
            <a:bodyPr wrap="square" lIns="0" tIns="0" rIns="0" bIns="0" rtlCol="0">
              <a:spAutoFit/>
            </a:bodyPr>
            <a:lstStyle/>
            <a:p>
              <a:pPr algn="ctr"/>
              <a:r>
                <a:rPr lang="en-US" sz="900" dirty="0">
                  <a:latin typeface="Arial"/>
                  <a:cs typeface="Arial"/>
                </a:rPr>
                <a:t>6</a:t>
              </a:r>
              <a:r>
                <a:rPr lang="en-US" sz="900" dirty="0" smtClean="0">
                  <a:latin typeface="Arial"/>
                  <a:cs typeface="Arial"/>
                </a:rPr>
                <a:t>0</a:t>
              </a:r>
              <a:endParaRPr lang="en-US" sz="900" dirty="0">
                <a:latin typeface="Arial"/>
                <a:cs typeface="Arial"/>
              </a:endParaRPr>
            </a:p>
          </p:txBody>
        </p:sp>
        <p:sp>
          <p:nvSpPr>
            <p:cNvPr id="69" name="TextBox 68"/>
            <p:cNvSpPr txBox="1"/>
            <p:nvPr/>
          </p:nvSpPr>
          <p:spPr>
            <a:xfrm>
              <a:off x="2171505" y="5537766"/>
              <a:ext cx="300556" cy="138499"/>
            </a:xfrm>
            <a:prstGeom prst="rect">
              <a:avLst/>
            </a:prstGeom>
            <a:noFill/>
          </p:spPr>
          <p:txBody>
            <a:bodyPr wrap="square" lIns="0" tIns="0" rIns="0" bIns="0" rtlCol="0">
              <a:spAutoFit/>
            </a:bodyPr>
            <a:lstStyle/>
            <a:p>
              <a:pPr algn="ctr"/>
              <a:r>
                <a:rPr lang="en-US" sz="900" dirty="0">
                  <a:latin typeface="Arial"/>
                  <a:cs typeface="Arial"/>
                </a:rPr>
                <a:t>7</a:t>
              </a:r>
              <a:r>
                <a:rPr lang="en-US" sz="900" dirty="0" smtClean="0">
                  <a:latin typeface="Arial"/>
                  <a:cs typeface="Arial"/>
                </a:rPr>
                <a:t>0</a:t>
              </a:r>
              <a:endParaRPr lang="en-US" sz="900" dirty="0">
                <a:latin typeface="Arial"/>
                <a:cs typeface="Arial"/>
              </a:endParaRPr>
            </a:p>
          </p:txBody>
        </p:sp>
        <p:sp>
          <p:nvSpPr>
            <p:cNvPr id="70" name="TextBox 69"/>
            <p:cNvSpPr txBox="1"/>
            <p:nvPr/>
          </p:nvSpPr>
          <p:spPr>
            <a:xfrm>
              <a:off x="2612098" y="5538597"/>
              <a:ext cx="300556" cy="138499"/>
            </a:xfrm>
            <a:prstGeom prst="rect">
              <a:avLst/>
            </a:prstGeom>
            <a:noFill/>
          </p:spPr>
          <p:txBody>
            <a:bodyPr wrap="square" lIns="0" tIns="0" rIns="0" bIns="0" rtlCol="0">
              <a:spAutoFit/>
            </a:bodyPr>
            <a:lstStyle/>
            <a:p>
              <a:pPr algn="ctr"/>
              <a:r>
                <a:rPr lang="en-US" sz="900" dirty="0" smtClean="0">
                  <a:latin typeface="Arial"/>
                  <a:cs typeface="Arial"/>
                </a:rPr>
                <a:t>80</a:t>
              </a:r>
              <a:endParaRPr lang="en-US" sz="900" dirty="0">
                <a:latin typeface="Arial"/>
                <a:cs typeface="Arial"/>
              </a:endParaRPr>
            </a:p>
          </p:txBody>
        </p:sp>
        <p:sp>
          <p:nvSpPr>
            <p:cNvPr id="71" name="TextBox 70"/>
            <p:cNvSpPr txBox="1"/>
            <p:nvPr/>
          </p:nvSpPr>
          <p:spPr>
            <a:xfrm>
              <a:off x="3062932" y="5536935"/>
              <a:ext cx="300556" cy="138499"/>
            </a:xfrm>
            <a:prstGeom prst="rect">
              <a:avLst/>
            </a:prstGeom>
            <a:noFill/>
          </p:spPr>
          <p:txBody>
            <a:bodyPr wrap="square" lIns="0" tIns="0" rIns="0" bIns="0" rtlCol="0">
              <a:spAutoFit/>
            </a:bodyPr>
            <a:lstStyle/>
            <a:p>
              <a:pPr algn="ctr"/>
              <a:r>
                <a:rPr lang="en-US" sz="900" dirty="0">
                  <a:latin typeface="Arial"/>
                  <a:cs typeface="Arial"/>
                </a:rPr>
                <a:t>9</a:t>
              </a:r>
              <a:r>
                <a:rPr lang="en-US" sz="900" dirty="0" smtClean="0">
                  <a:latin typeface="Arial"/>
                  <a:cs typeface="Arial"/>
                </a:rPr>
                <a:t>0</a:t>
              </a:r>
              <a:endParaRPr lang="en-US" sz="900" dirty="0">
                <a:latin typeface="Arial"/>
                <a:cs typeface="Arial"/>
              </a:endParaRPr>
            </a:p>
          </p:txBody>
        </p:sp>
        <p:sp>
          <p:nvSpPr>
            <p:cNvPr id="72" name="TextBox 71"/>
            <p:cNvSpPr txBox="1"/>
            <p:nvPr/>
          </p:nvSpPr>
          <p:spPr>
            <a:xfrm>
              <a:off x="3504580" y="5538597"/>
              <a:ext cx="300556" cy="138499"/>
            </a:xfrm>
            <a:prstGeom prst="rect">
              <a:avLst/>
            </a:prstGeom>
            <a:noFill/>
          </p:spPr>
          <p:txBody>
            <a:bodyPr wrap="square" lIns="0" tIns="0" rIns="0" bIns="0" rtlCol="0">
              <a:spAutoFit/>
            </a:bodyPr>
            <a:lstStyle/>
            <a:p>
              <a:pPr algn="ctr"/>
              <a:r>
                <a:rPr lang="en-US" sz="900" dirty="0" smtClean="0">
                  <a:latin typeface="Arial"/>
                  <a:cs typeface="Arial"/>
                </a:rPr>
                <a:t>100</a:t>
              </a:r>
              <a:endParaRPr lang="en-US" sz="900" dirty="0">
                <a:latin typeface="Arial"/>
                <a:cs typeface="Arial"/>
              </a:endParaRPr>
            </a:p>
          </p:txBody>
        </p:sp>
      </p:grpSp>
      <p:grpSp>
        <p:nvGrpSpPr>
          <p:cNvPr id="3" name="Group 2"/>
          <p:cNvGrpSpPr/>
          <p:nvPr/>
        </p:nvGrpSpPr>
        <p:grpSpPr>
          <a:xfrm>
            <a:off x="4673948" y="5396860"/>
            <a:ext cx="4486208" cy="340047"/>
            <a:chOff x="4629776" y="5337049"/>
            <a:chExt cx="4486208" cy="340047"/>
          </a:xfrm>
        </p:grpSpPr>
        <p:pic>
          <p:nvPicPr>
            <p:cNvPr id="73" name="Picture 72" descr="250_jet_mslp_24.png"/>
            <p:cNvPicPr>
              <a:picLocks/>
            </p:cNvPicPr>
            <p:nvPr/>
          </p:nvPicPr>
          <p:blipFill rotWithShape="1">
            <a:blip r:embed="rId6">
              <a:extLst>
                <a:ext uri="{28A0092B-C50C-407E-A947-70E740481C1C}">
                  <a14:useLocalDpi xmlns:a14="http://schemas.microsoft.com/office/drawing/2010/main" val="0"/>
                </a:ext>
              </a:extLst>
            </a:blip>
            <a:srcRect l="10867" t="95111" r="58321" b="2074"/>
            <a:stretch/>
          </p:blipFill>
          <p:spPr>
            <a:xfrm>
              <a:off x="4629776" y="5385658"/>
              <a:ext cx="4069080" cy="164592"/>
            </a:xfrm>
            <a:prstGeom prst="rect">
              <a:avLst/>
            </a:prstGeom>
          </p:spPr>
        </p:pic>
        <p:sp>
          <p:nvSpPr>
            <p:cNvPr id="74" name="TextBox 73"/>
            <p:cNvSpPr txBox="1"/>
            <p:nvPr/>
          </p:nvSpPr>
          <p:spPr>
            <a:xfrm>
              <a:off x="8630979" y="5337049"/>
              <a:ext cx="485005" cy="230832"/>
            </a:xfrm>
            <a:prstGeom prst="rect">
              <a:avLst/>
            </a:prstGeom>
            <a:noFill/>
          </p:spPr>
          <p:txBody>
            <a:bodyPr wrap="square" rtlCol="0">
              <a:spAutoFit/>
            </a:bodyPr>
            <a:lstStyle/>
            <a:p>
              <a:r>
                <a:rPr lang="en-US" sz="900" dirty="0" smtClean="0">
                  <a:latin typeface="Arial"/>
                  <a:cs typeface="Arial"/>
                </a:rPr>
                <a:t>(mm)</a:t>
              </a:r>
              <a:endParaRPr lang="en-US" sz="900" dirty="0">
                <a:latin typeface="Arial"/>
                <a:cs typeface="Arial"/>
              </a:endParaRPr>
            </a:p>
          </p:txBody>
        </p:sp>
        <p:sp>
          <p:nvSpPr>
            <p:cNvPr id="82" name="TextBox 81"/>
            <p:cNvSpPr txBox="1"/>
            <p:nvPr/>
          </p:nvSpPr>
          <p:spPr>
            <a:xfrm>
              <a:off x="4997246"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10</a:t>
              </a:r>
              <a:endParaRPr lang="en-US" sz="900" dirty="0">
                <a:latin typeface="Arial"/>
                <a:cs typeface="Arial"/>
              </a:endParaRPr>
            </a:p>
          </p:txBody>
        </p:sp>
        <p:sp>
          <p:nvSpPr>
            <p:cNvPr id="83" name="TextBox 82"/>
            <p:cNvSpPr txBox="1"/>
            <p:nvPr/>
          </p:nvSpPr>
          <p:spPr>
            <a:xfrm>
              <a:off x="5497841" y="5536422"/>
              <a:ext cx="300556" cy="138499"/>
            </a:xfrm>
            <a:prstGeom prst="rect">
              <a:avLst/>
            </a:prstGeom>
            <a:noFill/>
          </p:spPr>
          <p:txBody>
            <a:bodyPr wrap="square" lIns="0" tIns="0" rIns="0" bIns="0" rtlCol="0">
              <a:spAutoFit/>
            </a:bodyPr>
            <a:lstStyle/>
            <a:p>
              <a:pPr algn="ctr"/>
              <a:r>
                <a:rPr lang="en-US" sz="900" dirty="0" smtClean="0">
                  <a:latin typeface="Arial"/>
                  <a:cs typeface="Arial"/>
                </a:rPr>
                <a:t>15</a:t>
              </a:r>
              <a:endParaRPr lang="en-US" sz="900" dirty="0">
                <a:latin typeface="Arial"/>
                <a:cs typeface="Arial"/>
              </a:endParaRPr>
            </a:p>
          </p:txBody>
        </p:sp>
        <p:sp>
          <p:nvSpPr>
            <p:cNvPr id="109" name="TextBox 108"/>
            <p:cNvSpPr txBox="1"/>
            <p:nvPr/>
          </p:nvSpPr>
          <p:spPr>
            <a:xfrm>
              <a:off x="6003011" y="5538597"/>
              <a:ext cx="300556" cy="138499"/>
            </a:xfrm>
            <a:prstGeom prst="rect">
              <a:avLst/>
            </a:prstGeom>
            <a:noFill/>
          </p:spPr>
          <p:txBody>
            <a:bodyPr wrap="square" lIns="0" tIns="0" rIns="0" bIns="0" rtlCol="0">
              <a:spAutoFit/>
            </a:bodyPr>
            <a:lstStyle/>
            <a:p>
              <a:pPr algn="ctr"/>
              <a:r>
                <a:rPr lang="en-US" sz="900" dirty="0" smtClean="0">
                  <a:latin typeface="Arial"/>
                  <a:cs typeface="Arial"/>
                </a:rPr>
                <a:t>20</a:t>
              </a:r>
              <a:endParaRPr lang="en-US" sz="900" dirty="0">
                <a:latin typeface="Arial"/>
                <a:cs typeface="Arial"/>
              </a:endParaRPr>
            </a:p>
          </p:txBody>
        </p:sp>
        <p:sp>
          <p:nvSpPr>
            <p:cNvPr id="110" name="TextBox 109"/>
            <p:cNvSpPr txBox="1"/>
            <p:nvPr/>
          </p:nvSpPr>
          <p:spPr>
            <a:xfrm>
              <a:off x="6508194" y="5536422"/>
              <a:ext cx="300556" cy="138499"/>
            </a:xfrm>
            <a:prstGeom prst="rect">
              <a:avLst/>
            </a:prstGeom>
            <a:noFill/>
          </p:spPr>
          <p:txBody>
            <a:bodyPr wrap="square" lIns="0" tIns="0" rIns="0" bIns="0" rtlCol="0">
              <a:spAutoFit/>
            </a:bodyPr>
            <a:lstStyle/>
            <a:p>
              <a:pPr algn="ctr"/>
              <a:r>
                <a:rPr lang="en-US" sz="900" dirty="0" smtClean="0">
                  <a:latin typeface="Arial"/>
                  <a:cs typeface="Arial"/>
                </a:rPr>
                <a:t>25</a:t>
              </a:r>
              <a:endParaRPr lang="en-US" sz="900" dirty="0">
                <a:latin typeface="Arial"/>
                <a:cs typeface="Arial"/>
              </a:endParaRPr>
            </a:p>
          </p:txBody>
        </p:sp>
        <p:sp>
          <p:nvSpPr>
            <p:cNvPr id="111" name="TextBox 110"/>
            <p:cNvSpPr txBox="1"/>
            <p:nvPr/>
          </p:nvSpPr>
          <p:spPr>
            <a:xfrm>
              <a:off x="7010692"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30</a:t>
              </a:r>
              <a:endParaRPr lang="en-US" sz="900" dirty="0">
                <a:latin typeface="Arial"/>
                <a:cs typeface="Arial"/>
              </a:endParaRPr>
            </a:p>
          </p:txBody>
        </p:sp>
        <p:sp>
          <p:nvSpPr>
            <p:cNvPr id="112" name="TextBox 111"/>
            <p:cNvSpPr txBox="1"/>
            <p:nvPr/>
          </p:nvSpPr>
          <p:spPr>
            <a:xfrm>
              <a:off x="7510138" y="5536422"/>
              <a:ext cx="300556" cy="138499"/>
            </a:xfrm>
            <a:prstGeom prst="rect">
              <a:avLst/>
            </a:prstGeom>
            <a:noFill/>
          </p:spPr>
          <p:txBody>
            <a:bodyPr wrap="square" lIns="0" tIns="0" rIns="0" bIns="0" rtlCol="0">
              <a:spAutoFit/>
            </a:bodyPr>
            <a:lstStyle/>
            <a:p>
              <a:pPr algn="ctr"/>
              <a:r>
                <a:rPr lang="en-US" sz="900" dirty="0" smtClean="0">
                  <a:latin typeface="Arial"/>
                  <a:cs typeface="Arial"/>
                </a:rPr>
                <a:t>35</a:t>
              </a:r>
              <a:endParaRPr lang="en-US" sz="900" dirty="0">
                <a:latin typeface="Arial"/>
                <a:cs typeface="Arial"/>
              </a:endParaRPr>
            </a:p>
          </p:txBody>
        </p:sp>
        <p:sp>
          <p:nvSpPr>
            <p:cNvPr id="113" name="TextBox 112"/>
            <p:cNvSpPr txBox="1"/>
            <p:nvPr/>
          </p:nvSpPr>
          <p:spPr>
            <a:xfrm>
              <a:off x="8013180" y="5536422"/>
              <a:ext cx="300556" cy="138499"/>
            </a:xfrm>
            <a:prstGeom prst="rect">
              <a:avLst/>
            </a:prstGeom>
            <a:noFill/>
          </p:spPr>
          <p:txBody>
            <a:bodyPr wrap="square" lIns="0" tIns="0" rIns="0" bIns="0" rtlCol="0">
              <a:spAutoFit/>
            </a:bodyPr>
            <a:lstStyle/>
            <a:p>
              <a:pPr algn="ctr"/>
              <a:r>
                <a:rPr lang="en-US" sz="900" dirty="0" smtClean="0">
                  <a:latin typeface="Arial"/>
                  <a:cs typeface="Arial"/>
                </a:rPr>
                <a:t>40</a:t>
              </a:r>
              <a:endParaRPr lang="en-US" sz="900" dirty="0">
                <a:latin typeface="Arial"/>
                <a:cs typeface="Arial"/>
              </a:endParaRPr>
            </a:p>
          </p:txBody>
        </p:sp>
      </p:grpSp>
      <p:sp>
        <p:nvSpPr>
          <p:cNvPr id="117" name="Title 1"/>
          <p:cNvSpPr>
            <a:spLocks noGrp="1"/>
          </p:cNvSpPr>
          <p:nvPr>
            <p:ph type="title"/>
          </p:nvPr>
        </p:nvSpPr>
        <p:spPr>
          <a:xfrm>
            <a:off x="80294" y="-33716"/>
            <a:ext cx="7349958"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Fig. 12</a:t>
            </a:r>
            <a:endParaRPr lang="en-US" sz="2800" b="1" dirty="0">
              <a:solidFill>
                <a:srgbClr val="FF0000"/>
              </a:solidFill>
              <a:latin typeface="Arial" panose="020B0604020202020204" pitchFamily="34" charset="0"/>
              <a:cs typeface="Arial" panose="020B0604020202020204" pitchFamily="34" charset="0"/>
            </a:endParaRPr>
          </a:p>
        </p:txBody>
      </p:sp>
      <p:sp>
        <p:nvSpPr>
          <p:cNvPr id="75" name="Rectangle 74"/>
          <p:cNvSpPr/>
          <p:nvPr/>
        </p:nvSpPr>
        <p:spPr>
          <a:xfrm>
            <a:off x="1898544" y="2045421"/>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R1</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115" name="Rectangle 114"/>
          <p:cNvSpPr/>
          <p:nvPr/>
        </p:nvSpPr>
        <p:spPr>
          <a:xfrm>
            <a:off x="3188678" y="1254082"/>
            <a:ext cx="905967" cy="769441"/>
          </a:xfrm>
          <a:prstGeom prst="rect">
            <a:avLst/>
          </a:prstGeom>
          <a:noFill/>
        </p:spPr>
        <p:txBody>
          <a:bodyPr wrap="none" lIns="91440" tIns="45720" rIns="91440" bIns="45720">
            <a:spAutoFit/>
          </a:bodyPr>
          <a:lstStyle/>
          <a:p>
            <a:pPr algn="ctr"/>
            <a:r>
              <a:rPr lang="en-US" sz="4400" b="1" cap="none" spc="0" dirty="0" smtClean="0">
                <a:ln w="28575">
                  <a:solidFill>
                    <a:schemeClr val="tx1"/>
                  </a:solidFill>
                  <a:prstDash val="solid"/>
                </a:ln>
                <a:solidFill>
                  <a:schemeClr val="bg1"/>
                </a:solidFill>
                <a:latin typeface="Arial" panose="020B0604020202020204" pitchFamily="34" charset="0"/>
                <a:cs typeface="Arial" panose="020B0604020202020204" pitchFamily="34" charset="0"/>
              </a:rPr>
              <a:t>R2</a:t>
            </a:r>
            <a:endParaRPr lang="en-US" sz="2000" b="1" cap="none" spc="0" dirty="0">
              <a:ln w="28575">
                <a:solidFill>
                  <a:schemeClr val="tx1"/>
                </a:solidFill>
                <a:prstDash val="solid"/>
              </a:ln>
              <a:solidFill>
                <a:schemeClr val="bg1"/>
              </a:solidFill>
              <a:latin typeface="Arial" panose="020B0604020202020204" pitchFamily="34" charset="0"/>
              <a:cs typeface="Arial" panose="020B0604020202020204" pitchFamily="34" charset="0"/>
            </a:endParaRPr>
          </a:p>
        </p:txBody>
      </p:sp>
      <p:grpSp>
        <p:nvGrpSpPr>
          <p:cNvPr id="121" name="Group 120"/>
          <p:cNvGrpSpPr/>
          <p:nvPr/>
        </p:nvGrpSpPr>
        <p:grpSpPr>
          <a:xfrm>
            <a:off x="26604" y="4722927"/>
            <a:ext cx="969630" cy="307777"/>
            <a:chOff x="16081" y="4780343"/>
            <a:chExt cx="969630" cy="307777"/>
          </a:xfrm>
        </p:grpSpPr>
        <p:sp>
          <p:nvSpPr>
            <p:cNvPr id="122" name="Rectangle 121"/>
            <p:cNvSpPr/>
            <p:nvPr/>
          </p:nvSpPr>
          <p:spPr>
            <a:xfrm>
              <a:off x="16081" y="4816163"/>
              <a:ext cx="618912" cy="241116"/>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Oval 122"/>
            <p:cNvSpPr>
              <a:spLocks noChangeAspect="1"/>
            </p:cNvSpPr>
            <p:nvPr/>
          </p:nvSpPr>
          <p:spPr>
            <a:xfrm>
              <a:off x="75063" y="4887832"/>
              <a:ext cx="109728" cy="109728"/>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TextBox 123"/>
            <p:cNvSpPr txBox="1"/>
            <p:nvPr/>
          </p:nvSpPr>
          <p:spPr>
            <a:xfrm>
              <a:off x="150953" y="4780343"/>
              <a:ext cx="834758" cy="307777"/>
            </a:xfrm>
            <a:prstGeom prst="rect">
              <a:avLst/>
            </a:prstGeom>
            <a:noFill/>
          </p:spPr>
          <p:txBody>
            <a:bodyPr wrap="square" rtlCol="0">
              <a:spAutoFit/>
            </a:bodyPr>
            <a:lstStyle/>
            <a:p>
              <a:r>
                <a:rPr lang="en-US" sz="1400" b="1" dirty="0" smtClean="0">
                  <a:latin typeface="Arial"/>
                  <a:cs typeface="Arial"/>
                </a:rPr>
                <a:t>TPV </a:t>
              </a:r>
              <a:endParaRPr lang="en-US" sz="1400" b="1" dirty="0">
                <a:latin typeface="Arial"/>
                <a:cs typeface="Arial"/>
              </a:endParaRPr>
            </a:p>
          </p:txBody>
        </p:sp>
      </p:grpSp>
      <p:grpSp>
        <p:nvGrpSpPr>
          <p:cNvPr id="125" name="Group 124"/>
          <p:cNvGrpSpPr/>
          <p:nvPr/>
        </p:nvGrpSpPr>
        <p:grpSpPr>
          <a:xfrm>
            <a:off x="4587355" y="4729135"/>
            <a:ext cx="571548" cy="307777"/>
            <a:chOff x="4583628" y="4484262"/>
            <a:chExt cx="571548" cy="307777"/>
          </a:xfrm>
        </p:grpSpPr>
        <p:sp>
          <p:nvSpPr>
            <p:cNvPr id="126" name="Rectangle 125"/>
            <p:cNvSpPr/>
            <p:nvPr/>
          </p:nvSpPr>
          <p:spPr>
            <a:xfrm>
              <a:off x="4583628" y="4533887"/>
              <a:ext cx="524947" cy="222263"/>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TextBox 126"/>
            <p:cNvSpPr txBox="1"/>
            <p:nvPr/>
          </p:nvSpPr>
          <p:spPr>
            <a:xfrm>
              <a:off x="4712732" y="4484262"/>
              <a:ext cx="442444" cy="307777"/>
            </a:xfrm>
            <a:prstGeom prst="rect">
              <a:avLst/>
            </a:prstGeom>
            <a:noFill/>
          </p:spPr>
          <p:txBody>
            <a:bodyPr wrap="square" rtlCol="0">
              <a:spAutoFit/>
            </a:bodyPr>
            <a:lstStyle/>
            <a:p>
              <a:r>
                <a:rPr lang="en-US" sz="1400" b="1" dirty="0" smtClean="0">
                  <a:latin typeface="Arial"/>
                  <a:cs typeface="Arial"/>
                </a:rPr>
                <a:t>PL</a:t>
              </a:r>
              <a:endParaRPr lang="en-US" sz="1400" b="1" dirty="0">
                <a:latin typeface="Arial"/>
                <a:cs typeface="Arial"/>
              </a:endParaRPr>
            </a:p>
          </p:txBody>
        </p:sp>
        <p:sp>
          <p:nvSpPr>
            <p:cNvPr id="128" name="Oval 127"/>
            <p:cNvSpPr>
              <a:spLocks noChangeAspect="1"/>
            </p:cNvSpPr>
            <p:nvPr/>
          </p:nvSpPr>
          <p:spPr>
            <a:xfrm>
              <a:off x="4636842" y="4592812"/>
              <a:ext cx="109728" cy="109728"/>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Content Placeholder 2"/>
          <p:cNvSpPr txBox="1">
            <a:spLocks/>
          </p:cNvSpPr>
          <p:nvPr/>
        </p:nvSpPr>
        <p:spPr>
          <a:xfrm>
            <a:off x="4596880" y="5804182"/>
            <a:ext cx="4547120" cy="942616"/>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Arial" panose="020B0604020202020204" pitchFamily="34" charset="0"/>
                <a:cs typeface="Arial" panose="020B0604020202020204" pitchFamily="34" charset="0"/>
              </a:rPr>
              <a:t>300-hPa wind speed (</a:t>
            </a:r>
            <a:r>
              <a:rPr lang="en-US" sz="1600" dirty="0">
                <a:latin typeface="Arial" panose="020B0604020202020204" pitchFamily="34" charset="0"/>
                <a:cs typeface="Arial" panose="020B0604020202020204" pitchFamily="34" charset="0"/>
              </a:rPr>
              <a:t>m s</a:t>
            </a:r>
            <a:r>
              <a:rPr lang="en-US" sz="1600" baseline="30000" dirty="0">
                <a:latin typeface="Arial" panose="020B0604020202020204" pitchFamily="34" charset="0"/>
                <a:cs typeface="Arial" panose="020B0604020202020204" pitchFamily="34" charset="0"/>
              </a:rPr>
              <a:t>−</a:t>
            </a:r>
            <a:r>
              <a:rPr lang="en-US" sz="1600" baseline="300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shaded),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1000–500-hPa </a:t>
            </a:r>
            <a:r>
              <a:rPr lang="en-US" sz="1600" dirty="0">
                <a:latin typeface="Arial" panose="020B0604020202020204" pitchFamily="34" charset="0"/>
                <a:cs typeface="Arial" panose="020B0604020202020204" pitchFamily="34" charset="0"/>
              </a:rPr>
              <a:t>t</a:t>
            </a:r>
            <a:r>
              <a:rPr lang="en-US" sz="1600" dirty="0" smtClean="0">
                <a:latin typeface="Arial" panose="020B0604020202020204" pitchFamily="34" charset="0"/>
                <a:cs typeface="Arial" panose="020B0604020202020204" pitchFamily="34" charset="0"/>
              </a:rPr>
              <a:t>hickness (dam, blue/red), </a:t>
            </a:r>
          </a:p>
          <a:p>
            <a:pPr marL="0" indent="0" algn="ctr">
              <a:lnSpc>
                <a:spcPct val="90000"/>
              </a:lnSpc>
              <a:buFont typeface="Arial"/>
              <a:buNone/>
            </a:pPr>
            <a:r>
              <a:rPr lang="en-US" sz="1600" dirty="0" smtClean="0">
                <a:latin typeface="Arial" panose="020B0604020202020204" pitchFamily="34" charset="0"/>
                <a:cs typeface="Arial" panose="020B0604020202020204" pitchFamily="34" charset="0"/>
              </a:rPr>
              <a:t>SLP (hPa, black), and PW (mm, shaded)</a:t>
            </a:r>
            <a:endParaRPr lang="en-US" sz="1600" baseline="30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562798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864" y="1267813"/>
            <a:ext cx="1775045" cy="1938992"/>
          </a:xfrm>
          <a:prstGeom prst="rect">
            <a:avLst/>
          </a:prstGeom>
        </p:spPr>
        <p:txBody>
          <a:bodyPr wrap="square">
            <a:spAutoFit/>
          </a:bodyPr>
          <a:lstStyle/>
          <a:p>
            <a:pPr algn="ctr"/>
            <a:r>
              <a:rPr lang="en-US" sz="1200" dirty="0" smtClean="0">
                <a:latin typeface="Arial"/>
                <a:cs typeface="Arial"/>
              </a:rPr>
              <a:t>(a) SLP (hPa, blue)</a:t>
            </a:r>
            <a:r>
              <a:rPr lang="en-US" sz="1200" dirty="0">
                <a:latin typeface="Arial"/>
                <a:cs typeface="Arial"/>
              </a:rPr>
              <a:t>, and </a:t>
            </a:r>
            <a:r>
              <a:rPr lang="en-US" sz="1200" dirty="0" smtClean="0">
                <a:latin typeface="Arial"/>
                <a:cs typeface="Arial"/>
              </a:rPr>
              <a:t>600–400</a:t>
            </a:r>
            <a:r>
              <a:rPr lang="en-US" sz="1200" dirty="0">
                <a:latin typeface="Arial"/>
                <a:cs typeface="Arial"/>
              </a:rPr>
              <a:t>-</a:t>
            </a:r>
            <a:r>
              <a:rPr lang="en-US" sz="1200" dirty="0" smtClean="0">
                <a:latin typeface="Arial"/>
                <a:cs typeface="Arial"/>
              </a:rPr>
              <a:t>hPa layer-averaged </a:t>
            </a:r>
            <a:r>
              <a:rPr lang="en-US" sz="1200" b="1" dirty="0" smtClean="0">
                <a:latin typeface="Arial"/>
                <a:cs typeface="Arial"/>
              </a:rPr>
              <a:t>Q       </a:t>
            </a:r>
            <a:r>
              <a:rPr lang="en-US" sz="1200" dirty="0" smtClean="0">
                <a:latin typeface="Arial"/>
                <a:cs typeface="Arial"/>
              </a:rPr>
              <a:t>(</a:t>
            </a:r>
            <a:r>
              <a:rPr lang="en-US" sz="1200" dirty="0">
                <a:latin typeface="Arial"/>
                <a:cs typeface="Arial"/>
              </a:rPr>
              <a:t>K m</a:t>
            </a:r>
            <a:r>
              <a:rPr lang="en-US" sz="1200" baseline="30000" dirty="0">
                <a:latin typeface="Arial"/>
                <a:cs typeface="Arial"/>
              </a:rPr>
              <a:t>−1</a:t>
            </a:r>
            <a:r>
              <a:rPr lang="en-US" sz="1200" dirty="0">
                <a:latin typeface="Arial"/>
                <a:cs typeface="Arial"/>
              </a:rPr>
              <a:t> s</a:t>
            </a:r>
            <a:r>
              <a:rPr lang="en-US" sz="1200" baseline="30000" dirty="0">
                <a:latin typeface="Arial"/>
                <a:cs typeface="Arial"/>
              </a:rPr>
              <a:t>−1</a:t>
            </a:r>
            <a:r>
              <a:rPr lang="en-US" sz="1200" dirty="0">
                <a:latin typeface="Arial"/>
                <a:cs typeface="Arial"/>
              </a:rPr>
              <a:t>, vectors)</a:t>
            </a:r>
            <a:r>
              <a:rPr lang="en-US" sz="1200" dirty="0" smtClean="0">
                <a:latin typeface="Arial"/>
                <a:cs typeface="Arial"/>
              </a:rPr>
              <a:t>,    </a:t>
            </a:r>
            <a:r>
              <a:rPr lang="en-US" sz="1200" b="1" dirty="0" smtClean="0">
                <a:latin typeface="Arial"/>
                <a:cs typeface="Arial"/>
              </a:rPr>
              <a:t>Q</a:t>
            </a:r>
            <a:r>
              <a:rPr lang="en-US" sz="1200" dirty="0" smtClean="0">
                <a:latin typeface="Arial"/>
                <a:cs typeface="Arial"/>
              </a:rPr>
              <a:t> </a:t>
            </a:r>
            <a:r>
              <a:rPr lang="en-US" sz="1200" dirty="0">
                <a:latin typeface="Arial"/>
                <a:cs typeface="Arial"/>
              </a:rPr>
              <a:t>forcing for vertical motion (10</a:t>
            </a:r>
            <a:r>
              <a:rPr lang="en-US" sz="1200" baseline="30000" dirty="0">
                <a:latin typeface="Arial"/>
                <a:cs typeface="Arial"/>
              </a:rPr>
              <a:t>−17</a:t>
            </a:r>
            <a:r>
              <a:rPr lang="en-US" sz="1200" dirty="0">
                <a:latin typeface="Arial"/>
                <a:cs typeface="Arial"/>
              </a:rPr>
              <a:t> Pa</a:t>
            </a:r>
            <a:r>
              <a:rPr lang="en-US" sz="1200" baseline="30000" dirty="0">
                <a:latin typeface="Arial"/>
                <a:cs typeface="Arial"/>
              </a:rPr>
              <a:t>−1 </a:t>
            </a:r>
            <a:r>
              <a:rPr lang="en-US" sz="1200" dirty="0">
                <a:latin typeface="Arial"/>
                <a:cs typeface="Arial"/>
              </a:rPr>
              <a:t>s</a:t>
            </a:r>
            <a:r>
              <a:rPr lang="en-US" sz="1200" baseline="30000" dirty="0">
                <a:latin typeface="Arial"/>
                <a:cs typeface="Arial"/>
              </a:rPr>
              <a:t>−3</a:t>
            </a:r>
            <a:r>
              <a:rPr lang="en-US" sz="1200" dirty="0">
                <a:latin typeface="Arial"/>
                <a:cs typeface="Arial"/>
              </a:rPr>
              <a:t>, shaded), geopotential height </a:t>
            </a:r>
            <a:r>
              <a:rPr lang="en-US" sz="1200" dirty="0" smtClean="0">
                <a:latin typeface="Arial"/>
                <a:cs typeface="Arial"/>
              </a:rPr>
              <a:t>(dam, black)</a:t>
            </a:r>
            <a:r>
              <a:rPr lang="en-US" sz="1200" dirty="0">
                <a:latin typeface="Arial"/>
                <a:cs typeface="Arial"/>
              </a:rPr>
              <a:t>, and potential temperature (°</a:t>
            </a:r>
            <a:r>
              <a:rPr lang="en-US" sz="1200" dirty="0" smtClean="0">
                <a:latin typeface="Arial"/>
                <a:cs typeface="Arial"/>
              </a:rPr>
              <a:t>C, red)</a:t>
            </a:r>
            <a:endParaRPr lang="en-US" sz="1200" dirty="0">
              <a:latin typeface="Arial"/>
              <a:cs typeface="Arial"/>
            </a:endParaRPr>
          </a:p>
        </p:txBody>
      </p:sp>
      <p:cxnSp>
        <p:nvCxnSpPr>
          <p:cNvPr id="8" name="Straight Connector 7"/>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80293" y="-33716"/>
            <a:ext cx="8116979"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13</a:t>
            </a:r>
            <a:endParaRPr lang="en-US" sz="2800" b="1" dirty="0">
              <a:solidFill>
                <a:srgbClr val="FF0000"/>
              </a:solidFill>
              <a:latin typeface="Arial" panose="020B0604020202020204" pitchFamily="34" charset="0"/>
              <a:cs typeface="Arial" panose="020B0604020202020204" pitchFamily="34" charset="0"/>
            </a:endParaRPr>
          </a:p>
        </p:txBody>
      </p:sp>
      <p:sp>
        <p:nvSpPr>
          <p:cNvPr id="10" name="Rectangle 9"/>
          <p:cNvSpPr/>
          <p:nvPr/>
        </p:nvSpPr>
        <p:spPr>
          <a:xfrm>
            <a:off x="7402939" y="1427231"/>
            <a:ext cx="1750242" cy="1754327"/>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b) 900–600-hPa </a:t>
            </a:r>
            <a:r>
              <a:rPr lang="en-US" sz="1200" dirty="0" smtClean="0">
                <a:latin typeface="Arial"/>
                <a:cs typeface="Arial"/>
              </a:rPr>
              <a:t>layer-averaged static stability [K (100 hPa)</a:t>
            </a:r>
            <a:r>
              <a:rPr lang="en-US" sz="1200" baseline="30000" dirty="0" smtClean="0">
                <a:latin typeface="Arial"/>
                <a:cs typeface="Arial"/>
              </a:rPr>
              <a:t>−1</a:t>
            </a:r>
            <a:r>
              <a:rPr lang="en-US" sz="1200" dirty="0" smtClean="0">
                <a:latin typeface="Arial"/>
                <a:cs typeface="Arial"/>
              </a:rPr>
              <a:t>,</a:t>
            </a:r>
            <a:r>
              <a:rPr lang="en-US" sz="1200" baseline="30000" dirty="0" smtClean="0">
                <a:latin typeface="Arial"/>
                <a:cs typeface="Arial"/>
              </a:rPr>
              <a:t> </a:t>
            </a:r>
            <a:r>
              <a:rPr lang="en-US" sz="1200" dirty="0" smtClean="0">
                <a:latin typeface="Arial"/>
                <a:cs typeface="Arial"/>
              </a:rPr>
              <a:t>shaded], </a:t>
            </a:r>
            <a:r>
              <a:rPr lang="en-US" sz="1200" dirty="0">
                <a:latin typeface="Arial"/>
                <a:cs typeface="Arial"/>
              </a:rPr>
              <a:t>SLP </a:t>
            </a:r>
            <a:r>
              <a:rPr lang="en-US" sz="1200" dirty="0" smtClean="0">
                <a:latin typeface="Arial"/>
                <a:cs typeface="Arial"/>
              </a:rPr>
              <a:t>(hPa, black)</a:t>
            </a:r>
            <a:r>
              <a:rPr lang="en-US" sz="1200" dirty="0">
                <a:latin typeface="Arial"/>
                <a:cs typeface="Arial"/>
              </a:rPr>
              <a:t>, SST </a:t>
            </a:r>
            <a:r>
              <a:rPr lang="en-US" sz="1200" dirty="0" smtClean="0">
                <a:latin typeface="Arial"/>
                <a:cs typeface="Arial"/>
              </a:rPr>
              <a:t>(°C, purple)</a:t>
            </a:r>
            <a:r>
              <a:rPr lang="en-US" sz="1200" dirty="0">
                <a:latin typeface="Arial"/>
                <a:cs typeface="Arial"/>
              </a:rPr>
              <a:t>, and 20% contour of sea-ice concentration </a:t>
            </a:r>
            <a:r>
              <a:rPr lang="en-US" sz="1200" dirty="0" smtClean="0">
                <a:latin typeface="Arial"/>
                <a:cs typeface="Arial"/>
              </a:rPr>
              <a:t>          (</a:t>
            </a:r>
            <a:r>
              <a:rPr lang="en-US" sz="1200" dirty="0">
                <a:latin typeface="Arial"/>
                <a:cs typeface="Arial"/>
              </a:rPr>
              <a:t>thick blue</a:t>
            </a:r>
            <a:r>
              <a:rPr lang="en-US" sz="1200" dirty="0" smtClean="0">
                <a:latin typeface="Arial"/>
                <a:cs typeface="Arial"/>
              </a:rPr>
              <a:t>)</a:t>
            </a:r>
            <a:endParaRPr lang="en-US" sz="1200" dirty="0">
              <a:latin typeface="Arial"/>
              <a:cs typeface="Arial"/>
            </a:endParaRPr>
          </a:p>
        </p:txBody>
      </p:sp>
      <p:sp>
        <p:nvSpPr>
          <p:cNvPr id="11" name="Rectangle 10"/>
          <p:cNvSpPr/>
          <p:nvPr/>
        </p:nvSpPr>
        <p:spPr>
          <a:xfrm>
            <a:off x="16737" y="4457018"/>
            <a:ext cx="1671717"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c) 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t>
            </a:r>
            <a:r>
              <a:rPr lang="en-US" sz="1200" dirty="0" smtClean="0">
                <a:latin typeface="Arial"/>
                <a:cs typeface="Arial"/>
              </a:rPr>
              <a:t>and </a:t>
            </a:r>
            <a:r>
              <a:rPr lang="en-US" sz="1200" dirty="0">
                <a:latin typeface="Arial"/>
                <a:cs typeface="Arial"/>
              </a:rPr>
              <a:t>sensible heat flux </a:t>
            </a:r>
            <a:r>
              <a:rPr lang="en-US" sz="1200" dirty="0" smtClean="0">
                <a:latin typeface="Arial"/>
                <a:cs typeface="Arial"/>
              </a:rPr>
              <a:t>(</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3" name="Rectangle 12"/>
          <p:cNvSpPr/>
          <p:nvPr/>
        </p:nvSpPr>
        <p:spPr>
          <a:xfrm>
            <a:off x="7402939" y="4457018"/>
            <a:ext cx="1724863" cy="1015663"/>
          </a:xfrm>
          <a:prstGeom prst="rect">
            <a:avLst/>
          </a:prstGeom>
        </p:spPr>
        <p:txBody>
          <a:bodyPr wrap="square">
            <a:spAutoFit/>
          </a:bodyPr>
          <a:lstStyle/>
          <a:p>
            <a:pPr algn="ctr"/>
            <a:r>
              <a:rPr lang="en-US" sz="1200" dirty="0" smtClean="0">
                <a:latin typeface="Arial"/>
                <a:cs typeface="Arial"/>
              </a:rPr>
              <a:t>(</a:t>
            </a:r>
            <a:r>
              <a:rPr lang="en-US" sz="1200" dirty="0">
                <a:latin typeface="Arial"/>
                <a:cs typeface="Arial"/>
              </a:rPr>
              <a:t>d</a:t>
            </a:r>
            <a:r>
              <a:rPr lang="en-US" sz="1200" dirty="0" smtClean="0">
                <a:latin typeface="Arial"/>
                <a:cs typeface="Arial"/>
              </a:rPr>
              <a:t>) </a:t>
            </a:r>
            <a:r>
              <a:rPr lang="en-US" sz="1200" dirty="0">
                <a:latin typeface="Arial"/>
                <a:cs typeface="Arial"/>
              </a:rPr>
              <a:t>SLP </a:t>
            </a:r>
            <a:r>
              <a:rPr lang="en-US" sz="1200" dirty="0" smtClean="0">
                <a:latin typeface="Arial"/>
                <a:cs typeface="Arial"/>
              </a:rPr>
              <a:t>(hPa, black)</a:t>
            </a:r>
            <a:r>
              <a:rPr lang="en-US" sz="1200" dirty="0">
                <a:latin typeface="Arial"/>
                <a:cs typeface="Arial"/>
              </a:rPr>
              <a:t>, 10-m wind (m s</a:t>
            </a:r>
            <a:r>
              <a:rPr lang="en-US" sz="1200" baseline="30000" dirty="0">
                <a:latin typeface="Arial"/>
                <a:cs typeface="Arial"/>
              </a:rPr>
              <a:t>−1</a:t>
            </a:r>
            <a:r>
              <a:rPr lang="en-US" sz="1200" dirty="0">
                <a:latin typeface="Arial"/>
                <a:cs typeface="Arial"/>
              </a:rPr>
              <a:t>, barbs), </a:t>
            </a:r>
            <a:r>
              <a:rPr lang="en-US" sz="1200" dirty="0" smtClean="0">
                <a:latin typeface="Arial"/>
                <a:cs typeface="Arial"/>
              </a:rPr>
              <a:t>and latent  </a:t>
            </a:r>
            <a:r>
              <a:rPr lang="en-US" sz="1200" dirty="0">
                <a:latin typeface="Arial"/>
                <a:cs typeface="Arial"/>
              </a:rPr>
              <a:t>heat </a:t>
            </a:r>
            <a:r>
              <a:rPr lang="en-US" sz="1200" dirty="0" smtClean="0">
                <a:latin typeface="Arial"/>
                <a:cs typeface="Arial"/>
              </a:rPr>
              <a:t>flux (</a:t>
            </a:r>
            <a:r>
              <a:rPr lang="en-US" sz="1200" dirty="0">
                <a:latin typeface="Arial"/>
                <a:cs typeface="Arial"/>
              </a:rPr>
              <a:t>W m</a:t>
            </a:r>
            <a:r>
              <a:rPr lang="en-US" sz="1200" baseline="30000" dirty="0">
                <a:latin typeface="Arial"/>
                <a:cs typeface="Arial"/>
              </a:rPr>
              <a:t>−2</a:t>
            </a:r>
            <a:r>
              <a:rPr lang="en-US" sz="1200" dirty="0">
                <a:latin typeface="Arial"/>
                <a:cs typeface="Arial"/>
              </a:rPr>
              <a:t>, shaded</a:t>
            </a:r>
            <a:r>
              <a:rPr lang="en-US" sz="1200" dirty="0" smtClean="0">
                <a:latin typeface="Arial"/>
                <a:cs typeface="Arial"/>
              </a:rPr>
              <a:t>)</a:t>
            </a:r>
            <a:endParaRPr lang="en-US" sz="1200" dirty="0">
              <a:latin typeface="Arial"/>
              <a:cs typeface="Arial"/>
            </a:endParaRPr>
          </a:p>
        </p:txBody>
      </p:sp>
      <p:sp>
        <p:nvSpPr>
          <p:cNvPr id="14" name="Title 1"/>
          <p:cNvSpPr txBox="1">
            <a:spLocks/>
          </p:cNvSpPr>
          <p:nvPr/>
        </p:nvSpPr>
        <p:spPr>
          <a:xfrm>
            <a:off x="5466203" y="-13048"/>
            <a:ext cx="3578578" cy="72222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0300 UTC 11 Feb 2011</a:t>
            </a:r>
            <a:endParaRPr lang="en-US" sz="2400" dirty="0">
              <a:latin typeface="Arial" panose="020B0604020202020204" pitchFamily="34" charset="0"/>
              <a:cs typeface="Arial" panose="020B0604020202020204" pitchFamily="34" charset="0"/>
            </a:endParaRPr>
          </a:p>
        </p:txBody>
      </p:sp>
      <p:pic>
        <p:nvPicPr>
          <p:cNvPr id="5" name="Picture 4" descr="atm631_fig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259" y="895314"/>
            <a:ext cx="5678941" cy="5660136"/>
          </a:xfrm>
          <a:prstGeom prst="rect">
            <a:avLst/>
          </a:prstGeom>
        </p:spPr>
      </p:pic>
    </p:spTree>
    <p:extLst>
      <p:ext uri="{BB962C8B-B14F-4D97-AF65-F5344CB8AC3E}">
        <p14:creationId xmlns:p14="http://schemas.microsoft.com/office/powerpoint/2010/main" val="296592335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77227"/>
            <a:ext cx="9095051" cy="954107"/>
          </a:xfrm>
          <a:prstGeom prst="rect">
            <a:avLst/>
          </a:prstGeom>
        </p:spPr>
        <p:txBody>
          <a:bodyPr wrap="square">
            <a:spAutoFit/>
          </a:bodyPr>
          <a:lstStyle/>
          <a:p>
            <a:r>
              <a:rPr lang="en-US" sz="1400" dirty="0">
                <a:latin typeface="Arial"/>
                <a:cs typeface="Arial"/>
              </a:rPr>
              <a:t> </a:t>
            </a:r>
          </a:p>
          <a:p>
            <a:r>
              <a:rPr lang="en-US" sz="1400" dirty="0" smtClean="0">
                <a:latin typeface="Arial"/>
                <a:cs typeface="Arial"/>
              </a:rPr>
              <a:t>Normalized </a:t>
            </a:r>
            <a:r>
              <a:rPr lang="en-US" sz="1400" dirty="0">
                <a:latin typeface="Arial"/>
                <a:cs typeface="Arial"/>
              </a:rPr>
              <a:t>composite difference between the most accurate and least accurate group </a:t>
            </a:r>
            <a:r>
              <a:rPr lang="en-US" sz="1400" dirty="0" smtClean="0">
                <a:latin typeface="Arial"/>
                <a:cs typeface="Arial"/>
              </a:rPr>
              <a:t>(shading</a:t>
            </a:r>
            <a:r>
              <a:rPr lang="en-US" sz="1400" dirty="0">
                <a:latin typeface="Arial"/>
                <a:cs typeface="Arial"/>
              </a:rPr>
              <a:t>; units: standardized anomaly) and ensemble mean (black contours) of (a) DT (2-PVU surface) potential temperature (K), (b) 500-hPa geopotential height (dam), (c) 1000–500-hPa thickness (dam), and (d) 850-hPa temperature (K</a:t>
            </a:r>
            <a:r>
              <a:rPr lang="en-US" sz="1400" dirty="0" smtClean="0">
                <a:latin typeface="Arial"/>
                <a:cs typeface="Arial"/>
              </a:rPr>
              <a:t>). </a:t>
            </a:r>
            <a:endParaRPr lang="en-US" sz="1400" dirty="0">
              <a:latin typeface="Arial"/>
              <a:cs typeface="Arial"/>
            </a:endParaRPr>
          </a:p>
        </p:txBody>
      </p:sp>
      <p:cxnSp>
        <p:nvCxnSpPr>
          <p:cNvPr id="7" name="Straight Connector 6"/>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txBox="1">
            <a:spLocks/>
          </p:cNvSpPr>
          <p:nvPr/>
        </p:nvSpPr>
        <p:spPr>
          <a:xfrm>
            <a:off x="80294" y="-33716"/>
            <a:ext cx="7349958" cy="72222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0000"/>
                </a:solidFill>
                <a:latin typeface="Arial" panose="020B0604020202020204" pitchFamily="34" charset="0"/>
                <a:cs typeface="Arial" panose="020B0604020202020204" pitchFamily="34" charset="0"/>
              </a:rPr>
              <a:t>Fig. 14</a:t>
            </a:r>
            <a:endParaRPr lang="en-US" sz="2800" b="1" dirty="0">
              <a:solidFill>
                <a:srgbClr val="FF0000"/>
              </a:solidFill>
              <a:latin typeface="Arial" panose="020B0604020202020204" pitchFamily="34" charset="0"/>
              <a:cs typeface="Arial" panose="020B0604020202020204" pitchFamily="34" charset="0"/>
            </a:endParaRPr>
          </a:p>
        </p:txBody>
      </p:sp>
      <p:pic>
        <p:nvPicPr>
          <p:cNvPr id="2" name="Picture 1" descr="fig_9_arctic_present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2027" y="728484"/>
            <a:ext cx="5730735" cy="5311768"/>
          </a:xfrm>
          <a:prstGeom prst="rect">
            <a:avLst/>
          </a:prstGeom>
        </p:spPr>
      </p:pic>
      <p:cxnSp>
        <p:nvCxnSpPr>
          <p:cNvPr id="9" name="Straight Connector 8"/>
          <p:cNvCxnSpPr/>
          <p:nvPr/>
        </p:nvCxnSpPr>
        <p:spPr>
          <a:xfrm flipV="1">
            <a:off x="190333" y="1148275"/>
            <a:ext cx="312304" cy="1"/>
          </a:xfrm>
          <a:prstGeom prst="line">
            <a:avLst/>
          </a:prstGeom>
          <a:ln w="31750">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02637" y="994386"/>
            <a:ext cx="1716205" cy="307777"/>
          </a:xfrm>
          <a:prstGeom prst="rect">
            <a:avLst/>
          </a:prstGeom>
          <a:noFill/>
        </p:spPr>
        <p:txBody>
          <a:bodyPr wrap="square" rtlCol="0">
            <a:spAutoFit/>
          </a:bodyPr>
          <a:lstStyle/>
          <a:p>
            <a:r>
              <a:rPr lang="en-US" sz="1400" dirty="0" smtClean="0">
                <a:latin typeface="Arial"/>
                <a:cs typeface="Arial"/>
              </a:rPr>
              <a:t>Ensemble mean</a:t>
            </a:r>
            <a:endParaRPr lang="en-US" sz="1400" dirty="0">
              <a:latin typeface="Arial"/>
              <a:cs typeface="Arial"/>
            </a:endParaRPr>
          </a:p>
        </p:txBody>
      </p:sp>
      <p:sp>
        <p:nvSpPr>
          <p:cNvPr id="11" name="Oval 10"/>
          <p:cNvSpPr>
            <a:spLocks noChangeAspect="1"/>
          </p:cNvSpPr>
          <p:nvPr/>
        </p:nvSpPr>
        <p:spPr>
          <a:xfrm>
            <a:off x="307731" y="3762364"/>
            <a:ext cx="137708" cy="137708"/>
          </a:xfrm>
          <a:prstGeom prst="ellipse">
            <a:avLst/>
          </a:prstGeom>
          <a:solidFill>
            <a:srgbClr val="22CF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a:spLocks noChangeAspect="1"/>
          </p:cNvSpPr>
          <p:nvPr/>
        </p:nvSpPr>
        <p:spPr>
          <a:xfrm>
            <a:off x="307731" y="4397250"/>
            <a:ext cx="137708" cy="137708"/>
          </a:xfrm>
          <a:prstGeom prst="ellipse">
            <a:avLst/>
          </a:prstGeom>
          <a:solidFill>
            <a:srgbClr val="FB8487"/>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2637" y="3571678"/>
            <a:ext cx="1958200" cy="523220"/>
          </a:xfrm>
          <a:prstGeom prst="rect">
            <a:avLst/>
          </a:prstGeom>
          <a:noFill/>
        </p:spPr>
        <p:txBody>
          <a:bodyPr wrap="square" rtlCol="0">
            <a:spAutoFit/>
          </a:bodyPr>
          <a:lstStyle/>
          <a:p>
            <a:r>
              <a:rPr lang="en-US" sz="1400" dirty="0" smtClean="0">
                <a:latin typeface="Arial"/>
                <a:cs typeface="Arial"/>
              </a:rPr>
              <a:t>Mean position of PL in most accurate group*</a:t>
            </a:r>
            <a:endParaRPr lang="en-US" sz="1400" dirty="0">
              <a:latin typeface="Arial"/>
              <a:cs typeface="Arial"/>
            </a:endParaRPr>
          </a:p>
        </p:txBody>
      </p:sp>
      <p:sp>
        <p:nvSpPr>
          <p:cNvPr id="15" name="TextBox 14"/>
          <p:cNvSpPr txBox="1"/>
          <p:nvPr/>
        </p:nvSpPr>
        <p:spPr>
          <a:xfrm>
            <a:off x="502637" y="4194596"/>
            <a:ext cx="1958200" cy="523220"/>
          </a:xfrm>
          <a:prstGeom prst="rect">
            <a:avLst/>
          </a:prstGeom>
          <a:noFill/>
        </p:spPr>
        <p:txBody>
          <a:bodyPr wrap="square" rtlCol="0">
            <a:spAutoFit/>
          </a:bodyPr>
          <a:lstStyle/>
          <a:p>
            <a:r>
              <a:rPr lang="en-US" sz="1400" dirty="0" smtClean="0">
                <a:latin typeface="Arial"/>
                <a:cs typeface="Arial"/>
              </a:rPr>
              <a:t>Mean position of PL in least accurate group*</a:t>
            </a:r>
            <a:endParaRPr lang="en-US" sz="1400" dirty="0">
              <a:latin typeface="Arial"/>
              <a:cs typeface="Arial"/>
            </a:endParaRPr>
          </a:p>
        </p:txBody>
      </p:sp>
      <p:sp>
        <p:nvSpPr>
          <p:cNvPr id="16" name="TextBox 15"/>
          <p:cNvSpPr txBox="1"/>
          <p:nvPr/>
        </p:nvSpPr>
        <p:spPr>
          <a:xfrm>
            <a:off x="502637" y="4839836"/>
            <a:ext cx="2190674" cy="954107"/>
          </a:xfrm>
          <a:prstGeom prst="rect">
            <a:avLst/>
          </a:prstGeom>
          <a:noFill/>
        </p:spPr>
        <p:txBody>
          <a:bodyPr wrap="square" rtlCol="0">
            <a:spAutoFit/>
          </a:bodyPr>
          <a:lstStyle/>
          <a:p>
            <a:r>
              <a:rPr lang="en-US" sz="1400" dirty="0" smtClean="0">
                <a:latin typeface="Arial"/>
                <a:cs typeface="Arial"/>
              </a:rPr>
              <a:t>*Corresponding line shows mean track of PL from 1800 UTC 10 to 1200 UTC 11 Feb 2011</a:t>
            </a:r>
            <a:endParaRPr lang="en-US" sz="1400" dirty="0">
              <a:latin typeface="Arial"/>
              <a:cs typeface="Arial"/>
            </a:endParaRPr>
          </a:p>
        </p:txBody>
      </p:sp>
      <p:sp>
        <p:nvSpPr>
          <p:cNvPr id="17" name="TextBox 16"/>
          <p:cNvSpPr txBox="1"/>
          <p:nvPr/>
        </p:nvSpPr>
        <p:spPr>
          <a:xfrm>
            <a:off x="502637" y="1404204"/>
            <a:ext cx="1958200" cy="954107"/>
          </a:xfrm>
          <a:prstGeom prst="rect">
            <a:avLst/>
          </a:prstGeom>
          <a:noFill/>
        </p:spPr>
        <p:txBody>
          <a:bodyPr wrap="square" rtlCol="0">
            <a:spAutoFit/>
          </a:bodyPr>
          <a:lstStyle/>
          <a:p>
            <a:r>
              <a:rPr lang="en-US" sz="1400" b="1" dirty="0" smtClean="0">
                <a:latin typeface="Arial"/>
                <a:cs typeface="Arial"/>
              </a:rPr>
              <a:t>shading: </a:t>
            </a:r>
            <a:r>
              <a:rPr lang="en-US" sz="1400" dirty="0" smtClean="0">
                <a:latin typeface="Arial"/>
                <a:cs typeface="Arial"/>
              </a:rPr>
              <a:t>normalized composite differences (most accurate minus least accurate)</a:t>
            </a:r>
            <a:endParaRPr lang="en-US" sz="1400" dirty="0">
              <a:latin typeface="Arial"/>
              <a:cs typeface="Arial"/>
            </a:endParaRPr>
          </a:p>
        </p:txBody>
      </p:sp>
      <p:sp>
        <p:nvSpPr>
          <p:cNvPr id="18" name="TextBox 17"/>
          <p:cNvSpPr txBox="1"/>
          <p:nvPr/>
        </p:nvSpPr>
        <p:spPr>
          <a:xfrm>
            <a:off x="502637" y="2466590"/>
            <a:ext cx="2033958" cy="954107"/>
          </a:xfrm>
          <a:prstGeom prst="rect">
            <a:avLst/>
          </a:prstGeom>
          <a:noFill/>
        </p:spPr>
        <p:txBody>
          <a:bodyPr wrap="square" rtlCol="0">
            <a:spAutoFit/>
          </a:bodyPr>
          <a:lstStyle/>
          <a:p>
            <a:r>
              <a:rPr lang="en-US" sz="1400" b="1" dirty="0" smtClean="0">
                <a:latin typeface="Arial"/>
                <a:cs typeface="Arial"/>
              </a:rPr>
              <a:t>stippling: </a:t>
            </a:r>
            <a:r>
              <a:rPr lang="en-US" sz="1400" dirty="0" smtClean="0">
                <a:latin typeface="Arial"/>
                <a:cs typeface="Arial"/>
              </a:rPr>
              <a:t>statistically significant differences between groups at 95% confidence level</a:t>
            </a:r>
            <a:endParaRPr lang="en-US" sz="1400" dirty="0">
              <a:latin typeface="Arial"/>
              <a:cs typeface="Arial"/>
            </a:endParaRPr>
          </a:p>
        </p:txBody>
      </p:sp>
      <p:sp>
        <p:nvSpPr>
          <p:cNvPr id="19" name="Title 1"/>
          <p:cNvSpPr txBox="1">
            <a:spLocks/>
          </p:cNvSpPr>
          <p:nvPr/>
        </p:nvSpPr>
        <p:spPr>
          <a:xfrm>
            <a:off x="4740320" y="-13048"/>
            <a:ext cx="4304461" cy="7222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dirty="0" smtClean="0">
                <a:latin typeface="Arial" panose="020B0604020202020204" pitchFamily="34" charset="0"/>
                <a:cs typeface="Arial" panose="020B0604020202020204" pitchFamily="34" charset="0"/>
              </a:rPr>
              <a:t>1800 UTC 10 Feb 2011 (30 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55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r>
              <a:rPr lang="en-US" sz="2400" dirty="0">
                <a:latin typeface="Arial"/>
                <a:cs typeface="Arial"/>
              </a:rPr>
              <a:t>The influence of reconfigurations of large-scale baroclinicity, high-latitude ridge amplification and blocking, sea ice and snow cover boundaries, and radiative processes on the genesis and evolution of </a:t>
            </a:r>
            <a:r>
              <a:rPr lang="en-US" sz="2400" dirty="0" smtClean="0">
                <a:latin typeface="Arial"/>
                <a:cs typeface="Arial"/>
              </a:rPr>
              <a:t>TPVs, </a:t>
            </a:r>
            <a:r>
              <a:rPr lang="en-US" sz="2400" dirty="0">
                <a:latin typeface="Arial"/>
                <a:cs typeface="Arial"/>
              </a:rPr>
              <a:t>Arctic cyclones, and polar lows. </a:t>
            </a:r>
            <a:endParaRPr lang="en-US" sz="2400" dirty="0" smtClean="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82714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startAt="3"/>
            </a:pPr>
            <a:r>
              <a:rPr lang="en-US" sz="2400" dirty="0" smtClean="0">
                <a:latin typeface="Arial"/>
                <a:cs typeface="Arial"/>
              </a:rPr>
              <a:t>The </a:t>
            </a:r>
            <a:r>
              <a:rPr lang="en-US" sz="2400" dirty="0">
                <a:latin typeface="Arial"/>
                <a:cs typeface="Arial"/>
              </a:rPr>
              <a:t>dependence of predictability horizons of TPVs</a:t>
            </a:r>
            <a:r>
              <a:rPr lang="en-US" sz="2400" dirty="0" smtClean="0">
                <a:latin typeface="Arial"/>
                <a:cs typeface="Arial"/>
              </a:rPr>
              <a:t>, Arctic </a:t>
            </a:r>
            <a:r>
              <a:rPr lang="en-US" sz="2400" dirty="0">
                <a:latin typeface="Arial"/>
                <a:cs typeface="Arial"/>
              </a:rPr>
              <a:t>cyclones, and polar lows on model uncertainty on synoptic-to-</a:t>
            </a:r>
            <a:r>
              <a:rPr lang="en-US" sz="2400" dirty="0" err="1">
                <a:latin typeface="Arial"/>
                <a:cs typeface="Arial"/>
              </a:rPr>
              <a:t>subseasonal</a:t>
            </a:r>
            <a:r>
              <a:rPr lang="en-US" sz="2400" dirty="0">
                <a:latin typeface="Arial"/>
                <a:cs typeface="Arial"/>
              </a:rPr>
              <a:t> time scales as determined through the synoptic evaluation of the forecast skill of deterministic and ensemble prediction systems.</a:t>
            </a:r>
            <a:r>
              <a:rPr lang="en-US" sz="2400" dirty="0" smtClean="0">
                <a:effectLst/>
                <a:latin typeface="Arial"/>
                <a:cs typeface="Arial"/>
              </a:rPr>
              <a:t> </a:t>
            </a:r>
          </a:p>
          <a:p>
            <a:pPr marL="0" indent="0">
              <a:buNone/>
            </a:pPr>
            <a:endParaRPr lang="en-US" sz="2400" dirty="0" smtClean="0">
              <a:latin typeface="Arial"/>
              <a:cs typeface="Arial"/>
            </a:endParaRPr>
          </a:p>
          <a:p>
            <a:r>
              <a:rPr lang="en-US" sz="2400" dirty="0" smtClean="0">
                <a:latin typeface="Arial"/>
                <a:cs typeface="Arial"/>
              </a:rPr>
              <a:t>Research </a:t>
            </a:r>
            <a:r>
              <a:rPr lang="en-US" sz="2400" dirty="0">
                <a:latin typeface="Arial"/>
                <a:cs typeface="Arial"/>
              </a:rPr>
              <a:t>topic #3 will be emphasized, and research topics #1 and #2 will establish the phenomenological basis for research topic #3.</a:t>
            </a:r>
          </a:p>
          <a:p>
            <a:pPr marL="457200" indent="-457200">
              <a:buFont typeface="+mj-lt"/>
              <a:buAutoNum type="arabicPeriod"/>
            </a:pPr>
            <a:endParaRPr lang="en-US" sz="2400" dirty="0">
              <a:latin typeface="Arial"/>
              <a:cs typeface="Arial"/>
            </a:endParaRPr>
          </a:p>
          <a:p>
            <a:pPr marL="457200" indent="-457200">
              <a:buFont typeface="+mj-lt"/>
              <a:buAutoNum type="arabicPeriod"/>
            </a:pPr>
            <a:endParaRPr lang="en-US" sz="2400" dirty="0" smtClean="0">
              <a:latin typeface="Arial"/>
              <a:cs typeface="Arial"/>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5257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Research topic #1 will be addressed by performing climatologies, composite analyses, and case studies of Arctic cyclones and the tropospheric polar vortex. </a:t>
            </a:r>
          </a:p>
          <a:p>
            <a:endParaRPr lang="en-US" sz="2400" dirty="0">
              <a:latin typeface="Arial"/>
              <a:cs typeface="Arial"/>
            </a:endParaRPr>
          </a:p>
          <a:p>
            <a:r>
              <a:rPr lang="en-US" sz="2400" dirty="0">
                <a:latin typeface="Arial"/>
                <a:cs typeface="Arial"/>
              </a:rPr>
              <a:t>Research topic #2 will be addressed by performing case studies and associated composite analyses of interactions between TPVs, Arctic cyclones, and polar lows. </a:t>
            </a:r>
          </a:p>
          <a:p>
            <a:pPr marL="0" indent="0">
              <a:buNone/>
            </a:pPr>
            <a:endParaRPr lang="en-US" sz="2400" dirty="0">
              <a:latin typeface="Arial"/>
              <a:cs typeface="Arial"/>
            </a:endParaRPr>
          </a:p>
          <a:p>
            <a:r>
              <a:rPr lang="en-US" sz="2400" dirty="0">
                <a:latin typeface="Arial"/>
                <a:cs typeface="Arial"/>
              </a:rPr>
              <a:t>Research topic #3 will be addressed by performing predictability studies of TPVs, Arctic cyclones, and polar lows on synoptic-to-</a:t>
            </a:r>
            <a:r>
              <a:rPr lang="en-US" sz="2400" dirty="0" err="1">
                <a:latin typeface="Arial"/>
                <a:cs typeface="Arial"/>
              </a:rPr>
              <a:t>subseasonal</a:t>
            </a:r>
            <a:r>
              <a:rPr lang="en-US" sz="2400" dirty="0">
                <a:latin typeface="Arial"/>
                <a:cs typeface="Arial"/>
              </a:rPr>
              <a:t> time scales for episodes of compromised global model forecast skill.</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8690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a:latin typeface="Arial"/>
                <a:cs typeface="Arial"/>
              </a:rPr>
              <a:t>In addressing the three research topics, we </a:t>
            </a:r>
            <a:r>
              <a:rPr lang="en-US" sz="2400" dirty="0" smtClean="0">
                <a:latin typeface="Arial"/>
                <a:cs typeface="Arial"/>
              </a:rPr>
              <a:t>will</a:t>
            </a:r>
          </a:p>
          <a:p>
            <a:pPr>
              <a:lnSpc>
                <a:spcPct val="50000"/>
              </a:lnSpc>
            </a:pPr>
            <a:endParaRPr lang="en-US" sz="2400" dirty="0" smtClean="0"/>
          </a:p>
          <a:p>
            <a:pPr lvl="1"/>
            <a:r>
              <a:rPr lang="en-US" sz="2200" dirty="0" smtClean="0">
                <a:solidFill>
                  <a:srgbClr val="0000FF"/>
                </a:solidFill>
                <a:latin typeface="Arial"/>
                <a:cs typeface="Arial"/>
              </a:rPr>
              <a:t>Use </a:t>
            </a:r>
            <a:r>
              <a:rPr lang="en-US" sz="2200" dirty="0">
                <a:solidFill>
                  <a:srgbClr val="0000FF"/>
                </a:solidFill>
                <a:latin typeface="Arial"/>
                <a:cs typeface="Arial"/>
              </a:rPr>
              <a:t>reanalysis datasets, in conjunction with deterministic and ensemble forecasts, produced by the </a:t>
            </a:r>
            <a:r>
              <a:rPr lang="en-US" sz="2200" dirty="0" smtClean="0">
                <a:solidFill>
                  <a:srgbClr val="0000FF"/>
                </a:solidFill>
                <a:latin typeface="Arial"/>
                <a:cs typeface="Arial"/>
              </a:rPr>
              <a:t>Navy. </a:t>
            </a:r>
            <a:r>
              <a:rPr lang="en-US" sz="2200" dirty="0">
                <a:solidFill>
                  <a:srgbClr val="0000FF"/>
                </a:solidFill>
                <a:latin typeface="Arial"/>
                <a:cs typeface="Arial"/>
              </a:rPr>
              <a:t> </a:t>
            </a:r>
            <a:endParaRPr lang="en-US" sz="2200" dirty="0" smtClean="0">
              <a:solidFill>
                <a:srgbClr val="0000FF"/>
              </a:solidFill>
              <a:latin typeface="Arial"/>
              <a:cs typeface="Arial"/>
            </a:endParaRPr>
          </a:p>
          <a:p>
            <a:pPr marL="457200" lvl="1" indent="0">
              <a:buNone/>
            </a:pPr>
            <a:endParaRPr lang="en-US" sz="2200" dirty="0">
              <a:solidFill>
                <a:srgbClr val="0000FF"/>
              </a:solidFill>
              <a:latin typeface="Arial"/>
              <a:cs typeface="Arial"/>
            </a:endParaRPr>
          </a:p>
          <a:p>
            <a:pPr lvl="1"/>
            <a:r>
              <a:rPr lang="en-US" sz="2200" dirty="0">
                <a:solidFill>
                  <a:srgbClr val="0000FF"/>
                </a:solidFill>
                <a:latin typeface="Arial"/>
                <a:cs typeface="Arial"/>
              </a:rPr>
              <a:t>Use MPAS (Model for Prediction Across Scales) in predictive and ensemble modes to investigate </a:t>
            </a:r>
            <a:r>
              <a:rPr lang="en-US" sz="2200" dirty="0" err="1">
                <a:solidFill>
                  <a:srgbClr val="0000FF"/>
                </a:solidFill>
                <a:latin typeface="Arial"/>
                <a:cs typeface="Arial"/>
              </a:rPr>
              <a:t>multiscale</a:t>
            </a:r>
            <a:r>
              <a:rPr lang="en-US" sz="2200" dirty="0">
                <a:solidFill>
                  <a:srgbClr val="0000FF"/>
                </a:solidFill>
                <a:latin typeface="Arial"/>
                <a:cs typeface="Arial"/>
              </a:rPr>
              <a:t> interactions between TPVs, Arctic cyclones, and polar </a:t>
            </a:r>
            <a:r>
              <a:rPr lang="en-US" sz="2200" dirty="0" smtClean="0">
                <a:solidFill>
                  <a:srgbClr val="0000FF"/>
                </a:solidFill>
                <a:latin typeface="Arial"/>
                <a:cs typeface="Arial"/>
              </a:rPr>
              <a:t>lows. </a:t>
            </a:r>
          </a:p>
          <a:p>
            <a:pPr lvl="1"/>
            <a:endParaRPr lang="en-US" sz="2200" dirty="0">
              <a:solidFill>
                <a:srgbClr val="0000FF"/>
              </a:solidFill>
              <a:latin typeface="Arial"/>
              <a:cs typeface="Arial"/>
            </a:endParaRPr>
          </a:p>
          <a:p>
            <a:pPr lvl="1"/>
            <a:r>
              <a:rPr lang="en-US" sz="2200" dirty="0">
                <a:solidFill>
                  <a:srgbClr val="0000FF"/>
                </a:solidFill>
                <a:latin typeface="Arial"/>
                <a:cs typeface="Arial"/>
              </a:rPr>
              <a:t>Participate in the field program, </a:t>
            </a:r>
            <a:r>
              <a:rPr lang="en-US" sz="2200" dirty="0" smtClean="0">
                <a:solidFill>
                  <a:srgbClr val="0000FF"/>
                </a:solidFill>
                <a:latin typeface="Arial"/>
                <a:cs typeface="Arial"/>
              </a:rPr>
              <a:t>THINICE. </a:t>
            </a:r>
            <a:endParaRPr lang="en-US" sz="22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0887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r>
              <a:rPr lang="en-US" sz="2400" dirty="0" smtClean="0">
                <a:latin typeface="Arial"/>
                <a:cs typeface="Arial"/>
              </a:rPr>
              <a:t>Participation </a:t>
            </a:r>
            <a:r>
              <a:rPr lang="en-US" sz="2400" dirty="0">
                <a:latin typeface="Arial"/>
                <a:cs typeface="Arial"/>
              </a:rPr>
              <a:t>in THINICE will consist of analysis and forecasting, as well as real-time monitoring, </a:t>
            </a:r>
            <a:r>
              <a:rPr lang="en-US" sz="2400" dirty="0" smtClean="0">
                <a:latin typeface="Arial"/>
                <a:cs typeface="Arial"/>
              </a:rPr>
              <a:t>of </a:t>
            </a:r>
            <a:r>
              <a:rPr lang="en-US" sz="2400" dirty="0">
                <a:latin typeface="Arial"/>
                <a:cs typeface="Arial"/>
              </a:rPr>
              <a:t>evolving Arctic weather regimes and events applicable to the objectives and hypotheses to be addressed during selected intensive observing </a:t>
            </a:r>
            <a:r>
              <a:rPr lang="en-US" sz="2400" dirty="0" smtClean="0">
                <a:latin typeface="Arial"/>
                <a:cs typeface="Arial"/>
              </a:rPr>
              <a:t>periods (IOPs).</a:t>
            </a:r>
          </a:p>
          <a:p>
            <a:endParaRPr lang="en-US" sz="2400" dirty="0">
              <a:latin typeface="Arial"/>
              <a:cs typeface="Arial"/>
            </a:endParaRPr>
          </a:p>
          <a:p>
            <a:r>
              <a:rPr lang="en-US" sz="2400" dirty="0" smtClean="0">
                <a:latin typeface="Arial"/>
                <a:cs typeface="Arial"/>
              </a:rPr>
              <a:t>Conventional synoptic datasets and model forecasts, supplemented by applicable research datasets available during the IOPs, will be used to conduct the above analysis and forecasting, as well as monitoring, activities.</a:t>
            </a:r>
            <a:endParaRPr lang="en-US" sz="2400" dirty="0">
              <a:latin typeface="Arial"/>
              <a:cs typeface="Arial"/>
            </a:endParaRP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100184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9734"/>
            <a:ext cx="8229600" cy="5934400"/>
          </a:xfrm>
        </p:spPr>
        <p:txBody>
          <a:bodyPr>
            <a:normAutofit/>
          </a:bodyPr>
          <a:lstStyle/>
          <a:p>
            <a:pPr marL="457200" indent="-457200">
              <a:buFont typeface="+mj-lt"/>
              <a:buAutoNum type="arabicPeriod"/>
            </a:pPr>
            <a:r>
              <a:rPr lang="en-US" sz="2400" dirty="0" smtClean="0">
                <a:latin typeface="Arial"/>
                <a:cs typeface="Arial"/>
              </a:rPr>
              <a:t>The </a:t>
            </a:r>
            <a:r>
              <a:rPr lang="en-US" sz="2400" dirty="0">
                <a:latin typeface="Arial"/>
                <a:cs typeface="Arial"/>
              </a:rPr>
              <a:t>role of longitudinally localized incursions of warm, moist air from middle latitudes in disrupting the tropospheric polar vortex and in reconfiguring the large-scale baroclinicity over the Arctic. </a:t>
            </a:r>
          </a:p>
          <a:p>
            <a:pPr lvl="1"/>
            <a:endParaRPr lang="en-US" sz="2400" dirty="0" smtClean="0">
              <a:latin typeface="Arial" panose="020B0604020202020204" pitchFamily="34" charset="0"/>
              <a:cs typeface="Arial" panose="020B0604020202020204" pitchFamily="34" charset="0"/>
            </a:endParaRPr>
          </a:p>
          <a:p>
            <a:pPr lvl="1"/>
            <a:endParaRPr lang="en-US" sz="1900" dirty="0">
              <a:latin typeface="Arial" panose="020B0604020202020204" pitchFamily="34" charset="0"/>
              <a:cs typeface="Arial" panose="020B0604020202020204" pitchFamily="34" charset="0"/>
            </a:endParaRPr>
          </a:p>
          <a:p>
            <a:pPr lvl="1"/>
            <a:endParaRPr lang="en-US" sz="1900" dirty="0" smtClean="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p:txBody>
      </p:sp>
      <p:cxnSp>
        <p:nvCxnSpPr>
          <p:cNvPr id="5" name="Straight Connector 4"/>
          <p:cNvCxnSpPr/>
          <p:nvPr/>
        </p:nvCxnSpPr>
        <p:spPr>
          <a:xfrm>
            <a:off x="-9107" y="657205"/>
            <a:ext cx="9162288" cy="0"/>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itle 1"/>
          <p:cNvSpPr>
            <a:spLocks noGrp="1"/>
          </p:cNvSpPr>
          <p:nvPr>
            <p:ph type="title"/>
          </p:nvPr>
        </p:nvSpPr>
        <p:spPr>
          <a:xfrm>
            <a:off x="80293" y="-33716"/>
            <a:ext cx="8116979" cy="722220"/>
          </a:xfrm>
        </p:spPr>
        <p:txBody>
          <a:bodyPr>
            <a:normAutofit/>
          </a:bodyPr>
          <a:lstStyle/>
          <a:p>
            <a:pPr algn="l"/>
            <a:r>
              <a:rPr lang="en-US" sz="2800" b="1" dirty="0" smtClean="0">
                <a:solidFill>
                  <a:srgbClr val="FF0000"/>
                </a:solidFill>
                <a:latin typeface="Arial" panose="020B0604020202020204" pitchFamily="34" charset="0"/>
                <a:cs typeface="Arial" panose="020B0604020202020204" pitchFamily="34" charset="0"/>
              </a:rPr>
              <a:t>Research Topic #1</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777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6796</TotalTime>
  <Words>3311</Words>
  <Application>Microsoft Macintosh PowerPoint</Application>
  <PresentationFormat>On-screen Show (4:3)</PresentationFormat>
  <Paragraphs>595</Paragraphs>
  <Slides>37</Slides>
  <Notes>28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Phenomenological and Predictability Studies of the Structure and Evolution of                  Arctic Cyclones, Polar Lows, and                   Tropopause Polar Vortices</vt:lpstr>
      <vt:lpstr>Project Objective</vt:lpstr>
      <vt:lpstr>Project Objective</vt:lpstr>
      <vt:lpstr>Research Topics</vt:lpstr>
      <vt:lpstr>Research Topics</vt:lpstr>
      <vt:lpstr>Research Topics</vt:lpstr>
      <vt:lpstr>Research Topics</vt:lpstr>
      <vt:lpstr>Research Topics</vt:lpstr>
      <vt:lpstr>Research Topic #1</vt:lpstr>
      <vt:lpstr>PowerPoint Presentation</vt:lpstr>
      <vt:lpstr>Research Topic #2</vt:lpstr>
      <vt:lpstr>PowerPoint Presentation</vt:lpstr>
      <vt:lpstr>Research Topic #3</vt:lpstr>
      <vt:lpstr>PowerPoint Presentation</vt:lpstr>
      <vt:lpstr>PowerPoint Presentation</vt:lpstr>
      <vt:lpstr>PowerPoint Presentation</vt:lpstr>
      <vt:lpstr>Research Topic #3</vt:lpstr>
      <vt:lpstr>Research Topic #3</vt:lpstr>
      <vt:lpstr>Research Topic #3</vt:lpstr>
      <vt:lpstr>Research Topic #3</vt:lpstr>
      <vt:lpstr>Research Topic #3</vt:lpstr>
      <vt:lpstr>Fig. 6</vt:lpstr>
      <vt:lpstr>Fig. 7</vt:lpstr>
      <vt:lpstr>Fig. 8</vt:lpstr>
      <vt:lpstr>Fig. 9</vt:lpstr>
      <vt:lpstr>Fig. 9</vt:lpstr>
      <vt:lpstr>Fig. 9</vt:lpstr>
      <vt:lpstr>Fig. 9</vt:lpstr>
      <vt:lpstr>Fig. 10</vt:lpstr>
      <vt:lpstr>Fig. 11</vt:lpstr>
      <vt:lpstr>PowerPoint Presentation</vt:lpstr>
      <vt:lpstr>Fig. 12</vt:lpstr>
      <vt:lpstr>Fig. 12</vt:lpstr>
      <vt:lpstr>Fig. 12</vt:lpstr>
      <vt:lpstr>Fig. 12</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Phenomenological and Predictability Studies of the Structure and Evolution of                  Arctic Cyclones, Polar Lows, and                   Tropopause Polar Vortices</dc:title>
  <dc:creator>Kevin Biernat</dc:creator>
  <cp:lastModifiedBy>Kevin Biernat</cp:lastModifiedBy>
  <cp:revision>63</cp:revision>
  <dcterms:created xsi:type="dcterms:W3CDTF">2018-05-15T16:55:59Z</dcterms:created>
  <dcterms:modified xsi:type="dcterms:W3CDTF">2018-05-23T20:51:23Z</dcterms:modified>
</cp:coreProperties>
</file>