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7"/>
  </p:notesMasterIdLst>
  <p:sldIdLst>
    <p:sldId id="257" r:id="rId2"/>
    <p:sldId id="356" r:id="rId3"/>
    <p:sldId id="425" r:id="rId4"/>
    <p:sldId id="259" r:id="rId5"/>
    <p:sldId id="268" r:id="rId6"/>
    <p:sldId id="343" r:id="rId7"/>
    <p:sldId id="361" r:id="rId8"/>
    <p:sldId id="345" r:id="rId9"/>
    <p:sldId id="350" r:id="rId10"/>
    <p:sldId id="354" r:id="rId11"/>
    <p:sldId id="352" r:id="rId12"/>
    <p:sldId id="353" r:id="rId13"/>
    <p:sldId id="424" r:id="rId14"/>
    <p:sldId id="358" r:id="rId15"/>
    <p:sldId id="386" r:id="rId16"/>
    <p:sldId id="387" r:id="rId17"/>
    <p:sldId id="388" r:id="rId18"/>
    <p:sldId id="389" r:id="rId19"/>
    <p:sldId id="390" r:id="rId20"/>
    <p:sldId id="391" r:id="rId21"/>
    <p:sldId id="426" r:id="rId22"/>
    <p:sldId id="393" r:id="rId23"/>
    <p:sldId id="394" r:id="rId24"/>
    <p:sldId id="395" r:id="rId25"/>
    <p:sldId id="428" r:id="rId26"/>
    <p:sldId id="429" r:id="rId27"/>
    <p:sldId id="430" r:id="rId28"/>
    <p:sldId id="431" r:id="rId29"/>
    <p:sldId id="432" r:id="rId30"/>
    <p:sldId id="433" r:id="rId31"/>
    <p:sldId id="434" r:id="rId32"/>
    <p:sldId id="435" r:id="rId33"/>
    <p:sldId id="436" r:id="rId34"/>
    <p:sldId id="438" r:id="rId35"/>
    <p:sldId id="437" r:id="rId36"/>
    <p:sldId id="407" r:id="rId37"/>
    <p:sldId id="439" r:id="rId38"/>
    <p:sldId id="440" r:id="rId39"/>
    <p:sldId id="441" r:id="rId40"/>
    <p:sldId id="442" r:id="rId41"/>
    <p:sldId id="443" r:id="rId42"/>
    <p:sldId id="444" r:id="rId43"/>
    <p:sldId id="445" r:id="rId44"/>
    <p:sldId id="446" r:id="rId45"/>
    <p:sldId id="447" r:id="rId46"/>
    <p:sldId id="448" r:id="rId47"/>
    <p:sldId id="449" r:id="rId48"/>
    <p:sldId id="450" r:id="rId49"/>
    <p:sldId id="420" r:id="rId50"/>
    <p:sldId id="451" r:id="rId51"/>
    <p:sldId id="422" r:id="rId52"/>
    <p:sldId id="452" r:id="rId53"/>
    <p:sldId id="382" r:id="rId54"/>
    <p:sldId id="383" r:id="rId55"/>
    <p:sldId id="384" r:id="rId56"/>
    <p:sldId id="381" r:id="rId57"/>
    <p:sldId id="379" r:id="rId58"/>
    <p:sldId id="453" r:id="rId59"/>
    <p:sldId id="377" r:id="rId60"/>
    <p:sldId id="363" r:id="rId61"/>
    <p:sldId id="371" r:id="rId62"/>
    <p:sldId id="372" r:id="rId63"/>
    <p:sldId id="373" r:id="rId64"/>
    <p:sldId id="374" r:id="rId65"/>
    <p:sldId id="376"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00D5"/>
    <a:srgbClr val="BD0004"/>
    <a:srgbClr val="2ECD2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494" autoAdjust="0"/>
  </p:normalViewPr>
  <p:slideViewPr>
    <p:cSldViewPr snapToGrid="0" snapToObjects="1">
      <p:cViewPr varScale="1">
        <p:scale>
          <a:sx n="128" d="100"/>
          <a:sy n="128" d="100"/>
        </p:scale>
        <p:origin x="-1504"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2C4830-0712-6140-A0D3-DA9F62A50492}" type="datetimeFigureOut">
              <a:rPr lang="en-US" smtClean="0"/>
              <a:t>7/3/20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303FB7-866F-494B-BCD1-63223EE7B6B8}" type="slidenum">
              <a:rPr lang="en-US" smtClean="0"/>
              <a:t>‹#›</a:t>
            </a:fld>
            <a:endParaRPr lang="en-US"/>
          </a:p>
        </p:txBody>
      </p:sp>
    </p:spTree>
    <p:extLst>
      <p:ext uri="{BB962C8B-B14F-4D97-AF65-F5344CB8AC3E}">
        <p14:creationId xmlns:p14="http://schemas.microsoft.com/office/powerpoint/2010/main" val="30240053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14</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baseline="0" dirty="0"/>
          </a:p>
        </p:txBody>
      </p:sp>
      <p:sp>
        <p:nvSpPr>
          <p:cNvPr id="4" name="Slide Number Placeholder 3"/>
          <p:cNvSpPr>
            <a:spLocks noGrp="1"/>
          </p:cNvSpPr>
          <p:nvPr>
            <p:ph type="sldNum" sz="quarter" idx="10"/>
          </p:nvPr>
        </p:nvSpPr>
        <p:spPr/>
        <p:txBody>
          <a:bodyPr/>
          <a:lstStyle/>
          <a:p>
            <a:fld id="{764DB0D6-3A32-4344-947C-280B6712DD0E}" type="slidenum">
              <a:rPr lang="en-US" smtClean="0"/>
              <a:t>18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baseline="0" dirty="0"/>
              <a:t>850 mb temperatures as high as 12 degrees Celsius. Warm layer reaching the highest elevations of the ice sheet</a:t>
            </a:r>
          </a:p>
        </p:txBody>
      </p:sp>
      <p:sp>
        <p:nvSpPr>
          <p:cNvPr id="4" name="Slide Number Placeholder 3"/>
          <p:cNvSpPr>
            <a:spLocks noGrp="1"/>
          </p:cNvSpPr>
          <p:nvPr>
            <p:ph type="sldNum" sz="quarter" idx="10"/>
          </p:nvPr>
        </p:nvSpPr>
        <p:spPr/>
        <p:txBody>
          <a:bodyPr/>
          <a:lstStyle/>
          <a:p>
            <a:fld id="{764DB0D6-3A32-4344-947C-280B6712DD0E}" type="slidenum">
              <a:rPr lang="en-US" smtClean="0"/>
              <a:t>19</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E3059-C1AA-4158-86F8-77D7B63A6A44}" type="slidenum">
              <a:rPr lang="en-US" smtClean="0"/>
              <a:t>22</a:t>
            </a:fld>
            <a:endParaRPr lang="en-US"/>
          </a:p>
        </p:txBody>
      </p:sp>
    </p:spTree>
    <p:extLst>
      <p:ext uri="{BB962C8B-B14F-4D97-AF65-F5344CB8AC3E}">
        <p14:creationId xmlns:p14="http://schemas.microsoft.com/office/powerpoint/2010/main" val="3653842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53</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56</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a:t>
            </a:fld>
            <a:endParaRPr lang="en-US"/>
          </a:p>
        </p:txBody>
      </p:sp>
    </p:spTree>
    <p:extLst>
      <p:ext uri="{BB962C8B-B14F-4D97-AF65-F5344CB8AC3E}">
        <p14:creationId xmlns:p14="http://schemas.microsoft.com/office/powerpoint/2010/main" val="831014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7/3/20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4212751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7/3/20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764763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7/3/20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538523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7/3/20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153859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9F45F0-40DD-2C40-BE10-312761516C01}" type="datetimeFigureOut">
              <a:rPr lang="en-US" smtClean="0"/>
              <a:t>7/3/20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089606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9F45F0-40DD-2C40-BE10-312761516C01}" type="datetimeFigureOut">
              <a:rPr lang="en-US" smtClean="0"/>
              <a:t>7/3/20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016047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9F45F0-40DD-2C40-BE10-312761516C01}" type="datetimeFigureOut">
              <a:rPr lang="en-US" smtClean="0"/>
              <a:t>7/3/20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4140657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9F45F0-40DD-2C40-BE10-312761516C01}" type="datetimeFigureOut">
              <a:rPr lang="en-US" smtClean="0"/>
              <a:t>7/3/20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486985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9F45F0-40DD-2C40-BE10-312761516C01}" type="datetimeFigureOut">
              <a:rPr lang="en-US" smtClean="0"/>
              <a:t>7/3/20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90132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F45F0-40DD-2C40-BE10-312761516C01}" type="datetimeFigureOut">
              <a:rPr lang="en-US" smtClean="0"/>
              <a:t>7/3/20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299673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F45F0-40DD-2C40-BE10-312761516C01}" type="datetimeFigureOut">
              <a:rPr lang="en-US" smtClean="0"/>
              <a:t>7/3/20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4776645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F45F0-40DD-2C40-BE10-312761516C01}" type="datetimeFigureOut">
              <a:rPr lang="en-US" smtClean="0"/>
              <a:t>7/3/20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C8020-EC8A-7F45-A94E-17B9AC54345B}" type="slidenum">
              <a:rPr lang="en-US" smtClean="0"/>
              <a:t>‹#›</a:t>
            </a:fld>
            <a:endParaRPr lang="en-US"/>
          </a:p>
        </p:txBody>
      </p:sp>
    </p:spTree>
    <p:extLst>
      <p:ext uri="{BB962C8B-B14F-4D97-AF65-F5344CB8AC3E}">
        <p14:creationId xmlns:p14="http://schemas.microsoft.com/office/powerpoint/2010/main" val="1512463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hyperlink" Target="http://nsidc.org/greenland-today/" TargetMode="External"/><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 Id="rId3"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4.xml"/><Relationship Id="rId2" Type="http://schemas.openxmlformats.org/officeDocument/2006/relationships/image" Target="../media/image4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 Id="rId3" Type="http://schemas.openxmlformats.org/officeDocument/2006/relationships/image" Target="../media/image4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1637"/>
            <a:ext cx="9135245" cy="2383764"/>
          </a:xfrm>
        </p:spPr>
        <p:txBody>
          <a:bodyPr>
            <a:noAutofit/>
          </a:bodyPr>
          <a:lstStyle/>
          <a:p>
            <a:r>
              <a:rPr lang="en-US" sz="3200" b="1" dirty="0">
                <a:solidFill>
                  <a:srgbClr val="FF0000"/>
                </a:solidFill>
                <a:latin typeface="Arial"/>
                <a:cs typeface="Arial"/>
              </a:rPr>
              <a:t>Phenomenological and Predictability Studies of the </a:t>
            </a:r>
            <a:r>
              <a:rPr lang="en-US" sz="3200" b="1" dirty="0" smtClean="0">
                <a:solidFill>
                  <a:srgbClr val="FF0000"/>
                </a:solidFill>
                <a:latin typeface="Arial"/>
                <a:cs typeface="Arial"/>
              </a:rPr>
              <a:t>Structure </a:t>
            </a:r>
            <a:r>
              <a:rPr lang="en-US" sz="3200" b="1" dirty="0">
                <a:solidFill>
                  <a:srgbClr val="FF0000"/>
                </a:solidFill>
                <a:latin typeface="Arial"/>
                <a:cs typeface="Arial"/>
              </a:rPr>
              <a:t>and Evolution of </a:t>
            </a:r>
            <a:r>
              <a:rPr lang="en-US" sz="3200" b="1" dirty="0" smtClean="0">
                <a:solidFill>
                  <a:srgbClr val="FF0000"/>
                </a:solidFill>
                <a:latin typeface="Arial"/>
                <a:cs typeface="Arial"/>
              </a:rPr>
              <a:t>             Arctic </a:t>
            </a:r>
            <a:r>
              <a:rPr lang="en-US" sz="3200" b="1" dirty="0">
                <a:solidFill>
                  <a:srgbClr val="FF0000"/>
                </a:solidFill>
                <a:latin typeface="Arial"/>
                <a:cs typeface="Arial"/>
              </a:rPr>
              <a:t>Cyclones, Polar Lows, and </a:t>
            </a:r>
            <a:r>
              <a:rPr lang="en-US" sz="3200" b="1" dirty="0" smtClean="0">
                <a:solidFill>
                  <a:srgbClr val="FF0000"/>
                </a:solidFill>
                <a:latin typeface="Arial"/>
                <a:cs typeface="Arial"/>
              </a:rPr>
              <a:t>     Tropopause </a:t>
            </a:r>
            <a:r>
              <a:rPr lang="en-US" sz="3200" b="1" dirty="0">
                <a:solidFill>
                  <a:srgbClr val="FF0000"/>
                </a:solidFill>
                <a:latin typeface="Arial"/>
                <a:cs typeface="Arial"/>
              </a:rPr>
              <a:t>Polar Vortices</a:t>
            </a:r>
          </a:p>
        </p:txBody>
      </p:sp>
      <p:sp>
        <p:nvSpPr>
          <p:cNvPr id="3" name="Subtitle 2"/>
          <p:cNvSpPr>
            <a:spLocks noGrp="1"/>
          </p:cNvSpPr>
          <p:nvPr>
            <p:ph type="subTitle" idx="1"/>
          </p:nvPr>
        </p:nvSpPr>
        <p:spPr>
          <a:xfrm>
            <a:off x="-1" y="2994543"/>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Lance Bosart, </a:t>
            </a:r>
            <a:r>
              <a:rPr lang="en-US" sz="2400" b="1" dirty="0" smtClean="0">
                <a:solidFill>
                  <a:schemeClr val="tx1"/>
                </a:solidFill>
                <a:latin typeface="Arial" panose="020B0604020202020204" pitchFamily="34" charset="0"/>
                <a:cs typeface="Arial" panose="020B0604020202020204" pitchFamily="34" charset="0"/>
              </a:rPr>
              <a:t>Dan </a:t>
            </a:r>
            <a:r>
              <a:rPr lang="en-US" sz="2400" b="1" dirty="0" smtClean="0">
                <a:solidFill>
                  <a:schemeClr val="tx1"/>
                </a:solidFill>
                <a:latin typeface="Arial" panose="020B0604020202020204" pitchFamily="34" charset="0"/>
                <a:cs typeface="Arial" panose="020B0604020202020204" pitchFamily="34" charset="0"/>
              </a:rPr>
              <a:t>Keyser,                                               </a:t>
            </a:r>
            <a:r>
              <a:rPr lang="en-US" sz="2400" b="1" dirty="0" smtClean="0">
                <a:solidFill>
                  <a:schemeClr val="tx1"/>
                </a:solidFill>
                <a:latin typeface="Arial" panose="020B0604020202020204" pitchFamily="34" charset="0"/>
                <a:cs typeface="Arial" panose="020B0604020202020204" pitchFamily="34" charset="0"/>
              </a:rPr>
              <a:t>    Kevin </a:t>
            </a:r>
            <a:r>
              <a:rPr lang="en-US" sz="2400" b="1" dirty="0" smtClean="0">
                <a:solidFill>
                  <a:schemeClr val="tx1"/>
                </a:solidFill>
                <a:latin typeface="Arial" panose="020B0604020202020204" pitchFamily="34" charset="0"/>
                <a:cs typeface="Arial" panose="020B0604020202020204" pitchFamily="34" charset="0"/>
              </a:rPr>
              <a:t>Biernat, </a:t>
            </a:r>
            <a:r>
              <a:rPr lang="en-US" sz="2400" b="1" dirty="0">
                <a:solidFill>
                  <a:schemeClr val="tx1"/>
                </a:solidFill>
                <a:latin typeface="Arial" panose="020B0604020202020204" pitchFamily="34" charset="0"/>
                <a:cs typeface="Arial" panose="020B0604020202020204" pitchFamily="34" charset="0"/>
              </a:rPr>
              <a:t>Mansour El </a:t>
            </a:r>
            <a:r>
              <a:rPr lang="en-US" sz="2400" b="1" dirty="0" err="1" smtClean="0">
                <a:solidFill>
                  <a:schemeClr val="tx1"/>
                </a:solidFill>
                <a:latin typeface="Arial" panose="020B0604020202020204" pitchFamily="34" charset="0"/>
                <a:cs typeface="Arial" panose="020B0604020202020204" pitchFamily="34" charset="0"/>
              </a:rPr>
              <a:t>Riachy</a:t>
            </a:r>
            <a:r>
              <a:rPr lang="en-US" sz="2400" b="1" dirty="0" smtClean="0">
                <a:solidFill>
                  <a:schemeClr val="tx1"/>
                </a:solidFill>
                <a:latin typeface="Arial" panose="020B0604020202020204" pitchFamily="34" charset="0"/>
                <a:cs typeface="Arial" panose="020B0604020202020204" pitchFamily="34" charset="0"/>
              </a:rPr>
              <a:t>, and </a:t>
            </a:r>
            <a:r>
              <a:rPr lang="en-US" sz="2400" b="1" dirty="0" smtClean="0">
                <a:solidFill>
                  <a:schemeClr val="tx1"/>
                </a:solidFill>
                <a:latin typeface="Arial" panose="020B0604020202020204" pitchFamily="34" charset="0"/>
                <a:cs typeface="Arial" panose="020B0604020202020204" pitchFamily="34" charset="0"/>
              </a:rPr>
              <a:t>Scott Feldman</a:t>
            </a:r>
            <a:endParaRPr lang="en-US" sz="2400" b="1" dirty="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a:t>
            </a:r>
            <a:r>
              <a:rPr lang="en-US" sz="2000" i="1" dirty="0" smtClean="0">
                <a:solidFill>
                  <a:schemeClr val="tx1"/>
                </a:solidFill>
                <a:latin typeface="Arial" panose="020B0604020202020204" pitchFamily="34" charset="0"/>
                <a:cs typeface="Arial" panose="020B0604020202020204" pitchFamily="34" charset="0"/>
              </a:rPr>
              <a:t>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State University of New York</a:t>
            </a:r>
          </a:p>
          <a:p>
            <a:endParaRPr lang="en-US" sz="2000" i="1" dirty="0" smtClean="0">
              <a:solidFill>
                <a:schemeClr val="tx1"/>
              </a:solidFill>
              <a:latin typeface="Arial" panose="020B0604020202020204" pitchFamily="34" charset="0"/>
              <a:cs typeface="Arial" panose="020B0604020202020204" pitchFamily="34" charset="0"/>
            </a:endParaRPr>
          </a:p>
          <a:p>
            <a:r>
              <a:rPr lang="en-US" sz="2400" dirty="0" smtClean="0">
                <a:solidFill>
                  <a:srgbClr val="0000FF"/>
                </a:solidFill>
                <a:latin typeface="Arial" panose="020B0604020202020204" pitchFamily="34" charset="0"/>
                <a:cs typeface="Arial" panose="020B0604020202020204" pitchFamily="34" charset="0"/>
              </a:rPr>
              <a:t>Tuesday 7 July 2020</a:t>
            </a:r>
          </a:p>
          <a:p>
            <a:r>
              <a:rPr lang="en-US" sz="2400" dirty="0" smtClean="0">
                <a:solidFill>
                  <a:srgbClr val="0000FF"/>
                </a:solidFill>
                <a:latin typeface="Arial" panose="020B0604020202020204" pitchFamily="34" charset="0"/>
                <a:cs typeface="Arial" panose="020B0604020202020204" pitchFamily="34" charset="0"/>
              </a:rPr>
              <a:t>ONR DRI Arctic Cyclone Workshop</a:t>
            </a:r>
          </a:p>
          <a:p>
            <a:endParaRPr lang="en-US" sz="2400" dirty="0" smtClean="0">
              <a:solidFill>
                <a:srgbClr val="0000FF"/>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Research </a:t>
            </a:r>
            <a:r>
              <a:rPr lang="en-US" sz="2000" dirty="0" smtClean="0">
                <a:solidFill>
                  <a:schemeClr val="tx1"/>
                </a:solidFill>
                <a:latin typeface="Arial" panose="020B0604020202020204" pitchFamily="34" charset="0"/>
                <a:cs typeface="Arial" panose="020B0604020202020204" pitchFamily="34" charset="0"/>
              </a:rPr>
              <a:t>Supported by ONR Grant </a:t>
            </a:r>
            <a:r>
              <a:rPr lang="en-US" sz="2000" dirty="0" smtClean="0">
                <a:solidFill>
                  <a:schemeClr val="tx1"/>
                </a:solidFill>
                <a:latin typeface="Arial"/>
                <a:cs typeface="Arial"/>
              </a:rPr>
              <a:t>N00014-18-1-2200</a:t>
            </a:r>
            <a:endParaRPr lang="en-US" sz="2000" dirty="0">
              <a:solidFill>
                <a:schemeClr val="tx1"/>
              </a:solidFill>
              <a:latin typeface="Arial"/>
              <a:cs typeface="Arial"/>
            </a:endParaRP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271637"/>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655401"/>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0092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Data and Methods</a:t>
            </a:r>
            <a:endParaRPr lang="en-US" sz="2800" b="1" dirty="0">
              <a:solidFill>
                <a:srgbClr val="FF0000"/>
              </a:solidFill>
              <a:latin typeface="Arial" panose="020B0604020202020204" pitchFamily="34" charset="0"/>
              <a:cs typeface="Arial" panose="020B0604020202020204" pitchFamily="34" charset="0"/>
            </a:endParaRPr>
          </a:p>
        </p:txBody>
      </p:sp>
      <p:sp>
        <p:nvSpPr>
          <p:cNvPr id="6" name="Content Placeholder 2"/>
          <p:cNvSpPr>
            <a:spLocks noGrp="1"/>
          </p:cNvSpPr>
          <p:nvPr>
            <p:ph idx="1"/>
          </p:nvPr>
        </p:nvSpPr>
        <p:spPr>
          <a:xfrm>
            <a:off x="457200" y="829734"/>
            <a:ext cx="8229600" cy="6028266"/>
          </a:xfrm>
        </p:spPr>
        <p:txBody>
          <a:bodyPr>
            <a:normAutofit/>
          </a:bodyPr>
          <a:lstStyle/>
          <a:p>
            <a:pPr marL="400050"/>
            <a:r>
              <a:rPr lang="en-US" sz="2400" dirty="0" smtClean="0">
                <a:latin typeface="Arial"/>
                <a:cs typeface="Arial"/>
              </a:rPr>
              <a:t>Determined top 25% strongest ACs for low and high skill periods during summer in terms of lowest SLP of ACs when located in the Arctic during these </a:t>
            </a:r>
            <a:r>
              <a:rPr lang="en-US" sz="2400" dirty="0" smtClean="0">
                <a:latin typeface="Arial"/>
                <a:cs typeface="Arial"/>
              </a:rPr>
              <a:t>periods</a:t>
            </a:r>
            <a:r>
              <a:rPr lang="en-US" sz="2400" dirty="0" smtClean="0">
                <a:latin typeface="Arial"/>
                <a:cs typeface="Arial"/>
              </a:rPr>
              <a:t>.</a:t>
            </a:r>
          </a:p>
          <a:p>
            <a:pPr marL="400050"/>
            <a:endParaRPr lang="en-US" sz="2400" dirty="0">
              <a:latin typeface="Arial"/>
              <a:cs typeface="Arial"/>
            </a:endParaRPr>
          </a:p>
          <a:p>
            <a:pPr marL="400050"/>
            <a:r>
              <a:rPr lang="en-US" sz="2400" dirty="0" smtClean="0">
                <a:latin typeface="Arial"/>
                <a:cs typeface="Arial"/>
              </a:rPr>
              <a:t>Determined root mean square error (RMSE) of intensity and position of the ACs valid at time of aforementioned lowest SLP for forecasts in GEFS reforecast dataset v2.</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321302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0293" y="-33716"/>
            <a:ext cx="8848817"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Intensity RMSE of Strongest ACs during Summer</a:t>
            </a:r>
            <a:endParaRPr lang="en-US" sz="2800" b="1" dirty="0">
              <a:solidFill>
                <a:srgbClr val="FF0000"/>
              </a:solidFill>
              <a:latin typeface="Arial" panose="020B0604020202020204" pitchFamily="34" charset="0"/>
              <a:cs typeface="Arial" panose="020B0604020202020204" pitchFamily="34" charset="0"/>
            </a:endParaRPr>
          </a:p>
        </p:txBody>
      </p:sp>
      <p:sp>
        <p:nvSpPr>
          <p:cNvPr id="31" name="Oval 30"/>
          <p:cNvSpPr>
            <a:spLocks noChangeAspect="1"/>
          </p:cNvSpPr>
          <p:nvPr/>
        </p:nvSpPr>
        <p:spPr>
          <a:xfrm>
            <a:off x="1868153" y="6052092"/>
            <a:ext cx="146304" cy="146304"/>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004594" y="5973071"/>
            <a:ext cx="886886" cy="276999"/>
          </a:xfrm>
          <a:prstGeom prst="rect">
            <a:avLst/>
          </a:prstGeom>
          <a:noFill/>
        </p:spPr>
        <p:txBody>
          <a:bodyPr wrap="square" rtlCol="0">
            <a:spAutoFit/>
          </a:bodyPr>
          <a:lstStyle/>
          <a:p>
            <a:r>
              <a:rPr lang="en-US" sz="1200" dirty="0" smtClean="0">
                <a:latin typeface="Arial"/>
                <a:cs typeface="Arial"/>
              </a:rPr>
              <a:t>mean</a:t>
            </a:r>
            <a:endParaRPr lang="en-US" sz="1200" dirty="0">
              <a:latin typeface="Arial"/>
              <a:cs typeface="Arial"/>
            </a:endParaRPr>
          </a:p>
        </p:txBody>
      </p:sp>
      <p:grpSp>
        <p:nvGrpSpPr>
          <p:cNvPr id="33" name="Group 32"/>
          <p:cNvGrpSpPr/>
          <p:nvPr/>
        </p:nvGrpSpPr>
        <p:grpSpPr>
          <a:xfrm>
            <a:off x="618915" y="5465674"/>
            <a:ext cx="1214607" cy="1346580"/>
            <a:chOff x="618915" y="5465674"/>
            <a:chExt cx="1214607" cy="1346580"/>
          </a:xfrm>
        </p:grpSpPr>
        <p:sp>
          <p:nvSpPr>
            <p:cNvPr id="34" name="TextBox 33"/>
            <p:cNvSpPr txBox="1"/>
            <p:nvPr/>
          </p:nvSpPr>
          <p:spPr>
            <a:xfrm>
              <a:off x="946636" y="5981974"/>
              <a:ext cx="886886" cy="276999"/>
            </a:xfrm>
            <a:prstGeom prst="rect">
              <a:avLst/>
            </a:prstGeom>
            <a:noFill/>
          </p:spPr>
          <p:txBody>
            <a:bodyPr wrap="square" rtlCol="0">
              <a:spAutoFit/>
            </a:bodyPr>
            <a:lstStyle/>
            <a:p>
              <a:r>
                <a:rPr lang="en-US" sz="1200" dirty="0" smtClean="0">
                  <a:latin typeface="Arial"/>
                  <a:cs typeface="Arial"/>
                </a:rPr>
                <a:t>median</a:t>
              </a:r>
              <a:endParaRPr lang="en-US" sz="1200" dirty="0">
                <a:latin typeface="Arial"/>
                <a:cs typeface="Arial"/>
              </a:endParaRPr>
            </a:p>
          </p:txBody>
        </p:sp>
        <p:grpSp>
          <p:nvGrpSpPr>
            <p:cNvPr id="35" name="Group 34"/>
            <p:cNvGrpSpPr/>
            <p:nvPr/>
          </p:nvGrpSpPr>
          <p:grpSpPr>
            <a:xfrm>
              <a:off x="618915" y="5465674"/>
              <a:ext cx="972465" cy="1346580"/>
              <a:chOff x="618915" y="5465674"/>
              <a:chExt cx="972465" cy="1346580"/>
            </a:xfrm>
          </p:grpSpPr>
          <p:sp>
            <p:nvSpPr>
              <p:cNvPr id="36" name="Rectangle 35"/>
              <p:cNvSpPr/>
              <p:nvPr/>
            </p:nvSpPr>
            <p:spPr>
              <a:xfrm>
                <a:off x="618915" y="5901390"/>
                <a:ext cx="331418" cy="507045"/>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a:endCxn id="36" idx="3"/>
              </p:cNvCxnSpPr>
              <p:nvPr/>
            </p:nvCxnSpPr>
            <p:spPr>
              <a:xfrm>
                <a:off x="618915" y="6154913"/>
                <a:ext cx="33141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958814" y="5737579"/>
                <a:ext cx="632566" cy="276999"/>
              </a:xfrm>
              <a:prstGeom prst="rect">
                <a:avLst/>
              </a:prstGeom>
              <a:noFill/>
            </p:spPr>
            <p:txBody>
              <a:bodyPr wrap="square" rtlCol="0">
                <a:spAutoFit/>
              </a:bodyPr>
              <a:lstStyle/>
              <a:p>
                <a:r>
                  <a:rPr lang="en-US" sz="1200" dirty="0">
                    <a:latin typeface="Arial"/>
                    <a:cs typeface="Arial"/>
                  </a:rPr>
                  <a:t>7</a:t>
                </a:r>
                <a:r>
                  <a:rPr lang="en-US" sz="1200" dirty="0" smtClean="0">
                    <a:latin typeface="Arial"/>
                    <a:cs typeface="Arial"/>
                  </a:rPr>
                  <a:t>5%</a:t>
                </a:r>
                <a:endParaRPr lang="en-US" sz="1200" dirty="0">
                  <a:latin typeface="Arial"/>
                  <a:cs typeface="Arial"/>
                </a:endParaRPr>
              </a:p>
            </p:txBody>
          </p:sp>
          <p:sp>
            <p:nvSpPr>
              <p:cNvPr id="39" name="TextBox 38"/>
              <p:cNvSpPr txBox="1"/>
              <p:nvPr/>
            </p:nvSpPr>
            <p:spPr>
              <a:xfrm>
                <a:off x="958814" y="6243649"/>
                <a:ext cx="632566" cy="276999"/>
              </a:xfrm>
              <a:prstGeom prst="rect">
                <a:avLst/>
              </a:prstGeom>
              <a:noFill/>
            </p:spPr>
            <p:txBody>
              <a:bodyPr wrap="square" rtlCol="0">
                <a:spAutoFit/>
              </a:bodyPr>
              <a:lstStyle/>
              <a:p>
                <a:r>
                  <a:rPr lang="en-US" sz="1200" dirty="0" smtClean="0">
                    <a:latin typeface="Arial"/>
                    <a:cs typeface="Arial"/>
                  </a:rPr>
                  <a:t>25%</a:t>
                </a:r>
                <a:endParaRPr lang="en-US" sz="1200" dirty="0">
                  <a:latin typeface="Arial"/>
                  <a:cs typeface="Arial"/>
                </a:endParaRPr>
              </a:p>
            </p:txBody>
          </p:sp>
          <p:cxnSp>
            <p:nvCxnSpPr>
              <p:cNvPr id="40" name="Straight Connector 39"/>
              <p:cNvCxnSpPr>
                <a:stCxn id="36" idx="0"/>
              </p:cNvCxnSpPr>
              <p:nvPr/>
            </p:nvCxnSpPr>
            <p:spPr>
              <a:xfrm flipV="1">
                <a:off x="784624" y="5622738"/>
                <a:ext cx="0" cy="278652"/>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784624" y="6421625"/>
                <a:ext cx="318" cy="278652"/>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83487" y="5622738"/>
                <a:ext cx="20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683024" y="6700277"/>
                <a:ext cx="20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946636" y="5465674"/>
                <a:ext cx="632566" cy="276999"/>
              </a:xfrm>
              <a:prstGeom prst="rect">
                <a:avLst/>
              </a:prstGeom>
              <a:noFill/>
            </p:spPr>
            <p:txBody>
              <a:bodyPr wrap="square" rtlCol="0">
                <a:spAutoFit/>
              </a:bodyPr>
              <a:lstStyle/>
              <a:p>
                <a:r>
                  <a:rPr lang="en-US" sz="1200" dirty="0">
                    <a:latin typeface="Arial"/>
                    <a:cs typeface="Arial"/>
                  </a:rPr>
                  <a:t>m</a:t>
                </a:r>
                <a:r>
                  <a:rPr lang="en-US" sz="1200" dirty="0" smtClean="0">
                    <a:latin typeface="Arial"/>
                    <a:cs typeface="Arial"/>
                  </a:rPr>
                  <a:t>ax</a:t>
                </a:r>
                <a:endParaRPr lang="en-US" sz="1200" dirty="0">
                  <a:latin typeface="Arial"/>
                  <a:cs typeface="Arial"/>
                </a:endParaRPr>
              </a:p>
            </p:txBody>
          </p:sp>
          <p:sp>
            <p:nvSpPr>
              <p:cNvPr id="45" name="TextBox 44"/>
              <p:cNvSpPr txBox="1"/>
              <p:nvPr/>
            </p:nvSpPr>
            <p:spPr>
              <a:xfrm>
                <a:off x="946636" y="6535255"/>
                <a:ext cx="632566" cy="276999"/>
              </a:xfrm>
              <a:prstGeom prst="rect">
                <a:avLst/>
              </a:prstGeom>
              <a:noFill/>
            </p:spPr>
            <p:txBody>
              <a:bodyPr wrap="square" rtlCol="0">
                <a:spAutoFit/>
              </a:bodyPr>
              <a:lstStyle/>
              <a:p>
                <a:r>
                  <a:rPr lang="en-US" sz="1200" dirty="0">
                    <a:latin typeface="Arial"/>
                    <a:cs typeface="Arial"/>
                  </a:rPr>
                  <a:t>m</a:t>
                </a:r>
                <a:r>
                  <a:rPr lang="en-US" sz="1200" dirty="0" smtClean="0">
                    <a:latin typeface="Arial"/>
                    <a:cs typeface="Arial"/>
                  </a:rPr>
                  <a:t>in</a:t>
                </a:r>
                <a:endParaRPr lang="en-US" sz="1200" dirty="0">
                  <a:latin typeface="Arial"/>
                  <a:cs typeface="Arial"/>
                </a:endParaRPr>
              </a:p>
            </p:txBody>
          </p:sp>
        </p:grpSp>
      </p:grpSp>
      <p:grpSp>
        <p:nvGrpSpPr>
          <p:cNvPr id="9" name="Group 8"/>
          <p:cNvGrpSpPr/>
          <p:nvPr/>
        </p:nvGrpSpPr>
        <p:grpSpPr>
          <a:xfrm>
            <a:off x="222224" y="754732"/>
            <a:ext cx="8908825" cy="4749816"/>
            <a:chOff x="120868" y="754732"/>
            <a:chExt cx="8908825" cy="4749816"/>
          </a:xfrm>
        </p:grpSpPr>
        <p:pic>
          <p:nvPicPr>
            <p:cNvPr id="8" name="Picture 7" descr="box_plot_intensity_rmse_low_and_high_aa_rmse_ACs_bottom_25per_lowest_pmin_arctic_0000UTC_Korfe_and_Colle_30per_d1to7_JJA_noLabe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048" y="807437"/>
              <a:ext cx="8421645" cy="4290247"/>
            </a:xfrm>
            <a:prstGeom prst="rect">
              <a:avLst/>
            </a:prstGeom>
          </p:spPr>
        </p:pic>
        <p:sp>
          <p:nvSpPr>
            <p:cNvPr id="46" name="TextBox 45"/>
            <p:cNvSpPr txBox="1"/>
            <p:nvPr/>
          </p:nvSpPr>
          <p:spPr>
            <a:xfrm>
              <a:off x="1367635" y="5022701"/>
              <a:ext cx="447143" cy="215444"/>
            </a:xfrm>
            <a:prstGeom prst="rect">
              <a:avLst/>
            </a:prstGeom>
            <a:noFill/>
          </p:spPr>
          <p:txBody>
            <a:bodyPr wrap="square" tIns="0" bIns="0" rtlCol="0">
              <a:spAutoFit/>
            </a:bodyPr>
            <a:lstStyle/>
            <a:p>
              <a:pPr algn="ctr"/>
              <a:r>
                <a:rPr lang="en-US" sz="1400" dirty="0" smtClean="0">
                  <a:latin typeface="Arial"/>
                  <a:cs typeface="Arial"/>
                </a:rPr>
                <a:t>24</a:t>
              </a:r>
              <a:endParaRPr lang="en-US" sz="1200" dirty="0">
                <a:latin typeface="Arial"/>
                <a:cs typeface="Arial"/>
              </a:endParaRPr>
            </a:p>
          </p:txBody>
        </p:sp>
        <p:sp>
          <p:nvSpPr>
            <p:cNvPr id="60" name="TextBox 59"/>
            <p:cNvSpPr txBox="1"/>
            <p:nvPr/>
          </p:nvSpPr>
          <p:spPr>
            <a:xfrm>
              <a:off x="2458395" y="5022701"/>
              <a:ext cx="447143" cy="215444"/>
            </a:xfrm>
            <a:prstGeom prst="rect">
              <a:avLst/>
            </a:prstGeom>
            <a:noFill/>
          </p:spPr>
          <p:txBody>
            <a:bodyPr wrap="square" tIns="0" bIns="0" rtlCol="0">
              <a:spAutoFit/>
            </a:bodyPr>
            <a:lstStyle/>
            <a:p>
              <a:pPr algn="ctr"/>
              <a:r>
                <a:rPr lang="en-US" sz="1400" dirty="0" smtClean="0">
                  <a:latin typeface="Arial"/>
                  <a:cs typeface="Arial"/>
                </a:rPr>
                <a:t>48</a:t>
              </a:r>
              <a:endParaRPr lang="en-US" sz="1400" dirty="0">
                <a:latin typeface="Arial"/>
                <a:cs typeface="Arial"/>
              </a:endParaRPr>
            </a:p>
          </p:txBody>
        </p:sp>
        <p:sp>
          <p:nvSpPr>
            <p:cNvPr id="61" name="TextBox 60"/>
            <p:cNvSpPr txBox="1"/>
            <p:nvPr/>
          </p:nvSpPr>
          <p:spPr>
            <a:xfrm>
              <a:off x="3552720" y="5022701"/>
              <a:ext cx="447143" cy="215444"/>
            </a:xfrm>
            <a:prstGeom prst="rect">
              <a:avLst/>
            </a:prstGeom>
            <a:noFill/>
          </p:spPr>
          <p:txBody>
            <a:bodyPr wrap="square" tIns="0" bIns="0" rtlCol="0">
              <a:spAutoFit/>
            </a:bodyPr>
            <a:lstStyle/>
            <a:p>
              <a:pPr algn="ctr"/>
              <a:r>
                <a:rPr lang="en-US" sz="1400" dirty="0" smtClean="0">
                  <a:latin typeface="Arial"/>
                  <a:cs typeface="Arial"/>
                </a:rPr>
                <a:t>72</a:t>
              </a:r>
              <a:endParaRPr lang="en-US" sz="1400" dirty="0">
                <a:latin typeface="Arial"/>
                <a:cs typeface="Arial"/>
              </a:endParaRPr>
            </a:p>
          </p:txBody>
        </p:sp>
        <p:sp>
          <p:nvSpPr>
            <p:cNvPr id="62" name="TextBox 61"/>
            <p:cNvSpPr txBox="1"/>
            <p:nvPr/>
          </p:nvSpPr>
          <p:spPr>
            <a:xfrm>
              <a:off x="4647049" y="5033228"/>
              <a:ext cx="447143" cy="215444"/>
            </a:xfrm>
            <a:prstGeom prst="rect">
              <a:avLst/>
            </a:prstGeom>
            <a:noFill/>
          </p:spPr>
          <p:txBody>
            <a:bodyPr wrap="square" tIns="0" bIns="0" rtlCol="0">
              <a:spAutoFit/>
            </a:bodyPr>
            <a:lstStyle/>
            <a:p>
              <a:pPr algn="ctr"/>
              <a:r>
                <a:rPr lang="en-US" sz="1400" dirty="0" smtClean="0">
                  <a:latin typeface="Arial"/>
                  <a:cs typeface="Arial"/>
                </a:rPr>
                <a:t>96</a:t>
              </a:r>
              <a:endParaRPr lang="en-US" sz="1400" dirty="0">
                <a:latin typeface="Arial"/>
                <a:cs typeface="Arial"/>
              </a:endParaRPr>
            </a:p>
          </p:txBody>
        </p:sp>
        <p:sp>
          <p:nvSpPr>
            <p:cNvPr id="63" name="TextBox 62"/>
            <p:cNvSpPr txBox="1"/>
            <p:nvPr/>
          </p:nvSpPr>
          <p:spPr>
            <a:xfrm>
              <a:off x="5713263" y="5022701"/>
              <a:ext cx="505360" cy="215444"/>
            </a:xfrm>
            <a:prstGeom prst="rect">
              <a:avLst/>
            </a:prstGeom>
            <a:noFill/>
          </p:spPr>
          <p:txBody>
            <a:bodyPr wrap="square" tIns="0" bIns="0" rtlCol="0">
              <a:spAutoFit/>
            </a:bodyPr>
            <a:lstStyle/>
            <a:p>
              <a:pPr algn="ctr"/>
              <a:r>
                <a:rPr lang="en-US" sz="1400" dirty="0" smtClean="0">
                  <a:latin typeface="Arial"/>
                  <a:cs typeface="Arial"/>
                </a:rPr>
                <a:t>120</a:t>
              </a:r>
              <a:endParaRPr lang="en-US" sz="1400" dirty="0">
                <a:latin typeface="Arial"/>
                <a:cs typeface="Arial"/>
              </a:endParaRPr>
            </a:p>
          </p:txBody>
        </p:sp>
        <p:sp>
          <p:nvSpPr>
            <p:cNvPr id="64" name="TextBox 63"/>
            <p:cNvSpPr txBox="1"/>
            <p:nvPr/>
          </p:nvSpPr>
          <p:spPr>
            <a:xfrm>
              <a:off x="6807596" y="5022701"/>
              <a:ext cx="505360" cy="215444"/>
            </a:xfrm>
            <a:prstGeom prst="rect">
              <a:avLst/>
            </a:prstGeom>
            <a:noFill/>
          </p:spPr>
          <p:txBody>
            <a:bodyPr wrap="square" tIns="0" bIns="0" rtlCol="0">
              <a:spAutoFit/>
            </a:bodyPr>
            <a:lstStyle/>
            <a:p>
              <a:pPr algn="ctr"/>
              <a:r>
                <a:rPr lang="en-US" sz="1400" dirty="0" smtClean="0">
                  <a:latin typeface="Arial"/>
                  <a:cs typeface="Arial"/>
                </a:rPr>
                <a:t>144</a:t>
              </a:r>
              <a:endParaRPr lang="en-US" sz="1400" dirty="0">
                <a:latin typeface="Arial"/>
                <a:cs typeface="Arial"/>
              </a:endParaRPr>
            </a:p>
          </p:txBody>
        </p:sp>
        <p:sp>
          <p:nvSpPr>
            <p:cNvPr id="65" name="TextBox 64"/>
            <p:cNvSpPr txBox="1"/>
            <p:nvPr/>
          </p:nvSpPr>
          <p:spPr>
            <a:xfrm>
              <a:off x="7901923" y="5022701"/>
              <a:ext cx="505360" cy="215444"/>
            </a:xfrm>
            <a:prstGeom prst="rect">
              <a:avLst/>
            </a:prstGeom>
            <a:noFill/>
          </p:spPr>
          <p:txBody>
            <a:bodyPr wrap="square" tIns="0" bIns="0" rtlCol="0">
              <a:spAutoFit/>
            </a:bodyPr>
            <a:lstStyle/>
            <a:p>
              <a:pPr algn="ctr"/>
              <a:r>
                <a:rPr lang="en-US" sz="1400" dirty="0" smtClean="0">
                  <a:latin typeface="Arial"/>
                  <a:cs typeface="Arial"/>
                </a:rPr>
                <a:t>168</a:t>
              </a:r>
              <a:endParaRPr lang="en-US" sz="1400" dirty="0">
                <a:latin typeface="Arial"/>
                <a:cs typeface="Arial"/>
              </a:endParaRPr>
            </a:p>
          </p:txBody>
        </p:sp>
        <p:sp>
          <p:nvSpPr>
            <p:cNvPr id="66" name="TextBox 65"/>
            <p:cNvSpPr txBox="1"/>
            <p:nvPr/>
          </p:nvSpPr>
          <p:spPr>
            <a:xfrm>
              <a:off x="342899" y="4698082"/>
              <a:ext cx="297843" cy="215444"/>
            </a:xfrm>
            <a:prstGeom prst="rect">
              <a:avLst/>
            </a:prstGeom>
            <a:noFill/>
          </p:spPr>
          <p:txBody>
            <a:bodyPr wrap="square" lIns="0" tIns="0" rIns="0" bIns="0" rtlCol="0">
              <a:spAutoFit/>
            </a:bodyPr>
            <a:lstStyle/>
            <a:p>
              <a:pPr algn="r"/>
              <a:r>
                <a:rPr lang="en-US" sz="1400" dirty="0" smtClean="0">
                  <a:latin typeface="Arial"/>
                  <a:cs typeface="Arial"/>
                </a:rPr>
                <a:t>0</a:t>
              </a:r>
              <a:endParaRPr lang="en-US" sz="1200" dirty="0">
                <a:latin typeface="Arial"/>
                <a:cs typeface="Arial"/>
              </a:endParaRPr>
            </a:p>
          </p:txBody>
        </p:sp>
        <p:sp>
          <p:nvSpPr>
            <p:cNvPr id="67" name="TextBox 66"/>
            <p:cNvSpPr txBox="1"/>
            <p:nvPr/>
          </p:nvSpPr>
          <p:spPr>
            <a:xfrm>
              <a:off x="342899" y="4044032"/>
              <a:ext cx="297843" cy="215444"/>
            </a:xfrm>
            <a:prstGeom prst="rect">
              <a:avLst/>
            </a:prstGeom>
            <a:noFill/>
          </p:spPr>
          <p:txBody>
            <a:bodyPr wrap="square" lIns="0" tIns="0" rIns="0" bIns="0" rtlCol="0">
              <a:spAutoFit/>
            </a:bodyPr>
            <a:lstStyle/>
            <a:p>
              <a:pPr algn="r"/>
              <a:r>
                <a:rPr lang="en-US" sz="1400" dirty="0">
                  <a:latin typeface="Arial"/>
                  <a:cs typeface="Arial"/>
                </a:rPr>
                <a:t>5</a:t>
              </a:r>
              <a:endParaRPr lang="en-US" sz="1200" dirty="0">
                <a:latin typeface="Arial"/>
                <a:cs typeface="Arial"/>
              </a:endParaRPr>
            </a:p>
          </p:txBody>
        </p:sp>
        <p:sp>
          <p:nvSpPr>
            <p:cNvPr id="68" name="TextBox 67"/>
            <p:cNvSpPr txBox="1"/>
            <p:nvPr/>
          </p:nvSpPr>
          <p:spPr>
            <a:xfrm>
              <a:off x="342899" y="3383632"/>
              <a:ext cx="297843" cy="215444"/>
            </a:xfrm>
            <a:prstGeom prst="rect">
              <a:avLst/>
            </a:prstGeom>
            <a:noFill/>
          </p:spPr>
          <p:txBody>
            <a:bodyPr wrap="square" lIns="0" tIns="0" rIns="0" bIns="0" rtlCol="0">
              <a:spAutoFit/>
            </a:bodyPr>
            <a:lstStyle/>
            <a:p>
              <a:pPr algn="r"/>
              <a:r>
                <a:rPr lang="en-US" sz="1400" dirty="0" smtClean="0">
                  <a:latin typeface="Arial"/>
                  <a:cs typeface="Arial"/>
                </a:rPr>
                <a:t>10</a:t>
              </a:r>
              <a:endParaRPr lang="en-US" sz="1200" dirty="0">
                <a:latin typeface="Arial"/>
                <a:cs typeface="Arial"/>
              </a:endParaRPr>
            </a:p>
          </p:txBody>
        </p:sp>
        <p:sp>
          <p:nvSpPr>
            <p:cNvPr id="69" name="TextBox 68"/>
            <p:cNvSpPr txBox="1"/>
            <p:nvPr/>
          </p:nvSpPr>
          <p:spPr>
            <a:xfrm>
              <a:off x="342899" y="2726407"/>
              <a:ext cx="297843" cy="215444"/>
            </a:xfrm>
            <a:prstGeom prst="rect">
              <a:avLst/>
            </a:prstGeom>
            <a:noFill/>
          </p:spPr>
          <p:txBody>
            <a:bodyPr wrap="square" lIns="0" tIns="0" rIns="0" bIns="0" rtlCol="0">
              <a:spAutoFit/>
            </a:bodyPr>
            <a:lstStyle/>
            <a:p>
              <a:pPr algn="r"/>
              <a:r>
                <a:rPr lang="en-US" sz="1400" dirty="0" smtClean="0">
                  <a:latin typeface="Arial"/>
                  <a:cs typeface="Arial"/>
                </a:rPr>
                <a:t>15</a:t>
              </a:r>
              <a:endParaRPr lang="en-US" sz="1200" dirty="0">
                <a:latin typeface="Arial"/>
                <a:cs typeface="Arial"/>
              </a:endParaRPr>
            </a:p>
          </p:txBody>
        </p:sp>
        <p:sp>
          <p:nvSpPr>
            <p:cNvPr id="70" name="TextBox 69"/>
            <p:cNvSpPr txBox="1"/>
            <p:nvPr/>
          </p:nvSpPr>
          <p:spPr>
            <a:xfrm>
              <a:off x="342899" y="2069182"/>
              <a:ext cx="297843" cy="215444"/>
            </a:xfrm>
            <a:prstGeom prst="rect">
              <a:avLst/>
            </a:prstGeom>
            <a:noFill/>
          </p:spPr>
          <p:txBody>
            <a:bodyPr wrap="square" lIns="0" tIns="0" rIns="0" bIns="0" rtlCol="0">
              <a:spAutoFit/>
            </a:bodyPr>
            <a:lstStyle/>
            <a:p>
              <a:pPr algn="r"/>
              <a:r>
                <a:rPr lang="en-US" sz="1400" dirty="0" smtClean="0">
                  <a:latin typeface="Arial"/>
                  <a:cs typeface="Arial"/>
                </a:rPr>
                <a:t>20</a:t>
              </a:r>
              <a:endParaRPr lang="en-US" sz="1200" dirty="0">
                <a:latin typeface="Arial"/>
                <a:cs typeface="Arial"/>
              </a:endParaRPr>
            </a:p>
          </p:txBody>
        </p:sp>
        <p:sp>
          <p:nvSpPr>
            <p:cNvPr id="71" name="TextBox 70"/>
            <p:cNvSpPr txBox="1"/>
            <p:nvPr/>
          </p:nvSpPr>
          <p:spPr>
            <a:xfrm>
              <a:off x="342899" y="1411957"/>
              <a:ext cx="297843" cy="215444"/>
            </a:xfrm>
            <a:prstGeom prst="rect">
              <a:avLst/>
            </a:prstGeom>
            <a:noFill/>
          </p:spPr>
          <p:txBody>
            <a:bodyPr wrap="square" lIns="0" tIns="0" rIns="0" bIns="0" rtlCol="0">
              <a:spAutoFit/>
            </a:bodyPr>
            <a:lstStyle/>
            <a:p>
              <a:pPr algn="r"/>
              <a:r>
                <a:rPr lang="en-US" sz="1400" dirty="0" smtClean="0">
                  <a:latin typeface="Arial"/>
                  <a:cs typeface="Arial"/>
                </a:rPr>
                <a:t>25</a:t>
              </a:r>
              <a:endParaRPr lang="en-US" sz="1200" dirty="0">
                <a:latin typeface="Arial"/>
                <a:cs typeface="Arial"/>
              </a:endParaRPr>
            </a:p>
          </p:txBody>
        </p:sp>
        <p:sp>
          <p:nvSpPr>
            <p:cNvPr id="72" name="TextBox 71"/>
            <p:cNvSpPr txBox="1"/>
            <p:nvPr/>
          </p:nvSpPr>
          <p:spPr>
            <a:xfrm>
              <a:off x="342899" y="754732"/>
              <a:ext cx="297843" cy="215444"/>
            </a:xfrm>
            <a:prstGeom prst="rect">
              <a:avLst/>
            </a:prstGeom>
            <a:noFill/>
          </p:spPr>
          <p:txBody>
            <a:bodyPr wrap="square" lIns="0" tIns="0" rIns="0" bIns="0" rtlCol="0">
              <a:spAutoFit/>
            </a:bodyPr>
            <a:lstStyle/>
            <a:p>
              <a:pPr algn="r"/>
              <a:r>
                <a:rPr lang="en-US" sz="1400" dirty="0" smtClean="0">
                  <a:latin typeface="Arial"/>
                  <a:cs typeface="Arial"/>
                </a:rPr>
                <a:t>30</a:t>
              </a:r>
              <a:endParaRPr lang="en-US" sz="1200" dirty="0">
                <a:latin typeface="Arial"/>
                <a:cs typeface="Arial"/>
              </a:endParaRPr>
            </a:p>
          </p:txBody>
        </p:sp>
        <p:sp>
          <p:nvSpPr>
            <p:cNvPr id="73" name="TextBox 72"/>
            <p:cNvSpPr txBox="1"/>
            <p:nvPr/>
          </p:nvSpPr>
          <p:spPr>
            <a:xfrm rot="16200000">
              <a:off x="-1809760" y="2791051"/>
              <a:ext cx="4076701" cy="215445"/>
            </a:xfrm>
            <a:prstGeom prst="rect">
              <a:avLst/>
            </a:prstGeom>
            <a:noFill/>
          </p:spPr>
          <p:txBody>
            <a:bodyPr wrap="square" lIns="0" tIns="0" rIns="0" bIns="0" rtlCol="0">
              <a:spAutoFit/>
            </a:bodyPr>
            <a:lstStyle/>
            <a:p>
              <a:pPr algn="ctr"/>
              <a:r>
                <a:rPr lang="en-US" sz="1400" b="1" dirty="0" smtClean="0">
                  <a:latin typeface="Arial"/>
                  <a:cs typeface="Arial"/>
                </a:rPr>
                <a:t>Intensity RMSE (hPa)</a:t>
              </a:r>
              <a:endParaRPr lang="en-US" sz="1200" b="1" dirty="0">
                <a:latin typeface="Arial"/>
                <a:cs typeface="Arial"/>
              </a:endParaRPr>
            </a:p>
          </p:txBody>
        </p:sp>
        <p:sp>
          <p:nvSpPr>
            <p:cNvPr id="74" name="TextBox 73"/>
            <p:cNvSpPr txBox="1"/>
            <p:nvPr/>
          </p:nvSpPr>
          <p:spPr>
            <a:xfrm>
              <a:off x="773762" y="5289103"/>
              <a:ext cx="8205138" cy="215445"/>
            </a:xfrm>
            <a:prstGeom prst="rect">
              <a:avLst/>
            </a:prstGeom>
            <a:noFill/>
          </p:spPr>
          <p:txBody>
            <a:bodyPr wrap="square" lIns="0" tIns="0" rIns="0" bIns="0" rtlCol="0">
              <a:spAutoFit/>
            </a:bodyPr>
            <a:lstStyle/>
            <a:p>
              <a:pPr algn="ctr"/>
              <a:r>
                <a:rPr lang="en-US" sz="1400" b="1" dirty="0" smtClean="0">
                  <a:latin typeface="Arial"/>
                  <a:cs typeface="Arial"/>
                </a:rPr>
                <a:t>Forecast Lead Time (h)</a:t>
              </a:r>
              <a:endParaRPr lang="en-US" sz="1200" b="1" dirty="0">
                <a:latin typeface="Arial"/>
                <a:cs typeface="Arial"/>
              </a:endParaRPr>
            </a:p>
          </p:txBody>
        </p:sp>
      </p:grpSp>
      <p:cxnSp>
        <p:nvCxnSpPr>
          <p:cNvPr id="75" name="Straight Connector 7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871944" y="863598"/>
            <a:ext cx="883832" cy="523877"/>
            <a:chOff x="871944" y="863598"/>
            <a:chExt cx="883832" cy="523877"/>
          </a:xfrm>
        </p:grpSpPr>
        <p:sp>
          <p:nvSpPr>
            <p:cNvPr id="10" name="Rectangle 9"/>
            <p:cNvSpPr/>
            <p:nvPr/>
          </p:nvSpPr>
          <p:spPr>
            <a:xfrm>
              <a:off x="871944" y="863598"/>
              <a:ext cx="883832" cy="52387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TextBox 75"/>
            <p:cNvSpPr txBox="1"/>
            <p:nvPr/>
          </p:nvSpPr>
          <p:spPr>
            <a:xfrm>
              <a:off x="948473" y="884907"/>
              <a:ext cx="762852" cy="215444"/>
            </a:xfrm>
            <a:prstGeom prst="rect">
              <a:avLst/>
            </a:prstGeom>
            <a:noFill/>
          </p:spPr>
          <p:txBody>
            <a:bodyPr wrap="square" lIns="0" tIns="0" rIns="0" bIns="0" rtlCol="0">
              <a:spAutoFit/>
            </a:bodyPr>
            <a:lstStyle/>
            <a:p>
              <a:r>
                <a:rPr lang="en-US" sz="1400" dirty="0" smtClean="0">
                  <a:solidFill>
                    <a:srgbClr val="FF0000"/>
                  </a:solidFill>
                  <a:latin typeface="Arial"/>
                  <a:cs typeface="Arial"/>
                </a:rPr>
                <a:t>Low skill</a:t>
              </a:r>
              <a:endParaRPr lang="en-US" sz="1200" dirty="0">
                <a:solidFill>
                  <a:srgbClr val="FF0000"/>
                </a:solidFill>
                <a:latin typeface="Arial"/>
                <a:cs typeface="Arial"/>
              </a:endParaRPr>
            </a:p>
          </p:txBody>
        </p:sp>
        <p:sp>
          <p:nvSpPr>
            <p:cNvPr id="77" name="TextBox 76"/>
            <p:cNvSpPr txBox="1"/>
            <p:nvPr/>
          </p:nvSpPr>
          <p:spPr>
            <a:xfrm>
              <a:off x="948473" y="1111677"/>
              <a:ext cx="762852" cy="215444"/>
            </a:xfrm>
            <a:prstGeom prst="rect">
              <a:avLst/>
            </a:prstGeom>
            <a:noFill/>
          </p:spPr>
          <p:txBody>
            <a:bodyPr wrap="square" lIns="0" tIns="0" rIns="0" bIns="0" rtlCol="0">
              <a:spAutoFit/>
            </a:bodyPr>
            <a:lstStyle/>
            <a:p>
              <a:r>
                <a:rPr lang="en-US" sz="1400" dirty="0" smtClean="0">
                  <a:solidFill>
                    <a:srgbClr val="0000FF"/>
                  </a:solidFill>
                  <a:latin typeface="Arial"/>
                  <a:cs typeface="Arial"/>
                </a:rPr>
                <a:t>High skill</a:t>
              </a:r>
              <a:endParaRPr lang="en-US" sz="1200" dirty="0">
                <a:solidFill>
                  <a:srgbClr val="0000FF"/>
                </a:solidFill>
                <a:latin typeface="Arial"/>
                <a:cs typeface="Arial"/>
              </a:endParaRPr>
            </a:p>
          </p:txBody>
        </p:sp>
      </p:grpSp>
      <p:sp>
        <p:nvSpPr>
          <p:cNvPr id="78" name="TextBox 77"/>
          <p:cNvSpPr txBox="1"/>
          <p:nvPr/>
        </p:nvSpPr>
        <p:spPr>
          <a:xfrm>
            <a:off x="3055336" y="5813474"/>
            <a:ext cx="6024920" cy="830997"/>
          </a:xfrm>
          <a:prstGeom prst="rect">
            <a:avLst/>
          </a:prstGeom>
          <a:noFill/>
        </p:spPr>
        <p:txBody>
          <a:bodyPr wrap="square" rtlCol="0">
            <a:spAutoFit/>
          </a:bodyPr>
          <a:lstStyle/>
          <a:p>
            <a:r>
              <a:rPr lang="en-US" sz="1600" dirty="0" smtClean="0">
                <a:latin typeface="Arial"/>
                <a:cs typeface="Arial"/>
              </a:rPr>
              <a:t>RMSE of minimum SLP (hPa) of ACs for forecasts valid at time of lowest SLP of the ACs when located in the Arctic during low and high skill periods</a:t>
            </a:r>
            <a:endParaRPr lang="en-US" sz="1600" dirty="0">
              <a:latin typeface="Arial"/>
              <a:cs typeface="Arial"/>
            </a:endParaRPr>
          </a:p>
        </p:txBody>
      </p:sp>
      <p:sp>
        <p:nvSpPr>
          <p:cNvPr id="79" name="TextBox 78"/>
          <p:cNvSpPr txBox="1"/>
          <p:nvPr/>
        </p:nvSpPr>
        <p:spPr>
          <a:xfrm>
            <a:off x="1576705" y="4765136"/>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N=52</a:t>
            </a:r>
            <a:endParaRPr lang="en-US" sz="1200" dirty="0">
              <a:solidFill>
                <a:srgbClr val="0000FF"/>
              </a:solidFill>
              <a:latin typeface="Arial"/>
              <a:cs typeface="Arial"/>
            </a:endParaRPr>
          </a:p>
        </p:txBody>
      </p:sp>
      <p:sp>
        <p:nvSpPr>
          <p:cNvPr id="80" name="TextBox 79"/>
          <p:cNvSpPr txBox="1"/>
          <p:nvPr/>
        </p:nvSpPr>
        <p:spPr>
          <a:xfrm>
            <a:off x="2667841" y="4765136"/>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N=53</a:t>
            </a:r>
            <a:endParaRPr lang="en-US" sz="1200" dirty="0">
              <a:solidFill>
                <a:srgbClr val="0000FF"/>
              </a:solidFill>
              <a:latin typeface="Arial"/>
              <a:cs typeface="Arial"/>
            </a:endParaRPr>
          </a:p>
        </p:txBody>
      </p:sp>
      <p:sp>
        <p:nvSpPr>
          <p:cNvPr id="81" name="TextBox 80"/>
          <p:cNvSpPr txBox="1"/>
          <p:nvPr/>
        </p:nvSpPr>
        <p:spPr>
          <a:xfrm>
            <a:off x="3762166" y="4765136"/>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N=52</a:t>
            </a:r>
            <a:endParaRPr lang="en-US" sz="1200" dirty="0">
              <a:solidFill>
                <a:srgbClr val="0000FF"/>
              </a:solidFill>
              <a:latin typeface="Arial"/>
              <a:cs typeface="Arial"/>
            </a:endParaRPr>
          </a:p>
        </p:txBody>
      </p:sp>
      <p:sp>
        <p:nvSpPr>
          <p:cNvPr id="82" name="TextBox 81"/>
          <p:cNvSpPr txBox="1"/>
          <p:nvPr/>
        </p:nvSpPr>
        <p:spPr>
          <a:xfrm>
            <a:off x="4852039" y="4765136"/>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N=52</a:t>
            </a:r>
            <a:endParaRPr lang="en-US" sz="1200" dirty="0">
              <a:solidFill>
                <a:srgbClr val="0000FF"/>
              </a:solidFill>
              <a:latin typeface="Arial"/>
              <a:cs typeface="Arial"/>
            </a:endParaRPr>
          </a:p>
        </p:txBody>
      </p:sp>
      <p:sp>
        <p:nvSpPr>
          <p:cNvPr id="83" name="TextBox 82"/>
          <p:cNvSpPr txBox="1"/>
          <p:nvPr/>
        </p:nvSpPr>
        <p:spPr>
          <a:xfrm>
            <a:off x="5953597" y="4765136"/>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N=54</a:t>
            </a:r>
            <a:endParaRPr lang="en-US" sz="1200" dirty="0">
              <a:solidFill>
                <a:srgbClr val="0000FF"/>
              </a:solidFill>
              <a:latin typeface="Arial"/>
              <a:cs typeface="Arial"/>
            </a:endParaRPr>
          </a:p>
        </p:txBody>
      </p:sp>
      <p:sp>
        <p:nvSpPr>
          <p:cNvPr id="84" name="TextBox 83"/>
          <p:cNvSpPr txBox="1"/>
          <p:nvPr/>
        </p:nvSpPr>
        <p:spPr>
          <a:xfrm>
            <a:off x="7044067" y="4761230"/>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N=52</a:t>
            </a:r>
            <a:endParaRPr lang="en-US" sz="1200" dirty="0">
              <a:solidFill>
                <a:srgbClr val="0000FF"/>
              </a:solidFill>
              <a:latin typeface="Arial"/>
              <a:cs typeface="Arial"/>
            </a:endParaRPr>
          </a:p>
        </p:txBody>
      </p:sp>
      <p:sp>
        <p:nvSpPr>
          <p:cNvPr id="85" name="TextBox 84"/>
          <p:cNvSpPr txBox="1"/>
          <p:nvPr/>
        </p:nvSpPr>
        <p:spPr>
          <a:xfrm>
            <a:off x="8141167" y="4761230"/>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N=53</a:t>
            </a:r>
            <a:endParaRPr lang="en-US" sz="1200" dirty="0">
              <a:solidFill>
                <a:srgbClr val="0000FF"/>
              </a:solidFill>
              <a:latin typeface="Arial"/>
              <a:cs typeface="Arial"/>
            </a:endParaRPr>
          </a:p>
        </p:txBody>
      </p:sp>
      <p:sp>
        <p:nvSpPr>
          <p:cNvPr id="86" name="TextBox 85"/>
          <p:cNvSpPr txBox="1"/>
          <p:nvPr/>
        </p:nvSpPr>
        <p:spPr>
          <a:xfrm>
            <a:off x="1134394" y="4761230"/>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N=73</a:t>
            </a:r>
            <a:endParaRPr lang="en-US" sz="1200" dirty="0">
              <a:solidFill>
                <a:srgbClr val="FF0000"/>
              </a:solidFill>
              <a:latin typeface="Arial"/>
              <a:cs typeface="Arial"/>
            </a:endParaRPr>
          </a:p>
        </p:txBody>
      </p:sp>
      <p:sp>
        <p:nvSpPr>
          <p:cNvPr id="87" name="TextBox 86"/>
          <p:cNvSpPr txBox="1"/>
          <p:nvPr/>
        </p:nvSpPr>
        <p:spPr>
          <a:xfrm>
            <a:off x="2227037" y="4761230"/>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N=76</a:t>
            </a:r>
            <a:endParaRPr lang="en-US" sz="1200" dirty="0">
              <a:solidFill>
                <a:srgbClr val="FF0000"/>
              </a:solidFill>
              <a:latin typeface="Arial"/>
              <a:cs typeface="Arial"/>
            </a:endParaRPr>
          </a:p>
        </p:txBody>
      </p:sp>
      <p:sp>
        <p:nvSpPr>
          <p:cNvPr id="88" name="TextBox 87"/>
          <p:cNvSpPr txBox="1"/>
          <p:nvPr/>
        </p:nvSpPr>
        <p:spPr>
          <a:xfrm>
            <a:off x="3323666" y="4765136"/>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N=76</a:t>
            </a:r>
            <a:endParaRPr lang="en-US" sz="1200" dirty="0">
              <a:solidFill>
                <a:srgbClr val="FF0000"/>
              </a:solidFill>
              <a:latin typeface="Arial"/>
              <a:cs typeface="Arial"/>
            </a:endParaRPr>
          </a:p>
        </p:txBody>
      </p:sp>
      <p:sp>
        <p:nvSpPr>
          <p:cNvPr id="89" name="TextBox 88"/>
          <p:cNvSpPr txBox="1"/>
          <p:nvPr/>
        </p:nvSpPr>
        <p:spPr>
          <a:xfrm>
            <a:off x="4418264" y="4765686"/>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N=75</a:t>
            </a:r>
            <a:endParaRPr lang="en-US" sz="1200" dirty="0">
              <a:solidFill>
                <a:srgbClr val="FF0000"/>
              </a:solidFill>
              <a:latin typeface="Arial"/>
              <a:cs typeface="Arial"/>
            </a:endParaRPr>
          </a:p>
        </p:txBody>
      </p:sp>
      <p:sp>
        <p:nvSpPr>
          <p:cNvPr id="90" name="TextBox 89"/>
          <p:cNvSpPr txBox="1"/>
          <p:nvPr/>
        </p:nvSpPr>
        <p:spPr>
          <a:xfrm>
            <a:off x="5523847" y="4765686"/>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N=74</a:t>
            </a:r>
            <a:endParaRPr lang="en-US" sz="1200" dirty="0">
              <a:solidFill>
                <a:srgbClr val="FF0000"/>
              </a:solidFill>
              <a:latin typeface="Arial"/>
              <a:cs typeface="Arial"/>
            </a:endParaRPr>
          </a:p>
        </p:txBody>
      </p:sp>
      <p:sp>
        <p:nvSpPr>
          <p:cNvPr id="91" name="TextBox 90"/>
          <p:cNvSpPr txBox="1"/>
          <p:nvPr/>
        </p:nvSpPr>
        <p:spPr>
          <a:xfrm>
            <a:off x="6620946" y="4761230"/>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N=76</a:t>
            </a:r>
            <a:endParaRPr lang="en-US" sz="1200" dirty="0">
              <a:solidFill>
                <a:srgbClr val="FF0000"/>
              </a:solidFill>
              <a:latin typeface="Arial"/>
              <a:cs typeface="Arial"/>
            </a:endParaRPr>
          </a:p>
        </p:txBody>
      </p:sp>
      <p:sp>
        <p:nvSpPr>
          <p:cNvPr id="92" name="TextBox 91"/>
          <p:cNvSpPr txBox="1"/>
          <p:nvPr/>
        </p:nvSpPr>
        <p:spPr>
          <a:xfrm>
            <a:off x="7707092" y="4761230"/>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N=73</a:t>
            </a:r>
            <a:endParaRPr lang="en-US" sz="1200" dirty="0">
              <a:solidFill>
                <a:srgbClr val="FF0000"/>
              </a:solidFill>
              <a:latin typeface="Arial"/>
              <a:cs typeface="Arial"/>
            </a:endParaRPr>
          </a:p>
        </p:txBody>
      </p:sp>
    </p:spTree>
    <p:extLst>
      <p:ext uri="{BB962C8B-B14F-4D97-AF65-F5344CB8AC3E}">
        <p14:creationId xmlns:p14="http://schemas.microsoft.com/office/powerpoint/2010/main" val="227315670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0293" y="-33716"/>
            <a:ext cx="8848817"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Position RMSE of Strongest ACs during Summer</a:t>
            </a:r>
            <a:endParaRPr lang="en-US" sz="2800" b="1" dirty="0">
              <a:solidFill>
                <a:srgbClr val="FF0000"/>
              </a:solidFill>
              <a:latin typeface="Arial" panose="020B0604020202020204" pitchFamily="34" charset="0"/>
              <a:cs typeface="Arial" panose="020B0604020202020204" pitchFamily="34" charset="0"/>
            </a:endParaRPr>
          </a:p>
        </p:txBody>
      </p:sp>
      <p:sp>
        <p:nvSpPr>
          <p:cNvPr id="31" name="Oval 30"/>
          <p:cNvSpPr>
            <a:spLocks noChangeAspect="1"/>
          </p:cNvSpPr>
          <p:nvPr/>
        </p:nvSpPr>
        <p:spPr>
          <a:xfrm>
            <a:off x="1868153" y="6052092"/>
            <a:ext cx="146304" cy="146304"/>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004594" y="5973071"/>
            <a:ext cx="886886" cy="276999"/>
          </a:xfrm>
          <a:prstGeom prst="rect">
            <a:avLst/>
          </a:prstGeom>
          <a:noFill/>
        </p:spPr>
        <p:txBody>
          <a:bodyPr wrap="square" rtlCol="0">
            <a:spAutoFit/>
          </a:bodyPr>
          <a:lstStyle/>
          <a:p>
            <a:r>
              <a:rPr lang="en-US" sz="1200" dirty="0" smtClean="0">
                <a:latin typeface="Arial"/>
                <a:cs typeface="Arial"/>
              </a:rPr>
              <a:t>mean</a:t>
            </a:r>
            <a:endParaRPr lang="en-US" sz="1200" dirty="0">
              <a:latin typeface="Arial"/>
              <a:cs typeface="Arial"/>
            </a:endParaRPr>
          </a:p>
        </p:txBody>
      </p:sp>
      <p:grpSp>
        <p:nvGrpSpPr>
          <p:cNvPr id="33" name="Group 32"/>
          <p:cNvGrpSpPr/>
          <p:nvPr/>
        </p:nvGrpSpPr>
        <p:grpSpPr>
          <a:xfrm>
            <a:off x="618915" y="5465674"/>
            <a:ext cx="1214607" cy="1346580"/>
            <a:chOff x="618915" y="5465674"/>
            <a:chExt cx="1214607" cy="1346580"/>
          </a:xfrm>
        </p:grpSpPr>
        <p:sp>
          <p:nvSpPr>
            <p:cNvPr id="34" name="TextBox 33"/>
            <p:cNvSpPr txBox="1"/>
            <p:nvPr/>
          </p:nvSpPr>
          <p:spPr>
            <a:xfrm>
              <a:off x="946636" y="5981974"/>
              <a:ext cx="886886" cy="276999"/>
            </a:xfrm>
            <a:prstGeom prst="rect">
              <a:avLst/>
            </a:prstGeom>
            <a:noFill/>
          </p:spPr>
          <p:txBody>
            <a:bodyPr wrap="square" rtlCol="0">
              <a:spAutoFit/>
            </a:bodyPr>
            <a:lstStyle/>
            <a:p>
              <a:r>
                <a:rPr lang="en-US" sz="1200" dirty="0" smtClean="0">
                  <a:latin typeface="Arial"/>
                  <a:cs typeface="Arial"/>
                </a:rPr>
                <a:t>median</a:t>
              </a:r>
              <a:endParaRPr lang="en-US" sz="1200" dirty="0">
                <a:latin typeface="Arial"/>
                <a:cs typeface="Arial"/>
              </a:endParaRPr>
            </a:p>
          </p:txBody>
        </p:sp>
        <p:grpSp>
          <p:nvGrpSpPr>
            <p:cNvPr id="35" name="Group 34"/>
            <p:cNvGrpSpPr/>
            <p:nvPr/>
          </p:nvGrpSpPr>
          <p:grpSpPr>
            <a:xfrm>
              <a:off x="618915" y="5465674"/>
              <a:ext cx="972465" cy="1346580"/>
              <a:chOff x="618915" y="5465674"/>
              <a:chExt cx="972465" cy="1346580"/>
            </a:xfrm>
          </p:grpSpPr>
          <p:sp>
            <p:nvSpPr>
              <p:cNvPr id="36" name="Rectangle 35"/>
              <p:cNvSpPr/>
              <p:nvPr/>
            </p:nvSpPr>
            <p:spPr>
              <a:xfrm>
                <a:off x="618915" y="5901390"/>
                <a:ext cx="331418" cy="507045"/>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a:endCxn id="36" idx="3"/>
              </p:cNvCxnSpPr>
              <p:nvPr/>
            </p:nvCxnSpPr>
            <p:spPr>
              <a:xfrm>
                <a:off x="618915" y="6154913"/>
                <a:ext cx="33141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958814" y="5737579"/>
                <a:ext cx="632566" cy="276999"/>
              </a:xfrm>
              <a:prstGeom prst="rect">
                <a:avLst/>
              </a:prstGeom>
              <a:noFill/>
            </p:spPr>
            <p:txBody>
              <a:bodyPr wrap="square" rtlCol="0">
                <a:spAutoFit/>
              </a:bodyPr>
              <a:lstStyle/>
              <a:p>
                <a:r>
                  <a:rPr lang="en-US" sz="1200" dirty="0">
                    <a:latin typeface="Arial"/>
                    <a:cs typeface="Arial"/>
                  </a:rPr>
                  <a:t>7</a:t>
                </a:r>
                <a:r>
                  <a:rPr lang="en-US" sz="1200" dirty="0" smtClean="0">
                    <a:latin typeface="Arial"/>
                    <a:cs typeface="Arial"/>
                  </a:rPr>
                  <a:t>5%</a:t>
                </a:r>
                <a:endParaRPr lang="en-US" sz="1200" dirty="0">
                  <a:latin typeface="Arial"/>
                  <a:cs typeface="Arial"/>
                </a:endParaRPr>
              </a:p>
            </p:txBody>
          </p:sp>
          <p:sp>
            <p:nvSpPr>
              <p:cNvPr id="39" name="TextBox 38"/>
              <p:cNvSpPr txBox="1"/>
              <p:nvPr/>
            </p:nvSpPr>
            <p:spPr>
              <a:xfrm>
                <a:off x="958814" y="6243649"/>
                <a:ext cx="632566" cy="276999"/>
              </a:xfrm>
              <a:prstGeom prst="rect">
                <a:avLst/>
              </a:prstGeom>
              <a:noFill/>
            </p:spPr>
            <p:txBody>
              <a:bodyPr wrap="square" rtlCol="0">
                <a:spAutoFit/>
              </a:bodyPr>
              <a:lstStyle/>
              <a:p>
                <a:r>
                  <a:rPr lang="en-US" sz="1200" dirty="0" smtClean="0">
                    <a:latin typeface="Arial"/>
                    <a:cs typeface="Arial"/>
                  </a:rPr>
                  <a:t>25%</a:t>
                </a:r>
                <a:endParaRPr lang="en-US" sz="1200" dirty="0">
                  <a:latin typeface="Arial"/>
                  <a:cs typeface="Arial"/>
                </a:endParaRPr>
              </a:p>
            </p:txBody>
          </p:sp>
          <p:cxnSp>
            <p:nvCxnSpPr>
              <p:cNvPr id="40" name="Straight Connector 39"/>
              <p:cNvCxnSpPr>
                <a:stCxn id="36" idx="0"/>
              </p:cNvCxnSpPr>
              <p:nvPr/>
            </p:nvCxnSpPr>
            <p:spPr>
              <a:xfrm flipV="1">
                <a:off x="784624" y="5622738"/>
                <a:ext cx="0" cy="278652"/>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784624" y="6421625"/>
                <a:ext cx="318" cy="278652"/>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83487" y="5622738"/>
                <a:ext cx="20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683024" y="6700277"/>
                <a:ext cx="20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946636" y="5465674"/>
                <a:ext cx="632566" cy="276999"/>
              </a:xfrm>
              <a:prstGeom prst="rect">
                <a:avLst/>
              </a:prstGeom>
              <a:noFill/>
            </p:spPr>
            <p:txBody>
              <a:bodyPr wrap="square" rtlCol="0">
                <a:spAutoFit/>
              </a:bodyPr>
              <a:lstStyle/>
              <a:p>
                <a:r>
                  <a:rPr lang="en-US" sz="1200" dirty="0">
                    <a:latin typeface="Arial"/>
                    <a:cs typeface="Arial"/>
                  </a:rPr>
                  <a:t>m</a:t>
                </a:r>
                <a:r>
                  <a:rPr lang="en-US" sz="1200" dirty="0" smtClean="0">
                    <a:latin typeface="Arial"/>
                    <a:cs typeface="Arial"/>
                  </a:rPr>
                  <a:t>ax</a:t>
                </a:r>
                <a:endParaRPr lang="en-US" sz="1200" dirty="0">
                  <a:latin typeface="Arial"/>
                  <a:cs typeface="Arial"/>
                </a:endParaRPr>
              </a:p>
            </p:txBody>
          </p:sp>
          <p:sp>
            <p:nvSpPr>
              <p:cNvPr id="45" name="TextBox 44"/>
              <p:cNvSpPr txBox="1"/>
              <p:nvPr/>
            </p:nvSpPr>
            <p:spPr>
              <a:xfrm>
                <a:off x="946636" y="6535255"/>
                <a:ext cx="632566" cy="276999"/>
              </a:xfrm>
              <a:prstGeom prst="rect">
                <a:avLst/>
              </a:prstGeom>
              <a:noFill/>
            </p:spPr>
            <p:txBody>
              <a:bodyPr wrap="square" rtlCol="0">
                <a:spAutoFit/>
              </a:bodyPr>
              <a:lstStyle/>
              <a:p>
                <a:r>
                  <a:rPr lang="en-US" sz="1200" dirty="0">
                    <a:latin typeface="Arial"/>
                    <a:cs typeface="Arial"/>
                  </a:rPr>
                  <a:t>m</a:t>
                </a:r>
                <a:r>
                  <a:rPr lang="en-US" sz="1200" dirty="0" smtClean="0">
                    <a:latin typeface="Arial"/>
                    <a:cs typeface="Arial"/>
                  </a:rPr>
                  <a:t>in</a:t>
                </a:r>
                <a:endParaRPr lang="en-US" sz="1200" dirty="0">
                  <a:latin typeface="Arial"/>
                  <a:cs typeface="Arial"/>
                </a:endParaRPr>
              </a:p>
            </p:txBody>
          </p:sp>
        </p:grpSp>
      </p:grpSp>
      <p:sp>
        <p:nvSpPr>
          <p:cNvPr id="73" name="TextBox 72"/>
          <p:cNvSpPr txBox="1"/>
          <p:nvPr/>
        </p:nvSpPr>
        <p:spPr>
          <a:xfrm rot="16200000">
            <a:off x="-1865880" y="2791051"/>
            <a:ext cx="4076701" cy="215445"/>
          </a:xfrm>
          <a:prstGeom prst="rect">
            <a:avLst/>
          </a:prstGeom>
          <a:noFill/>
        </p:spPr>
        <p:txBody>
          <a:bodyPr wrap="square" lIns="0" tIns="0" rIns="0" bIns="0" rtlCol="0">
            <a:spAutoFit/>
          </a:bodyPr>
          <a:lstStyle/>
          <a:p>
            <a:pPr algn="ctr"/>
            <a:r>
              <a:rPr lang="en-US" sz="1400" b="1" dirty="0" smtClean="0">
                <a:latin typeface="Arial"/>
                <a:cs typeface="Arial"/>
              </a:rPr>
              <a:t>Position RMSE (km)</a:t>
            </a:r>
            <a:endParaRPr lang="en-US" sz="1200" b="1" dirty="0">
              <a:latin typeface="Arial"/>
              <a:cs typeface="Arial"/>
            </a:endParaRPr>
          </a:p>
        </p:txBody>
      </p:sp>
      <p:grpSp>
        <p:nvGrpSpPr>
          <p:cNvPr id="3" name="Group 2"/>
          <p:cNvGrpSpPr/>
          <p:nvPr/>
        </p:nvGrpSpPr>
        <p:grpSpPr>
          <a:xfrm>
            <a:off x="334348" y="754732"/>
            <a:ext cx="8795884" cy="4749816"/>
            <a:chOff x="256594" y="754732"/>
            <a:chExt cx="8795884" cy="4749816"/>
          </a:xfrm>
        </p:grpSpPr>
        <p:pic>
          <p:nvPicPr>
            <p:cNvPr id="2" name="Picture 1" descr="box_plot_position_rmse_low_and_high_aa_rmse_ACs_bottom_25per_lowest_pmin_arctic_0000UTC_Korfe_and_Colle_30per_d1to7_JJA_noLabe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929" y="811382"/>
              <a:ext cx="8427549" cy="4288536"/>
            </a:xfrm>
            <a:prstGeom prst="rect">
              <a:avLst/>
            </a:prstGeom>
          </p:spPr>
        </p:pic>
        <p:sp>
          <p:nvSpPr>
            <p:cNvPr id="46" name="TextBox 45"/>
            <p:cNvSpPr txBox="1"/>
            <p:nvPr/>
          </p:nvSpPr>
          <p:spPr>
            <a:xfrm>
              <a:off x="1393553" y="5022701"/>
              <a:ext cx="447143" cy="215444"/>
            </a:xfrm>
            <a:prstGeom prst="rect">
              <a:avLst/>
            </a:prstGeom>
            <a:noFill/>
          </p:spPr>
          <p:txBody>
            <a:bodyPr wrap="square" tIns="0" bIns="0" rtlCol="0">
              <a:spAutoFit/>
            </a:bodyPr>
            <a:lstStyle/>
            <a:p>
              <a:pPr algn="ctr"/>
              <a:r>
                <a:rPr lang="en-US" sz="1400" dirty="0" smtClean="0">
                  <a:latin typeface="Arial"/>
                  <a:cs typeface="Arial"/>
                </a:rPr>
                <a:t>24</a:t>
              </a:r>
              <a:endParaRPr lang="en-US" sz="1200" dirty="0">
                <a:latin typeface="Arial"/>
                <a:cs typeface="Arial"/>
              </a:endParaRPr>
            </a:p>
          </p:txBody>
        </p:sp>
        <p:sp>
          <p:nvSpPr>
            <p:cNvPr id="60" name="TextBox 59"/>
            <p:cNvSpPr txBox="1"/>
            <p:nvPr/>
          </p:nvSpPr>
          <p:spPr>
            <a:xfrm>
              <a:off x="2484313" y="5022701"/>
              <a:ext cx="447143" cy="215444"/>
            </a:xfrm>
            <a:prstGeom prst="rect">
              <a:avLst/>
            </a:prstGeom>
            <a:noFill/>
          </p:spPr>
          <p:txBody>
            <a:bodyPr wrap="square" tIns="0" bIns="0" rtlCol="0">
              <a:spAutoFit/>
            </a:bodyPr>
            <a:lstStyle/>
            <a:p>
              <a:pPr algn="ctr"/>
              <a:r>
                <a:rPr lang="en-US" sz="1400" dirty="0" smtClean="0">
                  <a:latin typeface="Arial"/>
                  <a:cs typeface="Arial"/>
                </a:rPr>
                <a:t>48</a:t>
              </a:r>
              <a:endParaRPr lang="en-US" sz="1400" dirty="0">
                <a:latin typeface="Arial"/>
                <a:cs typeface="Arial"/>
              </a:endParaRPr>
            </a:p>
          </p:txBody>
        </p:sp>
        <p:sp>
          <p:nvSpPr>
            <p:cNvPr id="61" name="TextBox 60"/>
            <p:cNvSpPr txBox="1"/>
            <p:nvPr/>
          </p:nvSpPr>
          <p:spPr>
            <a:xfrm>
              <a:off x="3578638" y="5022701"/>
              <a:ext cx="447143" cy="215444"/>
            </a:xfrm>
            <a:prstGeom prst="rect">
              <a:avLst/>
            </a:prstGeom>
            <a:noFill/>
          </p:spPr>
          <p:txBody>
            <a:bodyPr wrap="square" tIns="0" bIns="0" rtlCol="0">
              <a:spAutoFit/>
            </a:bodyPr>
            <a:lstStyle/>
            <a:p>
              <a:pPr algn="ctr"/>
              <a:r>
                <a:rPr lang="en-US" sz="1400" dirty="0" smtClean="0">
                  <a:latin typeface="Arial"/>
                  <a:cs typeface="Arial"/>
                </a:rPr>
                <a:t>72</a:t>
              </a:r>
              <a:endParaRPr lang="en-US" sz="1400" dirty="0">
                <a:latin typeface="Arial"/>
                <a:cs typeface="Arial"/>
              </a:endParaRPr>
            </a:p>
          </p:txBody>
        </p:sp>
        <p:sp>
          <p:nvSpPr>
            <p:cNvPr id="62" name="TextBox 61"/>
            <p:cNvSpPr txBox="1"/>
            <p:nvPr/>
          </p:nvSpPr>
          <p:spPr>
            <a:xfrm>
              <a:off x="4672967" y="5033228"/>
              <a:ext cx="447143" cy="215444"/>
            </a:xfrm>
            <a:prstGeom prst="rect">
              <a:avLst/>
            </a:prstGeom>
            <a:noFill/>
          </p:spPr>
          <p:txBody>
            <a:bodyPr wrap="square" tIns="0" bIns="0" rtlCol="0">
              <a:spAutoFit/>
            </a:bodyPr>
            <a:lstStyle/>
            <a:p>
              <a:pPr algn="ctr"/>
              <a:r>
                <a:rPr lang="en-US" sz="1400" dirty="0" smtClean="0">
                  <a:latin typeface="Arial"/>
                  <a:cs typeface="Arial"/>
                </a:rPr>
                <a:t>96</a:t>
              </a:r>
              <a:endParaRPr lang="en-US" sz="1400" dirty="0">
                <a:latin typeface="Arial"/>
                <a:cs typeface="Arial"/>
              </a:endParaRPr>
            </a:p>
          </p:txBody>
        </p:sp>
        <p:sp>
          <p:nvSpPr>
            <p:cNvPr id="63" name="TextBox 62"/>
            <p:cNvSpPr txBox="1"/>
            <p:nvPr/>
          </p:nvSpPr>
          <p:spPr>
            <a:xfrm>
              <a:off x="5739181" y="5022701"/>
              <a:ext cx="505360" cy="215444"/>
            </a:xfrm>
            <a:prstGeom prst="rect">
              <a:avLst/>
            </a:prstGeom>
            <a:noFill/>
          </p:spPr>
          <p:txBody>
            <a:bodyPr wrap="square" tIns="0" bIns="0" rtlCol="0">
              <a:spAutoFit/>
            </a:bodyPr>
            <a:lstStyle/>
            <a:p>
              <a:pPr algn="ctr"/>
              <a:r>
                <a:rPr lang="en-US" sz="1400" dirty="0" smtClean="0">
                  <a:latin typeface="Arial"/>
                  <a:cs typeface="Arial"/>
                </a:rPr>
                <a:t>120</a:t>
              </a:r>
              <a:endParaRPr lang="en-US" sz="1400" dirty="0">
                <a:latin typeface="Arial"/>
                <a:cs typeface="Arial"/>
              </a:endParaRPr>
            </a:p>
          </p:txBody>
        </p:sp>
        <p:sp>
          <p:nvSpPr>
            <p:cNvPr id="64" name="TextBox 63"/>
            <p:cNvSpPr txBox="1"/>
            <p:nvPr/>
          </p:nvSpPr>
          <p:spPr>
            <a:xfrm>
              <a:off x="6833514" y="5022701"/>
              <a:ext cx="505360" cy="215444"/>
            </a:xfrm>
            <a:prstGeom prst="rect">
              <a:avLst/>
            </a:prstGeom>
            <a:noFill/>
          </p:spPr>
          <p:txBody>
            <a:bodyPr wrap="square" tIns="0" bIns="0" rtlCol="0">
              <a:spAutoFit/>
            </a:bodyPr>
            <a:lstStyle/>
            <a:p>
              <a:pPr algn="ctr"/>
              <a:r>
                <a:rPr lang="en-US" sz="1400" dirty="0" smtClean="0">
                  <a:latin typeface="Arial"/>
                  <a:cs typeface="Arial"/>
                </a:rPr>
                <a:t>144</a:t>
              </a:r>
              <a:endParaRPr lang="en-US" sz="1400" dirty="0">
                <a:latin typeface="Arial"/>
                <a:cs typeface="Arial"/>
              </a:endParaRPr>
            </a:p>
          </p:txBody>
        </p:sp>
        <p:sp>
          <p:nvSpPr>
            <p:cNvPr id="65" name="TextBox 64"/>
            <p:cNvSpPr txBox="1"/>
            <p:nvPr/>
          </p:nvSpPr>
          <p:spPr>
            <a:xfrm>
              <a:off x="7927841" y="5022701"/>
              <a:ext cx="505360" cy="215444"/>
            </a:xfrm>
            <a:prstGeom prst="rect">
              <a:avLst/>
            </a:prstGeom>
            <a:noFill/>
          </p:spPr>
          <p:txBody>
            <a:bodyPr wrap="square" tIns="0" bIns="0" rtlCol="0">
              <a:spAutoFit/>
            </a:bodyPr>
            <a:lstStyle/>
            <a:p>
              <a:pPr algn="ctr"/>
              <a:r>
                <a:rPr lang="en-US" sz="1400" dirty="0" smtClean="0">
                  <a:latin typeface="Arial"/>
                  <a:cs typeface="Arial"/>
                </a:rPr>
                <a:t>168</a:t>
              </a:r>
              <a:endParaRPr lang="en-US" sz="1400" dirty="0">
                <a:latin typeface="Arial"/>
                <a:cs typeface="Arial"/>
              </a:endParaRPr>
            </a:p>
          </p:txBody>
        </p:sp>
        <p:sp>
          <p:nvSpPr>
            <p:cNvPr id="66" name="TextBox 65"/>
            <p:cNvSpPr txBox="1"/>
            <p:nvPr/>
          </p:nvSpPr>
          <p:spPr>
            <a:xfrm>
              <a:off x="368817" y="4707826"/>
              <a:ext cx="297843" cy="215444"/>
            </a:xfrm>
            <a:prstGeom prst="rect">
              <a:avLst/>
            </a:prstGeom>
            <a:noFill/>
          </p:spPr>
          <p:txBody>
            <a:bodyPr wrap="square" lIns="0" tIns="0" rIns="0" bIns="0" rtlCol="0">
              <a:spAutoFit/>
            </a:bodyPr>
            <a:lstStyle/>
            <a:p>
              <a:pPr algn="r"/>
              <a:r>
                <a:rPr lang="en-US" sz="1400" dirty="0" smtClean="0">
                  <a:latin typeface="Arial"/>
                  <a:cs typeface="Arial"/>
                </a:rPr>
                <a:t>0</a:t>
              </a:r>
              <a:endParaRPr lang="en-US" sz="1200" dirty="0">
                <a:latin typeface="Arial"/>
                <a:cs typeface="Arial"/>
              </a:endParaRPr>
            </a:p>
          </p:txBody>
        </p:sp>
        <p:sp>
          <p:nvSpPr>
            <p:cNvPr id="67" name="TextBox 66"/>
            <p:cNvSpPr txBox="1"/>
            <p:nvPr/>
          </p:nvSpPr>
          <p:spPr>
            <a:xfrm>
              <a:off x="321555" y="4213466"/>
              <a:ext cx="345106" cy="215444"/>
            </a:xfrm>
            <a:prstGeom prst="rect">
              <a:avLst/>
            </a:prstGeom>
            <a:noFill/>
          </p:spPr>
          <p:txBody>
            <a:bodyPr wrap="square" lIns="0" tIns="0" rIns="0" bIns="0" rtlCol="0">
              <a:spAutoFit/>
            </a:bodyPr>
            <a:lstStyle/>
            <a:p>
              <a:pPr algn="r"/>
              <a:r>
                <a:rPr lang="en-US" sz="1400" dirty="0" smtClean="0">
                  <a:latin typeface="Arial"/>
                  <a:cs typeface="Arial"/>
                </a:rPr>
                <a:t>200</a:t>
              </a:r>
              <a:endParaRPr lang="en-US" sz="1200" dirty="0">
                <a:latin typeface="Arial"/>
                <a:cs typeface="Arial"/>
              </a:endParaRPr>
            </a:p>
          </p:txBody>
        </p:sp>
        <p:sp>
          <p:nvSpPr>
            <p:cNvPr id="68" name="TextBox 67"/>
            <p:cNvSpPr txBox="1"/>
            <p:nvPr/>
          </p:nvSpPr>
          <p:spPr>
            <a:xfrm>
              <a:off x="321555" y="3721436"/>
              <a:ext cx="348353" cy="215444"/>
            </a:xfrm>
            <a:prstGeom prst="rect">
              <a:avLst/>
            </a:prstGeom>
            <a:noFill/>
          </p:spPr>
          <p:txBody>
            <a:bodyPr wrap="square" lIns="0" tIns="0" rIns="0" bIns="0" rtlCol="0">
              <a:spAutoFit/>
            </a:bodyPr>
            <a:lstStyle/>
            <a:p>
              <a:pPr algn="r"/>
              <a:r>
                <a:rPr lang="en-US" sz="1400" dirty="0" smtClean="0">
                  <a:latin typeface="Arial"/>
                  <a:cs typeface="Arial"/>
                </a:rPr>
                <a:t>400</a:t>
              </a:r>
              <a:endParaRPr lang="en-US" sz="1200" dirty="0">
                <a:latin typeface="Arial"/>
                <a:cs typeface="Arial"/>
              </a:endParaRPr>
            </a:p>
          </p:txBody>
        </p:sp>
        <p:sp>
          <p:nvSpPr>
            <p:cNvPr id="69" name="TextBox 68"/>
            <p:cNvSpPr txBox="1"/>
            <p:nvPr/>
          </p:nvSpPr>
          <p:spPr>
            <a:xfrm>
              <a:off x="321555" y="2731957"/>
              <a:ext cx="345105" cy="215444"/>
            </a:xfrm>
            <a:prstGeom prst="rect">
              <a:avLst/>
            </a:prstGeom>
            <a:noFill/>
          </p:spPr>
          <p:txBody>
            <a:bodyPr wrap="square" lIns="0" tIns="0" rIns="0" bIns="0" rtlCol="0">
              <a:spAutoFit/>
            </a:bodyPr>
            <a:lstStyle/>
            <a:p>
              <a:pPr algn="r"/>
              <a:r>
                <a:rPr lang="en-US" sz="1400" dirty="0" smtClean="0">
                  <a:latin typeface="Arial"/>
                  <a:cs typeface="Arial"/>
                </a:rPr>
                <a:t>800</a:t>
              </a:r>
              <a:endParaRPr lang="en-US" sz="1200" dirty="0">
                <a:latin typeface="Arial"/>
                <a:cs typeface="Arial"/>
              </a:endParaRPr>
            </a:p>
          </p:txBody>
        </p:sp>
        <p:sp>
          <p:nvSpPr>
            <p:cNvPr id="70" name="TextBox 69"/>
            <p:cNvSpPr txBox="1"/>
            <p:nvPr/>
          </p:nvSpPr>
          <p:spPr>
            <a:xfrm>
              <a:off x="256594" y="2238084"/>
              <a:ext cx="410066" cy="215444"/>
            </a:xfrm>
            <a:prstGeom prst="rect">
              <a:avLst/>
            </a:prstGeom>
            <a:noFill/>
          </p:spPr>
          <p:txBody>
            <a:bodyPr wrap="square" lIns="0" tIns="0" rIns="0" bIns="0" rtlCol="0">
              <a:spAutoFit/>
            </a:bodyPr>
            <a:lstStyle/>
            <a:p>
              <a:pPr algn="r"/>
              <a:r>
                <a:rPr lang="en-US" sz="1400" dirty="0" smtClean="0">
                  <a:latin typeface="Arial"/>
                  <a:cs typeface="Arial"/>
                </a:rPr>
                <a:t>1000</a:t>
              </a:r>
              <a:endParaRPr lang="en-US" sz="1200" dirty="0">
                <a:latin typeface="Arial"/>
                <a:cs typeface="Arial"/>
              </a:endParaRPr>
            </a:p>
          </p:txBody>
        </p:sp>
        <p:sp>
          <p:nvSpPr>
            <p:cNvPr id="71" name="TextBox 70"/>
            <p:cNvSpPr txBox="1"/>
            <p:nvPr/>
          </p:nvSpPr>
          <p:spPr>
            <a:xfrm>
              <a:off x="256595" y="1749761"/>
              <a:ext cx="410066" cy="215444"/>
            </a:xfrm>
            <a:prstGeom prst="rect">
              <a:avLst/>
            </a:prstGeom>
            <a:noFill/>
          </p:spPr>
          <p:txBody>
            <a:bodyPr wrap="square" lIns="0" tIns="0" rIns="0" bIns="0" rtlCol="0">
              <a:spAutoFit/>
            </a:bodyPr>
            <a:lstStyle/>
            <a:p>
              <a:pPr algn="r"/>
              <a:r>
                <a:rPr lang="en-US" sz="1400" dirty="0" smtClean="0">
                  <a:latin typeface="Arial"/>
                  <a:cs typeface="Arial"/>
                </a:rPr>
                <a:t>1200</a:t>
              </a:r>
              <a:endParaRPr lang="en-US" sz="1200" dirty="0">
                <a:latin typeface="Arial"/>
                <a:cs typeface="Arial"/>
              </a:endParaRPr>
            </a:p>
          </p:txBody>
        </p:sp>
        <p:sp>
          <p:nvSpPr>
            <p:cNvPr id="72" name="TextBox 71"/>
            <p:cNvSpPr txBox="1"/>
            <p:nvPr/>
          </p:nvSpPr>
          <p:spPr>
            <a:xfrm>
              <a:off x="256595" y="754732"/>
              <a:ext cx="410065" cy="215444"/>
            </a:xfrm>
            <a:prstGeom prst="rect">
              <a:avLst/>
            </a:prstGeom>
            <a:noFill/>
          </p:spPr>
          <p:txBody>
            <a:bodyPr wrap="square" lIns="0" tIns="0" rIns="0" bIns="0" rtlCol="0">
              <a:spAutoFit/>
            </a:bodyPr>
            <a:lstStyle/>
            <a:p>
              <a:pPr algn="r"/>
              <a:r>
                <a:rPr lang="en-US" sz="1400" dirty="0" smtClean="0">
                  <a:latin typeface="Arial"/>
                  <a:cs typeface="Arial"/>
                </a:rPr>
                <a:t>1600</a:t>
              </a:r>
              <a:endParaRPr lang="en-US" sz="1200" dirty="0">
                <a:latin typeface="Arial"/>
                <a:cs typeface="Arial"/>
              </a:endParaRPr>
            </a:p>
          </p:txBody>
        </p:sp>
        <p:sp>
          <p:nvSpPr>
            <p:cNvPr id="74" name="TextBox 73"/>
            <p:cNvSpPr txBox="1"/>
            <p:nvPr/>
          </p:nvSpPr>
          <p:spPr>
            <a:xfrm>
              <a:off x="799680" y="5289103"/>
              <a:ext cx="8205138" cy="215445"/>
            </a:xfrm>
            <a:prstGeom prst="rect">
              <a:avLst/>
            </a:prstGeom>
            <a:noFill/>
          </p:spPr>
          <p:txBody>
            <a:bodyPr wrap="square" lIns="0" tIns="0" rIns="0" bIns="0" rtlCol="0">
              <a:spAutoFit/>
            </a:bodyPr>
            <a:lstStyle/>
            <a:p>
              <a:pPr algn="ctr"/>
              <a:r>
                <a:rPr lang="en-US" sz="1400" b="1" dirty="0" smtClean="0">
                  <a:latin typeface="Arial"/>
                  <a:cs typeface="Arial"/>
                </a:rPr>
                <a:t>Forecast Lead Time (h)</a:t>
              </a:r>
              <a:endParaRPr lang="en-US" sz="1200" b="1" dirty="0">
                <a:latin typeface="Arial"/>
                <a:cs typeface="Arial"/>
              </a:endParaRPr>
            </a:p>
          </p:txBody>
        </p:sp>
        <p:sp>
          <p:nvSpPr>
            <p:cNvPr id="47" name="TextBox 46"/>
            <p:cNvSpPr txBox="1"/>
            <p:nvPr/>
          </p:nvSpPr>
          <p:spPr>
            <a:xfrm>
              <a:off x="321555" y="3227459"/>
              <a:ext cx="348353" cy="215444"/>
            </a:xfrm>
            <a:prstGeom prst="rect">
              <a:avLst/>
            </a:prstGeom>
            <a:noFill/>
          </p:spPr>
          <p:txBody>
            <a:bodyPr wrap="square" lIns="0" tIns="0" rIns="0" bIns="0" rtlCol="0">
              <a:spAutoFit/>
            </a:bodyPr>
            <a:lstStyle/>
            <a:p>
              <a:pPr algn="r"/>
              <a:r>
                <a:rPr lang="en-US" sz="1400" dirty="0">
                  <a:latin typeface="Arial"/>
                  <a:cs typeface="Arial"/>
                </a:rPr>
                <a:t>6</a:t>
              </a:r>
              <a:r>
                <a:rPr lang="en-US" sz="1400" dirty="0" smtClean="0">
                  <a:latin typeface="Arial"/>
                  <a:cs typeface="Arial"/>
                </a:rPr>
                <a:t>00</a:t>
              </a:r>
              <a:endParaRPr lang="en-US" sz="1200" dirty="0">
                <a:latin typeface="Arial"/>
                <a:cs typeface="Arial"/>
              </a:endParaRPr>
            </a:p>
          </p:txBody>
        </p:sp>
        <p:sp>
          <p:nvSpPr>
            <p:cNvPr id="48" name="TextBox 47"/>
            <p:cNvSpPr txBox="1"/>
            <p:nvPr/>
          </p:nvSpPr>
          <p:spPr>
            <a:xfrm>
              <a:off x="256594" y="1255784"/>
              <a:ext cx="410066" cy="215444"/>
            </a:xfrm>
            <a:prstGeom prst="rect">
              <a:avLst/>
            </a:prstGeom>
            <a:noFill/>
          </p:spPr>
          <p:txBody>
            <a:bodyPr wrap="square" lIns="0" tIns="0" rIns="0" bIns="0" rtlCol="0">
              <a:spAutoFit/>
            </a:bodyPr>
            <a:lstStyle/>
            <a:p>
              <a:pPr algn="r"/>
              <a:r>
                <a:rPr lang="en-US" sz="1400" dirty="0" smtClean="0">
                  <a:latin typeface="Arial"/>
                  <a:cs typeface="Arial"/>
                </a:rPr>
                <a:t>1400</a:t>
              </a:r>
              <a:endParaRPr lang="en-US" sz="1200" dirty="0">
                <a:latin typeface="Arial"/>
                <a:cs typeface="Arial"/>
              </a:endParaRPr>
            </a:p>
          </p:txBody>
        </p:sp>
      </p:grpSp>
      <p:cxnSp>
        <p:nvCxnSpPr>
          <p:cNvPr id="49" name="Straight Connector 4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50" name="Group 49"/>
          <p:cNvGrpSpPr/>
          <p:nvPr/>
        </p:nvGrpSpPr>
        <p:grpSpPr>
          <a:xfrm>
            <a:off x="871944" y="866773"/>
            <a:ext cx="883832" cy="523877"/>
            <a:chOff x="871944" y="863598"/>
            <a:chExt cx="883832" cy="523877"/>
          </a:xfrm>
        </p:grpSpPr>
        <p:sp>
          <p:nvSpPr>
            <p:cNvPr id="51" name="Rectangle 50"/>
            <p:cNvSpPr/>
            <p:nvPr/>
          </p:nvSpPr>
          <p:spPr>
            <a:xfrm>
              <a:off x="871944" y="863598"/>
              <a:ext cx="883832" cy="52387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948473" y="884907"/>
              <a:ext cx="762852" cy="215444"/>
            </a:xfrm>
            <a:prstGeom prst="rect">
              <a:avLst/>
            </a:prstGeom>
            <a:noFill/>
          </p:spPr>
          <p:txBody>
            <a:bodyPr wrap="square" lIns="0" tIns="0" rIns="0" bIns="0" rtlCol="0">
              <a:spAutoFit/>
            </a:bodyPr>
            <a:lstStyle/>
            <a:p>
              <a:r>
                <a:rPr lang="en-US" sz="1400" dirty="0" smtClean="0">
                  <a:solidFill>
                    <a:srgbClr val="FF0000"/>
                  </a:solidFill>
                  <a:latin typeface="Arial"/>
                  <a:cs typeface="Arial"/>
                </a:rPr>
                <a:t>Low skill</a:t>
              </a:r>
              <a:endParaRPr lang="en-US" sz="1200" dirty="0">
                <a:solidFill>
                  <a:srgbClr val="FF0000"/>
                </a:solidFill>
                <a:latin typeface="Arial"/>
                <a:cs typeface="Arial"/>
              </a:endParaRPr>
            </a:p>
          </p:txBody>
        </p:sp>
        <p:sp>
          <p:nvSpPr>
            <p:cNvPr id="53" name="TextBox 52"/>
            <p:cNvSpPr txBox="1"/>
            <p:nvPr/>
          </p:nvSpPr>
          <p:spPr>
            <a:xfrm>
              <a:off x="948473" y="1111677"/>
              <a:ext cx="762852" cy="215444"/>
            </a:xfrm>
            <a:prstGeom prst="rect">
              <a:avLst/>
            </a:prstGeom>
            <a:noFill/>
          </p:spPr>
          <p:txBody>
            <a:bodyPr wrap="square" lIns="0" tIns="0" rIns="0" bIns="0" rtlCol="0">
              <a:spAutoFit/>
            </a:bodyPr>
            <a:lstStyle/>
            <a:p>
              <a:r>
                <a:rPr lang="en-US" sz="1400" dirty="0" smtClean="0">
                  <a:solidFill>
                    <a:srgbClr val="0000FF"/>
                  </a:solidFill>
                  <a:latin typeface="Arial"/>
                  <a:cs typeface="Arial"/>
                </a:rPr>
                <a:t>High skill</a:t>
              </a:r>
              <a:endParaRPr lang="en-US" sz="1200" dirty="0">
                <a:solidFill>
                  <a:srgbClr val="0000FF"/>
                </a:solidFill>
                <a:latin typeface="Arial"/>
                <a:cs typeface="Arial"/>
              </a:endParaRPr>
            </a:p>
          </p:txBody>
        </p:sp>
      </p:grpSp>
      <p:sp>
        <p:nvSpPr>
          <p:cNvPr id="54" name="TextBox 53"/>
          <p:cNvSpPr txBox="1"/>
          <p:nvPr/>
        </p:nvSpPr>
        <p:spPr>
          <a:xfrm>
            <a:off x="3055336" y="5813474"/>
            <a:ext cx="6027236" cy="830997"/>
          </a:xfrm>
          <a:prstGeom prst="rect">
            <a:avLst/>
          </a:prstGeom>
          <a:noFill/>
        </p:spPr>
        <p:txBody>
          <a:bodyPr wrap="square" rtlCol="0">
            <a:spAutoFit/>
          </a:bodyPr>
          <a:lstStyle/>
          <a:p>
            <a:r>
              <a:rPr lang="en-US" sz="1600" dirty="0" smtClean="0">
                <a:latin typeface="Arial"/>
                <a:cs typeface="Arial"/>
              </a:rPr>
              <a:t>RMSE of position (km) of ACs for forecasts valid at time of lowest SLP of the ACs when located in the Arctic during low and high skill periods</a:t>
            </a:r>
            <a:endParaRPr lang="en-US" sz="1600" dirty="0">
              <a:latin typeface="Arial"/>
              <a:cs typeface="Arial"/>
            </a:endParaRPr>
          </a:p>
        </p:txBody>
      </p:sp>
      <p:sp>
        <p:nvSpPr>
          <p:cNvPr id="55" name="TextBox 54"/>
          <p:cNvSpPr txBox="1"/>
          <p:nvPr/>
        </p:nvSpPr>
        <p:spPr>
          <a:xfrm>
            <a:off x="1576705" y="4765136"/>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N=52</a:t>
            </a:r>
            <a:endParaRPr lang="en-US" sz="1200" dirty="0">
              <a:solidFill>
                <a:srgbClr val="0000FF"/>
              </a:solidFill>
              <a:latin typeface="Arial"/>
              <a:cs typeface="Arial"/>
            </a:endParaRPr>
          </a:p>
        </p:txBody>
      </p:sp>
      <p:sp>
        <p:nvSpPr>
          <p:cNvPr id="56" name="TextBox 55"/>
          <p:cNvSpPr txBox="1"/>
          <p:nvPr/>
        </p:nvSpPr>
        <p:spPr>
          <a:xfrm>
            <a:off x="2667841" y="4765136"/>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N=53</a:t>
            </a:r>
            <a:endParaRPr lang="en-US" sz="1200" dirty="0">
              <a:solidFill>
                <a:srgbClr val="0000FF"/>
              </a:solidFill>
              <a:latin typeface="Arial"/>
              <a:cs typeface="Arial"/>
            </a:endParaRPr>
          </a:p>
        </p:txBody>
      </p:sp>
      <p:sp>
        <p:nvSpPr>
          <p:cNvPr id="57" name="TextBox 56"/>
          <p:cNvSpPr txBox="1"/>
          <p:nvPr/>
        </p:nvSpPr>
        <p:spPr>
          <a:xfrm>
            <a:off x="3762166" y="4765136"/>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N=52</a:t>
            </a:r>
            <a:endParaRPr lang="en-US" sz="1200" dirty="0">
              <a:solidFill>
                <a:srgbClr val="0000FF"/>
              </a:solidFill>
              <a:latin typeface="Arial"/>
              <a:cs typeface="Arial"/>
            </a:endParaRPr>
          </a:p>
        </p:txBody>
      </p:sp>
      <p:sp>
        <p:nvSpPr>
          <p:cNvPr id="58" name="TextBox 57"/>
          <p:cNvSpPr txBox="1"/>
          <p:nvPr/>
        </p:nvSpPr>
        <p:spPr>
          <a:xfrm>
            <a:off x="4852039" y="4765136"/>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N=52</a:t>
            </a:r>
            <a:endParaRPr lang="en-US" sz="1200" dirty="0">
              <a:solidFill>
                <a:srgbClr val="0000FF"/>
              </a:solidFill>
              <a:latin typeface="Arial"/>
              <a:cs typeface="Arial"/>
            </a:endParaRPr>
          </a:p>
        </p:txBody>
      </p:sp>
      <p:sp>
        <p:nvSpPr>
          <p:cNvPr id="59" name="TextBox 58"/>
          <p:cNvSpPr txBox="1"/>
          <p:nvPr/>
        </p:nvSpPr>
        <p:spPr>
          <a:xfrm>
            <a:off x="5953597" y="4765136"/>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N=54</a:t>
            </a:r>
            <a:endParaRPr lang="en-US" sz="1200" dirty="0">
              <a:solidFill>
                <a:srgbClr val="0000FF"/>
              </a:solidFill>
              <a:latin typeface="Arial"/>
              <a:cs typeface="Arial"/>
            </a:endParaRPr>
          </a:p>
        </p:txBody>
      </p:sp>
      <p:sp>
        <p:nvSpPr>
          <p:cNvPr id="75" name="TextBox 74"/>
          <p:cNvSpPr txBox="1"/>
          <p:nvPr/>
        </p:nvSpPr>
        <p:spPr>
          <a:xfrm>
            <a:off x="7044067" y="4761230"/>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N=52</a:t>
            </a:r>
            <a:endParaRPr lang="en-US" sz="1200" dirty="0">
              <a:solidFill>
                <a:srgbClr val="0000FF"/>
              </a:solidFill>
              <a:latin typeface="Arial"/>
              <a:cs typeface="Arial"/>
            </a:endParaRPr>
          </a:p>
        </p:txBody>
      </p:sp>
      <p:sp>
        <p:nvSpPr>
          <p:cNvPr id="76" name="TextBox 75"/>
          <p:cNvSpPr txBox="1"/>
          <p:nvPr/>
        </p:nvSpPr>
        <p:spPr>
          <a:xfrm>
            <a:off x="8141167" y="4761230"/>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N=53</a:t>
            </a:r>
            <a:endParaRPr lang="en-US" sz="1200" dirty="0">
              <a:solidFill>
                <a:srgbClr val="0000FF"/>
              </a:solidFill>
              <a:latin typeface="Arial"/>
              <a:cs typeface="Arial"/>
            </a:endParaRPr>
          </a:p>
        </p:txBody>
      </p:sp>
      <p:sp>
        <p:nvSpPr>
          <p:cNvPr id="77" name="TextBox 76"/>
          <p:cNvSpPr txBox="1"/>
          <p:nvPr/>
        </p:nvSpPr>
        <p:spPr>
          <a:xfrm>
            <a:off x="1134394" y="4765686"/>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N=73</a:t>
            </a:r>
            <a:endParaRPr lang="en-US" sz="1200" dirty="0">
              <a:solidFill>
                <a:srgbClr val="FF0000"/>
              </a:solidFill>
              <a:latin typeface="Arial"/>
              <a:cs typeface="Arial"/>
            </a:endParaRPr>
          </a:p>
        </p:txBody>
      </p:sp>
      <p:sp>
        <p:nvSpPr>
          <p:cNvPr id="78" name="TextBox 77"/>
          <p:cNvSpPr txBox="1"/>
          <p:nvPr/>
        </p:nvSpPr>
        <p:spPr>
          <a:xfrm>
            <a:off x="2227037" y="4765686"/>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N=76</a:t>
            </a:r>
            <a:endParaRPr lang="en-US" sz="1200" dirty="0">
              <a:solidFill>
                <a:srgbClr val="FF0000"/>
              </a:solidFill>
              <a:latin typeface="Arial"/>
              <a:cs typeface="Arial"/>
            </a:endParaRPr>
          </a:p>
        </p:txBody>
      </p:sp>
      <p:sp>
        <p:nvSpPr>
          <p:cNvPr id="79" name="TextBox 78"/>
          <p:cNvSpPr txBox="1"/>
          <p:nvPr/>
        </p:nvSpPr>
        <p:spPr>
          <a:xfrm>
            <a:off x="3323666" y="4765136"/>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N=76</a:t>
            </a:r>
            <a:endParaRPr lang="en-US" sz="1200" dirty="0">
              <a:solidFill>
                <a:srgbClr val="FF0000"/>
              </a:solidFill>
              <a:latin typeface="Arial"/>
              <a:cs typeface="Arial"/>
            </a:endParaRPr>
          </a:p>
        </p:txBody>
      </p:sp>
      <p:sp>
        <p:nvSpPr>
          <p:cNvPr id="80" name="TextBox 79"/>
          <p:cNvSpPr txBox="1"/>
          <p:nvPr/>
        </p:nvSpPr>
        <p:spPr>
          <a:xfrm>
            <a:off x="4418264" y="4765686"/>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N=75</a:t>
            </a:r>
            <a:endParaRPr lang="en-US" sz="1200" dirty="0">
              <a:solidFill>
                <a:srgbClr val="FF0000"/>
              </a:solidFill>
              <a:latin typeface="Arial"/>
              <a:cs typeface="Arial"/>
            </a:endParaRPr>
          </a:p>
        </p:txBody>
      </p:sp>
      <p:sp>
        <p:nvSpPr>
          <p:cNvPr id="81" name="TextBox 80"/>
          <p:cNvSpPr txBox="1"/>
          <p:nvPr/>
        </p:nvSpPr>
        <p:spPr>
          <a:xfrm>
            <a:off x="5523847" y="4765686"/>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N=74</a:t>
            </a:r>
            <a:endParaRPr lang="en-US" sz="1200" dirty="0">
              <a:solidFill>
                <a:srgbClr val="FF0000"/>
              </a:solidFill>
              <a:latin typeface="Arial"/>
              <a:cs typeface="Arial"/>
            </a:endParaRPr>
          </a:p>
        </p:txBody>
      </p:sp>
      <p:sp>
        <p:nvSpPr>
          <p:cNvPr id="82" name="TextBox 81"/>
          <p:cNvSpPr txBox="1"/>
          <p:nvPr/>
        </p:nvSpPr>
        <p:spPr>
          <a:xfrm>
            <a:off x="6620946" y="4761230"/>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N=76</a:t>
            </a:r>
            <a:endParaRPr lang="en-US" sz="1200" dirty="0">
              <a:solidFill>
                <a:srgbClr val="FF0000"/>
              </a:solidFill>
              <a:latin typeface="Arial"/>
              <a:cs typeface="Arial"/>
            </a:endParaRPr>
          </a:p>
        </p:txBody>
      </p:sp>
      <p:sp>
        <p:nvSpPr>
          <p:cNvPr id="83" name="TextBox 82"/>
          <p:cNvSpPr txBox="1"/>
          <p:nvPr/>
        </p:nvSpPr>
        <p:spPr>
          <a:xfrm>
            <a:off x="7707092" y="4761230"/>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N=73</a:t>
            </a:r>
            <a:endParaRPr lang="en-US" sz="1200" dirty="0">
              <a:solidFill>
                <a:srgbClr val="FF0000"/>
              </a:solidFill>
              <a:latin typeface="Arial"/>
              <a:cs typeface="Arial"/>
            </a:endParaRPr>
          </a:p>
        </p:txBody>
      </p:sp>
    </p:spTree>
    <p:extLst>
      <p:ext uri="{BB962C8B-B14F-4D97-AF65-F5344CB8AC3E}">
        <p14:creationId xmlns:p14="http://schemas.microsoft.com/office/powerpoint/2010/main" val="243193160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a:latin typeface="Arial"/>
                <a:cs typeface="Arial"/>
              </a:rPr>
              <a:t>D</a:t>
            </a:r>
            <a:r>
              <a:rPr lang="en-US" sz="2400" dirty="0" smtClean="0">
                <a:latin typeface="Arial"/>
                <a:cs typeface="Arial"/>
              </a:rPr>
              <a:t>etermine </a:t>
            </a:r>
            <a:r>
              <a:rPr lang="en-US" sz="2400" dirty="0">
                <a:latin typeface="Arial"/>
                <a:cs typeface="Arial"/>
              </a:rPr>
              <a:t>how characteristics of </a:t>
            </a:r>
            <a:r>
              <a:rPr lang="en-US" sz="2400" dirty="0" smtClean="0">
                <a:latin typeface="Arial"/>
                <a:cs typeface="Arial"/>
              </a:rPr>
              <a:t>ACs </a:t>
            </a:r>
            <a:r>
              <a:rPr lang="en-US" sz="2400" dirty="0">
                <a:latin typeface="Arial"/>
                <a:cs typeface="Arial"/>
              </a:rPr>
              <a:t>vary as a function of </a:t>
            </a:r>
            <a:r>
              <a:rPr lang="en-US" sz="2400" dirty="0" smtClean="0">
                <a:latin typeface="Arial"/>
                <a:cs typeface="Arial"/>
              </a:rPr>
              <a:t>the forecast </a:t>
            </a:r>
            <a:r>
              <a:rPr lang="en-US" sz="2400" dirty="0">
                <a:latin typeface="Arial"/>
                <a:cs typeface="Arial"/>
              </a:rPr>
              <a:t>skill of </a:t>
            </a:r>
            <a:r>
              <a:rPr lang="en-US" sz="2400" dirty="0" smtClean="0">
                <a:latin typeface="Arial"/>
                <a:cs typeface="Arial"/>
              </a:rPr>
              <a:t>the ACs.</a:t>
            </a:r>
          </a:p>
          <a:p>
            <a:pPr marL="0" indent="0">
              <a:buNone/>
            </a:pPr>
            <a:endParaRPr lang="en-US" sz="2400" dirty="0">
              <a:latin typeface="Arial"/>
              <a:cs typeface="Arial"/>
            </a:endParaRPr>
          </a:p>
          <a:p>
            <a:r>
              <a:rPr lang="en-US" sz="2400" dirty="0">
                <a:latin typeface="Arial"/>
                <a:cs typeface="Arial"/>
              </a:rPr>
              <a:t>P</a:t>
            </a:r>
            <a:r>
              <a:rPr lang="en-US" sz="2400" dirty="0" smtClean="0">
                <a:latin typeface="Arial"/>
                <a:cs typeface="Arial"/>
              </a:rPr>
              <a:t>erform </a:t>
            </a:r>
            <a:r>
              <a:rPr lang="en-US" sz="2400" dirty="0">
                <a:latin typeface="Arial"/>
                <a:cs typeface="Arial"/>
              </a:rPr>
              <a:t>composite analyses using the ERA5 on </a:t>
            </a:r>
            <a:r>
              <a:rPr lang="en-US" sz="2400" dirty="0" smtClean="0">
                <a:latin typeface="Arial"/>
                <a:cs typeface="Arial"/>
              </a:rPr>
              <a:t>selected </a:t>
            </a:r>
            <a:r>
              <a:rPr lang="en-US" sz="2400" dirty="0">
                <a:latin typeface="Arial"/>
                <a:cs typeface="Arial"/>
              </a:rPr>
              <a:t>categories of </a:t>
            </a:r>
            <a:r>
              <a:rPr lang="en-US" sz="2400" dirty="0" smtClean="0">
                <a:latin typeface="Arial"/>
                <a:cs typeface="Arial"/>
              </a:rPr>
              <a:t>ACs.</a:t>
            </a:r>
          </a:p>
          <a:p>
            <a:endParaRPr lang="en-US" sz="2400" dirty="0">
              <a:latin typeface="Arial"/>
              <a:cs typeface="Arial"/>
            </a:endParaRPr>
          </a:p>
          <a:p>
            <a:r>
              <a:rPr lang="en-US" sz="2400" dirty="0">
                <a:latin typeface="Arial"/>
                <a:cs typeface="Arial"/>
              </a:rPr>
              <a:t>P</a:t>
            </a:r>
            <a:r>
              <a:rPr lang="en-US" sz="2400" dirty="0" smtClean="0">
                <a:latin typeface="Arial"/>
                <a:cs typeface="Arial"/>
              </a:rPr>
              <a:t>erform </a:t>
            </a:r>
            <a:r>
              <a:rPr lang="en-US" sz="2400" dirty="0">
                <a:latin typeface="Arial"/>
                <a:cs typeface="Arial"/>
              </a:rPr>
              <a:t>ensemble sensitivity analysis on </a:t>
            </a:r>
            <a:r>
              <a:rPr lang="en-US" sz="2400" dirty="0" smtClean="0">
                <a:latin typeface="Arial"/>
                <a:cs typeface="Arial"/>
              </a:rPr>
              <a:t>several ACs </a:t>
            </a:r>
            <a:r>
              <a:rPr lang="en-US" sz="2400" dirty="0">
                <a:latin typeface="Arial"/>
                <a:cs typeface="Arial"/>
              </a:rPr>
              <a:t>from </a:t>
            </a:r>
            <a:r>
              <a:rPr lang="en-US" sz="2400" dirty="0" smtClean="0">
                <a:latin typeface="Arial"/>
                <a:cs typeface="Arial"/>
              </a:rPr>
              <a:t>the selected </a:t>
            </a:r>
            <a:r>
              <a:rPr lang="en-US" sz="2400" dirty="0">
                <a:latin typeface="Arial"/>
                <a:cs typeface="Arial"/>
              </a:rPr>
              <a:t>categories using the ECMWF ensemble prediction </a:t>
            </a:r>
            <a:r>
              <a:rPr lang="en-US" sz="2400" dirty="0" smtClean="0">
                <a:latin typeface="Arial"/>
                <a:cs typeface="Arial"/>
              </a:rPr>
              <a:t>system.</a:t>
            </a: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Future Research</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870247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1637"/>
            <a:ext cx="9135245" cy="2383764"/>
          </a:xfrm>
        </p:spPr>
        <p:txBody>
          <a:bodyPr>
            <a:noAutofit/>
          </a:bodyPr>
          <a:lstStyle/>
          <a:p>
            <a:r>
              <a:rPr lang="en-US" sz="3200" b="1" dirty="0">
                <a:solidFill>
                  <a:srgbClr val="FF0000"/>
                </a:solidFill>
                <a:latin typeface="Arial"/>
                <a:cs typeface="Arial"/>
              </a:rPr>
              <a:t>A Synoptic Analysis of the Late July–Early August 2019 Major Greenland Surface </a:t>
            </a:r>
            <a:r>
              <a:rPr lang="en-US" sz="3200" b="1" dirty="0" smtClean="0">
                <a:solidFill>
                  <a:srgbClr val="FF0000"/>
                </a:solidFill>
                <a:latin typeface="Arial"/>
                <a:cs typeface="Arial"/>
              </a:rPr>
              <a:t>        Ice</a:t>
            </a:r>
            <a:r>
              <a:rPr lang="en-US" sz="3200" b="1" dirty="0">
                <a:solidFill>
                  <a:srgbClr val="FF0000"/>
                </a:solidFill>
                <a:latin typeface="Arial"/>
                <a:cs typeface="Arial"/>
              </a:rPr>
              <a:t>-Melt Event</a:t>
            </a:r>
          </a:p>
        </p:txBody>
      </p:sp>
      <p:sp>
        <p:nvSpPr>
          <p:cNvPr id="3" name="Subtitle 2"/>
          <p:cNvSpPr>
            <a:spLocks noGrp="1"/>
          </p:cNvSpPr>
          <p:nvPr>
            <p:ph type="subTitle" idx="1"/>
          </p:nvPr>
        </p:nvSpPr>
        <p:spPr>
          <a:xfrm>
            <a:off x="-1" y="3057418"/>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Scott Feldman, Lance Bosart, and Daniel Keyser</a:t>
            </a:r>
            <a:endParaRPr lang="en-US" sz="2400" b="1" i="1" dirty="0" smtClean="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State University of New York</a:t>
            </a:r>
          </a:p>
          <a:p>
            <a:endParaRPr lang="en-US" sz="2000" i="1" dirty="0" smtClean="0">
              <a:solidFill>
                <a:schemeClr val="tx1"/>
              </a:solidFill>
              <a:latin typeface="Arial" panose="020B0604020202020204" pitchFamily="34" charset="0"/>
              <a:cs typeface="Arial" panose="020B0604020202020204" pitchFamily="34" charset="0"/>
            </a:endParaRPr>
          </a:p>
          <a:p>
            <a:pPr lvl="0"/>
            <a:r>
              <a:rPr lang="en-US" sz="2400" dirty="0">
                <a:solidFill>
                  <a:srgbClr val="0000FF"/>
                </a:solidFill>
                <a:latin typeface="Arial" panose="020B0604020202020204" pitchFamily="34" charset="0"/>
                <a:cs typeface="Arial" panose="020B0604020202020204" pitchFamily="34" charset="0"/>
              </a:rPr>
              <a:t>Tuesday 7 July 2020</a:t>
            </a:r>
          </a:p>
          <a:p>
            <a:pPr lvl="0"/>
            <a:r>
              <a:rPr lang="en-US" sz="2400" dirty="0">
                <a:solidFill>
                  <a:srgbClr val="0000FF"/>
                </a:solidFill>
                <a:latin typeface="Arial" panose="020B0604020202020204" pitchFamily="34" charset="0"/>
                <a:cs typeface="Arial" panose="020B0604020202020204" pitchFamily="34" charset="0"/>
              </a:rPr>
              <a:t>ONR DRI Arctic Cyclone Workshop</a:t>
            </a:r>
          </a:p>
          <a:p>
            <a:endParaRPr lang="en-US" sz="2400" dirty="0" smtClean="0">
              <a:solidFill>
                <a:srgbClr val="0000FF"/>
              </a:solidFill>
              <a:latin typeface="Arial" panose="020B0604020202020204" pitchFamily="34" charset="0"/>
              <a:cs typeface="Arial" panose="020B0604020202020204" pitchFamily="34" charset="0"/>
            </a:endParaRP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271637"/>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655401"/>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33139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46008FB8-EBFD-E045-B8B5-5AAFEE94A27D}"/>
              </a:ext>
            </a:extLst>
          </p:cNvPr>
          <p:cNvSpPr>
            <a:spLocks noGrp="1"/>
          </p:cNvSpPr>
          <p:nvPr>
            <p:ph type="title"/>
          </p:nvPr>
        </p:nvSpPr>
        <p:spPr/>
        <p:txBody>
          <a:bodyPr>
            <a:normAutofit/>
          </a:bodyPr>
          <a:lstStyle/>
          <a:p>
            <a:pPr algn="ctr"/>
            <a:r>
              <a:rPr lang="en-US" sz="3200" b="1" dirty="0">
                <a:solidFill>
                  <a:srgbClr val="FF0000"/>
                </a:solidFill>
                <a:latin typeface="Arial"/>
                <a:cs typeface="Arial"/>
              </a:rPr>
              <a:t>Background Information</a:t>
            </a:r>
          </a:p>
        </p:txBody>
      </p:sp>
    </p:spTree>
    <p:extLst>
      <p:ext uri="{BB962C8B-B14F-4D97-AF65-F5344CB8AC3E}">
        <p14:creationId xmlns:p14="http://schemas.microsoft.com/office/powerpoint/2010/main" val="40874163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 xmlns:a16="http://schemas.microsoft.com/office/drawing/2014/main" id="{0B01577F-DB4F-A044-BD17-33917FA10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14" y="84668"/>
            <a:ext cx="8992254" cy="6722533"/>
          </a:xfrm>
          <a:prstGeom prst="rect">
            <a:avLst/>
          </a:prstGeom>
        </p:spPr>
      </p:pic>
    </p:spTree>
    <p:extLst>
      <p:ext uri="{BB962C8B-B14F-4D97-AF65-F5344CB8AC3E}">
        <p14:creationId xmlns:p14="http://schemas.microsoft.com/office/powerpoint/2010/main" val="1692430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European Heat and Forward Trajectories</a:t>
            </a:r>
            <a:endParaRPr lang="en-US" sz="2800" b="1" dirty="0">
              <a:solidFill>
                <a:srgbClr val="FF0000"/>
              </a:solidFill>
              <a:latin typeface="Arial" panose="020B0604020202020204" pitchFamily="34" charset="0"/>
              <a:cs typeface="Arial" panose="020B0604020202020204" pitchFamily="34" charset="0"/>
            </a:endParaRPr>
          </a:p>
        </p:txBody>
      </p:sp>
      <p:pic>
        <p:nvPicPr>
          <p:cNvPr id="12" name="Picture 4">
            <a:extLst>
              <a:ext uri="{FF2B5EF4-FFF2-40B4-BE49-F238E27FC236}">
                <a16:creationId xmlns="" xmlns:a16="http://schemas.microsoft.com/office/drawing/2014/main" id="{1A1DA289-D25F-4D55-A3F3-7093F33C25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40"/>
          <a:stretch/>
        </p:blipFill>
        <p:spPr bwMode="auto">
          <a:xfrm>
            <a:off x="80292" y="862962"/>
            <a:ext cx="4556937" cy="415772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 xmlns:a16="http://schemas.microsoft.com/office/drawing/2014/main" id="{99643E1E-78CB-485A-8321-5342ACDFC18C}"/>
              </a:ext>
            </a:extLst>
          </p:cNvPr>
          <p:cNvSpPr/>
          <p:nvPr/>
        </p:nvSpPr>
        <p:spPr>
          <a:xfrm>
            <a:off x="198824" y="5041137"/>
            <a:ext cx="5270644" cy="1600438"/>
          </a:xfrm>
          <a:prstGeom prst="rect">
            <a:avLst/>
          </a:prstGeom>
        </p:spPr>
        <p:txBody>
          <a:bodyPr wrap="square">
            <a:spAutoFit/>
          </a:bodyPr>
          <a:lstStyle/>
          <a:p>
            <a:pPr fontAlgn="base"/>
            <a:r>
              <a:rPr lang="en-US" sz="1400" b="1" dirty="0">
                <a:solidFill>
                  <a:srgbClr val="201F1E"/>
                </a:solidFill>
                <a:latin typeface="Arial"/>
                <a:cs typeface="Arial"/>
              </a:rPr>
              <a:t>All-time European Heat Records on 25 July 2019</a:t>
            </a:r>
          </a:p>
          <a:p>
            <a:pPr fontAlgn="base"/>
            <a:r>
              <a:rPr lang="en-US" sz="1400" b="0" i="0" dirty="0">
                <a:solidFill>
                  <a:srgbClr val="201F1E"/>
                </a:solidFill>
                <a:effectLst/>
                <a:latin typeface="Arial"/>
                <a:cs typeface="Arial"/>
              </a:rPr>
              <a:t/>
            </a:r>
            <a:br>
              <a:rPr lang="en-US" sz="1400" b="0" i="0" dirty="0">
                <a:solidFill>
                  <a:srgbClr val="201F1E"/>
                </a:solidFill>
                <a:effectLst/>
                <a:latin typeface="Arial"/>
                <a:cs typeface="Arial"/>
              </a:rPr>
            </a:br>
            <a:r>
              <a:rPr lang="en-US" sz="1400" b="1" i="0" dirty="0">
                <a:solidFill>
                  <a:srgbClr val="201F1E"/>
                </a:solidFill>
                <a:effectLst/>
                <a:latin typeface="Arial"/>
                <a:cs typeface="Arial"/>
              </a:rPr>
              <a:t>France:  Paris (42.6 </a:t>
            </a:r>
            <a:r>
              <a:rPr lang="en-US" sz="1400" b="1" dirty="0">
                <a:latin typeface="Arial"/>
                <a:cs typeface="Arial"/>
              </a:rPr>
              <a:t>°C</a:t>
            </a:r>
            <a:r>
              <a:rPr lang="en-US" sz="1400" b="1" i="0" dirty="0">
                <a:solidFill>
                  <a:srgbClr val="201F1E"/>
                </a:solidFill>
                <a:effectLst/>
                <a:latin typeface="Arial"/>
                <a:cs typeface="Arial"/>
              </a:rPr>
              <a:t>)	                </a:t>
            </a:r>
            <a:r>
              <a:rPr lang="en-US" sz="1400" b="1" i="0" dirty="0" smtClean="0">
                <a:solidFill>
                  <a:srgbClr val="201F1E"/>
                </a:solidFill>
                <a:effectLst/>
                <a:latin typeface="Arial"/>
                <a:cs typeface="Arial"/>
              </a:rPr>
              <a:t> [</a:t>
            </a:r>
            <a:r>
              <a:rPr lang="en-US" sz="1400" b="1" i="0" dirty="0">
                <a:solidFill>
                  <a:srgbClr val="201F1E"/>
                </a:solidFill>
                <a:effectLst/>
                <a:latin typeface="Arial"/>
                <a:cs typeface="Arial"/>
              </a:rPr>
              <a:t>Previous: 40.4 </a:t>
            </a:r>
            <a:r>
              <a:rPr lang="en-US" sz="1400" b="1" dirty="0">
                <a:latin typeface="Arial"/>
                <a:cs typeface="Arial"/>
              </a:rPr>
              <a:t>°C</a:t>
            </a:r>
            <a:r>
              <a:rPr lang="en-US" sz="1400" b="1" i="0" dirty="0">
                <a:solidFill>
                  <a:srgbClr val="201F1E"/>
                </a:solidFill>
                <a:effectLst/>
                <a:latin typeface="Arial"/>
                <a:cs typeface="Arial"/>
              </a:rPr>
              <a:t>]</a:t>
            </a:r>
          </a:p>
          <a:p>
            <a:pPr fontAlgn="base"/>
            <a:r>
              <a:rPr lang="en-US" sz="1400" b="1" i="0" dirty="0">
                <a:solidFill>
                  <a:srgbClr val="201F1E"/>
                </a:solidFill>
                <a:effectLst/>
                <a:latin typeface="Arial"/>
                <a:cs typeface="Arial"/>
              </a:rPr>
              <a:t>Germany:  </a:t>
            </a:r>
            <a:r>
              <a:rPr lang="en-US" sz="1400" b="1" i="0" dirty="0" err="1">
                <a:solidFill>
                  <a:srgbClr val="201F1E"/>
                </a:solidFill>
                <a:effectLst/>
                <a:latin typeface="Arial"/>
                <a:cs typeface="Arial"/>
              </a:rPr>
              <a:t>Lingen</a:t>
            </a:r>
            <a:r>
              <a:rPr lang="en-US" sz="1400" b="1" i="0" dirty="0">
                <a:solidFill>
                  <a:srgbClr val="201F1E"/>
                </a:solidFill>
                <a:effectLst/>
                <a:latin typeface="Arial"/>
                <a:cs typeface="Arial"/>
              </a:rPr>
              <a:t> (42.6 </a:t>
            </a:r>
            <a:r>
              <a:rPr lang="en-US" sz="1400" b="1" dirty="0">
                <a:latin typeface="Arial"/>
                <a:cs typeface="Arial"/>
              </a:rPr>
              <a:t>°C</a:t>
            </a:r>
            <a:r>
              <a:rPr lang="en-US" sz="1400" b="1" i="0" dirty="0">
                <a:solidFill>
                  <a:srgbClr val="201F1E"/>
                </a:solidFill>
                <a:effectLst/>
                <a:latin typeface="Arial"/>
                <a:cs typeface="Arial"/>
              </a:rPr>
              <a:t>)                 [Previous: 40.3 </a:t>
            </a:r>
            <a:r>
              <a:rPr lang="en-US" sz="1400" b="1" dirty="0">
                <a:latin typeface="Arial"/>
                <a:cs typeface="Arial"/>
              </a:rPr>
              <a:t>°C</a:t>
            </a:r>
            <a:r>
              <a:rPr lang="en-US" sz="1400" b="1" i="0" dirty="0">
                <a:solidFill>
                  <a:srgbClr val="201F1E"/>
                </a:solidFill>
                <a:effectLst/>
                <a:latin typeface="Arial"/>
                <a:cs typeface="Arial"/>
              </a:rPr>
              <a:t>]</a:t>
            </a:r>
            <a:br>
              <a:rPr lang="en-US" sz="1400" b="1" i="0" dirty="0">
                <a:solidFill>
                  <a:srgbClr val="201F1E"/>
                </a:solidFill>
                <a:effectLst/>
                <a:latin typeface="Arial"/>
                <a:cs typeface="Arial"/>
              </a:rPr>
            </a:br>
            <a:r>
              <a:rPr lang="en-US" sz="1400" b="1" i="0" dirty="0">
                <a:solidFill>
                  <a:srgbClr val="201F1E"/>
                </a:solidFill>
                <a:effectLst/>
                <a:latin typeface="Arial"/>
                <a:cs typeface="Arial"/>
              </a:rPr>
              <a:t>Luxembourg:  </a:t>
            </a:r>
            <a:r>
              <a:rPr lang="en-US" sz="1400" b="1" i="0" dirty="0" err="1">
                <a:solidFill>
                  <a:srgbClr val="201F1E"/>
                </a:solidFill>
                <a:effectLst/>
                <a:latin typeface="Arial"/>
                <a:cs typeface="Arial"/>
              </a:rPr>
              <a:t>Steinsel</a:t>
            </a:r>
            <a:r>
              <a:rPr lang="en-US" sz="1400" b="1" i="0" dirty="0">
                <a:solidFill>
                  <a:srgbClr val="201F1E"/>
                </a:solidFill>
                <a:effectLst/>
                <a:latin typeface="Arial"/>
                <a:cs typeface="Arial"/>
              </a:rPr>
              <a:t> (40.8 </a:t>
            </a:r>
            <a:r>
              <a:rPr lang="en-US" sz="1400" b="1" dirty="0">
                <a:latin typeface="Arial"/>
                <a:cs typeface="Arial"/>
              </a:rPr>
              <a:t>°C )       </a:t>
            </a:r>
            <a:r>
              <a:rPr lang="en-US" sz="1400" b="1" dirty="0" smtClean="0">
                <a:latin typeface="Arial"/>
                <a:cs typeface="Arial"/>
              </a:rPr>
              <a:t> </a:t>
            </a:r>
            <a:r>
              <a:rPr lang="en-US" sz="1400" b="1" i="0" dirty="0" smtClean="0">
                <a:solidFill>
                  <a:srgbClr val="201F1E"/>
                </a:solidFill>
                <a:effectLst/>
                <a:latin typeface="Arial"/>
                <a:cs typeface="Arial"/>
              </a:rPr>
              <a:t>[</a:t>
            </a:r>
            <a:r>
              <a:rPr lang="en-US" sz="1400" b="1" i="0" dirty="0">
                <a:solidFill>
                  <a:srgbClr val="201F1E"/>
                </a:solidFill>
                <a:effectLst/>
                <a:latin typeface="Arial"/>
                <a:cs typeface="Arial"/>
              </a:rPr>
              <a:t>Previous: 40.5 </a:t>
            </a:r>
            <a:r>
              <a:rPr lang="en-US" sz="1400" b="1" dirty="0">
                <a:latin typeface="Arial"/>
                <a:cs typeface="Arial"/>
              </a:rPr>
              <a:t>°C</a:t>
            </a:r>
            <a:r>
              <a:rPr lang="en-US" sz="1400" b="1" i="0" dirty="0">
                <a:solidFill>
                  <a:srgbClr val="201F1E"/>
                </a:solidFill>
                <a:effectLst/>
                <a:latin typeface="Arial"/>
                <a:cs typeface="Arial"/>
              </a:rPr>
              <a:t>]</a:t>
            </a:r>
            <a:br>
              <a:rPr lang="en-US" sz="1400" b="1" i="0" dirty="0">
                <a:solidFill>
                  <a:srgbClr val="201F1E"/>
                </a:solidFill>
                <a:effectLst/>
                <a:latin typeface="Arial"/>
                <a:cs typeface="Arial"/>
              </a:rPr>
            </a:br>
            <a:r>
              <a:rPr lang="en-US" sz="1400" b="1" i="0" dirty="0">
                <a:solidFill>
                  <a:srgbClr val="201F1E"/>
                </a:solidFill>
                <a:effectLst/>
                <a:latin typeface="Arial"/>
                <a:cs typeface="Arial"/>
              </a:rPr>
              <a:t>Netherlands:  </a:t>
            </a:r>
            <a:r>
              <a:rPr lang="en-US" sz="1400" b="1" i="0" dirty="0" err="1">
                <a:solidFill>
                  <a:srgbClr val="201F1E"/>
                </a:solidFill>
                <a:effectLst/>
                <a:latin typeface="Arial"/>
                <a:cs typeface="Arial"/>
              </a:rPr>
              <a:t>Gilze-Rijen</a:t>
            </a:r>
            <a:r>
              <a:rPr lang="en-US" sz="1400" b="1" i="0" dirty="0">
                <a:solidFill>
                  <a:srgbClr val="201F1E"/>
                </a:solidFill>
                <a:effectLst/>
                <a:latin typeface="Arial"/>
                <a:cs typeface="Arial"/>
              </a:rPr>
              <a:t> (40.7 </a:t>
            </a:r>
            <a:r>
              <a:rPr lang="en-US" sz="1400" b="1" dirty="0">
                <a:latin typeface="Arial"/>
                <a:cs typeface="Arial"/>
              </a:rPr>
              <a:t>°C</a:t>
            </a:r>
            <a:r>
              <a:rPr lang="en-US" sz="1400" b="1" i="0" dirty="0">
                <a:solidFill>
                  <a:srgbClr val="201F1E"/>
                </a:solidFill>
                <a:effectLst/>
                <a:latin typeface="Arial"/>
                <a:cs typeface="Arial"/>
              </a:rPr>
              <a:t>)   </a:t>
            </a:r>
            <a:r>
              <a:rPr lang="en-US" sz="1400" b="1" dirty="0">
                <a:solidFill>
                  <a:srgbClr val="201F1E"/>
                </a:solidFill>
                <a:latin typeface="Arial"/>
                <a:cs typeface="Arial"/>
              </a:rPr>
              <a:t> </a:t>
            </a:r>
            <a:r>
              <a:rPr lang="en-US" sz="1400" b="1" dirty="0" smtClean="0">
                <a:solidFill>
                  <a:srgbClr val="201F1E"/>
                </a:solidFill>
                <a:latin typeface="Arial"/>
                <a:cs typeface="Arial"/>
              </a:rPr>
              <a:t> </a:t>
            </a:r>
            <a:r>
              <a:rPr lang="en-US" sz="1400" b="1" i="0" dirty="0" smtClean="0">
                <a:solidFill>
                  <a:srgbClr val="201F1E"/>
                </a:solidFill>
                <a:effectLst/>
                <a:latin typeface="Arial"/>
                <a:cs typeface="Arial"/>
              </a:rPr>
              <a:t>[</a:t>
            </a:r>
            <a:r>
              <a:rPr lang="en-US" sz="1400" b="1" i="0" dirty="0">
                <a:solidFill>
                  <a:srgbClr val="201F1E"/>
                </a:solidFill>
                <a:effectLst/>
                <a:latin typeface="Arial"/>
                <a:cs typeface="Arial"/>
              </a:rPr>
              <a:t>Previous: 38.6 </a:t>
            </a:r>
            <a:r>
              <a:rPr lang="en-US" sz="1400" b="1" dirty="0">
                <a:latin typeface="Arial"/>
                <a:cs typeface="Arial"/>
              </a:rPr>
              <a:t>°C</a:t>
            </a:r>
            <a:r>
              <a:rPr lang="en-US" sz="1400" b="1" i="0" dirty="0">
                <a:solidFill>
                  <a:srgbClr val="201F1E"/>
                </a:solidFill>
                <a:effectLst/>
                <a:latin typeface="Arial"/>
                <a:cs typeface="Arial"/>
              </a:rPr>
              <a:t>]</a:t>
            </a:r>
            <a:br>
              <a:rPr lang="en-US" sz="1400" b="1" i="0" dirty="0">
                <a:solidFill>
                  <a:srgbClr val="201F1E"/>
                </a:solidFill>
                <a:effectLst/>
                <a:latin typeface="Arial"/>
                <a:cs typeface="Arial"/>
              </a:rPr>
            </a:br>
            <a:r>
              <a:rPr lang="en-US" sz="1400" b="1" i="0" dirty="0">
                <a:solidFill>
                  <a:srgbClr val="201F1E"/>
                </a:solidFill>
                <a:effectLst/>
                <a:latin typeface="Arial"/>
                <a:cs typeface="Arial"/>
              </a:rPr>
              <a:t>UK:  Cambridge Univ. (38.7 </a:t>
            </a:r>
            <a:r>
              <a:rPr lang="en-US" sz="1400" b="1" dirty="0">
                <a:latin typeface="Arial"/>
                <a:cs typeface="Arial"/>
              </a:rPr>
              <a:t>°C</a:t>
            </a:r>
            <a:r>
              <a:rPr lang="en-US" sz="1400" b="1" i="0" dirty="0">
                <a:solidFill>
                  <a:srgbClr val="201F1E"/>
                </a:solidFill>
                <a:effectLst/>
                <a:latin typeface="Arial"/>
                <a:cs typeface="Arial"/>
              </a:rPr>
              <a:t>)          </a:t>
            </a:r>
            <a:r>
              <a:rPr lang="en-US" sz="1400" b="1" i="0" dirty="0" smtClean="0">
                <a:solidFill>
                  <a:srgbClr val="201F1E"/>
                </a:solidFill>
                <a:effectLst/>
                <a:latin typeface="Arial"/>
                <a:cs typeface="Arial"/>
              </a:rPr>
              <a:t> [</a:t>
            </a:r>
            <a:r>
              <a:rPr lang="en-US" sz="1400" b="1" i="0" dirty="0">
                <a:solidFill>
                  <a:srgbClr val="201F1E"/>
                </a:solidFill>
                <a:effectLst/>
                <a:latin typeface="Arial"/>
                <a:cs typeface="Arial"/>
              </a:rPr>
              <a:t>Previous: 38.5 </a:t>
            </a:r>
            <a:r>
              <a:rPr lang="en-US" sz="1400" b="1" dirty="0">
                <a:latin typeface="Arial"/>
                <a:cs typeface="Arial"/>
              </a:rPr>
              <a:t>°C</a:t>
            </a:r>
            <a:r>
              <a:rPr lang="en-US" sz="1400" b="1" i="0" dirty="0">
                <a:solidFill>
                  <a:srgbClr val="201F1E"/>
                </a:solidFill>
                <a:effectLst/>
                <a:latin typeface="Arial"/>
                <a:cs typeface="Arial"/>
              </a:rPr>
              <a:t>]</a:t>
            </a:r>
          </a:p>
        </p:txBody>
      </p:sp>
      <p:grpSp>
        <p:nvGrpSpPr>
          <p:cNvPr id="14" name="Group 13">
            <a:extLst>
              <a:ext uri="{FF2B5EF4-FFF2-40B4-BE49-F238E27FC236}">
                <a16:creationId xmlns="" xmlns:a16="http://schemas.microsoft.com/office/drawing/2014/main" id="{C9BFAEBF-C943-45A5-8C3F-89969E141EBF}"/>
              </a:ext>
            </a:extLst>
          </p:cNvPr>
          <p:cNvGrpSpPr/>
          <p:nvPr/>
        </p:nvGrpSpPr>
        <p:grpSpPr>
          <a:xfrm>
            <a:off x="4828051" y="862963"/>
            <a:ext cx="4315949" cy="4403311"/>
            <a:chOff x="6303812" y="773978"/>
            <a:chExt cx="4135803" cy="5588984"/>
          </a:xfrm>
        </p:grpSpPr>
        <p:pic>
          <p:nvPicPr>
            <p:cNvPr id="15" name="Picture 2">
              <a:extLst>
                <a:ext uri="{FF2B5EF4-FFF2-40B4-BE49-F238E27FC236}">
                  <a16:creationId xmlns="" xmlns:a16="http://schemas.microsoft.com/office/drawing/2014/main" id="{A7E13525-8AC1-49AA-915E-DFBD4EBF8E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3812" y="773978"/>
              <a:ext cx="4135803" cy="558898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 xmlns:a16="http://schemas.microsoft.com/office/drawing/2014/main" id="{70A949D8-A3A2-4742-A30A-3FD0D8040931}"/>
                </a:ext>
              </a:extLst>
            </p:cNvPr>
            <p:cNvSpPr txBox="1"/>
            <p:nvPr/>
          </p:nvSpPr>
          <p:spPr>
            <a:xfrm>
              <a:off x="8276008" y="4134446"/>
              <a:ext cx="674703" cy="332053"/>
            </a:xfrm>
            <a:prstGeom prst="rect">
              <a:avLst/>
            </a:prstGeom>
            <a:noFill/>
          </p:spPr>
          <p:txBody>
            <a:bodyPr wrap="square" rtlCol="0">
              <a:spAutoFit/>
            </a:bodyPr>
            <a:lstStyle/>
            <a:p>
              <a:r>
                <a:rPr lang="en-US" sz="1100" b="1" dirty="0">
                  <a:latin typeface="Arial"/>
                  <a:cs typeface="Arial"/>
                </a:rPr>
                <a:t>Paris</a:t>
              </a:r>
            </a:p>
          </p:txBody>
        </p:sp>
      </p:grpSp>
    </p:spTree>
    <p:extLst>
      <p:ext uri="{BB962C8B-B14F-4D97-AF65-F5344CB8AC3E}">
        <p14:creationId xmlns:p14="http://schemas.microsoft.com/office/powerpoint/2010/main" val="2251302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Content Placeholder 2"/>
          <p:cNvSpPr txBox="1">
            <a:spLocks/>
          </p:cNvSpPr>
          <p:nvPr/>
        </p:nvSpPr>
        <p:spPr>
          <a:xfrm>
            <a:off x="1238250" y="5964604"/>
            <a:ext cx="6686550" cy="803462"/>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1800" dirty="0">
              <a:latin typeface="Arial" panose="020B0604020202020204" pitchFamily="34" charset="0"/>
              <a:cs typeface="Arial" panose="020B0604020202020204" pitchFamily="34" charset="0"/>
            </a:endParaRPr>
          </a:p>
        </p:txBody>
      </p:sp>
      <p:sp>
        <p:nvSpPr>
          <p:cNvPr id="15" name="Rectangle 14"/>
          <p:cNvSpPr/>
          <p:nvPr/>
        </p:nvSpPr>
        <p:spPr>
          <a:xfrm>
            <a:off x="1293205" y="5789937"/>
            <a:ext cx="6677025" cy="1107996"/>
          </a:xfrm>
          <a:prstGeom prst="rect">
            <a:avLst/>
          </a:prstGeom>
        </p:spPr>
        <p:txBody>
          <a:bodyPr wrap="square">
            <a:spAutoFit/>
          </a:bodyPr>
          <a:lstStyle/>
          <a:p>
            <a:pPr algn="ctr"/>
            <a:endParaRPr lang="en-US" sz="1600" dirty="0">
              <a:latin typeface="Arial"/>
              <a:cs typeface="Arial"/>
            </a:endParaRPr>
          </a:p>
          <a:p>
            <a:pPr algn="ctr"/>
            <a:r>
              <a:rPr lang="en-US" sz="1600" dirty="0">
                <a:latin typeface="Arial"/>
                <a:cs typeface="Arial"/>
              </a:rPr>
              <a:t>Source: NSIDC/Thomas Mote, University of Georgia;</a:t>
            </a:r>
          </a:p>
          <a:p>
            <a:pPr algn="ctr"/>
            <a:r>
              <a:rPr lang="en-US" sz="1600" dirty="0">
                <a:latin typeface="Arial"/>
                <a:cs typeface="Arial"/>
                <a:hlinkClick r:id="rId3"/>
              </a:rPr>
              <a:t>http://nsidc.org/greenland-today/</a:t>
            </a:r>
            <a:endParaRPr lang="en-US" sz="1600" dirty="0">
              <a:latin typeface="Arial"/>
              <a:cs typeface="Arial"/>
            </a:endParaRPr>
          </a:p>
          <a:p>
            <a:endParaRPr lang="en-US" sz="1600" dirty="0">
              <a:latin typeface="Arial"/>
              <a:cs typeface="Arial"/>
            </a:endParaRPr>
          </a:p>
        </p:txBody>
      </p:sp>
      <p:cxnSp>
        <p:nvCxnSpPr>
          <p:cNvPr id="8" name="Straight Connector 7"/>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Motivation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 xmlns:a16="http://schemas.microsoft.com/office/drawing/2014/main" id="{9FE60A40-DDCD-402D-8F90-DCBEBB89A3C1}"/>
              </a:ext>
            </a:extLst>
          </p:cNvPr>
          <p:cNvGrpSpPr/>
          <p:nvPr/>
        </p:nvGrpSpPr>
        <p:grpSpPr>
          <a:xfrm>
            <a:off x="236578" y="803219"/>
            <a:ext cx="8636494" cy="5277857"/>
            <a:chOff x="1797545" y="803219"/>
            <a:chExt cx="8636494" cy="5277857"/>
          </a:xfrm>
        </p:grpSpPr>
        <p:pic>
          <p:nvPicPr>
            <p:cNvPr id="11" name="Picture 10" descr="greenland_daily_melt_plo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7545" y="803219"/>
              <a:ext cx="8636494" cy="5277857"/>
            </a:xfrm>
            <a:prstGeom prst="rect">
              <a:avLst/>
            </a:prstGeom>
          </p:spPr>
        </p:pic>
        <p:sp>
          <p:nvSpPr>
            <p:cNvPr id="12" name="Oval 11">
              <a:extLst>
                <a:ext uri="{FF2B5EF4-FFF2-40B4-BE49-F238E27FC236}">
                  <a16:creationId xmlns="" xmlns:a16="http://schemas.microsoft.com/office/drawing/2014/main" id="{2227522F-249F-4C63-8298-F036EEBA48B6}"/>
                </a:ext>
              </a:extLst>
            </p:cNvPr>
            <p:cNvSpPr/>
            <p:nvPr/>
          </p:nvSpPr>
          <p:spPr>
            <a:xfrm>
              <a:off x="6389691" y="2308194"/>
              <a:ext cx="548992" cy="150180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30582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10014" y="5691490"/>
            <a:ext cx="3750102" cy="338554"/>
          </a:xfrm>
          <a:prstGeom prst="rect">
            <a:avLst/>
          </a:prstGeom>
          <a:noFill/>
        </p:spPr>
        <p:txBody>
          <a:bodyPr wrap="square" rtlCol="0">
            <a:spAutoFit/>
          </a:bodyPr>
          <a:lstStyle/>
          <a:p>
            <a:pPr algn="ctr"/>
            <a:r>
              <a:rPr lang="en-US" sz="1600" dirty="0">
                <a:latin typeface="Arial"/>
                <a:cs typeface="Arial"/>
              </a:rPr>
              <a:t>Source: University of Wyoming</a:t>
            </a:r>
          </a:p>
        </p:txBody>
      </p:sp>
      <p:cxnSp>
        <p:nvCxnSpPr>
          <p:cNvPr id="10" name="Straight Connector 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Motivation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 xmlns:a16="http://schemas.microsoft.com/office/drawing/2014/main" id="{7CBD6B17-871D-419A-A2CD-6C07397513EB}"/>
              </a:ext>
            </a:extLst>
          </p:cNvPr>
          <p:cNvGrpSpPr/>
          <p:nvPr/>
        </p:nvGrpSpPr>
        <p:grpSpPr>
          <a:xfrm>
            <a:off x="146845" y="1376479"/>
            <a:ext cx="5339554" cy="4147823"/>
            <a:chOff x="1012753" y="971482"/>
            <a:chExt cx="6101604" cy="4881283"/>
          </a:xfrm>
        </p:grpSpPr>
        <p:pic>
          <p:nvPicPr>
            <p:cNvPr id="13" name="Picture 2">
              <a:extLst>
                <a:ext uri="{FF2B5EF4-FFF2-40B4-BE49-F238E27FC236}">
                  <a16:creationId xmlns="" xmlns:a16="http://schemas.microsoft.com/office/drawing/2014/main" id="{3825DB9D-4072-4A90-A9E1-8A1C85D23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753" y="971482"/>
              <a:ext cx="6101604" cy="4881283"/>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 xmlns:a16="http://schemas.microsoft.com/office/drawing/2014/main" id="{B8F5686D-8922-4C57-B5FD-D30C022E17B0}"/>
                </a:ext>
              </a:extLst>
            </p:cNvPr>
            <p:cNvSpPr/>
            <p:nvPr/>
          </p:nvSpPr>
          <p:spPr>
            <a:xfrm>
              <a:off x="4206685" y="4579549"/>
              <a:ext cx="139072" cy="1149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5638620" y="1224082"/>
            <a:ext cx="3292217" cy="4938325"/>
            <a:chOff x="7806089" y="1314186"/>
            <a:chExt cx="3292217" cy="4938325"/>
          </a:xfrm>
        </p:grpSpPr>
        <p:pic>
          <p:nvPicPr>
            <p:cNvPr id="15" name="Picture 4">
              <a:extLst>
                <a:ext uri="{FF2B5EF4-FFF2-40B4-BE49-F238E27FC236}">
                  <a16:creationId xmlns="" xmlns:a16="http://schemas.microsoft.com/office/drawing/2014/main" id="{2DC34BE9-2C80-4F21-B361-F7492A2DDF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6089" y="1314186"/>
              <a:ext cx="3292217" cy="4938325"/>
            </a:xfrm>
            <a:prstGeom prst="rect">
              <a:avLst/>
            </a:prstGeom>
            <a:noFill/>
            <a:extLst>
              <a:ext uri="{909E8E84-426E-40dd-AFC4-6F175D3DCCD1}">
                <a14:hiddenFill xmlns:a14="http://schemas.microsoft.com/office/drawing/2010/main">
                  <a:solidFill>
                    <a:srgbClr val="FFFFFF"/>
                  </a:solidFill>
                </a14:hiddenFill>
              </a:ext>
            </a:extLst>
          </p:spPr>
        </p:pic>
        <p:sp>
          <p:nvSpPr>
            <p:cNvPr id="17" name="5-Point Star 16"/>
            <p:cNvSpPr>
              <a:spLocks noChangeAspect="1"/>
            </p:cNvSpPr>
            <p:nvPr/>
          </p:nvSpPr>
          <p:spPr>
            <a:xfrm rot="10580098" flipV="1">
              <a:off x="10140879" y="3667742"/>
              <a:ext cx="231210" cy="231210"/>
            </a:xfrm>
            <a:prstGeom prst="star5">
              <a:avLst>
                <a:gd name="adj" fmla="val 20272"/>
                <a:gd name="hf" fmla="val 105146"/>
                <a:gd name="vf" fmla="val 110557"/>
              </a:avLst>
            </a:prstGeom>
            <a:solidFill>
              <a:srgbClr val="FFFF00"/>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52459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a:latin typeface="Arial"/>
                <a:cs typeface="Arial"/>
              </a:rPr>
              <a:t>This project addresses three research topics concerned with improving </a:t>
            </a:r>
            <a:r>
              <a:rPr lang="en-US" sz="2400" dirty="0" smtClean="0">
                <a:latin typeface="Arial"/>
                <a:cs typeface="Arial"/>
              </a:rPr>
              <a:t>the prediction </a:t>
            </a:r>
            <a:r>
              <a:rPr lang="en-US" sz="2400" dirty="0">
                <a:latin typeface="Arial"/>
                <a:cs typeface="Arial"/>
              </a:rPr>
              <a:t>of </a:t>
            </a:r>
            <a:r>
              <a:rPr lang="en-US" sz="2400" dirty="0" smtClean="0">
                <a:latin typeface="Arial"/>
                <a:cs typeface="Arial"/>
              </a:rPr>
              <a:t>tropopause polar vortices (TPVs) and Arctic </a:t>
            </a:r>
            <a:r>
              <a:rPr lang="en-US" sz="2400" dirty="0" smtClean="0">
                <a:latin typeface="Arial"/>
                <a:cs typeface="Arial"/>
              </a:rPr>
              <a:t>cyclones (ACs</a:t>
            </a:r>
            <a:r>
              <a:rPr lang="en-US" sz="2400" dirty="0" smtClean="0">
                <a:latin typeface="Arial"/>
                <a:cs typeface="Arial"/>
              </a:rPr>
              <a:t>).  </a:t>
            </a:r>
            <a:endParaRPr lang="en-US" sz="2400" dirty="0">
              <a:latin typeface="Arial"/>
              <a:cs typeface="Arial"/>
            </a:endParaRP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a:cs typeface="Arial"/>
              </a:rPr>
              <a:t>This project is expected to contribute to advances in the understanding and prediction </a:t>
            </a:r>
            <a:r>
              <a:rPr lang="en-US" sz="2400" dirty="0" smtClean="0">
                <a:latin typeface="Arial"/>
                <a:cs typeface="Arial"/>
              </a:rPr>
              <a:t>of </a:t>
            </a:r>
            <a:r>
              <a:rPr lang="en-US" sz="2400" dirty="0" smtClean="0">
                <a:latin typeface="Arial"/>
                <a:cs typeface="Arial"/>
              </a:rPr>
              <a:t>TPVs </a:t>
            </a:r>
            <a:r>
              <a:rPr lang="en-US" sz="2400" dirty="0" smtClean="0">
                <a:latin typeface="Arial"/>
                <a:cs typeface="Arial"/>
              </a:rPr>
              <a:t>and ACs on </a:t>
            </a:r>
            <a:r>
              <a:rPr lang="en-US" sz="2400" dirty="0">
                <a:latin typeface="Arial"/>
                <a:cs typeface="Arial"/>
              </a:rPr>
              <a:t>synoptic-to-</a:t>
            </a:r>
            <a:r>
              <a:rPr lang="en-US" sz="2400" dirty="0" err="1">
                <a:latin typeface="Arial"/>
                <a:cs typeface="Arial"/>
              </a:rPr>
              <a:t>subseasonal</a:t>
            </a:r>
            <a:r>
              <a:rPr lang="en-US" sz="2400" dirty="0">
                <a:latin typeface="Arial"/>
                <a:cs typeface="Arial"/>
              </a:rPr>
              <a:t> time scales</a:t>
            </a:r>
            <a:r>
              <a:rPr lang="en-US" sz="2400" dirty="0" smtClean="0">
                <a:latin typeface="Arial"/>
                <a:cs typeface="Arial"/>
              </a:rPr>
              <a:t>.</a:t>
            </a:r>
          </a:p>
          <a:p>
            <a:endParaRPr lang="en-US" sz="2400" dirty="0">
              <a:latin typeface="Arial"/>
              <a:cs typeface="Arial"/>
            </a:endParaRPr>
          </a:p>
          <a:p>
            <a:r>
              <a:rPr lang="en-US" sz="2400" dirty="0">
                <a:latin typeface="Arial"/>
                <a:cs typeface="Arial"/>
              </a:rPr>
              <a:t>This project is being conducted by the PI (Lance Bosart), Co-PI (Dan Keyser), and </a:t>
            </a:r>
            <a:r>
              <a:rPr lang="en-US" sz="2400" dirty="0" smtClean="0">
                <a:latin typeface="Arial"/>
                <a:cs typeface="Arial"/>
              </a:rPr>
              <a:t>three </a:t>
            </a:r>
            <a:r>
              <a:rPr lang="en-US" sz="2400" dirty="0">
                <a:latin typeface="Arial"/>
                <a:cs typeface="Arial"/>
              </a:rPr>
              <a:t>DAES graduate students (Kevin </a:t>
            </a:r>
            <a:r>
              <a:rPr lang="en-US" sz="2400" dirty="0" smtClean="0">
                <a:latin typeface="Arial"/>
                <a:cs typeface="Arial"/>
              </a:rPr>
              <a:t>Biernat, Mansour El </a:t>
            </a:r>
            <a:r>
              <a:rPr lang="en-US" sz="2400" dirty="0" err="1" smtClean="0">
                <a:latin typeface="Arial"/>
                <a:cs typeface="Arial"/>
              </a:rPr>
              <a:t>Riachy</a:t>
            </a:r>
            <a:r>
              <a:rPr lang="en-US" sz="2400" dirty="0" smtClean="0">
                <a:latin typeface="Arial"/>
                <a:cs typeface="Arial"/>
              </a:rPr>
              <a:t>, and Scott Feldman).</a:t>
            </a:r>
            <a:endParaRPr lang="en-US" sz="2400" dirty="0">
              <a:latin typeface="Arial" panose="020B0604020202020204" pitchFamily="34" charset="0"/>
              <a:cs typeface="Arial" panose="020B0604020202020204" pitchFamily="34" charset="0"/>
            </a:endParaRPr>
          </a:p>
          <a:p>
            <a:endParaRPr lang="en-US" sz="2400" dirty="0">
              <a:latin typeface="Arial"/>
              <a:cs typeface="Arial"/>
            </a:endParaRPr>
          </a:p>
          <a:p>
            <a:pPr marL="0" indent="0">
              <a:buNone/>
            </a:pPr>
            <a:endParaRPr lang="en-US" sz="2200" dirty="0">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Project Objective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558130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Motivation</a:t>
            </a:r>
            <a:endParaRPr lang="en-US" sz="2800" b="1" dirty="0">
              <a:solidFill>
                <a:srgbClr val="FF0000"/>
              </a:solidFill>
              <a:latin typeface="Arial" panose="020B0604020202020204" pitchFamily="34" charset="0"/>
              <a:cs typeface="Arial" panose="020B0604020202020204" pitchFamily="34" charset="0"/>
            </a:endParaRPr>
          </a:p>
        </p:txBody>
      </p:sp>
      <p:sp>
        <p:nvSpPr>
          <p:cNvPr id="8" name="Content Placeholder 2"/>
          <p:cNvSpPr>
            <a:spLocks noGrp="1"/>
          </p:cNvSpPr>
          <p:nvPr>
            <p:ph idx="1"/>
          </p:nvPr>
        </p:nvSpPr>
        <p:spPr>
          <a:xfrm>
            <a:off x="457200" y="873978"/>
            <a:ext cx="8229600" cy="5984022"/>
          </a:xfrm>
        </p:spPr>
        <p:txBody>
          <a:bodyPr>
            <a:normAutofit/>
          </a:bodyPr>
          <a:lstStyle/>
          <a:p>
            <a:r>
              <a:rPr lang="en-US" sz="2400" dirty="0">
                <a:latin typeface="Arial"/>
                <a:cs typeface="Arial"/>
              </a:rPr>
              <a:t>Investigate the antecedent evolution of the large-scale flow pattern that contributed to a record-breaking surface ice-melt event over Greenland during 31 July–1 August 2019</a:t>
            </a: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3469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Data and Methods</a:t>
            </a:r>
            <a:endParaRPr lang="en-US" sz="2800" b="1" dirty="0">
              <a:solidFill>
                <a:srgbClr val="FF0000"/>
              </a:solidFill>
              <a:latin typeface="Arial" panose="020B0604020202020204" pitchFamily="34" charset="0"/>
              <a:cs typeface="Arial" panose="020B0604020202020204" pitchFamily="34" charset="0"/>
            </a:endParaRPr>
          </a:p>
        </p:txBody>
      </p:sp>
      <p:sp>
        <p:nvSpPr>
          <p:cNvPr id="8" name="Content Placeholder 2"/>
          <p:cNvSpPr>
            <a:spLocks noGrp="1"/>
          </p:cNvSpPr>
          <p:nvPr>
            <p:ph idx="1"/>
          </p:nvPr>
        </p:nvSpPr>
        <p:spPr>
          <a:xfrm>
            <a:off x="457200" y="873978"/>
            <a:ext cx="8229600" cy="5984022"/>
          </a:xfrm>
        </p:spPr>
        <p:txBody>
          <a:bodyPr>
            <a:normAutofit/>
          </a:bodyPr>
          <a:lstStyle/>
          <a:p>
            <a:r>
              <a:rPr lang="en-US" sz="2400" dirty="0">
                <a:latin typeface="Arial"/>
                <a:cs typeface="Arial"/>
              </a:rPr>
              <a:t>Use the CFSR 0.5° gridded </a:t>
            </a:r>
            <a:r>
              <a:rPr lang="en-US" sz="2400" dirty="0" err="1">
                <a:latin typeface="Arial"/>
                <a:cs typeface="Arial"/>
              </a:rPr>
              <a:t>reanalyses</a:t>
            </a:r>
            <a:r>
              <a:rPr lang="en-US" sz="2400" dirty="0">
                <a:latin typeface="Arial"/>
                <a:cs typeface="Arial"/>
              </a:rPr>
              <a:t> (</a:t>
            </a:r>
            <a:r>
              <a:rPr lang="en-US" sz="2400" dirty="0" err="1">
                <a:latin typeface="Arial"/>
                <a:cs typeface="Arial"/>
              </a:rPr>
              <a:t>Saha</a:t>
            </a:r>
            <a:r>
              <a:rPr lang="en-US" sz="2400" dirty="0">
                <a:latin typeface="Arial"/>
                <a:cs typeface="Arial"/>
              </a:rPr>
              <a:t> et al. 2010) to illustrate and document the antecedent large-scale flow evolution that governed a record-breaking Greenland surface ice-melt event</a:t>
            </a:r>
          </a:p>
          <a:p>
            <a:pPr marL="0" indent="0">
              <a:buNone/>
            </a:pPr>
            <a:endParaRPr lang="en-US" sz="2400" dirty="0">
              <a:latin typeface="Arial"/>
              <a:cs typeface="Arial"/>
            </a:endParaRPr>
          </a:p>
          <a:p>
            <a:r>
              <a:rPr lang="en-US" sz="2400" dirty="0">
                <a:latin typeface="Arial"/>
                <a:cs typeface="Arial"/>
              </a:rPr>
              <a:t>Use the NOAA HYSPLIT trajectory model to investigate the origin of anomalously warm air that contributed to a record-breaking </a:t>
            </a:r>
            <a:r>
              <a:rPr lang="en-US" sz="2400" dirty="0" smtClean="0">
                <a:latin typeface="Arial"/>
                <a:cs typeface="Arial"/>
              </a:rPr>
              <a:t>Greenland </a:t>
            </a:r>
            <a:r>
              <a:rPr lang="en-US" sz="2400" dirty="0">
                <a:latin typeface="Arial"/>
                <a:cs typeface="Arial"/>
              </a:rPr>
              <a:t>surface ice-melt event</a:t>
            </a: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0969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Case Overview</a:t>
            </a:r>
            <a:endParaRPr lang="en-US" sz="2800" b="1" dirty="0">
              <a:solidFill>
                <a:srgbClr val="FF0000"/>
              </a:solidFill>
              <a:latin typeface="Arial" panose="020B0604020202020204" pitchFamily="34" charset="0"/>
              <a:cs typeface="Arial" panose="020B0604020202020204" pitchFamily="34" charset="0"/>
            </a:endParaRPr>
          </a:p>
        </p:txBody>
      </p:sp>
      <p:sp>
        <p:nvSpPr>
          <p:cNvPr id="8" name="Content Placeholder 2"/>
          <p:cNvSpPr>
            <a:spLocks noGrp="1"/>
          </p:cNvSpPr>
          <p:nvPr>
            <p:ph idx="1"/>
          </p:nvPr>
        </p:nvSpPr>
        <p:spPr>
          <a:xfrm>
            <a:off x="457200" y="873978"/>
            <a:ext cx="8229600" cy="5984022"/>
          </a:xfrm>
        </p:spPr>
        <p:txBody>
          <a:bodyPr>
            <a:normAutofit lnSpcReduction="10000"/>
          </a:bodyPr>
          <a:lstStyle/>
          <a:p>
            <a:r>
              <a:rPr lang="en-US" sz="2400" dirty="0">
                <a:latin typeface="Arial"/>
                <a:cs typeface="Arial"/>
              </a:rPr>
              <a:t>Cyclonic flow over the Arctic Ocean on 22–24 July was replaced by anticyclonic flow with a strong ridge near the North Pole on 25–27 July</a:t>
            </a:r>
          </a:p>
          <a:p>
            <a:endParaRPr lang="en-US" sz="2400" dirty="0">
              <a:latin typeface="Arial"/>
              <a:cs typeface="Arial"/>
            </a:endParaRPr>
          </a:p>
          <a:p>
            <a:r>
              <a:rPr lang="en-US" sz="2400" dirty="0">
                <a:latin typeface="Arial"/>
                <a:cs typeface="Arial"/>
              </a:rPr>
              <a:t>A deep trough over the eastern Atlantic on 24–27 July enabled a ridge over </a:t>
            </a:r>
            <a:r>
              <a:rPr lang="en-US" sz="2400" dirty="0" smtClean="0">
                <a:latin typeface="Arial"/>
                <a:cs typeface="Arial"/>
              </a:rPr>
              <a:t>northwestern </a:t>
            </a:r>
            <a:r>
              <a:rPr lang="en-US" sz="2400" dirty="0">
                <a:latin typeface="Arial"/>
                <a:cs typeface="Arial"/>
              </a:rPr>
              <a:t>Africa to build poleward across western Europe to Scandinavia</a:t>
            </a:r>
          </a:p>
          <a:p>
            <a:endParaRPr lang="en-US" sz="2400" dirty="0">
              <a:latin typeface="Arial"/>
              <a:cs typeface="Arial"/>
            </a:endParaRPr>
          </a:p>
          <a:p>
            <a:r>
              <a:rPr lang="en-US" sz="2400" dirty="0">
                <a:latin typeface="Arial"/>
                <a:cs typeface="Arial"/>
              </a:rPr>
              <a:t>A blocking anticyclone was established over Scandinavia as Saharan air reached western Europe and Scandinavia by 26–27 July</a:t>
            </a:r>
          </a:p>
          <a:p>
            <a:endParaRPr lang="en-US" sz="2400" dirty="0">
              <a:latin typeface="Arial"/>
              <a:cs typeface="Arial"/>
            </a:endParaRPr>
          </a:p>
          <a:p>
            <a:r>
              <a:rPr lang="en-US" sz="2400" dirty="0">
                <a:latin typeface="Arial"/>
                <a:cs typeface="Arial"/>
              </a:rPr>
              <a:t>Modified Saharan air reached Greenland as the blocking Scandinavian anticyclone shifted westward during 31 July–1 August</a:t>
            </a: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452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DF3E4407-DA69-AD4B-A73A-741A78C2FACF}"/>
              </a:ext>
            </a:extLst>
          </p:cNvPr>
          <p:cNvSpPr>
            <a:spLocks noGrp="1"/>
          </p:cNvSpPr>
          <p:nvPr>
            <p:ph type="title"/>
          </p:nvPr>
        </p:nvSpPr>
        <p:spPr>
          <a:xfrm>
            <a:off x="237744" y="432240"/>
            <a:ext cx="8631936" cy="2073275"/>
          </a:xfrm>
        </p:spPr>
        <p:txBody>
          <a:bodyPr>
            <a:noAutofit/>
          </a:bodyPr>
          <a:lstStyle/>
          <a:p>
            <a:pPr algn="ctr"/>
            <a:r>
              <a:rPr lang="en-US" sz="3200" b="1" dirty="0">
                <a:solidFill>
                  <a:srgbClr val="FF0000"/>
                </a:solidFill>
                <a:latin typeface="Arial"/>
                <a:cs typeface="Arial"/>
              </a:rPr>
              <a:t>Loop of 500-hPa heights and winds, and standardized height anomalies (sigma) for </a:t>
            </a:r>
            <a:br>
              <a:rPr lang="en-US" sz="3200" b="1" dirty="0">
                <a:solidFill>
                  <a:srgbClr val="FF0000"/>
                </a:solidFill>
                <a:latin typeface="Arial"/>
                <a:cs typeface="Arial"/>
              </a:rPr>
            </a:br>
            <a:r>
              <a:rPr lang="en-US" sz="3200" b="1" dirty="0">
                <a:solidFill>
                  <a:srgbClr val="FF0000"/>
                </a:solidFill>
                <a:latin typeface="Arial"/>
                <a:cs typeface="Arial"/>
              </a:rPr>
              <a:t>0000 UTC 22 July to 2 August 2019</a:t>
            </a:r>
          </a:p>
        </p:txBody>
      </p:sp>
    </p:spTree>
    <p:extLst>
      <p:ext uri="{BB962C8B-B14F-4D97-AF65-F5344CB8AC3E}">
        <p14:creationId xmlns:p14="http://schemas.microsoft.com/office/powerpoint/2010/main" val="133158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text on a white background&#10;&#10;Description automatically generated">
            <a:extLst>
              <a:ext uri="{FF2B5EF4-FFF2-40B4-BE49-F238E27FC236}">
                <a16:creationId xmlns="" xmlns:a16="http://schemas.microsoft.com/office/drawing/2014/main" id="{94C7F12B-B400-4430-8A80-77DE7069C7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114" y="822676"/>
            <a:ext cx="6804748" cy="5899460"/>
          </a:xfrm>
          <a:prstGeom prst="rect">
            <a:avLst/>
          </a:prstGeom>
        </p:spPr>
      </p:pic>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22 July 2019</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0590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23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close up of a map&#10;&#10;Description automatically generated">
            <a:extLst>
              <a:ext uri="{FF2B5EF4-FFF2-40B4-BE49-F238E27FC236}">
                <a16:creationId xmlns="" xmlns:a16="http://schemas.microsoft.com/office/drawing/2014/main" id="{BBABC51E-4C5C-4EFC-9C9B-EBBF07433E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246" y="823594"/>
            <a:ext cx="6802926" cy="5897880"/>
          </a:xfrm>
          <a:prstGeom prst="rect">
            <a:avLst/>
          </a:prstGeom>
        </p:spPr>
      </p:pic>
    </p:spTree>
    <p:extLst>
      <p:ext uri="{BB962C8B-B14F-4D97-AF65-F5344CB8AC3E}">
        <p14:creationId xmlns:p14="http://schemas.microsoft.com/office/powerpoint/2010/main" val="4106992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24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picture containing text, map&#10;&#10;Description automatically generated">
            <a:extLst>
              <a:ext uri="{FF2B5EF4-FFF2-40B4-BE49-F238E27FC236}">
                <a16:creationId xmlns="" xmlns:a16="http://schemas.microsoft.com/office/drawing/2014/main" id="{1153EC4D-C898-40DD-B60E-3B87BAFF82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761" y="822537"/>
            <a:ext cx="6802926" cy="5897880"/>
          </a:xfrm>
          <a:prstGeom prst="rect">
            <a:avLst/>
          </a:prstGeom>
        </p:spPr>
      </p:pic>
    </p:spTree>
    <p:extLst>
      <p:ext uri="{BB962C8B-B14F-4D97-AF65-F5344CB8AC3E}">
        <p14:creationId xmlns:p14="http://schemas.microsoft.com/office/powerpoint/2010/main" val="2288491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25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picture containing text, map&#10;&#10;Description automatically generated">
            <a:extLst>
              <a:ext uri="{FF2B5EF4-FFF2-40B4-BE49-F238E27FC236}">
                <a16:creationId xmlns="" xmlns:a16="http://schemas.microsoft.com/office/drawing/2014/main" id="{4CD10F9E-F8DB-4A0A-98BF-4ED87E87B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290" y="823596"/>
            <a:ext cx="6802926" cy="5897880"/>
          </a:xfrm>
          <a:prstGeom prst="rect">
            <a:avLst/>
          </a:prstGeom>
        </p:spPr>
      </p:pic>
    </p:spTree>
    <p:extLst>
      <p:ext uri="{BB962C8B-B14F-4D97-AF65-F5344CB8AC3E}">
        <p14:creationId xmlns:p14="http://schemas.microsoft.com/office/powerpoint/2010/main" val="1561145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26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close up of a map&#10;&#10;Description automatically generated">
            <a:extLst>
              <a:ext uri="{FF2B5EF4-FFF2-40B4-BE49-F238E27FC236}">
                <a16:creationId xmlns="" xmlns:a16="http://schemas.microsoft.com/office/drawing/2014/main" id="{E4D51B50-844C-4FE7-8EE6-67062ED983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5029"/>
            <a:ext cx="6802926" cy="5897880"/>
          </a:xfrm>
          <a:prstGeom prst="rect">
            <a:avLst/>
          </a:prstGeom>
        </p:spPr>
      </p:pic>
    </p:spTree>
    <p:extLst>
      <p:ext uri="{BB962C8B-B14F-4D97-AF65-F5344CB8AC3E}">
        <p14:creationId xmlns:p14="http://schemas.microsoft.com/office/powerpoint/2010/main" val="3716565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27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close up of a map&#10;&#10;Description automatically generated">
            <a:extLst>
              <a:ext uri="{FF2B5EF4-FFF2-40B4-BE49-F238E27FC236}">
                <a16:creationId xmlns="" xmlns:a16="http://schemas.microsoft.com/office/drawing/2014/main" id="{CF7BFE64-BEF9-49D1-872E-9838E8736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5477"/>
            <a:ext cx="6802926" cy="5897880"/>
          </a:xfrm>
          <a:prstGeom prst="rect">
            <a:avLst/>
          </a:prstGeom>
        </p:spPr>
      </p:pic>
    </p:spTree>
    <p:extLst>
      <p:ext uri="{BB962C8B-B14F-4D97-AF65-F5344CB8AC3E}">
        <p14:creationId xmlns:p14="http://schemas.microsoft.com/office/powerpoint/2010/main" val="4185080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smtClean="0">
                <a:latin typeface="Arial"/>
                <a:cs typeface="Arial"/>
              </a:rPr>
              <a:t>The opportunity exists to collaborate with Steven </a:t>
            </a:r>
            <a:r>
              <a:rPr lang="en-US" sz="2400" dirty="0" err="1" smtClean="0">
                <a:latin typeface="Arial"/>
                <a:cs typeface="Arial"/>
              </a:rPr>
              <a:t>Cavallo</a:t>
            </a:r>
            <a:r>
              <a:rPr lang="en-US" sz="2400" dirty="0" smtClean="0">
                <a:latin typeface="Arial"/>
                <a:cs typeface="Arial"/>
              </a:rPr>
              <a:t> (TPVs and ACs), </a:t>
            </a:r>
            <a:r>
              <a:rPr lang="en-US" sz="2400" dirty="0">
                <a:latin typeface="Arial"/>
                <a:cs typeface="Arial"/>
              </a:rPr>
              <a:t>Jim </a:t>
            </a:r>
            <a:r>
              <a:rPr lang="en-US" sz="2400" dirty="0" smtClean="0">
                <a:latin typeface="Arial"/>
                <a:cs typeface="Arial"/>
              </a:rPr>
              <a:t>Doyle (NWP), </a:t>
            </a:r>
            <a:r>
              <a:rPr lang="en-US" sz="2400" dirty="0">
                <a:latin typeface="Arial"/>
                <a:cs typeface="Arial"/>
              </a:rPr>
              <a:t>Andrea </a:t>
            </a:r>
            <a:r>
              <a:rPr lang="en-US" sz="2400" dirty="0" smtClean="0">
                <a:latin typeface="Arial"/>
                <a:cs typeface="Arial"/>
              </a:rPr>
              <a:t>Lang (stratospheric dynamics), </a:t>
            </a:r>
            <a:r>
              <a:rPr lang="en-US" sz="2400" dirty="0">
                <a:latin typeface="Arial"/>
                <a:cs typeface="Arial"/>
              </a:rPr>
              <a:t>and Ryan </a:t>
            </a:r>
            <a:r>
              <a:rPr lang="en-US" sz="2400" dirty="0" smtClean="0">
                <a:latin typeface="Arial"/>
                <a:cs typeface="Arial"/>
              </a:rPr>
              <a:t>Torn (predictability) in their indicated areas of expertise.</a:t>
            </a: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a:cs typeface="Arial"/>
            </a:endParaRPr>
          </a:p>
          <a:p>
            <a:pPr marL="0" indent="0">
              <a:buNone/>
            </a:pPr>
            <a:endParaRPr lang="en-US" sz="2200" dirty="0">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Prospective Collaborations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784008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28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close up of a map&#10;&#10;Description automatically generated">
            <a:extLst>
              <a:ext uri="{FF2B5EF4-FFF2-40B4-BE49-F238E27FC236}">
                <a16:creationId xmlns="" xmlns:a16="http://schemas.microsoft.com/office/drawing/2014/main" id="{7A0E726D-2589-4228-8463-134C75A1C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6770"/>
            <a:ext cx="6802926" cy="5897880"/>
          </a:xfrm>
          <a:prstGeom prst="rect">
            <a:avLst/>
          </a:prstGeom>
        </p:spPr>
      </p:pic>
    </p:spTree>
    <p:extLst>
      <p:ext uri="{BB962C8B-B14F-4D97-AF65-F5344CB8AC3E}">
        <p14:creationId xmlns:p14="http://schemas.microsoft.com/office/powerpoint/2010/main" val="3783375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29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close up of a map&#10;&#10;Description automatically generated">
            <a:extLst>
              <a:ext uri="{FF2B5EF4-FFF2-40B4-BE49-F238E27FC236}">
                <a16:creationId xmlns="" xmlns:a16="http://schemas.microsoft.com/office/drawing/2014/main" id="{5C54AEC0-CD62-43D1-B501-27DE6E091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642" y="826770"/>
            <a:ext cx="6802926" cy="5897880"/>
          </a:xfrm>
          <a:prstGeom prst="rect">
            <a:avLst/>
          </a:prstGeom>
        </p:spPr>
      </p:pic>
    </p:spTree>
    <p:extLst>
      <p:ext uri="{BB962C8B-B14F-4D97-AF65-F5344CB8AC3E}">
        <p14:creationId xmlns:p14="http://schemas.microsoft.com/office/powerpoint/2010/main" val="293664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30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close up of a map&#10;&#10;Description automatically generated">
            <a:extLst>
              <a:ext uri="{FF2B5EF4-FFF2-40B4-BE49-F238E27FC236}">
                <a16:creationId xmlns="" xmlns:a16="http://schemas.microsoft.com/office/drawing/2014/main" id="{38FACD21-9578-47D2-AA59-1C04B6541F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5480"/>
            <a:ext cx="6802926" cy="5897880"/>
          </a:xfrm>
          <a:prstGeom prst="rect">
            <a:avLst/>
          </a:prstGeom>
        </p:spPr>
      </p:pic>
    </p:spTree>
    <p:extLst>
      <p:ext uri="{BB962C8B-B14F-4D97-AF65-F5344CB8AC3E}">
        <p14:creationId xmlns:p14="http://schemas.microsoft.com/office/powerpoint/2010/main" val="4095101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31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9" name="Picture 8" descr="A close up of a map&#10;&#10;Description automatically generated">
            <a:extLst>
              <a:ext uri="{FF2B5EF4-FFF2-40B4-BE49-F238E27FC236}">
                <a16:creationId xmlns="" xmlns:a16="http://schemas.microsoft.com/office/drawing/2014/main" id="{680CCE53-2062-4543-971F-26C62E249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5480"/>
            <a:ext cx="6802926" cy="5897880"/>
          </a:xfrm>
          <a:prstGeom prst="rect">
            <a:avLst/>
          </a:prstGeom>
        </p:spPr>
      </p:pic>
    </p:spTree>
    <p:extLst>
      <p:ext uri="{BB962C8B-B14F-4D97-AF65-F5344CB8AC3E}">
        <p14:creationId xmlns:p14="http://schemas.microsoft.com/office/powerpoint/2010/main" val="1756735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1 August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close up of a map&#10;&#10;Description automatically generated">
            <a:extLst>
              <a:ext uri="{FF2B5EF4-FFF2-40B4-BE49-F238E27FC236}">
                <a16:creationId xmlns="" xmlns:a16="http://schemas.microsoft.com/office/drawing/2014/main" id="{E993446C-2BC7-4B2B-9AF0-DD21F48390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5480"/>
            <a:ext cx="6802926" cy="5897880"/>
          </a:xfrm>
          <a:prstGeom prst="rect">
            <a:avLst/>
          </a:prstGeom>
        </p:spPr>
      </p:pic>
    </p:spTree>
    <p:extLst>
      <p:ext uri="{BB962C8B-B14F-4D97-AF65-F5344CB8AC3E}">
        <p14:creationId xmlns:p14="http://schemas.microsoft.com/office/powerpoint/2010/main" val="1058538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 August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close up of a map&#10;&#10;Description automatically generated">
            <a:extLst>
              <a:ext uri="{FF2B5EF4-FFF2-40B4-BE49-F238E27FC236}">
                <a16:creationId xmlns="" xmlns:a16="http://schemas.microsoft.com/office/drawing/2014/main" id="{3C2BBAFB-E28F-4C79-B1F7-E93BA54DC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5029"/>
            <a:ext cx="6802926" cy="5897880"/>
          </a:xfrm>
          <a:prstGeom prst="rect">
            <a:avLst/>
          </a:prstGeom>
        </p:spPr>
      </p:pic>
    </p:spTree>
    <p:extLst>
      <p:ext uri="{BB962C8B-B14F-4D97-AF65-F5344CB8AC3E}">
        <p14:creationId xmlns:p14="http://schemas.microsoft.com/office/powerpoint/2010/main" val="1622571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 xmlns:a16="http://schemas.microsoft.com/office/drawing/2014/main" id="{DF3E4407-DA69-AD4B-A73A-741A78C2FACF}"/>
              </a:ext>
            </a:extLst>
          </p:cNvPr>
          <p:cNvSpPr>
            <a:spLocks noGrp="1"/>
          </p:cNvSpPr>
          <p:nvPr>
            <p:ph type="title"/>
          </p:nvPr>
        </p:nvSpPr>
        <p:spPr>
          <a:xfrm>
            <a:off x="237744" y="432240"/>
            <a:ext cx="8631936" cy="2073275"/>
          </a:xfrm>
        </p:spPr>
        <p:txBody>
          <a:bodyPr>
            <a:noAutofit/>
          </a:bodyPr>
          <a:lstStyle/>
          <a:p>
            <a:r>
              <a:rPr lang="en-US" sz="3200" b="1" dirty="0">
                <a:solidFill>
                  <a:srgbClr val="FF0000"/>
                </a:solidFill>
                <a:latin typeface="Arial"/>
                <a:cs typeface="Arial"/>
              </a:rPr>
              <a:t>Loop of 850-hPa heights, temperatures, and winds, and standardized temperature anomalies (sigma) for </a:t>
            </a:r>
            <a:br>
              <a:rPr lang="en-US" sz="3200" b="1" dirty="0">
                <a:solidFill>
                  <a:srgbClr val="FF0000"/>
                </a:solidFill>
                <a:latin typeface="Arial"/>
                <a:cs typeface="Arial"/>
              </a:rPr>
            </a:br>
            <a:r>
              <a:rPr lang="en-US" sz="3200" b="1" dirty="0">
                <a:solidFill>
                  <a:srgbClr val="FF0000"/>
                </a:solidFill>
                <a:latin typeface="Arial"/>
                <a:cs typeface="Arial"/>
              </a:rPr>
              <a:t>0000 UTC 22 July to 2 August 2019</a:t>
            </a:r>
          </a:p>
        </p:txBody>
      </p:sp>
    </p:spTree>
    <p:extLst>
      <p:ext uri="{BB962C8B-B14F-4D97-AF65-F5344CB8AC3E}">
        <p14:creationId xmlns:p14="http://schemas.microsoft.com/office/powerpoint/2010/main" val="545345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22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close up of a map&#10;&#10;Description automatically generated">
            <a:extLst>
              <a:ext uri="{FF2B5EF4-FFF2-40B4-BE49-F238E27FC236}">
                <a16:creationId xmlns="" xmlns:a16="http://schemas.microsoft.com/office/drawing/2014/main" id="{0036E75A-F181-4F8C-929A-A5EFC73CE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6084"/>
            <a:ext cx="6802926" cy="5897880"/>
          </a:xfrm>
          <a:prstGeom prst="rect">
            <a:avLst/>
          </a:prstGeom>
        </p:spPr>
      </p:pic>
    </p:spTree>
    <p:extLst>
      <p:ext uri="{BB962C8B-B14F-4D97-AF65-F5344CB8AC3E}">
        <p14:creationId xmlns:p14="http://schemas.microsoft.com/office/powerpoint/2010/main" val="3679861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23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close up of a map&#10;&#10;Description automatically generated">
            <a:extLst>
              <a:ext uri="{FF2B5EF4-FFF2-40B4-BE49-F238E27FC236}">
                <a16:creationId xmlns="" xmlns:a16="http://schemas.microsoft.com/office/drawing/2014/main" id="{90189165-E9D7-4027-93E1-EE6F8ED9D8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702" y="827144"/>
            <a:ext cx="6802926" cy="5897880"/>
          </a:xfrm>
          <a:prstGeom prst="rect">
            <a:avLst/>
          </a:prstGeom>
        </p:spPr>
      </p:pic>
    </p:spTree>
    <p:extLst>
      <p:ext uri="{BB962C8B-B14F-4D97-AF65-F5344CB8AC3E}">
        <p14:creationId xmlns:p14="http://schemas.microsoft.com/office/powerpoint/2010/main" val="30322701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24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close up of a map&#10;&#10;Description automatically generated">
            <a:extLst>
              <a:ext uri="{FF2B5EF4-FFF2-40B4-BE49-F238E27FC236}">
                <a16:creationId xmlns="" xmlns:a16="http://schemas.microsoft.com/office/drawing/2014/main" id="{87DECE99-BF58-4388-AF71-E5C565AAC3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5714"/>
            <a:ext cx="6802926" cy="5897880"/>
          </a:xfrm>
          <a:prstGeom prst="rect">
            <a:avLst/>
          </a:prstGeom>
        </p:spPr>
      </p:pic>
    </p:spTree>
    <p:extLst>
      <p:ext uri="{BB962C8B-B14F-4D97-AF65-F5344CB8AC3E}">
        <p14:creationId xmlns:p14="http://schemas.microsoft.com/office/powerpoint/2010/main" val="682470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a:pPr>
            <a:r>
              <a:rPr lang="en-US" sz="2400" dirty="0" smtClean="0">
                <a:latin typeface="Arial"/>
                <a:cs typeface="Arial"/>
              </a:rPr>
              <a:t>The </a:t>
            </a:r>
            <a:r>
              <a:rPr lang="en-US" sz="2400" dirty="0">
                <a:latin typeface="Arial"/>
                <a:cs typeface="Arial"/>
              </a:rPr>
              <a:t>role of longitudinally localized incursions of warm, moist air from middle latitudes in disrupting the tropospheric polar vortex and in reconfiguring the large-scale baroclinicity over the Arctic. </a:t>
            </a:r>
            <a:endParaRPr lang="en-US" sz="2400" dirty="0" smtClean="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r>
              <a:rPr lang="en-US" sz="2400" dirty="0">
                <a:latin typeface="Arial"/>
                <a:cs typeface="Arial"/>
              </a:rPr>
              <a:t>The influence of reconfigurations of large-scale baroclinicity, high-latitude ridge amplification and blocking, sea ice and snow cover boundaries, and radiative processes on the genesis and evolution of </a:t>
            </a:r>
            <a:r>
              <a:rPr lang="en-US" sz="2400" dirty="0" smtClean="0">
                <a:latin typeface="Arial"/>
                <a:cs typeface="Arial"/>
              </a:rPr>
              <a:t>TPVs and ACs. </a:t>
            </a:r>
          </a:p>
          <a:p>
            <a:pPr marL="457200" indent="-457200">
              <a:buFont typeface="+mj-lt"/>
              <a:buAutoNum type="arabicPeriod"/>
            </a:pPr>
            <a:endParaRPr lang="en-US" sz="2400" dirty="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endParaRPr lang="en-US" sz="2400" dirty="0" smtClean="0">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827143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25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close up of a map&#10;&#10;Description automatically generated">
            <a:extLst>
              <a:ext uri="{FF2B5EF4-FFF2-40B4-BE49-F238E27FC236}">
                <a16:creationId xmlns="" xmlns:a16="http://schemas.microsoft.com/office/drawing/2014/main" id="{F1101984-8B9E-4C89-9976-8D0274ADC8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7143"/>
            <a:ext cx="6802926" cy="5897880"/>
          </a:xfrm>
          <a:prstGeom prst="rect">
            <a:avLst/>
          </a:prstGeom>
        </p:spPr>
      </p:pic>
    </p:spTree>
    <p:extLst>
      <p:ext uri="{BB962C8B-B14F-4D97-AF65-F5344CB8AC3E}">
        <p14:creationId xmlns:p14="http://schemas.microsoft.com/office/powerpoint/2010/main" val="4010760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26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close up of a map&#10;&#10;Description automatically generated">
            <a:extLst>
              <a:ext uri="{FF2B5EF4-FFF2-40B4-BE49-F238E27FC236}">
                <a16:creationId xmlns="" xmlns:a16="http://schemas.microsoft.com/office/drawing/2014/main" id="{B4D52BB3-B504-498B-B997-8A3189B12D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702" y="826539"/>
            <a:ext cx="6802926" cy="5897880"/>
          </a:xfrm>
          <a:prstGeom prst="rect">
            <a:avLst/>
          </a:prstGeom>
        </p:spPr>
      </p:pic>
    </p:spTree>
    <p:extLst>
      <p:ext uri="{BB962C8B-B14F-4D97-AF65-F5344CB8AC3E}">
        <p14:creationId xmlns:p14="http://schemas.microsoft.com/office/powerpoint/2010/main" val="38783330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27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close up of a map&#10;&#10;Description automatically generated">
            <a:extLst>
              <a:ext uri="{FF2B5EF4-FFF2-40B4-BE49-F238E27FC236}">
                <a16:creationId xmlns="" xmlns:a16="http://schemas.microsoft.com/office/drawing/2014/main" id="{C668D54C-A4FA-46C1-8571-634C7E9C6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701" y="825029"/>
            <a:ext cx="6802926" cy="5897880"/>
          </a:xfrm>
          <a:prstGeom prst="rect">
            <a:avLst/>
          </a:prstGeom>
        </p:spPr>
      </p:pic>
    </p:spTree>
    <p:extLst>
      <p:ext uri="{BB962C8B-B14F-4D97-AF65-F5344CB8AC3E}">
        <p14:creationId xmlns:p14="http://schemas.microsoft.com/office/powerpoint/2010/main" val="26151710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28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close up of a map&#10;&#10;Description automatically generated">
            <a:extLst>
              <a:ext uri="{FF2B5EF4-FFF2-40B4-BE49-F238E27FC236}">
                <a16:creationId xmlns="" xmlns:a16="http://schemas.microsoft.com/office/drawing/2014/main" id="{091CE45B-DBCE-4C4A-8988-002FB8BA75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348" y="826770"/>
            <a:ext cx="6802926" cy="5897880"/>
          </a:xfrm>
          <a:prstGeom prst="rect">
            <a:avLst/>
          </a:prstGeom>
        </p:spPr>
      </p:pic>
    </p:spTree>
    <p:extLst>
      <p:ext uri="{BB962C8B-B14F-4D97-AF65-F5344CB8AC3E}">
        <p14:creationId xmlns:p14="http://schemas.microsoft.com/office/powerpoint/2010/main" val="38341819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29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close up of a map&#10;&#10;Description automatically generated">
            <a:extLst>
              <a:ext uri="{FF2B5EF4-FFF2-40B4-BE49-F238E27FC236}">
                <a16:creationId xmlns="" xmlns:a16="http://schemas.microsoft.com/office/drawing/2014/main" id="{4B352E59-9A31-4EFB-A826-EF10FBB38F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289" y="825027"/>
            <a:ext cx="6802926" cy="5897880"/>
          </a:xfrm>
          <a:prstGeom prst="rect">
            <a:avLst/>
          </a:prstGeom>
        </p:spPr>
      </p:pic>
    </p:spTree>
    <p:extLst>
      <p:ext uri="{BB962C8B-B14F-4D97-AF65-F5344CB8AC3E}">
        <p14:creationId xmlns:p14="http://schemas.microsoft.com/office/powerpoint/2010/main" val="10531860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30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close up of a map&#10;&#10;Description automatically generated">
            <a:extLst>
              <a:ext uri="{FF2B5EF4-FFF2-40B4-BE49-F238E27FC236}">
                <a16:creationId xmlns="" xmlns:a16="http://schemas.microsoft.com/office/drawing/2014/main" id="{20A37F96-D0E8-4352-A543-CA507B953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5029"/>
            <a:ext cx="6802926" cy="5897880"/>
          </a:xfrm>
          <a:prstGeom prst="rect">
            <a:avLst/>
          </a:prstGeom>
        </p:spPr>
      </p:pic>
    </p:spTree>
    <p:extLst>
      <p:ext uri="{BB962C8B-B14F-4D97-AF65-F5344CB8AC3E}">
        <p14:creationId xmlns:p14="http://schemas.microsoft.com/office/powerpoint/2010/main" val="23805481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31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close up of a map&#10;&#10;Description automatically generated">
            <a:extLst>
              <a:ext uri="{FF2B5EF4-FFF2-40B4-BE49-F238E27FC236}">
                <a16:creationId xmlns="" xmlns:a16="http://schemas.microsoft.com/office/drawing/2014/main" id="{6A4E1AD5-1E7B-4B3E-8F87-D66215B7F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6085"/>
            <a:ext cx="6802926" cy="5897880"/>
          </a:xfrm>
          <a:prstGeom prst="rect">
            <a:avLst/>
          </a:prstGeom>
        </p:spPr>
      </p:pic>
    </p:spTree>
    <p:extLst>
      <p:ext uri="{BB962C8B-B14F-4D97-AF65-F5344CB8AC3E}">
        <p14:creationId xmlns:p14="http://schemas.microsoft.com/office/powerpoint/2010/main" val="24377151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1 August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close up of a map&#10;&#10;Description automatically generated">
            <a:extLst>
              <a:ext uri="{FF2B5EF4-FFF2-40B4-BE49-F238E27FC236}">
                <a16:creationId xmlns="" xmlns:a16="http://schemas.microsoft.com/office/drawing/2014/main" id="{82F8C39F-D84B-44A9-94AE-377646429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5029"/>
            <a:ext cx="6802926" cy="5897880"/>
          </a:xfrm>
          <a:prstGeom prst="rect">
            <a:avLst/>
          </a:prstGeom>
        </p:spPr>
      </p:pic>
    </p:spTree>
    <p:extLst>
      <p:ext uri="{BB962C8B-B14F-4D97-AF65-F5344CB8AC3E}">
        <p14:creationId xmlns:p14="http://schemas.microsoft.com/office/powerpoint/2010/main" val="34851098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 August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close up of a map&#10;&#10;Description automatically generated">
            <a:extLst>
              <a:ext uri="{FF2B5EF4-FFF2-40B4-BE49-F238E27FC236}">
                <a16:creationId xmlns="" xmlns:a16="http://schemas.microsoft.com/office/drawing/2014/main" id="{54401CE6-6484-4F80-8A9A-C1B58346A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290" y="823969"/>
            <a:ext cx="6802926" cy="5897880"/>
          </a:xfrm>
          <a:prstGeom prst="rect">
            <a:avLst/>
          </a:prstGeom>
        </p:spPr>
      </p:pic>
    </p:spTree>
    <p:extLst>
      <p:ext uri="{BB962C8B-B14F-4D97-AF65-F5344CB8AC3E}">
        <p14:creationId xmlns:p14="http://schemas.microsoft.com/office/powerpoint/2010/main" val="7327592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 xmlns:a16="http://schemas.microsoft.com/office/drawing/2014/main" id="{DF3E4407-DA69-AD4B-A73A-741A78C2FACF}"/>
              </a:ext>
            </a:extLst>
          </p:cNvPr>
          <p:cNvSpPr>
            <a:spLocks noGrp="1"/>
          </p:cNvSpPr>
          <p:nvPr>
            <p:ph type="title"/>
          </p:nvPr>
        </p:nvSpPr>
        <p:spPr>
          <a:xfrm>
            <a:off x="237744" y="432240"/>
            <a:ext cx="8631936" cy="2073275"/>
          </a:xfrm>
        </p:spPr>
        <p:txBody>
          <a:bodyPr>
            <a:noAutofit/>
          </a:bodyPr>
          <a:lstStyle/>
          <a:p>
            <a:r>
              <a:rPr lang="en-US" sz="3200" b="1" dirty="0">
                <a:solidFill>
                  <a:srgbClr val="FF0000"/>
                </a:solidFill>
              </a:rPr>
              <a:t>A Backward Trajectory Perspective and a  Standardized Precipitable Water (PW) Analysis</a:t>
            </a:r>
            <a:endParaRPr lang="en-US" sz="3200" b="1" dirty="0">
              <a:solidFill>
                <a:srgbClr val="FF0000"/>
              </a:solidFill>
              <a:latin typeface="Arial"/>
              <a:cs typeface="Arial"/>
            </a:endParaRPr>
          </a:p>
        </p:txBody>
      </p:sp>
    </p:spTree>
    <p:extLst>
      <p:ext uri="{BB962C8B-B14F-4D97-AF65-F5344CB8AC3E}">
        <p14:creationId xmlns:p14="http://schemas.microsoft.com/office/powerpoint/2010/main" val="3195738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startAt="3"/>
            </a:pPr>
            <a:r>
              <a:rPr lang="en-US" sz="2400" dirty="0" smtClean="0">
                <a:latin typeface="Arial"/>
                <a:cs typeface="Arial"/>
              </a:rPr>
              <a:t>The </a:t>
            </a:r>
            <a:r>
              <a:rPr lang="en-US" sz="2400" dirty="0">
                <a:latin typeface="Arial"/>
                <a:cs typeface="Arial"/>
              </a:rPr>
              <a:t>dependence of predictability horizons of </a:t>
            </a:r>
            <a:r>
              <a:rPr lang="en-US" sz="2400" dirty="0" smtClean="0">
                <a:latin typeface="Arial"/>
                <a:cs typeface="Arial"/>
              </a:rPr>
              <a:t>TPVs</a:t>
            </a:r>
            <a:r>
              <a:rPr lang="en-US" sz="2400" dirty="0">
                <a:latin typeface="Arial"/>
                <a:cs typeface="Arial"/>
              </a:rPr>
              <a:t> </a:t>
            </a:r>
            <a:r>
              <a:rPr lang="en-US" sz="2400" dirty="0" smtClean="0">
                <a:latin typeface="Arial"/>
                <a:cs typeface="Arial"/>
              </a:rPr>
              <a:t>and ACs on </a:t>
            </a:r>
            <a:r>
              <a:rPr lang="en-US" sz="2400" dirty="0">
                <a:latin typeface="Arial"/>
                <a:cs typeface="Arial"/>
              </a:rPr>
              <a:t>model uncertainty on synoptic-to-</a:t>
            </a:r>
            <a:r>
              <a:rPr lang="en-US" sz="2400" dirty="0" err="1">
                <a:latin typeface="Arial"/>
                <a:cs typeface="Arial"/>
              </a:rPr>
              <a:t>subseasonal</a:t>
            </a:r>
            <a:r>
              <a:rPr lang="en-US" sz="2400" dirty="0">
                <a:latin typeface="Arial"/>
                <a:cs typeface="Arial"/>
              </a:rPr>
              <a:t> time scales as determined through the synoptic evaluation of the forecast skill of deterministic and ensemble prediction systems.</a:t>
            </a:r>
            <a:r>
              <a:rPr lang="en-US" sz="2400" dirty="0" smtClean="0">
                <a:effectLst/>
                <a:latin typeface="Arial"/>
                <a:cs typeface="Arial"/>
              </a:rPr>
              <a:t> </a:t>
            </a:r>
          </a:p>
          <a:p>
            <a:pPr marL="0" indent="0">
              <a:buNone/>
            </a:pPr>
            <a:endParaRPr lang="en-US" sz="2400" dirty="0" smtClean="0">
              <a:latin typeface="Arial"/>
              <a:cs typeface="Arial"/>
            </a:endParaRPr>
          </a:p>
          <a:p>
            <a:pPr marL="0" indent="0">
              <a:buNone/>
            </a:pPr>
            <a:endParaRPr lang="en-US" sz="2400" dirty="0">
              <a:latin typeface="Arial"/>
              <a:cs typeface="Arial"/>
            </a:endParaRPr>
          </a:p>
          <a:p>
            <a:pPr marL="457200" indent="-457200">
              <a:buFont typeface="+mj-lt"/>
              <a:buAutoNum type="arabicPeriod"/>
            </a:pPr>
            <a:endParaRPr lang="en-US" sz="2400" dirty="0" smtClean="0">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852579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Greenland Backward Trajectories</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Content Placeholder 7">
            <a:extLst>
              <a:ext uri="{FF2B5EF4-FFF2-40B4-BE49-F238E27FC236}">
                <a16:creationId xmlns="" xmlns:a16="http://schemas.microsoft.com/office/drawing/2014/main" id="{4849F399-4A41-D345-BC97-4486EC7A33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091" y="1016064"/>
            <a:ext cx="4378188" cy="5266416"/>
          </a:xfrm>
          <a:prstGeom prst="rect">
            <a:avLst/>
          </a:prstGeom>
        </p:spPr>
      </p:pic>
      <p:pic>
        <p:nvPicPr>
          <p:cNvPr id="9" name="Content Placeholder 9">
            <a:extLst>
              <a:ext uri="{FF2B5EF4-FFF2-40B4-BE49-F238E27FC236}">
                <a16:creationId xmlns="" xmlns:a16="http://schemas.microsoft.com/office/drawing/2014/main" id="{AFC809A8-5AC9-D945-95F3-1FFDFD679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3279" y="962572"/>
            <a:ext cx="4389504" cy="5340096"/>
          </a:xfrm>
          <a:prstGeom prst="rect">
            <a:avLst/>
          </a:prstGeom>
        </p:spPr>
      </p:pic>
    </p:spTree>
    <p:extLst>
      <p:ext uri="{BB962C8B-B14F-4D97-AF65-F5344CB8AC3E}">
        <p14:creationId xmlns:p14="http://schemas.microsoft.com/office/powerpoint/2010/main" val="4730822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80D89C-B28C-064F-A0F5-0619D92343B2}"/>
              </a:ext>
            </a:extLst>
          </p:cNvPr>
          <p:cNvSpPr>
            <a:spLocks noGrp="1"/>
          </p:cNvSpPr>
          <p:nvPr>
            <p:ph type="title"/>
          </p:nvPr>
        </p:nvSpPr>
        <p:spPr>
          <a:xfrm>
            <a:off x="0" y="0"/>
            <a:ext cx="9144000" cy="1076015"/>
          </a:xfrm>
        </p:spPr>
        <p:txBody>
          <a:bodyPr>
            <a:noAutofit/>
          </a:bodyPr>
          <a:lstStyle/>
          <a:p>
            <a:pPr algn="ctr"/>
            <a:r>
              <a:rPr lang="en-US" sz="2400" b="1" dirty="0">
                <a:solidFill>
                  <a:srgbClr val="FF0000"/>
                </a:solidFill>
                <a:latin typeface="Arial"/>
                <a:cs typeface="Arial"/>
              </a:rPr>
              <a:t>700-hPa heights (dam), winds (</a:t>
            </a:r>
            <a:r>
              <a:rPr lang="en-US" sz="2400" b="1" dirty="0" err="1">
                <a:solidFill>
                  <a:srgbClr val="FF0000"/>
                </a:solidFill>
                <a:latin typeface="Arial"/>
                <a:cs typeface="Arial"/>
              </a:rPr>
              <a:t>kt</a:t>
            </a:r>
            <a:r>
              <a:rPr lang="en-US" sz="2400" b="1" dirty="0">
                <a:solidFill>
                  <a:srgbClr val="FF0000"/>
                </a:solidFill>
                <a:latin typeface="Arial"/>
                <a:cs typeface="Arial"/>
              </a:rPr>
              <a:t>), and PW </a:t>
            </a:r>
            <a:r>
              <a:rPr lang="en-US" sz="2400" b="1" dirty="0" err="1" smtClean="0">
                <a:solidFill>
                  <a:srgbClr val="FF0000"/>
                </a:solidFill>
                <a:latin typeface="Arial"/>
                <a:cs typeface="Arial"/>
              </a:rPr>
              <a:t>std</a:t>
            </a:r>
            <a:r>
              <a:rPr lang="en-US" sz="2400" b="1" dirty="0" smtClean="0">
                <a:solidFill>
                  <a:srgbClr val="FF0000"/>
                </a:solidFill>
                <a:latin typeface="Arial"/>
                <a:cs typeface="Arial"/>
              </a:rPr>
              <a:t> </a:t>
            </a:r>
            <a:r>
              <a:rPr lang="en-US" sz="2400" b="1" dirty="0" err="1">
                <a:solidFill>
                  <a:srgbClr val="FF0000"/>
                </a:solidFill>
                <a:latin typeface="Arial"/>
                <a:cs typeface="Arial"/>
              </a:rPr>
              <a:t>anom</a:t>
            </a:r>
            <a:r>
              <a:rPr lang="en-US" sz="2400" b="1" dirty="0">
                <a:solidFill>
                  <a:srgbClr val="FF0000"/>
                </a:solidFill>
                <a:latin typeface="Arial"/>
                <a:cs typeface="Arial"/>
              </a:rPr>
              <a:t> (shaded) for 1200 UTC 25 July (left) and 1200 UTC 29 July (right) 2019</a:t>
            </a:r>
          </a:p>
        </p:txBody>
      </p:sp>
      <p:pic>
        <p:nvPicPr>
          <p:cNvPr id="7" name="Content Placeholder 5" descr="A close up of a map&#10;&#10;Description automatically generated">
            <a:extLst>
              <a:ext uri="{FF2B5EF4-FFF2-40B4-BE49-F238E27FC236}">
                <a16:creationId xmlns="" xmlns:a16="http://schemas.microsoft.com/office/drawing/2014/main" id="{E11B9719-B04F-2745-B3AA-E574195603A0}"/>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10447"/>
          <a:stretch/>
        </p:blipFill>
        <p:spPr>
          <a:xfrm>
            <a:off x="77945" y="1365521"/>
            <a:ext cx="4482164" cy="4338671"/>
          </a:xfrm>
        </p:spPr>
      </p:pic>
      <p:pic>
        <p:nvPicPr>
          <p:cNvPr id="9" name="Content Placeholder 7" descr="A close up of a map&#10;&#10;Description automatically generated">
            <a:extLst>
              <a:ext uri="{FF2B5EF4-FFF2-40B4-BE49-F238E27FC236}">
                <a16:creationId xmlns="" xmlns:a16="http://schemas.microsoft.com/office/drawing/2014/main" id="{5826C1F8-5930-DE44-A075-BA27A94C8F61}"/>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0454"/>
          <a:stretch/>
        </p:blipFill>
        <p:spPr>
          <a:xfrm>
            <a:off x="4608529" y="1365521"/>
            <a:ext cx="4481816" cy="4338671"/>
          </a:xfrm>
        </p:spPr>
      </p:pic>
      <p:grpSp>
        <p:nvGrpSpPr>
          <p:cNvPr id="10" name="Group 9"/>
          <p:cNvGrpSpPr/>
          <p:nvPr/>
        </p:nvGrpSpPr>
        <p:grpSpPr>
          <a:xfrm>
            <a:off x="302853" y="5992390"/>
            <a:ext cx="8531352" cy="388891"/>
            <a:chOff x="308967" y="5235575"/>
            <a:chExt cx="8531352" cy="388891"/>
          </a:xfrm>
        </p:grpSpPr>
        <p:pic>
          <p:nvPicPr>
            <p:cNvPr id="11" name="Picture 10" descr="pw_anom_12.png"/>
            <p:cNvPicPr>
              <a:picLocks/>
            </p:cNvPicPr>
            <p:nvPr/>
          </p:nvPicPr>
          <p:blipFill rotWithShape="1">
            <a:blip r:embed="rId4">
              <a:extLst>
                <a:ext uri="{28A0092B-C50C-407E-A947-70E740481C1C}">
                  <a14:useLocalDpi xmlns:a14="http://schemas.microsoft.com/office/drawing/2010/main" val="0"/>
                </a:ext>
              </a:extLst>
            </a:blip>
            <a:srcRect l="158" t="93843" r="156" b="3056"/>
            <a:stretch/>
          </p:blipFill>
          <p:spPr>
            <a:xfrm>
              <a:off x="308967" y="5235575"/>
              <a:ext cx="8531352" cy="192024"/>
            </a:xfrm>
            <a:prstGeom prst="rect">
              <a:avLst/>
            </a:prstGeom>
          </p:spPr>
        </p:pic>
        <p:sp>
          <p:nvSpPr>
            <p:cNvPr id="12" name="TextBox 11"/>
            <p:cNvSpPr txBox="1"/>
            <p:nvPr/>
          </p:nvSpPr>
          <p:spPr>
            <a:xfrm>
              <a:off x="561130" y="5439597"/>
              <a:ext cx="366324" cy="184666"/>
            </a:xfrm>
            <a:prstGeom prst="rect">
              <a:avLst/>
            </a:prstGeom>
            <a:noFill/>
          </p:spPr>
          <p:txBody>
            <a:bodyPr wrap="square" lIns="0" tIns="0" rIns="0" bIns="0" rtlCol="0">
              <a:spAutoFit/>
            </a:bodyPr>
            <a:lstStyle/>
            <a:p>
              <a:pPr algn="ctr"/>
              <a:r>
                <a:rPr lang="en-US" sz="1200" dirty="0" smtClean="0">
                  <a:latin typeface="Arial"/>
                  <a:cs typeface="Arial"/>
                </a:rPr>
                <a:t>−6</a:t>
              </a:r>
              <a:endParaRPr lang="en-US" sz="1200" dirty="0">
                <a:latin typeface="Arial"/>
                <a:cs typeface="Arial"/>
              </a:endParaRPr>
            </a:p>
          </p:txBody>
        </p:sp>
        <p:sp>
          <p:nvSpPr>
            <p:cNvPr id="13" name="TextBox 12"/>
            <p:cNvSpPr txBox="1"/>
            <p:nvPr/>
          </p:nvSpPr>
          <p:spPr>
            <a:xfrm>
              <a:off x="978254" y="5439597"/>
              <a:ext cx="366324" cy="184666"/>
            </a:xfrm>
            <a:prstGeom prst="rect">
              <a:avLst/>
            </a:prstGeom>
            <a:noFill/>
          </p:spPr>
          <p:txBody>
            <a:bodyPr wrap="square" lIns="0" tIns="0" rIns="0" bIns="0" rtlCol="0">
              <a:spAutoFit/>
            </a:bodyPr>
            <a:lstStyle/>
            <a:p>
              <a:pPr algn="ctr"/>
              <a:r>
                <a:rPr lang="en-US" sz="1200" dirty="0" smtClean="0">
                  <a:latin typeface="Arial"/>
                  <a:cs typeface="Arial"/>
                </a:rPr>
                <a:t>−5</a:t>
              </a:r>
              <a:endParaRPr lang="en-US" sz="1200" dirty="0">
                <a:latin typeface="Arial"/>
                <a:cs typeface="Arial"/>
              </a:endParaRPr>
            </a:p>
          </p:txBody>
        </p:sp>
        <p:sp>
          <p:nvSpPr>
            <p:cNvPr id="14" name="TextBox 13"/>
            <p:cNvSpPr txBox="1"/>
            <p:nvPr/>
          </p:nvSpPr>
          <p:spPr>
            <a:xfrm>
              <a:off x="1408078" y="5439597"/>
              <a:ext cx="366324" cy="184666"/>
            </a:xfrm>
            <a:prstGeom prst="rect">
              <a:avLst/>
            </a:prstGeom>
            <a:noFill/>
          </p:spPr>
          <p:txBody>
            <a:bodyPr wrap="square" lIns="0" tIns="0" rIns="0" bIns="0" rtlCol="0">
              <a:spAutoFit/>
            </a:bodyPr>
            <a:lstStyle/>
            <a:p>
              <a:pPr algn="ctr"/>
              <a:r>
                <a:rPr lang="en-US" sz="1200" dirty="0" smtClean="0">
                  <a:latin typeface="Arial"/>
                  <a:cs typeface="Arial"/>
                </a:rPr>
                <a:t>−4</a:t>
              </a:r>
              <a:endParaRPr lang="en-US" sz="1200" dirty="0">
                <a:latin typeface="Arial"/>
                <a:cs typeface="Arial"/>
              </a:endParaRPr>
            </a:p>
          </p:txBody>
        </p:sp>
        <p:sp>
          <p:nvSpPr>
            <p:cNvPr id="15" name="TextBox 14"/>
            <p:cNvSpPr txBox="1"/>
            <p:nvPr/>
          </p:nvSpPr>
          <p:spPr>
            <a:xfrm>
              <a:off x="1832540" y="5439597"/>
              <a:ext cx="366324" cy="184666"/>
            </a:xfrm>
            <a:prstGeom prst="rect">
              <a:avLst/>
            </a:prstGeom>
            <a:noFill/>
          </p:spPr>
          <p:txBody>
            <a:bodyPr wrap="square" lIns="0" tIns="0" rIns="0" bIns="0" rtlCol="0">
              <a:spAutoFit/>
            </a:bodyPr>
            <a:lstStyle/>
            <a:p>
              <a:pPr algn="ctr"/>
              <a:r>
                <a:rPr lang="en-US" sz="1200" dirty="0" smtClean="0">
                  <a:latin typeface="Arial"/>
                  <a:cs typeface="Arial"/>
                </a:rPr>
                <a:t>−3</a:t>
              </a:r>
              <a:endParaRPr lang="en-US" sz="1200" dirty="0">
                <a:latin typeface="Arial"/>
                <a:cs typeface="Arial"/>
              </a:endParaRPr>
            </a:p>
          </p:txBody>
        </p:sp>
        <p:sp>
          <p:nvSpPr>
            <p:cNvPr id="16" name="TextBox 15"/>
            <p:cNvSpPr txBox="1"/>
            <p:nvPr/>
          </p:nvSpPr>
          <p:spPr>
            <a:xfrm>
              <a:off x="2259189" y="5439597"/>
              <a:ext cx="366324" cy="184666"/>
            </a:xfrm>
            <a:prstGeom prst="rect">
              <a:avLst/>
            </a:prstGeom>
            <a:noFill/>
          </p:spPr>
          <p:txBody>
            <a:bodyPr wrap="square" lIns="0" tIns="0" rIns="0" bIns="0" rtlCol="0">
              <a:spAutoFit/>
            </a:bodyPr>
            <a:lstStyle/>
            <a:p>
              <a:pPr algn="ctr"/>
              <a:r>
                <a:rPr lang="en-US" sz="1200" dirty="0" smtClean="0">
                  <a:latin typeface="Arial"/>
                  <a:cs typeface="Arial"/>
                </a:rPr>
                <a:t>−2.5</a:t>
              </a:r>
              <a:endParaRPr lang="en-US" sz="1200" dirty="0">
                <a:latin typeface="Arial"/>
                <a:cs typeface="Arial"/>
              </a:endParaRPr>
            </a:p>
          </p:txBody>
        </p:sp>
        <p:sp>
          <p:nvSpPr>
            <p:cNvPr id="17" name="TextBox 16"/>
            <p:cNvSpPr txBox="1"/>
            <p:nvPr/>
          </p:nvSpPr>
          <p:spPr>
            <a:xfrm>
              <a:off x="2684639" y="5439597"/>
              <a:ext cx="366324" cy="184666"/>
            </a:xfrm>
            <a:prstGeom prst="rect">
              <a:avLst/>
            </a:prstGeom>
            <a:noFill/>
          </p:spPr>
          <p:txBody>
            <a:bodyPr wrap="square" lIns="0" tIns="0" rIns="0" bIns="0" rtlCol="0">
              <a:spAutoFit/>
            </a:bodyPr>
            <a:lstStyle/>
            <a:p>
              <a:pPr algn="ctr"/>
              <a:r>
                <a:rPr lang="en-US" sz="1200" dirty="0" smtClean="0">
                  <a:latin typeface="Arial"/>
                  <a:cs typeface="Arial"/>
                </a:rPr>
                <a:t>−2</a:t>
              </a:r>
              <a:endParaRPr lang="en-US" sz="1200" dirty="0">
                <a:latin typeface="Arial"/>
                <a:cs typeface="Arial"/>
              </a:endParaRPr>
            </a:p>
          </p:txBody>
        </p:sp>
        <p:sp>
          <p:nvSpPr>
            <p:cNvPr id="18" name="TextBox 17"/>
            <p:cNvSpPr txBox="1"/>
            <p:nvPr/>
          </p:nvSpPr>
          <p:spPr>
            <a:xfrm>
              <a:off x="3109101" y="5439800"/>
              <a:ext cx="366324" cy="184666"/>
            </a:xfrm>
            <a:prstGeom prst="rect">
              <a:avLst/>
            </a:prstGeom>
            <a:noFill/>
          </p:spPr>
          <p:txBody>
            <a:bodyPr wrap="square" lIns="0" tIns="0" rIns="0" bIns="0" rtlCol="0">
              <a:spAutoFit/>
            </a:bodyPr>
            <a:lstStyle/>
            <a:p>
              <a:pPr algn="ctr"/>
              <a:r>
                <a:rPr lang="en-US" sz="1200" dirty="0" smtClean="0">
                  <a:latin typeface="Arial"/>
                  <a:cs typeface="Arial"/>
                </a:rPr>
                <a:t>−1.5</a:t>
              </a:r>
              <a:endParaRPr lang="en-US" sz="1200" dirty="0">
                <a:latin typeface="Arial"/>
                <a:cs typeface="Arial"/>
              </a:endParaRPr>
            </a:p>
          </p:txBody>
        </p:sp>
        <p:sp>
          <p:nvSpPr>
            <p:cNvPr id="19" name="TextBox 18"/>
            <p:cNvSpPr txBox="1"/>
            <p:nvPr/>
          </p:nvSpPr>
          <p:spPr>
            <a:xfrm>
              <a:off x="3540901" y="5439597"/>
              <a:ext cx="366324" cy="184666"/>
            </a:xfrm>
            <a:prstGeom prst="rect">
              <a:avLst/>
            </a:prstGeom>
            <a:noFill/>
          </p:spPr>
          <p:txBody>
            <a:bodyPr wrap="square" lIns="0" tIns="0" rIns="0" bIns="0" rtlCol="0">
              <a:spAutoFit/>
            </a:bodyPr>
            <a:lstStyle/>
            <a:p>
              <a:pPr algn="ctr"/>
              <a:r>
                <a:rPr lang="en-US" sz="1200" dirty="0" smtClean="0">
                  <a:latin typeface="Arial"/>
                  <a:cs typeface="Arial"/>
                </a:rPr>
                <a:t>−1</a:t>
              </a:r>
              <a:endParaRPr lang="en-US" sz="1200" dirty="0">
                <a:latin typeface="Arial"/>
                <a:cs typeface="Arial"/>
              </a:endParaRPr>
            </a:p>
          </p:txBody>
        </p:sp>
        <p:sp>
          <p:nvSpPr>
            <p:cNvPr id="20" name="TextBox 19"/>
            <p:cNvSpPr txBox="1"/>
            <p:nvPr/>
          </p:nvSpPr>
          <p:spPr>
            <a:xfrm>
              <a:off x="3967550" y="5439597"/>
              <a:ext cx="366324" cy="184666"/>
            </a:xfrm>
            <a:prstGeom prst="rect">
              <a:avLst/>
            </a:prstGeom>
            <a:noFill/>
          </p:spPr>
          <p:txBody>
            <a:bodyPr wrap="square" lIns="0" tIns="0" rIns="0" bIns="0" rtlCol="0">
              <a:spAutoFit/>
            </a:bodyPr>
            <a:lstStyle/>
            <a:p>
              <a:pPr algn="ctr"/>
              <a:r>
                <a:rPr lang="en-US" sz="1200" dirty="0" smtClean="0">
                  <a:latin typeface="Arial"/>
                  <a:cs typeface="Arial"/>
                </a:rPr>
                <a:t>−0.5</a:t>
              </a:r>
              <a:endParaRPr lang="en-US" sz="1200" dirty="0">
                <a:latin typeface="Arial"/>
                <a:cs typeface="Arial"/>
              </a:endParaRPr>
            </a:p>
          </p:txBody>
        </p:sp>
        <p:sp>
          <p:nvSpPr>
            <p:cNvPr id="21" name="TextBox 20"/>
            <p:cNvSpPr txBox="1"/>
            <p:nvPr/>
          </p:nvSpPr>
          <p:spPr>
            <a:xfrm>
              <a:off x="4389359" y="5438462"/>
              <a:ext cx="366324" cy="184666"/>
            </a:xfrm>
            <a:prstGeom prst="rect">
              <a:avLst/>
            </a:prstGeom>
            <a:noFill/>
          </p:spPr>
          <p:txBody>
            <a:bodyPr wrap="square" lIns="0" tIns="0" rIns="0" bIns="0" rtlCol="0">
              <a:spAutoFit/>
            </a:bodyPr>
            <a:lstStyle/>
            <a:p>
              <a:pPr algn="ctr"/>
              <a:r>
                <a:rPr lang="en-US" sz="1200" dirty="0" smtClean="0">
                  <a:latin typeface="Arial"/>
                  <a:cs typeface="Arial"/>
                </a:rPr>
                <a:t>0</a:t>
              </a:r>
              <a:endParaRPr lang="en-US" sz="1200" dirty="0">
                <a:latin typeface="Arial"/>
                <a:cs typeface="Arial"/>
              </a:endParaRPr>
            </a:p>
          </p:txBody>
        </p:sp>
        <p:sp>
          <p:nvSpPr>
            <p:cNvPr id="22" name="TextBox 21"/>
            <p:cNvSpPr txBox="1"/>
            <p:nvPr/>
          </p:nvSpPr>
          <p:spPr>
            <a:xfrm>
              <a:off x="4813821" y="5439800"/>
              <a:ext cx="366324" cy="184666"/>
            </a:xfrm>
            <a:prstGeom prst="rect">
              <a:avLst/>
            </a:prstGeom>
            <a:noFill/>
          </p:spPr>
          <p:txBody>
            <a:bodyPr wrap="square" lIns="0" tIns="0" rIns="0" bIns="0" rtlCol="0">
              <a:spAutoFit/>
            </a:bodyPr>
            <a:lstStyle/>
            <a:p>
              <a:pPr algn="ctr"/>
              <a:r>
                <a:rPr lang="en-US" sz="1200" dirty="0" smtClean="0">
                  <a:latin typeface="Arial"/>
                  <a:cs typeface="Arial"/>
                </a:rPr>
                <a:t>0.5</a:t>
              </a:r>
              <a:endParaRPr lang="en-US" sz="1200" dirty="0">
                <a:latin typeface="Arial"/>
                <a:cs typeface="Arial"/>
              </a:endParaRPr>
            </a:p>
          </p:txBody>
        </p:sp>
        <p:sp>
          <p:nvSpPr>
            <p:cNvPr id="23" name="TextBox 22"/>
            <p:cNvSpPr txBox="1"/>
            <p:nvPr/>
          </p:nvSpPr>
          <p:spPr>
            <a:xfrm>
              <a:off x="5239271" y="5439800"/>
              <a:ext cx="366324" cy="184666"/>
            </a:xfrm>
            <a:prstGeom prst="rect">
              <a:avLst/>
            </a:prstGeom>
            <a:noFill/>
          </p:spPr>
          <p:txBody>
            <a:bodyPr wrap="square" lIns="0" tIns="0" rIns="0" bIns="0" rtlCol="0">
              <a:spAutoFit/>
            </a:bodyPr>
            <a:lstStyle/>
            <a:p>
              <a:pPr algn="ctr"/>
              <a:r>
                <a:rPr lang="en-US" sz="1200" dirty="0" smtClean="0">
                  <a:latin typeface="Arial"/>
                  <a:cs typeface="Arial"/>
                </a:rPr>
                <a:t>1</a:t>
              </a:r>
              <a:endParaRPr lang="en-US" sz="1200" dirty="0">
                <a:latin typeface="Arial"/>
                <a:cs typeface="Arial"/>
              </a:endParaRPr>
            </a:p>
          </p:txBody>
        </p:sp>
        <p:sp>
          <p:nvSpPr>
            <p:cNvPr id="24" name="TextBox 23"/>
            <p:cNvSpPr txBox="1"/>
            <p:nvPr/>
          </p:nvSpPr>
          <p:spPr>
            <a:xfrm>
              <a:off x="5667896" y="5438369"/>
              <a:ext cx="366324" cy="184666"/>
            </a:xfrm>
            <a:prstGeom prst="rect">
              <a:avLst/>
            </a:prstGeom>
            <a:noFill/>
          </p:spPr>
          <p:txBody>
            <a:bodyPr wrap="square" lIns="0" tIns="0" rIns="0" bIns="0" rtlCol="0">
              <a:spAutoFit/>
            </a:bodyPr>
            <a:lstStyle/>
            <a:p>
              <a:pPr algn="ctr"/>
              <a:r>
                <a:rPr lang="en-US" sz="1200" dirty="0" smtClean="0">
                  <a:latin typeface="Arial"/>
                  <a:cs typeface="Arial"/>
                </a:rPr>
                <a:t>1.5</a:t>
              </a:r>
              <a:endParaRPr lang="en-US" sz="1200" dirty="0">
                <a:latin typeface="Arial"/>
                <a:cs typeface="Arial"/>
              </a:endParaRPr>
            </a:p>
          </p:txBody>
        </p:sp>
        <p:sp>
          <p:nvSpPr>
            <p:cNvPr id="25" name="TextBox 24"/>
            <p:cNvSpPr txBox="1"/>
            <p:nvPr/>
          </p:nvSpPr>
          <p:spPr>
            <a:xfrm>
              <a:off x="6093346" y="5438369"/>
              <a:ext cx="366324" cy="184666"/>
            </a:xfrm>
            <a:prstGeom prst="rect">
              <a:avLst/>
            </a:prstGeom>
            <a:noFill/>
          </p:spPr>
          <p:txBody>
            <a:bodyPr wrap="square" lIns="0" tIns="0" rIns="0" bIns="0" rtlCol="0">
              <a:spAutoFit/>
            </a:bodyPr>
            <a:lstStyle/>
            <a:p>
              <a:pPr algn="ctr"/>
              <a:r>
                <a:rPr lang="en-US" sz="1200" dirty="0" smtClean="0">
                  <a:latin typeface="Arial"/>
                  <a:cs typeface="Arial"/>
                </a:rPr>
                <a:t>2</a:t>
              </a:r>
              <a:endParaRPr lang="en-US" sz="1200" dirty="0">
                <a:latin typeface="Arial"/>
                <a:cs typeface="Arial"/>
              </a:endParaRPr>
            </a:p>
          </p:txBody>
        </p:sp>
        <p:sp>
          <p:nvSpPr>
            <p:cNvPr id="26" name="TextBox 25"/>
            <p:cNvSpPr txBox="1"/>
            <p:nvPr/>
          </p:nvSpPr>
          <p:spPr>
            <a:xfrm>
              <a:off x="6519995" y="5439800"/>
              <a:ext cx="366324" cy="184666"/>
            </a:xfrm>
            <a:prstGeom prst="rect">
              <a:avLst/>
            </a:prstGeom>
            <a:noFill/>
          </p:spPr>
          <p:txBody>
            <a:bodyPr wrap="square" lIns="0" tIns="0" rIns="0" bIns="0" rtlCol="0">
              <a:spAutoFit/>
            </a:bodyPr>
            <a:lstStyle/>
            <a:p>
              <a:pPr algn="ctr"/>
              <a:r>
                <a:rPr lang="en-US" sz="1200" dirty="0" smtClean="0">
                  <a:latin typeface="Arial"/>
                  <a:cs typeface="Arial"/>
                </a:rPr>
                <a:t>2.5</a:t>
              </a:r>
              <a:endParaRPr lang="en-US" sz="1200" dirty="0">
                <a:latin typeface="Arial"/>
                <a:cs typeface="Arial"/>
              </a:endParaRPr>
            </a:p>
          </p:txBody>
        </p:sp>
        <p:sp>
          <p:nvSpPr>
            <p:cNvPr id="27" name="TextBox 26"/>
            <p:cNvSpPr txBox="1"/>
            <p:nvPr/>
          </p:nvSpPr>
          <p:spPr>
            <a:xfrm>
              <a:off x="6945445" y="5439800"/>
              <a:ext cx="366324" cy="184666"/>
            </a:xfrm>
            <a:prstGeom prst="rect">
              <a:avLst/>
            </a:prstGeom>
            <a:noFill/>
          </p:spPr>
          <p:txBody>
            <a:bodyPr wrap="square" lIns="0" tIns="0" rIns="0" bIns="0" rtlCol="0">
              <a:spAutoFit/>
            </a:bodyPr>
            <a:lstStyle/>
            <a:p>
              <a:pPr algn="ctr"/>
              <a:r>
                <a:rPr lang="en-US" sz="1200" dirty="0">
                  <a:latin typeface="Arial"/>
                  <a:cs typeface="Arial"/>
                </a:rPr>
                <a:t>3</a:t>
              </a:r>
            </a:p>
          </p:txBody>
        </p:sp>
        <p:sp>
          <p:nvSpPr>
            <p:cNvPr id="28" name="TextBox 27"/>
            <p:cNvSpPr txBox="1"/>
            <p:nvPr/>
          </p:nvSpPr>
          <p:spPr>
            <a:xfrm>
              <a:off x="7375269" y="5439800"/>
              <a:ext cx="366324" cy="184666"/>
            </a:xfrm>
            <a:prstGeom prst="rect">
              <a:avLst/>
            </a:prstGeom>
            <a:noFill/>
          </p:spPr>
          <p:txBody>
            <a:bodyPr wrap="square" lIns="0" tIns="0" rIns="0" bIns="0" rtlCol="0">
              <a:spAutoFit/>
            </a:bodyPr>
            <a:lstStyle/>
            <a:p>
              <a:pPr algn="ctr"/>
              <a:r>
                <a:rPr lang="en-US" sz="1200" dirty="0" smtClean="0">
                  <a:latin typeface="Arial"/>
                  <a:cs typeface="Arial"/>
                </a:rPr>
                <a:t>4</a:t>
              </a:r>
              <a:endParaRPr lang="en-US" sz="1200" dirty="0">
                <a:latin typeface="Arial"/>
                <a:cs typeface="Arial"/>
              </a:endParaRPr>
            </a:p>
          </p:txBody>
        </p:sp>
        <p:sp>
          <p:nvSpPr>
            <p:cNvPr id="29" name="TextBox 28"/>
            <p:cNvSpPr txBox="1"/>
            <p:nvPr/>
          </p:nvSpPr>
          <p:spPr>
            <a:xfrm>
              <a:off x="7801918" y="5439800"/>
              <a:ext cx="366324" cy="184666"/>
            </a:xfrm>
            <a:prstGeom prst="rect">
              <a:avLst/>
            </a:prstGeom>
            <a:noFill/>
          </p:spPr>
          <p:txBody>
            <a:bodyPr wrap="square" lIns="0" tIns="0" rIns="0" bIns="0" rtlCol="0">
              <a:spAutoFit/>
            </a:bodyPr>
            <a:lstStyle/>
            <a:p>
              <a:pPr algn="ctr"/>
              <a:r>
                <a:rPr lang="en-US" sz="1200" dirty="0">
                  <a:latin typeface="Arial"/>
                  <a:cs typeface="Arial"/>
                </a:rPr>
                <a:t>5</a:t>
              </a:r>
            </a:p>
          </p:txBody>
        </p:sp>
        <p:sp>
          <p:nvSpPr>
            <p:cNvPr id="30" name="TextBox 29"/>
            <p:cNvSpPr txBox="1"/>
            <p:nvPr/>
          </p:nvSpPr>
          <p:spPr>
            <a:xfrm>
              <a:off x="8224193" y="5438369"/>
              <a:ext cx="366324" cy="184666"/>
            </a:xfrm>
            <a:prstGeom prst="rect">
              <a:avLst/>
            </a:prstGeom>
            <a:noFill/>
          </p:spPr>
          <p:txBody>
            <a:bodyPr wrap="square" lIns="0" tIns="0" rIns="0" bIns="0" rtlCol="0">
              <a:spAutoFit/>
            </a:bodyPr>
            <a:lstStyle/>
            <a:p>
              <a:pPr algn="ctr"/>
              <a:r>
                <a:rPr lang="en-US" sz="1200" dirty="0" smtClean="0">
                  <a:latin typeface="Arial"/>
                  <a:cs typeface="Arial"/>
                </a:rPr>
                <a:t>6</a:t>
              </a:r>
              <a:endParaRPr lang="en-US" sz="1200" dirty="0">
                <a:latin typeface="Arial"/>
                <a:cs typeface="Arial"/>
              </a:endParaRPr>
            </a:p>
          </p:txBody>
        </p:sp>
        <p:sp>
          <p:nvSpPr>
            <p:cNvPr id="31" name="TextBox 30"/>
            <p:cNvSpPr txBox="1"/>
            <p:nvPr/>
          </p:nvSpPr>
          <p:spPr>
            <a:xfrm>
              <a:off x="8541693" y="5439800"/>
              <a:ext cx="213924" cy="184666"/>
            </a:xfrm>
            <a:prstGeom prst="rect">
              <a:avLst/>
            </a:prstGeom>
            <a:noFill/>
          </p:spPr>
          <p:txBody>
            <a:bodyPr wrap="square" lIns="0" tIns="0" rIns="0" bIns="0" rtlCol="0">
              <a:spAutoFit/>
            </a:bodyPr>
            <a:lstStyle/>
            <a:p>
              <a:r>
                <a:rPr lang="en-US" sz="1200" dirty="0" err="1" smtClean="0">
                  <a:latin typeface="Arial"/>
                  <a:cs typeface="Arial"/>
                </a:rPr>
                <a:t>σ</a:t>
              </a:r>
              <a:endParaRPr lang="en-US" sz="1200" dirty="0">
                <a:latin typeface="Arial"/>
                <a:cs typeface="Arial"/>
              </a:endParaRPr>
            </a:p>
          </p:txBody>
        </p:sp>
      </p:grpSp>
      <p:cxnSp>
        <p:nvCxnSpPr>
          <p:cNvPr id="32" name="Straight Connector 31"/>
          <p:cNvCxnSpPr/>
          <p:nvPr/>
        </p:nvCxnSpPr>
        <p:spPr>
          <a:xfrm>
            <a:off x="-9107" y="107601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26562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Summary</a:t>
            </a:r>
            <a:endParaRPr lang="en-US" sz="2800" b="1" dirty="0">
              <a:solidFill>
                <a:srgbClr val="FF0000"/>
              </a:solidFill>
              <a:latin typeface="Arial" panose="020B0604020202020204" pitchFamily="34" charset="0"/>
              <a:cs typeface="Arial" panose="020B0604020202020204" pitchFamily="34" charset="0"/>
            </a:endParaRPr>
          </a:p>
        </p:txBody>
      </p:sp>
      <p:sp>
        <p:nvSpPr>
          <p:cNvPr id="8" name="Content Placeholder 2"/>
          <p:cNvSpPr>
            <a:spLocks noGrp="1"/>
          </p:cNvSpPr>
          <p:nvPr>
            <p:ph idx="1"/>
          </p:nvPr>
        </p:nvSpPr>
        <p:spPr>
          <a:xfrm>
            <a:off x="457200" y="873978"/>
            <a:ext cx="8229600" cy="5984022"/>
          </a:xfrm>
        </p:spPr>
        <p:txBody>
          <a:bodyPr>
            <a:normAutofit lnSpcReduction="10000"/>
          </a:bodyPr>
          <a:lstStyle/>
          <a:p>
            <a:r>
              <a:rPr lang="en-US" sz="2400" dirty="0">
                <a:latin typeface="Arial"/>
                <a:cs typeface="Arial"/>
              </a:rPr>
              <a:t>Antecedent Arctic ridging north of Greenland in late July 2019 set the stage for deep easterly flow </a:t>
            </a:r>
            <a:r>
              <a:rPr lang="en-US" sz="2400" dirty="0" smtClean="0">
                <a:latin typeface="Arial"/>
                <a:cs typeface="Arial"/>
              </a:rPr>
              <a:t>across Greenland</a:t>
            </a:r>
            <a:endParaRPr lang="en-US" sz="2400" dirty="0">
              <a:latin typeface="Arial"/>
              <a:cs typeface="Arial"/>
            </a:endParaRPr>
          </a:p>
          <a:p>
            <a:endParaRPr lang="en-US" sz="2400" dirty="0">
              <a:latin typeface="Arial"/>
              <a:cs typeface="Arial"/>
            </a:endParaRPr>
          </a:p>
          <a:p>
            <a:r>
              <a:rPr lang="en-US" sz="2400" dirty="0">
                <a:latin typeface="Arial"/>
                <a:cs typeface="Arial"/>
              </a:rPr>
              <a:t>A progressive western North Atlantic trough enabled a </a:t>
            </a:r>
            <a:r>
              <a:rPr lang="en-US" sz="2400" dirty="0" smtClean="0">
                <a:latin typeface="Arial"/>
                <a:cs typeface="Arial"/>
              </a:rPr>
              <a:t>northwestern </a:t>
            </a:r>
            <a:r>
              <a:rPr lang="en-US" sz="2400" dirty="0">
                <a:latin typeface="Arial"/>
                <a:cs typeface="Arial"/>
              </a:rPr>
              <a:t>Africa ridge to transition into a blocking Scandinavian anticyclone by late July</a:t>
            </a:r>
          </a:p>
          <a:p>
            <a:endParaRPr lang="en-US" sz="2400" dirty="0">
              <a:latin typeface="Arial"/>
              <a:cs typeface="Arial"/>
            </a:endParaRPr>
          </a:p>
          <a:p>
            <a:r>
              <a:rPr lang="en-US" sz="2400" dirty="0">
                <a:latin typeface="Arial"/>
                <a:cs typeface="Arial"/>
              </a:rPr>
              <a:t>Record-breaking Saharan hot air (&gt; 4 sigma at </a:t>
            </a:r>
            <a:r>
              <a:rPr lang="en-US" sz="2400" dirty="0" smtClean="0">
                <a:latin typeface="Arial"/>
                <a:cs typeface="Arial"/>
              </a:rPr>
              <a:t>850 hPa</a:t>
            </a:r>
            <a:r>
              <a:rPr lang="en-US" sz="2400" dirty="0">
                <a:latin typeface="Arial"/>
                <a:cs typeface="Arial"/>
              </a:rPr>
              <a:t>) overspread western Europe in conjunction with ridge building by 25 July</a:t>
            </a:r>
          </a:p>
          <a:p>
            <a:endParaRPr lang="en-US" sz="2400" dirty="0">
              <a:latin typeface="Arial"/>
              <a:cs typeface="Arial"/>
            </a:endParaRPr>
          </a:p>
          <a:p>
            <a:r>
              <a:rPr lang="en-US" sz="2400" dirty="0">
                <a:latin typeface="Arial"/>
                <a:cs typeface="Arial"/>
              </a:rPr>
              <a:t>Modified Saharan hot air reached Greenland by late July as the blocking Scandinavian anticyclone built westward in deep easterly flow</a:t>
            </a: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89105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1637"/>
            <a:ext cx="9135245" cy="2383764"/>
          </a:xfrm>
        </p:spPr>
        <p:txBody>
          <a:bodyPr>
            <a:noAutofit/>
          </a:bodyPr>
          <a:lstStyle/>
          <a:p>
            <a:r>
              <a:rPr lang="en-US" sz="3200" b="1" dirty="0">
                <a:solidFill>
                  <a:srgbClr val="FF0000"/>
                </a:solidFill>
                <a:latin typeface="Arial"/>
                <a:cs typeface="Arial"/>
              </a:rPr>
              <a:t>The Role of Dynamical and Diabatic Processes in Arctic Cyclogenesis and Greenland Ice Melt</a:t>
            </a:r>
          </a:p>
        </p:txBody>
      </p:sp>
      <p:sp>
        <p:nvSpPr>
          <p:cNvPr id="3" name="Subtitle 2"/>
          <p:cNvSpPr>
            <a:spLocks noGrp="1"/>
          </p:cNvSpPr>
          <p:nvPr>
            <p:ph type="subTitle" idx="1"/>
          </p:nvPr>
        </p:nvSpPr>
        <p:spPr>
          <a:xfrm>
            <a:off x="-1" y="3057418"/>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Scott Feldman, Daniel Keyser, and Lance Bosart</a:t>
            </a:r>
            <a:endParaRPr lang="en-US" sz="2400" b="1" i="1" dirty="0" smtClean="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State University of New York</a:t>
            </a:r>
          </a:p>
          <a:p>
            <a:endParaRPr lang="en-US" sz="2000" i="1" dirty="0" smtClean="0">
              <a:solidFill>
                <a:schemeClr val="tx1"/>
              </a:solidFill>
              <a:latin typeface="Arial" panose="020B0604020202020204" pitchFamily="34" charset="0"/>
              <a:cs typeface="Arial" panose="020B0604020202020204" pitchFamily="34" charset="0"/>
            </a:endParaRPr>
          </a:p>
          <a:p>
            <a:pPr lvl="0"/>
            <a:r>
              <a:rPr lang="en-US" sz="2400" dirty="0">
                <a:solidFill>
                  <a:srgbClr val="0000FF"/>
                </a:solidFill>
                <a:latin typeface="Arial" panose="020B0604020202020204" pitchFamily="34" charset="0"/>
                <a:cs typeface="Arial" panose="020B0604020202020204" pitchFamily="34" charset="0"/>
              </a:rPr>
              <a:t>Tuesday 7 July 2020</a:t>
            </a:r>
          </a:p>
          <a:p>
            <a:pPr lvl="0"/>
            <a:r>
              <a:rPr lang="en-US" sz="2400" dirty="0">
                <a:solidFill>
                  <a:srgbClr val="0000FF"/>
                </a:solidFill>
                <a:latin typeface="Arial" panose="020B0604020202020204" pitchFamily="34" charset="0"/>
                <a:cs typeface="Arial" panose="020B0604020202020204" pitchFamily="34" charset="0"/>
              </a:rPr>
              <a:t>ONR DRI Arctic Cyclone Workshop</a:t>
            </a:r>
          </a:p>
          <a:p>
            <a:endParaRPr lang="en-US" sz="2400" dirty="0" smtClean="0">
              <a:solidFill>
                <a:srgbClr val="0000FF"/>
              </a:solidFill>
              <a:latin typeface="Arial" panose="020B0604020202020204" pitchFamily="34" charset="0"/>
              <a:cs typeface="Arial" panose="020B0604020202020204" pitchFamily="34" charset="0"/>
            </a:endParaRP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271637"/>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655401"/>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384634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D2B79D2-7DBD-4886-8950-DFEA2C9AC621}"/>
              </a:ext>
            </a:extLst>
          </p:cNvPr>
          <p:cNvSpPr>
            <a:spLocks noGrp="1"/>
          </p:cNvSpPr>
          <p:nvPr>
            <p:ph idx="1"/>
          </p:nvPr>
        </p:nvSpPr>
        <p:spPr>
          <a:xfrm>
            <a:off x="324059" y="226346"/>
            <a:ext cx="8515036" cy="6450889"/>
          </a:xfrm>
        </p:spPr>
        <p:txBody>
          <a:bodyPr>
            <a:normAutofit lnSpcReduction="10000"/>
          </a:bodyPr>
          <a:lstStyle/>
          <a:p>
            <a:pPr marL="0" indent="0">
              <a:buNone/>
            </a:pPr>
            <a:r>
              <a:rPr lang="en-US" sz="1800" b="1" dirty="0">
                <a:solidFill>
                  <a:srgbClr val="FF0000"/>
                </a:solidFill>
                <a:latin typeface="Arial"/>
                <a:cs typeface="Arial"/>
              </a:rPr>
              <a:t>Science Goals: </a:t>
            </a:r>
            <a:endParaRPr lang="en-US" sz="1800" b="1" dirty="0" smtClean="0">
              <a:solidFill>
                <a:srgbClr val="FF0000"/>
              </a:solidFill>
              <a:latin typeface="Arial"/>
              <a:cs typeface="Arial"/>
            </a:endParaRPr>
          </a:p>
          <a:p>
            <a:pPr marL="0" indent="0">
              <a:lnSpc>
                <a:spcPct val="60000"/>
              </a:lnSpc>
              <a:buNone/>
            </a:pPr>
            <a:endParaRPr lang="en-US" sz="800" b="1" dirty="0" smtClean="0">
              <a:solidFill>
                <a:srgbClr val="FF0000"/>
              </a:solidFill>
              <a:latin typeface="Arial"/>
              <a:cs typeface="Arial"/>
            </a:endParaRPr>
          </a:p>
          <a:p>
            <a:r>
              <a:rPr lang="en-US" sz="1800" dirty="0">
                <a:latin typeface="Arial"/>
                <a:cs typeface="Arial"/>
              </a:rPr>
              <a:t>S</a:t>
            </a:r>
            <a:r>
              <a:rPr lang="en-US" sz="1800" dirty="0" smtClean="0">
                <a:latin typeface="Arial"/>
                <a:cs typeface="Arial"/>
              </a:rPr>
              <a:t>elect </a:t>
            </a:r>
            <a:r>
              <a:rPr lang="en-US" sz="1800" dirty="0">
                <a:latin typeface="Arial"/>
                <a:cs typeface="Arial"/>
              </a:rPr>
              <a:t>representative cases of </a:t>
            </a:r>
            <a:r>
              <a:rPr lang="en-US" sz="1800" dirty="0" smtClean="0">
                <a:latin typeface="Arial"/>
                <a:cs typeface="Arial"/>
              </a:rPr>
              <a:t>ACs </a:t>
            </a:r>
            <a:r>
              <a:rPr lang="en-US" sz="1800" dirty="0">
                <a:latin typeface="Arial"/>
                <a:cs typeface="Arial"/>
              </a:rPr>
              <a:t>tracking into and out of the Arctic </a:t>
            </a:r>
            <a:r>
              <a:rPr lang="en-US" sz="1800" dirty="0" smtClean="0">
                <a:latin typeface="Arial"/>
                <a:cs typeface="Arial"/>
              </a:rPr>
              <a:t>and </a:t>
            </a:r>
            <a:r>
              <a:rPr lang="en-US" sz="1800" dirty="0">
                <a:latin typeface="Arial"/>
                <a:cs typeface="Arial"/>
              </a:rPr>
              <a:t>construct detailed synoptic-dynamic analyses of these representative </a:t>
            </a:r>
            <a:r>
              <a:rPr lang="en-US" sz="1800" dirty="0" smtClean="0">
                <a:latin typeface="Arial"/>
                <a:cs typeface="Arial"/>
              </a:rPr>
              <a:t>cases</a:t>
            </a:r>
          </a:p>
          <a:p>
            <a:pPr>
              <a:lnSpc>
                <a:spcPct val="80000"/>
              </a:lnSpc>
            </a:pPr>
            <a:endParaRPr lang="en-US" sz="1800" dirty="0" smtClean="0">
              <a:latin typeface="Arial"/>
              <a:cs typeface="Arial"/>
            </a:endParaRPr>
          </a:p>
          <a:p>
            <a:r>
              <a:rPr lang="en-US" sz="1800" dirty="0">
                <a:latin typeface="Arial"/>
                <a:cs typeface="Arial"/>
              </a:rPr>
              <a:t>D</a:t>
            </a:r>
            <a:r>
              <a:rPr lang="en-US" sz="1800" dirty="0" smtClean="0">
                <a:latin typeface="Arial"/>
                <a:cs typeface="Arial"/>
              </a:rPr>
              <a:t>etermine </a:t>
            </a:r>
            <a:r>
              <a:rPr lang="en-US" sz="1800" dirty="0">
                <a:latin typeface="Arial"/>
                <a:cs typeface="Arial"/>
              </a:rPr>
              <a:t>the </a:t>
            </a:r>
            <a:r>
              <a:rPr lang="en-US" sz="1800" dirty="0" smtClean="0">
                <a:latin typeface="Arial"/>
                <a:cs typeface="Arial"/>
              </a:rPr>
              <a:t>various </a:t>
            </a:r>
            <a:r>
              <a:rPr lang="en-US" sz="1800" dirty="0">
                <a:latin typeface="Arial"/>
                <a:cs typeface="Arial"/>
              </a:rPr>
              <a:t>types of </a:t>
            </a:r>
            <a:r>
              <a:rPr lang="en-US" sz="1800" dirty="0" smtClean="0">
                <a:latin typeface="Arial"/>
                <a:cs typeface="Arial"/>
              </a:rPr>
              <a:t>synoptic flow </a:t>
            </a:r>
            <a:r>
              <a:rPr lang="en-US" sz="1800" dirty="0">
                <a:latin typeface="Arial"/>
                <a:cs typeface="Arial"/>
              </a:rPr>
              <a:t>regimes (e.g</a:t>
            </a:r>
            <a:r>
              <a:rPr lang="en-US" sz="1800" dirty="0" smtClean="0">
                <a:latin typeface="Arial"/>
                <a:cs typeface="Arial"/>
              </a:rPr>
              <a:t>., </a:t>
            </a:r>
            <a:r>
              <a:rPr lang="en-US" sz="1800" dirty="0">
                <a:latin typeface="Arial"/>
                <a:cs typeface="Arial"/>
              </a:rPr>
              <a:t>cyclones </a:t>
            </a:r>
            <a:r>
              <a:rPr lang="en-US" sz="1800" dirty="0" smtClean="0">
                <a:latin typeface="Arial"/>
                <a:cs typeface="Arial"/>
              </a:rPr>
              <a:t>and ridges) </a:t>
            </a:r>
            <a:r>
              <a:rPr lang="en-US" sz="1800" dirty="0">
                <a:latin typeface="Arial"/>
                <a:cs typeface="Arial"/>
              </a:rPr>
              <a:t>in the Arctic that contribute to Greenland ice </a:t>
            </a:r>
            <a:r>
              <a:rPr lang="en-US" sz="1800" dirty="0" smtClean="0">
                <a:latin typeface="Arial"/>
                <a:cs typeface="Arial"/>
              </a:rPr>
              <a:t>melt</a:t>
            </a:r>
          </a:p>
          <a:p>
            <a:pPr>
              <a:lnSpc>
                <a:spcPct val="80000"/>
              </a:lnSpc>
            </a:pPr>
            <a:endParaRPr lang="en-US" sz="1800" dirty="0" smtClean="0">
              <a:latin typeface="Arial"/>
              <a:cs typeface="Arial"/>
            </a:endParaRPr>
          </a:p>
          <a:p>
            <a:r>
              <a:rPr lang="en-US" sz="1800" dirty="0">
                <a:latin typeface="Arial"/>
                <a:cs typeface="Arial"/>
              </a:rPr>
              <a:t>E</a:t>
            </a:r>
            <a:r>
              <a:rPr lang="en-US" sz="1800" dirty="0" smtClean="0">
                <a:latin typeface="Arial"/>
                <a:cs typeface="Arial"/>
              </a:rPr>
              <a:t>xamine </a:t>
            </a:r>
            <a:r>
              <a:rPr lang="en-US" sz="1800" dirty="0">
                <a:latin typeface="Arial"/>
                <a:cs typeface="Arial"/>
              </a:rPr>
              <a:t>predictability issues for the </a:t>
            </a:r>
            <a:r>
              <a:rPr lang="en-US" sz="1800" dirty="0" smtClean="0">
                <a:latin typeface="Arial"/>
                <a:cs typeface="Arial"/>
              </a:rPr>
              <a:t>representative cases </a:t>
            </a:r>
            <a:r>
              <a:rPr lang="en-US" sz="1800" dirty="0">
                <a:latin typeface="Arial"/>
                <a:cs typeface="Arial"/>
              </a:rPr>
              <a:t>using available gridded reforecast datasets</a:t>
            </a:r>
          </a:p>
          <a:p>
            <a:pPr marL="457200" lvl="1" indent="0">
              <a:buNone/>
            </a:pPr>
            <a:endParaRPr lang="en-US" sz="1800" dirty="0">
              <a:latin typeface="Arial"/>
              <a:cs typeface="Arial"/>
            </a:endParaRPr>
          </a:p>
          <a:p>
            <a:pPr marL="0" indent="0">
              <a:buNone/>
            </a:pPr>
            <a:r>
              <a:rPr lang="en-US" sz="1800" b="1" dirty="0">
                <a:solidFill>
                  <a:srgbClr val="FF0000"/>
                </a:solidFill>
                <a:latin typeface="Arial"/>
                <a:cs typeface="Arial"/>
              </a:rPr>
              <a:t>Research Methodology</a:t>
            </a:r>
            <a:r>
              <a:rPr lang="en-US" sz="1800" b="1" dirty="0" smtClean="0">
                <a:solidFill>
                  <a:srgbClr val="FF0000"/>
                </a:solidFill>
                <a:latin typeface="Arial"/>
                <a:cs typeface="Arial"/>
              </a:rPr>
              <a:t>:</a:t>
            </a:r>
          </a:p>
          <a:p>
            <a:pPr marL="0" indent="0">
              <a:lnSpc>
                <a:spcPct val="60000"/>
              </a:lnSpc>
              <a:buNone/>
            </a:pPr>
            <a:endParaRPr lang="en-US" sz="800" b="1" dirty="0" smtClean="0">
              <a:solidFill>
                <a:srgbClr val="FF0000"/>
              </a:solidFill>
              <a:latin typeface="Arial"/>
              <a:cs typeface="Arial"/>
            </a:endParaRPr>
          </a:p>
          <a:p>
            <a:r>
              <a:rPr lang="en-US" sz="1800" dirty="0" smtClean="0">
                <a:latin typeface="Arial"/>
                <a:cs typeface="Arial"/>
              </a:rPr>
              <a:t>Use </a:t>
            </a:r>
            <a:r>
              <a:rPr lang="en-US" sz="1800" dirty="0">
                <a:latin typeface="Arial"/>
                <a:cs typeface="Arial"/>
              </a:rPr>
              <a:t>self-organizing maps (SOMs) to create composites of the </a:t>
            </a:r>
            <a:r>
              <a:rPr lang="en-US" sz="1800" dirty="0" smtClean="0">
                <a:latin typeface="Arial"/>
                <a:cs typeface="Arial"/>
              </a:rPr>
              <a:t>various</a:t>
            </a:r>
            <a:r>
              <a:rPr lang="en-US" sz="1800" dirty="0" smtClean="0">
                <a:latin typeface="Arial"/>
                <a:cs typeface="Arial"/>
              </a:rPr>
              <a:t> synoptic flow </a:t>
            </a:r>
            <a:r>
              <a:rPr lang="en-US" sz="1800" dirty="0">
                <a:latin typeface="Arial"/>
                <a:cs typeface="Arial"/>
              </a:rPr>
              <a:t>regimes associated with Greenland ice </a:t>
            </a:r>
            <a:r>
              <a:rPr lang="en-US" sz="1800" dirty="0" smtClean="0">
                <a:latin typeface="Arial"/>
                <a:cs typeface="Arial"/>
              </a:rPr>
              <a:t>melt</a:t>
            </a:r>
          </a:p>
          <a:p>
            <a:pPr marL="0" indent="0">
              <a:lnSpc>
                <a:spcPct val="60000"/>
              </a:lnSpc>
              <a:buNone/>
            </a:pPr>
            <a:endParaRPr lang="en-US" sz="1800" dirty="0" smtClean="0">
              <a:latin typeface="Arial"/>
              <a:cs typeface="Arial"/>
            </a:endParaRPr>
          </a:p>
          <a:p>
            <a:pPr lvl="1"/>
            <a:r>
              <a:rPr lang="en-US" sz="1800" dirty="0" smtClean="0">
                <a:latin typeface="Arial"/>
                <a:cs typeface="Arial"/>
              </a:rPr>
              <a:t>Select </a:t>
            </a:r>
            <a:r>
              <a:rPr lang="en-US" sz="1800" dirty="0">
                <a:latin typeface="Arial"/>
                <a:cs typeface="Arial"/>
              </a:rPr>
              <a:t>days </a:t>
            </a:r>
            <a:r>
              <a:rPr lang="en-US" sz="1800" dirty="0" smtClean="0">
                <a:latin typeface="Arial"/>
                <a:cs typeface="Arial"/>
              </a:rPr>
              <a:t>during </a:t>
            </a:r>
            <a:r>
              <a:rPr lang="en-US" sz="1800" dirty="0">
                <a:latin typeface="Arial"/>
                <a:cs typeface="Arial"/>
              </a:rPr>
              <a:t>April–October 1979–2019 where the Greenland ice melt extent </a:t>
            </a:r>
            <a:r>
              <a:rPr lang="en-US" sz="1800" dirty="0" smtClean="0">
                <a:latin typeface="Arial"/>
                <a:cs typeface="Arial"/>
              </a:rPr>
              <a:t>is </a:t>
            </a:r>
            <a:r>
              <a:rPr lang="en-US" sz="1800" dirty="0">
                <a:latin typeface="Arial"/>
                <a:cs typeface="Arial"/>
              </a:rPr>
              <a:t>in the upper 90</a:t>
            </a:r>
            <a:r>
              <a:rPr lang="en-US" sz="1800" baseline="30000" dirty="0">
                <a:latin typeface="Arial"/>
                <a:cs typeface="Arial"/>
              </a:rPr>
              <a:t>th</a:t>
            </a:r>
            <a:r>
              <a:rPr lang="en-US" sz="1800" dirty="0">
                <a:latin typeface="Arial"/>
                <a:cs typeface="Arial"/>
              </a:rPr>
              <a:t> percentile compared to </a:t>
            </a:r>
            <a:r>
              <a:rPr lang="en-US" sz="1800" dirty="0" smtClean="0">
                <a:latin typeface="Arial"/>
                <a:cs typeface="Arial"/>
              </a:rPr>
              <a:t>climatology</a:t>
            </a:r>
          </a:p>
          <a:p>
            <a:pPr marL="457200" lvl="1" indent="0">
              <a:lnSpc>
                <a:spcPct val="80000"/>
              </a:lnSpc>
              <a:buNone/>
            </a:pPr>
            <a:endParaRPr lang="en-US" sz="1800" dirty="0" smtClean="0">
              <a:latin typeface="Arial"/>
              <a:cs typeface="Arial"/>
            </a:endParaRPr>
          </a:p>
          <a:p>
            <a:pPr lvl="1"/>
            <a:r>
              <a:rPr lang="en-US" sz="1800" dirty="0" smtClean="0">
                <a:latin typeface="Arial"/>
                <a:cs typeface="Arial"/>
              </a:rPr>
              <a:t>Use </a:t>
            </a:r>
            <a:r>
              <a:rPr lang="en-US" sz="1800" dirty="0">
                <a:latin typeface="Arial"/>
                <a:cs typeface="Arial"/>
              </a:rPr>
              <a:t>500-hPa geopotential </a:t>
            </a:r>
            <a:r>
              <a:rPr lang="en-US" sz="1800" dirty="0" smtClean="0">
                <a:latin typeface="Arial"/>
                <a:cs typeface="Arial"/>
              </a:rPr>
              <a:t>height </a:t>
            </a:r>
            <a:r>
              <a:rPr lang="en-US" sz="1800" dirty="0">
                <a:latin typeface="Arial"/>
                <a:cs typeface="Arial"/>
              </a:rPr>
              <a:t>from ERA5 reanalysis data at 1° resolution </a:t>
            </a:r>
            <a:r>
              <a:rPr lang="en-US" sz="1800" dirty="0" smtClean="0">
                <a:latin typeface="Arial"/>
                <a:cs typeface="Arial"/>
              </a:rPr>
              <a:t>for </a:t>
            </a:r>
            <a:r>
              <a:rPr lang="en-US" sz="1800" dirty="0">
                <a:latin typeface="Arial"/>
                <a:cs typeface="Arial"/>
              </a:rPr>
              <a:t>input into the SOMs algorithm (</a:t>
            </a:r>
            <a:r>
              <a:rPr lang="en-US" sz="1800" dirty="0" err="1">
                <a:latin typeface="Arial"/>
                <a:cs typeface="Arial"/>
              </a:rPr>
              <a:t>Kohonen</a:t>
            </a:r>
            <a:r>
              <a:rPr lang="en-US" sz="1800" dirty="0">
                <a:latin typeface="Arial"/>
                <a:cs typeface="Arial"/>
              </a:rPr>
              <a:t> 1995, section 3.2</a:t>
            </a:r>
            <a:r>
              <a:rPr lang="en-US" sz="1800" dirty="0" smtClean="0">
                <a:latin typeface="Arial"/>
                <a:cs typeface="Arial"/>
              </a:rPr>
              <a:t>)</a:t>
            </a:r>
          </a:p>
          <a:p>
            <a:pPr lvl="1">
              <a:lnSpc>
                <a:spcPct val="80000"/>
              </a:lnSpc>
            </a:pPr>
            <a:endParaRPr lang="en-US" sz="1800" dirty="0" smtClean="0">
              <a:latin typeface="Arial"/>
              <a:cs typeface="Arial"/>
            </a:endParaRPr>
          </a:p>
          <a:p>
            <a:pPr lvl="1"/>
            <a:r>
              <a:rPr lang="en-US" sz="1800" dirty="0" smtClean="0">
                <a:latin typeface="Arial"/>
                <a:cs typeface="Arial"/>
              </a:rPr>
              <a:t>Calculate </a:t>
            </a:r>
            <a:r>
              <a:rPr lang="en-US" sz="1800" dirty="0">
                <a:latin typeface="Arial"/>
                <a:cs typeface="Arial"/>
              </a:rPr>
              <a:t>the </a:t>
            </a:r>
            <a:r>
              <a:rPr lang="en-US" sz="1800" dirty="0" smtClean="0">
                <a:latin typeface="Arial"/>
                <a:cs typeface="Arial"/>
              </a:rPr>
              <a:t>average </a:t>
            </a:r>
            <a:r>
              <a:rPr lang="en-US" sz="1800" dirty="0">
                <a:latin typeface="Arial"/>
                <a:cs typeface="Arial"/>
              </a:rPr>
              <a:t>500-hPa geopotential height </a:t>
            </a:r>
            <a:r>
              <a:rPr lang="en-US" sz="1800" dirty="0" smtClean="0">
                <a:latin typeface="Arial"/>
                <a:cs typeface="Arial"/>
              </a:rPr>
              <a:t>for </a:t>
            </a:r>
            <a:r>
              <a:rPr lang="en-US" sz="1800" dirty="0">
                <a:latin typeface="Arial"/>
                <a:cs typeface="Arial"/>
              </a:rPr>
              <a:t>each node identified </a:t>
            </a:r>
            <a:r>
              <a:rPr lang="en-US" sz="1800" dirty="0" smtClean="0">
                <a:latin typeface="Arial"/>
                <a:cs typeface="Arial"/>
              </a:rPr>
              <a:t>from </a:t>
            </a:r>
            <a:r>
              <a:rPr lang="en-US" sz="1800" dirty="0">
                <a:latin typeface="Arial"/>
                <a:cs typeface="Arial"/>
              </a:rPr>
              <a:t>the SOMs analysis over a Greenland domain</a:t>
            </a:r>
          </a:p>
          <a:p>
            <a:pPr lvl="2"/>
            <a:endParaRPr lang="en-US" sz="1600" dirty="0">
              <a:cs typeface="Times New Roman" panose="02020603050405020304" pitchFamily="18" charset="0"/>
            </a:endParaRPr>
          </a:p>
          <a:p>
            <a:pPr lvl="2"/>
            <a:endParaRPr lang="en-US" sz="1600" dirty="0">
              <a:cs typeface="Times New Roman" panose="02020603050405020304" pitchFamily="18" charset="0"/>
            </a:endParaRPr>
          </a:p>
          <a:p>
            <a:pPr lvl="2"/>
            <a:endParaRPr lang="en-US" sz="1600" dirty="0">
              <a:cs typeface="Times New Roman" panose="02020603050405020304" pitchFamily="18" charset="0"/>
            </a:endParaRPr>
          </a:p>
          <a:p>
            <a:pPr lvl="1"/>
            <a:endParaRPr lang="en-US" sz="1600" b="1" dirty="0">
              <a:cs typeface="Times New Roman" panose="02020603050405020304" pitchFamily="18" charset="0"/>
            </a:endParaRPr>
          </a:p>
          <a:p>
            <a:pPr lvl="1"/>
            <a:endParaRPr lang="en-US" sz="1600" b="1" dirty="0">
              <a:cs typeface="Times New Roman" panose="02020603050405020304" pitchFamily="18" charset="0"/>
            </a:endParaRPr>
          </a:p>
          <a:p>
            <a:pPr lvl="1"/>
            <a:endParaRPr lang="en-US" sz="2000" dirty="0"/>
          </a:p>
          <a:p>
            <a:pPr lvl="1"/>
            <a:endParaRPr lang="en-US" dirty="0"/>
          </a:p>
        </p:txBody>
      </p:sp>
      <p:sp>
        <p:nvSpPr>
          <p:cNvPr id="4" name="Title 1">
            <a:extLst>
              <a:ext uri="{FF2B5EF4-FFF2-40B4-BE49-F238E27FC236}">
                <a16:creationId xmlns="" xmlns:a16="http://schemas.microsoft.com/office/drawing/2014/main" id="{2A304F06-D1C2-4723-A214-D6145C731C55}"/>
              </a:ext>
            </a:extLst>
          </p:cNvPr>
          <p:cNvSpPr txBox="1">
            <a:spLocks/>
          </p:cNvSpPr>
          <p:nvPr/>
        </p:nvSpPr>
        <p:spPr>
          <a:xfrm>
            <a:off x="399497" y="103750"/>
            <a:ext cx="7634795" cy="722220"/>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b="1" dirty="0">
              <a:solidFill>
                <a:srgbClr val="FF0000"/>
              </a:solidFill>
              <a:latin typeface="+mn-lt"/>
              <a:cs typeface="Arial" panose="020B0604020202020204" pitchFamily="34" charset="0"/>
            </a:endParaRPr>
          </a:p>
        </p:txBody>
      </p:sp>
    </p:spTree>
    <p:extLst>
      <p:ext uri="{BB962C8B-B14F-4D97-AF65-F5344CB8AC3E}">
        <p14:creationId xmlns:p14="http://schemas.microsoft.com/office/powerpoint/2010/main" val="7981669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a:extLst>
              <a:ext uri="{FF2B5EF4-FFF2-40B4-BE49-F238E27FC236}">
                <a16:creationId xmlns="" xmlns:a16="http://schemas.microsoft.com/office/drawing/2014/main" id="{CCFAA892-0F96-4BFF-B5AA-FF61A993C2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4400"/>
          <a:stretch/>
        </p:blipFill>
        <p:spPr bwMode="auto">
          <a:xfrm>
            <a:off x="81560" y="814054"/>
            <a:ext cx="8988641" cy="27069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8DC60D3C-3A07-4E4D-9A9D-ED08CC1E7C1E}"/>
              </a:ext>
            </a:extLst>
          </p:cNvPr>
          <p:cNvSpPr txBox="1"/>
          <p:nvPr/>
        </p:nvSpPr>
        <p:spPr>
          <a:xfrm>
            <a:off x="4550497" y="668271"/>
            <a:ext cx="691139" cy="400110"/>
          </a:xfrm>
          <a:prstGeom prst="rect">
            <a:avLst/>
          </a:prstGeom>
          <a:noFill/>
        </p:spPr>
        <p:txBody>
          <a:bodyPr wrap="square" rtlCol="0">
            <a:spAutoFit/>
          </a:bodyPr>
          <a:lstStyle/>
          <a:p>
            <a:r>
              <a:rPr lang="en-US" sz="2000" b="1" dirty="0"/>
              <a:t>(b)</a:t>
            </a:r>
          </a:p>
        </p:txBody>
      </p:sp>
      <p:sp>
        <p:nvSpPr>
          <p:cNvPr id="4" name="TextBox 3">
            <a:extLst>
              <a:ext uri="{FF2B5EF4-FFF2-40B4-BE49-F238E27FC236}">
                <a16:creationId xmlns="" xmlns:a16="http://schemas.microsoft.com/office/drawing/2014/main" id="{584415EE-3B50-4E55-887C-62B5BE5FE2D8}"/>
              </a:ext>
            </a:extLst>
          </p:cNvPr>
          <p:cNvSpPr txBox="1"/>
          <p:nvPr/>
        </p:nvSpPr>
        <p:spPr>
          <a:xfrm>
            <a:off x="100315" y="669082"/>
            <a:ext cx="592411" cy="400110"/>
          </a:xfrm>
          <a:prstGeom prst="rect">
            <a:avLst/>
          </a:prstGeom>
          <a:noFill/>
        </p:spPr>
        <p:txBody>
          <a:bodyPr wrap="square" rtlCol="0">
            <a:spAutoFit/>
          </a:bodyPr>
          <a:lstStyle/>
          <a:p>
            <a:r>
              <a:rPr lang="en-US" sz="2000" b="1" dirty="0"/>
              <a:t>(a)</a:t>
            </a:r>
          </a:p>
        </p:txBody>
      </p:sp>
      <p:cxnSp>
        <p:nvCxnSpPr>
          <p:cNvPr id="10" name="Straight Connector 9">
            <a:extLst>
              <a:ext uri="{FF2B5EF4-FFF2-40B4-BE49-F238E27FC236}">
                <a16:creationId xmlns="" xmlns:a16="http://schemas.microsoft.com/office/drawing/2014/main" id="{EE761F02-BAA3-42EB-9D2D-94E49CA4235D}"/>
              </a:ext>
            </a:extLst>
          </p:cNvPr>
          <p:cNvCxnSpPr>
            <a:cxnSpLocks/>
          </p:cNvCxnSpPr>
          <p:nvPr/>
        </p:nvCxnSpPr>
        <p:spPr>
          <a:xfrm>
            <a:off x="-1770" y="4280368"/>
            <a:ext cx="9151144"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 xmlns:a16="http://schemas.microsoft.com/office/drawing/2014/main" id="{FC43660E-4F3B-47B0-BF04-1ECC37D69812}"/>
              </a:ext>
            </a:extLst>
          </p:cNvPr>
          <p:cNvSpPr txBox="1"/>
          <p:nvPr/>
        </p:nvSpPr>
        <p:spPr>
          <a:xfrm>
            <a:off x="81560" y="4395679"/>
            <a:ext cx="8988641" cy="24191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a:cs typeface="Arial"/>
              </a:rPr>
              <a:t>500-hPa geopotential </a:t>
            </a:r>
            <a:r>
              <a:rPr lang="en-US" dirty="0" smtClean="0">
                <a:latin typeface="Arial"/>
                <a:cs typeface="Arial"/>
              </a:rPr>
              <a:t>height </a:t>
            </a:r>
            <a:r>
              <a:rPr lang="en-US" dirty="0">
                <a:latin typeface="Arial"/>
                <a:cs typeface="Arial"/>
              </a:rPr>
              <a:t>(dam) composites of days where the Greenland surface melt extent </a:t>
            </a:r>
            <a:r>
              <a:rPr lang="en-US" dirty="0" smtClean="0">
                <a:latin typeface="Arial"/>
                <a:cs typeface="Arial"/>
              </a:rPr>
              <a:t>is </a:t>
            </a:r>
            <a:r>
              <a:rPr lang="en-US" dirty="0">
                <a:latin typeface="Arial"/>
                <a:cs typeface="Arial"/>
              </a:rPr>
              <a:t>in the upper 90</a:t>
            </a:r>
            <a:r>
              <a:rPr lang="en-US" baseline="30000" dirty="0">
                <a:latin typeface="Arial"/>
                <a:cs typeface="Arial"/>
              </a:rPr>
              <a:t>th</a:t>
            </a:r>
            <a:r>
              <a:rPr lang="en-US" dirty="0">
                <a:latin typeface="Arial"/>
                <a:cs typeface="Arial"/>
              </a:rPr>
              <a:t> percentile compared to </a:t>
            </a:r>
            <a:r>
              <a:rPr lang="en-US" dirty="0" smtClean="0">
                <a:latin typeface="Arial"/>
                <a:cs typeface="Arial"/>
              </a:rPr>
              <a:t>climatology</a:t>
            </a:r>
          </a:p>
          <a:p>
            <a:pPr marL="285750" indent="-285750">
              <a:lnSpc>
                <a:spcPct val="70000"/>
              </a:lnSpc>
              <a:buFont typeface="Arial" panose="020B0604020202020204" pitchFamily="34" charset="0"/>
              <a:buChar char="•"/>
            </a:pPr>
            <a:endParaRPr lang="en-US" dirty="0">
              <a:latin typeface="Arial"/>
              <a:cs typeface="Arial"/>
            </a:endParaRPr>
          </a:p>
          <a:p>
            <a:pPr marL="285750" indent="-285750">
              <a:buFont typeface="Arial" panose="020B0604020202020204" pitchFamily="34" charset="0"/>
              <a:buChar char="•"/>
            </a:pPr>
            <a:r>
              <a:rPr lang="en-US" dirty="0">
                <a:latin typeface="Arial"/>
                <a:cs typeface="Arial"/>
              </a:rPr>
              <a:t>Panel (a) represents days with a strong ridge regime over Greenland and </a:t>
            </a:r>
            <a:r>
              <a:rPr lang="en-US" dirty="0" smtClean="0">
                <a:latin typeface="Arial"/>
                <a:cs typeface="Arial"/>
              </a:rPr>
              <a:t>panel </a:t>
            </a:r>
            <a:r>
              <a:rPr lang="en-US" dirty="0">
                <a:latin typeface="Arial"/>
                <a:cs typeface="Arial"/>
              </a:rPr>
              <a:t>(b) represents days with a strong trough upstream of </a:t>
            </a:r>
            <a:r>
              <a:rPr lang="en-US" dirty="0" smtClean="0">
                <a:latin typeface="Arial"/>
                <a:cs typeface="Arial"/>
              </a:rPr>
              <a:t>Greenland</a:t>
            </a:r>
          </a:p>
          <a:p>
            <a:pPr marL="285750" indent="-285750">
              <a:lnSpc>
                <a:spcPct val="70000"/>
              </a:lnSpc>
              <a:buFont typeface="Arial" panose="020B0604020202020204" pitchFamily="34" charset="0"/>
              <a:buChar char="•"/>
            </a:pPr>
            <a:endParaRPr lang="en-US" dirty="0">
              <a:latin typeface="Arial"/>
              <a:cs typeface="Arial"/>
            </a:endParaRPr>
          </a:p>
          <a:p>
            <a:pPr marL="285750" indent="-285750">
              <a:buFont typeface="Arial" panose="020B0604020202020204" pitchFamily="34" charset="0"/>
              <a:buChar char="•"/>
            </a:pPr>
            <a:r>
              <a:rPr lang="en-US" b="1" dirty="0">
                <a:solidFill>
                  <a:srgbClr val="FF0000"/>
                </a:solidFill>
                <a:latin typeface="Arial"/>
                <a:cs typeface="Arial"/>
              </a:rPr>
              <a:t>Future </a:t>
            </a:r>
            <a:r>
              <a:rPr lang="en-US" b="1" dirty="0" smtClean="0">
                <a:solidFill>
                  <a:srgbClr val="FF0000"/>
                </a:solidFill>
                <a:latin typeface="Arial"/>
                <a:cs typeface="Arial"/>
              </a:rPr>
              <a:t>Research</a:t>
            </a:r>
            <a:r>
              <a:rPr lang="en-US" b="1" dirty="0" smtClean="0">
                <a:solidFill>
                  <a:srgbClr val="FF0000"/>
                </a:solidFill>
                <a:latin typeface="Arial"/>
                <a:cs typeface="Arial"/>
              </a:rPr>
              <a:t>: </a:t>
            </a:r>
            <a:r>
              <a:rPr lang="en-US" dirty="0">
                <a:latin typeface="Arial"/>
                <a:cs typeface="Arial"/>
              </a:rPr>
              <a:t>Select representative </a:t>
            </a:r>
            <a:r>
              <a:rPr lang="en-US" dirty="0" smtClean="0">
                <a:latin typeface="Arial"/>
                <a:cs typeface="Arial"/>
              </a:rPr>
              <a:t>cases </a:t>
            </a:r>
            <a:r>
              <a:rPr lang="en-US" dirty="0">
                <a:latin typeface="Arial"/>
                <a:cs typeface="Arial"/>
              </a:rPr>
              <a:t>of </a:t>
            </a:r>
            <a:r>
              <a:rPr lang="en-US" dirty="0" smtClean="0">
                <a:latin typeface="Arial"/>
                <a:cs typeface="Arial"/>
              </a:rPr>
              <a:t>various </a:t>
            </a:r>
            <a:r>
              <a:rPr lang="en-US" dirty="0">
                <a:latin typeface="Arial"/>
                <a:cs typeface="Arial"/>
              </a:rPr>
              <a:t>synoptic flow regimes that contribute to major Greenland ice melt events and construct detailed synoptic-dynamic analyses of these representative cases</a:t>
            </a:r>
          </a:p>
        </p:txBody>
      </p:sp>
      <p:cxnSp>
        <p:nvCxnSpPr>
          <p:cNvPr id="11" name="Straight Connector 10"/>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500-hPa Geopotential Height Composites</a:t>
            </a:r>
            <a:endParaRPr lang="en-US" sz="2800" b="1" dirty="0">
              <a:solidFill>
                <a:srgbClr val="FF0000"/>
              </a:solidFill>
              <a:latin typeface="Arial" panose="020B0604020202020204" pitchFamily="34" charset="0"/>
              <a:cs typeface="Arial" panose="020B0604020202020204" pitchFamily="34" charset="0"/>
            </a:endParaRPr>
          </a:p>
        </p:txBody>
      </p:sp>
      <p:pic>
        <p:nvPicPr>
          <p:cNvPr id="14" name="Picture 10">
            <a:extLst>
              <a:ext uri="{FF2B5EF4-FFF2-40B4-BE49-F238E27FC236}">
                <a16:creationId xmlns="" xmlns:a16="http://schemas.microsoft.com/office/drawing/2014/main" id="{CCFAA892-0F96-4BFF-B5AA-FF61A993C2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231"/>
          <a:stretch/>
        </p:blipFill>
        <p:spPr bwMode="auto">
          <a:xfrm>
            <a:off x="79921" y="3445504"/>
            <a:ext cx="8988641" cy="636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9843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1637"/>
            <a:ext cx="9135245" cy="2383764"/>
          </a:xfrm>
        </p:spPr>
        <p:txBody>
          <a:bodyPr>
            <a:noAutofit/>
          </a:bodyPr>
          <a:lstStyle/>
          <a:p>
            <a:r>
              <a:rPr lang="en-US" sz="3200" b="1" dirty="0" smtClean="0">
                <a:solidFill>
                  <a:srgbClr val="FF0000"/>
                </a:solidFill>
                <a:latin typeface="Arial"/>
                <a:cs typeface="Arial"/>
              </a:rPr>
              <a:t>Diagnosing High Sinuosity Regimes Associated with Greenland Ice Melt Events </a:t>
            </a:r>
            <a:endParaRPr lang="en-US" sz="3200" b="1" dirty="0">
              <a:solidFill>
                <a:srgbClr val="FF0000"/>
              </a:solidFill>
              <a:latin typeface="Arial"/>
              <a:cs typeface="Arial"/>
            </a:endParaRPr>
          </a:p>
        </p:txBody>
      </p:sp>
      <p:sp>
        <p:nvSpPr>
          <p:cNvPr id="3" name="Subtitle 2"/>
          <p:cNvSpPr>
            <a:spLocks noGrp="1"/>
          </p:cNvSpPr>
          <p:nvPr>
            <p:ph type="subTitle" idx="1"/>
          </p:nvPr>
        </p:nvSpPr>
        <p:spPr>
          <a:xfrm>
            <a:off x="-1" y="3057418"/>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Mansour El </a:t>
            </a:r>
            <a:r>
              <a:rPr lang="en-US" sz="2400" b="1" dirty="0" err="1" smtClean="0">
                <a:solidFill>
                  <a:schemeClr val="tx1"/>
                </a:solidFill>
                <a:latin typeface="Arial" panose="020B0604020202020204" pitchFamily="34" charset="0"/>
                <a:cs typeface="Arial" panose="020B0604020202020204" pitchFamily="34" charset="0"/>
              </a:rPr>
              <a:t>Riachy</a:t>
            </a:r>
            <a:r>
              <a:rPr lang="en-US" sz="2400" b="1" dirty="0" smtClean="0">
                <a:solidFill>
                  <a:schemeClr val="tx1"/>
                </a:solidFill>
                <a:latin typeface="Arial" panose="020B0604020202020204" pitchFamily="34" charset="0"/>
                <a:cs typeface="Arial" panose="020B0604020202020204" pitchFamily="34" charset="0"/>
              </a:rPr>
              <a:t>, Lance Bosart, and Daniel Keyser</a:t>
            </a:r>
            <a:endParaRPr lang="en-US" sz="2400" b="1" i="1" dirty="0" smtClean="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State University of New York</a:t>
            </a:r>
          </a:p>
          <a:p>
            <a:endParaRPr lang="en-US" sz="2000" i="1" dirty="0" smtClean="0">
              <a:solidFill>
                <a:schemeClr val="tx1"/>
              </a:solidFill>
              <a:latin typeface="Arial" panose="020B0604020202020204" pitchFamily="34" charset="0"/>
              <a:cs typeface="Arial" panose="020B0604020202020204" pitchFamily="34" charset="0"/>
            </a:endParaRPr>
          </a:p>
          <a:p>
            <a:pPr lvl="0"/>
            <a:r>
              <a:rPr lang="en-US" sz="2400" dirty="0">
                <a:solidFill>
                  <a:srgbClr val="0000FF"/>
                </a:solidFill>
                <a:latin typeface="Arial" panose="020B0604020202020204" pitchFamily="34" charset="0"/>
                <a:cs typeface="Arial" panose="020B0604020202020204" pitchFamily="34" charset="0"/>
              </a:rPr>
              <a:t>Tuesday 7 July 2020</a:t>
            </a:r>
          </a:p>
          <a:p>
            <a:pPr lvl="0"/>
            <a:r>
              <a:rPr lang="en-US" sz="2400" dirty="0">
                <a:solidFill>
                  <a:srgbClr val="0000FF"/>
                </a:solidFill>
                <a:latin typeface="Arial" panose="020B0604020202020204" pitchFamily="34" charset="0"/>
                <a:cs typeface="Arial" panose="020B0604020202020204" pitchFamily="34" charset="0"/>
              </a:rPr>
              <a:t>ONR DRI Arctic Cyclone Workshop</a:t>
            </a:r>
          </a:p>
          <a:p>
            <a:endParaRPr lang="en-US" sz="2400" dirty="0" smtClean="0">
              <a:solidFill>
                <a:srgbClr val="0000FF"/>
              </a:solidFill>
              <a:latin typeface="Arial" panose="020B0604020202020204" pitchFamily="34" charset="0"/>
              <a:cs typeface="Arial" panose="020B0604020202020204" pitchFamily="34" charset="0"/>
            </a:endParaRP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271637"/>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655401"/>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024874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FABF20D-3819-43E1-A07F-2AA9449F08D8}"/>
              </a:ext>
            </a:extLst>
          </p:cNvPr>
          <p:cNvSpPr/>
          <p:nvPr/>
        </p:nvSpPr>
        <p:spPr>
          <a:xfrm>
            <a:off x="328904" y="201200"/>
            <a:ext cx="8497618" cy="6398676"/>
          </a:xfrm>
          <a:prstGeom prst="rect">
            <a:avLst/>
          </a:prstGeom>
        </p:spPr>
        <p:txBody>
          <a:bodyPr wrap="square">
            <a:spAutoFit/>
          </a:bodyPr>
          <a:lstStyle/>
          <a:p>
            <a:r>
              <a:rPr lang="en-US" b="1" dirty="0" smtClean="0">
                <a:solidFill>
                  <a:srgbClr val="FF0000"/>
                </a:solidFill>
                <a:latin typeface="Arial"/>
                <a:cs typeface="Arial"/>
              </a:rPr>
              <a:t>Research</a:t>
            </a:r>
            <a:r>
              <a:rPr lang="en-US" b="1" dirty="0" smtClean="0">
                <a:solidFill>
                  <a:srgbClr val="FF0000"/>
                </a:solidFill>
                <a:latin typeface="Arial"/>
                <a:cs typeface="Arial"/>
              </a:rPr>
              <a:t> </a:t>
            </a:r>
            <a:r>
              <a:rPr lang="en-US" b="1" dirty="0">
                <a:solidFill>
                  <a:srgbClr val="FF0000"/>
                </a:solidFill>
                <a:latin typeface="Arial"/>
                <a:cs typeface="Arial"/>
              </a:rPr>
              <a:t>Topic:</a:t>
            </a:r>
          </a:p>
          <a:p>
            <a:pPr>
              <a:lnSpc>
                <a:spcPct val="50000"/>
              </a:lnSpc>
            </a:pPr>
            <a:endParaRPr lang="en-US" sz="800" dirty="0">
              <a:solidFill>
                <a:srgbClr val="FF0000"/>
              </a:solidFill>
              <a:latin typeface="Arial"/>
              <a:cs typeface="Arial"/>
            </a:endParaRPr>
          </a:p>
          <a:p>
            <a:pPr marL="285750" indent="-285750">
              <a:buFont typeface="Arial" panose="020B0604020202020204" pitchFamily="34" charset="0"/>
              <a:buChar char="•"/>
            </a:pPr>
            <a:r>
              <a:rPr lang="en-US" dirty="0">
                <a:latin typeface="Arial"/>
                <a:cs typeface="Arial"/>
              </a:rPr>
              <a:t>Sinuosity as a metric </a:t>
            </a:r>
            <a:r>
              <a:rPr lang="en-US" dirty="0" smtClean="0">
                <a:latin typeface="Arial"/>
                <a:cs typeface="Arial"/>
              </a:rPr>
              <a:t>for quantifying </a:t>
            </a:r>
            <a:r>
              <a:rPr lang="en-US" dirty="0">
                <a:latin typeface="Arial"/>
                <a:cs typeface="Arial"/>
              </a:rPr>
              <a:t>of </a:t>
            </a:r>
            <a:r>
              <a:rPr lang="en-US" dirty="0" smtClean="0">
                <a:latin typeface="Arial"/>
                <a:cs typeface="Arial"/>
              </a:rPr>
              <a:t>tropospheric </a:t>
            </a:r>
            <a:r>
              <a:rPr lang="en-US" dirty="0">
                <a:latin typeface="Arial"/>
                <a:cs typeface="Arial"/>
              </a:rPr>
              <a:t>p</a:t>
            </a:r>
            <a:r>
              <a:rPr lang="en-US" dirty="0" smtClean="0">
                <a:latin typeface="Arial"/>
                <a:cs typeface="Arial"/>
              </a:rPr>
              <a:t>olar </a:t>
            </a:r>
            <a:r>
              <a:rPr lang="en-US" dirty="0">
                <a:latin typeface="Arial"/>
                <a:cs typeface="Arial"/>
              </a:rPr>
              <a:t>v</a:t>
            </a:r>
            <a:r>
              <a:rPr lang="en-US" dirty="0" smtClean="0">
                <a:latin typeface="Arial"/>
                <a:cs typeface="Arial"/>
              </a:rPr>
              <a:t>ortex </a:t>
            </a:r>
            <a:r>
              <a:rPr lang="en-US" dirty="0">
                <a:latin typeface="Arial"/>
                <a:cs typeface="Arial"/>
              </a:rPr>
              <a:t>modification by </a:t>
            </a:r>
            <a:r>
              <a:rPr lang="en-US" dirty="0" smtClean="0">
                <a:latin typeface="Arial"/>
                <a:cs typeface="Arial"/>
              </a:rPr>
              <a:t>ACs</a:t>
            </a:r>
            <a:endParaRPr lang="en-US" dirty="0">
              <a:latin typeface="Arial"/>
              <a:cs typeface="Arial"/>
            </a:endParaRPr>
          </a:p>
          <a:p>
            <a:pPr marL="285750" indent="-285750">
              <a:lnSpc>
                <a:spcPct val="70000"/>
              </a:lnSpc>
              <a:buFont typeface="Arial" panose="020B0604020202020204" pitchFamily="34" charset="0"/>
              <a:buChar char="•"/>
            </a:pPr>
            <a:endParaRPr lang="en-US" dirty="0">
              <a:solidFill>
                <a:srgbClr val="FF0000"/>
              </a:solidFill>
              <a:latin typeface="Arial"/>
              <a:cs typeface="Arial"/>
            </a:endParaRPr>
          </a:p>
          <a:p>
            <a:pPr marL="285750" indent="-285750">
              <a:buFont typeface="Arial" panose="020B0604020202020204" pitchFamily="34" charset="0"/>
              <a:buChar char="•"/>
            </a:pPr>
            <a:r>
              <a:rPr lang="en-US" dirty="0">
                <a:latin typeface="Arial"/>
                <a:cs typeface="Arial"/>
              </a:rPr>
              <a:t>The relationship between anomalous Greenland ice melt events and West of Greenland flow regimes</a:t>
            </a:r>
          </a:p>
          <a:p>
            <a:pPr marL="285750" indent="-285750">
              <a:buFont typeface="Arial" panose="020B0604020202020204" pitchFamily="34" charset="0"/>
              <a:buChar char="•"/>
            </a:pPr>
            <a:endParaRPr lang="en-US" dirty="0">
              <a:solidFill>
                <a:srgbClr val="FF0000"/>
              </a:solidFill>
              <a:latin typeface="Arial"/>
              <a:cs typeface="Arial"/>
            </a:endParaRPr>
          </a:p>
          <a:p>
            <a:r>
              <a:rPr lang="en-US" b="1" dirty="0" smtClean="0">
                <a:solidFill>
                  <a:srgbClr val="FF0000"/>
                </a:solidFill>
                <a:latin typeface="Arial"/>
                <a:cs typeface="Arial"/>
              </a:rPr>
              <a:t>Science Goals:</a:t>
            </a:r>
            <a:endParaRPr lang="en-US" b="1" dirty="0">
              <a:solidFill>
                <a:srgbClr val="FF0000"/>
              </a:solidFill>
              <a:latin typeface="Arial"/>
              <a:cs typeface="Arial"/>
            </a:endParaRPr>
          </a:p>
          <a:p>
            <a:pPr>
              <a:lnSpc>
                <a:spcPct val="50000"/>
              </a:lnSpc>
            </a:pPr>
            <a:endParaRPr lang="en-US" sz="800" dirty="0">
              <a:latin typeface="Arial"/>
              <a:cs typeface="Arial"/>
            </a:endParaRPr>
          </a:p>
          <a:p>
            <a:pPr marL="285750" indent="-285750">
              <a:buFont typeface="Arial" panose="020B0604020202020204" pitchFamily="34" charset="0"/>
              <a:buChar char="•"/>
            </a:pPr>
            <a:r>
              <a:rPr lang="en-US" dirty="0">
                <a:latin typeface="Arial"/>
                <a:cs typeface="Arial"/>
              </a:rPr>
              <a:t>Describe and assess the role of longitudinally localized incursions of warm, moist air from middle latitudes associated with ACs and flow regimes in the West of Greenland sector in producing modifications to the tropospheric polar vortex</a:t>
            </a:r>
          </a:p>
          <a:p>
            <a:pPr>
              <a:lnSpc>
                <a:spcPct val="70000"/>
              </a:lnSpc>
            </a:pPr>
            <a:endParaRPr lang="en-US" dirty="0">
              <a:latin typeface="Arial"/>
              <a:cs typeface="Arial"/>
            </a:endParaRPr>
          </a:p>
          <a:p>
            <a:pPr marL="285750" indent="-285750">
              <a:buFont typeface="Arial" panose="020B0604020202020204" pitchFamily="34" charset="0"/>
              <a:buChar char="•"/>
            </a:pPr>
            <a:r>
              <a:rPr lang="en-US" dirty="0" smtClean="0">
                <a:latin typeface="Arial"/>
                <a:cs typeface="Arial"/>
              </a:rPr>
              <a:t>Determine </a:t>
            </a:r>
            <a:r>
              <a:rPr lang="en-US" dirty="0">
                <a:latin typeface="Arial"/>
                <a:cs typeface="Arial"/>
              </a:rPr>
              <a:t>the relationship between highly amplified flow regimes and anomalous Greenland ice melt events</a:t>
            </a:r>
          </a:p>
          <a:p>
            <a:endParaRPr lang="en-US" dirty="0">
              <a:solidFill>
                <a:srgbClr val="FF0000"/>
              </a:solidFill>
              <a:latin typeface="Arial"/>
              <a:cs typeface="Arial"/>
            </a:endParaRPr>
          </a:p>
          <a:p>
            <a:r>
              <a:rPr lang="en-US" b="1" dirty="0">
                <a:solidFill>
                  <a:srgbClr val="FF0000"/>
                </a:solidFill>
                <a:latin typeface="Arial"/>
                <a:cs typeface="Arial"/>
              </a:rPr>
              <a:t>Research </a:t>
            </a:r>
            <a:r>
              <a:rPr lang="en-US" b="1" dirty="0" smtClean="0">
                <a:solidFill>
                  <a:srgbClr val="FF0000"/>
                </a:solidFill>
                <a:latin typeface="Arial"/>
                <a:cs typeface="Arial"/>
              </a:rPr>
              <a:t>Methodology</a:t>
            </a:r>
            <a:r>
              <a:rPr lang="en-US" dirty="0">
                <a:solidFill>
                  <a:srgbClr val="FF0000"/>
                </a:solidFill>
                <a:latin typeface="Arial"/>
                <a:cs typeface="Arial"/>
              </a:rPr>
              <a:t>:</a:t>
            </a:r>
          </a:p>
          <a:p>
            <a:pPr>
              <a:lnSpc>
                <a:spcPct val="50000"/>
              </a:lnSpc>
            </a:pPr>
            <a:endParaRPr lang="en-US" sz="800" dirty="0">
              <a:solidFill>
                <a:srgbClr val="FF0000"/>
              </a:solidFill>
              <a:latin typeface="Arial"/>
              <a:cs typeface="Arial"/>
            </a:endParaRPr>
          </a:p>
          <a:p>
            <a:pPr marL="285750" indent="-285750">
              <a:buFont typeface="Arial" panose="020B0604020202020204" pitchFamily="34" charset="0"/>
              <a:buChar char="•"/>
            </a:pPr>
            <a:r>
              <a:rPr lang="en-US" dirty="0">
                <a:latin typeface="Arial"/>
                <a:cs typeface="Arial"/>
              </a:rPr>
              <a:t>A sectorial sinuosity climatology is constructed and </a:t>
            </a:r>
            <a:r>
              <a:rPr lang="en-US" dirty="0" smtClean="0">
                <a:latin typeface="Arial"/>
                <a:cs typeface="Arial"/>
              </a:rPr>
              <a:t>used </a:t>
            </a:r>
            <a:r>
              <a:rPr lang="en-US" dirty="0">
                <a:latin typeface="Arial"/>
                <a:cs typeface="Arial"/>
              </a:rPr>
              <a:t>to </a:t>
            </a:r>
            <a:r>
              <a:rPr lang="en-US" dirty="0" smtClean="0">
                <a:latin typeface="Arial"/>
                <a:cs typeface="Arial"/>
              </a:rPr>
              <a:t>identify</a:t>
            </a:r>
            <a:r>
              <a:rPr lang="en-US" dirty="0" smtClean="0">
                <a:latin typeface="Arial"/>
                <a:cs typeface="Arial"/>
              </a:rPr>
              <a:t> </a:t>
            </a:r>
            <a:r>
              <a:rPr lang="en-US" dirty="0">
                <a:latin typeface="Arial"/>
                <a:cs typeface="Arial"/>
              </a:rPr>
              <a:t>and describe flow regimes associated with Greenland ice melt events</a:t>
            </a:r>
          </a:p>
          <a:p>
            <a:pPr marL="285750" indent="-285750">
              <a:lnSpc>
                <a:spcPct val="70000"/>
              </a:lnSpc>
              <a:buFont typeface="Arial" panose="020B0604020202020204" pitchFamily="34" charset="0"/>
              <a:buChar char="•"/>
            </a:pPr>
            <a:endParaRPr lang="en-US" dirty="0">
              <a:solidFill>
                <a:srgbClr val="FF0000"/>
              </a:solidFill>
              <a:latin typeface="Arial"/>
              <a:cs typeface="Arial"/>
            </a:endParaRPr>
          </a:p>
          <a:p>
            <a:pPr marL="285750" indent="-285750">
              <a:buFont typeface="Arial" panose="020B0604020202020204" pitchFamily="34" charset="0"/>
              <a:buChar char="•"/>
            </a:pPr>
            <a:r>
              <a:rPr lang="en-US" dirty="0">
                <a:latin typeface="Arial"/>
                <a:cs typeface="Arial"/>
              </a:rPr>
              <a:t>Quasi-geostrophic (QG) geopotential height tendency forcing </a:t>
            </a:r>
            <a:r>
              <a:rPr lang="en-US" dirty="0" smtClean="0">
                <a:latin typeface="Arial"/>
                <a:cs typeface="Arial"/>
              </a:rPr>
              <a:t>is used </a:t>
            </a:r>
            <a:r>
              <a:rPr lang="en-US" dirty="0">
                <a:latin typeface="Arial"/>
                <a:cs typeface="Arial"/>
              </a:rPr>
              <a:t>to diagnose the dynamics corresponding to highly amplified flow in the West of Greenland sector that </a:t>
            </a:r>
            <a:r>
              <a:rPr lang="en-US" dirty="0" smtClean="0">
                <a:latin typeface="Arial"/>
                <a:cs typeface="Arial"/>
              </a:rPr>
              <a:t>is </a:t>
            </a:r>
            <a:r>
              <a:rPr lang="en-US" dirty="0">
                <a:latin typeface="Arial"/>
                <a:cs typeface="Arial"/>
              </a:rPr>
              <a:t>associated with Greenland ice melt </a:t>
            </a:r>
            <a:r>
              <a:rPr lang="en-US" dirty="0" smtClean="0">
                <a:latin typeface="Arial"/>
                <a:cs typeface="Arial"/>
              </a:rPr>
              <a:t>events</a:t>
            </a:r>
            <a:endParaRPr lang="en-US" dirty="0">
              <a:latin typeface="Arial"/>
              <a:cs typeface="Arial"/>
            </a:endParaRPr>
          </a:p>
        </p:txBody>
      </p:sp>
    </p:spTree>
    <p:extLst>
      <p:ext uri="{BB962C8B-B14F-4D97-AF65-F5344CB8AC3E}">
        <p14:creationId xmlns:p14="http://schemas.microsoft.com/office/powerpoint/2010/main" val="30410498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DF_pos_neg_one_sigm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2322" y="802762"/>
            <a:ext cx="4834431" cy="2377440"/>
          </a:xfrm>
          <a:prstGeom prst="rect">
            <a:avLst/>
          </a:prstGeom>
        </p:spPr>
      </p:pic>
      <p:sp>
        <p:nvSpPr>
          <p:cNvPr id="8" name="TextBox 7">
            <a:extLst>
              <a:ext uri="{FF2B5EF4-FFF2-40B4-BE49-F238E27FC236}">
                <a16:creationId xmlns="" xmlns:a16="http://schemas.microsoft.com/office/drawing/2014/main" id="{4F03FBE3-1ACF-456D-BE98-6F90074BDBA9}"/>
              </a:ext>
            </a:extLst>
          </p:cNvPr>
          <p:cNvSpPr txBox="1"/>
          <p:nvPr/>
        </p:nvSpPr>
        <p:spPr>
          <a:xfrm>
            <a:off x="291185" y="3948572"/>
            <a:ext cx="8573058" cy="2425279"/>
          </a:xfrm>
          <a:prstGeom prst="rect">
            <a:avLst/>
          </a:prstGeom>
          <a:noFill/>
        </p:spPr>
        <p:txBody>
          <a:bodyPr wrap="square" rtlCol="0">
            <a:spAutoFit/>
          </a:bodyPr>
          <a:lstStyle/>
          <a:p>
            <a:r>
              <a:rPr lang="en-US" b="1" dirty="0">
                <a:solidFill>
                  <a:srgbClr val="FF0000"/>
                </a:solidFill>
                <a:latin typeface="Arial"/>
                <a:cs typeface="Arial"/>
              </a:rPr>
              <a:t>Future Research:</a:t>
            </a:r>
          </a:p>
          <a:p>
            <a:pPr>
              <a:lnSpc>
                <a:spcPct val="50000"/>
              </a:lnSpc>
            </a:pPr>
            <a:endParaRPr lang="en-US" sz="800" b="1" dirty="0">
              <a:solidFill>
                <a:srgbClr val="FF0000"/>
              </a:solidFill>
              <a:latin typeface="Arial"/>
              <a:cs typeface="Arial"/>
            </a:endParaRPr>
          </a:p>
          <a:p>
            <a:pPr marL="285750" indent="-285750">
              <a:buFont typeface="Arial" panose="020B0604020202020204" pitchFamily="34" charset="0"/>
              <a:buChar char="•"/>
            </a:pPr>
            <a:r>
              <a:rPr lang="en-US" dirty="0">
                <a:latin typeface="Arial"/>
                <a:cs typeface="Arial"/>
              </a:rPr>
              <a:t>Diagnose </a:t>
            </a:r>
            <a:r>
              <a:rPr lang="en-US" dirty="0" smtClean="0">
                <a:latin typeface="Arial"/>
                <a:cs typeface="Arial"/>
              </a:rPr>
              <a:t>QG height </a:t>
            </a:r>
            <a:r>
              <a:rPr lang="en-US" dirty="0">
                <a:latin typeface="Arial"/>
                <a:cs typeface="Arial"/>
              </a:rPr>
              <a:t>tendency forcing for </a:t>
            </a:r>
            <a:r>
              <a:rPr lang="en-US" dirty="0" smtClean="0">
                <a:latin typeface="Arial"/>
                <a:cs typeface="Arial"/>
              </a:rPr>
              <a:t>selected </a:t>
            </a:r>
            <a:r>
              <a:rPr lang="en-US" dirty="0">
                <a:latin typeface="Arial"/>
                <a:cs typeface="Arial"/>
              </a:rPr>
              <a:t>Greenland ice melt events corresponding to highly amplified flow in the West of Greenland sector</a:t>
            </a:r>
          </a:p>
          <a:p>
            <a:pPr marL="285750" indent="-285750">
              <a:lnSpc>
                <a:spcPct val="70000"/>
              </a:lnSpc>
              <a:buFont typeface="Arial" panose="020B0604020202020204" pitchFamily="34" charset="0"/>
              <a:buChar char="•"/>
            </a:pPr>
            <a:endParaRPr lang="en-US" dirty="0">
              <a:latin typeface="Arial"/>
              <a:cs typeface="Arial"/>
            </a:endParaRPr>
          </a:p>
          <a:p>
            <a:pPr marL="285750" indent="-285750">
              <a:buFont typeface="Arial" panose="020B0604020202020204" pitchFamily="34" charset="0"/>
              <a:buChar char="•"/>
            </a:pPr>
            <a:r>
              <a:rPr lang="en-US" dirty="0">
                <a:latin typeface="Arial"/>
                <a:cs typeface="Arial"/>
              </a:rPr>
              <a:t>Construct climatology of +1 sigma Greenland </a:t>
            </a:r>
            <a:r>
              <a:rPr lang="en-US" dirty="0" smtClean="0">
                <a:latin typeface="Arial"/>
                <a:cs typeface="Arial"/>
              </a:rPr>
              <a:t>ice </a:t>
            </a:r>
            <a:r>
              <a:rPr lang="en-US" dirty="0">
                <a:latin typeface="Arial"/>
                <a:cs typeface="Arial"/>
              </a:rPr>
              <a:t>melt events that last 3 or more days</a:t>
            </a:r>
          </a:p>
          <a:p>
            <a:pPr marL="285750" indent="-285750">
              <a:lnSpc>
                <a:spcPct val="50000"/>
              </a:lnSpc>
              <a:buFont typeface="Arial" panose="020B0604020202020204" pitchFamily="34" charset="0"/>
              <a:buChar char="•"/>
            </a:pPr>
            <a:endParaRPr lang="en-US" dirty="0">
              <a:latin typeface="Arial"/>
              <a:cs typeface="Arial"/>
            </a:endParaRPr>
          </a:p>
          <a:p>
            <a:pPr marL="285750" indent="-285750">
              <a:buFont typeface="Arial" panose="020B0604020202020204" pitchFamily="34" charset="0"/>
              <a:buChar char="•"/>
            </a:pPr>
            <a:r>
              <a:rPr lang="en-US" dirty="0" smtClean="0">
                <a:latin typeface="Arial"/>
                <a:cs typeface="Arial"/>
              </a:rPr>
              <a:t>Determine characteristic synoptic </a:t>
            </a:r>
            <a:r>
              <a:rPr lang="en-US" dirty="0">
                <a:latin typeface="Arial"/>
                <a:cs typeface="Arial"/>
              </a:rPr>
              <a:t>patterns conducive to </a:t>
            </a:r>
            <a:r>
              <a:rPr lang="en-US" dirty="0" smtClean="0">
                <a:latin typeface="Arial"/>
                <a:cs typeface="Arial"/>
              </a:rPr>
              <a:t>selected </a:t>
            </a:r>
            <a:r>
              <a:rPr lang="en-US" dirty="0">
                <a:latin typeface="Arial"/>
                <a:cs typeface="Arial"/>
              </a:rPr>
              <a:t>Greenland ice melt events and create associated </a:t>
            </a:r>
            <a:r>
              <a:rPr lang="en-US" dirty="0" smtClean="0">
                <a:latin typeface="Arial"/>
                <a:cs typeface="Arial"/>
              </a:rPr>
              <a:t>composites</a:t>
            </a:r>
            <a:endParaRPr lang="en-US" dirty="0">
              <a:latin typeface="Arial"/>
              <a:cs typeface="Arial"/>
            </a:endParaRPr>
          </a:p>
        </p:txBody>
      </p:sp>
      <p:cxnSp>
        <p:nvCxnSpPr>
          <p:cNvPr id="9" name="Straight Connector 8">
            <a:extLst>
              <a:ext uri="{FF2B5EF4-FFF2-40B4-BE49-F238E27FC236}">
                <a16:creationId xmlns="" xmlns:a16="http://schemas.microsoft.com/office/drawing/2014/main" id="{3C7B2D76-9891-4E3F-8B51-ACB7299F369F}"/>
              </a:ext>
            </a:extLst>
          </p:cNvPr>
          <p:cNvCxnSpPr>
            <a:cxnSpLocks/>
          </p:cNvCxnSpPr>
          <p:nvPr/>
        </p:nvCxnSpPr>
        <p:spPr>
          <a:xfrm>
            <a:off x="-9071" y="3811616"/>
            <a:ext cx="9153071"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descr="A close up of text on a black background&#10;&#10;Description automatically generated">
            <a:extLst>
              <a:ext uri="{FF2B5EF4-FFF2-40B4-BE49-F238E27FC236}">
                <a16:creationId xmlns="" xmlns:a16="http://schemas.microsoft.com/office/drawing/2014/main" id="{3E09C1FE-F9C6-4A18-837C-5D9A33414593}"/>
              </a:ext>
            </a:extLst>
          </p:cNvPr>
          <p:cNvPicPr>
            <a:picLocks noChangeAspect="1"/>
          </p:cNvPicPr>
          <p:nvPr/>
        </p:nvPicPr>
        <p:blipFill rotWithShape="1">
          <a:blip r:embed="rId3">
            <a:extLst>
              <a:ext uri="{28A0092B-C50C-407E-A947-70E740481C1C}">
                <a14:useLocalDpi xmlns:a14="http://schemas.microsoft.com/office/drawing/2010/main" val="0"/>
              </a:ext>
            </a:extLst>
          </a:blip>
          <a:srcRect t="3542" b="-1135"/>
          <a:stretch/>
        </p:blipFill>
        <p:spPr>
          <a:xfrm>
            <a:off x="38877" y="215285"/>
            <a:ext cx="4149220" cy="3436623"/>
          </a:xfrm>
          <a:prstGeom prst="rect">
            <a:avLst/>
          </a:prstGeom>
        </p:spPr>
      </p:pic>
      <p:sp>
        <p:nvSpPr>
          <p:cNvPr id="11" name="Arrow: Down 1">
            <a:extLst>
              <a:ext uri="{FF2B5EF4-FFF2-40B4-BE49-F238E27FC236}">
                <a16:creationId xmlns="" xmlns:a16="http://schemas.microsoft.com/office/drawing/2014/main" id="{6FB95D54-D891-4F4D-8DC8-B5A48064FFAE}"/>
              </a:ext>
            </a:extLst>
          </p:cNvPr>
          <p:cNvSpPr/>
          <p:nvPr/>
        </p:nvSpPr>
        <p:spPr>
          <a:xfrm>
            <a:off x="6650904" y="1282258"/>
            <a:ext cx="333715" cy="78295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18367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965176"/>
            <a:ext cx="8229600" cy="4525963"/>
          </a:xfrm>
        </p:spPr>
        <p:txBody>
          <a:bodyPr>
            <a:normAutofit/>
          </a:bodyPr>
          <a:lstStyle/>
          <a:p>
            <a:r>
              <a:rPr lang="en-US" sz="2000" b="1" dirty="0" smtClean="0">
                <a:solidFill>
                  <a:srgbClr val="0000FF"/>
                </a:solidFill>
                <a:latin typeface="Arial"/>
                <a:cs typeface="Arial"/>
              </a:rPr>
              <a:t>Hypothesis:  </a:t>
            </a:r>
            <a:r>
              <a:rPr lang="en-US" sz="2000" dirty="0" smtClean="0">
                <a:latin typeface="Arial"/>
                <a:cs typeface="Arial"/>
              </a:rPr>
              <a:t>The </a:t>
            </a:r>
            <a:r>
              <a:rPr lang="en-US" sz="2000" dirty="0">
                <a:latin typeface="Arial"/>
                <a:cs typeface="Arial"/>
              </a:rPr>
              <a:t>predictability of </a:t>
            </a:r>
            <a:r>
              <a:rPr lang="en-US" sz="2000" dirty="0" smtClean="0">
                <a:latin typeface="Arial"/>
                <a:cs typeface="Arial"/>
              </a:rPr>
              <a:t>ACs is </a:t>
            </a:r>
            <a:r>
              <a:rPr lang="en-US" sz="2000" dirty="0">
                <a:latin typeface="Arial"/>
                <a:cs typeface="Arial"/>
              </a:rPr>
              <a:t>sensitive to the configuration of ice-covered–open-ocean boundaries as the melt season proceeds. This hypothesis rests on the idea that concave boundaries relative to the oncoming surface flow will be more effective in generating low-level cyclonic vorticity because the </a:t>
            </a:r>
            <a:r>
              <a:rPr lang="en-US" sz="2000" dirty="0" err="1">
                <a:latin typeface="Arial"/>
                <a:cs typeface="Arial"/>
              </a:rPr>
              <a:t>Laplacian</a:t>
            </a:r>
            <a:r>
              <a:rPr lang="en-US" sz="2000" dirty="0">
                <a:latin typeface="Arial"/>
                <a:cs typeface="Arial"/>
              </a:rPr>
              <a:t> of the diabatic heating term will favor low-level cyclonic vorticity growth due to vortex stretching.</a:t>
            </a:r>
            <a:r>
              <a:rPr lang="en-US" sz="2000" dirty="0" smtClean="0">
                <a:effectLst/>
                <a:latin typeface="Arial"/>
                <a:cs typeface="Arial"/>
              </a:rPr>
              <a:t> </a:t>
            </a:r>
          </a:p>
          <a:p>
            <a:endParaRPr lang="en-US" sz="2000" b="1" dirty="0" smtClean="0">
              <a:effectLst/>
              <a:latin typeface="Arial"/>
              <a:cs typeface="Arial"/>
            </a:endParaRPr>
          </a:p>
          <a:p>
            <a:r>
              <a:rPr lang="en-US" sz="2000" b="1" dirty="0" smtClean="0">
                <a:solidFill>
                  <a:srgbClr val="0000FF"/>
                </a:solidFill>
                <a:latin typeface="Arial"/>
                <a:cs typeface="Arial"/>
              </a:rPr>
              <a:t>Required Measurements:  </a:t>
            </a:r>
            <a:r>
              <a:rPr lang="en-US" sz="2000" dirty="0">
                <a:latin typeface="Arial"/>
                <a:cs typeface="Arial"/>
              </a:rPr>
              <a:t>I</a:t>
            </a:r>
            <a:r>
              <a:rPr lang="en-US" sz="2000" dirty="0" smtClean="0">
                <a:latin typeface="Arial"/>
                <a:cs typeface="Arial"/>
              </a:rPr>
              <a:t>ce–water boundary configuration, surface wind field, and surface sensible and latent heat fluxes.  </a:t>
            </a:r>
          </a:p>
          <a:p>
            <a:endParaRPr lang="en-US" sz="2000" b="1" dirty="0" smtClean="0">
              <a:latin typeface="Arial"/>
              <a:cs typeface="Arial"/>
            </a:endParaRPr>
          </a:p>
          <a:p>
            <a:r>
              <a:rPr lang="en-US" sz="2000" b="1" dirty="0" smtClean="0">
                <a:solidFill>
                  <a:srgbClr val="0000FF"/>
                </a:solidFill>
                <a:latin typeface="Arial"/>
                <a:cs typeface="Arial"/>
              </a:rPr>
              <a:t>Desired Measurements:  </a:t>
            </a:r>
            <a:r>
              <a:rPr lang="en-US" sz="2000" dirty="0">
                <a:latin typeface="Arial"/>
                <a:cs typeface="Arial"/>
              </a:rPr>
              <a:t>V</a:t>
            </a:r>
            <a:r>
              <a:rPr lang="en-US" sz="2000" dirty="0" smtClean="0">
                <a:latin typeface="Arial"/>
                <a:cs typeface="Arial"/>
              </a:rPr>
              <a:t>ertical profiles of temperature, moisture, and wind in the planetary boundary layer.   </a:t>
            </a:r>
          </a:p>
          <a:p>
            <a:endParaRPr lang="en-US" sz="2000" b="1" dirty="0" smtClean="0">
              <a:solidFill>
                <a:srgbClr val="0000FF"/>
              </a:solidFill>
              <a:effectLst/>
            </a:endParaRPr>
          </a:p>
          <a:p>
            <a:endParaRPr lang="en-US" sz="2000" b="1" dirty="0"/>
          </a:p>
        </p:txBody>
      </p:sp>
      <p:cxnSp>
        <p:nvCxnSpPr>
          <p:cNvPr id="8" name="Straight Connector 7"/>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80293" y="-33716"/>
            <a:ext cx="8980557"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Opportunity for Field Campaign Collaboration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2434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1637"/>
            <a:ext cx="9135245" cy="2383764"/>
          </a:xfrm>
        </p:spPr>
        <p:txBody>
          <a:bodyPr>
            <a:noAutofit/>
          </a:bodyPr>
          <a:lstStyle/>
          <a:p>
            <a:r>
              <a:rPr lang="en-US" sz="3200" b="1" dirty="0" smtClean="0">
                <a:solidFill>
                  <a:srgbClr val="FF0000"/>
                </a:solidFill>
                <a:latin typeface="Arial"/>
                <a:cs typeface="Arial"/>
              </a:rPr>
              <a:t>Comparing Arctic Cyclones between Periods of Low and High Forecast Skill of the Synoptic-Scale Flow over the Arctic         during Summer</a:t>
            </a:r>
            <a:endParaRPr lang="en-US" sz="3200" b="1" dirty="0">
              <a:solidFill>
                <a:srgbClr val="FF0000"/>
              </a:solidFill>
              <a:latin typeface="Arial"/>
              <a:cs typeface="Arial"/>
            </a:endParaRPr>
          </a:p>
        </p:txBody>
      </p:sp>
      <p:sp>
        <p:nvSpPr>
          <p:cNvPr id="3" name="Subtitle 2"/>
          <p:cNvSpPr>
            <a:spLocks noGrp="1"/>
          </p:cNvSpPr>
          <p:nvPr>
            <p:ph type="subTitle" idx="1"/>
          </p:nvPr>
        </p:nvSpPr>
        <p:spPr>
          <a:xfrm>
            <a:off x="-1" y="3057418"/>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Kevin Biernat, </a:t>
            </a:r>
            <a:r>
              <a:rPr lang="en-US" sz="2400" b="1" dirty="0">
                <a:solidFill>
                  <a:schemeClr val="tx1"/>
                </a:solidFill>
                <a:latin typeface="Arial" panose="020B0604020202020204" pitchFamily="34" charset="0"/>
                <a:cs typeface="Arial" panose="020B0604020202020204" pitchFamily="34" charset="0"/>
              </a:rPr>
              <a:t>Daniel Keyser, and </a:t>
            </a:r>
            <a:r>
              <a:rPr lang="en-US" sz="2400" b="1" dirty="0" smtClean="0">
                <a:solidFill>
                  <a:schemeClr val="tx1"/>
                </a:solidFill>
                <a:latin typeface="Arial" panose="020B0604020202020204" pitchFamily="34" charset="0"/>
                <a:cs typeface="Arial" panose="020B0604020202020204" pitchFamily="34" charset="0"/>
              </a:rPr>
              <a:t>Lance Bosart</a:t>
            </a:r>
            <a:endParaRPr lang="en-US" sz="2400" b="1" i="1" dirty="0" smtClean="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State University of New York</a:t>
            </a:r>
          </a:p>
          <a:p>
            <a:endParaRPr lang="en-US" sz="2000" i="1" dirty="0" smtClean="0">
              <a:solidFill>
                <a:schemeClr val="tx1"/>
              </a:solidFill>
              <a:latin typeface="Arial" panose="020B0604020202020204" pitchFamily="34" charset="0"/>
              <a:cs typeface="Arial" panose="020B0604020202020204" pitchFamily="34" charset="0"/>
            </a:endParaRPr>
          </a:p>
          <a:p>
            <a:r>
              <a:rPr lang="en-US" sz="2400" dirty="0">
                <a:solidFill>
                  <a:srgbClr val="0000FF"/>
                </a:solidFill>
                <a:latin typeface="Arial" panose="020B0604020202020204" pitchFamily="34" charset="0"/>
                <a:cs typeface="Arial" panose="020B0604020202020204" pitchFamily="34" charset="0"/>
              </a:rPr>
              <a:t>Tuesday 7 July 2020</a:t>
            </a:r>
          </a:p>
          <a:p>
            <a:r>
              <a:rPr lang="en-US" sz="2400" dirty="0">
                <a:solidFill>
                  <a:srgbClr val="0000FF"/>
                </a:solidFill>
                <a:latin typeface="Arial" panose="020B0604020202020204" pitchFamily="34" charset="0"/>
                <a:cs typeface="Arial" panose="020B0604020202020204" pitchFamily="34" charset="0"/>
              </a:rPr>
              <a:t>ONR DRI Arctic Cyclone Workshop</a:t>
            </a:r>
          </a:p>
          <a:p>
            <a:endParaRPr lang="en-US" sz="2400" dirty="0" smtClean="0">
              <a:solidFill>
                <a:srgbClr val="0000FF"/>
              </a:solidFill>
              <a:latin typeface="Arial" panose="020B0604020202020204" pitchFamily="34" charset="0"/>
              <a:cs typeface="Arial" panose="020B0604020202020204" pitchFamily="34" charset="0"/>
            </a:endParaRP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271637"/>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655401"/>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044149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1600" dirty="0">
                <a:latin typeface="Arial"/>
                <a:cs typeface="Arial"/>
              </a:rPr>
              <a:t>Biernat, K. A., L. F. Bosart, and D. Keyser, 2020: A climatological analysis of the linkages between tropopause polar vortices, cold pools, and cold air outbreaks over the central and eastern United States. </a:t>
            </a:r>
            <a:r>
              <a:rPr lang="en-US" sz="1600" i="1" dirty="0">
                <a:latin typeface="Arial"/>
                <a:cs typeface="Arial"/>
              </a:rPr>
              <a:t>Mon. </a:t>
            </a:r>
            <a:r>
              <a:rPr lang="en-US" sz="1600" i="1" dirty="0" err="1">
                <a:latin typeface="Arial"/>
                <a:cs typeface="Arial"/>
              </a:rPr>
              <a:t>Wea</a:t>
            </a:r>
            <a:r>
              <a:rPr lang="en-US" sz="1600" i="1" dirty="0">
                <a:latin typeface="Arial"/>
                <a:cs typeface="Arial"/>
              </a:rPr>
              <a:t>. Rev.</a:t>
            </a:r>
            <a:r>
              <a:rPr lang="en-US" sz="1600" dirty="0">
                <a:latin typeface="Arial"/>
                <a:cs typeface="Arial"/>
              </a:rPr>
              <a:t>,</a:t>
            </a:r>
            <a:r>
              <a:rPr lang="en-US" sz="1600" b="1" dirty="0">
                <a:latin typeface="Arial"/>
                <a:cs typeface="Arial"/>
              </a:rPr>
              <a:t>148</a:t>
            </a:r>
            <a:r>
              <a:rPr lang="en-US" sz="1600" dirty="0">
                <a:latin typeface="Arial"/>
                <a:cs typeface="Arial"/>
              </a:rPr>
              <a:t>, submitted in June 2020.</a:t>
            </a:r>
          </a:p>
          <a:p>
            <a:pPr marL="0" indent="0">
              <a:buNone/>
            </a:pPr>
            <a:endParaRPr lang="en-US" sz="1600" dirty="0" smtClean="0">
              <a:latin typeface="Arial"/>
              <a:cs typeface="Arial"/>
            </a:endParaRPr>
          </a:p>
          <a:p>
            <a:pPr>
              <a:lnSpc>
                <a:spcPct val="60000"/>
              </a:lnSpc>
            </a:pPr>
            <a:endParaRPr lang="en-US" sz="1600" dirty="0">
              <a:latin typeface="Arial"/>
              <a:cs typeface="Arial"/>
            </a:endParaRPr>
          </a:p>
          <a:p>
            <a:pPr marL="0" indent="0">
              <a:buNone/>
            </a:pPr>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Refereed Publication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617030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1600" dirty="0">
                <a:latin typeface="Arial"/>
                <a:cs typeface="Arial"/>
              </a:rPr>
              <a:t>Biernat, K. A., D. Keyser, and L. F. Bosart, 2018: A Multiscale Analysis and Predictability Study of a Polar Low Linked to a Tropopause Polar Vortex. American Meteorological Society 29th Conference on Weather Analysis and Forecasting, Denver, CO, Tuesday 5 June 2018. </a:t>
            </a:r>
            <a:endParaRPr lang="en-US" sz="1600" dirty="0" smtClean="0">
              <a:latin typeface="Arial"/>
              <a:cs typeface="Arial"/>
            </a:endParaRPr>
          </a:p>
          <a:p>
            <a:pPr>
              <a:lnSpc>
                <a:spcPct val="50000"/>
              </a:lnSpc>
            </a:pPr>
            <a:endParaRPr lang="en-US" sz="1600" dirty="0">
              <a:latin typeface="Arial"/>
              <a:cs typeface="Arial"/>
            </a:endParaRPr>
          </a:p>
          <a:p>
            <a:r>
              <a:rPr lang="en-US" sz="1600" dirty="0">
                <a:latin typeface="Arial"/>
                <a:cs typeface="Arial"/>
              </a:rPr>
              <a:t>Keyser, D., K. A. Biernat, and L. F. Bosart, 2018: Linkages Between Tropopause Polar Vortices and the Great Arctic Cyclone of August </a:t>
            </a:r>
            <a:r>
              <a:rPr lang="en-US" sz="1600" dirty="0" smtClean="0">
                <a:latin typeface="Arial"/>
                <a:cs typeface="Arial"/>
              </a:rPr>
              <a:t>2012. </a:t>
            </a:r>
            <a:r>
              <a:rPr lang="en-US" sz="1600" dirty="0">
                <a:latin typeface="Arial"/>
                <a:cs typeface="Arial"/>
              </a:rPr>
              <a:t>American Meteorological Society 29th Conference on Weather Analysis and Forecasting, Denver, CO, Tuesday 5 June 2018. </a:t>
            </a:r>
          </a:p>
          <a:p>
            <a:pPr>
              <a:lnSpc>
                <a:spcPct val="50000"/>
              </a:lnSpc>
            </a:pPr>
            <a:endParaRPr lang="en-US" sz="1600" dirty="0" smtClean="0">
              <a:latin typeface="Arial"/>
              <a:cs typeface="Arial"/>
            </a:endParaRPr>
          </a:p>
          <a:p>
            <a:r>
              <a:rPr lang="en-US" sz="1600" dirty="0">
                <a:latin typeface="Arial"/>
                <a:cs typeface="Arial"/>
              </a:rPr>
              <a:t>Biernat, K., D. Keyser, L. F. Bosart, and S. M. </a:t>
            </a:r>
            <a:r>
              <a:rPr lang="en-US" sz="1600" dirty="0" err="1">
                <a:latin typeface="Arial"/>
                <a:cs typeface="Arial"/>
              </a:rPr>
              <a:t>Cavallo</a:t>
            </a:r>
            <a:r>
              <a:rPr lang="en-US" sz="1600" dirty="0">
                <a:latin typeface="Arial"/>
                <a:cs typeface="Arial"/>
              </a:rPr>
              <a:t>, 2018: A Predictability Study of a Polar Low Linked to a Tropopause Polar </a:t>
            </a:r>
            <a:r>
              <a:rPr lang="en-US" sz="1600" dirty="0" smtClean="0">
                <a:latin typeface="Arial"/>
                <a:cs typeface="Arial"/>
              </a:rPr>
              <a:t>Vortex. </a:t>
            </a:r>
            <a:r>
              <a:rPr lang="en-US" sz="1600" dirty="0">
                <a:latin typeface="Arial"/>
                <a:cs typeface="Arial"/>
              </a:rPr>
              <a:t>Poster </a:t>
            </a:r>
            <a:r>
              <a:rPr lang="en-US" sz="1600" dirty="0" smtClean="0">
                <a:latin typeface="Arial"/>
                <a:cs typeface="Arial"/>
              </a:rPr>
              <a:t>presentation,</a:t>
            </a:r>
            <a:r>
              <a:rPr lang="en-US" sz="1600" dirty="0">
                <a:latin typeface="Arial"/>
                <a:cs typeface="Arial"/>
              </a:rPr>
              <a:t> American Geophysical Union Fall 2018 Meeting, Washington, D.C., Friday 14 December 2018. </a:t>
            </a:r>
            <a:endParaRPr lang="en-US" sz="1600" dirty="0" smtClean="0">
              <a:latin typeface="Arial"/>
              <a:cs typeface="Arial"/>
            </a:endParaRPr>
          </a:p>
          <a:p>
            <a:pPr>
              <a:lnSpc>
                <a:spcPct val="50000"/>
              </a:lnSpc>
            </a:pPr>
            <a:endParaRPr lang="en-US" sz="1600" dirty="0">
              <a:latin typeface="Arial"/>
              <a:cs typeface="Arial"/>
            </a:endParaRPr>
          </a:p>
          <a:p>
            <a:r>
              <a:rPr lang="en-US" sz="1600" dirty="0">
                <a:latin typeface="Arial"/>
                <a:cs typeface="Arial"/>
              </a:rPr>
              <a:t>Bosart, L. F., K. Biernat, D. Keyser, and S. M. </a:t>
            </a:r>
            <a:r>
              <a:rPr lang="en-US" sz="1600" dirty="0" err="1">
                <a:latin typeface="Arial"/>
                <a:cs typeface="Arial"/>
              </a:rPr>
              <a:t>Cavallo</a:t>
            </a:r>
            <a:r>
              <a:rPr lang="en-US" sz="1600" dirty="0">
                <a:latin typeface="Arial"/>
                <a:cs typeface="Arial"/>
              </a:rPr>
              <a:t>, 2018: The Contributions of Tropopause Polar Vortices and Remnant Tropical Moisture from Tropical Storm Alberto to the Development of Two Intense Arctic Cyclones in June </a:t>
            </a:r>
            <a:r>
              <a:rPr lang="en-US" sz="1600" dirty="0" smtClean="0">
                <a:latin typeface="Arial"/>
                <a:cs typeface="Arial"/>
              </a:rPr>
              <a:t>2018.</a:t>
            </a:r>
            <a:r>
              <a:rPr lang="en-US" sz="1600" dirty="0">
                <a:latin typeface="Arial"/>
                <a:cs typeface="Arial"/>
              </a:rPr>
              <a:t> Poster presentation, American Geophysical Union Fall 2018 Meeting, Washington, D.C., Friday 14 December 2018</a:t>
            </a:r>
            <a:r>
              <a:rPr lang="en-US" sz="1600" dirty="0" smtClean="0">
                <a:latin typeface="Arial"/>
                <a:cs typeface="Arial"/>
              </a:rPr>
              <a:t>.</a:t>
            </a:r>
          </a:p>
          <a:p>
            <a:pPr>
              <a:lnSpc>
                <a:spcPct val="50000"/>
              </a:lnSpc>
            </a:pPr>
            <a:endParaRPr lang="en-US" sz="1600" dirty="0">
              <a:latin typeface="Arial"/>
              <a:cs typeface="Arial"/>
            </a:endParaRPr>
          </a:p>
          <a:p>
            <a:r>
              <a:rPr lang="en-US" sz="1600" dirty="0" smtClean="0">
                <a:latin typeface="Arial"/>
                <a:cs typeface="Arial"/>
              </a:rPr>
              <a:t>Keyser</a:t>
            </a:r>
            <a:r>
              <a:rPr lang="en-US" sz="1600" dirty="0">
                <a:latin typeface="Arial"/>
                <a:cs typeface="Arial"/>
              </a:rPr>
              <a:t>, D., K. Biernat, L. F. Bosart, and S. M. </a:t>
            </a:r>
            <a:r>
              <a:rPr lang="en-US" sz="1600" dirty="0" err="1">
                <a:latin typeface="Arial"/>
                <a:cs typeface="Arial"/>
              </a:rPr>
              <a:t>Cavallo</a:t>
            </a:r>
            <a:r>
              <a:rPr lang="en-US" sz="1600" dirty="0">
                <a:latin typeface="Arial"/>
                <a:cs typeface="Arial"/>
              </a:rPr>
              <a:t>, 2018: Linkages Between Tropopause Polar Vortices and the Great Arctic Cyclone of August </a:t>
            </a:r>
            <a:r>
              <a:rPr lang="en-US" sz="1600" dirty="0" smtClean="0">
                <a:latin typeface="Arial"/>
                <a:cs typeface="Arial"/>
              </a:rPr>
              <a:t>2012. </a:t>
            </a:r>
            <a:r>
              <a:rPr lang="en-US" sz="1600" dirty="0">
                <a:latin typeface="Arial"/>
                <a:cs typeface="Arial"/>
              </a:rPr>
              <a:t>Poster presentation, American Geophysical Union Fall 2018 Meeting, Washington, D.C., Friday 14 December 2018. </a:t>
            </a:r>
          </a:p>
          <a:p>
            <a:endParaRPr lang="en-US" sz="1600" dirty="0">
              <a:latin typeface="Arial"/>
              <a:cs typeface="Arial"/>
            </a:endParaRPr>
          </a:p>
          <a:p>
            <a:endParaRPr lang="en-US" sz="1800" dirty="0">
              <a:latin typeface="Arial"/>
              <a:cs typeface="Arial"/>
            </a:endParaRPr>
          </a:p>
          <a:p>
            <a:pPr marL="0" indent="0">
              <a:lnSpc>
                <a:spcPct val="50000"/>
              </a:lnSpc>
              <a:buNone/>
            </a:pPr>
            <a:endParaRPr lang="en-US" sz="1800" dirty="0" smtClean="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Conference Presentations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962088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1600" dirty="0" smtClean="0">
                <a:latin typeface="Arial"/>
                <a:cs typeface="Arial"/>
              </a:rPr>
              <a:t>Biernat</a:t>
            </a:r>
            <a:r>
              <a:rPr lang="en-US" sz="1600" dirty="0">
                <a:latin typeface="Arial"/>
                <a:cs typeface="Arial"/>
              </a:rPr>
              <a:t>, K. A., D. Keyser, L. F. Bosart, and S. M. </a:t>
            </a:r>
            <a:r>
              <a:rPr lang="en-US" sz="1600" dirty="0" err="1">
                <a:latin typeface="Arial"/>
                <a:cs typeface="Arial"/>
              </a:rPr>
              <a:t>Cavallo</a:t>
            </a:r>
            <a:r>
              <a:rPr lang="en-US" sz="1600" dirty="0">
                <a:latin typeface="Arial"/>
                <a:cs typeface="Arial"/>
              </a:rPr>
              <a:t>, 2019: A Predictability Study of a Polar Low Linked to a Tropopause Polar </a:t>
            </a:r>
            <a:r>
              <a:rPr lang="en-US" sz="1600" dirty="0" smtClean="0">
                <a:latin typeface="Arial"/>
                <a:cs typeface="Arial"/>
              </a:rPr>
              <a:t>Vortex. </a:t>
            </a:r>
            <a:r>
              <a:rPr lang="en-US" sz="1600" dirty="0">
                <a:latin typeface="Arial"/>
                <a:cs typeface="Arial"/>
              </a:rPr>
              <a:t>32nd Conference on Climate Variability and Change, 99th American Meteorological Society Annual Meeting, Phoenix, AZ, Tuesday 8 January 2019. </a:t>
            </a:r>
          </a:p>
          <a:p>
            <a:pPr>
              <a:lnSpc>
                <a:spcPct val="50000"/>
              </a:lnSpc>
            </a:pPr>
            <a:endParaRPr lang="en-US" sz="1600" dirty="0" smtClean="0">
              <a:latin typeface="Arial"/>
              <a:cs typeface="Arial"/>
            </a:endParaRPr>
          </a:p>
          <a:p>
            <a:r>
              <a:rPr lang="en-US" sz="1600" dirty="0">
                <a:latin typeface="Arial"/>
                <a:cs typeface="Arial"/>
              </a:rPr>
              <a:t>Bosart, L. F., K. A. Biernat, D. Keyser, and S. M. </a:t>
            </a:r>
            <a:r>
              <a:rPr lang="en-US" sz="1600" dirty="0" err="1">
                <a:latin typeface="Arial"/>
                <a:cs typeface="Arial"/>
              </a:rPr>
              <a:t>Cavallo</a:t>
            </a:r>
            <a:r>
              <a:rPr lang="en-US" sz="1600" dirty="0">
                <a:latin typeface="Arial"/>
                <a:cs typeface="Arial"/>
              </a:rPr>
              <a:t>, 2019: Lower-Latitude Linkages to Two Intense Arctic Cyclones in Early June </a:t>
            </a:r>
            <a:r>
              <a:rPr lang="en-US" sz="1600" dirty="0" smtClean="0">
                <a:latin typeface="Arial"/>
                <a:cs typeface="Arial"/>
              </a:rPr>
              <a:t>2018. </a:t>
            </a:r>
            <a:r>
              <a:rPr lang="en-US" sz="1600" dirty="0">
                <a:latin typeface="Arial"/>
                <a:cs typeface="Arial"/>
              </a:rPr>
              <a:t>32nd Conference on Climate Variability and Change, 99th American Meteorological Society Annual Meeting, Phoenix, AZ, Tuesday 8 January 2019. </a:t>
            </a:r>
          </a:p>
          <a:p>
            <a:pPr>
              <a:lnSpc>
                <a:spcPct val="50000"/>
              </a:lnSpc>
            </a:pPr>
            <a:endParaRPr lang="en-US" sz="1600" dirty="0" smtClean="0">
              <a:latin typeface="Arial"/>
              <a:cs typeface="Arial"/>
            </a:endParaRPr>
          </a:p>
          <a:p>
            <a:r>
              <a:rPr lang="en-US" sz="1600" dirty="0">
                <a:latin typeface="Arial"/>
                <a:cs typeface="Arial"/>
              </a:rPr>
              <a:t>Keyser, D., K. A. Biernat, L. F. Bosart, and S. M. </a:t>
            </a:r>
            <a:r>
              <a:rPr lang="en-US" sz="1600" dirty="0" err="1">
                <a:latin typeface="Arial"/>
                <a:cs typeface="Arial"/>
              </a:rPr>
              <a:t>Cavallo</a:t>
            </a:r>
            <a:r>
              <a:rPr lang="en-US" sz="1600" dirty="0">
                <a:latin typeface="Arial"/>
                <a:cs typeface="Arial"/>
              </a:rPr>
              <a:t>, 2019: Linkages between Tropopause Polar Vortices and the Great Arctic Cyclone of August </a:t>
            </a:r>
            <a:r>
              <a:rPr lang="en-US" sz="1600" dirty="0" smtClean="0">
                <a:latin typeface="Arial"/>
                <a:cs typeface="Arial"/>
              </a:rPr>
              <a:t>2012. </a:t>
            </a:r>
            <a:r>
              <a:rPr lang="en-US" sz="1600" dirty="0">
                <a:latin typeface="Arial"/>
                <a:cs typeface="Arial"/>
              </a:rPr>
              <a:t>32nd Conference on Climate Variability and Change, 99th American Meteorological Society Annual Meeting, Phoenix, AZ, Tuesday 8 January 2019</a:t>
            </a:r>
            <a:r>
              <a:rPr lang="en-US" sz="1600" dirty="0" smtClean="0">
                <a:latin typeface="Arial"/>
                <a:cs typeface="Arial"/>
              </a:rPr>
              <a:t>.</a:t>
            </a:r>
          </a:p>
          <a:p>
            <a:pPr>
              <a:lnSpc>
                <a:spcPct val="50000"/>
              </a:lnSpc>
            </a:pPr>
            <a:endParaRPr lang="en-US" sz="1600" dirty="0">
              <a:latin typeface="Arial"/>
              <a:cs typeface="Arial"/>
            </a:endParaRPr>
          </a:p>
          <a:p>
            <a:r>
              <a:rPr lang="en-US" sz="1600" dirty="0">
                <a:latin typeface="Arial"/>
                <a:cs typeface="Arial"/>
              </a:rPr>
              <a:t>Biernat, K. A., D. Keyser, and L. F. Bosart, 2019: A Case Study of Two Intense Arctic Cyclones in Early June </a:t>
            </a:r>
            <a:r>
              <a:rPr lang="en-US" sz="1600" dirty="0" smtClean="0">
                <a:latin typeface="Arial"/>
                <a:cs typeface="Arial"/>
              </a:rPr>
              <a:t>2018. </a:t>
            </a:r>
            <a:r>
              <a:rPr lang="en-US" sz="1600" dirty="0">
                <a:latin typeface="Arial"/>
                <a:cs typeface="Arial"/>
              </a:rPr>
              <a:t>44th Annual Northeastern Storm Conference, Saratoga Springs, NY, Saturday 9 March 2019</a:t>
            </a:r>
            <a:r>
              <a:rPr lang="en-US" sz="1600" dirty="0" smtClean="0">
                <a:latin typeface="Arial"/>
                <a:cs typeface="Arial"/>
              </a:rPr>
              <a:t>.</a:t>
            </a:r>
          </a:p>
          <a:p>
            <a:pPr>
              <a:lnSpc>
                <a:spcPct val="50000"/>
              </a:lnSpc>
            </a:pPr>
            <a:endParaRPr lang="en-US" sz="1600" dirty="0">
              <a:latin typeface="Arial"/>
              <a:cs typeface="Arial"/>
            </a:endParaRPr>
          </a:p>
          <a:p>
            <a:r>
              <a:rPr lang="en-US" sz="1600" dirty="0">
                <a:latin typeface="Arial"/>
                <a:cs typeface="Arial"/>
              </a:rPr>
              <a:t>Biernat, K. A., L. F. Bosart, and D. Keyser, 2019: A Comparison of Arctic Cyclones between Periods of Low and High Forecast Skill of the Synoptic-scale Flow over the </a:t>
            </a:r>
            <a:r>
              <a:rPr lang="en-US" sz="1600" dirty="0" smtClean="0">
                <a:latin typeface="Arial"/>
                <a:cs typeface="Arial"/>
              </a:rPr>
              <a:t>Arctic. </a:t>
            </a:r>
            <a:r>
              <a:rPr lang="en-US" sz="1600" dirty="0">
                <a:latin typeface="Arial"/>
                <a:cs typeface="Arial"/>
              </a:rPr>
              <a:t>American Meteorological Society 15th Conference on Polar Meteorology and Oceanography, Boulder, CO, Monday 20 May 2019. </a:t>
            </a:r>
          </a:p>
          <a:p>
            <a:endParaRPr lang="en-US" sz="1600" dirty="0">
              <a:latin typeface="Arial"/>
              <a:cs typeface="Arial"/>
            </a:endParaRPr>
          </a:p>
          <a:p>
            <a:endParaRPr lang="en-US" sz="1600" dirty="0">
              <a:latin typeface="Arial"/>
              <a:cs typeface="Arial"/>
            </a:endParaRPr>
          </a:p>
          <a:p>
            <a:endParaRPr lang="en-US" sz="1800" dirty="0">
              <a:latin typeface="Arial"/>
              <a:cs typeface="Arial"/>
            </a:endParaRPr>
          </a:p>
          <a:p>
            <a:pPr>
              <a:lnSpc>
                <a:spcPct val="50000"/>
              </a:lnSpc>
            </a:pPr>
            <a:endParaRPr lang="en-US" sz="1800" dirty="0">
              <a:latin typeface="Arial"/>
              <a:cs typeface="Arial"/>
            </a:endParaRPr>
          </a:p>
          <a:p>
            <a:endParaRPr lang="en-US" sz="1800" dirty="0">
              <a:latin typeface="Arial"/>
              <a:cs typeface="Arial"/>
            </a:endParaRPr>
          </a:p>
          <a:p>
            <a:pPr marL="0" indent="0">
              <a:lnSpc>
                <a:spcPct val="50000"/>
              </a:lnSpc>
              <a:buNone/>
            </a:pPr>
            <a:endParaRPr lang="en-US" sz="1800" dirty="0" smtClean="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Conference Presentations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683791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1600" dirty="0" smtClean="0">
                <a:latin typeface="Arial"/>
                <a:cs typeface="Arial"/>
              </a:rPr>
              <a:t>Bosart</a:t>
            </a:r>
            <a:r>
              <a:rPr lang="en-US" sz="1600" dirty="0">
                <a:latin typeface="Arial"/>
                <a:cs typeface="Arial"/>
              </a:rPr>
              <a:t>, L. F., D. Keyser, and K. A. Biernat, 2019: Tropical Moisture Linkages to Intense Arctic Cyclones in June </a:t>
            </a:r>
            <a:r>
              <a:rPr lang="en-US" sz="1600" dirty="0" smtClean="0">
                <a:latin typeface="Arial"/>
                <a:cs typeface="Arial"/>
              </a:rPr>
              <a:t>2018.</a:t>
            </a:r>
            <a:r>
              <a:rPr lang="en-US" sz="1600" dirty="0">
                <a:latin typeface="Arial"/>
                <a:cs typeface="Arial"/>
              </a:rPr>
              <a:t> American Meteorological Society 15th Conference on Polar Meteorology and Oceanography, Boulder, CO, Monday 20 May 2019. </a:t>
            </a:r>
            <a:endParaRPr lang="en-US" sz="1600" dirty="0" smtClean="0">
              <a:latin typeface="Arial"/>
              <a:cs typeface="Arial"/>
            </a:endParaRPr>
          </a:p>
          <a:p>
            <a:pPr>
              <a:lnSpc>
                <a:spcPct val="50000"/>
              </a:lnSpc>
            </a:pPr>
            <a:endParaRPr lang="en-US" sz="1600" dirty="0">
              <a:latin typeface="Arial"/>
              <a:cs typeface="Arial"/>
            </a:endParaRPr>
          </a:p>
          <a:p>
            <a:r>
              <a:rPr lang="en-US" sz="1600" dirty="0" smtClean="0">
                <a:latin typeface="Arial"/>
                <a:cs typeface="Arial"/>
              </a:rPr>
              <a:t>Keyser</a:t>
            </a:r>
            <a:r>
              <a:rPr lang="en-US" sz="1600" dirty="0">
                <a:latin typeface="Arial"/>
                <a:cs typeface="Arial"/>
              </a:rPr>
              <a:t>, </a:t>
            </a:r>
            <a:r>
              <a:rPr lang="en-US" sz="1600" dirty="0" smtClean="0">
                <a:latin typeface="Arial"/>
                <a:cs typeface="Arial"/>
              </a:rPr>
              <a:t>D., K</a:t>
            </a:r>
            <a:r>
              <a:rPr lang="en-US" sz="1600" dirty="0">
                <a:latin typeface="Arial"/>
                <a:cs typeface="Arial"/>
              </a:rPr>
              <a:t>. A. Biernat, and L. F. Bosart, 2019: A Predictability Study of Two Intense Arctic Cyclones in Early June </a:t>
            </a:r>
            <a:r>
              <a:rPr lang="en-US" sz="1600" dirty="0" smtClean="0">
                <a:latin typeface="Arial"/>
                <a:cs typeface="Arial"/>
              </a:rPr>
              <a:t>2018.</a:t>
            </a:r>
            <a:r>
              <a:rPr lang="en-US" sz="1600" dirty="0">
                <a:latin typeface="Arial"/>
                <a:cs typeface="Arial"/>
              </a:rPr>
              <a:t> American Meteorological Society 15th Conference on Polar Meteorology and Oceanography, Boulder, CO, Monday 20 May 2019. </a:t>
            </a:r>
            <a:endParaRPr lang="en-US" sz="1600" dirty="0" smtClean="0">
              <a:latin typeface="Arial"/>
              <a:cs typeface="Arial"/>
            </a:endParaRPr>
          </a:p>
          <a:p>
            <a:pPr>
              <a:lnSpc>
                <a:spcPct val="50000"/>
              </a:lnSpc>
            </a:pPr>
            <a:endParaRPr lang="en-US" sz="1600" dirty="0">
              <a:latin typeface="Arial"/>
              <a:cs typeface="Arial"/>
            </a:endParaRPr>
          </a:p>
          <a:p>
            <a:r>
              <a:rPr lang="en-US" sz="1600" dirty="0">
                <a:latin typeface="Arial"/>
                <a:cs typeface="Arial"/>
              </a:rPr>
              <a:t>Biernat, K. A., D. Keyser, and L. F. Bosart, 2019: A Comparison of Arctic Cyclones between Periods of Low and High Forecast Skill of the Synoptic-Scale Flow over the Arctic. 19th Cyclone Workshop, </a:t>
            </a:r>
            <a:r>
              <a:rPr lang="en-US" sz="1600" dirty="0" err="1">
                <a:latin typeface="Arial"/>
                <a:cs typeface="Arial"/>
              </a:rPr>
              <a:t>Seeon</a:t>
            </a:r>
            <a:r>
              <a:rPr lang="en-US" sz="1600" dirty="0">
                <a:latin typeface="Arial"/>
                <a:cs typeface="Arial"/>
              </a:rPr>
              <a:t>, Bavaria, Germany, Wednesday 2 October 2019. </a:t>
            </a:r>
          </a:p>
          <a:p>
            <a:pPr>
              <a:lnSpc>
                <a:spcPct val="50000"/>
              </a:lnSpc>
            </a:pPr>
            <a:endParaRPr lang="en-US" sz="1600" dirty="0">
              <a:latin typeface="Arial"/>
              <a:cs typeface="Arial"/>
            </a:endParaRPr>
          </a:p>
          <a:p>
            <a:r>
              <a:rPr lang="en-US" sz="1600" dirty="0">
                <a:latin typeface="Arial"/>
                <a:cs typeface="Arial"/>
              </a:rPr>
              <a:t>Biernat, K., L. F. Bosart, and D. Keyser, 2019: Diagnosing Factors Influencing the Forecast Skill of Two Intense Arctic Cyclones in Early June 2018. Poster presentation, American Geophysical Union Fall 2019 Meeting, San Francisco, CA, Thursday 12 December 2019.</a:t>
            </a:r>
          </a:p>
          <a:p>
            <a:pPr>
              <a:lnSpc>
                <a:spcPct val="50000"/>
              </a:lnSpc>
            </a:pPr>
            <a:endParaRPr lang="en-US" sz="1600" dirty="0">
              <a:latin typeface="Arial"/>
              <a:cs typeface="Arial"/>
            </a:endParaRPr>
          </a:p>
          <a:p>
            <a:r>
              <a:rPr lang="en-US" sz="1600" dirty="0">
                <a:latin typeface="Arial"/>
                <a:cs typeface="Arial"/>
              </a:rPr>
              <a:t>Bosart, L. F., K. Biernat, and D. Keyser, 2019: Large-Scale Midlatitude–Polar Flow Interactions Leading to Rapid Surface Ice Melt over Greenland and Sea Ice Volume Loss over the Arctic Ocean in June 2019. American Geophysical Union Fall 2019 Meeting, San Francisco, CA, Thursday 12 December 2019.</a:t>
            </a:r>
          </a:p>
          <a:p>
            <a:endParaRPr lang="en-US" sz="1600" dirty="0">
              <a:latin typeface="Arial"/>
              <a:cs typeface="Arial"/>
            </a:endParaRPr>
          </a:p>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pPr>
              <a:lnSpc>
                <a:spcPct val="60000"/>
              </a:lnSpc>
            </a:pPr>
            <a:endParaRPr lang="en-US" sz="1800" dirty="0" smtClean="0">
              <a:latin typeface="Arial"/>
              <a:cs typeface="Arial"/>
            </a:endParaRPr>
          </a:p>
          <a:p>
            <a:pPr>
              <a:lnSpc>
                <a:spcPct val="60000"/>
              </a:lnSpc>
            </a:pPr>
            <a:endParaRPr lang="en-US" sz="1800" dirty="0">
              <a:latin typeface="Arial"/>
              <a:cs typeface="Arial"/>
            </a:endParaRPr>
          </a:p>
          <a:p>
            <a:endParaRPr lang="en-US" sz="1800" dirty="0">
              <a:latin typeface="Arial"/>
              <a:cs typeface="Arial"/>
            </a:endParaRPr>
          </a:p>
          <a:p>
            <a:pPr>
              <a:lnSpc>
                <a:spcPct val="50000"/>
              </a:lnSpc>
            </a:pPr>
            <a:endParaRPr lang="en-US" sz="1800" dirty="0">
              <a:latin typeface="Arial"/>
              <a:cs typeface="Arial"/>
            </a:endParaRPr>
          </a:p>
          <a:p>
            <a:endParaRPr lang="en-US" sz="1800" dirty="0">
              <a:latin typeface="Arial"/>
              <a:cs typeface="Arial"/>
            </a:endParaRPr>
          </a:p>
          <a:p>
            <a:pPr marL="0" indent="0">
              <a:lnSpc>
                <a:spcPct val="50000"/>
              </a:lnSpc>
              <a:buNone/>
            </a:pPr>
            <a:endParaRPr lang="en-US" sz="1800" dirty="0" smtClean="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Conference Presentations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106923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1600" dirty="0" smtClean="0">
                <a:latin typeface="Arial"/>
                <a:cs typeface="Arial"/>
              </a:rPr>
              <a:t>El </a:t>
            </a:r>
            <a:r>
              <a:rPr lang="en-US" sz="1600" dirty="0" err="1">
                <a:latin typeface="Arial"/>
                <a:cs typeface="Arial"/>
              </a:rPr>
              <a:t>Riachy</a:t>
            </a:r>
            <a:r>
              <a:rPr lang="en-US" sz="1600" dirty="0">
                <a:latin typeface="Arial"/>
                <a:cs typeface="Arial"/>
              </a:rPr>
              <a:t>, M., L. F. Bosart, and D. Keyser, 2019: Sinuosity as a Metric for Quantifying Tropospheric Polar Vortex Modification Associated with Arctic Cyclones. American Geophysical Union Fall 2019 Meeting, San Francisco, CA, Thursday 12 December 2019</a:t>
            </a:r>
            <a:r>
              <a:rPr lang="en-US" sz="1600" dirty="0" smtClean="0">
                <a:latin typeface="Arial"/>
                <a:cs typeface="Arial"/>
              </a:rPr>
              <a:t>.</a:t>
            </a:r>
          </a:p>
          <a:p>
            <a:pPr>
              <a:lnSpc>
                <a:spcPct val="50000"/>
              </a:lnSpc>
            </a:pPr>
            <a:endParaRPr lang="en-US" sz="1600" dirty="0" smtClean="0">
              <a:latin typeface="Arial"/>
              <a:cs typeface="Arial"/>
            </a:endParaRPr>
          </a:p>
          <a:p>
            <a:r>
              <a:rPr lang="en-US" sz="1600" dirty="0">
                <a:latin typeface="Arial"/>
                <a:cs typeface="Arial"/>
              </a:rPr>
              <a:t>Keyser, D., K. Biernat, and L. F. Bosart, 2019: Examining the Forecast Skill of the Synoptic-Scale Flow Associated with Arctic Cyclones. Poster presentation, American Geophysical Union Fall 2019 Meeting, San Francisco, CA, Thursday 12 December 2019.</a:t>
            </a:r>
          </a:p>
          <a:p>
            <a:pPr>
              <a:lnSpc>
                <a:spcPct val="50000"/>
              </a:lnSpc>
            </a:pPr>
            <a:endParaRPr lang="en-US" sz="1600" dirty="0">
              <a:latin typeface="Arial"/>
              <a:cs typeface="Arial"/>
            </a:endParaRPr>
          </a:p>
          <a:p>
            <a:r>
              <a:rPr lang="en-US" sz="1600" dirty="0">
                <a:latin typeface="Arial"/>
                <a:cs typeface="Arial"/>
              </a:rPr>
              <a:t>Biernat, K. A., D. Keyser, and L. F. Bosart, 2020: Diagnosing Factors Influencing the Forecast Skill of Two Intense Arctic Cyclones in Early June 2018. Poster presentation, 33rd Conference on Climate Variability and Change, 100th American Meteorological Society Annual Meeting, Boston, MA, Tuesday 14 January 2020.</a:t>
            </a:r>
          </a:p>
          <a:p>
            <a:pPr>
              <a:lnSpc>
                <a:spcPct val="50000"/>
              </a:lnSpc>
            </a:pPr>
            <a:endParaRPr lang="en-US" sz="1600" dirty="0">
              <a:latin typeface="Arial"/>
              <a:cs typeface="Arial"/>
            </a:endParaRPr>
          </a:p>
          <a:p>
            <a:r>
              <a:rPr lang="en-US" sz="1600" dirty="0">
                <a:latin typeface="Arial"/>
                <a:cs typeface="Arial"/>
              </a:rPr>
              <a:t>Bosart, L. F., K. A. Biernat, and D. Keyser, 2020: Large-Scale Midlatitude–Polar Flow Interactions Leading to Rapid Surface Ice Melt over Greenland and Sea Ice Volume Loss over the Arctic Ocean in June 2019. Poster presentation, 33rd Conference on Climate Variability and Change, 100th American Meteorological Society Annual Meeting, Boston, MA, Tuesday 14 January 2020.</a:t>
            </a:r>
          </a:p>
          <a:p>
            <a:endParaRPr lang="en-US" sz="1600" dirty="0">
              <a:latin typeface="Arial"/>
              <a:cs typeface="Arial"/>
            </a:endParaRPr>
          </a:p>
          <a:p>
            <a:endParaRPr lang="en-US" sz="1600" dirty="0">
              <a:latin typeface="Arial"/>
              <a:cs typeface="Arial"/>
            </a:endParaRPr>
          </a:p>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pPr>
              <a:lnSpc>
                <a:spcPct val="50000"/>
              </a:lnSpc>
            </a:pPr>
            <a:endParaRPr lang="en-US" sz="1800" dirty="0">
              <a:latin typeface="Arial"/>
              <a:cs typeface="Arial"/>
            </a:endParaRPr>
          </a:p>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pPr>
              <a:lnSpc>
                <a:spcPct val="60000"/>
              </a:lnSpc>
            </a:pPr>
            <a:endParaRPr lang="en-US" sz="1800" dirty="0" smtClean="0">
              <a:latin typeface="Arial"/>
              <a:cs typeface="Arial"/>
            </a:endParaRPr>
          </a:p>
          <a:p>
            <a:pPr>
              <a:lnSpc>
                <a:spcPct val="60000"/>
              </a:lnSpc>
            </a:pPr>
            <a:endParaRPr lang="en-US" sz="1800" dirty="0">
              <a:latin typeface="Arial"/>
              <a:cs typeface="Arial"/>
            </a:endParaRPr>
          </a:p>
          <a:p>
            <a:endParaRPr lang="en-US" sz="1800" dirty="0">
              <a:latin typeface="Arial"/>
              <a:cs typeface="Arial"/>
            </a:endParaRPr>
          </a:p>
          <a:p>
            <a:pPr>
              <a:lnSpc>
                <a:spcPct val="50000"/>
              </a:lnSpc>
            </a:pPr>
            <a:endParaRPr lang="en-US" sz="1800" dirty="0">
              <a:latin typeface="Arial"/>
              <a:cs typeface="Arial"/>
            </a:endParaRPr>
          </a:p>
          <a:p>
            <a:endParaRPr lang="en-US" sz="1800" dirty="0">
              <a:latin typeface="Arial"/>
              <a:cs typeface="Arial"/>
            </a:endParaRPr>
          </a:p>
          <a:p>
            <a:pPr marL="0" indent="0">
              <a:lnSpc>
                <a:spcPct val="50000"/>
              </a:lnSpc>
              <a:buNone/>
            </a:pPr>
            <a:endParaRPr lang="en-US" sz="1800" dirty="0" smtClean="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Conference Presentations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91918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1600" dirty="0" smtClean="0">
                <a:latin typeface="Arial"/>
                <a:cs typeface="Arial"/>
              </a:rPr>
              <a:t>El </a:t>
            </a:r>
            <a:r>
              <a:rPr lang="en-US" sz="1600" dirty="0" err="1">
                <a:latin typeface="Arial"/>
                <a:cs typeface="Arial"/>
              </a:rPr>
              <a:t>Riachy</a:t>
            </a:r>
            <a:r>
              <a:rPr lang="en-US" sz="1600" dirty="0">
                <a:latin typeface="Arial"/>
                <a:cs typeface="Arial"/>
              </a:rPr>
              <a:t>, M., D. Keyser, and L. F. Bosart, 2020: Sinuosity as a Metric for Quantifying Tropospheric Polar Vortex Modification Associated with Arctic Cyclones. Poster presentation, 33rd Conference on Climate Variability and Change, 100th American Meteorological Society Annual Meeting, Boston, MA, Tuesday 14 January 2020</a:t>
            </a:r>
            <a:r>
              <a:rPr lang="en-US" sz="1600" dirty="0" smtClean="0">
                <a:latin typeface="Arial"/>
                <a:cs typeface="Arial"/>
              </a:rPr>
              <a:t>.</a:t>
            </a:r>
          </a:p>
          <a:p>
            <a:pPr>
              <a:lnSpc>
                <a:spcPct val="50000"/>
              </a:lnSpc>
            </a:pPr>
            <a:endParaRPr lang="en-US" sz="1600" dirty="0">
              <a:latin typeface="Arial"/>
              <a:cs typeface="Arial"/>
            </a:endParaRPr>
          </a:p>
          <a:p>
            <a:r>
              <a:rPr lang="en-US" sz="1600" dirty="0">
                <a:latin typeface="Arial"/>
                <a:cs typeface="Arial"/>
              </a:rPr>
              <a:t>Keyser, D., K. A. Biernat, and L. F. Bosart, 2020: Examining the Forecast Skill of the Synoptic-Scale Flow Associated with Arctic Cyclones. 33rd Conference on Climate Variability and Change, 100th American Meteorological Society Annual Meeting, Boston, MA, Tuesday 14 January 2020</a:t>
            </a:r>
            <a:r>
              <a:rPr lang="en-US" sz="1600" dirty="0" smtClean="0">
                <a:latin typeface="Arial"/>
                <a:cs typeface="Arial"/>
              </a:rPr>
              <a:t>.</a:t>
            </a:r>
          </a:p>
          <a:p>
            <a:pPr>
              <a:lnSpc>
                <a:spcPct val="50000"/>
              </a:lnSpc>
            </a:pPr>
            <a:endParaRPr lang="en-US" sz="1600" dirty="0">
              <a:latin typeface="Arial"/>
              <a:cs typeface="Arial"/>
            </a:endParaRPr>
          </a:p>
          <a:p>
            <a:r>
              <a:rPr lang="en-US" sz="1600" dirty="0">
                <a:latin typeface="Arial"/>
                <a:cs typeface="Arial"/>
              </a:rPr>
              <a:t>El </a:t>
            </a:r>
            <a:r>
              <a:rPr lang="en-US" sz="1600" dirty="0" err="1">
                <a:latin typeface="Arial"/>
                <a:cs typeface="Arial"/>
              </a:rPr>
              <a:t>Riachy</a:t>
            </a:r>
            <a:r>
              <a:rPr lang="en-US" sz="1600" dirty="0">
                <a:latin typeface="Arial"/>
                <a:cs typeface="Arial"/>
              </a:rPr>
              <a:t>, M., L. F. Bosart, and D. Keyser, 2020: Sinuosity as a Metric for Quantifying Tropospheric Polar Vortex Modification Associated with Arctic Cyclones. 45th Annual Northeastern Storm Conference, Saratoga Springs, NY, Saturday 7 March 2020</a:t>
            </a:r>
            <a:r>
              <a:rPr lang="en-US" sz="1600" dirty="0" smtClean="0">
                <a:latin typeface="Arial"/>
                <a:cs typeface="Arial"/>
              </a:rPr>
              <a:t>.</a:t>
            </a:r>
          </a:p>
          <a:p>
            <a:pPr>
              <a:lnSpc>
                <a:spcPct val="50000"/>
              </a:lnSpc>
            </a:pPr>
            <a:endParaRPr lang="en-US" sz="1600" dirty="0">
              <a:latin typeface="Arial"/>
              <a:cs typeface="Arial"/>
            </a:endParaRPr>
          </a:p>
          <a:p>
            <a:r>
              <a:rPr lang="en-US" sz="1600" dirty="0">
                <a:latin typeface="Arial"/>
                <a:cs typeface="Arial"/>
              </a:rPr>
              <a:t>Feldman, S. W., L. F. Bosart, and D. Keyser, 2020: A Synoptic Analysis of the Late July–Early August 2019 Greenland Ice Melt Event. 45th Annual Northeastern Storm Conference, Saratoga Springs, NY, Sunday 8 March 2020.</a:t>
            </a:r>
          </a:p>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pPr>
              <a:lnSpc>
                <a:spcPct val="50000"/>
              </a:lnSpc>
            </a:pPr>
            <a:endParaRPr lang="en-US" sz="1800" dirty="0">
              <a:latin typeface="Arial"/>
              <a:cs typeface="Arial"/>
            </a:endParaRPr>
          </a:p>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pPr>
              <a:lnSpc>
                <a:spcPct val="50000"/>
              </a:lnSpc>
            </a:pPr>
            <a:endParaRPr lang="en-US" sz="1800" dirty="0">
              <a:latin typeface="Arial"/>
              <a:cs typeface="Arial"/>
            </a:endParaRPr>
          </a:p>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pPr>
              <a:lnSpc>
                <a:spcPct val="60000"/>
              </a:lnSpc>
            </a:pPr>
            <a:endParaRPr lang="en-US" sz="1800" dirty="0" smtClean="0">
              <a:latin typeface="Arial"/>
              <a:cs typeface="Arial"/>
            </a:endParaRPr>
          </a:p>
          <a:p>
            <a:pPr>
              <a:lnSpc>
                <a:spcPct val="60000"/>
              </a:lnSpc>
            </a:pPr>
            <a:endParaRPr lang="en-US" sz="1800" dirty="0">
              <a:latin typeface="Arial"/>
              <a:cs typeface="Arial"/>
            </a:endParaRPr>
          </a:p>
          <a:p>
            <a:endParaRPr lang="en-US" sz="1800" dirty="0">
              <a:latin typeface="Arial"/>
              <a:cs typeface="Arial"/>
            </a:endParaRPr>
          </a:p>
          <a:p>
            <a:pPr>
              <a:lnSpc>
                <a:spcPct val="50000"/>
              </a:lnSpc>
            </a:pPr>
            <a:endParaRPr lang="en-US" sz="1800" dirty="0">
              <a:latin typeface="Arial"/>
              <a:cs typeface="Arial"/>
            </a:endParaRPr>
          </a:p>
          <a:p>
            <a:endParaRPr lang="en-US" sz="1800" dirty="0">
              <a:latin typeface="Arial"/>
              <a:cs typeface="Arial"/>
            </a:endParaRPr>
          </a:p>
          <a:p>
            <a:pPr marL="0" indent="0">
              <a:lnSpc>
                <a:spcPct val="50000"/>
              </a:lnSpc>
              <a:buNone/>
            </a:pPr>
            <a:endParaRPr lang="en-US" sz="1800" dirty="0" smtClean="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Conference Presentations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320990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Data and Methods</a:t>
            </a:r>
            <a:endParaRPr lang="en-US" sz="2800" b="1" dirty="0">
              <a:solidFill>
                <a:srgbClr val="FF0000"/>
              </a:solidFill>
              <a:latin typeface="Arial" panose="020B0604020202020204" pitchFamily="34" charset="0"/>
              <a:cs typeface="Arial" panose="020B0604020202020204" pitchFamily="34" charset="0"/>
            </a:endParaRPr>
          </a:p>
        </p:txBody>
      </p:sp>
      <p:sp>
        <p:nvSpPr>
          <p:cNvPr id="6" name="Content Placeholder 2"/>
          <p:cNvSpPr>
            <a:spLocks noGrp="1"/>
          </p:cNvSpPr>
          <p:nvPr>
            <p:ph idx="1"/>
          </p:nvPr>
        </p:nvSpPr>
        <p:spPr>
          <a:xfrm>
            <a:off x="457200" y="829734"/>
            <a:ext cx="8229600" cy="6028266"/>
          </a:xfrm>
        </p:spPr>
        <p:txBody>
          <a:bodyPr>
            <a:normAutofit/>
          </a:bodyPr>
          <a:lstStyle/>
          <a:p>
            <a:pPr marL="400050"/>
            <a:r>
              <a:rPr lang="en-US" sz="2400" dirty="0" smtClean="0">
                <a:latin typeface="Arial"/>
                <a:cs typeface="Arial"/>
              </a:rPr>
              <a:t>Constructed </a:t>
            </a:r>
            <a:r>
              <a:rPr lang="en-US" sz="2400" dirty="0">
                <a:latin typeface="Arial"/>
                <a:cs typeface="Arial"/>
              </a:rPr>
              <a:t>a 2007–2017 summer (JJA) climatology of ACs using cyclone tracks from 1° ERA-Interim cyclone climatology prepared by </a:t>
            </a:r>
            <a:r>
              <a:rPr lang="en-US" sz="2400" dirty="0" err="1">
                <a:latin typeface="Arial"/>
                <a:cs typeface="Arial"/>
              </a:rPr>
              <a:t>Sprenger</a:t>
            </a:r>
            <a:r>
              <a:rPr lang="en-US" sz="2400" dirty="0">
                <a:latin typeface="Arial"/>
                <a:cs typeface="Arial"/>
              </a:rPr>
              <a:t> et al. (2017). </a:t>
            </a:r>
          </a:p>
          <a:p>
            <a:pPr marL="400050"/>
            <a:endParaRPr lang="en-US" sz="2400" dirty="0">
              <a:latin typeface="Arial"/>
              <a:cs typeface="Arial"/>
            </a:endParaRPr>
          </a:p>
          <a:p>
            <a:pPr marL="400050"/>
            <a:r>
              <a:rPr lang="en-US" sz="2400" dirty="0" smtClean="0">
                <a:latin typeface="Arial"/>
                <a:cs typeface="Arial"/>
              </a:rPr>
              <a:t>Determined </a:t>
            </a:r>
            <a:r>
              <a:rPr lang="en-US" sz="2400" dirty="0">
                <a:latin typeface="Arial"/>
                <a:cs typeface="Arial"/>
              </a:rPr>
              <a:t>periods of low and high forecast skill of the synoptic-scale flow over the Arctic during summer based on day-5 forecasts of 500-hPa geopotential height over the Arctic in the GEFS reforecast dataset version 2. </a:t>
            </a:r>
            <a:endParaRPr lang="en-US" sz="2400" dirty="0" smtClean="0">
              <a:latin typeface="Arial"/>
              <a:cs typeface="Arial"/>
            </a:endParaRPr>
          </a:p>
          <a:p>
            <a:pPr marL="400050"/>
            <a:endParaRPr lang="en-US" sz="2400" dirty="0">
              <a:latin typeface="Arial"/>
              <a:cs typeface="Arial"/>
            </a:endParaRPr>
          </a:p>
          <a:p>
            <a:pPr marL="400050"/>
            <a:r>
              <a:rPr lang="en-US" sz="2400" dirty="0" smtClean="0">
                <a:latin typeface="Arial"/>
                <a:cs typeface="Arial"/>
              </a:rPr>
              <a:t>Selected ACs </a:t>
            </a:r>
            <a:r>
              <a:rPr lang="en-US" sz="2400" dirty="0">
                <a:latin typeface="Arial"/>
                <a:cs typeface="Arial"/>
              </a:rPr>
              <a:t>that exist in the Arctic (&gt; 70°N) within the low and high skill periods for further analysis.</a:t>
            </a:r>
          </a:p>
          <a:p>
            <a:pPr marL="400050"/>
            <a:endParaRPr lang="en-US" sz="2400" dirty="0">
              <a:latin typeface="Arial"/>
              <a:cs typeface="Arial"/>
            </a:endParaRPr>
          </a:p>
        </p:txBody>
      </p:sp>
    </p:spTree>
    <p:extLst>
      <p:ext uri="{BB962C8B-B14F-4D97-AF65-F5344CB8AC3E}">
        <p14:creationId xmlns:p14="http://schemas.microsoft.com/office/powerpoint/2010/main" val="381824003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3" y="-33716"/>
            <a:ext cx="8848817"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AC Track Frequency during Summer</a:t>
            </a:r>
            <a:endParaRPr lang="en-US" sz="2800" b="1" dirty="0">
              <a:solidFill>
                <a:srgbClr val="FF0000"/>
              </a:solidFill>
              <a:latin typeface="Arial" panose="020B0604020202020204" pitchFamily="34" charset="0"/>
              <a:cs typeface="Arial" panose="020B0604020202020204" pitchFamily="34" charset="0"/>
            </a:endParaRPr>
          </a:p>
        </p:txBody>
      </p:sp>
      <p:sp>
        <p:nvSpPr>
          <p:cNvPr id="30" name="TextBox 29"/>
          <p:cNvSpPr txBox="1"/>
          <p:nvPr/>
        </p:nvSpPr>
        <p:spPr>
          <a:xfrm>
            <a:off x="112731" y="793991"/>
            <a:ext cx="4397037" cy="369332"/>
          </a:xfrm>
          <a:prstGeom prst="rect">
            <a:avLst/>
          </a:prstGeom>
          <a:noFill/>
        </p:spPr>
        <p:txBody>
          <a:bodyPr wrap="square" rtlCol="0">
            <a:spAutoFit/>
          </a:bodyPr>
          <a:lstStyle/>
          <a:p>
            <a:pPr algn="ctr"/>
            <a:r>
              <a:rPr lang="en-US" b="1" dirty="0" smtClean="0">
                <a:solidFill>
                  <a:srgbClr val="FF0000"/>
                </a:solidFill>
                <a:latin typeface="Arial"/>
                <a:cs typeface="Arial"/>
              </a:rPr>
              <a:t>Low skill (N = 307) </a:t>
            </a:r>
            <a:endParaRPr lang="en-US" b="1" dirty="0">
              <a:solidFill>
                <a:srgbClr val="FF0000"/>
              </a:solidFill>
              <a:latin typeface="Arial"/>
              <a:cs typeface="Arial"/>
            </a:endParaRPr>
          </a:p>
        </p:txBody>
      </p:sp>
      <p:sp>
        <p:nvSpPr>
          <p:cNvPr id="54" name="TextBox 53"/>
          <p:cNvSpPr txBox="1"/>
          <p:nvPr/>
        </p:nvSpPr>
        <p:spPr>
          <a:xfrm>
            <a:off x="525997" y="6081581"/>
            <a:ext cx="8261993" cy="646331"/>
          </a:xfrm>
          <a:prstGeom prst="rect">
            <a:avLst/>
          </a:prstGeom>
          <a:noFill/>
        </p:spPr>
        <p:txBody>
          <a:bodyPr wrap="square" rtlCol="0">
            <a:spAutoFit/>
          </a:bodyPr>
          <a:lstStyle/>
          <a:p>
            <a:pPr algn="ctr"/>
            <a:r>
              <a:rPr lang="en-US" dirty="0" smtClean="0">
                <a:latin typeface="Arial"/>
                <a:cs typeface="Arial"/>
              </a:rPr>
              <a:t>Total number of ACs within 500 km of a grid point,                                     divided by number of days </a:t>
            </a:r>
            <a:r>
              <a:rPr lang="en-US" dirty="0">
                <a:latin typeface="Arial"/>
                <a:cs typeface="Arial"/>
              </a:rPr>
              <a:t>in period (number of ACs day</a:t>
            </a:r>
            <a:r>
              <a:rPr lang="en-US" baseline="30000" dirty="0">
                <a:latin typeface="Arial"/>
                <a:cs typeface="Arial"/>
              </a:rPr>
              <a:t>−1</a:t>
            </a:r>
            <a:r>
              <a:rPr lang="en-US" dirty="0">
                <a:latin typeface="Arial"/>
                <a:cs typeface="Arial"/>
              </a:rPr>
              <a:t>)</a:t>
            </a:r>
          </a:p>
        </p:txBody>
      </p:sp>
      <p:grpSp>
        <p:nvGrpSpPr>
          <p:cNvPr id="8" name="Group 7"/>
          <p:cNvGrpSpPr/>
          <p:nvPr/>
        </p:nvGrpSpPr>
        <p:grpSpPr>
          <a:xfrm>
            <a:off x="962685" y="5545312"/>
            <a:ext cx="7260336" cy="331345"/>
            <a:chOff x="962685" y="5545312"/>
            <a:chExt cx="7260336" cy="331345"/>
          </a:xfrm>
        </p:grpSpPr>
        <p:sp>
          <p:nvSpPr>
            <p:cNvPr id="27" name="TextBox 26"/>
            <p:cNvSpPr txBox="1"/>
            <p:nvPr/>
          </p:nvSpPr>
          <p:spPr>
            <a:xfrm>
              <a:off x="1211388" y="5722030"/>
              <a:ext cx="417777" cy="153888"/>
            </a:xfrm>
            <a:prstGeom prst="rect">
              <a:avLst/>
            </a:prstGeom>
            <a:noFill/>
          </p:spPr>
          <p:txBody>
            <a:bodyPr wrap="square" lIns="0" tIns="0" rIns="0" bIns="0" rtlCol="0">
              <a:spAutoFit/>
            </a:bodyPr>
            <a:lstStyle/>
            <a:p>
              <a:pPr algn="ctr"/>
              <a:r>
                <a:rPr lang="en-US" sz="1000" dirty="0" smtClean="0">
                  <a:latin typeface="Arial"/>
                  <a:cs typeface="Arial"/>
                </a:rPr>
                <a:t>0.005</a:t>
              </a:r>
              <a:endParaRPr lang="en-US" sz="1050" dirty="0">
                <a:latin typeface="Arial"/>
                <a:cs typeface="Arial"/>
              </a:endParaRPr>
            </a:p>
          </p:txBody>
        </p:sp>
        <p:sp>
          <p:nvSpPr>
            <p:cNvPr id="28" name="TextBox 27"/>
            <p:cNvSpPr txBox="1"/>
            <p:nvPr/>
          </p:nvSpPr>
          <p:spPr>
            <a:xfrm>
              <a:off x="1682974" y="5722030"/>
              <a:ext cx="378025" cy="153888"/>
            </a:xfrm>
            <a:prstGeom prst="rect">
              <a:avLst/>
            </a:prstGeom>
            <a:noFill/>
          </p:spPr>
          <p:txBody>
            <a:bodyPr wrap="square" lIns="0" tIns="0" rIns="0" bIns="0" rtlCol="0">
              <a:spAutoFit/>
            </a:bodyPr>
            <a:lstStyle/>
            <a:p>
              <a:pPr algn="ctr"/>
              <a:r>
                <a:rPr lang="en-US" sz="1000" dirty="0" smtClean="0">
                  <a:latin typeface="Arial"/>
                  <a:cs typeface="Arial"/>
                </a:rPr>
                <a:t>0.01</a:t>
              </a:r>
              <a:endParaRPr lang="en-US" sz="1000" dirty="0">
                <a:latin typeface="Arial"/>
                <a:cs typeface="Arial"/>
              </a:endParaRPr>
            </a:p>
          </p:txBody>
        </p:sp>
        <p:sp>
          <p:nvSpPr>
            <p:cNvPr id="29" name="TextBox 28"/>
            <p:cNvSpPr txBox="1"/>
            <p:nvPr/>
          </p:nvSpPr>
          <p:spPr>
            <a:xfrm>
              <a:off x="2160106" y="5722030"/>
              <a:ext cx="325857" cy="153888"/>
            </a:xfrm>
            <a:prstGeom prst="rect">
              <a:avLst/>
            </a:prstGeom>
            <a:noFill/>
          </p:spPr>
          <p:txBody>
            <a:bodyPr wrap="square" lIns="0" tIns="0" rIns="0" bIns="0" rtlCol="0">
              <a:spAutoFit/>
            </a:bodyPr>
            <a:lstStyle/>
            <a:p>
              <a:pPr algn="ctr"/>
              <a:r>
                <a:rPr lang="en-US" sz="1000" dirty="0" smtClean="0">
                  <a:latin typeface="Arial"/>
                  <a:cs typeface="Arial"/>
                </a:rPr>
                <a:t>0.02</a:t>
              </a:r>
              <a:endParaRPr lang="en-US" sz="1000" dirty="0">
                <a:latin typeface="Arial"/>
                <a:cs typeface="Arial"/>
              </a:endParaRPr>
            </a:p>
          </p:txBody>
        </p:sp>
        <p:sp>
          <p:nvSpPr>
            <p:cNvPr id="31" name="TextBox 30"/>
            <p:cNvSpPr txBox="1"/>
            <p:nvPr/>
          </p:nvSpPr>
          <p:spPr>
            <a:xfrm>
              <a:off x="2574813" y="5722239"/>
              <a:ext cx="395608" cy="153888"/>
            </a:xfrm>
            <a:prstGeom prst="rect">
              <a:avLst/>
            </a:prstGeom>
            <a:noFill/>
          </p:spPr>
          <p:txBody>
            <a:bodyPr wrap="square" lIns="0" tIns="0" rIns="0" bIns="0" rtlCol="0">
              <a:spAutoFit/>
            </a:bodyPr>
            <a:lstStyle/>
            <a:p>
              <a:pPr algn="ctr"/>
              <a:r>
                <a:rPr lang="en-US" sz="1000" dirty="0" smtClean="0">
                  <a:latin typeface="Arial"/>
                  <a:cs typeface="Arial"/>
                </a:rPr>
                <a:t>0.03</a:t>
              </a:r>
              <a:endParaRPr lang="en-US" sz="1000" dirty="0">
                <a:latin typeface="Arial"/>
                <a:cs typeface="Arial"/>
              </a:endParaRPr>
            </a:p>
          </p:txBody>
        </p:sp>
        <p:sp>
          <p:nvSpPr>
            <p:cNvPr id="32" name="TextBox 31"/>
            <p:cNvSpPr txBox="1"/>
            <p:nvPr/>
          </p:nvSpPr>
          <p:spPr>
            <a:xfrm>
              <a:off x="3510230" y="5722030"/>
              <a:ext cx="348089" cy="153888"/>
            </a:xfrm>
            <a:prstGeom prst="rect">
              <a:avLst/>
            </a:prstGeom>
            <a:noFill/>
          </p:spPr>
          <p:txBody>
            <a:bodyPr wrap="square" lIns="0" tIns="0" rIns="0" bIns="0" rtlCol="0">
              <a:spAutoFit/>
            </a:bodyPr>
            <a:lstStyle/>
            <a:p>
              <a:pPr algn="ctr"/>
              <a:r>
                <a:rPr lang="en-US" sz="1000" dirty="0" smtClean="0">
                  <a:latin typeface="Arial"/>
                  <a:cs typeface="Arial"/>
                </a:rPr>
                <a:t>0.05</a:t>
              </a:r>
              <a:endParaRPr lang="en-US" sz="1000" dirty="0">
                <a:latin typeface="Arial"/>
                <a:cs typeface="Arial"/>
              </a:endParaRPr>
            </a:p>
          </p:txBody>
        </p:sp>
        <p:sp>
          <p:nvSpPr>
            <p:cNvPr id="34" name="TextBox 33"/>
            <p:cNvSpPr txBox="1"/>
            <p:nvPr/>
          </p:nvSpPr>
          <p:spPr>
            <a:xfrm>
              <a:off x="3956368" y="5722769"/>
              <a:ext cx="353971" cy="153888"/>
            </a:xfrm>
            <a:prstGeom prst="rect">
              <a:avLst/>
            </a:prstGeom>
            <a:noFill/>
          </p:spPr>
          <p:txBody>
            <a:bodyPr wrap="square" lIns="0" tIns="0" rIns="0" bIns="0" rtlCol="0">
              <a:spAutoFit/>
            </a:bodyPr>
            <a:lstStyle/>
            <a:p>
              <a:pPr algn="ctr"/>
              <a:r>
                <a:rPr lang="en-US" sz="1000" dirty="0" smtClean="0">
                  <a:latin typeface="Arial"/>
                  <a:cs typeface="Arial"/>
                </a:rPr>
                <a:t>0.06</a:t>
              </a:r>
              <a:endParaRPr lang="en-US" sz="1000" dirty="0">
                <a:latin typeface="Arial"/>
                <a:cs typeface="Arial"/>
              </a:endParaRPr>
            </a:p>
          </p:txBody>
        </p:sp>
        <p:sp>
          <p:nvSpPr>
            <p:cNvPr id="35" name="TextBox 34"/>
            <p:cNvSpPr txBox="1"/>
            <p:nvPr/>
          </p:nvSpPr>
          <p:spPr>
            <a:xfrm>
              <a:off x="4432044" y="5722769"/>
              <a:ext cx="315857" cy="153888"/>
            </a:xfrm>
            <a:prstGeom prst="rect">
              <a:avLst/>
            </a:prstGeom>
            <a:noFill/>
          </p:spPr>
          <p:txBody>
            <a:bodyPr wrap="square" lIns="0" tIns="0" rIns="0" bIns="0" rtlCol="0">
              <a:spAutoFit/>
            </a:bodyPr>
            <a:lstStyle/>
            <a:p>
              <a:pPr algn="ctr"/>
              <a:r>
                <a:rPr lang="en-US" sz="1000" dirty="0" smtClean="0">
                  <a:latin typeface="Arial"/>
                  <a:cs typeface="Arial"/>
                </a:rPr>
                <a:t>0.07</a:t>
              </a:r>
              <a:endParaRPr lang="en-US" sz="1000" dirty="0">
                <a:latin typeface="Arial"/>
                <a:cs typeface="Arial"/>
              </a:endParaRPr>
            </a:p>
          </p:txBody>
        </p:sp>
        <p:sp>
          <p:nvSpPr>
            <p:cNvPr id="53" name="TextBox 52"/>
            <p:cNvSpPr txBox="1"/>
            <p:nvPr/>
          </p:nvSpPr>
          <p:spPr>
            <a:xfrm>
              <a:off x="4865732" y="5722030"/>
              <a:ext cx="354030" cy="153888"/>
            </a:xfrm>
            <a:prstGeom prst="rect">
              <a:avLst/>
            </a:prstGeom>
            <a:noFill/>
          </p:spPr>
          <p:txBody>
            <a:bodyPr wrap="square" lIns="0" tIns="0" rIns="0" bIns="0" rtlCol="0">
              <a:spAutoFit/>
            </a:bodyPr>
            <a:lstStyle/>
            <a:p>
              <a:pPr algn="ctr"/>
              <a:r>
                <a:rPr lang="en-US" sz="1000" dirty="0" smtClean="0">
                  <a:latin typeface="Arial"/>
                  <a:cs typeface="Arial"/>
                </a:rPr>
                <a:t>0.08</a:t>
              </a:r>
              <a:endParaRPr lang="en-US" sz="1000" dirty="0">
                <a:latin typeface="Arial"/>
                <a:cs typeface="Arial"/>
              </a:endParaRPr>
            </a:p>
          </p:txBody>
        </p:sp>
        <p:sp>
          <p:nvSpPr>
            <p:cNvPr id="55" name="TextBox 54"/>
            <p:cNvSpPr txBox="1"/>
            <p:nvPr/>
          </p:nvSpPr>
          <p:spPr>
            <a:xfrm>
              <a:off x="5313862" y="5722030"/>
              <a:ext cx="347157" cy="153888"/>
            </a:xfrm>
            <a:prstGeom prst="rect">
              <a:avLst/>
            </a:prstGeom>
            <a:noFill/>
          </p:spPr>
          <p:txBody>
            <a:bodyPr wrap="square" lIns="0" tIns="0" rIns="0" bIns="0" rtlCol="0">
              <a:spAutoFit/>
            </a:bodyPr>
            <a:lstStyle/>
            <a:p>
              <a:pPr algn="ctr"/>
              <a:r>
                <a:rPr lang="en-US" sz="1000" dirty="0" smtClean="0">
                  <a:latin typeface="Arial"/>
                  <a:cs typeface="Arial"/>
                </a:rPr>
                <a:t>0.09</a:t>
              </a:r>
              <a:endParaRPr lang="en-US" sz="1000" dirty="0">
                <a:latin typeface="Arial"/>
                <a:cs typeface="Arial"/>
              </a:endParaRPr>
            </a:p>
          </p:txBody>
        </p:sp>
        <p:sp>
          <p:nvSpPr>
            <p:cNvPr id="56" name="TextBox 55"/>
            <p:cNvSpPr txBox="1"/>
            <p:nvPr/>
          </p:nvSpPr>
          <p:spPr>
            <a:xfrm>
              <a:off x="5807913" y="5722030"/>
              <a:ext cx="264077" cy="153888"/>
            </a:xfrm>
            <a:prstGeom prst="rect">
              <a:avLst/>
            </a:prstGeom>
            <a:noFill/>
          </p:spPr>
          <p:txBody>
            <a:bodyPr wrap="square" lIns="0" tIns="0" rIns="0" bIns="0" rtlCol="0">
              <a:spAutoFit/>
            </a:bodyPr>
            <a:lstStyle/>
            <a:p>
              <a:pPr algn="ctr"/>
              <a:r>
                <a:rPr lang="en-US" sz="1000" dirty="0" smtClean="0">
                  <a:latin typeface="Arial"/>
                  <a:cs typeface="Arial"/>
                </a:rPr>
                <a:t>0.1</a:t>
              </a:r>
              <a:endParaRPr lang="en-US" sz="1000" dirty="0">
                <a:latin typeface="Arial"/>
                <a:cs typeface="Arial"/>
              </a:endParaRPr>
            </a:p>
          </p:txBody>
        </p:sp>
        <p:sp>
          <p:nvSpPr>
            <p:cNvPr id="57" name="TextBox 56"/>
            <p:cNvSpPr txBox="1"/>
            <p:nvPr/>
          </p:nvSpPr>
          <p:spPr>
            <a:xfrm>
              <a:off x="6235374" y="5722030"/>
              <a:ext cx="324307" cy="153888"/>
            </a:xfrm>
            <a:prstGeom prst="rect">
              <a:avLst/>
            </a:prstGeom>
            <a:noFill/>
          </p:spPr>
          <p:txBody>
            <a:bodyPr wrap="square" lIns="0" tIns="0" rIns="0" bIns="0" rtlCol="0">
              <a:spAutoFit/>
            </a:bodyPr>
            <a:lstStyle/>
            <a:p>
              <a:pPr algn="ctr"/>
              <a:r>
                <a:rPr lang="en-US" sz="1000" dirty="0" smtClean="0">
                  <a:latin typeface="Arial"/>
                  <a:cs typeface="Arial"/>
                </a:rPr>
                <a:t>0.12</a:t>
              </a:r>
              <a:endParaRPr lang="en-US" sz="1000" dirty="0">
                <a:latin typeface="Arial"/>
                <a:cs typeface="Arial"/>
              </a:endParaRPr>
            </a:p>
          </p:txBody>
        </p:sp>
        <p:sp>
          <p:nvSpPr>
            <p:cNvPr id="58" name="TextBox 57"/>
            <p:cNvSpPr txBox="1"/>
            <p:nvPr/>
          </p:nvSpPr>
          <p:spPr>
            <a:xfrm>
              <a:off x="6665893" y="5722769"/>
              <a:ext cx="361951" cy="153888"/>
            </a:xfrm>
            <a:prstGeom prst="rect">
              <a:avLst/>
            </a:prstGeom>
            <a:noFill/>
          </p:spPr>
          <p:txBody>
            <a:bodyPr wrap="square" lIns="0" tIns="0" rIns="0" bIns="0" rtlCol="0">
              <a:spAutoFit/>
            </a:bodyPr>
            <a:lstStyle/>
            <a:p>
              <a:pPr algn="ctr"/>
              <a:r>
                <a:rPr lang="en-US" sz="1000" dirty="0" smtClean="0">
                  <a:latin typeface="Arial"/>
                  <a:cs typeface="Arial"/>
                </a:rPr>
                <a:t>0.14</a:t>
              </a:r>
              <a:endParaRPr lang="en-US" sz="1000" dirty="0">
                <a:latin typeface="Arial"/>
                <a:cs typeface="Arial"/>
              </a:endParaRPr>
            </a:p>
          </p:txBody>
        </p:sp>
        <p:sp>
          <p:nvSpPr>
            <p:cNvPr id="59" name="TextBox 58"/>
            <p:cNvSpPr txBox="1"/>
            <p:nvPr/>
          </p:nvSpPr>
          <p:spPr>
            <a:xfrm>
              <a:off x="7129959" y="5722769"/>
              <a:ext cx="349908" cy="153888"/>
            </a:xfrm>
            <a:prstGeom prst="rect">
              <a:avLst/>
            </a:prstGeom>
            <a:noFill/>
          </p:spPr>
          <p:txBody>
            <a:bodyPr wrap="square" lIns="0" tIns="0" rIns="0" bIns="0" rtlCol="0">
              <a:spAutoFit/>
            </a:bodyPr>
            <a:lstStyle/>
            <a:p>
              <a:pPr algn="ctr"/>
              <a:r>
                <a:rPr lang="en-US" sz="1000" dirty="0" smtClean="0">
                  <a:latin typeface="Arial"/>
                  <a:cs typeface="Arial"/>
                </a:rPr>
                <a:t>0.16</a:t>
              </a:r>
              <a:endParaRPr lang="en-US" sz="1000" dirty="0">
                <a:latin typeface="Arial"/>
                <a:cs typeface="Arial"/>
              </a:endParaRPr>
            </a:p>
          </p:txBody>
        </p:sp>
        <p:sp>
          <p:nvSpPr>
            <p:cNvPr id="60" name="TextBox 59"/>
            <p:cNvSpPr txBox="1"/>
            <p:nvPr/>
          </p:nvSpPr>
          <p:spPr>
            <a:xfrm>
              <a:off x="7571344" y="5722769"/>
              <a:ext cx="360415" cy="153888"/>
            </a:xfrm>
            <a:prstGeom prst="rect">
              <a:avLst/>
            </a:prstGeom>
            <a:noFill/>
          </p:spPr>
          <p:txBody>
            <a:bodyPr wrap="square" lIns="0" tIns="0" rIns="0" bIns="0" rtlCol="0">
              <a:spAutoFit/>
            </a:bodyPr>
            <a:lstStyle/>
            <a:p>
              <a:pPr algn="ctr"/>
              <a:r>
                <a:rPr lang="en-US" sz="1000" dirty="0" smtClean="0">
                  <a:latin typeface="Arial"/>
                  <a:cs typeface="Arial"/>
                </a:rPr>
                <a:t>0.18</a:t>
              </a:r>
              <a:endParaRPr lang="en-US" sz="1000" dirty="0">
                <a:latin typeface="Arial"/>
                <a:cs typeface="Arial"/>
              </a:endParaRPr>
            </a:p>
          </p:txBody>
        </p:sp>
        <p:pic>
          <p:nvPicPr>
            <p:cNvPr id="61" name="Picture 60" descr="track_frequency_all_ACs.png"/>
            <p:cNvPicPr>
              <a:picLocks/>
            </p:cNvPicPr>
            <p:nvPr/>
          </p:nvPicPr>
          <p:blipFill rotWithShape="1">
            <a:blip r:embed="rId3">
              <a:extLst>
                <a:ext uri="{28A0092B-C50C-407E-A947-70E740481C1C}">
                  <a14:useLocalDpi xmlns:a14="http://schemas.microsoft.com/office/drawing/2010/main" val="0"/>
                </a:ext>
              </a:extLst>
            </a:blip>
            <a:srcRect l="6957" t="95510" r="8617" b="2037"/>
            <a:stretch/>
          </p:blipFill>
          <p:spPr>
            <a:xfrm>
              <a:off x="962685" y="5545312"/>
              <a:ext cx="7260336" cy="168276"/>
            </a:xfrm>
            <a:prstGeom prst="rect">
              <a:avLst/>
            </a:prstGeom>
          </p:spPr>
        </p:pic>
        <p:sp>
          <p:nvSpPr>
            <p:cNvPr id="62" name="TextBox 61"/>
            <p:cNvSpPr txBox="1"/>
            <p:nvPr/>
          </p:nvSpPr>
          <p:spPr>
            <a:xfrm>
              <a:off x="3063535" y="5722030"/>
              <a:ext cx="332001" cy="153888"/>
            </a:xfrm>
            <a:prstGeom prst="rect">
              <a:avLst/>
            </a:prstGeom>
            <a:noFill/>
          </p:spPr>
          <p:txBody>
            <a:bodyPr wrap="square" lIns="0" tIns="0" rIns="0" bIns="0" rtlCol="0">
              <a:spAutoFit/>
            </a:bodyPr>
            <a:lstStyle/>
            <a:p>
              <a:pPr algn="ctr"/>
              <a:r>
                <a:rPr lang="en-US" sz="1000" dirty="0" smtClean="0">
                  <a:latin typeface="Arial"/>
                  <a:cs typeface="Arial"/>
                </a:rPr>
                <a:t>0.04</a:t>
              </a:r>
              <a:endParaRPr lang="en-US" sz="1000" dirty="0">
                <a:latin typeface="Arial"/>
                <a:cs typeface="Arial"/>
              </a:endParaRPr>
            </a:p>
          </p:txBody>
        </p:sp>
      </p:grpSp>
      <p:sp>
        <p:nvSpPr>
          <p:cNvPr id="80" name="TextBox 79"/>
          <p:cNvSpPr txBox="1"/>
          <p:nvPr/>
        </p:nvSpPr>
        <p:spPr>
          <a:xfrm>
            <a:off x="4592853" y="793991"/>
            <a:ext cx="4558712" cy="369332"/>
          </a:xfrm>
          <a:prstGeom prst="rect">
            <a:avLst/>
          </a:prstGeom>
          <a:noFill/>
        </p:spPr>
        <p:txBody>
          <a:bodyPr wrap="square" rtlCol="0">
            <a:spAutoFit/>
          </a:bodyPr>
          <a:lstStyle/>
          <a:p>
            <a:pPr algn="ctr"/>
            <a:r>
              <a:rPr lang="en-US" b="1" dirty="0" smtClean="0">
                <a:solidFill>
                  <a:srgbClr val="0000FF"/>
                </a:solidFill>
                <a:latin typeface="Arial"/>
                <a:cs typeface="Arial"/>
              </a:rPr>
              <a:t>High skill (N = 216) </a:t>
            </a:r>
            <a:endParaRPr lang="en-US" b="1" dirty="0">
              <a:solidFill>
                <a:srgbClr val="0000FF"/>
              </a:solidFill>
              <a:latin typeface="Arial"/>
              <a:cs typeface="Arial"/>
            </a:endParaRPr>
          </a:p>
        </p:txBody>
      </p:sp>
      <p:pic>
        <p:nvPicPr>
          <p:cNvPr id="4" name="Picture 3" descr="track_frequency_ACs_low_skill_10per_aa_rmse_v2_JJA_noC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93" y="1219700"/>
            <a:ext cx="4477394" cy="4160520"/>
          </a:xfrm>
          <a:prstGeom prst="rect">
            <a:avLst/>
          </a:prstGeom>
        </p:spPr>
      </p:pic>
      <p:pic>
        <p:nvPicPr>
          <p:cNvPr id="6" name="Picture 5" descr="track_frequency_ACs_high_skill_10per_aa_rmse_v2_JJA_noC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6426" y="1219700"/>
            <a:ext cx="4477394" cy="4160520"/>
          </a:xfrm>
          <a:prstGeom prst="rect">
            <a:avLst/>
          </a:prstGeom>
        </p:spPr>
      </p:pic>
    </p:spTree>
    <p:extLst>
      <p:ext uri="{BB962C8B-B14F-4D97-AF65-F5344CB8AC3E}">
        <p14:creationId xmlns:p14="http://schemas.microsoft.com/office/powerpoint/2010/main" val="84644045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3" y="-33716"/>
            <a:ext cx="8848817"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AC Track Frequency Difference </a:t>
            </a:r>
            <a:r>
              <a:rPr lang="en-US" sz="2800" b="1" dirty="0">
                <a:solidFill>
                  <a:srgbClr val="FF0000"/>
                </a:solidFill>
                <a:latin typeface="Arial" panose="020B0604020202020204" pitchFamily="34" charset="0"/>
                <a:cs typeface="Arial" panose="020B0604020202020204" pitchFamily="34" charset="0"/>
              </a:rPr>
              <a:t>d</a:t>
            </a:r>
            <a:r>
              <a:rPr lang="en-US" sz="2800" b="1" dirty="0" smtClean="0">
                <a:solidFill>
                  <a:srgbClr val="FF0000"/>
                </a:solidFill>
                <a:latin typeface="Arial" panose="020B0604020202020204" pitchFamily="34" charset="0"/>
                <a:cs typeface="Arial" panose="020B0604020202020204" pitchFamily="34" charset="0"/>
              </a:rPr>
              <a:t>uring Summer</a:t>
            </a:r>
            <a:endParaRPr lang="en-US" sz="2800" b="1" dirty="0">
              <a:solidFill>
                <a:srgbClr val="FF0000"/>
              </a:solidFill>
              <a:latin typeface="Arial" panose="020B0604020202020204" pitchFamily="34" charset="0"/>
              <a:cs typeface="Arial" panose="020B0604020202020204" pitchFamily="34" charset="0"/>
            </a:endParaRPr>
          </a:p>
        </p:txBody>
      </p:sp>
      <p:sp>
        <p:nvSpPr>
          <p:cNvPr id="29" name="TextBox 28"/>
          <p:cNvSpPr txBox="1"/>
          <p:nvPr/>
        </p:nvSpPr>
        <p:spPr>
          <a:xfrm>
            <a:off x="451916" y="6312531"/>
            <a:ext cx="8261993" cy="369332"/>
          </a:xfrm>
          <a:prstGeom prst="rect">
            <a:avLst/>
          </a:prstGeom>
          <a:noFill/>
        </p:spPr>
        <p:txBody>
          <a:bodyPr wrap="square" rtlCol="0">
            <a:spAutoFit/>
          </a:bodyPr>
          <a:lstStyle/>
          <a:p>
            <a:pPr algn="ctr"/>
            <a:r>
              <a:rPr lang="en-US" dirty="0" smtClean="0">
                <a:latin typeface="Arial"/>
                <a:cs typeface="Arial"/>
              </a:rPr>
              <a:t>Difference in AC track frequency (</a:t>
            </a:r>
            <a:r>
              <a:rPr lang="en-US" dirty="0">
                <a:latin typeface="Arial"/>
                <a:cs typeface="Arial"/>
              </a:rPr>
              <a:t>number of ACs day</a:t>
            </a:r>
            <a:r>
              <a:rPr lang="en-US" baseline="30000" dirty="0">
                <a:latin typeface="Arial"/>
                <a:cs typeface="Arial"/>
              </a:rPr>
              <a:t>−1</a:t>
            </a:r>
            <a:r>
              <a:rPr lang="en-US" dirty="0">
                <a:latin typeface="Arial"/>
                <a:cs typeface="Arial"/>
              </a:rPr>
              <a:t>)  </a:t>
            </a:r>
          </a:p>
        </p:txBody>
      </p:sp>
      <p:sp>
        <p:nvSpPr>
          <p:cNvPr id="30" name="TextBox 29"/>
          <p:cNvSpPr txBox="1"/>
          <p:nvPr/>
        </p:nvSpPr>
        <p:spPr>
          <a:xfrm>
            <a:off x="2086033" y="714412"/>
            <a:ext cx="4994398" cy="369332"/>
          </a:xfrm>
          <a:prstGeom prst="rect">
            <a:avLst/>
          </a:prstGeom>
          <a:noFill/>
        </p:spPr>
        <p:txBody>
          <a:bodyPr wrap="square" rtlCol="0">
            <a:spAutoFit/>
          </a:bodyPr>
          <a:lstStyle/>
          <a:p>
            <a:pPr algn="ctr"/>
            <a:r>
              <a:rPr lang="en-US" b="1" dirty="0" smtClean="0">
                <a:solidFill>
                  <a:srgbClr val="FF0000"/>
                </a:solidFill>
                <a:latin typeface="Arial"/>
                <a:cs typeface="Arial"/>
              </a:rPr>
              <a:t>Low skill </a:t>
            </a:r>
            <a:r>
              <a:rPr lang="en-US" b="1" dirty="0" smtClean="0">
                <a:latin typeface="Arial"/>
                <a:cs typeface="Arial"/>
              </a:rPr>
              <a:t>minus </a:t>
            </a:r>
            <a:r>
              <a:rPr lang="en-US" b="1" dirty="0" smtClean="0">
                <a:solidFill>
                  <a:srgbClr val="0000FF"/>
                </a:solidFill>
                <a:latin typeface="Arial"/>
                <a:cs typeface="Arial"/>
              </a:rPr>
              <a:t>high skill</a:t>
            </a:r>
            <a:endParaRPr lang="en-US" b="1" dirty="0">
              <a:solidFill>
                <a:srgbClr val="0000FF"/>
              </a:solidFill>
              <a:latin typeface="Arial"/>
              <a:cs typeface="Arial"/>
            </a:endParaRPr>
          </a:p>
        </p:txBody>
      </p:sp>
      <p:grpSp>
        <p:nvGrpSpPr>
          <p:cNvPr id="6" name="Group 5"/>
          <p:cNvGrpSpPr/>
          <p:nvPr/>
        </p:nvGrpSpPr>
        <p:grpSpPr>
          <a:xfrm>
            <a:off x="967403" y="5797046"/>
            <a:ext cx="7260336" cy="322038"/>
            <a:chOff x="1361698" y="5797046"/>
            <a:chExt cx="7260336" cy="322038"/>
          </a:xfrm>
        </p:grpSpPr>
        <p:pic>
          <p:nvPicPr>
            <p:cNvPr id="4" name="Picture 3" descr="track_density_normalized_differences_low_vs_high_skill.png"/>
            <p:cNvPicPr>
              <a:picLocks/>
            </p:cNvPicPr>
            <p:nvPr/>
          </p:nvPicPr>
          <p:blipFill rotWithShape="1">
            <a:blip r:embed="rId3">
              <a:extLst>
                <a:ext uri="{28A0092B-C50C-407E-A947-70E740481C1C}">
                  <a14:useLocalDpi xmlns:a14="http://schemas.microsoft.com/office/drawing/2010/main" val="0"/>
                </a:ext>
              </a:extLst>
            </a:blip>
            <a:srcRect l="6910" t="95787" r="8691" b="1945"/>
            <a:stretch/>
          </p:blipFill>
          <p:spPr>
            <a:xfrm>
              <a:off x="1361698" y="5797046"/>
              <a:ext cx="7260336" cy="164592"/>
            </a:xfrm>
            <a:prstGeom prst="rect">
              <a:avLst/>
            </a:prstGeom>
          </p:spPr>
        </p:pic>
        <p:sp>
          <p:nvSpPr>
            <p:cNvPr id="25" name="TextBox 24"/>
            <p:cNvSpPr txBox="1"/>
            <p:nvPr/>
          </p:nvSpPr>
          <p:spPr>
            <a:xfrm>
              <a:off x="4845112"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100" dirty="0">
                <a:latin typeface="Arial"/>
                <a:cs typeface="Arial"/>
              </a:endParaRPr>
            </a:p>
          </p:txBody>
        </p:sp>
        <p:sp>
          <p:nvSpPr>
            <p:cNvPr id="26" name="TextBox 25"/>
            <p:cNvSpPr txBox="1"/>
            <p:nvPr/>
          </p:nvSpPr>
          <p:spPr>
            <a:xfrm>
              <a:off x="5648201"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0.01</a:t>
              </a:r>
              <a:endParaRPr lang="en-US" sz="1050" dirty="0">
                <a:latin typeface="Arial"/>
                <a:cs typeface="Arial"/>
              </a:endParaRPr>
            </a:p>
          </p:txBody>
        </p:sp>
        <p:sp>
          <p:nvSpPr>
            <p:cNvPr id="27" name="TextBox 26"/>
            <p:cNvSpPr txBox="1"/>
            <p:nvPr/>
          </p:nvSpPr>
          <p:spPr>
            <a:xfrm>
              <a:off x="5213319" y="5965196"/>
              <a:ext cx="362012" cy="153888"/>
            </a:xfrm>
            <a:prstGeom prst="rect">
              <a:avLst/>
            </a:prstGeom>
            <a:noFill/>
          </p:spPr>
          <p:txBody>
            <a:bodyPr wrap="square" lIns="0" tIns="0" rIns="0" bIns="0" rtlCol="0">
              <a:spAutoFit/>
            </a:bodyPr>
            <a:lstStyle/>
            <a:p>
              <a:pPr algn="ctr"/>
              <a:r>
                <a:rPr lang="en-US" sz="1000" dirty="0" smtClean="0">
                  <a:latin typeface="Arial"/>
                  <a:cs typeface="Arial"/>
                </a:rPr>
                <a:t>0.005</a:t>
              </a:r>
              <a:endParaRPr lang="en-US" sz="1050" dirty="0">
                <a:latin typeface="Arial"/>
                <a:cs typeface="Arial"/>
              </a:endParaRPr>
            </a:p>
          </p:txBody>
        </p:sp>
        <p:sp>
          <p:nvSpPr>
            <p:cNvPr id="28" name="TextBox 27"/>
            <p:cNvSpPr txBox="1"/>
            <p:nvPr/>
          </p:nvSpPr>
          <p:spPr>
            <a:xfrm>
              <a:off x="6048251"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0.02</a:t>
              </a:r>
              <a:endParaRPr lang="en-US" sz="1050" dirty="0">
                <a:latin typeface="Arial"/>
                <a:cs typeface="Arial"/>
              </a:endParaRPr>
            </a:p>
          </p:txBody>
        </p:sp>
        <p:sp>
          <p:nvSpPr>
            <p:cNvPr id="47" name="TextBox 46"/>
            <p:cNvSpPr txBox="1"/>
            <p:nvPr/>
          </p:nvSpPr>
          <p:spPr>
            <a:xfrm>
              <a:off x="6454651"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0.03</a:t>
              </a:r>
              <a:endParaRPr lang="en-US" sz="1050" dirty="0">
                <a:latin typeface="Arial"/>
                <a:cs typeface="Arial"/>
              </a:endParaRPr>
            </a:p>
          </p:txBody>
        </p:sp>
        <p:sp>
          <p:nvSpPr>
            <p:cNvPr id="48" name="TextBox 47"/>
            <p:cNvSpPr txBox="1"/>
            <p:nvPr/>
          </p:nvSpPr>
          <p:spPr>
            <a:xfrm>
              <a:off x="6857876"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0.04</a:t>
              </a:r>
              <a:endParaRPr lang="en-US" sz="1050" dirty="0">
                <a:latin typeface="Arial"/>
                <a:cs typeface="Arial"/>
              </a:endParaRPr>
            </a:p>
          </p:txBody>
        </p:sp>
        <p:sp>
          <p:nvSpPr>
            <p:cNvPr id="49" name="TextBox 48"/>
            <p:cNvSpPr txBox="1"/>
            <p:nvPr/>
          </p:nvSpPr>
          <p:spPr>
            <a:xfrm>
              <a:off x="7257864"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0.05</a:t>
              </a:r>
              <a:endParaRPr lang="en-US" sz="1050" dirty="0">
                <a:latin typeface="Arial"/>
                <a:cs typeface="Arial"/>
              </a:endParaRPr>
            </a:p>
          </p:txBody>
        </p:sp>
        <p:sp>
          <p:nvSpPr>
            <p:cNvPr id="50" name="TextBox 49"/>
            <p:cNvSpPr txBox="1"/>
            <p:nvPr/>
          </p:nvSpPr>
          <p:spPr>
            <a:xfrm>
              <a:off x="7661089"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0.06</a:t>
              </a:r>
              <a:endParaRPr lang="en-US" sz="1050" dirty="0">
                <a:latin typeface="Arial"/>
                <a:cs typeface="Arial"/>
              </a:endParaRPr>
            </a:p>
          </p:txBody>
        </p:sp>
        <p:sp>
          <p:nvSpPr>
            <p:cNvPr id="51" name="TextBox 50"/>
            <p:cNvSpPr txBox="1"/>
            <p:nvPr/>
          </p:nvSpPr>
          <p:spPr>
            <a:xfrm>
              <a:off x="8064314"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0.07</a:t>
              </a:r>
              <a:endParaRPr lang="en-US" sz="1050" dirty="0">
                <a:latin typeface="Arial"/>
                <a:cs typeface="Arial"/>
              </a:endParaRPr>
            </a:p>
          </p:txBody>
        </p:sp>
        <p:sp>
          <p:nvSpPr>
            <p:cNvPr id="52" name="TextBox 51"/>
            <p:cNvSpPr txBox="1"/>
            <p:nvPr/>
          </p:nvSpPr>
          <p:spPr>
            <a:xfrm>
              <a:off x="4409951" y="5965196"/>
              <a:ext cx="362136" cy="153888"/>
            </a:xfrm>
            <a:prstGeom prst="rect">
              <a:avLst/>
            </a:prstGeom>
            <a:noFill/>
          </p:spPr>
          <p:txBody>
            <a:bodyPr wrap="square" lIns="0" tIns="0" rIns="0" bIns="0" rtlCol="0">
              <a:spAutoFit/>
            </a:bodyPr>
            <a:lstStyle/>
            <a:p>
              <a:pPr algn="ctr"/>
              <a:r>
                <a:rPr lang="en-US" sz="1000" dirty="0" smtClean="0">
                  <a:latin typeface="Arial"/>
                  <a:cs typeface="Arial"/>
                </a:rPr>
                <a:t>-0.005</a:t>
              </a:r>
              <a:endParaRPr lang="en-US" sz="1050" dirty="0">
                <a:latin typeface="Arial"/>
                <a:cs typeface="Arial"/>
              </a:endParaRPr>
            </a:p>
          </p:txBody>
        </p:sp>
        <p:sp>
          <p:nvSpPr>
            <p:cNvPr id="53" name="TextBox 52"/>
            <p:cNvSpPr txBox="1"/>
            <p:nvPr/>
          </p:nvSpPr>
          <p:spPr>
            <a:xfrm>
              <a:off x="3994025" y="5965196"/>
              <a:ext cx="384299" cy="153888"/>
            </a:xfrm>
            <a:prstGeom prst="rect">
              <a:avLst/>
            </a:prstGeom>
            <a:noFill/>
          </p:spPr>
          <p:txBody>
            <a:bodyPr wrap="square" lIns="0" tIns="0" rIns="0" bIns="0" rtlCol="0">
              <a:spAutoFit/>
            </a:bodyPr>
            <a:lstStyle/>
            <a:p>
              <a:pPr algn="ctr"/>
              <a:r>
                <a:rPr lang="en-US" sz="1000" dirty="0" smtClean="0">
                  <a:latin typeface="Arial"/>
                  <a:cs typeface="Arial"/>
                </a:rPr>
                <a:t>-0.01</a:t>
              </a:r>
              <a:endParaRPr lang="en-US" sz="1050" dirty="0">
                <a:latin typeface="Arial"/>
                <a:cs typeface="Arial"/>
              </a:endParaRPr>
            </a:p>
          </p:txBody>
        </p:sp>
        <p:sp>
          <p:nvSpPr>
            <p:cNvPr id="54" name="TextBox 53"/>
            <p:cNvSpPr txBox="1"/>
            <p:nvPr/>
          </p:nvSpPr>
          <p:spPr>
            <a:xfrm>
              <a:off x="3638549"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-0.02</a:t>
              </a:r>
              <a:endParaRPr lang="en-US" sz="1050" dirty="0">
                <a:latin typeface="Arial"/>
                <a:cs typeface="Arial"/>
              </a:endParaRPr>
            </a:p>
          </p:txBody>
        </p:sp>
        <p:sp>
          <p:nvSpPr>
            <p:cNvPr id="55" name="TextBox 54"/>
            <p:cNvSpPr txBox="1"/>
            <p:nvPr/>
          </p:nvSpPr>
          <p:spPr>
            <a:xfrm>
              <a:off x="3232149"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-0.03</a:t>
              </a:r>
              <a:endParaRPr lang="en-US" sz="1050" dirty="0">
                <a:latin typeface="Arial"/>
                <a:cs typeface="Arial"/>
              </a:endParaRPr>
            </a:p>
          </p:txBody>
        </p:sp>
        <p:sp>
          <p:nvSpPr>
            <p:cNvPr id="56" name="TextBox 55"/>
            <p:cNvSpPr txBox="1"/>
            <p:nvPr/>
          </p:nvSpPr>
          <p:spPr>
            <a:xfrm>
              <a:off x="2832037"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-0.04</a:t>
              </a:r>
              <a:endParaRPr lang="en-US" sz="1050" dirty="0">
                <a:latin typeface="Arial"/>
                <a:cs typeface="Arial"/>
              </a:endParaRPr>
            </a:p>
          </p:txBody>
        </p:sp>
        <p:sp>
          <p:nvSpPr>
            <p:cNvPr id="57" name="TextBox 56"/>
            <p:cNvSpPr txBox="1"/>
            <p:nvPr/>
          </p:nvSpPr>
          <p:spPr>
            <a:xfrm>
              <a:off x="2428874"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-0.05</a:t>
              </a:r>
              <a:endParaRPr lang="en-US" sz="1050" dirty="0">
                <a:latin typeface="Arial"/>
                <a:cs typeface="Arial"/>
              </a:endParaRPr>
            </a:p>
          </p:txBody>
        </p:sp>
        <p:sp>
          <p:nvSpPr>
            <p:cNvPr id="58" name="TextBox 57"/>
            <p:cNvSpPr txBox="1"/>
            <p:nvPr/>
          </p:nvSpPr>
          <p:spPr>
            <a:xfrm>
              <a:off x="2025649"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-0.06</a:t>
              </a:r>
              <a:endParaRPr lang="en-US" sz="1050" dirty="0">
                <a:latin typeface="Arial"/>
                <a:cs typeface="Arial"/>
              </a:endParaRPr>
            </a:p>
          </p:txBody>
        </p:sp>
        <p:sp>
          <p:nvSpPr>
            <p:cNvPr id="59" name="TextBox 58"/>
            <p:cNvSpPr txBox="1"/>
            <p:nvPr/>
          </p:nvSpPr>
          <p:spPr>
            <a:xfrm>
              <a:off x="1625599"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-0.07</a:t>
              </a:r>
              <a:endParaRPr lang="en-US" sz="1050" dirty="0">
                <a:latin typeface="Arial"/>
                <a:cs typeface="Arial"/>
              </a:endParaRPr>
            </a:p>
          </p:txBody>
        </p:sp>
      </p:grpSp>
      <p:pic>
        <p:nvPicPr>
          <p:cNvPr id="2" name="Picture 1" descr="track_frequency_differences_low_vs_high_skill_10per_aa_rmse_v2_JJA_noC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2137" y="1094769"/>
            <a:ext cx="4930054" cy="4581144"/>
          </a:xfrm>
          <a:prstGeom prst="rect">
            <a:avLst/>
          </a:prstGeom>
        </p:spPr>
      </p:pic>
    </p:spTree>
    <p:extLst>
      <p:ext uri="{BB962C8B-B14F-4D97-AF65-F5344CB8AC3E}">
        <p14:creationId xmlns:p14="http://schemas.microsoft.com/office/powerpoint/2010/main" val="232597949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21793</TotalTime>
  <Words>2716</Words>
  <Application>Microsoft Macintosh PowerPoint</Application>
  <PresentationFormat>On-screen Show (4:3)</PresentationFormat>
  <Paragraphs>592</Paragraphs>
  <Slides>65</Slides>
  <Notes>26</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Phenomenological and Predictability Studies of the Structure and Evolution of              Arctic Cyclones, Polar Lows, and      Tropopause Polar Vortices</vt:lpstr>
      <vt:lpstr>Project Objective</vt:lpstr>
      <vt:lpstr>Prospective Collaborations</vt:lpstr>
      <vt:lpstr>Research Topics</vt:lpstr>
      <vt:lpstr>Research Topics</vt:lpstr>
      <vt:lpstr>Comparing Arctic Cyclones between Periods of Low and High Forecast Skill of the Synoptic-Scale Flow over the Arctic         during Summer</vt:lpstr>
      <vt:lpstr>Data and Methods</vt:lpstr>
      <vt:lpstr>PowerPoint Presentation</vt:lpstr>
      <vt:lpstr>PowerPoint Presentation</vt:lpstr>
      <vt:lpstr>Data and Methods</vt:lpstr>
      <vt:lpstr>PowerPoint Presentation</vt:lpstr>
      <vt:lpstr>PowerPoint Presentation</vt:lpstr>
      <vt:lpstr>Future Research</vt:lpstr>
      <vt:lpstr>A Synoptic Analysis of the Late July–Early August 2019 Major Greenland Surface         Ice-Melt Event</vt:lpstr>
      <vt:lpstr>Background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Loop of 500-hPa heights and winds, and standardized height anomalies (sigma) for  0000 UTC 22 July to 2 August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Loop of 850-hPa heights, temperatures, and winds, and standardized temperature anomalies (sigma) for  0000 UTC 22 July to 2 August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Backward Trajectory Perspective and a  Standardized Precipitable Water (PW) Analysis</vt:lpstr>
      <vt:lpstr>PowerPoint Presentation</vt:lpstr>
      <vt:lpstr>700-hPa heights (dam), winds (kt), and PW std anom (shaded) for 1200 UTC 25 July (left) and 1200 UTC 29 July (right) 2019</vt:lpstr>
      <vt:lpstr>PowerPoint Presentation</vt:lpstr>
      <vt:lpstr>The Role of Dynamical and Diabatic Processes in Arctic Cyclogenesis and Greenland Ice Melt</vt:lpstr>
      <vt:lpstr>PowerPoint Presentation</vt:lpstr>
      <vt:lpstr>PowerPoint Presentation</vt:lpstr>
      <vt:lpstr>Diagnosing High Sinuosity Regimes Associated with Greenland Ice Melt Events </vt:lpstr>
      <vt:lpstr>PowerPoint Presentation</vt:lpstr>
      <vt:lpstr>PowerPoint Presentation</vt:lpstr>
      <vt:lpstr>Opportunity for Field Campaign Collaboration</vt:lpstr>
      <vt:lpstr>Refereed Publication</vt:lpstr>
      <vt:lpstr>Conference Presentations</vt:lpstr>
      <vt:lpstr>Conference Presentations</vt:lpstr>
      <vt:lpstr>Conference Presentations</vt:lpstr>
      <vt:lpstr>Conference Presentations</vt:lpstr>
      <vt:lpstr>Conference Presentations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Phenomenological and Predictability Studies of the Structure and Evolution of                  Arctic Cyclones, Polar Lows, and                   Tropopause Polar Vortices</dc:title>
  <dc:creator>Kevin Biernat</dc:creator>
  <cp:lastModifiedBy>Kevin Biernat</cp:lastModifiedBy>
  <cp:revision>326</cp:revision>
  <dcterms:created xsi:type="dcterms:W3CDTF">2018-05-15T16:55:59Z</dcterms:created>
  <dcterms:modified xsi:type="dcterms:W3CDTF">2020-07-07T12:49:11Z</dcterms:modified>
</cp:coreProperties>
</file>