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76" r:id="rId4"/>
    <p:sldId id="278" r:id="rId5"/>
    <p:sldId id="279" r:id="rId6"/>
    <p:sldId id="277" r:id="rId7"/>
    <p:sldId id="266" r:id="rId8"/>
    <p:sldId id="268" r:id="rId9"/>
    <p:sldId id="269" r:id="rId10"/>
    <p:sldId id="267" r:id="rId11"/>
    <p:sldId id="270" r:id="rId12"/>
    <p:sldId id="271" r:id="rId13"/>
    <p:sldId id="272" r:id="rId14"/>
    <p:sldId id="273" r:id="rId15"/>
    <p:sldId id="274" r:id="rId16"/>
    <p:sldId id="275" r:id="rId17"/>
    <p:sldId id="259" r:id="rId18"/>
    <p:sldId id="260" r:id="rId19"/>
    <p:sldId id="261" r:id="rId20"/>
    <p:sldId id="262" r:id="rId21"/>
    <p:sldId id="263" r:id="rId22"/>
    <p:sldId id="264" r:id="rId23"/>
    <p:sldId id="281" r:id="rId24"/>
    <p:sldId id="280" r:id="rId25"/>
    <p:sldId id="290" r:id="rId26"/>
    <p:sldId id="282" r:id="rId27"/>
    <p:sldId id="283" r:id="rId28"/>
    <p:sldId id="284" r:id="rId29"/>
    <p:sldId id="285" r:id="rId30"/>
    <p:sldId id="286" r:id="rId31"/>
    <p:sldId id="288" r:id="rId32"/>
    <p:sldId id="289" r:id="rId3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3" d="100"/>
          <a:sy n="103" d="100"/>
        </p:scale>
        <p:origin x="-1184" y="-64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20FD4F-2131-614F-AC2F-09C6858C0219}" type="datetimeFigureOut">
              <a:rPr lang="en-US" smtClean="0"/>
              <a:t>12/10/21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6D1CA-BC47-0C43-892A-D40476D50D30}" type="slidenum">
              <a:rPr lang="en-US" smtClean="0"/>
              <a:t>‹#›</a:t>
            </a:fld>
            <a:endParaRPr lang="en-US"/>
          </a:p>
        </p:txBody>
      </p:sp>
    </p:spTree>
    <p:extLst>
      <p:ext uri="{BB962C8B-B14F-4D97-AF65-F5344CB8AC3E}">
        <p14:creationId xmlns:p14="http://schemas.microsoft.com/office/powerpoint/2010/main" val="403791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20FD4F-2131-614F-AC2F-09C6858C0219}" type="datetimeFigureOut">
              <a:rPr lang="en-US" smtClean="0"/>
              <a:t>12/10/21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6D1CA-BC47-0C43-892A-D40476D50D30}" type="slidenum">
              <a:rPr lang="en-US" smtClean="0"/>
              <a:t>‹#›</a:t>
            </a:fld>
            <a:endParaRPr lang="en-US"/>
          </a:p>
        </p:txBody>
      </p:sp>
    </p:spTree>
    <p:extLst>
      <p:ext uri="{BB962C8B-B14F-4D97-AF65-F5344CB8AC3E}">
        <p14:creationId xmlns:p14="http://schemas.microsoft.com/office/powerpoint/2010/main" val="1473033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20FD4F-2131-614F-AC2F-09C6858C0219}" type="datetimeFigureOut">
              <a:rPr lang="en-US" smtClean="0"/>
              <a:t>12/10/21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6D1CA-BC47-0C43-892A-D40476D50D30}" type="slidenum">
              <a:rPr lang="en-US" smtClean="0"/>
              <a:t>‹#›</a:t>
            </a:fld>
            <a:endParaRPr lang="en-US"/>
          </a:p>
        </p:txBody>
      </p:sp>
    </p:spTree>
    <p:extLst>
      <p:ext uri="{BB962C8B-B14F-4D97-AF65-F5344CB8AC3E}">
        <p14:creationId xmlns:p14="http://schemas.microsoft.com/office/powerpoint/2010/main" val="3756380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20FD4F-2131-614F-AC2F-09C6858C0219}" type="datetimeFigureOut">
              <a:rPr lang="en-US" smtClean="0"/>
              <a:t>12/10/21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6D1CA-BC47-0C43-892A-D40476D50D30}" type="slidenum">
              <a:rPr lang="en-US" smtClean="0"/>
              <a:t>‹#›</a:t>
            </a:fld>
            <a:endParaRPr lang="en-US"/>
          </a:p>
        </p:txBody>
      </p:sp>
    </p:spTree>
    <p:extLst>
      <p:ext uri="{BB962C8B-B14F-4D97-AF65-F5344CB8AC3E}">
        <p14:creationId xmlns:p14="http://schemas.microsoft.com/office/powerpoint/2010/main" val="3030444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20FD4F-2131-614F-AC2F-09C6858C0219}" type="datetimeFigureOut">
              <a:rPr lang="en-US" smtClean="0"/>
              <a:t>12/10/21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6D1CA-BC47-0C43-892A-D40476D50D30}" type="slidenum">
              <a:rPr lang="en-US" smtClean="0"/>
              <a:t>‹#›</a:t>
            </a:fld>
            <a:endParaRPr lang="en-US"/>
          </a:p>
        </p:txBody>
      </p:sp>
    </p:spTree>
    <p:extLst>
      <p:ext uri="{BB962C8B-B14F-4D97-AF65-F5344CB8AC3E}">
        <p14:creationId xmlns:p14="http://schemas.microsoft.com/office/powerpoint/2010/main" val="4276798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20FD4F-2131-614F-AC2F-09C6858C0219}" type="datetimeFigureOut">
              <a:rPr lang="en-US" smtClean="0"/>
              <a:t>12/10/21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6D1CA-BC47-0C43-892A-D40476D50D30}" type="slidenum">
              <a:rPr lang="en-US" smtClean="0"/>
              <a:t>‹#›</a:t>
            </a:fld>
            <a:endParaRPr lang="en-US"/>
          </a:p>
        </p:txBody>
      </p:sp>
    </p:spTree>
    <p:extLst>
      <p:ext uri="{BB962C8B-B14F-4D97-AF65-F5344CB8AC3E}">
        <p14:creationId xmlns:p14="http://schemas.microsoft.com/office/powerpoint/2010/main" val="2400590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20FD4F-2131-614F-AC2F-09C6858C0219}" type="datetimeFigureOut">
              <a:rPr lang="en-US" smtClean="0"/>
              <a:t>12/10/21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C6D1CA-BC47-0C43-892A-D40476D50D30}" type="slidenum">
              <a:rPr lang="en-US" smtClean="0"/>
              <a:t>‹#›</a:t>
            </a:fld>
            <a:endParaRPr lang="en-US"/>
          </a:p>
        </p:txBody>
      </p:sp>
    </p:spTree>
    <p:extLst>
      <p:ext uri="{BB962C8B-B14F-4D97-AF65-F5344CB8AC3E}">
        <p14:creationId xmlns:p14="http://schemas.microsoft.com/office/powerpoint/2010/main" val="2988486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20FD4F-2131-614F-AC2F-09C6858C0219}" type="datetimeFigureOut">
              <a:rPr lang="en-US" smtClean="0"/>
              <a:t>12/10/21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C6D1CA-BC47-0C43-892A-D40476D50D30}" type="slidenum">
              <a:rPr lang="en-US" smtClean="0"/>
              <a:t>‹#›</a:t>
            </a:fld>
            <a:endParaRPr lang="en-US"/>
          </a:p>
        </p:txBody>
      </p:sp>
    </p:spTree>
    <p:extLst>
      <p:ext uri="{BB962C8B-B14F-4D97-AF65-F5344CB8AC3E}">
        <p14:creationId xmlns:p14="http://schemas.microsoft.com/office/powerpoint/2010/main" val="419041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20FD4F-2131-614F-AC2F-09C6858C0219}" type="datetimeFigureOut">
              <a:rPr lang="en-US" smtClean="0"/>
              <a:t>12/10/21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C6D1CA-BC47-0C43-892A-D40476D50D30}" type="slidenum">
              <a:rPr lang="en-US" smtClean="0"/>
              <a:t>‹#›</a:t>
            </a:fld>
            <a:endParaRPr lang="en-US"/>
          </a:p>
        </p:txBody>
      </p:sp>
    </p:spTree>
    <p:extLst>
      <p:ext uri="{BB962C8B-B14F-4D97-AF65-F5344CB8AC3E}">
        <p14:creationId xmlns:p14="http://schemas.microsoft.com/office/powerpoint/2010/main" val="662320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20FD4F-2131-614F-AC2F-09C6858C0219}" type="datetimeFigureOut">
              <a:rPr lang="en-US" smtClean="0"/>
              <a:t>12/10/21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6D1CA-BC47-0C43-892A-D40476D50D30}" type="slidenum">
              <a:rPr lang="en-US" smtClean="0"/>
              <a:t>‹#›</a:t>
            </a:fld>
            <a:endParaRPr lang="en-US"/>
          </a:p>
        </p:txBody>
      </p:sp>
    </p:spTree>
    <p:extLst>
      <p:ext uri="{BB962C8B-B14F-4D97-AF65-F5344CB8AC3E}">
        <p14:creationId xmlns:p14="http://schemas.microsoft.com/office/powerpoint/2010/main" val="3475287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20FD4F-2131-614F-AC2F-09C6858C0219}" type="datetimeFigureOut">
              <a:rPr lang="en-US" smtClean="0"/>
              <a:t>12/10/21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6D1CA-BC47-0C43-892A-D40476D50D30}" type="slidenum">
              <a:rPr lang="en-US" smtClean="0"/>
              <a:t>‹#›</a:t>
            </a:fld>
            <a:endParaRPr lang="en-US"/>
          </a:p>
        </p:txBody>
      </p:sp>
    </p:spTree>
    <p:extLst>
      <p:ext uri="{BB962C8B-B14F-4D97-AF65-F5344CB8AC3E}">
        <p14:creationId xmlns:p14="http://schemas.microsoft.com/office/powerpoint/2010/main" val="25746597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520FD4F-2131-614F-AC2F-09C6858C0219}" type="datetimeFigureOut">
              <a:rPr lang="en-US" smtClean="0"/>
              <a:t>12/10/21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CC6D1CA-BC47-0C43-892A-D40476D50D30}" type="slidenum">
              <a:rPr lang="en-US" smtClean="0"/>
              <a:t>‹#›</a:t>
            </a:fld>
            <a:endParaRPr lang="en-US"/>
          </a:p>
        </p:txBody>
      </p:sp>
    </p:spTree>
    <p:extLst>
      <p:ext uri="{BB962C8B-B14F-4D97-AF65-F5344CB8AC3E}">
        <p14:creationId xmlns:p14="http://schemas.microsoft.com/office/powerpoint/2010/main" val="2128090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p:cNvCxnSpPr/>
          <p:nvPr/>
        </p:nvCxnSpPr>
        <p:spPr>
          <a:xfrm>
            <a:off x="-9107" y="53429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34" name="Title 1"/>
          <p:cNvSpPr txBox="1">
            <a:spLocks/>
          </p:cNvSpPr>
          <p:nvPr/>
        </p:nvSpPr>
        <p:spPr>
          <a:xfrm>
            <a:off x="6" y="7255"/>
            <a:ext cx="8116979" cy="492554"/>
          </a:xfrm>
          <a:prstGeom prst="rect">
            <a:avLst/>
          </a:prstGeom>
        </p:spPr>
        <p:txBody>
          <a:bodyPr vert="horz" lIns="91440" tIns="0" rIns="91440" bIns="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b="1" dirty="0" smtClean="0">
                <a:solidFill>
                  <a:srgbClr val="FF0000"/>
                </a:solidFill>
                <a:latin typeface="Arial" panose="020B0604020202020204" pitchFamily="34" charset="0"/>
                <a:cs typeface="Arial" panose="020B0604020202020204" pitchFamily="34" charset="0"/>
              </a:rPr>
              <a:t>Intensity RMSE of ACs</a:t>
            </a:r>
            <a:endParaRPr lang="en-US" sz="2200" b="1" dirty="0">
              <a:solidFill>
                <a:srgbClr val="FF0000"/>
              </a:solidFill>
              <a:latin typeface="Arial" panose="020B0604020202020204" pitchFamily="34" charset="0"/>
              <a:cs typeface="Arial" panose="020B0604020202020204" pitchFamily="34" charset="0"/>
            </a:endParaRPr>
          </a:p>
        </p:txBody>
      </p:sp>
      <p:grpSp>
        <p:nvGrpSpPr>
          <p:cNvPr id="59" name="Group 58"/>
          <p:cNvGrpSpPr/>
          <p:nvPr/>
        </p:nvGrpSpPr>
        <p:grpSpPr>
          <a:xfrm>
            <a:off x="7089386" y="682928"/>
            <a:ext cx="1829957" cy="400110"/>
            <a:chOff x="305268" y="3301999"/>
            <a:chExt cx="1829957" cy="400110"/>
          </a:xfrm>
        </p:grpSpPr>
        <p:sp>
          <p:nvSpPr>
            <p:cNvPr id="45" name="Rectangle 44"/>
            <p:cNvSpPr/>
            <p:nvPr/>
          </p:nvSpPr>
          <p:spPr>
            <a:xfrm>
              <a:off x="305268" y="3439786"/>
              <a:ext cx="290347" cy="141184"/>
            </a:xfrm>
            <a:prstGeom prst="rect">
              <a:avLst/>
            </a:prstGeom>
            <a:solidFill>
              <a:srgbClr val="BFBFBF"/>
            </a:solidFill>
            <a:ln w="19050">
              <a:solidFill>
                <a:srgbClr val="3C3C3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45"/>
            <p:cNvSpPr txBox="1"/>
            <p:nvPr/>
          </p:nvSpPr>
          <p:spPr>
            <a:xfrm>
              <a:off x="585766" y="3301999"/>
              <a:ext cx="1549459" cy="400110"/>
            </a:xfrm>
            <a:prstGeom prst="rect">
              <a:avLst/>
            </a:prstGeom>
            <a:noFill/>
          </p:spPr>
          <p:txBody>
            <a:bodyPr wrap="square" rtlCol="0">
              <a:spAutoFit/>
            </a:bodyPr>
            <a:lstStyle/>
            <a:p>
              <a:r>
                <a:rPr lang="en-US" sz="1000" dirty="0" smtClean="0">
                  <a:latin typeface="Arial"/>
                  <a:cs typeface="Arial"/>
                </a:rPr>
                <a:t>ACs during       climatology</a:t>
              </a:r>
              <a:endParaRPr lang="en-US" sz="1000" dirty="0">
                <a:latin typeface="Arial"/>
                <a:cs typeface="Arial"/>
              </a:endParaRPr>
            </a:p>
          </p:txBody>
        </p:sp>
      </p:grpSp>
      <p:grpSp>
        <p:nvGrpSpPr>
          <p:cNvPr id="60" name="Group 59"/>
          <p:cNvGrpSpPr/>
          <p:nvPr/>
        </p:nvGrpSpPr>
        <p:grpSpPr>
          <a:xfrm>
            <a:off x="7099177" y="1122314"/>
            <a:ext cx="1638670" cy="400110"/>
            <a:chOff x="2395245" y="3301999"/>
            <a:chExt cx="1638670" cy="400110"/>
          </a:xfrm>
        </p:grpSpPr>
        <p:sp>
          <p:nvSpPr>
            <p:cNvPr id="43" name="Rectangle 42"/>
            <p:cNvSpPr/>
            <p:nvPr/>
          </p:nvSpPr>
          <p:spPr>
            <a:xfrm>
              <a:off x="2395245" y="3439786"/>
              <a:ext cx="290347" cy="137160"/>
            </a:xfrm>
            <a:prstGeom prst="rect">
              <a:avLst/>
            </a:prstGeom>
            <a:solidFill>
              <a:srgbClr val="FDB9C4"/>
            </a:solid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2680593" y="3301999"/>
              <a:ext cx="1353322" cy="400110"/>
            </a:xfrm>
            <a:prstGeom prst="rect">
              <a:avLst/>
            </a:prstGeom>
            <a:noFill/>
          </p:spPr>
          <p:txBody>
            <a:bodyPr wrap="square" rtlCol="0">
              <a:spAutoFit/>
            </a:bodyPr>
            <a:lstStyle/>
            <a:p>
              <a:r>
                <a:rPr lang="en-US" sz="1000" dirty="0" smtClean="0">
                  <a:latin typeface="Arial"/>
                  <a:cs typeface="Arial"/>
                </a:rPr>
                <a:t>ACs during low-skill periods</a:t>
              </a:r>
              <a:endParaRPr lang="en-US" sz="1000" dirty="0">
                <a:latin typeface="Arial"/>
                <a:cs typeface="Arial"/>
              </a:endParaRPr>
            </a:p>
          </p:txBody>
        </p:sp>
      </p:grpSp>
      <p:grpSp>
        <p:nvGrpSpPr>
          <p:cNvPr id="62" name="Group 61"/>
          <p:cNvGrpSpPr/>
          <p:nvPr/>
        </p:nvGrpSpPr>
        <p:grpSpPr>
          <a:xfrm>
            <a:off x="7101770" y="1572375"/>
            <a:ext cx="1759191" cy="400110"/>
            <a:chOff x="5809424" y="3301999"/>
            <a:chExt cx="1759191" cy="400110"/>
          </a:xfrm>
        </p:grpSpPr>
        <p:sp>
          <p:nvSpPr>
            <p:cNvPr id="41" name="Rectangle 40"/>
            <p:cNvSpPr/>
            <p:nvPr/>
          </p:nvSpPr>
          <p:spPr>
            <a:xfrm>
              <a:off x="5809424" y="3436152"/>
              <a:ext cx="292608" cy="137160"/>
            </a:xfrm>
            <a:prstGeom prst="rect">
              <a:avLst/>
            </a:prstGeom>
            <a:solidFill>
              <a:srgbClr val="B0C9FF"/>
            </a:solidFill>
            <a:ln w="1905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6080630" y="3301999"/>
              <a:ext cx="1487985" cy="400110"/>
            </a:xfrm>
            <a:prstGeom prst="rect">
              <a:avLst/>
            </a:prstGeom>
            <a:noFill/>
          </p:spPr>
          <p:txBody>
            <a:bodyPr wrap="square" rtlCol="0">
              <a:spAutoFit/>
            </a:bodyPr>
            <a:lstStyle/>
            <a:p>
              <a:r>
                <a:rPr lang="en-US" sz="1000" dirty="0" smtClean="0">
                  <a:latin typeface="Arial"/>
                  <a:cs typeface="Arial"/>
                </a:rPr>
                <a:t>ACs during high-skill periods</a:t>
              </a:r>
              <a:endParaRPr lang="mr-IN" sz="1000" dirty="0" smtClean="0">
                <a:latin typeface="Arial"/>
                <a:cs typeface="Arial"/>
              </a:endParaRPr>
            </a:p>
          </p:txBody>
        </p:sp>
      </p:grpSp>
      <p:grpSp>
        <p:nvGrpSpPr>
          <p:cNvPr id="64" name="Group 63"/>
          <p:cNvGrpSpPr/>
          <p:nvPr/>
        </p:nvGrpSpPr>
        <p:grpSpPr>
          <a:xfrm>
            <a:off x="7504922" y="2106476"/>
            <a:ext cx="976914" cy="839029"/>
            <a:chOff x="7418692" y="2806199"/>
            <a:chExt cx="976914" cy="839029"/>
          </a:xfrm>
        </p:grpSpPr>
        <p:sp>
          <p:nvSpPr>
            <p:cNvPr id="65" name="Rectangle 64"/>
            <p:cNvSpPr/>
            <p:nvPr/>
          </p:nvSpPr>
          <p:spPr>
            <a:xfrm>
              <a:off x="7418692" y="3037311"/>
              <a:ext cx="475226" cy="374195"/>
            </a:xfrm>
            <a:prstGeom prst="rect">
              <a:avLst/>
            </a:prstGeom>
            <a:no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6" name="Straight Connector 65"/>
            <p:cNvCxnSpPr>
              <a:stCxn id="65" idx="1"/>
              <a:endCxn id="65" idx="3"/>
            </p:cNvCxnSpPr>
            <p:nvPr/>
          </p:nvCxnSpPr>
          <p:spPr>
            <a:xfrm>
              <a:off x="7418692" y="3224409"/>
              <a:ext cx="475226"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a:stCxn id="65" idx="0"/>
            </p:cNvCxnSpPr>
            <p:nvPr/>
          </p:nvCxnSpPr>
          <p:spPr>
            <a:xfrm flipV="1">
              <a:off x="7656305" y="2890435"/>
              <a:ext cx="0" cy="146876"/>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V="1">
              <a:off x="7656305" y="3422423"/>
              <a:ext cx="0" cy="146877"/>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V="1">
              <a:off x="7537120" y="2882549"/>
              <a:ext cx="238370" cy="1"/>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V="1">
              <a:off x="7537120" y="3569300"/>
              <a:ext cx="238370" cy="1"/>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7828793" y="2806199"/>
              <a:ext cx="257129" cy="153888"/>
            </a:xfrm>
            <a:prstGeom prst="rect">
              <a:avLst/>
            </a:prstGeom>
            <a:noFill/>
          </p:spPr>
          <p:txBody>
            <a:bodyPr wrap="square" lIns="0" tIns="0" rIns="0" bIns="0" rtlCol="0">
              <a:spAutoFit/>
            </a:bodyPr>
            <a:lstStyle/>
            <a:p>
              <a:r>
                <a:rPr lang="en-US" sz="1000" dirty="0" smtClean="0">
                  <a:latin typeface="Arial"/>
                  <a:cs typeface="Arial"/>
                </a:rPr>
                <a:t>95%</a:t>
              </a:r>
              <a:endParaRPr lang="en-US" sz="1000" dirty="0">
                <a:latin typeface="Arial"/>
                <a:cs typeface="Arial"/>
              </a:endParaRPr>
            </a:p>
          </p:txBody>
        </p:sp>
        <p:sp>
          <p:nvSpPr>
            <p:cNvPr id="72" name="TextBox 71"/>
            <p:cNvSpPr txBox="1"/>
            <p:nvPr/>
          </p:nvSpPr>
          <p:spPr>
            <a:xfrm>
              <a:off x="7827018" y="3491340"/>
              <a:ext cx="257129" cy="153888"/>
            </a:xfrm>
            <a:prstGeom prst="rect">
              <a:avLst/>
            </a:prstGeom>
            <a:noFill/>
          </p:spPr>
          <p:txBody>
            <a:bodyPr wrap="square" lIns="0" tIns="0" rIns="0" bIns="0" rtlCol="0">
              <a:spAutoFit/>
            </a:bodyPr>
            <a:lstStyle/>
            <a:p>
              <a:r>
                <a:rPr lang="en-US" sz="1000" dirty="0" smtClean="0">
                  <a:latin typeface="Arial"/>
                  <a:cs typeface="Arial"/>
                </a:rPr>
                <a:t>5%</a:t>
              </a:r>
              <a:endParaRPr lang="en-US" sz="1000" dirty="0">
                <a:latin typeface="Arial"/>
                <a:cs typeface="Arial"/>
              </a:endParaRPr>
            </a:p>
          </p:txBody>
        </p:sp>
        <p:sp>
          <p:nvSpPr>
            <p:cNvPr id="73" name="TextBox 72"/>
            <p:cNvSpPr txBox="1"/>
            <p:nvPr/>
          </p:nvSpPr>
          <p:spPr>
            <a:xfrm>
              <a:off x="7937438" y="3329315"/>
              <a:ext cx="257129" cy="153888"/>
            </a:xfrm>
            <a:prstGeom prst="rect">
              <a:avLst/>
            </a:prstGeom>
            <a:noFill/>
          </p:spPr>
          <p:txBody>
            <a:bodyPr wrap="square" lIns="0" tIns="0" rIns="0" bIns="0" rtlCol="0">
              <a:spAutoFit/>
            </a:bodyPr>
            <a:lstStyle/>
            <a:p>
              <a:r>
                <a:rPr lang="en-US" sz="1000" dirty="0">
                  <a:latin typeface="Arial"/>
                  <a:cs typeface="Arial"/>
                </a:rPr>
                <a:t>2</a:t>
              </a:r>
              <a:r>
                <a:rPr lang="en-US" sz="1000" dirty="0" smtClean="0">
                  <a:latin typeface="Arial"/>
                  <a:cs typeface="Arial"/>
                </a:rPr>
                <a:t>5%</a:t>
              </a:r>
              <a:endParaRPr lang="en-US" sz="1000" dirty="0">
                <a:latin typeface="Arial"/>
                <a:cs typeface="Arial"/>
              </a:endParaRPr>
            </a:p>
          </p:txBody>
        </p:sp>
        <p:sp>
          <p:nvSpPr>
            <p:cNvPr id="74" name="TextBox 73"/>
            <p:cNvSpPr txBox="1"/>
            <p:nvPr/>
          </p:nvSpPr>
          <p:spPr>
            <a:xfrm>
              <a:off x="7937438" y="2960786"/>
              <a:ext cx="257129" cy="153888"/>
            </a:xfrm>
            <a:prstGeom prst="rect">
              <a:avLst/>
            </a:prstGeom>
            <a:noFill/>
          </p:spPr>
          <p:txBody>
            <a:bodyPr wrap="square" lIns="0" tIns="0" rIns="0" bIns="0" rtlCol="0">
              <a:spAutoFit/>
            </a:bodyPr>
            <a:lstStyle/>
            <a:p>
              <a:r>
                <a:rPr lang="en-US" sz="1000" dirty="0" smtClean="0">
                  <a:latin typeface="Arial"/>
                  <a:cs typeface="Arial"/>
                </a:rPr>
                <a:t>75%</a:t>
              </a:r>
              <a:endParaRPr lang="en-US" sz="1000" dirty="0">
                <a:latin typeface="Arial"/>
                <a:cs typeface="Arial"/>
              </a:endParaRPr>
            </a:p>
          </p:txBody>
        </p:sp>
        <p:sp>
          <p:nvSpPr>
            <p:cNvPr id="75" name="TextBox 74"/>
            <p:cNvSpPr txBox="1"/>
            <p:nvPr/>
          </p:nvSpPr>
          <p:spPr>
            <a:xfrm>
              <a:off x="7937437" y="3148070"/>
              <a:ext cx="458169" cy="153888"/>
            </a:xfrm>
            <a:prstGeom prst="rect">
              <a:avLst/>
            </a:prstGeom>
            <a:noFill/>
          </p:spPr>
          <p:txBody>
            <a:bodyPr wrap="square" lIns="0" tIns="0" rIns="0" bIns="0" rtlCol="0">
              <a:spAutoFit/>
            </a:bodyPr>
            <a:lstStyle/>
            <a:p>
              <a:r>
                <a:rPr lang="en-US" sz="1000" dirty="0">
                  <a:latin typeface="Arial"/>
                  <a:cs typeface="Arial"/>
                </a:rPr>
                <a:t>M</a:t>
              </a:r>
              <a:r>
                <a:rPr lang="en-US" sz="1000" dirty="0" smtClean="0">
                  <a:latin typeface="Arial"/>
                  <a:cs typeface="Arial"/>
                </a:rPr>
                <a:t>edian</a:t>
              </a:r>
              <a:endParaRPr lang="en-US" sz="1000" dirty="0">
                <a:latin typeface="Arial"/>
                <a:cs typeface="Arial"/>
              </a:endParaRPr>
            </a:p>
          </p:txBody>
        </p:sp>
      </p:grpSp>
      <p:sp>
        <p:nvSpPr>
          <p:cNvPr id="81" name="5-Point Star 80"/>
          <p:cNvSpPr>
            <a:spLocks noChangeAspect="1"/>
          </p:cNvSpPr>
          <p:nvPr/>
        </p:nvSpPr>
        <p:spPr>
          <a:xfrm>
            <a:off x="7046336" y="3383771"/>
            <a:ext cx="182880" cy="182880"/>
          </a:xfrm>
          <a:prstGeom prst="star5">
            <a:avLst/>
          </a:prstGeom>
          <a:solidFill>
            <a:srgbClr val="FFFF00"/>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TextBox 81"/>
          <p:cNvSpPr txBox="1"/>
          <p:nvPr/>
        </p:nvSpPr>
        <p:spPr>
          <a:xfrm flipH="1">
            <a:off x="7294982" y="3170555"/>
            <a:ext cx="1312882" cy="615553"/>
          </a:xfrm>
          <a:prstGeom prst="rect">
            <a:avLst/>
          </a:prstGeom>
          <a:noFill/>
        </p:spPr>
        <p:txBody>
          <a:bodyPr wrap="square" lIns="0" tIns="0" rIns="0" bIns="0" rtlCol="0">
            <a:spAutoFit/>
          </a:bodyPr>
          <a:lstStyle/>
          <a:p>
            <a:r>
              <a:rPr lang="en-US" sz="1000" dirty="0" smtClean="0">
                <a:latin typeface="Arial"/>
                <a:cs typeface="Arial"/>
              </a:rPr>
              <a:t>Statistically significant difference with respect to climatology at 95% confidence level</a:t>
            </a:r>
            <a:endParaRPr lang="en-US" sz="1000" dirty="0">
              <a:latin typeface="Arial"/>
              <a:cs typeface="Arial"/>
            </a:endParaRPr>
          </a:p>
        </p:txBody>
      </p:sp>
      <p:sp>
        <p:nvSpPr>
          <p:cNvPr id="84" name="TextBox 83"/>
          <p:cNvSpPr txBox="1"/>
          <p:nvPr/>
        </p:nvSpPr>
        <p:spPr>
          <a:xfrm flipH="1">
            <a:off x="7319795" y="4055667"/>
            <a:ext cx="1646502" cy="769441"/>
          </a:xfrm>
          <a:prstGeom prst="rect">
            <a:avLst/>
          </a:prstGeom>
          <a:noFill/>
        </p:spPr>
        <p:txBody>
          <a:bodyPr wrap="square" lIns="0" tIns="0" rIns="0" bIns="0" rtlCol="0">
            <a:spAutoFit/>
          </a:bodyPr>
          <a:lstStyle/>
          <a:p>
            <a:r>
              <a:rPr lang="en-US" sz="1000" dirty="0" smtClean="0">
                <a:latin typeface="Arial"/>
                <a:cs typeface="Arial"/>
              </a:rPr>
              <a:t>Statistically significant difference between ACs during low-skill periods and ACs during high-skill periods at 95% confidence level</a:t>
            </a:r>
            <a:endParaRPr lang="en-US" sz="1000" dirty="0">
              <a:latin typeface="Arial"/>
              <a:cs typeface="Arial"/>
            </a:endParaRPr>
          </a:p>
        </p:txBody>
      </p:sp>
      <p:sp>
        <p:nvSpPr>
          <p:cNvPr id="122" name="5-Point Star 121"/>
          <p:cNvSpPr>
            <a:spLocks noChangeAspect="1"/>
          </p:cNvSpPr>
          <p:nvPr/>
        </p:nvSpPr>
        <p:spPr>
          <a:xfrm>
            <a:off x="7044242" y="4359492"/>
            <a:ext cx="182880" cy="182880"/>
          </a:xfrm>
          <a:prstGeom prst="star5">
            <a:avLst/>
          </a:prstGeom>
          <a:solidFill>
            <a:srgbClr val="A038FF"/>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box_plot_climo_vs_low_vs_high_intensity_rmse_v7_1200km_all_noLabel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025" y="1054958"/>
            <a:ext cx="6300370" cy="3208613"/>
          </a:xfrm>
          <a:prstGeom prst="rect">
            <a:avLst/>
          </a:prstGeom>
        </p:spPr>
      </p:pic>
      <p:sp>
        <p:nvSpPr>
          <p:cNvPr id="83" name="TextBox 82"/>
          <p:cNvSpPr txBox="1"/>
          <p:nvPr/>
        </p:nvSpPr>
        <p:spPr>
          <a:xfrm>
            <a:off x="967526" y="4218621"/>
            <a:ext cx="246031" cy="184666"/>
          </a:xfrm>
          <a:prstGeom prst="rect">
            <a:avLst/>
          </a:prstGeom>
          <a:noFill/>
        </p:spPr>
        <p:txBody>
          <a:bodyPr wrap="square" lIns="0" tIns="0" rIns="0" bIns="0" rtlCol="0">
            <a:spAutoFit/>
          </a:bodyPr>
          <a:lstStyle/>
          <a:p>
            <a:pPr algn="ctr"/>
            <a:r>
              <a:rPr lang="en-US" sz="1200" dirty="0" smtClean="0">
                <a:latin typeface="Arial"/>
                <a:cs typeface="Arial"/>
              </a:rPr>
              <a:t>1</a:t>
            </a:r>
            <a:endParaRPr lang="en-US" sz="1200" dirty="0">
              <a:latin typeface="Arial"/>
              <a:cs typeface="Arial"/>
            </a:endParaRPr>
          </a:p>
        </p:txBody>
      </p:sp>
      <p:sp>
        <p:nvSpPr>
          <p:cNvPr id="85" name="TextBox 84"/>
          <p:cNvSpPr txBox="1"/>
          <p:nvPr/>
        </p:nvSpPr>
        <p:spPr>
          <a:xfrm>
            <a:off x="1844093" y="4218621"/>
            <a:ext cx="246031" cy="184666"/>
          </a:xfrm>
          <a:prstGeom prst="rect">
            <a:avLst/>
          </a:prstGeom>
          <a:noFill/>
        </p:spPr>
        <p:txBody>
          <a:bodyPr wrap="square" lIns="0" tIns="0" rIns="0" bIns="0" rtlCol="0">
            <a:spAutoFit/>
          </a:bodyPr>
          <a:lstStyle/>
          <a:p>
            <a:pPr algn="ctr"/>
            <a:r>
              <a:rPr lang="en-US" sz="1200" dirty="0">
                <a:latin typeface="Arial"/>
                <a:cs typeface="Arial"/>
              </a:rPr>
              <a:t>2</a:t>
            </a:r>
          </a:p>
        </p:txBody>
      </p:sp>
      <p:sp>
        <p:nvSpPr>
          <p:cNvPr id="86" name="TextBox 85"/>
          <p:cNvSpPr txBox="1"/>
          <p:nvPr/>
        </p:nvSpPr>
        <p:spPr>
          <a:xfrm>
            <a:off x="2720663" y="4218621"/>
            <a:ext cx="246031" cy="184666"/>
          </a:xfrm>
          <a:prstGeom prst="rect">
            <a:avLst/>
          </a:prstGeom>
          <a:noFill/>
        </p:spPr>
        <p:txBody>
          <a:bodyPr wrap="square" lIns="0" tIns="0" rIns="0" bIns="0" rtlCol="0">
            <a:spAutoFit/>
          </a:bodyPr>
          <a:lstStyle/>
          <a:p>
            <a:pPr algn="ctr"/>
            <a:r>
              <a:rPr lang="en-US" sz="1200" dirty="0" smtClean="0">
                <a:latin typeface="Arial"/>
                <a:cs typeface="Arial"/>
              </a:rPr>
              <a:t>3</a:t>
            </a:r>
            <a:endParaRPr lang="en-US" sz="1200" dirty="0">
              <a:latin typeface="Arial"/>
              <a:cs typeface="Arial"/>
            </a:endParaRPr>
          </a:p>
        </p:txBody>
      </p:sp>
      <p:sp>
        <p:nvSpPr>
          <p:cNvPr id="113" name="TextBox 112"/>
          <p:cNvSpPr txBox="1"/>
          <p:nvPr/>
        </p:nvSpPr>
        <p:spPr>
          <a:xfrm>
            <a:off x="3597230" y="4218621"/>
            <a:ext cx="246031" cy="184666"/>
          </a:xfrm>
          <a:prstGeom prst="rect">
            <a:avLst/>
          </a:prstGeom>
          <a:noFill/>
        </p:spPr>
        <p:txBody>
          <a:bodyPr wrap="square" lIns="0" tIns="0" rIns="0" bIns="0" rtlCol="0">
            <a:spAutoFit/>
          </a:bodyPr>
          <a:lstStyle/>
          <a:p>
            <a:pPr algn="ctr"/>
            <a:r>
              <a:rPr lang="en-US" sz="1200" dirty="0">
                <a:latin typeface="Arial"/>
                <a:cs typeface="Arial"/>
              </a:rPr>
              <a:t>4</a:t>
            </a:r>
          </a:p>
        </p:txBody>
      </p:sp>
      <p:sp>
        <p:nvSpPr>
          <p:cNvPr id="114" name="TextBox 113"/>
          <p:cNvSpPr txBox="1"/>
          <p:nvPr/>
        </p:nvSpPr>
        <p:spPr>
          <a:xfrm>
            <a:off x="4473797" y="4218621"/>
            <a:ext cx="246031" cy="184666"/>
          </a:xfrm>
          <a:prstGeom prst="rect">
            <a:avLst/>
          </a:prstGeom>
          <a:noFill/>
        </p:spPr>
        <p:txBody>
          <a:bodyPr wrap="square" lIns="0" tIns="0" rIns="0" bIns="0" rtlCol="0">
            <a:spAutoFit/>
          </a:bodyPr>
          <a:lstStyle/>
          <a:p>
            <a:pPr algn="ctr"/>
            <a:r>
              <a:rPr lang="en-US" sz="1200" dirty="0" smtClean="0">
                <a:latin typeface="Arial"/>
                <a:cs typeface="Arial"/>
              </a:rPr>
              <a:t>5</a:t>
            </a:r>
            <a:endParaRPr lang="en-US" sz="1200" dirty="0">
              <a:latin typeface="Arial"/>
              <a:cs typeface="Arial"/>
            </a:endParaRPr>
          </a:p>
        </p:txBody>
      </p:sp>
      <p:sp>
        <p:nvSpPr>
          <p:cNvPr id="115" name="TextBox 114"/>
          <p:cNvSpPr txBox="1"/>
          <p:nvPr/>
        </p:nvSpPr>
        <p:spPr>
          <a:xfrm>
            <a:off x="5350365" y="4218621"/>
            <a:ext cx="246031" cy="184666"/>
          </a:xfrm>
          <a:prstGeom prst="rect">
            <a:avLst/>
          </a:prstGeom>
          <a:noFill/>
        </p:spPr>
        <p:txBody>
          <a:bodyPr wrap="square" lIns="0" tIns="0" rIns="0" bIns="0" rtlCol="0">
            <a:spAutoFit/>
          </a:bodyPr>
          <a:lstStyle/>
          <a:p>
            <a:pPr algn="ctr"/>
            <a:r>
              <a:rPr lang="en-US" sz="1200" dirty="0">
                <a:latin typeface="Arial"/>
                <a:cs typeface="Arial"/>
              </a:rPr>
              <a:t>6</a:t>
            </a:r>
          </a:p>
        </p:txBody>
      </p:sp>
      <p:sp>
        <p:nvSpPr>
          <p:cNvPr id="116" name="TextBox 115"/>
          <p:cNvSpPr txBox="1"/>
          <p:nvPr/>
        </p:nvSpPr>
        <p:spPr>
          <a:xfrm>
            <a:off x="6226933" y="4218621"/>
            <a:ext cx="246031" cy="184666"/>
          </a:xfrm>
          <a:prstGeom prst="rect">
            <a:avLst/>
          </a:prstGeom>
          <a:noFill/>
        </p:spPr>
        <p:txBody>
          <a:bodyPr wrap="square" lIns="0" tIns="0" rIns="0" bIns="0" rtlCol="0">
            <a:spAutoFit/>
          </a:bodyPr>
          <a:lstStyle/>
          <a:p>
            <a:pPr algn="ctr"/>
            <a:r>
              <a:rPr lang="en-US" sz="1200" dirty="0" smtClean="0">
                <a:latin typeface="Arial"/>
                <a:cs typeface="Arial"/>
              </a:rPr>
              <a:t>7</a:t>
            </a:r>
            <a:endParaRPr lang="en-US" sz="1200" dirty="0">
              <a:latin typeface="Arial"/>
              <a:cs typeface="Arial"/>
            </a:endParaRPr>
          </a:p>
        </p:txBody>
      </p:sp>
      <p:sp>
        <p:nvSpPr>
          <p:cNvPr id="117" name="TextBox 116"/>
          <p:cNvSpPr txBox="1"/>
          <p:nvPr/>
        </p:nvSpPr>
        <p:spPr>
          <a:xfrm>
            <a:off x="270708" y="4055667"/>
            <a:ext cx="246031" cy="184666"/>
          </a:xfrm>
          <a:prstGeom prst="rect">
            <a:avLst/>
          </a:prstGeom>
          <a:noFill/>
        </p:spPr>
        <p:txBody>
          <a:bodyPr wrap="square" lIns="0" tIns="0" rIns="0" bIns="0" rtlCol="0">
            <a:spAutoFit/>
          </a:bodyPr>
          <a:lstStyle/>
          <a:p>
            <a:pPr algn="r"/>
            <a:r>
              <a:rPr lang="en-US" sz="1200" dirty="0" smtClean="0">
                <a:latin typeface="Arial"/>
                <a:cs typeface="Arial"/>
              </a:rPr>
              <a:t>0</a:t>
            </a:r>
            <a:endParaRPr lang="en-US" sz="1200" dirty="0">
              <a:latin typeface="Arial"/>
              <a:cs typeface="Arial"/>
            </a:endParaRPr>
          </a:p>
        </p:txBody>
      </p:sp>
      <p:sp>
        <p:nvSpPr>
          <p:cNvPr id="118" name="TextBox 117"/>
          <p:cNvSpPr txBox="1"/>
          <p:nvPr/>
        </p:nvSpPr>
        <p:spPr>
          <a:xfrm>
            <a:off x="270708" y="3693775"/>
            <a:ext cx="246031" cy="184666"/>
          </a:xfrm>
          <a:prstGeom prst="rect">
            <a:avLst/>
          </a:prstGeom>
          <a:noFill/>
        </p:spPr>
        <p:txBody>
          <a:bodyPr wrap="square" lIns="0" tIns="0" rIns="0" bIns="0" rtlCol="0">
            <a:spAutoFit/>
          </a:bodyPr>
          <a:lstStyle/>
          <a:p>
            <a:pPr algn="r"/>
            <a:r>
              <a:rPr lang="en-US" sz="1200" dirty="0">
                <a:latin typeface="Arial"/>
                <a:cs typeface="Arial"/>
              </a:rPr>
              <a:t>2</a:t>
            </a:r>
          </a:p>
        </p:txBody>
      </p:sp>
      <p:sp>
        <p:nvSpPr>
          <p:cNvPr id="119" name="TextBox 118"/>
          <p:cNvSpPr txBox="1"/>
          <p:nvPr/>
        </p:nvSpPr>
        <p:spPr>
          <a:xfrm>
            <a:off x="270708" y="3337519"/>
            <a:ext cx="246031" cy="184666"/>
          </a:xfrm>
          <a:prstGeom prst="rect">
            <a:avLst/>
          </a:prstGeom>
          <a:noFill/>
        </p:spPr>
        <p:txBody>
          <a:bodyPr wrap="square" lIns="0" tIns="0" rIns="0" bIns="0" rtlCol="0">
            <a:spAutoFit/>
          </a:bodyPr>
          <a:lstStyle/>
          <a:p>
            <a:pPr algn="r"/>
            <a:r>
              <a:rPr lang="en-US" sz="1200" dirty="0" smtClean="0">
                <a:latin typeface="Arial"/>
                <a:cs typeface="Arial"/>
              </a:rPr>
              <a:t>4</a:t>
            </a:r>
            <a:endParaRPr lang="en-US" sz="1200" dirty="0">
              <a:latin typeface="Arial"/>
              <a:cs typeface="Arial"/>
            </a:endParaRPr>
          </a:p>
        </p:txBody>
      </p:sp>
      <p:sp>
        <p:nvSpPr>
          <p:cNvPr id="120" name="TextBox 119"/>
          <p:cNvSpPr txBox="1"/>
          <p:nvPr/>
        </p:nvSpPr>
        <p:spPr>
          <a:xfrm>
            <a:off x="270708" y="2979708"/>
            <a:ext cx="246031" cy="184666"/>
          </a:xfrm>
          <a:prstGeom prst="rect">
            <a:avLst/>
          </a:prstGeom>
          <a:noFill/>
        </p:spPr>
        <p:txBody>
          <a:bodyPr wrap="square" lIns="0" tIns="0" rIns="0" bIns="0" rtlCol="0">
            <a:spAutoFit/>
          </a:bodyPr>
          <a:lstStyle/>
          <a:p>
            <a:pPr algn="r"/>
            <a:r>
              <a:rPr lang="en-US" sz="1200" dirty="0">
                <a:latin typeface="Arial"/>
                <a:cs typeface="Arial"/>
              </a:rPr>
              <a:t>6</a:t>
            </a:r>
          </a:p>
        </p:txBody>
      </p:sp>
      <p:sp>
        <p:nvSpPr>
          <p:cNvPr id="121" name="TextBox 120"/>
          <p:cNvSpPr txBox="1"/>
          <p:nvPr/>
        </p:nvSpPr>
        <p:spPr>
          <a:xfrm>
            <a:off x="270708" y="2618406"/>
            <a:ext cx="246031" cy="184666"/>
          </a:xfrm>
          <a:prstGeom prst="rect">
            <a:avLst/>
          </a:prstGeom>
          <a:noFill/>
        </p:spPr>
        <p:txBody>
          <a:bodyPr wrap="square" lIns="0" tIns="0" rIns="0" bIns="0" rtlCol="0">
            <a:spAutoFit/>
          </a:bodyPr>
          <a:lstStyle/>
          <a:p>
            <a:pPr algn="r"/>
            <a:r>
              <a:rPr lang="en-US" sz="1200" dirty="0" smtClean="0">
                <a:latin typeface="Arial"/>
                <a:cs typeface="Arial"/>
              </a:rPr>
              <a:t>8</a:t>
            </a:r>
            <a:endParaRPr lang="en-US" sz="1200" dirty="0">
              <a:latin typeface="Arial"/>
              <a:cs typeface="Arial"/>
            </a:endParaRPr>
          </a:p>
        </p:txBody>
      </p:sp>
      <p:sp>
        <p:nvSpPr>
          <p:cNvPr id="134" name="TextBox 133"/>
          <p:cNvSpPr txBox="1"/>
          <p:nvPr/>
        </p:nvSpPr>
        <p:spPr>
          <a:xfrm>
            <a:off x="270708" y="2260356"/>
            <a:ext cx="246031" cy="184666"/>
          </a:xfrm>
          <a:prstGeom prst="rect">
            <a:avLst/>
          </a:prstGeom>
          <a:noFill/>
        </p:spPr>
        <p:txBody>
          <a:bodyPr wrap="square" lIns="0" tIns="0" rIns="0" bIns="0" rtlCol="0">
            <a:spAutoFit/>
          </a:bodyPr>
          <a:lstStyle/>
          <a:p>
            <a:pPr algn="r"/>
            <a:r>
              <a:rPr lang="en-US" sz="1200" dirty="0" smtClean="0">
                <a:latin typeface="Arial"/>
                <a:cs typeface="Arial"/>
              </a:rPr>
              <a:t>10</a:t>
            </a:r>
            <a:endParaRPr lang="en-US" sz="1200" dirty="0">
              <a:latin typeface="Arial"/>
              <a:cs typeface="Arial"/>
            </a:endParaRPr>
          </a:p>
        </p:txBody>
      </p:sp>
      <p:sp>
        <p:nvSpPr>
          <p:cNvPr id="135" name="TextBox 134"/>
          <p:cNvSpPr txBox="1"/>
          <p:nvPr/>
        </p:nvSpPr>
        <p:spPr>
          <a:xfrm>
            <a:off x="270708" y="1903427"/>
            <a:ext cx="246031" cy="184666"/>
          </a:xfrm>
          <a:prstGeom prst="rect">
            <a:avLst/>
          </a:prstGeom>
          <a:noFill/>
        </p:spPr>
        <p:txBody>
          <a:bodyPr wrap="square" lIns="0" tIns="0" rIns="0" bIns="0" rtlCol="0">
            <a:spAutoFit/>
          </a:bodyPr>
          <a:lstStyle/>
          <a:p>
            <a:pPr algn="r"/>
            <a:r>
              <a:rPr lang="en-US" sz="1200" dirty="0" smtClean="0">
                <a:latin typeface="Arial"/>
                <a:cs typeface="Arial"/>
              </a:rPr>
              <a:t>12</a:t>
            </a:r>
            <a:endParaRPr lang="en-US" sz="1200" dirty="0">
              <a:latin typeface="Arial"/>
              <a:cs typeface="Arial"/>
            </a:endParaRPr>
          </a:p>
        </p:txBody>
      </p:sp>
      <p:sp>
        <p:nvSpPr>
          <p:cNvPr id="136" name="TextBox 135"/>
          <p:cNvSpPr txBox="1"/>
          <p:nvPr/>
        </p:nvSpPr>
        <p:spPr>
          <a:xfrm>
            <a:off x="270708" y="1542116"/>
            <a:ext cx="246031" cy="184666"/>
          </a:xfrm>
          <a:prstGeom prst="rect">
            <a:avLst/>
          </a:prstGeom>
          <a:noFill/>
        </p:spPr>
        <p:txBody>
          <a:bodyPr wrap="square" lIns="0" tIns="0" rIns="0" bIns="0" rtlCol="0">
            <a:spAutoFit/>
          </a:bodyPr>
          <a:lstStyle/>
          <a:p>
            <a:pPr algn="r"/>
            <a:r>
              <a:rPr lang="en-US" sz="1200" dirty="0" smtClean="0">
                <a:latin typeface="Arial"/>
                <a:cs typeface="Arial"/>
              </a:rPr>
              <a:t>14</a:t>
            </a:r>
            <a:endParaRPr lang="en-US" sz="1200" dirty="0">
              <a:latin typeface="Arial"/>
              <a:cs typeface="Arial"/>
            </a:endParaRPr>
          </a:p>
        </p:txBody>
      </p:sp>
      <p:sp>
        <p:nvSpPr>
          <p:cNvPr id="137" name="TextBox 136"/>
          <p:cNvSpPr txBox="1"/>
          <p:nvPr/>
        </p:nvSpPr>
        <p:spPr>
          <a:xfrm>
            <a:off x="270708" y="1184393"/>
            <a:ext cx="246031" cy="184666"/>
          </a:xfrm>
          <a:prstGeom prst="rect">
            <a:avLst/>
          </a:prstGeom>
          <a:noFill/>
        </p:spPr>
        <p:txBody>
          <a:bodyPr wrap="square" lIns="0" tIns="0" rIns="0" bIns="0" rtlCol="0">
            <a:spAutoFit/>
          </a:bodyPr>
          <a:lstStyle/>
          <a:p>
            <a:pPr algn="r"/>
            <a:r>
              <a:rPr lang="en-US" sz="1200" dirty="0" smtClean="0">
                <a:latin typeface="Arial"/>
                <a:cs typeface="Arial"/>
              </a:rPr>
              <a:t>16</a:t>
            </a:r>
            <a:endParaRPr lang="en-US" sz="1200" dirty="0">
              <a:latin typeface="Arial"/>
              <a:cs typeface="Arial"/>
            </a:endParaRPr>
          </a:p>
        </p:txBody>
      </p:sp>
      <p:sp>
        <p:nvSpPr>
          <p:cNvPr id="138" name="TextBox 137"/>
          <p:cNvSpPr txBox="1"/>
          <p:nvPr/>
        </p:nvSpPr>
        <p:spPr>
          <a:xfrm>
            <a:off x="635000" y="4463354"/>
            <a:ext cx="6160664" cy="184666"/>
          </a:xfrm>
          <a:prstGeom prst="rect">
            <a:avLst/>
          </a:prstGeom>
          <a:noFill/>
        </p:spPr>
        <p:txBody>
          <a:bodyPr wrap="square" lIns="0" tIns="0" rIns="0" bIns="0" rtlCol="0">
            <a:spAutoFit/>
          </a:bodyPr>
          <a:lstStyle/>
          <a:p>
            <a:pPr algn="ctr"/>
            <a:r>
              <a:rPr lang="en-US" sz="1200" b="1" dirty="0" smtClean="0">
                <a:latin typeface="Arial"/>
                <a:cs typeface="Arial"/>
              </a:rPr>
              <a:t>Forecast lead time (days) </a:t>
            </a:r>
            <a:endParaRPr lang="en-US" sz="1200" b="1" dirty="0">
              <a:latin typeface="Arial"/>
              <a:cs typeface="Arial"/>
            </a:endParaRPr>
          </a:p>
        </p:txBody>
      </p:sp>
      <p:sp>
        <p:nvSpPr>
          <p:cNvPr id="139" name="TextBox 138"/>
          <p:cNvSpPr txBox="1"/>
          <p:nvPr/>
        </p:nvSpPr>
        <p:spPr>
          <a:xfrm>
            <a:off x="635000" y="869566"/>
            <a:ext cx="6160664" cy="184666"/>
          </a:xfrm>
          <a:prstGeom prst="rect">
            <a:avLst/>
          </a:prstGeom>
          <a:noFill/>
        </p:spPr>
        <p:txBody>
          <a:bodyPr wrap="square" lIns="0" tIns="0" rIns="0" bIns="0" rtlCol="0">
            <a:spAutoFit/>
          </a:bodyPr>
          <a:lstStyle/>
          <a:p>
            <a:pPr algn="ctr"/>
            <a:r>
              <a:rPr lang="en-US" sz="1200" b="1" dirty="0" smtClean="0">
                <a:latin typeface="Arial"/>
                <a:cs typeface="Arial"/>
              </a:rPr>
              <a:t>Intensity RMSE (hPa)</a:t>
            </a:r>
            <a:endParaRPr lang="en-US" sz="1200" b="1" dirty="0">
              <a:latin typeface="Arial"/>
              <a:cs typeface="Arial"/>
            </a:endParaRPr>
          </a:p>
        </p:txBody>
      </p:sp>
      <p:sp>
        <p:nvSpPr>
          <p:cNvPr id="140" name="5-Point Star 139"/>
          <p:cNvSpPr>
            <a:spLocks noChangeAspect="1"/>
          </p:cNvSpPr>
          <p:nvPr/>
        </p:nvSpPr>
        <p:spPr>
          <a:xfrm>
            <a:off x="1040049" y="4040428"/>
            <a:ext cx="109728" cy="109728"/>
          </a:xfrm>
          <a:prstGeom prst="star5">
            <a:avLst/>
          </a:prstGeom>
          <a:solidFill>
            <a:srgbClr val="FFFF00"/>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5-Point Star 140"/>
          <p:cNvSpPr>
            <a:spLocks noChangeAspect="1"/>
          </p:cNvSpPr>
          <p:nvPr/>
        </p:nvSpPr>
        <p:spPr>
          <a:xfrm>
            <a:off x="1162970" y="4040428"/>
            <a:ext cx="109728" cy="109728"/>
          </a:xfrm>
          <a:prstGeom prst="star5">
            <a:avLst/>
          </a:prstGeom>
          <a:solidFill>
            <a:srgbClr val="A038FF"/>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5-Point Star 141"/>
          <p:cNvSpPr>
            <a:spLocks noChangeAspect="1"/>
          </p:cNvSpPr>
          <p:nvPr/>
        </p:nvSpPr>
        <p:spPr>
          <a:xfrm>
            <a:off x="5541532" y="3667033"/>
            <a:ext cx="109728" cy="109728"/>
          </a:xfrm>
          <a:prstGeom prst="star5">
            <a:avLst/>
          </a:prstGeom>
          <a:solidFill>
            <a:srgbClr val="A038FF"/>
          </a:solid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0922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9107" y="53429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p:nvSpPr>
        <p:spPr>
          <a:xfrm>
            <a:off x="180257" y="693710"/>
            <a:ext cx="8791678" cy="438628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mj-lt"/>
              <a:buAutoNum type="arabicParenR" startAt="4"/>
            </a:pPr>
            <a:r>
              <a:rPr lang="en-US" sz="1800" dirty="0" smtClean="0">
                <a:latin typeface="Arial" panose="020B0604020202020204" pitchFamily="34" charset="0"/>
                <a:cs typeface="Arial" panose="020B0604020202020204" pitchFamily="34" charset="0"/>
              </a:rPr>
              <a:t>TPVs</a:t>
            </a:r>
            <a:r>
              <a:rPr lang="en-US" sz="1800" dirty="0">
                <a:latin typeface="Arial" panose="020B0604020202020204" pitchFamily="34" charset="0"/>
                <a:cs typeface="Arial" panose="020B0604020202020204" pitchFamily="34" charset="0"/>
              </a:rPr>
              <a:t>, baroclinic zones, and WCBs, and TPV–AC interactions, baroclinic processes, </a:t>
            </a:r>
            <a:r>
              <a:rPr lang="en-US" sz="1800" dirty="0" smtClean="0">
                <a:latin typeface="Arial" panose="020B0604020202020204" pitchFamily="34" charset="0"/>
                <a:cs typeface="Arial" panose="020B0604020202020204" pitchFamily="34" charset="0"/>
              </a:rPr>
              <a:t>and latent </a:t>
            </a:r>
            <a:r>
              <a:rPr lang="en-US" sz="1800" dirty="0">
                <a:latin typeface="Arial" panose="020B0604020202020204" pitchFamily="34" charset="0"/>
                <a:cs typeface="Arial" panose="020B0604020202020204" pitchFamily="34" charset="0"/>
              </a:rPr>
              <a:t>heating, influence the evolution of strong low-skill ACs during low-skill </a:t>
            </a:r>
            <a:r>
              <a:rPr lang="en-US" sz="1800" dirty="0" smtClean="0">
                <a:latin typeface="Arial" panose="020B0604020202020204" pitchFamily="34" charset="0"/>
                <a:cs typeface="Arial" panose="020B0604020202020204" pitchFamily="34" charset="0"/>
              </a:rPr>
              <a:t>periods and </a:t>
            </a:r>
            <a:r>
              <a:rPr lang="en-US" sz="1800" dirty="0">
                <a:latin typeface="Arial" panose="020B0604020202020204" pitchFamily="34" charset="0"/>
                <a:cs typeface="Arial" panose="020B0604020202020204" pitchFamily="34" charset="0"/>
              </a:rPr>
              <a:t>strong high-skill ACs during low-skill periods, although these features and </a:t>
            </a:r>
            <a:r>
              <a:rPr lang="en-US" sz="1800" dirty="0" smtClean="0">
                <a:latin typeface="Arial" panose="020B0604020202020204" pitchFamily="34" charset="0"/>
                <a:cs typeface="Arial" panose="020B0604020202020204" pitchFamily="34" charset="0"/>
              </a:rPr>
              <a:t>processes tend </a:t>
            </a:r>
            <a:r>
              <a:rPr lang="en-US" sz="1800" dirty="0">
                <a:latin typeface="Arial" panose="020B0604020202020204" pitchFamily="34" charset="0"/>
                <a:cs typeface="Arial" panose="020B0604020202020204" pitchFamily="34" charset="0"/>
              </a:rPr>
              <a:t>to be more robust for strong low-skill ACs during low-skill periods</a:t>
            </a:r>
            <a:r>
              <a:rPr lang="en-US" sz="1800" dirty="0" smtClean="0">
                <a:latin typeface="Arial" panose="020B0604020202020204" pitchFamily="34" charset="0"/>
                <a:cs typeface="Arial" panose="020B0604020202020204" pitchFamily="34" charset="0"/>
              </a:rPr>
              <a:t>.</a:t>
            </a: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smtClean="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smtClean="0">
              <a:latin typeface="Arial" panose="020B0604020202020204" pitchFamily="34" charset="0"/>
              <a:cs typeface="Arial" panose="020B0604020202020204" pitchFamily="34" charset="0"/>
            </a:endParaRPr>
          </a:p>
          <a:p>
            <a:endParaRPr lang="en-US" sz="1800" dirty="0" smtClean="0">
              <a:latin typeface="Arial"/>
              <a:cs typeface="Arial"/>
            </a:endParaRPr>
          </a:p>
          <a:p>
            <a:pPr marL="457200" lvl="1" indent="0">
              <a:buFont typeface="Arial"/>
              <a:buNone/>
            </a:pPr>
            <a:endParaRPr lang="en-US" sz="2000" dirty="0" smtClean="0">
              <a:latin typeface="Arial"/>
              <a:cs typeface="Arial"/>
            </a:endParaRPr>
          </a:p>
          <a:p>
            <a:pPr marL="457200" lvl="1" indent="0">
              <a:buFont typeface="Arial"/>
              <a:buNone/>
            </a:pPr>
            <a:endParaRPr lang="en-US" sz="2200" dirty="0" smtClean="0">
              <a:solidFill>
                <a:srgbClr val="0000FF"/>
              </a:solidFill>
              <a:latin typeface="Arial"/>
              <a:cs typeface="Arial"/>
            </a:endParaRPr>
          </a:p>
          <a:p>
            <a:pPr marL="400050" lvl="1" indent="0">
              <a:buFont typeface="Arial"/>
              <a:buNone/>
            </a:pPr>
            <a:endParaRPr lang="en-US" sz="2200" dirty="0" smtClean="0">
              <a:solidFill>
                <a:srgbClr val="0E00FF"/>
              </a:solidFill>
              <a:latin typeface="Arial"/>
              <a:cs typeface="Arial"/>
            </a:endParaRPr>
          </a:p>
          <a:p>
            <a:pPr marL="800100" lvl="1" indent="-342900">
              <a:buFont typeface="+mj-lt"/>
              <a:buAutoNum type="alphaLcParenR"/>
            </a:pPr>
            <a:endParaRPr lang="en-US" sz="1800" dirty="0" smtClean="0">
              <a:latin typeface="Arial"/>
              <a:cs typeface="Arial"/>
            </a:endParaRPr>
          </a:p>
          <a:p>
            <a:pPr lvl="1"/>
            <a:endParaRPr lang="en-US" sz="2200" dirty="0" smtClean="0">
              <a:latin typeface="Arial"/>
              <a:cs typeface="Arial"/>
            </a:endParaRPr>
          </a:p>
          <a:p>
            <a:pPr lvl="1"/>
            <a:endParaRPr lang="en-US" sz="1900" dirty="0" smtClean="0">
              <a:latin typeface="Arial" panose="020B0604020202020204" pitchFamily="34" charset="0"/>
              <a:cs typeface="Arial" panose="020B0604020202020204" pitchFamily="34" charset="0"/>
            </a:endParaRPr>
          </a:p>
          <a:p>
            <a:pPr lvl="1"/>
            <a:endParaRPr lang="en-US" sz="1400" dirty="0">
              <a:latin typeface="Arial" panose="020B0604020202020204" pitchFamily="34" charset="0"/>
              <a:cs typeface="Arial" panose="020B0604020202020204" pitchFamily="34" charset="0"/>
            </a:endParaRPr>
          </a:p>
        </p:txBody>
      </p:sp>
      <p:sp>
        <p:nvSpPr>
          <p:cNvPr id="5" name="Title 1"/>
          <p:cNvSpPr txBox="1">
            <a:spLocks/>
          </p:cNvSpPr>
          <p:nvPr/>
        </p:nvSpPr>
        <p:spPr>
          <a:xfrm>
            <a:off x="2" y="7254"/>
            <a:ext cx="8116979" cy="492554"/>
          </a:xfrm>
          <a:prstGeom prst="rect">
            <a:avLst/>
          </a:prstGeom>
        </p:spPr>
        <p:txBody>
          <a:bodyPr vert="horz" lIns="91440" tIns="0" rIns="91440" bIns="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b="1" dirty="0" smtClean="0">
                <a:solidFill>
                  <a:srgbClr val="FF0000"/>
                </a:solidFill>
                <a:latin typeface="Arial" panose="020B0604020202020204" pitchFamily="34" charset="0"/>
                <a:cs typeface="Arial" panose="020B0604020202020204" pitchFamily="34" charset="0"/>
              </a:rPr>
              <a:t>Hypotheses</a:t>
            </a:r>
            <a:endParaRPr lang="en-US"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054029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9107" y="53429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p:nvSpPr>
        <p:spPr>
          <a:xfrm>
            <a:off x="180257" y="693710"/>
            <a:ext cx="8791678" cy="438628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mj-lt"/>
              <a:buAutoNum type="arabicParenR" startAt="4"/>
            </a:pPr>
            <a:r>
              <a:rPr lang="en-US" sz="1800" dirty="0" smtClean="0">
                <a:latin typeface="Arial" panose="020B0604020202020204" pitchFamily="34" charset="0"/>
                <a:cs typeface="Arial" panose="020B0604020202020204" pitchFamily="34" charset="0"/>
              </a:rPr>
              <a:t>TPVs</a:t>
            </a:r>
            <a:r>
              <a:rPr lang="en-US" sz="1800" dirty="0">
                <a:latin typeface="Arial" panose="020B0604020202020204" pitchFamily="34" charset="0"/>
                <a:cs typeface="Arial" panose="020B0604020202020204" pitchFamily="34" charset="0"/>
              </a:rPr>
              <a:t>, baroclinic zones, and WCBs, and TPV–AC interactions, baroclinic processes, </a:t>
            </a:r>
            <a:r>
              <a:rPr lang="en-US" sz="1800" dirty="0" smtClean="0">
                <a:latin typeface="Arial" panose="020B0604020202020204" pitchFamily="34" charset="0"/>
                <a:cs typeface="Arial" panose="020B0604020202020204" pitchFamily="34" charset="0"/>
              </a:rPr>
              <a:t>and latent </a:t>
            </a:r>
            <a:r>
              <a:rPr lang="en-US" sz="1800" dirty="0">
                <a:latin typeface="Arial" panose="020B0604020202020204" pitchFamily="34" charset="0"/>
                <a:cs typeface="Arial" panose="020B0604020202020204" pitchFamily="34" charset="0"/>
              </a:rPr>
              <a:t>heating, influence the evolution of strong low-skill ACs during low-skill </a:t>
            </a:r>
            <a:r>
              <a:rPr lang="en-US" sz="1800" dirty="0" smtClean="0">
                <a:latin typeface="Arial" panose="020B0604020202020204" pitchFamily="34" charset="0"/>
                <a:cs typeface="Arial" panose="020B0604020202020204" pitchFamily="34" charset="0"/>
              </a:rPr>
              <a:t>periods and </a:t>
            </a:r>
            <a:r>
              <a:rPr lang="en-US" sz="1800" dirty="0">
                <a:latin typeface="Arial" panose="020B0604020202020204" pitchFamily="34" charset="0"/>
                <a:cs typeface="Arial" panose="020B0604020202020204" pitchFamily="34" charset="0"/>
              </a:rPr>
              <a:t>strong high-skill ACs during low-skill periods, although these features and </a:t>
            </a:r>
            <a:r>
              <a:rPr lang="en-US" sz="1800" dirty="0" smtClean="0">
                <a:latin typeface="Arial" panose="020B0604020202020204" pitchFamily="34" charset="0"/>
                <a:cs typeface="Arial" panose="020B0604020202020204" pitchFamily="34" charset="0"/>
              </a:rPr>
              <a:t>processes tend </a:t>
            </a:r>
            <a:r>
              <a:rPr lang="en-US" sz="1800" dirty="0">
                <a:latin typeface="Arial" panose="020B0604020202020204" pitchFamily="34" charset="0"/>
                <a:cs typeface="Arial" panose="020B0604020202020204" pitchFamily="34" charset="0"/>
              </a:rPr>
              <a:t>to be more robust for strong low-skill ACs during low-skill periods</a:t>
            </a:r>
            <a:r>
              <a:rPr lang="en-US" sz="1800" dirty="0" smtClean="0">
                <a:latin typeface="Arial" panose="020B0604020202020204" pitchFamily="34" charset="0"/>
                <a:cs typeface="Arial" panose="020B0604020202020204" pitchFamily="34" charset="0"/>
              </a:rPr>
              <a:t>.</a:t>
            </a:r>
          </a:p>
          <a:p>
            <a:pPr>
              <a:buFont typeface="+mj-lt"/>
              <a:buAutoNum type="arabicParenR" startAt="4"/>
            </a:pPr>
            <a:endParaRPr lang="en-US" sz="1800" dirty="0">
              <a:latin typeface="Arial" panose="020B0604020202020204" pitchFamily="34" charset="0"/>
              <a:cs typeface="Arial" panose="020B0604020202020204" pitchFamily="34" charset="0"/>
            </a:endParaRPr>
          </a:p>
          <a:p>
            <a:pPr>
              <a:buFont typeface="+mj-lt"/>
              <a:buAutoNum type="arabicParenR" startAt="4"/>
            </a:pPr>
            <a:r>
              <a:rPr lang="en-US" sz="1800" dirty="0">
                <a:latin typeface="Arial" panose="020B0604020202020204" pitchFamily="34" charset="0"/>
                <a:cs typeface="Arial" panose="020B0604020202020204" pitchFamily="34" charset="0"/>
              </a:rPr>
              <a:t>Forecast errors in TPVs, baroclinic zones, and WCBs, and forecast errors in TPV–</a:t>
            </a:r>
            <a:r>
              <a:rPr lang="en-US" sz="1800" dirty="0" smtClean="0">
                <a:latin typeface="Arial" panose="020B0604020202020204" pitchFamily="34" charset="0"/>
                <a:cs typeface="Arial" panose="020B0604020202020204" pitchFamily="34" charset="0"/>
              </a:rPr>
              <a:t>AC interactions</a:t>
            </a:r>
            <a:r>
              <a:rPr lang="en-US" sz="1800" dirty="0">
                <a:latin typeface="Arial" panose="020B0604020202020204" pitchFamily="34" charset="0"/>
                <a:cs typeface="Arial" panose="020B0604020202020204" pitchFamily="34" charset="0"/>
              </a:rPr>
              <a:t>, baroclinic processes, and latent heating, contribute to forecast errors </a:t>
            </a:r>
            <a:r>
              <a:rPr lang="en-US" sz="1800" dirty="0" smtClean="0">
                <a:latin typeface="Arial" panose="020B0604020202020204" pitchFamily="34" charset="0"/>
                <a:cs typeface="Arial" panose="020B0604020202020204" pitchFamily="34" charset="0"/>
              </a:rPr>
              <a:t>in strong </a:t>
            </a:r>
            <a:r>
              <a:rPr lang="en-US" sz="1800" dirty="0">
                <a:latin typeface="Arial" panose="020B0604020202020204" pitchFamily="34" charset="0"/>
                <a:cs typeface="Arial" panose="020B0604020202020204" pitchFamily="34" charset="0"/>
              </a:rPr>
              <a:t>low-skill ACs during low-skill periods.</a:t>
            </a:r>
          </a:p>
          <a:p>
            <a:endParaRPr lang="en-US" sz="1800" dirty="0">
              <a:latin typeface="Arial" panose="020B0604020202020204" pitchFamily="34" charset="0"/>
              <a:cs typeface="Arial" panose="020B0604020202020204" pitchFamily="34" charset="0"/>
            </a:endParaRPr>
          </a:p>
          <a:p>
            <a:pPr marL="0" indent="0">
              <a:buNone/>
            </a:pPr>
            <a:endParaRPr lang="en-US" sz="1800" dirty="0" smtClean="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smtClean="0">
              <a:latin typeface="Arial" panose="020B0604020202020204" pitchFamily="34" charset="0"/>
              <a:cs typeface="Arial" panose="020B0604020202020204" pitchFamily="34" charset="0"/>
            </a:endParaRPr>
          </a:p>
          <a:p>
            <a:endParaRPr lang="en-US" sz="1800" dirty="0" smtClean="0">
              <a:latin typeface="Arial"/>
              <a:cs typeface="Arial"/>
            </a:endParaRPr>
          </a:p>
          <a:p>
            <a:pPr marL="457200" lvl="1" indent="0">
              <a:buFont typeface="Arial"/>
              <a:buNone/>
            </a:pPr>
            <a:endParaRPr lang="en-US" sz="2000" dirty="0" smtClean="0">
              <a:latin typeface="Arial"/>
              <a:cs typeface="Arial"/>
            </a:endParaRPr>
          </a:p>
          <a:p>
            <a:pPr marL="457200" lvl="1" indent="0">
              <a:buFont typeface="Arial"/>
              <a:buNone/>
            </a:pPr>
            <a:endParaRPr lang="en-US" sz="2200" dirty="0" smtClean="0">
              <a:solidFill>
                <a:srgbClr val="0000FF"/>
              </a:solidFill>
              <a:latin typeface="Arial"/>
              <a:cs typeface="Arial"/>
            </a:endParaRPr>
          </a:p>
          <a:p>
            <a:pPr marL="400050" lvl="1" indent="0">
              <a:buFont typeface="Arial"/>
              <a:buNone/>
            </a:pPr>
            <a:endParaRPr lang="en-US" sz="2200" dirty="0" smtClean="0">
              <a:solidFill>
                <a:srgbClr val="0E00FF"/>
              </a:solidFill>
              <a:latin typeface="Arial"/>
              <a:cs typeface="Arial"/>
            </a:endParaRPr>
          </a:p>
          <a:p>
            <a:pPr marL="800100" lvl="1" indent="-342900">
              <a:buFont typeface="+mj-lt"/>
              <a:buAutoNum type="alphaLcParenR"/>
            </a:pPr>
            <a:endParaRPr lang="en-US" sz="1800" dirty="0" smtClean="0">
              <a:latin typeface="Arial"/>
              <a:cs typeface="Arial"/>
            </a:endParaRPr>
          </a:p>
          <a:p>
            <a:pPr lvl="1"/>
            <a:endParaRPr lang="en-US" sz="2200" dirty="0" smtClean="0">
              <a:latin typeface="Arial"/>
              <a:cs typeface="Arial"/>
            </a:endParaRPr>
          </a:p>
          <a:p>
            <a:pPr lvl="1"/>
            <a:endParaRPr lang="en-US" sz="1900" dirty="0" smtClean="0">
              <a:latin typeface="Arial" panose="020B0604020202020204" pitchFamily="34" charset="0"/>
              <a:cs typeface="Arial" panose="020B0604020202020204" pitchFamily="34" charset="0"/>
            </a:endParaRPr>
          </a:p>
          <a:p>
            <a:pPr lvl="1"/>
            <a:endParaRPr lang="en-US" sz="1400" dirty="0">
              <a:latin typeface="Arial" panose="020B0604020202020204" pitchFamily="34" charset="0"/>
              <a:cs typeface="Arial" panose="020B0604020202020204" pitchFamily="34" charset="0"/>
            </a:endParaRPr>
          </a:p>
        </p:txBody>
      </p:sp>
      <p:sp>
        <p:nvSpPr>
          <p:cNvPr id="5" name="Title 1"/>
          <p:cNvSpPr txBox="1">
            <a:spLocks/>
          </p:cNvSpPr>
          <p:nvPr/>
        </p:nvSpPr>
        <p:spPr>
          <a:xfrm>
            <a:off x="2" y="7254"/>
            <a:ext cx="8116979" cy="492554"/>
          </a:xfrm>
          <a:prstGeom prst="rect">
            <a:avLst/>
          </a:prstGeom>
        </p:spPr>
        <p:txBody>
          <a:bodyPr vert="horz" lIns="91440" tIns="0" rIns="91440" bIns="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b="1" dirty="0" smtClean="0">
                <a:solidFill>
                  <a:srgbClr val="FF0000"/>
                </a:solidFill>
                <a:latin typeface="Arial" panose="020B0604020202020204" pitchFamily="34" charset="0"/>
                <a:cs typeface="Arial" panose="020B0604020202020204" pitchFamily="34" charset="0"/>
              </a:rPr>
              <a:t>Hypotheses</a:t>
            </a:r>
            <a:endParaRPr lang="en-US"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784738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9107" y="53429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p:nvSpPr>
        <p:spPr>
          <a:xfrm>
            <a:off x="180257" y="693710"/>
            <a:ext cx="8791678" cy="438628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mj-lt"/>
              <a:buAutoNum type="arabicParenR"/>
            </a:pPr>
            <a:r>
              <a:rPr lang="en-US" sz="1800" dirty="0">
                <a:latin typeface="Arial" panose="020B0604020202020204" pitchFamily="34" charset="0"/>
                <a:cs typeface="Arial" panose="020B0604020202020204" pitchFamily="34" charset="0"/>
              </a:rPr>
              <a:t>The Arctic environment tends to be characterized by greater synoptic-scale </a:t>
            </a:r>
            <a:r>
              <a:rPr lang="en-US" sz="1800" dirty="0" smtClean="0">
                <a:latin typeface="Arial" panose="020B0604020202020204" pitchFamily="34" charset="0"/>
                <a:cs typeface="Arial" panose="020B0604020202020204" pitchFamily="34" charset="0"/>
              </a:rPr>
              <a:t>flow amplitude</a:t>
            </a:r>
            <a:r>
              <a:rPr lang="en-US" sz="1800" dirty="0">
                <a:latin typeface="Arial" panose="020B0604020202020204" pitchFamily="34" charset="0"/>
                <a:cs typeface="Arial" panose="020B0604020202020204" pitchFamily="34" charset="0"/>
              </a:rPr>
              <a:t>, greater baroclinic growth rates, and greater latent heating during low-</a:t>
            </a:r>
            <a:r>
              <a:rPr lang="en-US" sz="1800" dirty="0" smtClean="0">
                <a:latin typeface="Arial" panose="020B0604020202020204" pitchFamily="34" charset="0"/>
                <a:cs typeface="Arial" panose="020B0604020202020204" pitchFamily="34" charset="0"/>
              </a:rPr>
              <a:t>skill periods </a:t>
            </a:r>
            <a:r>
              <a:rPr lang="en-US" sz="1800" dirty="0">
                <a:latin typeface="Arial" panose="020B0604020202020204" pitchFamily="34" charset="0"/>
                <a:cs typeface="Arial" panose="020B0604020202020204" pitchFamily="34" charset="0"/>
              </a:rPr>
              <a:t>compared to high-skill periods</a:t>
            </a:r>
            <a:r>
              <a:rPr lang="en-US" sz="1800" dirty="0" smtClean="0">
                <a:latin typeface="Arial" panose="020B0604020202020204" pitchFamily="34" charset="0"/>
                <a:cs typeface="Arial" panose="020B0604020202020204" pitchFamily="34" charset="0"/>
              </a:rPr>
              <a:t>.</a:t>
            </a:r>
          </a:p>
          <a:p>
            <a:pPr>
              <a:buFont typeface="+mj-lt"/>
              <a:buAutoNum type="arabicParenR"/>
            </a:pPr>
            <a:endParaRPr lang="en-US"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pPr marL="0" indent="0">
              <a:buNone/>
            </a:pPr>
            <a:endParaRPr lang="en-US" sz="1800" dirty="0" smtClean="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smtClean="0">
              <a:latin typeface="Arial" panose="020B0604020202020204" pitchFamily="34" charset="0"/>
              <a:cs typeface="Arial" panose="020B0604020202020204" pitchFamily="34" charset="0"/>
            </a:endParaRPr>
          </a:p>
          <a:p>
            <a:endParaRPr lang="en-US" sz="1800" dirty="0" smtClean="0">
              <a:latin typeface="Arial"/>
              <a:cs typeface="Arial"/>
            </a:endParaRPr>
          </a:p>
          <a:p>
            <a:pPr marL="457200" lvl="1" indent="0">
              <a:buFont typeface="Arial"/>
              <a:buNone/>
            </a:pPr>
            <a:endParaRPr lang="en-US" sz="2000" dirty="0" smtClean="0">
              <a:latin typeface="Arial"/>
              <a:cs typeface="Arial"/>
            </a:endParaRPr>
          </a:p>
          <a:p>
            <a:pPr marL="457200" lvl="1" indent="0">
              <a:buFont typeface="Arial"/>
              <a:buNone/>
            </a:pPr>
            <a:endParaRPr lang="en-US" sz="2200" dirty="0" smtClean="0">
              <a:solidFill>
                <a:srgbClr val="0000FF"/>
              </a:solidFill>
              <a:latin typeface="Arial"/>
              <a:cs typeface="Arial"/>
            </a:endParaRPr>
          </a:p>
          <a:p>
            <a:pPr marL="400050" lvl="1" indent="0">
              <a:buFont typeface="Arial"/>
              <a:buNone/>
            </a:pPr>
            <a:endParaRPr lang="en-US" sz="2200" dirty="0" smtClean="0">
              <a:solidFill>
                <a:srgbClr val="0E00FF"/>
              </a:solidFill>
              <a:latin typeface="Arial"/>
              <a:cs typeface="Arial"/>
            </a:endParaRPr>
          </a:p>
          <a:p>
            <a:pPr marL="800100" lvl="1" indent="-342900">
              <a:buFont typeface="+mj-lt"/>
              <a:buAutoNum type="alphaLcParenR"/>
            </a:pPr>
            <a:endParaRPr lang="en-US" sz="1800" dirty="0" smtClean="0">
              <a:latin typeface="Arial"/>
              <a:cs typeface="Arial"/>
            </a:endParaRPr>
          </a:p>
          <a:p>
            <a:pPr lvl="1"/>
            <a:endParaRPr lang="en-US" sz="2200" dirty="0" smtClean="0">
              <a:latin typeface="Arial"/>
              <a:cs typeface="Arial"/>
            </a:endParaRPr>
          </a:p>
          <a:p>
            <a:pPr lvl="1"/>
            <a:endParaRPr lang="en-US" sz="1900" dirty="0" smtClean="0">
              <a:latin typeface="Arial" panose="020B0604020202020204" pitchFamily="34" charset="0"/>
              <a:cs typeface="Arial" panose="020B0604020202020204" pitchFamily="34" charset="0"/>
            </a:endParaRPr>
          </a:p>
          <a:p>
            <a:pPr lvl="1"/>
            <a:endParaRPr lang="en-US" sz="1400" dirty="0">
              <a:latin typeface="Arial" panose="020B0604020202020204" pitchFamily="34" charset="0"/>
              <a:cs typeface="Arial" panose="020B0604020202020204" pitchFamily="34" charset="0"/>
            </a:endParaRPr>
          </a:p>
        </p:txBody>
      </p:sp>
      <p:sp>
        <p:nvSpPr>
          <p:cNvPr id="5" name="Title 1"/>
          <p:cNvSpPr txBox="1">
            <a:spLocks/>
          </p:cNvSpPr>
          <p:nvPr/>
        </p:nvSpPr>
        <p:spPr>
          <a:xfrm>
            <a:off x="2" y="7254"/>
            <a:ext cx="8116979" cy="492554"/>
          </a:xfrm>
          <a:prstGeom prst="rect">
            <a:avLst/>
          </a:prstGeom>
        </p:spPr>
        <p:txBody>
          <a:bodyPr vert="horz" lIns="91440" tIns="0" rIns="91440" bIns="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b="1" dirty="0" smtClean="0">
                <a:solidFill>
                  <a:srgbClr val="FF0000"/>
                </a:solidFill>
                <a:latin typeface="Arial" panose="020B0604020202020204" pitchFamily="34" charset="0"/>
                <a:cs typeface="Arial" panose="020B0604020202020204" pitchFamily="34" charset="0"/>
              </a:rPr>
              <a:t>Hypotheses</a:t>
            </a:r>
            <a:endParaRPr lang="en-US"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881648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9107" y="53429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p:nvSpPr>
        <p:spPr>
          <a:xfrm>
            <a:off x="180257" y="693710"/>
            <a:ext cx="8791678" cy="438628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mj-lt"/>
              <a:buAutoNum type="arabicParenR" startAt="2"/>
            </a:pPr>
            <a:r>
              <a:rPr lang="en-US" sz="1800" dirty="0">
                <a:latin typeface="Arial" panose="020B0604020202020204" pitchFamily="34" charset="0"/>
                <a:cs typeface="Arial" panose="020B0604020202020204" pitchFamily="34" charset="0"/>
              </a:rPr>
              <a:t>ACs occur more frequently across the Arctic, tend to be stronger, tend to be embedded in more favorable dynamic and thermodynamic environments for development and intensification, and tend to be characterized by lower forecast skill during low-skill periods compared to high-skill periods.</a:t>
            </a: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pPr marL="0" indent="0">
              <a:buNone/>
            </a:pPr>
            <a:endParaRPr lang="en-US" sz="1800" dirty="0" smtClean="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smtClean="0">
              <a:latin typeface="Arial" panose="020B0604020202020204" pitchFamily="34" charset="0"/>
              <a:cs typeface="Arial" panose="020B0604020202020204" pitchFamily="34" charset="0"/>
            </a:endParaRPr>
          </a:p>
          <a:p>
            <a:endParaRPr lang="en-US" sz="1800" dirty="0" smtClean="0">
              <a:latin typeface="Arial"/>
              <a:cs typeface="Arial"/>
            </a:endParaRPr>
          </a:p>
          <a:p>
            <a:pPr marL="457200" lvl="1" indent="0">
              <a:buFont typeface="Arial"/>
              <a:buNone/>
            </a:pPr>
            <a:endParaRPr lang="en-US" sz="2000" dirty="0" smtClean="0">
              <a:latin typeface="Arial"/>
              <a:cs typeface="Arial"/>
            </a:endParaRPr>
          </a:p>
          <a:p>
            <a:pPr marL="457200" lvl="1" indent="0">
              <a:buFont typeface="Arial"/>
              <a:buNone/>
            </a:pPr>
            <a:endParaRPr lang="en-US" sz="2200" dirty="0" smtClean="0">
              <a:solidFill>
                <a:srgbClr val="0000FF"/>
              </a:solidFill>
              <a:latin typeface="Arial"/>
              <a:cs typeface="Arial"/>
            </a:endParaRPr>
          </a:p>
          <a:p>
            <a:pPr marL="400050" lvl="1" indent="0">
              <a:buFont typeface="Arial"/>
              <a:buNone/>
            </a:pPr>
            <a:endParaRPr lang="en-US" sz="2200" dirty="0" smtClean="0">
              <a:solidFill>
                <a:srgbClr val="0E00FF"/>
              </a:solidFill>
              <a:latin typeface="Arial"/>
              <a:cs typeface="Arial"/>
            </a:endParaRPr>
          </a:p>
          <a:p>
            <a:pPr marL="800100" lvl="1" indent="-342900">
              <a:buFont typeface="+mj-lt"/>
              <a:buAutoNum type="alphaLcParenR"/>
            </a:pPr>
            <a:endParaRPr lang="en-US" sz="1800" dirty="0" smtClean="0">
              <a:latin typeface="Arial"/>
              <a:cs typeface="Arial"/>
            </a:endParaRPr>
          </a:p>
          <a:p>
            <a:pPr lvl="1"/>
            <a:endParaRPr lang="en-US" sz="2200" dirty="0" smtClean="0">
              <a:latin typeface="Arial"/>
              <a:cs typeface="Arial"/>
            </a:endParaRPr>
          </a:p>
          <a:p>
            <a:pPr lvl="1"/>
            <a:endParaRPr lang="en-US" sz="1900" dirty="0" smtClean="0">
              <a:latin typeface="Arial" panose="020B0604020202020204" pitchFamily="34" charset="0"/>
              <a:cs typeface="Arial" panose="020B0604020202020204" pitchFamily="34" charset="0"/>
            </a:endParaRPr>
          </a:p>
          <a:p>
            <a:pPr lvl="1"/>
            <a:endParaRPr lang="en-US" sz="1400" dirty="0">
              <a:latin typeface="Arial" panose="020B0604020202020204" pitchFamily="34" charset="0"/>
              <a:cs typeface="Arial" panose="020B0604020202020204" pitchFamily="34" charset="0"/>
            </a:endParaRPr>
          </a:p>
        </p:txBody>
      </p:sp>
      <p:sp>
        <p:nvSpPr>
          <p:cNvPr id="5" name="Title 1"/>
          <p:cNvSpPr txBox="1">
            <a:spLocks/>
          </p:cNvSpPr>
          <p:nvPr/>
        </p:nvSpPr>
        <p:spPr>
          <a:xfrm>
            <a:off x="2" y="7254"/>
            <a:ext cx="8116979" cy="492554"/>
          </a:xfrm>
          <a:prstGeom prst="rect">
            <a:avLst/>
          </a:prstGeom>
        </p:spPr>
        <p:txBody>
          <a:bodyPr vert="horz" lIns="91440" tIns="0" rIns="91440" bIns="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b="1" dirty="0" smtClean="0">
                <a:solidFill>
                  <a:srgbClr val="FF0000"/>
                </a:solidFill>
                <a:latin typeface="Arial" panose="020B0604020202020204" pitchFamily="34" charset="0"/>
                <a:cs typeface="Arial" panose="020B0604020202020204" pitchFamily="34" charset="0"/>
              </a:rPr>
              <a:t>Hypotheses</a:t>
            </a:r>
            <a:endParaRPr lang="en-US"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587219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9107" y="53429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p:nvSpPr>
        <p:spPr>
          <a:xfrm>
            <a:off x="180257" y="693710"/>
            <a:ext cx="8791678" cy="438628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mj-lt"/>
              <a:buAutoNum type="arabicParenR" startAt="3"/>
            </a:pPr>
            <a:r>
              <a:rPr lang="en-US" sz="1800" dirty="0">
                <a:latin typeface="Arial" panose="020B0604020202020204" pitchFamily="34" charset="0"/>
                <a:cs typeface="Arial" panose="020B0604020202020204" pitchFamily="34" charset="0"/>
              </a:rPr>
              <a:t>Low-skill ACs during low-skill periods tend to be stronger and tend to be embedded in more favorable dynamic and thermodynamic environments for development and intensification compared to high-skill ACs during low-skill periods. Similarly, low-skill ACs during high-skill periods tend to be stronger and tend to be embedded in more favorable dynamic and thermodynamic environments for development and intensification compared to high-skill ACs during high-skill periods.</a:t>
            </a: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pPr marL="0" indent="0">
              <a:buNone/>
            </a:pPr>
            <a:endParaRPr lang="en-US" sz="1800" dirty="0" smtClean="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smtClean="0">
              <a:latin typeface="Arial" panose="020B0604020202020204" pitchFamily="34" charset="0"/>
              <a:cs typeface="Arial" panose="020B0604020202020204" pitchFamily="34" charset="0"/>
            </a:endParaRPr>
          </a:p>
          <a:p>
            <a:endParaRPr lang="en-US" sz="1800" dirty="0" smtClean="0">
              <a:latin typeface="Arial"/>
              <a:cs typeface="Arial"/>
            </a:endParaRPr>
          </a:p>
          <a:p>
            <a:pPr marL="457200" lvl="1" indent="0">
              <a:buFont typeface="Arial"/>
              <a:buNone/>
            </a:pPr>
            <a:endParaRPr lang="en-US" sz="2000" dirty="0" smtClean="0">
              <a:latin typeface="Arial"/>
              <a:cs typeface="Arial"/>
            </a:endParaRPr>
          </a:p>
          <a:p>
            <a:pPr marL="457200" lvl="1" indent="0">
              <a:buFont typeface="Arial"/>
              <a:buNone/>
            </a:pPr>
            <a:endParaRPr lang="en-US" sz="2200" dirty="0" smtClean="0">
              <a:solidFill>
                <a:srgbClr val="0000FF"/>
              </a:solidFill>
              <a:latin typeface="Arial"/>
              <a:cs typeface="Arial"/>
            </a:endParaRPr>
          </a:p>
          <a:p>
            <a:pPr marL="400050" lvl="1" indent="0">
              <a:buFont typeface="Arial"/>
              <a:buNone/>
            </a:pPr>
            <a:endParaRPr lang="en-US" sz="2200" dirty="0" smtClean="0">
              <a:solidFill>
                <a:srgbClr val="0E00FF"/>
              </a:solidFill>
              <a:latin typeface="Arial"/>
              <a:cs typeface="Arial"/>
            </a:endParaRPr>
          </a:p>
          <a:p>
            <a:pPr marL="800100" lvl="1" indent="-342900">
              <a:buFont typeface="+mj-lt"/>
              <a:buAutoNum type="alphaLcParenR"/>
            </a:pPr>
            <a:endParaRPr lang="en-US" sz="1800" dirty="0" smtClean="0">
              <a:latin typeface="Arial"/>
              <a:cs typeface="Arial"/>
            </a:endParaRPr>
          </a:p>
          <a:p>
            <a:pPr lvl="1"/>
            <a:endParaRPr lang="en-US" sz="2200" dirty="0" smtClean="0">
              <a:latin typeface="Arial"/>
              <a:cs typeface="Arial"/>
            </a:endParaRPr>
          </a:p>
          <a:p>
            <a:pPr lvl="1"/>
            <a:endParaRPr lang="en-US" sz="1900" dirty="0" smtClean="0">
              <a:latin typeface="Arial" panose="020B0604020202020204" pitchFamily="34" charset="0"/>
              <a:cs typeface="Arial" panose="020B0604020202020204" pitchFamily="34" charset="0"/>
            </a:endParaRPr>
          </a:p>
          <a:p>
            <a:pPr lvl="1"/>
            <a:endParaRPr lang="en-US" sz="1400" dirty="0">
              <a:latin typeface="Arial" panose="020B0604020202020204" pitchFamily="34" charset="0"/>
              <a:cs typeface="Arial" panose="020B0604020202020204" pitchFamily="34" charset="0"/>
            </a:endParaRPr>
          </a:p>
        </p:txBody>
      </p:sp>
      <p:sp>
        <p:nvSpPr>
          <p:cNvPr id="5" name="Title 1"/>
          <p:cNvSpPr txBox="1">
            <a:spLocks/>
          </p:cNvSpPr>
          <p:nvPr/>
        </p:nvSpPr>
        <p:spPr>
          <a:xfrm>
            <a:off x="2" y="7254"/>
            <a:ext cx="8116979" cy="492554"/>
          </a:xfrm>
          <a:prstGeom prst="rect">
            <a:avLst/>
          </a:prstGeom>
        </p:spPr>
        <p:txBody>
          <a:bodyPr vert="horz" lIns="91440" tIns="0" rIns="91440" bIns="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b="1" dirty="0" smtClean="0">
                <a:solidFill>
                  <a:srgbClr val="FF0000"/>
                </a:solidFill>
                <a:latin typeface="Arial" panose="020B0604020202020204" pitchFamily="34" charset="0"/>
                <a:cs typeface="Arial" panose="020B0604020202020204" pitchFamily="34" charset="0"/>
              </a:rPr>
              <a:t>Hypotheses</a:t>
            </a:r>
            <a:endParaRPr lang="en-US"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032437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9107" y="53429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p:nvSpPr>
        <p:spPr>
          <a:xfrm>
            <a:off x="180257" y="693710"/>
            <a:ext cx="8791678" cy="438628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mj-lt"/>
              <a:buAutoNum type="arabicParenR" startAt="4"/>
            </a:pPr>
            <a:r>
              <a:rPr lang="en-US" sz="1800" dirty="0" smtClean="0">
                <a:latin typeface="Arial" panose="020B0604020202020204" pitchFamily="34" charset="0"/>
                <a:cs typeface="Arial" panose="020B0604020202020204" pitchFamily="34" charset="0"/>
              </a:rPr>
              <a:t>TPVs</a:t>
            </a:r>
            <a:r>
              <a:rPr lang="en-US" sz="1800" dirty="0">
                <a:latin typeface="Arial" panose="020B0604020202020204" pitchFamily="34" charset="0"/>
                <a:cs typeface="Arial" panose="020B0604020202020204" pitchFamily="34" charset="0"/>
              </a:rPr>
              <a:t>, baroclinic zones, and WCBs, and TPV–AC interactions, baroclinic processes, </a:t>
            </a:r>
            <a:r>
              <a:rPr lang="en-US" sz="1800" dirty="0" smtClean="0">
                <a:latin typeface="Arial" panose="020B0604020202020204" pitchFamily="34" charset="0"/>
                <a:cs typeface="Arial" panose="020B0604020202020204" pitchFamily="34" charset="0"/>
              </a:rPr>
              <a:t>and latent </a:t>
            </a:r>
            <a:r>
              <a:rPr lang="en-US" sz="1800" dirty="0">
                <a:latin typeface="Arial" panose="020B0604020202020204" pitchFamily="34" charset="0"/>
                <a:cs typeface="Arial" panose="020B0604020202020204" pitchFamily="34" charset="0"/>
              </a:rPr>
              <a:t>heating, influence the evolution of strong low-skill ACs during low-skill </a:t>
            </a:r>
            <a:r>
              <a:rPr lang="en-US" sz="1800" dirty="0" smtClean="0">
                <a:latin typeface="Arial" panose="020B0604020202020204" pitchFamily="34" charset="0"/>
                <a:cs typeface="Arial" panose="020B0604020202020204" pitchFamily="34" charset="0"/>
              </a:rPr>
              <a:t>periods and </a:t>
            </a:r>
            <a:r>
              <a:rPr lang="en-US" sz="1800" dirty="0">
                <a:latin typeface="Arial" panose="020B0604020202020204" pitchFamily="34" charset="0"/>
                <a:cs typeface="Arial" panose="020B0604020202020204" pitchFamily="34" charset="0"/>
              </a:rPr>
              <a:t>strong high-skill ACs during low-skill periods, although these features and </a:t>
            </a:r>
            <a:r>
              <a:rPr lang="en-US" sz="1800" dirty="0" smtClean="0">
                <a:latin typeface="Arial" panose="020B0604020202020204" pitchFamily="34" charset="0"/>
                <a:cs typeface="Arial" panose="020B0604020202020204" pitchFamily="34" charset="0"/>
              </a:rPr>
              <a:t>processes tend </a:t>
            </a:r>
            <a:r>
              <a:rPr lang="en-US" sz="1800" dirty="0">
                <a:latin typeface="Arial" panose="020B0604020202020204" pitchFamily="34" charset="0"/>
                <a:cs typeface="Arial" panose="020B0604020202020204" pitchFamily="34" charset="0"/>
              </a:rPr>
              <a:t>to be more robust for strong low-skill ACs during low-skill periods</a:t>
            </a:r>
            <a:r>
              <a:rPr lang="en-US" sz="1800" dirty="0" smtClean="0">
                <a:latin typeface="Arial" panose="020B0604020202020204" pitchFamily="34" charset="0"/>
                <a:cs typeface="Arial" panose="020B0604020202020204" pitchFamily="34" charset="0"/>
              </a:rPr>
              <a:t>.</a:t>
            </a: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smtClean="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smtClean="0">
              <a:latin typeface="Arial" panose="020B0604020202020204" pitchFamily="34" charset="0"/>
              <a:cs typeface="Arial" panose="020B0604020202020204" pitchFamily="34" charset="0"/>
            </a:endParaRPr>
          </a:p>
          <a:p>
            <a:endParaRPr lang="en-US" sz="1800" dirty="0" smtClean="0">
              <a:latin typeface="Arial"/>
              <a:cs typeface="Arial"/>
            </a:endParaRPr>
          </a:p>
          <a:p>
            <a:pPr marL="457200" lvl="1" indent="0">
              <a:buFont typeface="Arial"/>
              <a:buNone/>
            </a:pPr>
            <a:endParaRPr lang="en-US" sz="2000" dirty="0" smtClean="0">
              <a:latin typeface="Arial"/>
              <a:cs typeface="Arial"/>
            </a:endParaRPr>
          </a:p>
          <a:p>
            <a:pPr marL="457200" lvl="1" indent="0">
              <a:buFont typeface="Arial"/>
              <a:buNone/>
            </a:pPr>
            <a:endParaRPr lang="en-US" sz="2200" dirty="0" smtClean="0">
              <a:solidFill>
                <a:srgbClr val="0000FF"/>
              </a:solidFill>
              <a:latin typeface="Arial"/>
              <a:cs typeface="Arial"/>
            </a:endParaRPr>
          </a:p>
          <a:p>
            <a:pPr marL="400050" lvl="1" indent="0">
              <a:buFont typeface="Arial"/>
              <a:buNone/>
            </a:pPr>
            <a:endParaRPr lang="en-US" sz="2200" dirty="0" smtClean="0">
              <a:solidFill>
                <a:srgbClr val="0E00FF"/>
              </a:solidFill>
              <a:latin typeface="Arial"/>
              <a:cs typeface="Arial"/>
            </a:endParaRPr>
          </a:p>
          <a:p>
            <a:pPr marL="800100" lvl="1" indent="-342900">
              <a:buFont typeface="+mj-lt"/>
              <a:buAutoNum type="alphaLcParenR"/>
            </a:pPr>
            <a:endParaRPr lang="en-US" sz="1800" dirty="0" smtClean="0">
              <a:latin typeface="Arial"/>
              <a:cs typeface="Arial"/>
            </a:endParaRPr>
          </a:p>
          <a:p>
            <a:pPr lvl="1"/>
            <a:endParaRPr lang="en-US" sz="2200" dirty="0" smtClean="0">
              <a:latin typeface="Arial"/>
              <a:cs typeface="Arial"/>
            </a:endParaRPr>
          </a:p>
          <a:p>
            <a:pPr lvl="1"/>
            <a:endParaRPr lang="en-US" sz="1900" dirty="0" smtClean="0">
              <a:latin typeface="Arial" panose="020B0604020202020204" pitchFamily="34" charset="0"/>
              <a:cs typeface="Arial" panose="020B0604020202020204" pitchFamily="34" charset="0"/>
            </a:endParaRPr>
          </a:p>
          <a:p>
            <a:pPr lvl="1"/>
            <a:endParaRPr lang="en-US" sz="1400" dirty="0">
              <a:latin typeface="Arial" panose="020B0604020202020204" pitchFamily="34" charset="0"/>
              <a:cs typeface="Arial" panose="020B0604020202020204" pitchFamily="34" charset="0"/>
            </a:endParaRPr>
          </a:p>
        </p:txBody>
      </p:sp>
      <p:sp>
        <p:nvSpPr>
          <p:cNvPr id="5" name="Title 1"/>
          <p:cNvSpPr txBox="1">
            <a:spLocks/>
          </p:cNvSpPr>
          <p:nvPr/>
        </p:nvSpPr>
        <p:spPr>
          <a:xfrm>
            <a:off x="2" y="7254"/>
            <a:ext cx="8116979" cy="492554"/>
          </a:xfrm>
          <a:prstGeom prst="rect">
            <a:avLst/>
          </a:prstGeom>
        </p:spPr>
        <p:txBody>
          <a:bodyPr vert="horz" lIns="91440" tIns="0" rIns="91440" bIns="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b="1" dirty="0" smtClean="0">
                <a:solidFill>
                  <a:srgbClr val="FF0000"/>
                </a:solidFill>
                <a:latin typeface="Arial" panose="020B0604020202020204" pitchFamily="34" charset="0"/>
                <a:cs typeface="Arial" panose="020B0604020202020204" pitchFamily="34" charset="0"/>
              </a:rPr>
              <a:t>Hypotheses</a:t>
            </a:r>
            <a:endParaRPr lang="en-US"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685751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9107" y="53429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p:nvSpPr>
        <p:spPr>
          <a:xfrm>
            <a:off x="180257" y="693710"/>
            <a:ext cx="8791678" cy="438628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mj-lt"/>
              <a:buAutoNum type="arabicParenR" startAt="5"/>
            </a:pPr>
            <a:r>
              <a:rPr lang="en-US" sz="1800" dirty="0">
                <a:latin typeface="Arial" panose="020B0604020202020204" pitchFamily="34" charset="0"/>
                <a:cs typeface="Arial" panose="020B0604020202020204" pitchFamily="34" charset="0"/>
              </a:rPr>
              <a:t>Forecast errors in TPVs, baroclinic zones, and WCBs, and forecast errors in TPV–AC interactions, baroclinic processes, and latent heating, contribute to forecast errors in strong low-skill ACs during low-skill periods.</a:t>
            </a: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smtClean="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smtClean="0">
              <a:latin typeface="Arial" panose="020B0604020202020204" pitchFamily="34" charset="0"/>
              <a:cs typeface="Arial" panose="020B0604020202020204" pitchFamily="34" charset="0"/>
            </a:endParaRPr>
          </a:p>
          <a:p>
            <a:endParaRPr lang="en-US" sz="1800" dirty="0" smtClean="0">
              <a:latin typeface="Arial"/>
              <a:cs typeface="Arial"/>
            </a:endParaRPr>
          </a:p>
          <a:p>
            <a:pPr marL="457200" lvl="1" indent="0">
              <a:buFont typeface="Arial"/>
              <a:buNone/>
            </a:pPr>
            <a:endParaRPr lang="en-US" sz="2000" dirty="0" smtClean="0">
              <a:latin typeface="Arial"/>
              <a:cs typeface="Arial"/>
            </a:endParaRPr>
          </a:p>
          <a:p>
            <a:pPr marL="457200" lvl="1" indent="0">
              <a:buFont typeface="Arial"/>
              <a:buNone/>
            </a:pPr>
            <a:endParaRPr lang="en-US" sz="2200" dirty="0" smtClean="0">
              <a:solidFill>
                <a:srgbClr val="0000FF"/>
              </a:solidFill>
              <a:latin typeface="Arial"/>
              <a:cs typeface="Arial"/>
            </a:endParaRPr>
          </a:p>
          <a:p>
            <a:pPr marL="400050" lvl="1" indent="0">
              <a:buFont typeface="Arial"/>
              <a:buNone/>
            </a:pPr>
            <a:endParaRPr lang="en-US" sz="2200" dirty="0" smtClean="0">
              <a:solidFill>
                <a:srgbClr val="0E00FF"/>
              </a:solidFill>
              <a:latin typeface="Arial"/>
              <a:cs typeface="Arial"/>
            </a:endParaRPr>
          </a:p>
          <a:p>
            <a:pPr marL="800100" lvl="1" indent="-342900">
              <a:buFont typeface="+mj-lt"/>
              <a:buAutoNum type="alphaLcParenR"/>
            </a:pPr>
            <a:endParaRPr lang="en-US" sz="1800" dirty="0" smtClean="0">
              <a:latin typeface="Arial"/>
              <a:cs typeface="Arial"/>
            </a:endParaRPr>
          </a:p>
          <a:p>
            <a:pPr lvl="1"/>
            <a:endParaRPr lang="en-US" sz="2200" dirty="0" smtClean="0">
              <a:latin typeface="Arial"/>
              <a:cs typeface="Arial"/>
            </a:endParaRPr>
          </a:p>
          <a:p>
            <a:pPr lvl="1"/>
            <a:endParaRPr lang="en-US" sz="1900" dirty="0" smtClean="0">
              <a:latin typeface="Arial" panose="020B0604020202020204" pitchFamily="34" charset="0"/>
              <a:cs typeface="Arial" panose="020B0604020202020204" pitchFamily="34" charset="0"/>
            </a:endParaRPr>
          </a:p>
          <a:p>
            <a:pPr lvl="1"/>
            <a:endParaRPr lang="en-US" sz="1400" dirty="0">
              <a:latin typeface="Arial" panose="020B0604020202020204" pitchFamily="34" charset="0"/>
              <a:cs typeface="Arial" panose="020B0604020202020204" pitchFamily="34" charset="0"/>
            </a:endParaRPr>
          </a:p>
        </p:txBody>
      </p:sp>
      <p:sp>
        <p:nvSpPr>
          <p:cNvPr id="5" name="Title 1"/>
          <p:cNvSpPr txBox="1">
            <a:spLocks/>
          </p:cNvSpPr>
          <p:nvPr/>
        </p:nvSpPr>
        <p:spPr>
          <a:xfrm>
            <a:off x="2" y="7254"/>
            <a:ext cx="8116979" cy="492554"/>
          </a:xfrm>
          <a:prstGeom prst="rect">
            <a:avLst/>
          </a:prstGeom>
        </p:spPr>
        <p:txBody>
          <a:bodyPr vert="horz" lIns="91440" tIns="0" rIns="91440" bIns="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b="1" dirty="0" smtClean="0">
                <a:solidFill>
                  <a:srgbClr val="FF0000"/>
                </a:solidFill>
                <a:latin typeface="Arial" panose="020B0604020202020204" pitchFamily="34" charset="0"/>
                <a:cs typeface="Arial" panose="020B0604020202020204" pitchFamily="34" charset="0"/>
              </a:rPr>
              <a:t>Hypotheses</a:t>
            </a:r>
            <a:endParaRPr lang="en-US"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565595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9107" y="53429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p:nvSpPr>
        <p:spPr>
          <a:xfrm>
            <a:off x="180257" y="693711"/>
            <a:ext cx="8791678" cy="42470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latin typeface="Arial"/>
                <a:ea typeface="Times New Roman"/>
                <a:cs typeface="Arial"/>
              </a:rPr>
              <a:t>Utilize</a:t>
            </a:r>
            <a:r>
              <a:rPr lang="en-US" sz="1800" dirty="0">
                <a:latin typeface="Arial"/>
                <a:ea typeface="Times New Roman"/>
                <a:cs typeface="Arial"/>
              </a:rPr>
              <a:t> ensemble-based sensitivity analysis (ESA) technique (e.g., Torn and Hakim 2008) to examine the sensitivity of the forecast skill of intensity and position of AC16 to selected dynamic and thermodynamic quantities at earlier forecast lead times.</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Calculate the sensitivity of a forecast metric of interest </a:t>
            </a:r>
            <a:r>
              <a:rPr lang="en-US" sz="1800" i="1" dirty="0">
                <a:latin typeface="Arial" panose="020B0604020202020204" pitchFamily="34" charset="0"/>
                <a:cs typeface="Arial" panose="020B0604020202020204" pitchFamily="34" charset="0"/>
              </a:rPr>
              <a:t>J</a:t>
            </a:r>
            <a:r>
              <a:rPr lang="en-US" sz="1800" dirty="0">
                <a:latin typeface="Arial" panose="020B0604020202020204" pitchFamily="34" charset="0"/>
                <a:cs typeface="Arial" panose="020B0604020202020204" pitchFamily="34" charset="0"/>
              </a:rPr>
              <a:t> to a model state variable </a:t>
            </a:r>
            <a:r>
              <a:rPr lang="en-US" sz="1800" i="1" dirty="0">
                <a:latin typeface="Arial" panose="020B0604020202020204" pitchFamily="34" charset="0"/>
                <a:cs typeface="Arial" panose="020B0604020202020204" pitchFamily="34" charset="0"/>
              </a:rPr>
              <a:t>x</a:t>
            </a:r>
            <a:r>
              <a:rPr lang="en-US" sz="1800" baseline="-25000" dirty="0">
                <a:latin typeface="Arial" panose="020B0604020202020204" pitchFamily="34" charset="0"/>
                <a:cs typeface="Arial" panose="020B0604020202020204" pitchFamily="34" charset="0"/>
              </a:rPr>
              <a:t>i</a:t>
            </a:r>
            <a:r>
              <a:rPr lang="en-US" sz="1800" dirty="0">
                <a:latin typeface="Arial" panose="020B0604020202020204" pitchFamily="34" charset="0"/>
                <a:cs typeface="Arial" panose="020B0604020202020204" pitchFamily="34" charset="0"/>
              </a:rPr>
              <a:t> at an earlier forecast lead time for an ensemble of size M </a:t>
            </a:r>
            <a:r>
              <a:rPr lang="en-US" sz="1800" dirty="0" smtClean="0">
                <a:latin typeface="Arial" panose="020B0604020202020204" pitchFamily="34" charset="0"/>
                <a:cs typeface="Arial" panose="020B0604020202020204" pitchFamily="34" charset="0"/>
              </a:rPr>
              <a:t>via</a:t>
            </a:r>
          </a:p>
          <a:p>
            <a:endParaRPr lang="en-US" sz="1800" dirty="0">
              <a:latin typeface="Arial" panose="020B0604020202020204" pitchFamily="34" charset="0"/>
              <a:cs typeface="Arial" panose="020B0604020202020204" pitchFamily="34" charset="0"/>
            </a:endParaRPr>
          </a:p>
          <a:p>
            <a:endParaRPr lang="en-US" sz="1800" dirty="0" smtClean="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r>
              <a:rPr lang="en-US" sz="1800" b="1" dirty="0">
                <a:latin typeface="Arial" panose="020B0604020202020204" pitchFamily="34" charset="0"/>
                <a:cs typeface="Arial" panose="020B0604020202020204" pitchFamily="34" charset="0"/>
              </a:rPr>
              <a:t>J</a:t>
            </a:r>
            <a:r>
              <a:rPr lang="en-US" sz="1800" dirty="0">
                <a:latin typeface="Arial" panose="020B0604020202020204" pitchFamily="34" charset="0"/>
                <a:cs typeface="Arial" panose="020B0604020202020204" pitchFamily="34" charset="0"/>
              </a:rPr>
              <a:t> and </a:t>
            </a:r>
            <a:r>
              <a:rPr lang="en-US" sz="1800" b="1" dirty="0">
                <a:latin typeface="Arial" panose="020B0604020202020204" pitchFamily="34" charset="0"/>
                <a:cs typeface="Arial" panose="020B0604020202020204" pitchFamily="34" charset="0"/>
              </a:rPr>
              <a:t>x</a:t>
            </a:r>
            <a:r>
              <a:rPr lang="en-US" sz="1800" baseline="-25000" dirty="0">
                <a:latin typeface="Arial" panose="020B0604020202020204" pitchFamily="34" charset="0"/>
                <a:cs typeface="Arial" panose="020B0604020202020204" pitchFamily="34" charset="0"/>
              </a:rPr>
              <a:t>i</a:t>
            </a:r>
            <a:r>
              <a:rPr lang="en-US" sz="1800" dirty="0">
                <a:latin typeface="Arial" panose="020B0604020202020204" pitchFamily="34" charset="0"/>
                <a:cs typeface="Arial" panose="020B0604020202020204" pitchFamily="34" charset="0"/>
              </a:rPr>
              <a:t> denote the 1 × M ensemble estimates of the forecast metric and </a:t>
            </a:r>
            <a:r>
              <a:rPr lang="en-US" sz="1800" i="1" dirty="0" err="1">
                <a:latin typeface="Arial" panose="020B0604020202020204" pitchFamily="34" charset="0"/>
                <a:cs typeface="Arial" panose="020B0604020202020204" pitchFamily="34" charset="0"/>
              </a:rPr>
              <a:t>i</a:t>
            </a:r>
            <a:r>
              <a:rPr lang="en-US" sz="1800" dirty="0" err="1">
                <a:latin typeface="Arial" panose="020B0604020202020204" pitchFamily="34" charset="0"/>
                <a:cs typeface="Arial" panose="020B0604020202020204" pitchFamily="34" charset="0"/>
              </a:rPr>
              <a:t>th</a:t>
            </a:r>
            <a:r>
              <a:rPr lang="en-US" sz="1800" dirty="0">
                <a:latin typeface="Arial" panose="020B0604020202020204" pitchFamily="34" charset="0"/>
                <a:cs typeface="Arial" panose="020B0604020202020204" pitchFamily="34" charset="0"/>
              </a:rPr>
              <a:t> model state variable, respectively, </a:t>
            </a:r>
            <a:r>
              <a:rPr lang="en-US" sz="1800" dirty="0" err="1">
                <a:latin typeface="Arial" panose="020B0604020202020204" pitchFamily="34" charset="0"/>
                <a:cs typeface="Arial" panose="020B0604020202020204" pitchFamily="34" charset="0"/>
              </a:rPr>
              <a:t>cov</a:t>
            </a:r>
            <a:r>
              <a:rPr lang="en-US" sz="1800" dirty="0">
                <a:latin typeface="Arial" panose="020B0604020202020204" pitchFamily="34" charset="0"/>
                <a:cs typeface="Arial" panose="020B0604020202020204" pitchFamily="34" charset="0"/>
              </a:rPr>
              <a:t> denotes the covariance, and </a:t>
            </a:r>
            <a:r>
              <a:rPr lang="en-US" sz="1800" dirty="0" err="1">
                <a:latin typeface="Arial" panose="020B0604020202020204" pitchFamily="34" charset="0"/>
                <a:cs typeface="Arial" panose="020B0604020202020204" pitchFamily="34" charset="0"/>
              </a:rPr>
              <a:t>var</a:t>
            </a:r>
            <a:r>
              <a:rPr lang="en-US" sz="1800" dirty="0">
                <a:latin typeface="Arial" panose="020B0604020202020204" pitchFamily="34" charset="0"/>
                <a:cs typeface="Arial" panose="020B0604020202020204" pitchFamily="34" charset="0"/>
              </a:rPr>
              <a:t> denotes the variance (e.g., Torn and Hakim 2008).</a:t>
            </a:r>
          </a:p>
          <a:p>
            <a:endParaRPr lang="en-US" sz="1800" dirty="0">
              <a:latin typeface="Arial" panose="020B0604020202020204" pitchFamily="34" charset="0"/>
              <a:cs typeface="Arial" panose="020B0604020202020204" pitchFamily="34" charset="0"/>
            </a:endParaRPr>
          </a:p>
          <a:p>
            <a:pPr marL="0" indent="0">
              <a:buNone/>
            </a:pPr>
            <a:endParaRPr lang="en-US" sz="1800" dirty="0" smtClean="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smtClean="0">
              <a:latin typeface="Arial" panose="020B0604020202020204" pitchFamily="34" charset="0"/>
              <a:cs typeface="Arial" panose="020B0604020202020204" pitchFamily="34" charset="0"/>
            </a:endParaRPr>
          </a:p>
          <a:p>
            <a:endParaRPr lang="en-US" sz="1800" dirty="0" smtClean="0">
              <a:latin typeface="Arial"/>
              <a:cs typeface="Arial"/>
            </a:endParaRPr>
          </a:p>
          <a:p>
            <a:pPr marL="457200" lvl="1" indent="0">
              <a:buFont typeface="Arial"/>
              <a:buNone/>
            </a:pPr>
            <a:endParaRPr lang="en-US" sz="2000" dirty="0" smtClean="0">
              <a:latin typeface="Arial"/>
              <a:cs typeface="Arial"/>
            </a:endParaRPr>
          </a:p>
          <a:p>
            <a:pPr marL="457200" lvl="1" indent="0">
              <a:buFont typeface="Arial"/>
              <a:buNone/>
            </a:pPr>
            <a:endParaRPr lang="en-US" sz="2200" dirty="0" smtClean="0">
              <a:solidFill>
                <a:srgbClr val="0000FF"/>
              </a:solidFill>
              <a:latin typeface="Arial"/>
              <a:cs typeface="Arial"/>
            </a:endParaRPr>
          </a:p>
          <a:p>
            <a:pPr marL="400050" lvl="1" indent="0">
              <a:buFont typeface="Arial"/>
              <a:buNone/>
            </a:pPr>
            <a:endParaRPr lang="en-US" sz="2200" dirty="0" smtClean="0">
              <a:solidFill>
                <a:srgbClr val="0E00FF"/>
              </a:solidFill>
              <a:latin typeface="Arial"/>
              <a:cs typeface="Arial"/>
            </a:endParaRPr>
          </a:p>
          <a:p>
            <a:pPr marL="800100" lvl="1" indent="-342900">
              <a:buFont typeface="+mj-lt"/>
              <a:buAutoNum type="alphaLcParenR"/>
            </a:pPr>
            <a:endParaRPr lang="en-US" sz="1800" dirty="0" smtClean="0">
              <a:latin typeface="Arial"/>
              <a:cs typeface="Arial"/>
            </a:endParaRPr>
          </a:p>
          <a:p>
            <a:pPr lvl="1"/>
            <a:endParaRPr lang="en-US" sz="2200" dirty="0" smtClean="0">
              <a:latin typeface="Arial"/>
              <a:cs typeface="Arial"/>
            </a:endParaRPr>
          </a:p>
          <a:p>
            <a:pPr lvl="1"/>
            <a:endParaRPr lang="en-US" sz="1900" dirty="0" smtClean="0">
              <a:latin typeface="Arial" panose="020B0604020202020204" pitchFamily="34" charset="0"/>
              <a:cs typeface="Arial" panose="020B0604020202020204" pitchFamily="34" charset="0"/>
            </a:endParaRPr>
          </a:p>
          <a:p>
            <a:pPr lvl="1"/>
            <a:endParaRPr lang="en-US" sz="1400" dirty="0">
              <a:latin typeface="Arial" panose="020B0604020202020204" pitchFamily="34" charset="0"/>
              <a:cs typeface="Arial" panose="020B0604020202020204" pitchFamily="34" charset="0"/>
            </a:endParaRPr>
          </a:p>
        </p:txBody>
      </p:sp>
      <p:sp>
        <p:nvSpPr>
          <p:cNvPr id="5" name="Title 1"/>
          <p:cNvSpPr txBox="1">
            <a:spLocks/>
          </p:cNvSpPr>
          <p:nvPr/>
        </p:nvSpPr>
        <p:spPr>
          <a:xfrm>
            <a:off x="2" y="7254"/>
            <a:ext cx="8116979" cy="492554"/>
          </a:xfrm>
          <a:prstGeom prst="rect">
            <a:avLst/>
          </a:prstGeom>
        </p:spPr>
        <p:txBody>
          <a:bodyPr vert="horz" lIns="91440" tIns="0" rIns="91440" bIns="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b="1" dirty="0" smtClean="0">
                <a:solidFill>
                  <a:srgbClr val="FF0000"/>
                </a:solidFill>
                <a:latin typeface="Arial" panose="020B0604020202020204" pitchFamily="34" charset="0"/>
                <a:cs typeface="Arial" panose="020B0604020202020204" pitchFamily="34" charset="0"/>
              </a:rPr>
              <a:t>Ensemble-based sensitivity analysis (ESA)</a:t>
            </a:r>
            <a:endParaRPr lang="en-US" sz="2200" b="1" dirty="0">
              <a:solidFill>
                <a:srgbClr val="FF0000"/>
              </a:solidFill>
              <a:latin typeface="Arial" panose="020B0604020202020204" pitchFamily="34" charset="0"/>
              <a:cs typeface="Arial" panose="020B0604020202020204" pitchFamily="34" charset="0"/>
            </a:endParaRPr>
          </a:p>
        </p:txBody>
      </p:sp>
      <p:pic>
        <p:nvPicPr>
          <p:cNvPr id="3" name="Picture 2" descr="ESA_equa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3429" y="2953283"/>
            <a:ext cx="1859642" cy="677232"/>
          </a:xfrm>
          <a:prstGeom prst="rect">
            <a:avLst/>
          </a:prstGeom>
        </p:spPr>
      </p:pic>
    </p:spTree>
    <p:extLst>
      <p:ext uri="{BB962C8B-B14F-4D97-AF65-F5344CB8AC3E}">
        <p14:creationId xmlns:p14="http://schemas.microsoft.com/office/powerpoint/2010/main" val="106065923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9107" y="53429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p:nvSpPr>
        <p:spPr>
          <a:xfrm>
            <a:off x="180257" y="693711"/>
            <a:ext cx="8791678" cy="42470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latin typeface="Arial"/>
                <a:ea typeface="Times New Roman"/>
                <a:cs typeface="Arial"/>
              </a:rPr>
              <a:t>Normalize the values of </a:t>
            </a:r>
            <a:r>
              <a:rPr lang="en-US" sz="1800" i="1" dirty="0">
                <a:latin typeface="Arial"/>
                <a:ea typeface="Times New Roman"/>
                <a:cs typeface="Arial"/>
              </a:rPr>
              <a:t>x</a:t>
            </a:r>
            <a:r>
              <a:rPr lang="en-US" sz="1800" baseline="-25000" dirty="0">
                <a:latin typeface="Arial"/>
                <a:ea typeface="Times New Roman"/>
                <a:cs typeface="Arial"/>
              </a:rPr>
              <a:t>i</a:t>
            </a:r>
            <a:r>
              <a:rPr lang="en-US" sz="1800" dirty="0">
                <a:latin typeface="Arial"/>
                <a:ea typeface="Times New Roman"/>
                <a:cs typeface="Arial"/>
              </a:rPr>
              <a:t> by the ensemble standard deviation of </a:t>
            </a:r>
            <a:r>
              <a:rPr lang="en-US" sz="1800" i="1" dirty="0">
                <a:latin typeface="Arial"/>
                <a:ea typeface="Times New Roman"/>
                <a:cs typeface="Arial"/>
              </a:rPr>
              <a:t>x</a:t>
            </a:r>
            <a:r>
              <a:rPr lang="en-US" sz="1800" baseline="-25000" dirty="0">
                <a:latin typeface="Arial"/>
                <a:ea typeface="Times New Roman"/>
                <a:cs typeface="Arial"/>
              </a:rPr>
              <a:t>i</a:t>
            </a:r>
            <a:r>
              <a:rPr lang="en-US" sz="1800" dirty="0">
                <a:latin typeface="Arial"/>
                <a:ea typeface="Times New Roman"/>
                <a:cs typeface="Arial"/>
              </a:rPr>
              <a:t> following Torn and Romine (2015), such that all sensitivities have units of the forecast metric per standard deviation of the model state variable. </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Determine sensitivity to be statistically significant at the 95% confidence level by following the methodology of Torn and Hakim (2008).</a:t>
            </a: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pPr marL="0" indent="0">
              <a:buNone/>
            </a:pPr>
            <a:endParaRPr lang="en-US" sz="1800" dirty="0" smtClean="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smtClean="0">
              <a:latin typeface="Arial" panose="020B0604020202020204" pitchFamily="34" charset="0"/>
              <a:cs typeface="Arial" panose="020B0604020202020204" pitchFamily="34" charset="0"/>
            </a:endParaRPr>
          </a:p>
          <a:p>
            <a:endParaRPr lang="en-US" sz="1800" dirty="0" smtClean="0">
              <a:latin typeface="Arial"/>
              <a:cs typeface="Arial"/>
            </a:endParaRPr>
          </a:p>
          <a:p>
            <a:pPr marL="457200" lvl="1" indent="0">
              <a:buFont typeface="Arial"/>
              <a:buNone/>
            </a:pPr>
            <a:endParaRPr lang="en-US" sz="2000" dirty="0" smtClean="0">
              <a:latin typeface="Arial"/>
              <a:cs typeface="Arial"/>
            </a:endParaRPr>
          </a:p>
          <a:p>
            <a:pPr marL="457200" lvl="1" indent="0">
              <a:buFont typeface="Arial"/>
              <a:buNone/>
            </a:pPr>
            <a:endParaRPr lang="en-US" sz="2200" dirty="0" smtClean="0">
              <a:solidFill>
                <a:srgbClr val="0000FF"/>
              </a:solidFill>
              <a:latin typeface="Arial"/>
              <a:cs typeface="Arial"/>
            </a:endParaRPr>
          </a:p>
          <a:p>
            <a:pPr marL="400050" lvl="1" indent="0">
              <a:buFont typeface="Arial"/>
              <a:buNone/>
            </a:pPr>
            <a:endParaRPr lang="en-US" sz="2200" dirty="0" smtClean="0">
              <a:solidFill>
                <a:srgbClr val="0E00FF"/>
              </a:solidFill>
              <a:latin typeface="Arial"/>
              <a:cs typeface="Arial"/>
            </a:endParaRPr>
          </a:p>
          <a:p>
            <a:pPr marL="800100" lvl="1" indent="-342900">
              <a:buFont typeface="+mj-lt"/>
              <a:buAutoNum type="alphaLcParenR"/>
            </a:pPr>
            <a:endParaRPr lang="en-US" sz="1800" dirty="0" smtClean="0">
              <a:latin typeface="Arial"/>
              <a:cs typeface="Arial"/>
            </a:endParaRPr>
          </a:p>
          <a:p>
            <a:pPr lvl="1"/>
            <a:endParaRPr lang="en-US" sz="2200" dirty="0" smtClean="0">
              <a:latin typeface="Arial"/>
              <a:cs typeface="Arial"/>
            </a:endParaRPr>
          </a:p>
          <a:p>
            <a:pPr lvl="1"/>
            <a:endParaRPr lang="en-US" sz="1900" dirty="0" smtClean="0">
              <a:latin typeface="Arial" panose="020B0604020202020204" pitchFamily="34" charset="0"/>
              <a:cs typeface="Arial" panose="020B0604020202020204" pitchFamily="34" charset="0"/>
            </a:endParaRPr>
          </a:p>
          <a:p>
            <a:pPr lvl="1"/>
            <a:endParaRPr lang="en-US" sz="1400" dirty="0">
              <a:latin typeface="Arial" panose="020B0604020202020204" pitchFamily="34" charset="0"/>
              <a:cs typeface="Arial" panose="020B0604020202020204" pitchFamily="34" charset="0"/>
            </a:endParaRPr>
          </a:p>
        </p:txBody>
      </p:sp>
      <p:sp>
        <p:nvSpPr>
          <p:cNvPr id="5" name="Title 1"/>
          <p:cNvSpPr txBox="1">
            <a:spLocks/>
          </p:cNvSpPr>
          <p:nvPr/>
        </p:nvSpPr>
        <p:spPr>
          <a:xfrm>
            <a:off x="2" y="7254"/>
            <a:ext cx="8116979" cy="492554"/>
          </a:xfrm>
          <a:prstGeom prst="rect">
            <a:avLst/>
          </a:prstGeom>
        </p:spPr>
        <p:txBody>
          <a:bodyPr vert="horz" lIns="91440" tIns="0" rIns="91440" bIns="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b="1" dirty="0">
                <a:solidFill>
                  <a:srgbClr val="FF0000"/>
                </a:solidFill>
                <a:latin typeface="Arial" panose="020B0604020202020204" pitchFamily="34" charset="0"/>
                <a:cs typeface="Arial" panose="020B0604020202020204" pitchFamily="34" charset="0"/>
              </a:rPr>
              <a:t>Ensemble-based sensitivity analysis (ESA)</a:t>
            </a:r>
          </a:p>
        </p:txBody>
      </p:sp>
    </p:spTree>
    <p:extLst>
      <p:ext uri="{BB962C8B-B14F-4D97-AF65-F5344CB8AC3E}">
        <p14:creationId xmlns:p14="http://schemas.microsoft.com/office/powerpoint/2010/main" val="222792342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C16_positions_20160815_0000_f1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41" y="639588"/>
            <a:ext cx="4421499" cy="4416715"/>
          </a:xfrm>
          <a:prstGeom prst="rect">
            <a:avLst/>
          </a:prstGeom>
          <a:ln w="9525">
            <a:solidFill>
              <a:schemeClr val="tx1"/>
            </a:solidFill>
          </a:ln>
        </p:spPr>
      </p:pic>
      <p:sp>
        <p:nvSpPr>
          <p:cNvPr id="36" name="TextBox 35"/>
          <p:cNvSpPr txBox="1"/>
          <p:nvPr/>
        </p:nvSpPr>
        <p:spPr>
          <a:xfrm>
            <a:off x="5024808" y="3204328"/>
            <a:ext cx="1010547" cy="184666"/>
          </a:xfrm>
          <a:prstGeom prst="rect">
            <a:avLst/>
          </a:prstGeom>
          <a:noFill/>
        </p:spPr>
        <p:txBody>
          <a:bodyPr wrap="square" lIns="0" tIns="0" rIns="0" bIns="0" rtlCol="0">
            <a:spAutoFit/>
          </a:bodyPr>
          <a:lstStyle/>
          <a:p>
            <a:r>
              <a:rPr lang="en-US" sz="1200" dirty="0" smtClean="0">
                <a:latin typeface="Arial"/>
                <a:cs typeface="Arial"/>
              </a:rPr>
              <a:t>990–995</a:t>
            </a:r>
            <a:endParaRPr lang="en-US" sz="1200" dirty="0">
              <a:latin typeface="Arial"/>
              <a:cs typeface="Arial"/>
            </a:endParaRPr>
          </a:p>
        </p:txBody>
      </p:sp>
      <p:sp>
        <p:nvSpPr>
          <p:cNvPr id="37" name="TextBox 36"/>
          <p:cNvSpPr txBox="1"/>
          <p:nvPr/>
        </p:nvSpPr>
        <p:spPr>
          <a:xfrm>
            <a:off x="5024808" y="2724402"/>
            <a:ext cx="645324" cy="184666"/>
          </a:xfrm>
          <a:prstGeom prst="rect">
            <a:avLst/>
          </a:prstGeom>
          <a:noFill/>
        </p:spPr>
        <p:txBody>
          <a:bodyPr wrap="square" lIns="0" tIns="0" rIns="0" bIns="0" rtlCol="0">
            <a:spAutoFit/>
          </a:bodyPr>
          <a:lstStyle/>
          <a:p>
            <a:r>
              <a:rPr lang="en-US" sz="1200" dirty="0" smtClean="0">
                <a:latin typeface="Arial"/>
                <a:cs typeface="Arial"/>
              </a:rPr>
              <a:t>980–985</a:t>
            </a:r>
            <a:endParaRPr lang="en-US" sz="1200" dirty="0">
              <a:latin typeface="Arial"/>
              <a:cs typeface="Arial"/>
            </a:endParaRPr>
          </a:p>
        </p:txBody>
      </p:sp>
      <p:sp>
        <p:nvSpPr>
          <p:cNvPr id="38" name="Oval 37"/>
          <p:cNvSpPr>
            <a:spLocks noChangeAspect="1"/>
          </p:cNvSpPr>
          <p:nvPr/>
        </p:nvSpPr>
        <p:spPr>
          <a:xfrm>
            <a:off x="4739378" y="713314"/>
            <a:ext cx="210312" cy="210312"/>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4760266" y="2099611"/>
            <a:ext cx="173736" cy="173736"/>
          </a:xfrm>
          <a:prstGeom prst="ellipse">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4778554" y="2422232"/>
            <a:ext cx="155448" cy="155448"/>
          </a:xfrm>
          <a:prstGeom prst="ellipse">
            <a:avLst/>
          </a:prstGeom>
          <a:solidFill>
            <a:srgbClr val="20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a:off x="4796842" y="2749653"/>
            <a:ext cx="137160" cy="137160"/>
          </a:xfrm>
          <a:prstGeom prst="ellipse">
            <a:avLst/>
          </a:prstGeom>
          <a:solidFill>
            <a:srgbClr val="1FBF0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a:off x="4813454" y="3074752"/>
            <a:ext cx="118872" cy="118872"/>
          </a:xfrm>
          <a:prstGeom prst="ellipse">
            <a:avLst/>
          </a:prstGeom>
          <a:solidFill>
            <a:srgbClr val="FFDE1A"/>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a:off x="4831742" y="3402680"/>
            <a:ext cx="100584" cy="100584"/>
          </a:xfrm>
          <a:prstGeom prst="ellipse">
            <a:avLst/>
          </a:prstGeom>
          <a:solidFill>
            <a:srgbClr val="FD610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a:off x="4850030" y="3707580"/>
            <a:ext cx="82296" cy="82296"/>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5024614" y="726014"/>
            <a:ext cx="1220124" cy="369332"/>
          </a:xfrm>
          <a:prstGeom prst="rect">
            <a:avLst/>
          </a:prstGeom>
          <a:noFill/>
        </p:spPr>
        <p:txBody>
          <a:bodyPr wrap="square" lIns="0" tIns="0" rIns="0" bIns="0" rtlCol="0">
            <a:spAutoFit/>
          </a:bodyPr>
          <a:lstStyle/>
          <a:p>
            <a:r>
              <a:rPr lang="en-US" sz="1200" dirty="0" smtClean="0">
                <a:latin typeface="Arial"/>
                <a:cs typeface="Arial"/>
              </a:rPr>
              <a:t>ERA5 min SLP                    (972.8 hPa)</a:t>
            </a:r>
          </a:p>
        </p:txBody>
      </p:sp>
      <p:sp>
        <p:nvSpPr>
          <p:cNvPr id="46" name="TextBox 45"/>
          <p:cNvSpPr txBox="1"/>
          <p:nvPr/>
        </p:nvSpPr>
        <p:spPr>
          <a:xfrm>
            <a:off x="5024808" y="2095031"/>
            <a:ext cx="688293" cy="184666"/>
          </a:xfrm>
          <a:prstGeom prst="rect">
            <a:avLst/>
          </a:prstGeom>
          <a:noFill/>
        </p:spPr>
        <p:txBody>
          <a:bodyPr wrap="square" lIns="0" tIns="0" rIns="0" bIns="0" rtlCol="0">
            <a:spAutoFit/>
          </a:bodyPr>
          <a:lstStyle/>
          <a:p>
            <a:r>
              <a:rPr lang="en-US" sz="1200" dirty="0" smtClean="0">
                <a:latin typeface="Arial"/>
                <a:cs typeface="Arial"/>
              </a:rPr>
              <a:t>970–975</a:t>
            </a:r>
            <a:endParaRPr lang="en-US" sz="1200" dirty="0">
              <a:latin typeface="Arial"/>
              <a:cs typeface="Arial"/>
            </a:endParaRPr>
          </a:p>
        </p:txBody>
      </p:sp>
      <p:sp>
        <p:nvSpPr>
          <p:cNvPr id="47" name="TextBox 46"/>
          <p:cNvSpPr txBox="1"/>
          <p:nvPr/>
        </p:nvSpPr>
        <p:spPr>
          <a:xfrm>
            <a:off x="5024808" y="2406630"/>
            <a:ext cx="668463" cy="189565"/>
          </a:xfrm>
          <a:prstGeom prst="rect">
            <a:avLst/>
          </a:prstGeom>
          <a:noFill/>
        </p:spPr>
        <p:txBody>
          <a:bodyPr wrap="square" lIns="0" tIns="0" rIns="0" bIns="0" rtlCol="0">
            <a:spAutoFit/>
          </a:bodyPr>
          <a:lstStyle/>
          <a:p>
            <a:r>
              <a:rPr lang="en-US" sz="1200" dirty="0" smtClean="0">
                <a:latin typeface="Arial"/>
                <a:cs typeface="Arial"/>
              </a:rPr>
              <a:t>975–980</a:t>
            </a:r>
            <a:endParaRPr lang="en-US" sz="1200" dirty="0">
              <a:latin typeface="Arial"/>
              <a:cs typeface="Arial"/>
            </a:endParaRPr>
          </a:p>
        </p:txBody>
      </p:sp>
      <p:sp>
        <p:nvSpPr>
          <p:cNvPr id="48" name="TextBox 47"/>
          <p:cNvSpPr txBox="1"/>
          <p:nvPr/>
        </p:nvSpPr>
        <p:spPr>
          <a:xfrm>
            <a:off x="5024614" y="3036009"/>
            <a:ext cx="630148" cy="184666"/>
          </a:xfrm>
          <a:prstGeom prst="rect">
            <a:avLst/>
          </a:prstGeom>
          <a:noFill/>
        </p:spPr>
        <p:txBody>
          <a:bodyPr wrap="square" lIns="0" tIns="0" rIns="0" bIns="0" rtlCol="0">
            <a:spAutoFit/>
          </a:bodyPr>
          <a:lstStyle/>
          <a:p>
            <a:r>
              <a:rPr lang="en-US" sz="1200" dirty="0" smtClean="0">
                <a:latin typeface="Arial"/>
                <a:cs typeface="Arial"/>
              </a:rPr>
              <a:t>985–990</a:t>
            </a:r>
            <a:endParaRPr lang="en-US" sz="1200" dirty="0">
              <a:latin typeface="Arial"/>
              <a:cs typeface="Arial"/>
            </a:endParaRPr>
          </a:p>
        </p:txBody>
      </p:sp>
      <p:sp>
        <p:nvSpPr>
          <p:cNvPr id="49" name="TextBox 48"/>
          <p:cNvSpPr txBox="1"/>
          <p:nvPr/>
        </p:nvSpPr>
        <p:spPr>
          <a:xfrm>
            <a:off x="5024614" y="3655014"/>
            <a:ext cx="720997" cy="184666"/>
          </a:xfrm>
          <a:prstGeom prst="rect">
            <a:avLst/>
          </a:prstGeom>
          <a:noFill/>
        </p:spPr>
        <p:txBody>
          <a:bodyPr wrap="square" lIns="0" tIns="0" rIns="0" bIns="0" rtlCol="0">
            <a:spAutoFit/>
          </a:bodyPr>
          <a:lstStyle/>
          <a:p>
            <a:r>
              <a:rPr lang="en-US" sz="1200" dirty="0" smtClean="0">
                <a:latin typeface="Arial"/>
                <a:cs typeface="Arial"/>
              </a:rPr>
              <a:t>≥ 995</a:t>
            </a:r>
            <a:endParaRPr lang="en-US" sz="1200" dirty="0">
              <a:latin typeface="Arial"/>
              <a:cs typeface="Arial"/>
            </a:endParaRPr>
          </a:p>
        </p:txBody>
      </p:sp>
      <p:sp>
        <p:nvSpPr>
          <p:cNvPr id="50" name="Oval 49"/>
          <p:cNvSpPr>
            <a:spLocks noChangeAspect="1"/>
          </p:cNvSpPr>
          <p:nvPr/>
        </p:nvSpPr>
        <p:spPr>
          <a:xfrm>
            <a:off x="4741978" y="1764136"/>
            <a:ext cx="192024" cy="192024"/>
          </a:xfrm>
          <a:prstGeom prst="ellipse">
            <a:avLst/>
          </a:prstGeom>
          <a:solidFill>
            <a:srgbClr val="92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5024808" y="1760961"/>
            <a:ext cx="490647" cy="184666"/>
          </a:xfrm>
          <a:prstGeom prst="rect">
            <a:avLst/>
          </a:prstGeom>
          <a:noFill/>
        </p:spPr>
        <p:txBody>
          <a:bodyPr wrap="square" lIns="0" tIns="0" rIns="0" bIns="0" rtlCol="0">
            <a:spAutoFit/>
          </a:bodyPr>
          <a:lstStyle/>
          <a:p>
            <a:r>
              <a:rPr lang="en-US" sz="1200" dirty="0" smtClean="0">
                <a:latin typeface="Arial"/>
                <a:cs typeface="Arial"/>
              </a:rPr>
              <a:t>&lt; 970 </a:t>
            </a:r>
            <a:endParaRPr lang="en-US" sz="1200" dirty="0">
              <a:latin typeface="Arial"/>
              <a:cs typeface="Arial"/>
            </a:endParaRPr>
          </a:p>
        </p:txBody>
      </p:sp>
      <p:sp>
        <p:nvSpPr>
          <p:cNvPr id="53" name="TextBox 52"/>
          <p:cNvSpPr txBox="1"/>
          <p:nvPr/>
        </p:nvSpPr>
        <p:spPr>
          <a:xfrm>
            <a:off x="144151" y="637147"/>
            <a:ext cx="1829018" cy="203133"/>
          </a:xfrm>
          <a:prstGeom prst="rect">
            <a:avLst/>
          </a:prstGeom>
          <a:solidFill>
            <a:schemeClr val="bg1"/>
          </a:solidFill>
          <a:ln>
            <a:solidFill>
              <a:schemeClr val="tx1"/>
            </a:solidFill>
          </a:ln>
        </p:spPr>
        <p:txBody>
          <a:bodyPr wrap="square" lIns="0" tIns="0" rIns="0" bIns="18288" rtlCol="0">
            <a:spAutoFit/>
          </a:bodyPr>
          <a:lstStyle/>
          <a:p>
            <a:pPr algn="ctr"/>
            <a:r>
              <a:rPr lang="en-US" sz="1200" dirty="0" smtClean="0">
                <a:latin typeface="Arial"/>
                <a:cs typeface="Arial"/>
              </a:rPr>
              <a:t>0000 UTC 15 Aug (120 h) </a:t>
            </a:r>
            <a:endParaRPr lang="en-US" sz="1200" dirty="0">
              <a:latin typeface="Arial"/>
              <a:cs typeface="Arial"/>
            </a:endParaRPr>
          </a:p>
        </p:txBody>
      </p:sp>
      <p:sp>
        <p:nvSpPr>
          <p:cNvPr id="7" name="Oval 6"/>
          <p:cNvSpPr/>
          <p:nvPr/>
        </p:nvSpPr>
        <p:spPr>
          <a:xfrm>
            <a:off x="4837726" y="4159279"/>
            <a:ext cx="855055" cy="880081"/>
          </a:xfrm>
          <a:prstGeom prst="ellipse">
            <a:avLst/>
          </a:prstGeom>
          <a:noFill/>
          <a:ln w="444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TextBox 53"/>
          <p:cNvSpPr txBox="1"/>
          <p:nvPr/>
        </p:nvSpPr>
        <p:spPr>
          <a:xfrm>
            <a:off x="5836992" y="4322579"/>
            <a:ext cx="1708265" cy="553998"/>
          </a:xfrm>
          <a:prstGeom prst="rect">
            <a:avLst/>
          </a:prstGeom>
          <a:noFill/>
        </p:spPr>
        <p:txBody>
          <a:bodyPr wrap="square" lIns="0" tIns="0" rIns="0" bIns="0" rtlCol="0">
            <a:spAutoFit/>
          </a:bodyPr>
          <a:lstStyle/>
          <a:p>
            <a:r>
              <a:rPr lang="en-US" sz="1200" dirty="0" smtClean="0">
                <a:latin typeface="Arial"/>
                <a:cs typeface="Arial"/>
              </a:rPr>
              <a:t>700-km radius circle surrounding ERA5 location of the AC </a:t>
            </a:r>
            <a:endParaRPr lang="en-US" sz="1200" baseline="-25000" dirty="0">
              <a:latin typeface="Arial"/>
              <a:cs typeface="Arial"/>
            </a:endParaRPr>
          </a:p>
        </p:txBody>
      </p:sp>
      <p:sp>
        <p:nvSpPr>
          <p:cNvPr id="10" name="TextBox 9"/>
          <p:cNvSpPr txBox="1"/>
          <p:nvPr/>
        </p:nvSpPr>
        <p:spPr>
          <a:xfrm>
            <a:off x="4657696" y="1220081"/>
            <a:ext cx="1587041" cy="646331"/>
          </a:xfrm>
          <a:prstGeom prst="rect">
            <a:avLst/>
          </a:prstGeom>
          <a:noFill/>
        </p:spPr>
        <p:txBody>
          <a:bodyPr wrap="square" rtlCol="0">
            <a:spAutoFit/>
          </a:bodyPr>
          <a:lstStyle/>
          <a:p>
            <a:r>
              <a:rPr lang="en-US" sz="1200" b="1" dirty="0" smtClean="0">
                <a:latin typeface="Arial"/>
                <a:cs typeface="Arial"/>
              </a:rPr>
              <a:t>Ensemble member min SLP (hPa):</a:t>
            </a:r>
          </a:p>
          <a:p>
            <a:endParaRPr lang="en-US" sz="1200" b="1" dirty="0"/>
          </a:p>
        </p:txBody>
      </p:sp>
      <p:sp>
        <p:nvSpPr>
          <p:cNvPr id="26" name="TextBox 25"/>
          <p:cNvSpPr txBox="1"/>
          <p:nvPr/>
        </p:nvSpPr>
        <p:spPr>
          <a:xfrm>
            <a:off x="6244738" y="713314"/>
            <a:ext cx="2833581" cy="3539431"/>
          </a:xfrm>
          <a:prstGeom prst="rect">
            <a:avLst/>
          </a:prstGeom>
          <a:noFill/>
        </p:spPr>
        <p:txBody>
          <a:bodyPr wrap="square" rtlCol="0">
            <a:spAutoFit/>
          </a:bodyPr>
          <a:lstStyle/>
          <a:p>
            <a:pPr marL="285750" indent="-285750">
              <a:buFont typeface="Arial"/>
              <a:buChar char="•"/>
            </a:pPr>
            <a:r>
              <a:rPr lang="en-US" sz="1400" dirty="0" smtClean="0">
                <a:latin typeface="Arial"/>
                <a:cs typeface="Arial"/>
              </a:rPr>
              <a:t>SLP </a:t>
            </a:r>
            <a:r>
              <a:rPr lang="en-US" sz="1400" dirty="0">
                <a:latin typeface="Arial"/>
                <a:cs typeface="Arial"/>
              </a:rPr>
              <a:t>within a 700-km radius circle surrounding the ERA5 position of AC16 at 0000 UTC 15 August (120 h) correlates relatively well with the intensity error and position error of AC16 at this time</a:t>
            </a:r>
            <a:r>
              <a:rPr lang="en-US" sz="1400" dirty="0" smtClean="0">
                <a:latin typeface="Arial"/>
                <a:cs typeface="Arial"/>
              </a:rPr>
              <a:t>.</a:t>
            </a:r>
          </a:p>
          <a:p>
            <a:pPr marL="285750" indent="-285750">
              <a:buFont typeface="Arial"/>
              <a:buChar char="•"/>
            </a:pPr>
            <a:endParaRPr lang="en-US" sz="1400" dirty="0">
              <a:latin typeface="Arial"/>
              <a:cs typeface="Arial"/>
            </a:endParaRPr>
          </a:p>
          <a:p>
            <a:pPr marL="285750" indent="-285750">
              <a:buFont typeface="Arial"/>
              <a:buChar char="•"/>
            </a:pPr>
            <a:r>
              <a:rPr lang="en-US" sz="1400" dirty="0">
                <a:latin typeface="Arial"/>
                <a:cs typeface="Arial"/>
              </a:rPr>
              <a:t>Use average SLP within the 700-km radius circle surrounding the ERA5 position of AC16 at 0000 UTC 15 August (120 h) as the forecast metric, which is hereafter referred to as </a:t>
            </a:r>
            <a:r>
              <a:rPr lang="en-US" sz="1400" i="1" dirty="0">
                <a:latin typeface="Arial"/>
                <a:cs typeface="Arial"/>
              </a:rPr>
              <a:t>J</a:t>
            </a:r>
            <a:r>
              <a:rPr lang="en-US" sz="1400" baseline="-25000" dirty="0">
                <a:latin typeface="Arial"/>
                <a:cs typeface="Arial"/>
              </a:rPr>
              <a:t>AC</a:t>
            </a:r>
            <a:r>
              <a:rPr lang="en-US" sz="1400" dirty="0">
                <a:latin typeface="Arial"/>
                <a:cs typeface="Arial"/>
              </a:rPr>
              <a:t>.</a:t>
            </a:r>
          </a:p>
          <a:p>
            <a:pPr marL="285750" indent="-285750">
              <a:buFont typeface="Arial"/>
              <a:buChar char="•"/>
            </a:pPr>
            <a:endParaRPr lang="en-US" sz="1400" dirty="0">
              <a:latin typeface="Arial"/>
              <a:cs typeface="Arial"/>
            </a:endParaRPr>
          </a:p>
        </p:txBody>
      </p:sp>
      <p:cxnSp>
        <p:nvCxnSpPr>
          <p:cNvPr id="31" name="Straight Connector 30"/>
          <p:cNvCxnSpPr/>
          <p:nvPr/>
        </p:nvCxnSpPr>
        <p:spPr>
          <a:xfrm>
            <a:off x="-9107" y="53429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32" name="Title 1"/>
          <p:cNvSpPr txBox="1">
            <a:spLocks/>
          </p:cNvSpPr>
          <p:nvPr/>
        </p:nvSpPr>
        <p:spPr>
          <a:xfrm>
            <a:off x="2" y="7254"/>
            <a:ext cx="8116979" cy="492554"/>
          </a:xfrm>
          <a:prstGeom prst="rect">
            <a:avLst/>
          </a:prstGeom>
        </p:spPr>
        <p:txBody>
          <a:bodyPr vert="horz" lIns="91440" tIns="0" rIns="91440" bIns="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b="1" dirty="0" smtClean="0">
                <a:solidFill>
                  <a:srgbClr val="FF0000"/>
                </a:solidFill>
                <a:latin typeface="Arial" panose="020B0604020202020204" pitchFamily="34" charset="0"/>
                <a:cs typeface="Arial" panose="020B0604020202020204" pitchFamily="34" charset="0"/>
              </a:rPr>
              <a:t>Data and Methods</a:t>
            </a:r>
            <a:endParaRPr lang="en-US"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41906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x_plot_climo_vs_low_vs_high_position_rmse_v7_1200km_all_noLabel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914" y="1055064"/>
            <a:ext cx="6309131" cy="3209544"/>
          </a:xfrm>
          <a:prstGeom prst="rect">
            <a:avLst/>
          </a:prstGeom>
        </p:spPr>
      </p:pic>
      <p:cxnSp>
        <p:nvCxnSpPr>
          <p:cNvPr id="33" name="Straight Connector 32"/>
          <p:cNvCxnSpPr/>
          <p:nvPr/>
        </p:nvCxnSpPr>
        <p:spPr>
          <a:xfrm>
            <a:off x="-9107" y="53429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34" name="Title 1"/>
          <p:cNvSpPr txBox="1">
            <a:spLocks/>
          </p:cNvSpPr>
          <p:nvPr/>
        </p:nvSpPr>
        <p:spPr>
          <a:xfrm>
            <a:off x="6" y="7255"/>
            <a:ext cx="8116979" cy="492554"/>
          </a:xfrm>
          <a:prstGeom prst="rect">
            <a:avLst/>
          </a:prstGeom>
        </p:spPr>
        <p:txBody>
          <a:bodyPr vert="horz" lIns="91440" tIns="0" rIns="91440" bIns="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b="1" dirty="0" smtClean="0">
                <a:solidFill>
                  <a:srgbClr val="FF0000"/>
                </a:solidFill>
                <a:latin typeface="Arial" panose="020B0604020202020204" pitchFamily="34" charset="0"/>
                <a:cs typeface="Arial" panose="020B0604020202020204" pitchFamily="34" charset="0"/>
              </a:rPr>
              <a:t>Position RMSE of ACs</a:t>
            </a:r>
            <a:endParaRPr lang="en-US" sz="2200" b="1" dirty="0">
              <a:solidFill>
                <a:srgbClr val="FF0000"/>
              </a:solidFill>
              <a:latin typeface="Arial" panose="020B0604020202020204" pitchFamily="34" charset="0"/>
              <a:cs typeface="Arial" panose="020B0604020202020204" pitchFamily="34" charset="0"/>
            </a:endParaRPr>
          </a:p>
        </p:txBody>
      </p:sp>
      <p:grpSp>
        <p:nvGrpSpPr>
          <p:cNvPr id="59" name="Group 58"/>
          <p:cNvGrpSpPr/>
          <p:nvPr/>
        </p:nvGrpSpPr>
        <p:grpSpPr>
          <a:xfrm>
            <a:off x="7089386" y="682928"/>
            <a:ext cx="1829957" cy="400110"/>
            <a:chOff x="305268" y="3301999"/>
            <a:chExt cx="1829957" cy="400110"/>
          </a:xfrm>
        </p:grpSpPr>
        <p:sp>
          <p:nvSpPr>
            <p:cNvPr id="45" name="Rectangle 44"/>
            <p:cNvSpPr/>
            <p:nvPr/>
          </p:nvSpPr>
          <p:spPr>
            <a:xfrm>
              <a:off x="305268" y="3439786"/>
              <a:ext cx="290347" cy="141184"/>
            </a:xfrm>
            <a:prstGeom prst="rect">
              <a:avLst/>
            </a:prstGeom>
            <a:solidFill>
              <a:srgbClr val="BFBFBF"/>
            </a:solidFill>
            <a:ln w="19050">
              <a:solidFill>
                <a:srgbClr val="3C3C3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45"/>
            <p:cNvSpPr txBox="1"/>
            <p:nvPr/>
          </p:nvSpPr>
          <p:spPr>
            <a:xfrm>
              <a:off x="585766" y="3301999"/>
              <a:ext cx="1549459" cy="400110"/>
            </a:xfrm>
            <a:prstGeom prst="rect">
              <a:avLst/>
            </a:prstGeom>
            <a:noFill/>
          </p:spPr>
          <p:txBody>
            <a:bodyPr wrap="square" rtlCol="0">
              <a:spAutoFit/>
            </a:bodyPr>
            <a:lstStyle/>
            <a:p>
              <a:r>
                <a:rPr lang="en-US" sz="1000" dirty="0" smtClean="0">
                  <a:latin typeface="Arial"/>
                  <a:cs typeface="Arial"/>
                </a:rPr>
                <a:t>ACs during       climatology</a:t>
              </a:r>
              <a:endParaRPr lang="en-US" sz="1000" dirty="0">
                <a:latin typeface="Arial"/>
                <a:cs typeface="Arial"/>
              </a:endParaRPr>
            </a:p>
          </p:txBody>
        </p:sp>
      </p:grpSp>
      <p:grpSp>
        <p:nvGrpSpPr>
          <p:cNvPr id="60" name="Group 59"/>
          <p:cNvGrpSpPr/>
          <p:nvPr/>
        </p:nvGrpSpPr>
        <p:grpSpPr>
          <a:xfrm>
            <a:off x="7099177" y="1122314"/>
            <a:ext cx="1638670" cy="400110"/>
            <a:chOff x="2395245" y="3301999"/>
            <a:chExt cx="1638670" cy="400110"/>
          </a:xfrm>
        </p:grpSpPr>
        <p:sp>
          <p:nvSpPr>
            <p:cNvPr id="43" name="Rectangle 42"/>
            <p:cNvSpPr/>
            <p:nvPr/>
          </p:nvSpPr>
          <p:spPr>
            <a:xfrm>
              <a:off x="2395245" y="3439786"/>
              <a:ext cx="290347" cy="137160"/>
            </a:xfrm>
            <a:prstGeom prst="rect">
              <a:avLst/>
            </a:prstGeom>
            <a:solidFill>
              <a:srgbClr val="FDB9C4"/>
            </a:solid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2680593" y="3301999"/>
              <a:ext cx="1353322" cy="400110"/>
            </a:xfrm>
            <a:prstGeom prst="rect">
              <a:avLst/>
            </a:prstGeom>
            <a:noFill/>
          </p:spPr>
          <p:txBody>
            <a:bodyPr wrap="square" rtlCol="0">
              <a:spAutoFit/>
            </a:bodyPr>
            <a:lstStyle/>
            <a:p>
              <a:r>
                <a:rPr lang="en-US" sz="1000" dirty="0" smtClean="0">
                  <a:latin typeface="Arial"/>
                  <a:cs typeface="Arial"/>
                </a:rPr>
                <a:t>ACs during low-skill periods</a:t>
              </a:r>
              <a:endParaRPr lang="en-US" sz="1000" dirty="0">
                <a:latin typeface="Arial"/>
                <a:cs typeface="Arial"/>
              </a:endParaRPr>
            </a:p>
          </p:txBody>
        </p:sp>
      </p:grpSp>
      <p:grpSp>
        <p:nvGrpSpPr>
          <p:cNvPr id="62" name="Group 61"/>
          <p:cNvGrpSpPr/>
          <p:nvPr/>
        </p:nvGrpSpPr>
        <p:grpSpPr>
          <a:xfrm>
            <a:off x="7101770" y="1572375"/>
            <a:ext cx="1759191" cy="400110"/>
            <a:chOff x="5809424" y="3301999"/>
            <a:chExt cx="1759191" cy="400110"/>
          </a:xfrm>
        </p:grpSpPr>
        <p:sp>
          <p:nvSpPr>
            <p:cNvPr id="41" name="Rectangle 40"/>
            <p:cNvSpPr/>
            <p:nvPr/>
          </p:nvSpPr>
          <p:spPr>
            <a:xfrm>
              <a:off x="5809424" y="3436152"/>
              <a:ext cx="292608" cy="137160"/>
            </a:xfrm>
            <a:prstGeom prst="rect">
              <a:avLst/>
            </a:prstGeom>
            <a:solidFill>
              <a:srgbClr val="B0C9FF"/>
            </a:solidFill>
            <a:ln w="1905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6080630" y="3301999"/>
              <a:ext cx="1487985" cy="400110"/>
            </a:xfrm>
            <a:prstGeom prst="rect">
              <a:avLst/>
            </a:prstGeom>
            <a:noFill/>
          </p:spPr>
          <p:txBody>
            <a:bodyPr wrap="square" rtlCol="0">
              <a:spAutoFit/>
            </a:bodyPr>
            <a:lstStyle/>
            <a:p>
              <a:r>
                <a:rPr lang="en-US" sz="1000" dirty="0" smtClean="0">
                  <a:latin typeface="Arial"/>
                  <a:cs typeface="Arial"/>
                </a:rPr>
                <a:t>ACs during high-skill periods</a:t>
              </a:r>
              <a:endParaRPr lang="mr-IN" sz="1000" dirty="0" smtClean="0">
                <a:latin typeface="Arial"/>
                <a:cs typeface="Arial"/>
              </a:endParaRPr>
            </a:p>
          </p:txBody>
        </p:sp>
      </p:grpSp>
      <p:grpSp>
        <p:nvGrpSpPr>
          <p:cNvPr id="64" name="Group 63"/>
          <p:cNvGrpSpPr/>
          <p:nvPr/>
        </p:nvGrpSpPr>
        <p:grpSpPr>
          <a:xfrm>
            <a:off x="7504922" y="2106476"/>
            <a:ext cx="976914" cy="839029"/>
            <a:chOff x="7418692" y="2806199"/>
            <a:chExt cx="976914" cy="839029"/>
          </a:xfrm>
        </p:grpSpPr>
        <p:sp>
          <p:nvSpPr>
            <p:cNvPr id="65" name="Rectangle 64"/>
            <p:cNvSpPr/>
            <p:nvPr/>
          </p:nvSpPr>
          <p:spPr>
            <a:xfrm>
              <a:off x="7418692" y="3037311"/>
              <a:ext cx="475226" cy="374195"/>
            </a:xfrm>
            <a:prstGeom prst="rect">
              <a:avLst/>
            </a:prstGeom>
            <a:no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6" name="Straight Connector 65"/>
            <p:cNvCxnSpPr>
              <a:stCxn id="65" idx="1"/>
              <a:endCxn id="65" idx="3"/>
            </p:cNvCxnSpPr>
            <p:nvPr/>
          </p:nvCxnSpPr>
          <p:spPr>
            <a:xfrm>
              <a:off x="7418692" y="3224409"/>
              <a:ext cx="475226"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a:stCxn id="65" idx="0"/>
            </p:cNvCxnSpPr>
            <p:nvPr/>
          </p:nvCxnSpPr>
          <p:spPr>
            <a:xfrm flipV="1">
              <a:off x="7656305" y="2890435"/>
              <a:ext cx="0" cy="146876"/>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V="1">
              <a:off x="7656305" y="3422423"/>
              <a:ext cx="0" cy="146877"/>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V="1">
              <a:off x="7537120" y="2882549"/>
              <a:ext cx="238370" cy="1"/>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V="1">
              <a:off x="7537120" y="3569300"/>
              <a:ext cx="238370" cy="1"/>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7828793" y="2806199"/>
              <a:ext cx="257129" cy="153888"/>
            </a:xfrm>
            <a:prstGeom prst="rect">
              <a:avLst/>
            </a:prstGeom>
            <a:noFill/>
          </p:spPr>
          <p:txBody>
            <a:bodyPr wrap="square" lIns="0" tIns="0" rIns="0" bIns="0" rtlCol="0">
              <a:spAutoFit/>
            </a:bodyPr>
            <a:lstStyle/>
            <a:p>
              <a:r>
                <a:rPr lang="en-US" sz="1000" dirty="0" smtClean="0">
                  <a:latin typeface="Arial"/>
                  <a:cs typeface="Arial"/>
                </a:rPr>
                <a:t>95%</a:t>
              </a:r>
              <a:endParaRPr lang="en-US" sz="1000" dirty="0">
                <a:latin typeface="Arial"/>
                <a:cs typeface="Arial"/>
              </a:endParaRPr>
            </a:p>
          </p:txBody>
        </p:sp>
        <p:sp>
          <p:nvSpPr>
            <p:cNvPr id="72" name="TextBox 71"/>
            <p:cNvSpPr txBox="1"/>
            <p:nvPr/>
          </p:nvSpPr>
          <p:spPr>
            <a:xfrm>
              <a:off x="7827018" y="3491340"/>
              <a:ext cx="257129" cy="153888"/>
            </a:xfrm>
            <a:prstGeom prst="rect">
              <a:avLst/>
            </a:prstGeom>
            <a:noFill/>
          </p:spPr>
          <p:txBody>
            <a:bodyPr wrap="square" lIns="0" tIns="0" rIns="0" bIns="0" rtlCol="0">
              <a:spAutoFit/>
            </a:bodyPr>
            <a:lstStyle/>
            <a:p>
              <a:r>
                <a:rPr lang="en-US" sz="1000" dirty="0" smtClean="0">
                  <a:latin typeface="Arial"/>
                  <a:cs typeface="Arial"/>
                </a:rPr>
                <a:t>5%</a:t>
              </a:r>
              <a:endParaRPr lang="en-US" sz="1000" dirty="0">
                <a:latin typeface="Arial"/>
                <a:cs typeface="Arial"/>
              </a:endParaRPr>
            </a:p>
          </p:txBody>
        </p:sp>
        <p:sp>
          <p:nvSpPr>
            <p:cNvPr id="73" name="TextBox 72"/>
            <p:cNvSpPr txBox="1"/>
            <p:nvPr/>
          </p:nvSpPr>
          <p:spPr>
            <a:xfrm>
              <a:off x="7937438" y="3329315"/>
              <a:ext cx="257129" cy="153888"/>
            </a:xfrm>
            <a:prstGeom prst="rect">
              <a:avLst/>
            </a:prstGeom>
            <a:noFill/>
          </p:spPr>
          <p:txBody>
            <a:bodyPr wrap="square" lIns="0" tIns="0" rIns="0" bIns="0" rtlCol="0">
              <a:spAutoFit/>
            </a:bodyPr>
            <a:lstStyle/>
            <a:p>
              <a:r>
                <a:rPr lang="en-US" sz="1000" dirty="0">
                  <a:latin typeface="Arial"/>
                  <a:cs typeface="Arial"/>
                </a:rPr>
                <a:t>2</a:t>
              </a:r>
              <a:r>
                <a:rPr lang="en-US" sz="1000" dirty="0" smtClean="0">
                  <a:latin typeface="Arial"/>
                  <a:cs typeface="Arial"/>
                </a:rPr>
                <a:t>5%</a:t>
              </a:r>
              <a:endParaRPr lang="en-US" sz="1000" dirty="0">
                <a:latin typeface="Arial"/>
                <a:cs typeface="Arial"/>
              </a:endParaRPr>
            </a:p>
          </p:txBody>
        </p:sp>
        <p:sp>
          <p:nvSpPr>
            <p:cNvPr id="74" name="TextBox 73"/>
            <p:cNvSpPr txBox="1"/>
            <p:nvPr/>
          </p:nvSpPr>
          <p:spPr>
            <a:xfrm>
              <a:off x="7937438" y="2960786"/>
              <a:ext cx="257129" cy="153888"/>
            </a:xfrm>
            <a:prstGeom prst="rect">
              <a:avLst/>
            </a:prstGeom>
            <a:noFill/>
          </p:spPr>
          <p:txBody>
            <a:bodyPr wrap="square" lIns="0" tIns="0" rIns="0" bIns="0" rtlCol="0">
              <a:spAutoFit/>
            </a:bodyPr>
            <a:lstStyle/>
            <a:p>
              <a:r>
                <a:rPr lang="en-US" sz="1000" dirty="0" smtClean="0">
                  <a:latin typeface="Arial"/>
                  <a:cs typeface="Arial"/>
                </a:rPr>
                <a:t>75%</a:t>
              </a:r>
              <a:endParaRPr lang="en-US" sz="1000" dirty="0">
                <a:latin typeface="Arial"/>
                <a:cs typeface="Arial"/>
              </a:endParaRPr>
            </a:p>
          </p:txBody>
        </p:sp>
        <p:sp>
          <p:nvSpPr>
            <p:cNvPr id="75" name="TextBox 74"/>
            <p:cNvSpPr txBox="1"/>
            <p:nvPr/>
          </p:nvSpPr>
          <p:spPr>
            <a:xfrm>
              <a:off x="7937437" y="3148070"/>
              <a:ext cx="458169" cy="153888"/>
            </a:xfrm>
            <a:prstGeom prst="rect">
              <a:avLst/>
            </a:prstGeom>
            <a:noFill/>
          </p:spPr>
          <p:txBody>
            <a:bodyPr wrap="square" lIns="0" tIns="0" rIns="0" bIns="0" rtlCol="0">
              <a:spAutoFit/>
            </a:bodyPr>
            <a:lstStyle/>
            <a:p>
              <a:r>
                <a:rPr lang="en-US" sz="1000" dirty="0">
                  <a:latin typeface="Arial"/>
                  <a:cs typeface="Arial"/>
                </a:rPr>
                <a:t>M</a:t>
              </a:r>
              <a:r>
                <a:rPr lang="en-US" sz="1000" dirty="0" smtClean="0">
                  <a:latin typeface="Arial"/>
                  <a:cs typeface="Arial"/>
                </a:rPr>
                <a:t>edian</a:t>
              </a:r>
              <a:endParaRPr lang="en-US" sz="1000" dirty="0">
                <a:latin typeface="Arial"/>
                <a:cs typeface="Arial"/>
              </a:endParaRPr>
            </a:p>
          </p:txBody>
        </p:sp>
      </p:grpSp>
      <p:sp>
        <p:nvSpPr>
          <p:cNvPr id="83" name="TextBox 82"/>
          <p:cNvSpPr txBox="1"/>
          <p:nvPr/>
        </p:nvSpPr>
        <p:spPr>
          <a:xfrm>
            <a:off x="967526" y="4218621"/>
            <a:ext cx="246031" cy="184666"/>
          </a:xfrm>
          <a:prstGeom prst="rect">
            <a:avLst/>
          </a:prstGeom>
          <a:noFill/>
        </p:spPr>
        <p:txBody>
          <a:bodyPr wrap="square" lIns="0" tIns="0" rIns="0" bIns="0" rtlCol="0">
            <a:spAutoFit/>
          </a:bodyPr>
          <a:lstStyle/>
          <a:p>
            <a:pPr algn="ctr"/>
            <a:r>
              <a:rPr lang="en-US" sz="1200" dirty="0" smtClean="0">
                <a:latin typeface="Arial"/>
                <a:cs typeface="Arial"/>
              </a:rPr>
              <a:t>1</a:t>
            </a:r>
            <a:endParaRPr lang="en-US" sz="1200" dirty="0">
              <a:latin typeface="Arial"/>
              <a:cs typeface="Arial"/>
            </a:endParaRPr>
          </a:p>
        </p:txBody>
      </p:sp>
      <p:sp>
        <p:nvSpPr>
          <p:cNvPr id="85" name="TextBox 84"/>
          <p:cNvSpPr txBox="1"/>
          <p:nvPr/>
        </p:nvSpPr>
        <p:spPr>
          <a:xfrm>
            <a:off x="1844093" y="4218621"/>
            <a:ext cx="246031" cy="184666"/>
          </a:xfrm>
          <a:prstGeom prst="rect">
            <a:avLst/>
          </a:prstGeom>
          <a:noFill/>
        </p:spPr>
        <p:txBody>
          <a:bodyPr wrap="square" lIns="0" tIns="0" rIns="0" bIns="0" rtlCol="0">
            <a:spAutoFit/>
          </a:bodyPr>
          <a:lstStyle/>
          <a:p>
            <a:pPr algn="ctr"/>
            <a:r>
              <a:rPr lang="en-US" sz="1200" dirty="0">
                <a:latin typeface="Arial"/>
                <a:cs typeface="Arial"/>
              </a:rPr>
              <a:t>2</a:t>
            </a:r>
          </a:p>
        </p:txBody>
      </p:sp>
      <p:sp>
        <p:nvSpPr>
          <p:cNvPr id="86" name="TextBox 85"/>
          <p:cNvSpPr txBox="1"/>
          <p:nvPr/>
        </p:nvSpPr>
        <p:spPr>
          <a:xfrm>
            <a:off x="2720663" y="4218621"/>
            <a:ext cx="246031" cy="184666"/>
          </a:xfrm>
          <a:prstGeom prst="rect">
            <a:avLst/>
          </a:prstGeom>
          <a:noFill/>
        </p:spPr>
        <p:txBody>
          <a:bodyPr wrap="square" lIns="0" tIns="0" rIns="0" bIns="0" rtlCol="0">
            <a:spAutoFit/>
          </a:bodyPr>
          <a:lstStyle/>
          <a:p>
            <a:pPr algn="ctr"/>
            <a:r>
              <a:rPr lang="en-US" sz="1200" dirty="0" smtClean="0">
                <a:latin typeface="Arial"/>
                <a:cs typeface="Arial"/>
              </a:rPr>
              <a:t>3</a:t>
            </a:r>
            <a:endParaRPr lang="en-US" sz="1200" dirty="0">
              <a:latin typeface="Arial"/>
              <a:cs typeface="Arial"/>
            </a:endParaRPr>
          </a:p>
        </p:txBody>
      </p:sp>
      <p:sp>
        <p:nvSpPr>
          <p:cNvPr id="113" name="TextBox 112"/>
          <p:cNvSpPr txBox="1"/>
          <p:nvPr/>
        </p:nvSpPr>
        <p:spPr>
          <a:xfrm>
            <a:off x="3597230" y="4218621"/>
            <a:ext cx="246031" cy="184666"/>
          </a:xfrm>
          <a:prstGeom prst="rect">
            <a:avLst/>
          </a:prstGeom>
          <a:noFill/>
        </p:spPr>
        <p:txBody>
          <a:bodyPr wrap="square" lIns="0" tIns="0" rIns="0" bIns="0" rtlCol="0">
            <a:spAutoFit/>
          </a:bodyPr>
          <a:lstStyle/>
          <a:p>
            <a:pPr algn="ctr"/>
            <a:r>
              <a:rPr lang="en-US" sz="1200" dirty="0">
                <a:latin typeface="Arial"/>
                <a:cs typeface="Arial"/>
              </a:rPr>
              <a:t>4</a:t>
            </a:r>
          </a:p>
        </p:txBody>
      </p:sp>
      <p:sp>
        <p:nvSpPr>
          <p:cNvPr id="114" name="TextBox 113"/>
          <p:cNvSpPr txBox="1"/>
          <p:nvPr/>
        </p:nvSpPr>
        <p:spPr>
          <a:xfrm>
            <a:off x="4473797" y="4218621"/>
            <a:ext cx="246031" cy="184666"/>
          </a:xfrm>
          <a:prstGeom prst="rect">
            <a:avLst/>
          </a:prstGeom>
          <a:noFill/>
        </p:spPr>
        <p:txBody>
          <a:bodyPr wrap="square" lIns="0" tIns="0" rIns="0" bIns="0" rtlCol="0">
            <a:spAutoFit/>
          </a:bodyPr>
          <a:lstStyle/>
          <a:p>
            <a:pPr algn="ctr"/>
            <a:r>
              <a:rPr lang="en-US" sz="1200" dirty="0" smtClean="0">
                <a:latin typeface="Arial"/>
                <a:cs typeface="Arial"/>
              </a:rPr>
              <a:t>5</a:t>
            </a:r>
            <a:endParaRPr lang="en-US" sz="1200" dirty="0">
              <a:latin typeface="Arial"/>
              <a:cs typeface="Arial"/>
            </a:endParaRPr>
          </a:p>
        </p:txBody>
      </p:sp>
      <p:sp>
        <p:nvSpPr>
          <p:cNvPr id="115" name="TextBox 114"/>
          <p:cNvSpPr txBox="1"/>
          <p:nvPr/>
        </p:nvSpPr>
        <p:spPr>
          <a:xfrm>
            <a:off x="5350365" y="4218621"/>
            <a:ext cx="246031" cy="184666"/>
          </a:xfrm>
          <a:prstGeom prst="rect">
            <a:avLst/>
          </a:prstGeom>
          <a:noFill/>
        </p:spPr>
        <p:txBody>
          <a:bodyPr wrap="square" lIns="0" tIns="0" rIns="0" bIns="0" rtlCol="0">
            <a:spAutoFit/>
          </a:bodyPr>
          <a:lstStyle/>
          <a:p>
            <a:pPr algn="ctr"/>
            <a:r>
              <a:rPr lang="en-US" sz="1200" dirty="0">
                <a:latin typeface="Arial"/>
                <a:cs typeface="Arial"/>
              </a:rPr>
              <a:t>6</a:t>
            </a:r>
          </a:p>
        </p:txBody>
      </p:sp>
      <p:sp>
        <p:nvSpPr>
          <p:cNvPr id="116" name="TextBox 115"/>
          <p:cNvSpPr txBox="1"/>
          <p:nvPr/>
        </p:nvSpPr>
        <p:spPr>
          <a:xfrm>
            <a:off x="6226933" y="4218621"/>
            <a:ext cx="246031" cy="184666"/>
          </a:xfrm>
          <a:prstGeom prst="rect">
            <a:avLst/>
          </a:prstGeom>
          <a:noFill/>
        </p:spPr>
        <p:txBody>
          <a:bodyPr wrap="square" lIns="0" tIns="0" rIns="0" bIns="0" rtlCol="0">
            <a:spAutoFit/>
          </a:bodyPr>
          <a:lstStyle/>
          <a:p>
            <a:pPr algn="ctr"/>
            <a:r>
              <a:rPr lang="en-US" sz="1200" dirty="0" smtClean="0">
                <a:latin typeface="Arial"/>
                <a:cs typeface="Arial"/>
              </a:rPr>
              <a:t>7</a:t>
            </a:r>
            <a:endParaRPr lang="en-US" sz="1200" dirty="0">
              <a:latin typeface="Arial"/>
              <a:cs typeface="Arial"/>
            </a:endParaRPr>
          </a:p>
        </p:txBody>
      </p:sp>
      <p:sp>
        <p:nvSpPr>
          <p:cNvPr id="117" name="TextBox 116"/>
          <p:cNvSpPr txBox="1"/>
          <p:nvPr/>
        </p:nvSpPr>
        <p:spPr>
          <a:xfrm>
            <a:off x="270708" y="4055667"/>
            <a:ext cx="246031" cy="184666"/>
          </a:xfrm>
          <a:prstGeom prst="rect">
            <a:avLst/>
          </a:prstGeom>
          <a:noFill/>
        </p:spPr>
        <p:txBody>
          <a:bodyPr wrap="square" lIns="0" tIns="0" rIns="0" bIns="0" rtlCol="0">
            <a:spAutoFit/>
          </a:bodyPr>
          <a:lstStyle/>
          <a:p>
            <a:pPr algn="r"/>
            <a:r>
              <a:rPr lang="en-US" sz="1200" dirty="0" smtClean="0">
                <a:latin typeface="Arial"/>
                <a:cs typeface="Arial"/>
              </a:rPr>
              <a:t>0</a:t>
            </a:r>
            <a:endParaRPr lang="en-US" sz="1200" dirty="0">
              <a:latin typeface="Arial"/>
              <a:cs typeface="Arial"/>
            </a:endParaRPr>
          </a:p>
        </p:txBody>
      </p:sp>
      <p:sp>
        <p:nvSpPr>
          <p:cNvPr id="118" name="TextBox 117"/>
          <p:cNvSpPr txBox="1"/>
          <p:nvPr/>
        </p:nvSpPr>
        <p:spPr>
          <a:xfrm>
            <a:off x="111126" y="3646150"/>
            <a:ext cx="405614" cy="184666"/>
          </a:xfrm>
          <a:prstGeom prst="rect">
            <a:avLst/>
          </a:prstGeom>
          <a:noFill/>
        </p:spPr>
        <p:txBody>
          <a:bodyPr wrap="square" lIns="0" tIns="0" rIns="0" bIns="0" rtlCol="0">
            <a:spAutoFit/>
          </a:bodyPr>
          <a:lstStyle/>
          <a:p>
            <a:pPr algn="r"/>
            <a:r>
              <a:rPr lang="en-US" sz="1200" dirty="0" smtClean="0">
                <a:latin typeface="Arial"/>
                <a:cs typeface="Arial"/>
              </a:rPr>
              <a:t>200</a:t>
            </a:r>
            <a:endParaRPr lang="en-US" sz="1200" dirty="0">
              <a:latin typeface="Arial"/>
              <a:cs typeface="Arial"/>
            </a:endParaRPr>
          </a:p>
        </p:txBody>
      </p:sp>
      <p:sp>
        <p:nvSpPr>
          <p:cNvPr id="119" name="TextBox 118"/>
          <p:cNvSpPr txBox="1"/>
          <p:nvPr/>
        </p:nvSpPr>
        <p:spPr>
          <a:xfrm>
            <a:off x="111126" y="3242269"/>
            <a:ext cx="405613" cy="184666"/>
          </a:xfrm>
          <a:prstGeom prst="rect">
            <a:avLst/>
          </a:prstGeom>
          <a:noFill/>
        </p:spPr>
        <p:txBody>
          <a:bodyPr wrap="square" lIns="0" tIns="0" rIns="0" bIns="0" rtlCol="0">
            <a:spAutoFit/>
          </a:bodyPr>
          <a:lstStyle/>
          <a:p>
            <a:pPr algn="r"/>
            <a:r>
              <a:rPr lang="en-US" sz="1200" dirty="0" smtClean="0">
                <a:latin typeface="Arial"/>
                <a:cs typeface="Arial"/>
              </a:rPr>
              <a:t>400</a:t>
            </a:r>
            <a:endParaRPr lang="en-US" sz="1200" dirty="0">
              <a:latin typeface="Arial"/>
              <a:cs typeface="Arial"/>
            </a:endParaRPr>
          </a:p>
        </p:txBody>
      </p:sp>
      <p:sp>
        <p:nvSpPr>
          <p:cNvPr id="120" name="TextBox 119"/>
          <p:cNvSpPr txBox="1"/>
          <p:nvPr/>
        </p:nvSpPr>
        <p:spPr>
          <a:xfrm>
            <a:off x="111126" y="2836726"/>
            <a:ext cx="405613" cy="184666"/>
          </a:xfrm>
          <a:prstGeom prst="rect">
            <a:avLst/>
          </a:prstGeom>
          <a:noFill/>
        </p:spPr>
        <p:txBody>
          <a:bodyPr wrap="square" lIns="0" tIns="0" rIns="0" bIns="0" rtlCol="0">
            <a:spAutoFit/>
          </a:bodyPr>
          <a:lstStyle/>
          <a:p>
            <a:pPr algn="r"/>
            <a:r>
              <a:rPr lang="en-US" sz="1200" dirty="0" smtClean="0">
                <a:latin typeface="Arial"/>
                <a:cs typeface="Arial"/>
              </a:rPr>
              <a:t>600</a:t>
            </a:r>
            <a:endParaRPr lang="en-US" sz="1200" dirty="0">
              <a:latin typeface="Arial"/>
              <a:cs typeface="Arial"/>
            </a:endParaRPr>
          </a:p>
        </p:txBody>
      </p:sp>
      <p:sp>
        <p:nvSpPr>
          <p:cNvPr id="121" name="TextBox 120"/>
          <p:cNvSpPr txBox="1"/>
          <p:nvPr/>
        </p:nvSpPr>
        <p:spPr>
          <a:xfrm>
            <a:off x="111126" y="2429178"/>
            <a:ext cx="405613" cy="184666"/>
          </a:xfrm>
          <a:prstGeom prst="rect">
            <a:avLst/>
          </a:prstGeom>
          <a:noFill/>
        </p:spPr>
        <p:txBody>
          <a:bodyPr wrap="square" lIns="0" tIns="0" rIns="0" bIns="0" rtlCol="0">
            <a:spAutoFit/>
          </a:bodyPr>
          <a:lstStyle/>
          <a:p>
            <a:pPr algn="r"/>
            <a:r>
              <a:rPr lang="en-US" sz="1200" dirty="0" smtClean="0">
                <a:latin typeface="Arial"/>
                <a:cs typeface="Arial"/>
              </a:rPr>
              <a:t>800</a:t>
            </a:r>
            <a:endParaRPr lang="en-US" sz="1200" dirty="0">
              <a:latin typeface="Arial"/>
              <a:cs typeface="Arial"/>
            </a:endParaRPr>
          </a:p>
        </p:txBody>
      </p:sp>
      <p:sp>
        <p:nvSpPr>
          <p:cNvPr id="135" name="TextBox 134"/>
          <p:cNvSpPr txBox="1"/>
          <p:nvPr/>
        </p:nvSpPr>
        <p:spPr>
          <a:xfrm>
            <a:off x="111126" y="2022228"/>
            <a:ext cx="405614" cy="184666"/>
          </a:xfrm>
          <a:prstGeom prst="rect">
            <a:avLst/>
          </a:prstGeom>
          <a:noFill/>
        </p:spPr>
        <p:txBody>
          <a:bodyPr wrap="square" lIns="0" tIns="0" rIns="0" bIns="0" rtlCol="0">
            <a:spAutoFit/>
          </a:bodyPr>
          <a:lstStyle/>
          <a:p>
            <a:pPr algn="r"/>
            <a:r>
              <a:rPr lang="en-US" sz="1200" dirty="0" smtClean="0">
                <a:latin typeface="Arial"/>
                <a:cs typeface="Arial"/>
              </a:rPr>
              <a:t>1000</a:t>
            </a:r>
            <a:endParaRPr lang="en-US" sz="1200" dirty="0">
              <a:latin typeface="Arial"/>
              <a:cs typeface="Arial"/>
            </a:endParaRPr>
          </a:p>
        </p:txBody>
      </p:sp>
      <p:sp>
        <p:nvSpPr>
          <p:cNvPr id="136" name="TextBox 135"/>
          <p:cNvSpPr txBox="1"/>
          <p:nvPr/>
        </p:nvSpPr>
        <p:spPr>
          <a:xfrm>
            <a:off x="111126" y="1614195"/>
            <a:ext cx="405613" cy="184666"/>
          </a:xfrm>
          <a:prstGeom prst="rect">
            <a:avLst/>
          </a:prstGeom>
          <a:noFill/>
        </p:spPr>
        <p:txBody>
          <a:bodyPr wrap="square" lIns="0" tIns="0" rIns="0" bIns="0" rtlCol="0">
            <a:spAutoFit/>
          </a:bodyPr>
          <a:lstStyle/>
          <a:p>
            <a:pPr algn="r"/>
            <a:r>
              <a:rPr lang="en-US" sz="1200" dirty="0" smtClean="0">
                <a:latin typeface="Arial"/>
                <a:cs typeface="Arial"/>
              </a:rPr>
              <a:t>1200</a:t>
            </a:r>
            <a:endParaRPr lang="en-US" sz="1200" dirty="0">
              <a:latin typeface="Arial"/>
              <a:cs typeface="Arial"/>
            </a:endParaRPr>
          </a:p>
        </p:txBody>
      </p:sp>
      <p:sp>
        <p:nvSpPr>
          <p:cNvPr id="137" name="TextBox 136"/>
          <p:cNvSpPr txBox="1"/>
          <p:nvPr/>
        </p:nvSpPr>
        <p:spPr>
          <a:xfrm>
            <a:off x="111126" y="1209793"/>
            <a:ext cx="405613" cy="184666"/>
          </a:xfrm>
          <a:prstGeom prst="rect">
            <a:avLst/>
          </a:prstGeom>
          <a:noFill/>
        </p:spPr>
        <p:txBody>
          <a:bodyPr wrap="square" lIns="0" tIns="0" rIns="0" bIns="0" rtlCol="0">
            <a:spAutoFit/>
          </a:bodyPr>
          <a:lstStyle/>
          <a:p>
            <a:pPr algn="r"/>
            <a:r>
              <a:rPr lang="en-US" sz="1200" dirty="0" smtClean="0">
                <a:latin typeface="Arial"/>
                <a:cs typeface="Arial"/>
              </a:rPr>
              <a:t>1400</a:t>
            </a:r>
            <a:endParaRPr lang="en-US" sz="1200" dirty="0">
              <a:latin typeface="Arial"/>
              <a:cs typeface="Arial"/>
            </a:endParaRPr>
          </a:p>
        </p:txBody>
      </p:sp>
      <p:sp>
        <p:nvSpPr>
          <p:cNvPr id="138" name="TextBox 137"/>
          <p:cNvSpPr txBox="1"/>
          <p:nvPr/>
        </p:nvSpPr>
        <p:spPr>
          <a:xfrm>
            <a:off x="635000" y="4463354"/>
            <a:ext cx="6160664" cy="184666"/>
          </a:xfrm>
          <a:prstGeom prst="rect">
            <a:avLst/>
          </a:prstGeom>
          <a:noFill/>
        </p:spPr>
        <p:txBody>
          <a:bodyPr wrap="square" lIns="0" tIns="0" rIns="0" bIns="0" rtlCol="0">
            <a:spAutoFit/>
          </a:bodyPr>
          <a:lstStyle/>
          <a:p>
            <a:pPr algn="ctr"/>
            <a:r>
              <a:rPr lang="en-US" sz="1200" b="1" dirty="0" smtClean="0">
                <a:latin typeface="Arial"/>
                <a:cs typeface="Arial"/>
              </a:rPr>
              <a:t>Forecast lead time (days) </a:t>
            </a:r>
            <a:endParaRPr lang="en-US" sz="1200" b="1" dirty="0">
              <a:latin typeface="Arial"/>
              <a:cs typeface="Arial"/>
            </a:endParaRPr>
          </a:p>
        </p:txBody>
      </p:sp>
      <p:sp>
        <p:nvSpPr>
          <p:cNvPr id="139" name="TextBox 138"/>
          <p:cNvSpPr txBox="1"/>
          <p:nvPr/>
        </p:nvSpPr>
        <p:spPr>
          <a:xfrm>
            <a:off x="635000" y="869566"/>
            <a:ext cx="6160664" cy="184666"/>
          </a:xfrm>
          <a:prstGeom prst="rect">
            <a:avLst/>
          </a:prstGeom>
          <a:noFill/>
        </p:spPr>
        <p:txBody>
          <a:bodyPr wrap="square" lIns="0" tIns="0" rIns="0" bIns="0" rtlCol="0">
            <a:spAutoFit/>
          </a:bodyPr>
          <a:lstStyle/>
          <a:p>
            <a:pPr algn="ctr"/>
            <a:r>
              <a:rPr lang="en-US" sz="1200" b="1" dirty="0" smtClean="0">
                <a:latin typeface="Arial"/>
                <a:cs typeface="Arial"/>
              </a:rPr>
              <a:t>Position RMSE (hPa)</a:t>
            </a:r>
            <a:endParaRPr lang="en-US" sz="1200" b="1" dirty="0">
              <a:latin typeface="Arial"/>
              <a:cs typeface="Arial"/>
            </a:endParaRPr>
          </a:p>
        </p:txBody>
      </p:sp>
    </p:spTree>
    <p:extLst>
      <p:ext uri="{BB962C8B-B14F-4D97-AF65-F5344CB8AC3E}">
        <p14:creationId xmlns:p14="http://schemas.microsoft.com/office/powerpoint/2010/main" val="11573138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9107" y="53429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p:nvSpPr>
        <p:spPr>
          <a:xfrm>
            <a:off x="180257" y="693711"/>
            <a:ext cx="8791678" cy="42470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latin typeface="Arial"/>
                <a:ea typeface="Times New Roman"/>
                <a:cs typeface="Arial"/>
              </a:rPr>
              <a:t>All sensitivity values are multiplied by −1, such that a more accurate prediction of the intensity and position of AC16 at 0000 UTC 15 August (120 h) is associated with increasing the value of the model state variable at an earlier forecast lead time for positive sensitivity values and with decreasing the value of the model state variable at an earlier forecast lead time for negative sensitivity values. </a:t>
            </a: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pPr marL="0" indent="0">
              <a:buNone/>
            </a:pPr>
            <a:endParaRPr lang="en-US" sz="1800" dirty="0" smtClean="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smtClean="0">
              <a:latin typeface="Arial" panose="020B0604020202020204" pitchFamily="34" charset="0"/>
              <a:cs typeface="Arial" panose="020B0604020202020204" pitchFamily="34" charset="0"/>
            </a:endParaRPr>
          </a:p>
          <a:p>
            <a:endParaRPr lang="en-US" sz="1800" dirty="0" smtClean="0">
              <a:latin typeface="Arial"/>
              <a:cs typeface="Arial"/>
            </a:endParaRPr>
          </a:p>
          <a:p>
            <a:pPr marL="457200" lvl="1" indent="0">
              <a:buFont typeface="Arial"/>
              <a:buNone/>
            </a:pPr>
            <a:endParaRPr lang="en-US" sz="2000" dirty="0" smtClean="0">
              <a:latin typeface="Arial"/>
              <a:cs typeface="Arial"/>
            </a:endParaRPr>
          </a:p>
          <a:p>
            <a:pPr marL="457200" lvl="1" indent="0">
              <a:buFont typeface="Arial"/>
              <a:buNone/>
            </a:pPr>
            <a:endParaRPr lang="en-US" sz="2200" dirty="0" smtClean="0">
              <a:solidFill>
                <a:srgbClr val="0000FF"/>
              </a:solidFill>
              <a:latin typeface="Arial"/>
              <a:cs typeface="Arial"/>
            </a:endParaRPr>
          </a:p>
          <a:p>
            <a:pPr marL="400050" lvl="1" indent="0">
              <a:buFont typeface="Arial"/>
              <a:buNone/>
            </a:pPr>
            <a:endParaRPr lang="en-US" sz="2200" dirty="0" smtClean="0">
              <a:solidFill>
                <a:srgbClr val="0E00FF"/>
              </a:solidFill>
              <a:latin typeface="Arial"/>
              <a:cs typeface="Arial"/>
            </a:endParaRPr>
          </a:p>
          <a:p>
            <a:pPr marL="800100" lvl="1" indent="-342900">
              <a:buFont typeface="+mj-lt"/>
              <a:buAutoNum type="alphaLcParenR"/>
            </a:pPr>
            <a:endParaRPr lang="en-US" sz="1800" dirty="0" smtClean="0">
              <a:latin typeface="Arial"/>
              <a:cs typeface="Arial"/>
            </a:endParaRPr>
          </a:p>
          <a:p>
            <a:pPr lvl="1"/>
            <a:endParaRPr lang="en-US" sz="2200" dirty="0" smtClean="0">
              <a:latin typeface="Arial"/>
              <a:cs typeface="Arial"/>
            </a:endParaRPr>
          </a:p>
          <a:p>
            <a:pPr lvl="1"/>
            <a:endParaRPr lang="en-US" sz="1900" dirty="0" smtClean="0">
              <a:latin typeface="Arial" panose="020B0604020202020204" pitchFamily="34" charset="0"/>
              <a:cs typeface="Arial" panose="020B0604020202020204" pitchFamily="34" charset="0"/>
            </a:endParaRPr>
          </a:p>
          <a:p>
            <a:pPr lvl="1"/>
            <a:endParaRPr lang="en-US" sz="1400" dirty="0">
              <a:latin typeface="Arial" panose="020B0604020202020204" pitchFamily="34" charset="0"/>
              <a:cs typeface="Arial" panose="020B0604020202020204" pitchFamily="34" charset="0"/>
            </a:endParaRPr>
          </a:p>
        </p:txBody>
      </p:sp>
      <p:sp>
        <p:nvSpPr>
          <p:cNvPr id="5" name="Title 1"/>
          <p:cNvSpPr txBox="1">
            <a:spLocks/>
          </p:cNvSpPr>
          <p:nvPr/>
        </p:nvSpPr>
        <p:spPr>
          <a:xfrm>
            <a:off x="2" y="7254"/>
            <a:ext cx="8116979" cy="492554"/>
          </a:xfrm>
          <a:prstGeom prst="rect">
            <a:avLst/>
          </a:prstGeom>
        </p:spPr>
        <p:txBody>
          <a:bodyPr vert="horz" lIns="91440" tIns="0" rIns="91440" bIns="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b="1" dirty="0" smtClean="0">
                <a:solidFill>
                  <a:srgbClr val="FF0000"/>
                </a:solidFill>
                <a:latin typeface="Arial" panose="020B0604020202020204" pitchFamily="34" charset="0"/>
                <a:cs typeface="Arial" panose="020B0604020202020204" pitchFamily="34" charset="0"/>
              </a:rPr>
              <a:t>Interpreting sensitivity values</a:t>
            </a:r>
            <a:endParaRPr lang="en-US"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508230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9107" y="53429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p:nvSpPr>
        <p:spPr>
          <a:xfrm>
            <a:off x="180257" y="693711"/>
            <a:ext cx="8791678" cy="42470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latin typeface="Arial"/>
                <a:ea typeface="Times New Roman"/>
                <a:cs typeface="Arial"/>
              </a:rPr>
              <a:t>Calculate selected dynamic and thermodynamic quantities to characterize the Arctic environment and ACs using ERA-Interim dataset at 1° horizontal resolution.</a:t>
            </a:r>
          </a:p>
          <a:p>
            <a:endParaRPr lang="en-US" sz="1800" dirty="0">
              <a:latin typeface="Arial"/>
              <a:ea typeface="Times New Roman"/>
              <a:cs typeface="Arial"/>
            </a:endParaRPr>
          </a:p>
          <a:p>
            <a:r>
              <a:rPr lang="en-US" sz="1800" dirty="0" smtClean="0">
                <a:latin typeface="Arial"/>
                <a:ea typeface="Times New Roman"/>
                <a:cs typeface="Arial"/>
              </a:rPr>
              <a:t>The selected quantities are area-averaged over the Arctic (≥ 70°N) to characterize the Arctic environment.</a:t>
            </a:r>
          </a:p>
          <a:p>
            <a:endParaRPr lang="en-US" sz="1800" dirty="0">
              <a:latin typeface="Arial"/>
              <a:ea typeface="Times New Roman"/>
              <a:cs typeface="Arial"/>
            </a:endParaRPr>
          </a:p>
          <a:p>
            <a:r>
              <a:rPr lang="en-US" sz="1800" dirty="0">
                <a:latin typeface="Arial"/>
                <a:ea typeface="Times New Roman"/>
                <a:cs typeface="Arial"/>
              </a:rPr>
              <a:t>The </a:t>
            </a:r>
            <a:r>
              <a:rPr lang="en-US" sz="1800" dirty="0" smtClean="0">
                <a:latin typeface="Arial"/>
                <a:ea typeface="Times New Roman"/>
                <a:cs typeface="Arial"/>
              </a:rPr>
              <a:t>selected </a:t>
            </a:r>
            <a:r>
              <a:rPr lang="en-US" sz="1800" dirty="0">
                <a:latin typeface="Arial"/>
                <a:ea typeface="Times New Roman"/>
                <a:cs typeface="Arial"/>
              </a:rPr>
              <a:t>quantities are area-averaged within a 1000-</a:t>
            </a:r>
            <a:r>
              <a:rPr lang="en-US" sz="1800" dirty="0" smtClean="0">
                <a:latin typeface="Arial"/>
                <a:ea typeface="Times New Roman"/>
                <a:cs typeface="Arial"/>
              </a:rPr>
              <a:t>km radius </a:t>
            </a:r>
            <a:r>
              <a:rPr lang="en-US" sz="1800" dirty="0">
                <a:latin typeface="Arial"/>
                <a:ea typeface="Times New Roman"/>
                <a:cs typeface="Arial"/>
              </a:rPr>
              <a:t>from the center of each AC to characterize the environment in the vicinity of each AC.</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The most </a:t>
            </a:r>
            <a:r>
              <a:rPr lang="en-US" sz="1800" dirty="0" smtClean="0">
                <a:latin typeface="Arial" panose="020B0604020202020204" pitchFamily="34" charset="0"/>
                <a:cs typeface="Arial" panose="020B0604020202020204" pitchFamily="34" charset="0"/>
              </a:rPr>
              <a:t>extreme value </a:t>
            </a:r>
            <a:r>
              <a:rPr lang="en-US" sz="1800" dirty="0">
                <a:latin typeface="Arial" panose="020B0604020202020204" pitchFamily="34" charset="0"/>
                <a:cs typeface="Arial" panose="020B0604020202020204" pitchFamily="34" charset="0"/>
              </a:rPr>
              <a:t>of the area-averaged quantities, and the lowest SLP, for each AC during a period of </a:t>
            </a:r>
            <a:r>
              <a:rPr lang="en-US" sz="1800" dirty="0" smtClean="0">
                <a:latin typeface="Arial" panose="020B0604020202020204" pitchFamily="34" charset="0"/>
                <a:cs typeface="Arial" panose="020B0604020202020204" pitchFamily="34" charset="0"/>
              </a:rPr>
              <a:t>interest (</a:t>
            </a:r>
            <a:r>
              <a:rPr lang="en-US" sz="1800" dirty="0">
                <a:latin typeface="Arial" panose="020B0604020202020204" pitchFamily="34" charset="0"/>
                <a:cs typeface="Arial" panose="020B0604020202020204" pitchFamily="34" charset="0"/>
              </a:rPr>
              <a:t>i.e., climatology, low-skill periods, or high-skill periods) when located in the Arctic during </a:t>
            </a:r>
            <a:r>
              <a:rPr lang="en-US" sz="1800" dirty="0" smtClean="0">
                <a:latin typeface="Arial" panose="020B0604020202020204" pitchFamily="34" charset="0"/>
                <a:cs typeface="Arial" panose="020B0604020202020204" pitchFamily="34" charset="0"/>
              </a:rPr>
              <a:t>the period </a:t>
            </a:r>
            <a:r>
              <a:rPr lang="en-US" sz="1800" dirty="0">
                <a:latin typeface="Arial" panose="020B0604020202020204" pitchFamily="34" charset="0"/>
                <a:cs typeface="Arial" panose="020B0604020202020204" pitchFamily="34" charset="0"/>
              </a:rPr>
              <a:t>of interest are determined.</a:t>
            </a:r>
          </a:p>
          <a:p>
            <a:pPr marL="0" indent="0">
              <a:buNone/>
            </a:pPr>
            <a:endParaRPr lang="en-US" sz="1800" dirty="0" smtClean="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smtClean="0">
              <a:latin typeface="Arial" panose="020B0604020202020204" pitchFamily="34" charset="0"/>
              <a:cs typeface="Arial" panose="020B0604020202020204" pitchFamily="34" charset="0"/>
            </a:endParaRPr>
          </a:p>
          <a:p>
            <a:endParaRPr lang="en-US" sz="1800" dirty="0" smtClean="0">
              <a:latin typeface="Arial"/>
              <a:cs typeface="Arial"/>
            </a:endParaRPr>
          </a:p>
          <a:p>
            <a:pPr marL="457200" lvl="1" indent="0">
              <a:buFont typeface="Arial"/>
              <a:buNone/>
            </a:pPr>
            <a:endParaRPr lang="en-US" sz="2000" dirty="0" smtClean="0">
              <a:latin typeface="Arial"/>
              <a:cs typeface="Arial"/>
            </a:endParaRPr>
          </a:p>
          <a:p>
            <a:pPr marL="457200" lvl="1" indent="0">
              <a:buFont typeface="Arial"/>
              <a:buNone/>
            </a:pPr>
            <a:endParaRPr lang="en-US" sz="2200" dirty="0" smtClean="0">
              <a:solidFill>
                <a:srgbClr val="0000FF"/>
              </a:solidFill>
              <a:latin typeface="Arial"/>
              <a:cs typeface="Arial"/>
            </a:endParaRPr>
          </a:p>
          <a:p>
            <a:pPr marL="400050" lvl="1" indent="0">
              <a:buFont typeface="Arial"/>
              <a:buNone/>
            </a:pPr>
            <a:endParaRPr lang="en-US" sz="2200" dirty="0" smtClean="0">
              <a:solidFill>
                <a:srgbClr val="0E00FF"/>
              </a:solidFill>
              <a:latin typeface="Arial"/>
              <a:cs typeface="Arial"/>
            </a:endParaRPr>
          </a:p>
          <a:p>
            <a:pPr marL="800100" lvl="1" indent="-342900">
              <a:buFont typeface="+mj-lt"/>
              <a:buAutoNum type="alphaLcParenR"/>
            </a:pPr>
            <a:endParaRPr lang="en-US" sz="1800" dirty="0" smtClean="0">
              <a:latin typeface="Arial"/>
              <a:cs typeface="Arial"/>
            </a:endParaRPr>
          </a:p>
          <a:p>
            <a:pPr lvl="1"/>
            <a:endParaRPr lang="en-US" sz="2200" dirty="0" smtClean="0">
              <a:latin typeface="Arial"/>
              <a:cs typeface="Arial"/>
            </a:endParaRPr>
          </a:p>
          <a:p>
            <a:pPr lvl="1"/>
            <a:endParaRPr lang="en-US" sz="1900" dirty="0" smtClean="0">
              <a:latin typeface="Arial" panose="020B0604020202020204" pitchFamily="34" charset="0"/>
              <a:cs typeface="Arial" panose="020B0604020202020204" pitchFamily="34" charset="0"/>
            </a:endParaRPr>
          </a:p>
          <a:p>
            <a:pPr lvl="1"/>
            <a:endParaRPr lang="en-US" sz="1400" dirty="0">
              <a:latin typeface="Arial" panose="020B0604020202020204" pitchFamily="34" charset="0"/>
              <a:cs typeface="Arial" panose="020B0604020202020204" pitchFamily="34" charset="0"/>
            </a:endParaRPr>
          </a:p>
        </p:txBody>
      </p:sp>
      <p:sp>
        <p:nvSpPr>
          <p:cNvPr id="5" name="Title 1"/>
          <p:cNvSpPr txBox="1">
            <a:spLocks/>
          </p:cNvSpPr>
          <p:nvPr/>
        </p:nvSpPr>
        <p:spPr>
          <a:xfrm>
            <a:off x="2" y="7254"/>
            <a:ext cx="8116979" cy="492554"/>
          </a:xfrm>
          <a:prstGeom prst="rect">
            <a:avLst/>
          </a:prstGeom>
        </p:spPr>
        <p:txBody>
          <a:bodyPr vert="horz" lIns="91440" tIns="0" rIns="91440" bIns="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b="1" dirty="0" smtClean="0">
                <a:solidFill>
                  <a:srgbClr val="FF0000"/>
                </a:solidFill>
                <a:latin typeface="Arial" panose="020B0604020202020204" pitchFamily="34" charset="0"/>
                <a:cs typeface="Arial" panose="020B0604020202020204" pitchFamily="34" charset="0"/>
              </a:rPr>
              <a:t>Characteristics of the Arctic Environment and ACs</a:t>
            </a:r>
            <a:endParaRPr lang="en-US"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757698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9107" y="53429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p:nvSpPr>
        <p:spPr>
          <a:xfrm>
            <a:off x="180257" y="693710"/>
            <a:ext cx="8791678" cy="4359075"/>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latin typeface="Arial"/>
                <a:ea typeface="Times New Roman"/>
                <a:cs typeface="Arial"/>
              </a:rPr>
              <a:t>The selected quantities that are area-averaged are:</a:t>
            </a:r>
          </a:p>
          <a:p>
            <a:pPr>
              <a:lnSpc>
                <a:spcPct val="50000"/>
              </a:lnSpc>
            </a:pPr>
            <a:endParaRPr lang="en-US" sz="1800" dirty="0" smtClean="0">
              <a:latin typeface="Arial"/>
              <a:ea typeface="Times New Roman"/>
              <a:cs typeface="Arial"/>
            </a:endParaRPr>
          </a:p>
          <a:p>
            <a:pPr lvl="1"/>
            <a:r>
              <a:rPr lang="en-US" sz="1900" dirty="0" smtClean="0">
                <a:latin typeface="Arial"/>
                <a:ea typeface="Times New Roman"/>
                <a:cs typeface="Arial"/>
              </a:rPr>
              <a:t>The </a:t>
            </a:r>
            <a:r>
              <a:rPr lang="en-US" sz="1900" dirty="0" smtClean="0">
                <a:latin typeface="Arial"/>
                <a:cs typeface="Arial"/>
              </a:rPr>
              <a:t>absolute </a:t>
            </a:r>
            <a:r>
              <a:rPr lang="en-US" sz="1900" dirty="0">
                <a:latin typeface="Arial"/>
                <a:cs typeface="Arial"/>
              </a:rPr>
              <a:t>value of the standardized anomaly of 500-hPa v wind, hereafter referred </a:t>
            </a:r>
            <a:r>
              <a:rPr lang="en-US" sz="1900" dirty="0" smtClean="0">
                <a:latin typeface="Arial"/>
                <a:cs typeface="Arial"/>
              </a:rPr>
              <a:t>to as </a:t>
            </a:r>
            <a:r>
              <a:rPr lang="en-US" sz="1900" dirty="0">
                <a:latin typeface="Arial"/>
                <a:cs typeface="Arial"/>
              </a:rPr>
              <a:t>σ</a:t>
            </a:r>
            <a:r>
              <a:rPr lang="en-US" sz="1900" baseline="-25000" dirty="0">
                <a:latin typeface="Arial"/>
                <a:cs typeface="Arial"/>
              </a:rPr>
              <a:t>v500</a:t>
            </a:r>
            <a:r>
              <a:rPr lang="en-US" sz="1900" dirty="0" smtClean="0">
                <a:latin typeface="Arial"/>
                <a:cs typeface="Arial"/>
              </a:rPr>
              <a:t>.</a:t>
            </a:r>
          </a:p>
          <a:p>
            <a:pPr lvl="1">
              <a:lnSpc>
                <a:spcPct val="60000"/>
              </a:lnSpc>
            </a:pPr>
            <a:endParaRPr lang="en-US" sz="1900" dirty="0">
              <a:latin typeface="Arial"/>
              <a:cs typeface="Arial"/>
            </a:endParaRPr>
          </a:p>
          <a:p>
            <a:pPr lvl="1"/>
            <a:r>
              <a:rPr lang="en-US" sz="1900" dirty="0" smtClean="0">
                <a:latin typeface="Arial"/>
                <a:cs typeface="Arial"/>
              </a:rPr>
              <a:t>300-hPa wind speed.</a:t>
            </a:r>
          </a:p>
          <a:p>
            <a:pPr lvl="1">
              <a:lnSpc>
                <a:spcPct val="50000"/>
              </a:lnSpc>
            </a:pPr>
            <a:endParaRPr lang="en-US" sz="1900" dirty="0" smtClean="0">
              <a:latin typeface="Arial"/>
              <a:cs typeface="Arial"/>
            </a:endParaRPr>
          </a:p>
          <a:p>
            <a:pPr lvl="1"/>
            <a:r>
              <a:rPr lang="en-US" sz="1900" dirty="0" smtClean="0">
                <a:latin typeface="Arial"/>
                <a:cs typeface="Arial"/>
              </a:rPr>
              <a:t>850-hPa potential temperature (</a:t>
            </a:r>
            <a:r>
              <a:rPr lang="en-US" sz="1900" dirty="0" err="1" smtClean="0">
                <a:latin typeface="Arial"/>
                <a:cs typeface="Arial"/>
              </a:rPr>
              <a:t>θ</a:t>
            </a:r>
            <a:r>
              <a:rPr lang="en-US" sz="1900" dirty="0" smtClean="0">
                <a:latin typeface="Arial"/>
                <a:cs typeface="Arial"/>
              </a:rPr>
              <a:t>) gradient magnitude.</a:t>
            </a:r>
          </a:p>
          <a:p>
            <a:pPr lvl="1">
              <a:lnSpc>
                <a:spcPct val="50000"/>
              </a:lnSpc>
            </a:pPr>
            <a:endParaRPr lang="en-US" sz="1900" dirty="0" smtClean="0">
              <a:latin typeface="Arial"/>
              <a:cs typeface="Arial"/>
            </a:endParaRPr>
          </a:p>
          <a:p>
            <a:pPr lvl="1"/>
            <a:r>
              <a:rPr lang="en-US" sz="1900" dirty="0" smtClean="0">
                <a:latin typeface="Arial"/>
                <a:cs typeface="Arial"/>
              </a:rPr>
              <a:t>850–600-hPa </a:t>
            </a:r>
            <a:r>
              <a:rPr lang="en-US" sz="1900" dirty="0" err="1" smtClean="0">
                <a:latin typeface="Arial"/>
                <a:cs typeface="Arial"/>
              </a:rPr>
              <a:t>Eady</a:t>
            </a:r>
            <a:r>
              <a:rPr lang="en-US" sz="1900" dirty="0" smtClean="0">
                <a:latin typeface="Arial"/>
                <a:cs typeface="Arial"/>
              </a:rPr>
              <a:t> growth rate.</a:t>
            </a:r>
          </a:p>
          <a:p>
            <a:pPr lvl="1">
              <a:lnSpc>
                <a:spcPct val="50000"/>
              </a:lnSpc>
            </a:pPr>
            <a:endParaRPr lang="en-US" sz="1900" dirty="0" smtClean="0">
              <a:latin typeface="Arial"/>
              <a:cs typeface="Arial"/>
            </a:endParaRPr>
          </a:p>
          <a:p>
            <a:pPr lvl="1"/>
            <a:r>
              <a:rPr lang="en-US" sz="1900" dirty="0" smtClean="0">
                <a:latin typeface="Arial"/>
                <a:cs typeface="Arial"/>
              </a:rPr>
              <a:t>Positive values of 350–250-hPa divergence.</a:t>
            </a:r>
          </a:p>
          <a:p>
            <a:pPr lvl="1">
              <a:lnSpc>
                <a:spcPct val="50000"/>
              </a:lnSpc>
            </a:pPr>
            <a:endParaRPr lang="en-US" sz="1900" dirty="0" smtClean="0">
              <a:latin typeface="Arial"/>
              <a:cs typeface="Arial"/>
            </a:endParaRPr>
          </a:p>
          <a:p>
            <a:pPr lvl="1"/>
            <a:r>
              <a:rPr lang="en-US" sz="1900" dirty="0" smtClean="0">
                <a:latin typeface="Arial"/>
                <a:cs typeface="Arial"/>
              </a:rPr>
              <a:t>Negative values of 850–600-hPa vertical motions (</a:t>
            </a:r>
            <a:r>
              <a:rPr lang="en-US" sz="1900" dirty="0" err="1" smtClean="0">
                <a:latin typeface="Arial"/>
                <a:cs typeface="Arial"/>
              </a:rPr>
              <a:t>ω</a:t>
            </a:r>
            <a:r>
              <a:rPr lang="en-US" sz="1900" dirty="0" smtClean="0">
                <a:latin typeface="Arial"/>
                <a:cs typeface="Arial"/>
              </a:rPr>
              <a:t>).</a:t>
            </a:r>
          </a:p>
          <a:p>
            <a:pPr lvl="1">
              <a:lnSpc>
                <a:spcPct val="50000"/>
              </a:lnSpc>
            </a:pPr>
            <a:endParaRPr lang="en-US" sz="1900" dirty="0" smtClean="0">
              <a:latin typeface="Arial"/>
              <a:cs typeface="Arial"/>
            </a:endParaRPr>
          </a:p>
          <a:p>
            <a:pPr lvl="1"/>
            <a:r>
              <a:rPr lang="en-US" sz="1900" dirty="0" smtClean="0">
                <a:latin typeface="Arial"/>
                <a:cs typeface="Arial"/>
              </a:rPr>
              <a:t>1000–300-hPa integrated water vapor transport (IVT).</a:t>
            </a:r>
          </a:p>
          <a:p>
            <a:pPr lvl="1">
              <a:lnSpc>
                <a:spcPct val="60000"/>
              </a:lnSpc>
            </a:pPr>
            <a:endParaRPr lang="en-US" sz="1900" dirty="0" smtClean="0">
              <a:latin typeface="Arial"/>
              <a:cs typeface="Arial"/>
            </a:endParaRPr>
          </a:p>
          <a:p>
            <a:pPr lvl="1"/>
            <a:r>
              <a:rPr lang="en-US" sz="1900" dirty="0" smtClean="0">
                <a:latin typeface="Arial"/>
                <a:cs typeface="Arial"/>
              </a:rPr>
              <a:t>1000–300-hPa integrated moisture flux convergence (IMFC).</a:t>
            </a:r>
            <a:endParaRPr lang="en-US" sz="1900" dirty="0">
              <a:latin typeface="Arial"/>
              <a:cs typeface="Arial"/>
            </a:endParaRPr>
          </a:p>
          <a:p>
            <a:pPr marL="0" indent="0">
              <a:buNone/>
            </a:pPr>
            <a:endParaRPr lang="en-US" sz="1800" dirty="0" smtClean="0">
              <a:latin typeface="Arial" panose="020B0604020202020204" pitchFamily="34" charset="0"/>
              <a:cs typeface="Arial" panose="020B0604020202020204" pitchFamily="34" charset="0"/>
            </a:endParaRPr>
          </a:p>
          <a:p>
            <a:endParaRPr lang="en-US" sz="1800" dirty="0" smtClean="0">
              <a:latin typeface="Arial"/>
              <a:cs typeface="Arial"/>
            </a:endParaRPr>
          </a:p>
          <a:p>
            <a:pPr marL="457200" lvl="1" indent="0">
              <a:buFont typeface="Arial"/>
              <a:buNone/>
            </a:pPr>
            <a:endParaRPr lang="en-US" sz="2000" dirty="0" smtClean="0">
              <a:latin typeface="Arial"/>
              <a:cs typeface="Arial"/>
            </a:endParaRPr>
          </a:p>
          <a:p>
            <a:pPr marL="457200" lvl="1" indent="0">
              <a:buFont typeface="Arial"/>
              <a:buNone/>
            </a:pPr>
            <a:endParaRPr lang="en-US" sz="2200" dirty="0" smtClean="0">
              <a:solidFill>
                <a:srgbClr val="0000FF"/>
              </a:solidFill>
              <a:latin typeface="Arial"/>
              <a:cs typeface="Arial"/>
            </a:endParaRPr>
          </a:p>
          <a:p>
            <a:pPr marL="400050" lvl="1" indent="0">
              <a:buFont typeface="Arial"/>
              <a:buNone/>
            </a:pPr>
            <a:endParaRPr lang="en-US" sz="2200" dirty="0" smtClean="0">
              <a:solidFill>
                <a:srgbClr val="0E00FF"/>
              </a:solidFill>
              <a:latin typeface="Arial"/>
              <a:cs typeface="Arial"/>
            </a:endParaRPr>
          </a:p>
          <a:p>
            <a:pPr marL="800100" lvl="1" indent="-342900">
              <a:buFont typeface="+mj-lt"/>
              <a:buAutoNum type="alphaLcParenR"/>
            </a:pPr>
            <a:endParaRPr lang="en-US" sz="1800" dirty="0" smtClean="0">
              <a:latin typeface="Arial"/>
              <a:cs typeface="Arial"/>
            </a:endParaRPr>
          </a:p>
          <a:p>
            <a:pPr lvl="1"/>
            <a:endParaRPr lang="en-US" sz="2200" dirty="0" smtClean="0">
              <a:latin typeface="Arial"/>
              <a:cs typeface="Arial"/>
            </a:endParaRPr>
          </a:p>
          <a:p>
            <a:pPr lvl="1"/>
            <a:endParaRPr lang="en-US" sz="1900" dirty="0" smtClean="0">
              <a:latin typeface="Arial" panose="020B0604020202020204" pitchFamily="34" charset="0"/>
              <a:cs typeface="Arial" panose="020B0604020202020204" pitchFamily="34" charset="0"/>
            </a:endParaRPr>
          </a:p>
          <a:p>
            <a:pPr lvl="1"/>
            <a:endParaRPr lang="en-US" sz="1400" dirty="0">
              <a:latin typeface="Arial" panose="020B0604020202020204" pitchFamily="34" charset="0"/>
              <a:cs typeface="Arial" panose="020B0604020202020204" pitchFamily="34" charset="0"/>
            </a:endParaRPr>
          </a:p>
        </p:txBody>
      </p:sp>
      <p:sp>
        <p:nvSpPr>
          <p:cNvPr id="5" name="Title 1"/>
          <p:cNvSpPr txBox="1">
            <a:spLocks/>
          </p:cNvSpPr>
          <p:nvPr/>
        </p:nvSpPr>
        <p:spPr>
          <a:xfrm>
            <a:off x="2" y="7254"/>
            <a:ext cx="8116979" cy="492554"/>
          </a:xfrm>
          <a:prstGeom prst="rect">
            <a:avLst/>
          </a:prstGeom>
        </p:spPr>
        <p:txBody>
          <a:bodyPr vert="horz" lIns="91440" tIns="0" rIns="91440" bIns="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b="1" dirty="0" smtClean="0">
                <a:solidFill>
                  <a:srgbClr val="FF0000"/>
                </a:solidFill>
                <a:latin typeface="Arial" panose="020B0604020202020204" pitchFamily="34" charset="0"/>
                <a:cs typeface="Arial" panose="020B0604020202020204" pitchFamily="34" charset="0"/>
              </a:rPr>
              <a:t>Characteristics of the Arctic Environment and ACs</a:t>
            </a:r>
            <a:endParaRPr lang="en-US"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735394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9107" y="53429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p:nvSpPr>
        <p:spPr>
          <a:xfrm>
            <a:off x="180257" y="693711"/>
            <a:ext cx="8791678" cy="42470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latin typeface="Arial"/>
                <a:ea typeface="Times New Roman"/>
                <a:cs typeface="Arial"/>
              </a:rPr>
              <a:t>Yamagami </a:t>
            </a:r>
            <a:r>
              <a:rPr lang="en-US" sz="1800" dirty="0">
                <a:latin typeface="Arial"/>
                <a:ea typeface="Times New Roman"/>
                <a:cs typeface="Arial"/>
              </a:rPr>
              <a:t>and </a:t>
            </a:r>
            <a:r>
              <a:rPr lang="en-US" sz="1800" dirty="0" err="1">
                <a:latin typeface="Arial"/>
                <a:ea typeface="Times New Roman"/>
                <a:cs typeface="Arial"/>
              </a:rPr>
              <a:t>Matsueda</a:t>
            </a:r>
            <a:r>
              <a:rPr lang="en-US" sz="1800" dirty="0">
                <a:latin typeface="Arial"/>
                <a:ea typeface="Times New Roman"/>
                <a:cs typeface="Arial"/>
              </a:rPr>
              <a:t> (2021) identify forecast busts over the Arctic based on </a:t>
            </a:r>
            <a:r>
              <a:rPr lang="en-US" sz="1800" dirty="0" smtClean="0">
                <a:latin typeface="Arial"/>
                <a:ea typeface="Times New Roman"/>
                <a:cs typeface="Arial"/>
              </a:rPr>
              <a:t>anomaly correlation coefficient and </a:t>
            </a:r>
            <a:r>
              <a:rPr lang="en-US" sz="1800" dirty="0">
                <a:latin typeface="Arial"/>
                <a:ea typeface="Times New Roman"/>
                <a:cs typeface="Arial"/>
              </a:rPr>
              <a:t>root mean square </a:t>
            </a:r>
            <a:r>
              <a:rPr lang="en-US" sz="1800" dirty="0" smtClean="0">
                <a:latin typeface="Arial"/>
                <a:ea typeface="Times New Roman"/>
                <a:cs typeface="Arial"/>
              </a:rPr>
              <a:t>error (RMSE) </a:t>
            </a:r>
            <a:r>
              <a:rPr lang="en-US" sz="1800" dirty="0">
                <a:latin typeface="Arial"/>
                <a:ea typeface="Times New Roman"/>
                <a:cs typeface="Arial"/>
              </a:rPr>
              <a:t>of day-6 forecasts of 500-hPa geopotential height over the Arctic </a:t>
            </a:r>
            <a:r>
              <a:rPr lang="en-US" sz="1800" dirty="0" smtClean="0">
                <a:latin typeface="Arial"/>
                <a:ea typeface="Times New Roman"/>
                <a:cs typeface="Arial"/>
              </a:rPr>
              <a:t>for the </a:t>
            </a:r>
            <a:r>
              <a:rPr lang="en-US" sz="1800" dirty="0">
                <a:latin typeface="Arial"/>
                <a:ea typeface="Times New Roman"/>
                <a:cs typeface="Arial"/>
              </a:rPr>
              <a:t>control runs of five different </a:t>
            </a:r>
            <a:r>
              <a:rPr lang="en-US" sz="1800" dirty="0" smtClean="0">
                <a:latin typeface="Arial"/>
                <a:ea typeface="Times New Roman"/>
                <a:cs typeface="Arial"/>
              </a:rPr>
              <a:t>ensemble prediction systems (EPSs) </a:t>
            </a:r>
            <a:r>
              <a:rPr lang="en-US" sz="1800" dirty="0">
                <a:latin typeface="Arial"/>
                <a:ea typeface="Times New Roman"/>
                <a:cs typeface="Arial"/>
              </a:rPr>
              <a:t>during 2008–2019</a:t>
            </a:r>
            <a:r>
              <a:rPr lang="en-US" sz="1800" dirty="0" smtClean="0">
                <a:latin typeface="Arial"/>
                <a:ea typeface="Times New Roman"/>
                <a:cs typeface="Arial"/>
              </a:rPr>
              <a:t>.</a:t>
            </a:r>
          </a:p>
          <a:p>
            <a:pPr marL="0" indent="0">
              <a:buNone/>
            </a:pP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They show that the largest </a:t>
            </a:r>
            <a:r>
              <a:rPr lang="en-US" sz="1800" dirty="0" smtClean="0">
                <a:latin typeface="Arial" panose="020B0604020202020204" pitchFamily="34" charset="0"/>
                <a:cs typeface="Arial" panose="020B0604020202020204" pitchFamily="34" charset="0"/>
              </a:rPr>
              <a:t>proportion of </a:t>
            </a:r>
            <a:r>
              <a:rPr lang="en-US" sz="1800" dirty="0">
                <a:latin typeface="Arial" panose="020B0604020202020204" pitchFamily="34" charset="0"/>
                <a:cs typeface="Arial" panose="020B0604020202020204" pitchFamily="34" charset="0"/>
              </a:rPr>
              <a:t>forecast busts generally occurs during summer, the season during which ACs occur </a:t>
            </a:r>
            <a:r>
              <a:rPr lang="en-US" sz="1800" dirty="0" smtClean="0">
                <a:latin typeface="Arial" panose="020B0604020202020204" pitchFamily="34" charset="0"/>
                <a:cs typeface="Arial" panose="020B0604020202020204" pitchFamily="34" charset="0"/>
              </a:rPr>
              <a:t>most frequently </a:t>
            </a:r>
            <a:r>
              <a:rPr lang="en-US" sz="1800" dirty="0">
                <a:latin typeface="Arial" panose="020B0604020202020204" pitchFamily="34" charset="0"/>
                <a:cs typeface="Arial" panose="020B0604020202020204" pitchFamily="34" charset="0"/>
              </a:rPr>
              <a:t>(e.g., Zhang et al. 2004; </a:t>
            </a:r>
            <a:r>
              <a:rPr lang="en-US" sz="1800" dirty="0" err="1">
                <a:latin typeface="Arial" panose="020B0604020202020204" pitchFamily="34" charset="0"/>
                <a:cs typeface="Arial" panose="020B0604020202020204" pitchFamily="34" charset="0"/>
              </a:rPr>
              <a:t>Serreze</a:t>
            </a:r>
            <a:r>
              <a:rPr lang="en-US" sz="1800" dirty="0">
                <a:latin typeface="Arial" panose="020B0604020202020204" pitchFamily="34" charset="0"/>
                <a:cs typeface="Arial" panose="020B0604020202020204" pitchFamily="34" charset="0"/>
              </a:rPr>
              <a:t> and Barrett 2008)</a:t>
            </a:r>
            <a:r>
              <a:rPr lang="en-US" sz="1800" dirty="0" smtClean="0">
                <a:latin typeface="Arial" panose="020B0604020202020204" pitchFamily="34" charset="0"/>
                <a:cs typeface="Arial" panose="020B0604020202020204" pitchFamily="34" charset="0"/>
              </a:rPr>
              <a:t>.</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They examine Arctic </a:t>
            </a:r>
            <a:r>
              <a:rPr lang="en-US" sz="1800" dirty="0" smtClean="0">
                <a:latin typeface="Arial" panose="020B0604020202020204" pitchFamily="34" charset="0"/>
                <a:cs typeface="Arial" panose="020B0604020202020204" pitchFamily="34" charset="0"/>
              </a:rPr>
              <a:t>weather patterns </a:t>
            </a:r>
            <a:r>
              <a:rPr lang="en-US" sz="1800" dirty="0">
                <a:latin typeface="Arial" panose="020B0604020202020204" pitchFamily="34" charset="0"/>
                <a:cs typeface="Arial" panose="020B0604020202020204" pitchFamily="34" charset="0"/>
              </a:rPr>
              <a:t>associated with forecast busts during summer at forecast initialization, and find that </a:t>
            </a:r>
            <a:r>
              <a:rPr lang="en-US" sz="1800" dirty="0" smtClean="0">
                <a:latin typeface="Arial" panose="020B0604020202020204" pitchFamily="34" charset="0"/>
                <a:cs typeface="Arial" panose="020B0604020202020204" pitchFamily="34" charset="0"/>
              </a:rPr>
              <a:t>one of </a:t>
            </a:r>
            <a:r>
              <a:rPr lang="en-US" sz="1800" dirty="0">
                <a:latin typeface="Arial" panose="020B0604020202020204" pitchFamily="34" charset="0"/>
                <a:cs typeface="Arial" panose="020B0604020202020204" pitchFamily="34" charset="0"/>
              </a:rPr>
              <a:t>the most frequent patterns is referred to as the “Arctic Cyclone” pattern</a:t>
            </a:r>
            <a:endParaRPr lang="en-US" sz="1800" dirty="0" smtClean="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pPr marL="0" indent="0">
              <a:buNone/>
            </a:pPr>
            <a:endParaRPr lang="en-US" sz="1800" dirty="0" smtClean="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smtClean="0">
              <a:latin typeface="Arial" panose="020B0604020202020204" pitchFamily="34" charset="0"/>
              <a:cs typeface="Arial" panose="020B0604020202020204" pitchFamily="34" charset="0"/>
            </a:endParaRPr>
          </a:p>
          <a:p>
            <a:endParaRPr lang="en-US" sz="1800" dirty="0" smtClean="0">
              <a:latin typeface="Arial"/>
              <a:cs typeface="Arial"/>
            </a:endParaRPr>
          </a:p>
          <a:p>
            <a:pPr marL="457200" lvl="1" indent="0">
              <a:buFont typeface="Arial"/>
              <a:buNone/>
            </a:pPr>
            <a:endParaRPr lang="en-US" sz="2000" dirty="0" smtClean="0">
              <a:latin typeface="Arial"/>
              <a:cs typeface="Arial"/>
            </a:endParaRPr>
          </a:p>
          <a:p>
            <a:pPr marL="457200" lvl="1" indent="0">
              <a:buFont typeface="Arial"/>
              <a:buNone/>
            </a:pPr>
            <a:endParaRPr lang="en-US" sz="2200" dirty="0" smtClean="0">
              <a:solidFill>
                <a:srgbClr val="0000FF"/>
              </a:solidFill>
              <a:latin typeface="Arial"/>
              <a:cs typeface="Arial"/>
            </a:endParaRPr>
          </a:p>
          <a:p>
            <a:pPr marL="400050" lvl="1" indent="0">
              <a:buFont typeface="Arial"/>
              <a:buNone/>
            </a:pPr>
            <a:endParaRPr lang="en-US" sz="2200" dirty="0" smtClean="0">
              <a:solidFill>
                <a:srgbClr val="0E00FF"/>
              </a:solidFill>
              <a:latin typeface="Arial"/>
              <a:cs typeface="Arial"/>
            </a:endParaRPr>
          </a:p>
          <a:p>
            <a:pPr marL="800100" lvl="1" indent="-342900">
              <a:buFont typeface="+mj-lt"/>
              <a:buAutoNum type="alphaLcParenR"/>
            </a:pPr>
            <a:endParaRPr lang="en-US" sz="1800" dirty="0" smtClean="0">
              <a:latin typeface="Arial"/>
              <a:cs typeface="Arial"/>
            </a:endParaRPr>
          </a:p>
          <a:p>
            <a:pPr lvl="1"/>
            <a:endParaRPr lang="en-US" sz="2200" dirty="0" smtClean="0">
              <a:latin typeface="Arial"/>
              <a:cs typeface="Arial"/>
            </a:endParaRPr>
          </a:p>
          <a:p>
            <a:pPr lvl="1"/>
            <a:endParaRPr lang="en-US" sz="1900" dirty="0" smtClean="0">
              <a:latin typeface="Arial" panose="020B0604020202020204" pitchFamily="34" charset="0"/>
              <a:cs typeface="Arial" panose="020B0604020202020204" pitchFamily="34" charset="0"/>
            </a:endParaRPr>
          </a:p>
          <a:p>
            <a:pPr lvl="1"/>
            <a:endParaRPr lang="en-US" sz="1400" dirty="0">
              <a:latin typeface="Arial" panose="020B0604020202020204" pitchFamily="34" charset="0"/>
              <a:cs typeface="Arial" panose="020B0604020202020204" pitchFamily="34" charset="0"/>
            </a:endParaRPr>
          </a:p>
        </p:txBody>
      </p:sp>
      <p:sp>
        <p:nvSpPr>
          <p:cNvPr id="5" name="Title 1"/>
          <p:cNvSpPr txBox="1">
            <a:spLocks/>
          </p:cNvSpPr>
          <p:nvPr/>
        </p:nvSpPr>
        <p:spPr>
          <a:xfrm>
            <a:off x="2" y="7254"/>
            <a:ext cx="8116979" cy="492554"/>
          </a:xfrm>
          <a:prstGeom prst="rect">
            <a:avLst/>
          </a:prstGeom>
        </p:spPr>
        <p:txBody>
          <a:bodyPr vert="horz" lIns="91440" tIns="0" rIns="91440" bIns="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b="1" dirty="0" smtClean="0">
                <a:solidFill>
                  <a:srgbClr val="FF0000"/>
                </a:solidFill>
                <a:latin typeface="Arial" panose="020B0604020202020204" pitchFamily="34" charset="0"/>
                <a:cs typeface="Arial" panose="020B0604020202020204" pitchFamily="34" charset="0"/>
              </a:rPr>
              <a:t>Literature review</a:t>
            </a:r>
            <a:endParaRPr lang="en-US"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714417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ロゴ, 会社名&#10;&#10;自動的に生成された説明">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5="http://schemas.microsoft.com/office/word/2012/wordml"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id="{6B6A94F6-0404-FD4C-BD5C-2E751CE26E23}"/>
              </a:ext>
            </a:extLst>
          </p:cNvPr>
          <p:cNvPicPr/>
          <p:nvPr/>
        </p:nvPicPr>
        <p:blipFill rotWithShape="1">
          <a:blip r:embed="rId2"/>
          <a:srcRect l="39749" t="51875" r="39749" b="5847"/>
          <a:stretch/>
        </p:blipFill>
        <p:spPr>
          <a:xfrm>
            <a:off x="2765647" y="642657"/>
            <a:ext cx="2966358" cy="2889504"/>
          </a:xfrm>
          <a:prstGeom prst="rect">
            <a:avLst/>
          </a:prstGeom>
        </p:spPr>
      </p:pic>
      <p:cxnSp>
        <p:nvCxnSpPr>
          <p:cNvPr id="2" name="Straight Connector 1"/>
          <p:cNvCxnSpPr/>
          <p:nvPr/>
        </p:nvCxnSpPr>
        <p:spPr>
          <a:xfrm>
            <a:off x="-9107" y="53429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itle 1"/>
          <p:cNvSpPr txBox="1">
            <a:spLocks/>
          </p:cNvSpPr>
          <p:nvPr/>
        </p:nvSpPr>
        <p:spPr>
          <a:xfrm>
            <a:off x="2" y="7254"/>
            <a:ext cx="8116979" cy="492554"/>
          </a:xfrm>
          <a:prstGeom prst="rect">
            <a:avLst/>
          </a:prstGeom>
        </p:spPr>
        <p:txBody>
          <a:bodyPr vert="horz" lIns="91440" tIns="0" rIns="91440" bIns="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b="1" dirty="0" smtClean="0">
                <a:solidFill>
                  <a:srgbClr val="FF0000"/>
                </a:solidFill>
                <a:latin typeface="Arial" panose="020B0604020202020204" pitchFamily="34" charset="0"/>
                <a:cs typeface="Arial" panose="020B0604020202020204" pitchFamily="34" charset="0"/>
              </a:rPr>
              <a:t>Literature review</a:t>
            </a:r>
            <a:endParaRPr lang="en-US" sz="2200" b="1" dirty="0">
              <a:solidFill>
                <a:srgbClr val="FF0000"/>
              </a:solidFill>
              <a:latin typeface="Arial" panose="020B0604020202020204" pitchFamily="34" charset="0"/>
              <a:cs typeface="Arial" panose="020B0604020202020204" pitchFamily="34" charset="0"/>
            </a:endParaRPr>
          </a:p>
        </p:txBody>
      </p:sp>
      <p:pic>
        <p:nvPicPr>
          <p:cNvPr id="6" name="図 6" descr="ロゴ, 会社名&#10;&#10;自動的に生成された説明">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5="http://schemas.microsoft.com/office/word/2012/wordml"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id="{6B6A94F6-0404-FD4C-BD5C-2E751CE26E23}"/>
              </a:ext>
            </a:extLst>
          </p:cNvPr>
          <p:cNvPicPr/>
          <p:nvPr/>
        </p:nvPicPr>
        <p:blipFill rotWithShape="1">
          <a:blip r:embed="rId2"/>
          <a:srcRect l="39749" t="8917" r="39749" b="48124"/>
          <a:stretch/>
        </p:blipFill>
        <p:spPr>
          <a:xfrm>
            <a:off x="6" y="678941"/>
            <a:ext cx="2883564" cy="2930074"/>
          </a:xfrm>
          <a:prstGeom prst="rect">
            <a:avLst/>
          </a:prstGeom>
        </p:spPr>
      </p:pic>
      <p:pic>
        <p:nvPicPr>
          <p:cNvPr id="8" name="図 6" descr="ロゴ, 会社名&#10;&#10;自動的に生成された説明">
            <a:extLst>
              <a:ext uri="{FF2B5EF4-FFF2-40B4-BE49-F238E27FC236}">
                <a16:creationId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5="http://schemas.microsoft.com/office/word/2012/wordml" xmlns:w16cid="http://schemas.microsoft.com/office/word/2016/wordml/cid"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id="{6B6A94F6-0404-FD4C-BD5C-2E751CE26E23}"/>
              </a:ext>
            </a:extLst>
          </p:cNvPr>
          <p:cNvPicPr/>
          <p:nvPr/>
        </p:nvPicPr>
        <p:blipFill rotWithShape="1">
          <a:blip r:embed="rId2"/>
          <a:srcRect l="20849" t="94172" r="16915" b="-2313"/>
          <a:stretch/>
        </p:blipFill>
        <p:spPr>
          <a:xfrm>
            <a:off x="107981" y="3635065"/>
            <a:ext cx="5452705" cy="345866"/>
          </a:xfrm>
          <a:prstGeom prst="rect">
            <a:avLst/>
          </a:prstGeom>
        </p:spPr>
      </p:pic>
      <p:sp>
        <p:nvSpPr>
          <p:cNvPr id="9" name="TextBox 8"/>
          <p:cNvSpPr txBox="1"/>
          <p:nvPr/>
        </p:nvSpPr>
        <p:spPr>
          <a:xfrm>
            <a:off x="157301" y="3962520"/>
            <a:ext cx="2837239" cy="523220"/>
          </a:xfrm>
          <a:prstGeom prst="rect">
            <a:avLst/>
          </a:prstGeom>
          <a:noFill/>
        </p:spPr>
        <p:txBody>
          <a:bodyPr wrap="square" rtlCol="0">
            <a:spAutoFit/>
          </a:bodyPr>
          <a:lstStyle/>
          <a:p>
            <a:r>
              <a:rPr lang="en-US" sz="1400" b="1" dirty="0" smtClean="0">
                <a:latin typeface="Arial"/>
                <a:cs typeface="Arial"/>
              </a:rPr>
              <a:t>Contours: </a:t>
            </a:r>
            <a:r>
              <a:rPr lang="en-US" sz="1400" dirty="0" smtClean="0">
                <a:latin typeface="Arial"/>
                <a:cs typeface="Arial"/>
              </a:rPr>
              <a:t>500-hPa geopotential </a:t>
            </a:r>
          </a:p>
          <a:p>
            <a:r>
              <a:rPr lang="en-US" sz="1400" dirty="0" smtClean="0">
                <a:latin typeface="Arial"/>
                <a:cs typeface="Arial"/>
              </a:rPr>
              <a:t>height anomalies</a:t>
            </a:r>
            <a:endParaRPr lang="en-US" sz="1400" dirty="0">
              <a:latin typeface="Arial"/>
              <a:cs typeface="Arial"/>
            </a:endParaRPr>
          </a:p>
        </p:txBody>
      </p:sp>
      <p:sp>
        <p:nvSpPr>
          <p:cNvPr id="10" name="TextBox 9"/>
          <p:cNvSpPr txBox="1"/>
          <p:nvPr/>
        </p:nvSpPr>
        <p:spPr>
          <a:xfrm>
            <a:off x="157300" y="4490143"/>
            <a:ext cx="2706987" cy="523220"/>
          </a:xfrm>
          <a:prstGeom prst="rect">
            <a:avLst/>
          </a:prstGeom>
          <a:noFill/>
        </p:spPr>
        <p:txBody>
          <a:bodyPr wrap="square" rtlCol="0">
            <a:spAutoFit/>
          </a:bodyPr>
          <a:lstStyle/>
          <a:p>
            <a:r>
              <a:rPr lang="en-US" sz="1400" b="1" dirty="0" smtClean="0">
                <a:latin typeface="Arial"/>
                <a:cs typeface="Arial"/>
              </a:rPr>
              <a:t>Shading: </a:t>
            </a:r>
            <a:r>
              <a:rPr lang="en-US" sz="1400" dirty="0" smtClean="0">
                <a:latin typeface="Arial"/>
                <a:cs typeface="Arial"/>
              </a:rPr>
              <a:t>8</a:t>
            </a:r>
            <a:r>
              <a:rPr lang="en-US" sz="1400" dirty="0">
                <a:latin typeface="Arial"/>
                <a:cs typeface="Arial"/>
              </a:rPr>
              <a:t>5</a:t>
            </a:r>
            <a:r>
              <a:rPr lang="en-US" sz="1400" dirty="0" smtClean="0">
                <a:latin typeface="Arial"/>
                <a:cs typeface="Arial"/>
              </a:rPr>
              <a:t>0-hPa temperature</a:t>
            </a:r>
          </a:p>
          <a:p>
            <a:r>
              <a:rPr lang="en-US" sz="1400" dirty="0" smtClean="0">
                <a:latin typeface="Arial"/>
                <a:cs typeface="Arial"/>
              </a:rPr>
              <a:t>anomalies</a:t>
            </a:r>
            <a:endParaRPr lang="en-US" sz="1400" dirty="0">
              <a:latin typeface="Arial"/>
              <a:cs typeface="Arial"/>
            </a:endParaRPr>
          </a:p>
        </p:txBody>
      </p:sp>
      <p:sp>
        <p:nvSpPr>
          <p:cNvPr id="14" name="TextBox 13"/>
          <p:cNvSpPr txBox="1"/>
          <p:nvPr/>
        </p:nvSpPr>
        <p:spPr>
          <a:xfrm>
            <a:off x="3068520" y="3962520"/>
            <a:ext cx="2492165" cy="307777"/>
          </a:xfrm>
          <a:prstGeom prst="rect">
            <a:avLst/>
          </a:prstGeom>
          <a:noFill/>
        </p:spPr>
        <p:txBody>
          <a:bodyPr wrap="square" rtlCol="0">
            <a:spAutoFit/>
          </a:bodyPr>
          <a:lstStyle/>
          <a:p>
            <a:r>
              <a:rPr lang="en-US" sz="1400" b="1" dirty="0" smtClean="0">
                <a:latin typeface="Arial"/>
                <a:cs typeface="Arial"/>
              </a:rPr>
              <a:t>Contours: </a:t>
            </a:r>
            <a:r>
              <a:rPr lang="en-US" sz="1400" dirty="0" smtClean="0">
                <a:latin typeface="Arial"/>
                <a:cs typeface="Arial"/>
              </a:rPr>
              <a:t>SLP anomalies</a:t>
            </a:r>
            <a:endParaRPr lang="en-US" sz="1400" dirty="0">
              <a:latin typeface="Arial"/>
              <a:cs typeface="Arial"/>
            </a:endParaRPr>
          </a:p>
        </p:txBody>
      </p:sp>
      <p:sp>
        <p:nvSpPr>
          <p:cNvPr id="15" name="TextBox 14"/>
          <p:cNvSpPr txBox="1"/>
          <p:nvPr/>
        </p:nvSpPr>
        <p:spPr>
          <a:xfrm>
            <a:off x="3068521" y="4490143"/>
            <a:ext cx="2492165" cy="523220"/>
          </a:xfrm>
          <a:prstGeom prst="rect">
            <a:avLst/>
          </a:prstGeom>
          <a:noFill/>
        </p:spPr>
        <p:txBody>
          <a:bodyPr wrap="square" rtlCol="0">
            <a:spAutoFit/>
          </a:bodyPr>
          <a:lstStyle/>
          <a:p>
            <a:r>
              <a:rPr lang="en-US" sz="1400" b="1" dirty="0" smtClean="0">
                <a:latin typeface="Arial"/>
                <a:cs typeface="Arial"/>
              </a:rPr>
              <a:t>Shading: </a:t>
            </a:r>
            <a:r>
              <a:rPr lang="en-US" sz="1400" dirty="0" smtClean="0">
                <a:latin typeface="Arial"/>
                <a:cs typeface="Arial"/>
              </a:rPr>
              <a:t>2-m temperature</a:t>
            </a:r>
          </a:p>
          <a:p>
            <a:r>
              <a:rPr lang="en-US" sz="1400" dirty="0" smtClean="0">
                <a:latin typeface="Arial"/>
                <a:cs typeface="Arial"/>
              </a:rPr>
              <a:t>anomalies</a:t>
            </a:r>
            <a:endParaRPr lang="en-US" sz="1400" dirty="0">
              <a:latin typeface="Arial"/>
              <a:cs typeface="Arial"/>
            </a:endParaRPr>
          </a:p>
        </p:txBody>
      </p:sp>
      <p:sp>
        <p:nvSpPr>
          <p:cNvPr id="16" name="TextBox 15"/>
          <p:cNvSpPr txBox="1"/>
          <p:nvPr/>
        </p:nvSpPr>
        <p:spPr>
          <a:xfrm>
            <a:off x="5732005" y="813835"/>
            <a:ext cx="3231674" cy="954107"/>
          </a:xfrm>
          <a:prstGeom prst="rect">
            <a:avLst/>
          </a:prstGeom>
          <a:noFill/>
        </p:spPr>
        <p:txBody>
          <a:bodyPr wrap="square" rtlCol="0">
            <a:spAutoFit/>
          </a:bodyPr>
          <a:lstStyle/>
          <a:p>
            <a:r>
              <a:rPr lang="en-US" sz="1400" dirty="0" smtClean="0">
                <a:latin typeface="Arial"/>
                <a:cs typeface="Arial"/>
              </a:rPr>
              <a:t>Composites for “Arctic cyclone” weather pattern during JJAS 1979–2019. </a:t>
            </a:r>
            <a:r>
              <a:rPr lang="en-US" sz="1400" dirty="0" smtClean="0">
                <a:latin typeface="Arial"/>
                <a:cs typeface="Arial"/>
              </a:rPr>
              <a:t>Figure </a:t>
            </a:r>
            <a:r>
              <a:rPr lang="en-US" sz="1400" dirty="0" smtClean="0">
                <a:latin typeface="Arial"/>
                <a:cs typeface="Arial"/>
              </a:rPr>
              <a:t>S2 adapted from Yamagami and </a:t>
            </a:r>
            <a:r>
              <a:rPr lang="en-US" sz="1400" dirty="0" err="1" smtClean="0">
                <a:latin typeface="Arial"/>
                <a:cs typeface="Arial"/>
              </a:rPr>
              <a:t>Matsueda</a:t>
            </a:r>
            <a:r>
              <a:rPr lang="en-US" sz="1400" dirty="0" smtClean="0">
                <a:latin typeface="Arial"/>
                <a:cs typeface="Arial"/>
              </a:rPr>
              <a:t> (2021). </a:t>
            </a:r>
            <a:endParaRPr lang="en-US" sz="1400" dirty="0">
              <a:latin typeface="Arial"/>
              <a:cs typeface="Arial"/>
            </a:endParaRPr>
          </a:p>
        </p:txBody>
      </p:sp>
      <p:sp>
        <p:nvSpPr>
          <p:cNvPr id="18" name="TextBox 17"/>
          <p:cNvSpPr txBox="1"/>
          <p:nvPr/>
        </p:nvSpPr>
        <p:spPr>
          <a:xfrm>
            <a:off x="5732005" y="2281881"/>
            <a:ext cx="3231674" cy="2031325"/>
          </a:xfrm>
          <a:prstGeom prst="rect">
            <a:avLst/>
          </a:prstGeom>
          <a:noFill/>
        </p:spPr>
        <p:txBody>
          <a:bodyPr wrap="square" rtlCol="0">
            <a:spAutoFit/>
          </a:bodyPr>
          <a:lstStyle/>
          <a:p>
            <a:pPr marL="285750" indent="-285750">
              <a:buFont typeface="Arial"/>
              <a:buChar char="•"/>
            </a:pPr>
            <a:r>
              <a:rPr lang="en-US" dirty="0">
                <a:latin typeface="Arial"/>
                <a:cs typeface="Arial"/>
              </a:rPr>
              <a:t>Yamagami </a:t>
            </a:r>
            <a:r>
              <a:rPr lang="en-US" dirty="0" smtClean="0">
                <a:latin typeface="Arial"/>
                <a:cs typeface="Arial"/>
              </a:rPr>
              <a:t>and </a:t>
            </a:r>
            <a:r>
              <a:rPr lang="en-US" dirty="0" err="1" smtClean="0">
                <a:latin typeface="Arial"/>
                <a:cs typeface="Arial"/>
              </a:rPr>
              <a:t>Matsueda</a:t>
            </a:r>
            <a:r>
              <a:rPr lang="en-US" dirty="0" smtClean="0">
                <a:latin typeface="Arial"/>
                <a:cs typeface="Arial"/>
              </a:rPr>
              <a:t> </a:t>
            </a:r>
            <a:r>
              <a:rPr lang="en-US" dirty="0">
                <a:latin typeface="Arial"/>
                <a:cs typeface="Arial"/>
              </a:rPr>
              <a:t>(2021) suggest that forecast busts over the Arctic during summer may be linked </a:t>
            </a:r>
            <a:r>
              <a:rPr lang="en-US" dirty="0" smtClean="0">
                <a:latin typeface="Arial"/>
                <a:cs typeface="Arial"/>
              </a:rPr>
              <a:t>to forecast </a:t>
            </a:r>
            <a:r>
              <a:rPr lang="en-US" dirty="0">
                <a:latin typeface="Arial"/>
                <a:cs typeface="Arial"/>
              </a:rPr>
              <a:t>errors in synoptic-scale systems such as ACs.</a:t>
            </a:r>
          </a:p>
        </p:txBody>
      </p:sp>
    </p:spTree>
    <p:extLst>
      <p:ext uri="{BB962C8B-B14F-4D97-AF65-F5344CB8AC3E}">
        <p14:creationId xmlns:p14="http://schemas.microsoft.com/office/powerpoint/2010/main" val="261255029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9107" y="53429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p:nvSpPr>
        <p:spPr>
          <a:xfrm>
            <a:off x="180257" y="693711"/>
            <a:ext cx="8791678" cy="42470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latin typeface="Arial"/>
                <a:ea typeface="Times New Roman"/>
                <a:cs typeface="Arial"/>
              </a:rPr>
              <a:t>Forecast errors propagating along upper-tropospheric waveguides (e.g., Langland et al. 2002; Hakim 2005) and forecast errors associated with features embedded within upper-tropospheric waveguides (e.g., troughs and ridges) (e.g., Sanders 1992; Davies and </a:t>
            </a:r>
            <a:r>
              <a:rPr lang="en-US" sz="1800" dirty="0" err="1" smtClean="0">
                <a:latin typeface="Arial"/>
                <a:ea typeface="Times New Roman"/>
                <a:cs typeface="Arial"/>
              </a:rPr>
              <a:t>Didione</a:t>
            </a:r>
            <a:r>
              <a:rPr lang="en-US" sz="1800" dirty="0" smtClean="0">
                <a:latin typeface="Arial"/>
                <a:ea typeface="Times New Roman"/>
                <a:cs typeface="Arial"/>
              </a:rPr>
              <a:t> 2013; Berman and Torn 2019) can contribute to forecast errors in the synoptic-scale flow over the middle latitudes.</a:t>
            </a:r>
          </a:p>
          <a:p>
            <a:endParaRPr lang="en-US" sz="1800" dirty="0">
              <a:latin typeface="Arial"/>
              <a:ea typeface="Times New Roman"/>
              <a:cs typeface="Arial"/>
            </a:endParaRPr>
          </a:p>
          <a:p>
            <a:r>
              <a:rPr lang="en-US" sz="1800" dirty="0" smtClean="0">
                <a:latin typeface="Arial"/>
                <a:ea typeface="Times New Roman"/>
                <a:cs typeface="Arial"/>
              </a:rPr>
              <a:t>Forecast </a:t>
            </a:r>
            <a:r>
              <a:rPr lang="en-US" sz="1800" dirty="0">
                <a:latin typeface="Arial"/>
                <a:ea typeface="Times New Roman"/>
                <a:cs typeface="Arial"/>
              </a:rPr>
              <a:t>errors related to baroclinic processes (e.g.</a:t>
            </a:r>
            <a:r>
              <a:rPr lang="en-US" sz="1800" dirty="0" smtClean="0">
                <a:latin typeface="Arial"/>
                <a:ea typeface="Times New Roman"/>
                <a:cs typeface="Arial"/>
              </a:rPr>
              <a:t>,</a:t>
            </a:r>
            <a:r>
              <a:rPr lang="en-US" sz="1800" dirty="0" err="1" smtClean="0">
                <a:latin typeface="Arial"/>
                <a:ea typeface="Times New Roman"/>
                <a:cs typeface="Arial"/>
              </a:rPr>
              <a:t>Tribbia</a:t>
            </a:r>
            <a:r>
              <a:rPr lang="en-US" sz="1800" dirty="0" smtClean="0">
                <a:latin typeface="Arial"/>
                <a:ea typeface="Times New Roman"/>
                <a:cs typeface="Arial"/>
              </a:rPr>
              <a:t> </a:t>
            </a:r>
            <a:r>
              <a:rPr lang="en-US" sz="1800" dirty="0">
                <a:latin typeface="Arial"/>
                <a:ea typeface="Times New Roman"/>
                <a:cs typeface="Arial"/>
              </a:rPr>
              <a:t>and </a:t>
            </a:r>
            <a:r>
              <a:rPr lang="en-US" sz="1800" dirty="0" err="1">
                <a:latin typeface="Arial"/>
                <a:ea typeface="Times New Roman"/>
                <a:cs typeface="Arial"/>
              </a:rPr>
              <a:t>Baumhefner</a:t>
            </a:r>
            <a:r>
              <a:rPr lang="en-US" sz="1800" dirty="0">
                <a:latin typeface="Arial"/>
                <a:ea typeface="Times New Roman"/>
                <a:cs typeface="Arial"/>
              </a:rPr>
              <a:t> 2004; Davies and </a:t>
            </a:r>
            <a:r>
              <a:rPr lang="en-US" sz="1800" dirty="0" err="1">
                <a:latin typeface="Arial"/>
                <a:ea typeface="Times New Roman"/>
                <a:cs typeface="Arial"/>
              </a:rPr>
              <a:t>Didone</a:t>
            </a:r>
            <a:r>
              <a:rPr lang="en-US" sz="1800" dirty="0">
                <a:latin typeface="Arial"/>
                <a:ea typeface="Times New Roman"/>
                <a:cs typeface="Arial"/>
              </a:rPr>
              <a:t> </a:t>
            </a:r>
            <a:r>
              <a:rPr lang="en-US" sz="1800" dirty="0" smtClean="0">
                <a:latin typeface="Arial"/>
                <a:ea typeface="Times New Roman"/>
                <a:cs typeface="Arial"/>
              </a:rPr>
              <a:t>2013) and latent heating (e.g., </a:t>
            </a:r>
            <a:r>
              <a:rPr lang="en-US" sz="1800" dirty="0" err="1" smtClean="0">
                <a:latin typeface="Arial"/>
                <a:ea typeface="Times New Roman"/>
                <a:cs typeface="Arial"/>
              </a:rPr>
              <a:t>Rodwell</a:t>
            </a:r>
            <a:r>
              <a:rPr lang="en-US" sz="1800" dirty="0" smtClean="0">
                <a:latin typeface="Arial"/>
                <a:ea typeface="Times New Roman"/>
                <a:cs typeface="Arial"/>
              </a:rPr>
              <a:t> et al. 2013</a:t>
            </a:r>
            <a:r>
              <a:rPr lang="en-US" sz="1800" dirty="0">
                <a:latin typeface="Arial"/>
                <a:ea typeface="Times New Roman"/>
                <a:cs typeface="Arial"/>
              </a:rPr>
              <a:t>; </a:t>
            </a:r>
            <a:r>
              <a:rPr lang="en-US" sz="1800" dirty="0" err="1" smtClean="0">
                <a:latin typeface="Arial"/>
                <a:ea typeface="Times New Roman"/>
                <a:cs typeface="Arial"/>
              </a:rPr>
              <a:t>Martínez</a:t>
            </a:r>
            <a:r>
              <a:rPr lang="en-US" sz="1800" dirty="0">
                <a:latin typeface="Arial"/>
                <a:ea typeface="Times New Roman"/>
                <a:cs typeface="Arial"/>
              </a:rPr>
              <a:t>-Alvarado et al. 2016; Grams et al</a:t>
            </a:r>
            <a:r>
              <a:rPr lang="en-US" sz="1800" dirty="0" smtClean="0">
                <a:latin typeface="Arial"/>
                <a:ea typeface="Times New Roman"/>
                <a:cs typeface="Arial"/>
              </a:rPr>
              <a:t>. 2018) </a:t>
            </a:r>
            <a:r>
              <a:rPr lang="en-US" sz="1800" dirty="0">
                <a:latin typeface="Arial"/>
                <a:ea typeface="Times New Roman"/>
                <a:cs typeface="Arial"/>
              </a:rPr>
              <a:t>can contribute to forecast errors in the synoptic-scale flow </a:t>
            </a:r>
            <a:r>
              <a:rPr lang="en-US" sz="1800" dirty="0" smtClean="0">
                <a:latin typeface="Arial"/>
                <a:ea typeface="Times New Roman"/>
                <a:cs typeface="Arial"/>
              </a:rPr>
              <a:t>over the </a:t>
            </a:r>
            <a:r>
              <a:rPr lang="en-US" sz="1800" dirty="0">
                <a:latin typeface="Arial"/>
                <a:ea typeface="Times New Roman"/>
                <a:cs typeface="Arial"/>
              </a:rPr>
              <a:t>middle latitudes.</a:t>
            </a:r>
            <a:endParaRPr lang="en-US" sz="1800" dirty="0" smtClean="0">
              <a:latin typeface="Arial"/>
              <a:ea typeface="Times New Roman"/>
              <a:cs typeface="Arial"/>
            </a:endParaRPr>
          </a:p>
          <a:p>
            <a:endParaRPr lang="en-US" sz="1800" dirty="0">
              <a:latin typeface="Arial"/>
              <a:ea typeface="Times New Roman"/>
              <a:cs typeface="Arial"/>
            </a:endParaRPr>
          </a:p>
          <a:p>
            <a:endParaRPr lang="en-US" sz="2000" dirty="0" smtClean="0">
              <a:latin typeface="Arial"/>
              <a:cs typeface="Arial"/>
            </a:endParaRPr>
          </a:p>
          <a:p>
            <a:pPr marL="457200" lvl="1" indent="0">
              <a:buFont typeface="Arial"/>
              <a:buNone/>
            </a:pPr>
            <a:endParaRPr lang="en-US" sz="2200" dirty="0" smtClean="0">
              <a:solidFill>
                <a:srgbClr val="0000FF"/>
              </a:solidFill>
              <a:latin typeface="Arial"/>
              <a:cs typeface="Arial"/>
            </a:endParaRPr>
          </a:p>
          <a:p>
            <a:pPr marL="400050" lvl="1" indent="0">
              <a:buFont typeface="Arial"/>
              <a:buNone/>
            </a:pPr>
            <a:endParaRPr lang="en-US" sz="2200" dirty="0" smtClean="0">
              <a:solidFill>
                <a:srgbClr val="0E00FF"/>
              </a:solidFill>
              <a:latin typeface="Arial"/>
              <a:cs typeface="Arial"/>
            </a:endParaRPr>
          </a:p>
          <a:p>
            <a:pPr marL="800100" lvl="1" indent="-342900">
              <a:buFont typeface="+mj-lt"/>
              <a:buAutoNum type="alphaLcParenR"/>
            </a:pPr>
            <a:endParaRPr lang="en-US" sz="1800" dirty="0" smtClean="0">
              <a:latin typeface="Arial"/>
              <a:cs typeface="Arial"/>
            </a:endParaRPr>
          </a:p>
          <a:p>
            <a:pPr lvl="1"/>
            <a:endParaRPr lang="en-US" sz="2200" dirty="0" smtClean="0">
              <a:latin typeface="Arial"/>
              <a:cs typeface="Arial"/>
            </a:endParaRPr>
          </a:p>
          <a:p>
            <a:pPr lvl="1"/>
            <a:endParaRPr lang="en-US" sz="1900" dirty="0" smtClean="0">
              <a:latin typeface="Arial" panose="020B0604020202020204" pitchFamily="34" charset="0"/>
              <a:cs typeface="Arial" panose="020B0604020202020204" pitchFamily="34" charset="0"/>
            </a:endParaRPr>
          </a:p>
          <a:p>
            <a:pPr lvl="1"/>
            <a:endParaRPr lang="en-US" sz="1400" dirty="0">
              <a:latin typeface="Arial" panose="020B0604020202020204" pitchFamily="34" charset="0"/>
              <a:cs typeface="Arial" panose="020B0604020202020204" pitchFamily="34" charset="0"/>
            </a:endParaRPr>
          </a:p>
        </p:txBody>
      </p:sp>
      <p:sp>
        <p:nvSpPr>
          <p:cNvPr id="5" name="Title 1"/>
          <p:cNvSpPr txBox="1">
            <a:spLocks/>
          </p:cNvSpPr>
          <p:nvPr/>
        </p:nvSpPr>
        <p:spPr>
          <a:xfrm>
            <a:off x="2" y="7254"/>
            <a:ext cx="8116979" cy="492554"/>
          </a:xfrm>
          <a:prstGeom prst="rect">
            <a:avLst/>
          </a:prstGeom>
        </p:spPr>
        <p:txBody>
          <a:bodyPr vert="horz" lIns="91440" tIns="0" rIns="91440" bIns="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b="1" dirty="0" smtClean="0">
                <a:solidFill>
                  <a:srgbClr val="FF0000"/>
                </a:solidFill>
                <a:latin typeface="Arial" panose="020B0604020202020204" pitchFamily="34" charset="0"/>
                <a:cs typeface="Arial" panose="020B0604020202020204" pitchFamily="34" charset="0"/>
              </a:rPr>
              <a:t>Literature review</a:t>
            </a:r>
            <a:endParaRPr lang="en-US"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577036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9107" y="53429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itle 1"/>
          <p:cNvSpPr txBox="1">
            <a:spLocks/>
          </p:cNvSpPr>
          <p:nvPr/>
        </p:nvSpPr>
        <p:spPr>
          <a:xfrm>
            <a:off x="2" y="7254"/>
            <a:ext cx="8116979" cy="492554"/>
          </a:xfrm>
          <a:prstGeom prst="rect">
            <a:avLst/>
          </a:prstGeom>
        </p:spPr>
        <p:txBody>
          <a:bodyPr vert="horz" lIns="91440" tIns="0" rIns="91440" bIns="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b="1" dirty="0" smtClean="0">
                <a:solidFill>
                  <a:srgbClr val="FF0000"/>
                </a:solidFill>
                <a:latin typeface="Arial" panose="020B0604020202020204" pitchFamily="34" charset="0"/>
                <a:cs typeface="Arial" panose="020B0604020202020204" pitchFamily="34" charset="0"/>
              </a:rPr>
              <a:t>Literature review</a:t>
            </a:r>
            <a:endParaRPr lang="en-US" sz="2200" b="1" dirty="0">
              <a:solidFill>
                <a:srgbClr val="FF0000"/>
              </a:solidFill>
              <a:latin typeface="Arial" panose="020B0604020202020204" pitchFamily="34" charset="0"/>
              <a:cs typeface="Arial" panose="020B0604020202020204" pitchFamily="34" charset="0"/>
            </a:endParaRPr>
          </a:p>
        </p:txBody>
      </p:sp>
      <p:sp>
        <p:nvSpPr>
          <p:cNvPr id="18" name="TextBox 17"/>
          <p:cNvSpPr txBox="1"/>
          <p:nvPr/>
        </p:nvSpPr>
        <p:spPr>
          <a:xfrm>
            <a:off x="5386774" y="1776315"/>
            <a:ext cx="3231674" cy="3139321"/>
          </a:xfrm>
          <a:prstGeom prst="rect">
            <a:avLst/>
          </a:prstGeom>
          <a:noFill/>
        </p:spPr>
        <p:txBody>
          <a:bodyPr wrap="square" rtlCol="0">
            <a:spAutoFit/>
          </a:bodyPr>
          <a:lstStyle/>
          <a:p>
            <a:pPr marL="285750" indent="-285750">
              <a:buFont typeface="Arial"/>
              <a:buChar char="•"/>
            </a:pPr>
            <a:r>
              <a:rPr lang="en-US" dirty="0" err="1" smtClean="0">
                <a:latin typeface="Arial"/>
                <a:cs typeface="Arial"/>
              </a:rPr>
              <a:t>Fearon</a:t>
            </a:r>
            <a:r>
              <a:rPr lang="en-US" dirty="0" smtClean="0">
                <a:latin typeface="Arial"/>
                <a:cs typeface="Arial"/>
              </a:rPr>
              <a:t> et al. (2021) identified moist intrusions based on 1000–300-hPa integrated water vapor transport (IVT).</a:t>
            </a:r>
          </a:p>
          <a:p>
            <a:pPr marL="285750" indent="-285750">
              <a:buFont typeface="Arial"/>
              <a:buChar char="•"/>
            </a:pPr>
            <a:endParaRPr lang="en-US" dirty="0">
              <a:latin typeface="Arial"/>
              <a:cs typeface="Arial"/>
            </a:endParaRPr>
          </a:p>
          <a:p>
            <a:pPr marL="285750" indent="-285750">
              <a:buFont typeface="Arial"/>
              <a:buChar char="•"/>
            </a:pPr>
            <a:r>
              <a:rPr lang="en-US" dirty="0" smtClean="0">
                <a:latin typeface="Arial"/>
                <a:cs typeface="Arial"/>
              </a:rPr>
              <a:t>They also identified ACs associated with moist intrusions</a:t>
            </a:r>
            <a:r>
              <a:rPr lang="en-US" dirty="0" smtClean="0">
                <a:latin typeface="Arial"/>
                <a:cs typeface="Arial"/>
              </a:rPr>
              <a:t> extending from lower latitudes to poleward across 70°N.</a:t>
            </a:r>
            <a:endParaRPr lang="en-US" dirty="0">
              <a:latin typeface="Arial"/>
              <a:cs typeface="Arial"/>
            </a:endParaRPr>
          </a:p>
        </p:txBody>
      </p:sp>
      <p:pic>
        <p:nvPicPr>
          <p:cNvPr id="3" name="Picture 2" descr="Screen Shot 2021-12-10 at 2.25.0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37" y="678873"/>
            <a:ext cx="5032577" cy="2503160"/>
          </a:xfrm>
          <a:prstGeom prst="rect">
            <a:avLst/>
          </a:prstGeom>
        </p:spPr>
      </p:pic>
      <p:pic>
        <p:nvPicPr>
          <p:cNvPr id="11" name="Picture 10" descr="Screen Shot 2021-12-10 at 2.26.0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37" y="3275423"/>
            <a:ext cx="5032577" cy="520813"/>
          </a:xfrm>
          <a:prstGeom prst="rect">
            <a:avLst/>
          </a:prstGeom>
        </p:spPr>
      </p:pic>
      <p:sp>
        <p:nvSpPr>
          <p:cNvPr id="17" name="TextBox 16"/>
          <p:cNvSpPr txBox="1"/>
          <p:nvPr/>
        </p:nvSpPr>
        <p:spPr>
          <a:xfrm>
            <a:off x="231281" y="3876203"/>
            <a:ext cx="4899933" cy="523220"/>
          </a:xfrm>
          <a:prstGeom prst="rect">
            <a:avLst/>
          </a:prstGeom>
          <a:noFill/>
        </p:spPr>
        <p:txBody>
          <a:bodyPr wrap="square" rtlCol="0">
            <a:spAutoFit/>
          </a:bodyPr>
          <a:lstStyle/>
          <a:p>
            <a:r>
              <a:rPr lang="en-US" sz="1400" b="1" dirty="0">
                <a:latin typeface="Arial"/>
                <a:cs typeface="Arial"/>
              </a:rPr>
              <a:t>(</a:t>
            </a:r>
            <a:r>
              <a:rPr lang="en-US" sz="1400" b="1" dirty="0" smtClean="0">
                <a:latin typeface="Arial"/>
                <a:cs typeface="Arial"/>
              </a:rPr>
              <a:t>left) </a:t>
            </a:r>
            <a:r>
              <a:rPr lang="en-US" sz="1400" dirty="0" smtClean="0">
                <a:latin typeface="Arial"/>
                <a:cs typeface="Arial"/>
              </a:rPr>
              <a:t>Cyclone-center grid cell counts per month for ACs associated with mois</a:t>
            </a:r>
            <a:r>
              <a:rPr lang="en-US" sz="1400" dirty="0" smtClean="0">
                <a:latin typeface="Arial"/>
                <a:cs typeface="Arial"/>
              </a:rPr>
              <a:t>t intrusions (top values of color bar)</a:t>
            </a:r>
            <a:endParaRPr lang="en-US" sz="1400" dirty="0">
              <a:latin typeface="Arial"/>
              <a:cs typeface="Arial"/>
            </a:endParaRPr>
          </a:p>
        </p:txBody>
      </p:sp>
      <p:sp>
        <p:nvSpPr>
          <p:cNvPr id="19" name="TextBox 18"/>
          <p:cNvSpPr txBox="1"/>
          <p:nvPr/>
        </p:nvSpPr>
        <p:spPr>
          <a:xfrm>
            <a:off x="231281" y="4422874"/>
            <a:ext cx="4899933" cy="523220"/>
          </a:xfrm>
          <a:prstGeom prst="rect">
            <a:avLst/>
          </a:prstGeom>
          <a:noFill/>
        </p:spPr>
        <p:txBody>
          <a:bodyPr wrap="square" rtlCol="0">
            <a:spAutoFit/>
          </a:bodyPr>
          <a:lstStyle/>
          <a:p>
            <a:r>
              <a:rPr lang="en-US" sz="1400" b="1" dirty="0" smtClean="0">
                <a:latin typeface="Arial"/>
                <a:cs typeface="Arial"/>
              </a:rPr>
              <a:t>(right</a:t>
            </a:r>
            <a:r>
              <a:rPr lang="en-US" sz="1400" b="1" dirty="0" smtClean="0">
                <a:latin typeface="Arial"/>
                <a:cs typeface="Arial"/>
              </a:rPr>
              <a:t>) </a:t>
            </a:r>
            <a:r>
              <a:rPr lang="en-US" sz="1400" dirty="0" smtClean="0">
                <a:latin typeface="Arial"/>
                <a:cs typeface="Arial"/>
              </a:rPr>
              <a:t>Moist intrusion grid cell counts per month (bottom values of color bar)</a:t>
            </a:r>
            <a:endParaRPr lang="en-US" sz="1400" dirty="0">
              <a:latin typeface="Arial"/>
              <a:cs typeface="Arial"/>
            </a:endParaRPr>
          </a:p>
        </p:txBody>
      </p:sp>
      <p:sp>
        <p:nvSpPr>
          <p:cNvPr id="20" name="TextBox 19"/>
          <p:cNvSpPr txBox="1"/>
          <p:nvPr/>
        </p:nvSpPr>
        <p:spPr>
          <a:xfrm>
            <a:off x="5485411" y="740528"/>
            <a:ext cx="3231674" cy="738664"/>
          </a:xfrm>
          <a:prstGeom prst="rect">
            <a:avLst/>
          </a:prstGeom>
          <a:noFill/>
        </p:spPr>
        <p:txBody>
          <a:bodyPr wrap="square" rtlCol="0">
            <a:spAutoFit/>
          </a:bodyPr>
          <a:lstStyle/>
          <a:p>
            <a:r>
              <a:rPr lang="en-US" sz="1400" dirty="0" smtClean="0">
                <a:latin typeface="Arial"/>
                <a:cs typeface="Arial"/>
              </a:rPr>
              <a:t>Figure 1 adapted from </a:t>
            </a:r>
            <a:r>
              <a:rPr lang="en-US" sz="1400" dirty="0" err="1" smtClean="0">
                <a:latin typeface="Arial"/>
                <a:cs typeface="Arial"/>
              </a:rPr>
              <a:t>Fearon</a:t>
            </a:r>
            <a:r>
              <a:rPr lang="en-US" sz="1400" dirty="0" smtClean="0">
                <a:latin typeface="Arial"/>
                <a:cs typeface="Arial"/>
              </a:rPr>
              <a:t> et al. (2021). Panels shown correspond to June–August 1998–2017.</a:t>
            </a:r>
            <a:endParaRPr lang="en-US" sz="1400" dirty="0">
              <a:latin typeface="Arial"/>
              <a:cs typeface="Arial"/>
            </a:endParaRPr>
          </a:p>
        </p:txBody>
      </p:sp>
    </p:spTree>
    <p:extLst>
      <p:ext uri="{BB962C8B-B14F-4D97-AF65-F5344CB8AC3E}">
        <p14:creationId xmlns:p14="http://schemas.microsoft.com/office/powerpoint/2010/main" val="37730562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9107" y="53429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p:nvSpPr>
        <p:spPr>
          <a:xfrm>
            <a:off x="180257" y="693711"/>
            <a:ext cx="8791678" cy="42470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latin typeface="Arial"/>
                <a:ea typeface="Times New Roman"/>
                <a:cs typeface="Arial"/>
              </a:rPr>
              <a:t>Baroclinic processes have been shown to play an important role in the development and intensification </a:t>
            </a:r>
            <a:r>
              <a:rPr lang="en-US" sz="1800" dirty="0">
                <a:latin typeface="Arial"/>
                <a:ea typeface="Times New Roman"/>
                <a:cs typeface="Arial"/>
              </a:rPr>
              <a:t>of </a:t>
            </a:r>
            <a:r>
              <a:rPr lang="en-US" sz="1800" dirty="0" smtClean="0">
                <a:latin typeface="Arial"/>
                <a:ea typeface="Times New Roman"/>
                <a:cs typeface="Arial"/>
              </a:rPr>
              <a:t>ACs (</a:t>
            </a:r>
            <a:r>
              <a:rPr lang="en-US" sz="1800" dirty="0">
                <a:latin typeface="Arial"/>
                <a:ea typeface="Times New Roman"/>
                <a:cs typeface="Arial"/>
              </a:rPr>
              <a:t>e.g.</a:t>
            </a:r>
            <a:r>
              <a:rPr lang="en-US" sz="1800" dirty="0" smtClean="0">
                <a:latin typeface="Arial"/>
                <a:ea typeface="Times New Roman"/>
                <a:cs typeface="Arial"/>
              </a:rPr>
              <a:t>, Simmonds </a:t>
            </a:r>
            <a:r>
              <a:rPr lang="en-US" sz="1800" dirty="0">
                <a:latin typeface="Arial"/>
                <a:ea typeface="Times New Roman"/>
                <a:cs typeface="Arial"/>
              </a:rPr>
              <a:t>and </a:t>
            </a:r>
            <a:r>
              <a:rPr lang="en-US" sz="1800" dirty="0" err="1">
                <a:latin typeface="Arial"/>
                <a:ea typeface="Times New Roman"/>
                <a:cs typeface="Arial"/>
              </a:rPr>
              <a:t>Rudeva</a:t>
            </a:r>
            <a:r>
              <a:rPr lang="en-US" sz="1800" dirty="0">
                <a:latin typeface="Arial"/>
                <a:ea typeface="Times New Roman"/>
                <a:cs typeface="Arial"/>
              </a:rPr>
              <a:t> 2012; </a:t>
            </a:r>
            <a:r>
              <a:rPr lang="en-US" sz="1800" dirty="0" err="1">
                <a:latin typeface="Arial"/>
                <a:ea typeface="Times New Roman"/>
                <a:cs typeface="Arial"/>
              </a:rPr>
              <a:t>Aizawa</a:t>
            </a:r>
            <a:r>
              <a:rPr lang="en-US" sz="1800" dirty="0">
                <a:latin typeface="Arial"/>
                <a:ea typeface="Times New Roman"/>
                <a:cs typeface="Arial"/>
              </a:rPr>
              <a:t> et al. 2014; Yamazaki et al. 2015; Tao et al. 2017a,b</a:t>
            </a:r>
            <a:r>
              <a:rPr lang="en-US" sz="1800" dirty="0" smtClean="0">
                <a:latin typeface="Arial"/>
                <a:ea typeface="Times New Roman"/>
                <a:cs typeface="Arial"/>
              </a:rPr>
              <a:t>; Yamagami </a:t>
            </a:r>
            <a:r>
              <a:rPr lang="en-US" sz="1800" dirty="0">
                <a:latin typeface="Arial"/>
                <a:ea typeface="Times New Roman"/>
                <a:cs typeface="Arial"/>
              </a:rPr>
              <a:t>et al. 2017)</a:t>
            </a:r>
            <a:endParaRPr lang="en-US" sz="1800" dirty="0" smtClean="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pPr marL="0" indent="0">
              <a:buNone/>
            </a:pPr>
            <a:endParaRPr lang="en-US" sz="1800" dirty="0" smtClean="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smtClean="0">
              <a:latin typeface="Arial" panose="020B0604020202020204" pitchFamily="34" charset="0"/>
              <a:cs typeface="Arial" panose="020B0604020202020204" pitchFamily="34" charset="0"/>
            </a:endParaRPr>
          </a:p>
          <a:p>
            <a:endParaRPr lang="en-US" sz="1800" dirty="0" smtClean="0">
              <a:latin typeface="Arial"/>
              <a:cs typeface="Arial"/>
            </a:endParaRPr>
          </a:p>
          <a:p>
            <a:pPr marL="457200" lvl="1" indent="0">
              <a:buFont typeface="Arial"/>
              <a:buNone/>
            </a:pPr>
            <a:endParaRPr lang="en-US" sz="2000" dirty="0" smtClean="0">
              <a:latin typeface="Arial"/>
              <a:cs typeface="Arial"/>
            </a:endParaRPr>
          </a:p>
          <a:p>
            <a:pPr marL="457200" lvl="1" indent="0">
              <a:buFont typeface="Arial"/>
              <a:buNone/>
            </a:pPr>
            <a:endParaRPr lang="en-US" sz="2200" dirty="0" smtClean="0">
              <a:solidFill>
                <a:srgbClr val="0000FF"/>
              </a:solidFill>
              <a:latin typeface="Arial"/>
              <a:cs typeface="Arial"/>
            </a:endParaRPr>
          </a:p>
          <a:p>
            <a:pPr marL="400050" lvl="1" indent="0">
              <a:buFont typeface="Arial"/>
              <a:buNone/>
            </a:pPr>
            <a:endParaRPr lang="en-US" sz="2200" dirty="0" smtClean="0">
              <a:solidFill>
                <a:srgbClr val="0E00FF"/>
              </a:solidFill>
              <a:latin typeface="Arial"/>
              <a:cs typeface="Arial"/>
            </a:endParaRPr>
          </a:p>
          <a:p>
            <a:pPr marL="800100" lvl="1" indent="-342900">
              <a:buFont typeface="+mj-lt"/>
              <a:buAutoNum type="alphaLcParenR"/>
            </a:pPr>
            <a:endParaRPr lang="en-US" sz="1800" dirty="0" smtClean="0">
              <a:latin typeface="Arial"/>
              <a:cs typeface="Arial"/>
            </a:endParaRPr>
          </a:p>
          <a:p>
            <a:pPr lvl="1"/>
            <a:endParaRPr lang="en-US" sz="2200" dirty="0" smtClean="0">
              <a:latin typeface="Arial"/>
              <a:cs typeface="Arial"/>
            </a:endParaRPr>
          </a:p>
          <a:p>
            <a:pPr lvl="1"/>
            <a:endParaRPr lang="en-US" sz="1900" dirty="0" smtClean="0">
              <a:latin typeface="Arial" panose="020B0604020202020204" pitchFamily="34" charset="0"/>
              <a:cs typeface="Arial" panose="020B0604020202020204" pitchFamily="34" charset="0"/>
            </a:endParaRPr>
          </a:p>
          <a:p>
            <a:pPr lvl="1"/>
            <a:endParaRPr lang="en-US" sz="1400" dirty="0">
              <a:latin typeface="Arial" panose="020B0604020202020204" pitchFamily="34" charset="0"/>
              <a:cs typeface="Arial" panose="020B0604020202020204" pitchFamily="34" charset="0"/>
            </a:endParaRPr>
          </a:p>
        </p:txBody>
      </p:sp>
      <p:sp>
        <p:nvSpPr>
          <p:cNvPr id="5" name="Title 1"/>
          <p:cNvSpPr txBox="1">
            <a:spLocks/>
          </p:cNvSpPr>
          <p:nvPr/>
        </p:nvSpPr>
        <p:spPr>
          <a:xfrm>
            <a:off x="2" y="7254"/>
            <a:ext cx="8116979" cy="492554"/>
          </a:xfrm>
          <a:prstGeom prst="rect">
            <a:avLst/>
          </a:prstGeom>
        </p:spPr>
        <p:txBody>
          <a:bodyPr vert="horz" lIns="91440" tIns="0" rIns="91440" bIns="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b="1" dirty="0" smtClean="0">
                <a:solidFill>
                  <a:srgbClr val="FF0000"/>
                </a:solidFill>
                <a:latin typeface="Arial" panose="020B0604020202020204" pitchFamily="34" charset="0"/>
                <a:cs typeface="Arial" panose="020B0604020202020204" pitchFamily="34" charset="0"/>
              </a:rPr>
              <a:t>Literature review</a:t>
            </a:r>
            <a:endParaRPr lang="en-US"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477454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9107" y="53429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p:nvSpPr>
        <p:spPr>
          <a:xfrm>
            <a:off x="180257" y="693711"/>
            <a:ext cx="8791678" cy="42470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latin typeface="Arial"/>
                <a:ea typeface="Times New Roman"/>
                <a:cs typeface="Arial"/>
              </a:rPr>
              <a:t>Latent heating </a:t>
            </a:r>
            <a:r>
              <a:rPr lang="en-US" sz="1800" dirty="0">
                <a:latin typeface="Arial"/>
                <a:ea typeface="Times New Roman"/>
                <a:cs typeface="Arial"/>
              </a:rPr>
              <a:t>associated with the formation of clouds and precipitation has been shown to contribute </a:t>
            </a:r>
            <a:r>
              <a:rPr lang="en-US" sz="1800" dirty="0" smtClean="0">
                <a:latin typeface="Arial"/>
                <a:ea typeface="Times New Roman"/>
                <a:cs typeface="Arial"/>
              </a:rPr>
              <a:t>to the </a:t>
            </a:r>
            <a:r>
              <a:rPr lang="en-US" sz="1800" dirty="0">
                <a:latin typeface="Arial"/>
                <a:ea typeface="Times New Roman"/>
                <a:cs typeface="Arial"/>
              </a:rPr>
              <a:t>development and intensification of midlatitude cyclones in numerous studies (e.g., </a:t>
            </a:r>
            <a:r>
              <a:rPr lang="en-US" sz="1800" dirty="0" err="1" smtClean="0">
                <a:latin typeface="Arial"/>
                <a:ea typeface="Times New Roman"/>
                <a:cs typeface="Arial"/>
              </a:rPr>
              <a:t>Tracton</a:t>
            </a:r>
            <a:r>
              <a:rPr lang="en-US" sz="1800" dirty="0" smtClean="0">
                <a:latin typeface="Arial"/>
                <a:ea typeface="Times New Roman"/>
                <a:cs typeface="Arial"/>
              </a:rPr>
              <a:t> 1973</a:t>
            </a:r>
            <a:r>
              <a:rPr lang="en-US" sz="1800" dirty="0">
                <a:latin typeface="Arial"/>
                <a:ea typeface="Times New Roman"/>
                <a:cs typeface="Arial"/>
              </a:rPr>
              <a:t>; </a:t>
            </a:r>
            <a:r>
              <a:rPr lang="en-US" sz="1800" dirty="0" err="1">
                <a:latin typeface="Arial"/>
                <a:ea typeface="Times New Roman"/>
                <a:cs typeface="Arial"/>
              </a:rPr>
              <a:t>Kuo</a:t>
            </a:r>
            <a:r>
              <a:rPr lang="en-US" sz="1800" dirty="0">
                <a:latin typeface="Arial"/>
                <a:ea typeface="Times New Roman"/>
                <a:cs typeface="Arial"/>
              </a:rPr>
              <a:t> and Reed 1988; Reed et al. </a:t>
            </a:r>
            <a:r>
              <a:rPr lang="en-US" sz="1800" dirty="0" smtClean="0">
                <a:latin typeface="Arial"/>
                <a:ea typeface="Times New Roman"/>
                <a:cs typeface="Arial"/>
              </a:rPr>
              <a:t>1988; Davis </a:t>
            </a:r>
            <a:r>
              <a:rPr lang="en-US" sz="1800" dirty="0">
                <a:latin typeface="Arial"/>
                <a:ea typeface="Times New Roman"/>
                <a:cs typeface="Arial"/>
              </a:rPr>
              <a:t>et al. 1993; </a:t>
            </a:r>
            <a:r>
              <a:rPr lang="en-US" sz="1800" dirty="0" smtClean="0">
                <a:latin typeface="Arial"/>
                <a:ea typeface="Times New Roman"/>
                <a:cs typeface="Arial"/>
              </a:rPr>
              <a:t>Stoelinga1996</a:t>
            </a:r>
            <a:r>
              <a:rPr lang="en-US" sz="1800" dirty="0">
                <a:latin typeface="Arial"/>
                <a:ea typeface="Times New Roman"/>
                <a:cs typeface="Arial"/>
              </a:rPr>
              <a:t>; </a:t>
            </a:r>
            <a:r>
              <a:rPr lang="en-US" sz="1800" dirty="0" err="1" smtClean="0">
                <a:latin typeface="Arial"/>
                <a:ea typeface="Times New Roman"/>
                <a:cs typeface="Arial"/>
              </a:rPr>
              <a:t>Wernli</a:t>
            </a:r>
            <a:r>
              <a:rPr lang="en-US" sz="1800" dirty="0" smtClean="0">
                <a:latin typeface="Arial"/>
                <a:ea typeface="Times New Roman"/>
                <a:cs typeface="Arial"/>
              </a:rPr>
              <a:t> </a:t>
            </a:r>
            <a:r>
              <a:rPr lang="en-US" sz="1800" dirty="0">
                <a:latin typeface="Arial"/>
                <a:ea typeface="Times New Roman"/>
                <a:cs typeface="Arial"/>
              </a:rPr>
              <a:t>et al. </a:t>
            </a:r>
            <a:r>
              <a:rPr lang="en-US" sz="1800" dirty="0" smtClean="0">
                <a:latin typeface="Arial"/>
                <a:ea typeface="Times New Roman"/>
                <a:cs typeface="Arial"/>
              </a:rPr>
              <a:t>2002). </a:t>
            </a:r>
          </a:p>
          <a:p>
            <a:endParaRPr lang="en-US" sz="1800" dirty="0">
              <a:latin typeface="Arial"/>
              <a:ea typeface="Times New Roman"/>
              <a:cs typeface="Arial"/>
            </a:endParaRPr>
          </a:p>
          <a:p>
            <a:r>
              <a:rPr lang="en-US" sz="1800" dirty="0">
                <a:latin typeface="Arial" panose="020B0604020202020204" pitchFamily="34" charset="0"/>
                <a:cs typeface="Arial" panose="020B0604020202020204" pitchFamily="34" charset="0"/>
              </a:rPr>
              <a:t>T</a:t>
            </a:r>
            <a:r>
              <a:rPr lang="en-US" sz="1800" dirty="0" smtClean="0">
                <a:latin typeface="Arial" panose="020B0604020202020204" pitchFamily="34" charset="0"/>
                <a:cs typeface="Arial" panose="020B0604020202020204" pitchFamily="34" charset="0"/>
              </a:rPr>
              <a:t>here has been </a:t>
            </a:r>
            <a:r>
              <a:rPr lang="en-US" sz="1800" dirty="0">
                <a:latin typeface="Arial" panose="020B0604020202020204" pitchFamily="34" charset="0"/>
                <a:cs typeface="Arial" panose="020B0604020202020204" pitchFamily="34" charset="0"/>
              </a:rPr>
              <a:t>a dearth of research that has examined the role of latent heating in the development </a:t>
            </a:r>
            <a:r>
              <a:rPr lang="en-US" sz="1800" dirty="0" smtClean="0">
                <a:latin typeface="Arial" panose="020B0604020202020204" pitchFamily="34" charset="0"/>
                <a:cs typeface="Arial" panose="020B0604020202020204" pitchFamily="34" charset="0"/>
              </a:rPr>
              <a:t>and intensification </a:t>
            </a:r>
            <a:r>
              <a:rPr lang="en-US" sz="1800" dirty="0">
                <a:latin typeface="Arial" panose="020B0604020202020204" pitchFamily="34" charset="0"/>
                <a:cs typeface="Arial" panose="020B0604020202020204" pitchFamily="34" charset="0"/>
              </a:rPr>
              <a:t>of ACs</a:t>
            </a:r>
            <a:r>
              <a:rPr lang="en-US" sz="1800" dirty="0" smtClean="0">
                <a:latin typeface="Arial" panose="020B0604020202020204" pitchFamily="34" charset="0"/>
                <a:cs typeface="Arial" panose="020B0604020202020204" pitchFamily="34" charset="0"/>
              </a:rPr>
              <a:t>.</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ACs can be associated with intrusions of warm, moist air into the </a:t>
            </a:r>
            <a:r>
              <a:rPr lang="en-US" sz="1800" dirty="0" smtClean="0">
                <a:latin typeface="Arial" panose="020B0604020202020204" pitchFamily="34" charset="0"/>
                <a:cs typeface="Arial" panose="020B0604020202020204" pitchFamily="34" charset="0"/>
              </a:rPr>
              <a:t>Arctic (</a:t>
            </a:r>
            <a:r>
              <a:rPr lang="en-US" sz="1800" dirty="0">
                <a:latin typeface="Arial" panose="020B0604020202020204" pitchFamily="34" charset="0"/>
                <a:cs typeface="Arial" panose="020B0604020202020204" pitchFamily="34" charset="0"/>
              </a:rPr>
              <a:t>e.g., Binder et al. 2017; </a:t>
            </a:r>
            <a:r>
              <a:rPr lang="en-US" sz="1800" dirty="0" err="1">
                <a:latin typeface="Arial" panose="020B0604020202020204" pitchFamily="34" charset="0"/>
                <a:cs typeface="Arial" panose="020B0604020202020204" pitchFamily="34" charset="0"/>
              </a:rPr>
              <a:t>Messori</a:t>
            </a:r>
            <a:r>
              <a:rPr lang="en-US" sz="1800" dirty="0">
                <a:latin typeface="Arial" panose="020B0604020202020204" pitchFamily="34" charset="0"/>
                <a:cs typeface="Arial" panose="020B0604020202020204" pitchFamily="34" charset="0"/>
              </a:rPr>
              <a:t> et al. 2018; </a:t>
            </a:r>
            <a:r>
              <a:rPr lang="en-US" sz="1800" dirty="0" err="1">
                <a:latin typeface="Arial" panose="020B0604020202020204" pitchFamily="34" charset="0"/>
                <a:cs typeface="Arial" panose="020B0604020202020204" pitchFamily="34" charset="0"/>
              </a:rPr>
              <a:t>Fearon</a:t>
            </a:r>
            <a:r>
              <a:rPr lang="en-US" sz="1800" dirty="0">
                <a:latin typeface="Arial" panose="020B0604020202020204" pitchFamily="34" charset="0"/>
                <a:cs typeface="Arial" panose="020B0604020202020204" pitchFamily="34" charset="0"/>
              </a:rPr>
              <a:t> et al. 2021), which may be related </a:t>
            </a:r>
            <a:r>
              <a:rPr lang="en-US" sz="1800" dirty="0" smtClean="0">
                <a:latin typeface="Arial" panose="020B0604020202020204" pitchFamily="34" charset="0"/>
                <a:cs typeface="Arial" panose="020B0604020202020204" pitchFamily="34" charset="0"/>
              </a:rPr>
              <a:t>to atmospheric </a:t>
            </a:r>
            <a:r>
              <a:rPr lang="en-US" sz="1800" dirty="0">
                <a:latin typeface="Arial" panose="020B0604020202020204" pitchFamily="34" charset="0"/>
                <a:cs typeface="Arial" panose="020B0604020202020204" pitchFamily="34" charset="0"/>
              </a:rPr>
              <a:t>rivers (ARs) and warm conveyor belts (WCBs) of ACs.</a:t>
            </a:r>
            <a:endParaRPr lang="en-US" sz="1800" dirty="0">
              <a:latin typeface="Arial" panose="020B0604020202020204" pitchFamily="34" charset="0"/>
              <a:cs typeface="Arial" panose="020B0604020202020204" pitchFamily="34" charset="0"/>
            </a:endParaRPr>
          </a:p>
          <a:p>
            <a:pPr marL="0" indent="0">
              <a:buNone/>
            </a:pPr>
            <a:endParaRPr lang="en-US" sz="1800" dirty="0" smtClean="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smtClean="0">
              <a:latin typeface="Arial" panose="020B0604020202020204" pitchFamily="34" charset="0"/>
              <a:cs typeface="Arial" panose="020B0604020202020204" pitchFamily="34" charset="0"/>
            </a:endParaRPr>
          </a:p>
          <a:p>
            <a:endParaRPr lang="en-US" sz="1800" dirty="0" smtClean="0">
              <a:latin typeface="Arial"/>
              <a:cs typeface="Arial"/>
            </a:endParaRPr>
          </a:p>
          <a:p>
            <a:pPr marL="457200" lvl="1" indent="0">
              <a:buFont typeface="Arial"/>
              <a:buNone/>
            </a:pPr>
            <a:endParaRPr lang="en-US" sz="2000" dirty="0" smtClean="0">
              <a:latin typeface="Arial"/>
              <a:cs typeface="Arial"/>
            </a:endParaRPr>
          </a:p>
          <a:p>
            <a:pPr marL="457200" lvl="1" indent="0">
              <a:buFont typeface="Arial"/>
              <a:buNone/>
            </a:pPr>
            <a:endParaRPr lang="en-US" sz="2200" dirty="0" smtClean="0">
              <a:solidFill>
                <a:srgbClr val="0000FF"/>
              </a:solidFill>
              <a:latin typeface="Arial"/>
              <a:cs typeface="Arial"/>
            </a:endParaRPr>
          </a:p>
          <a:p>
            <a:pPr marL="400050" lvl="1" indent="0">
              <a:buFont typeface="Arial"/>
              <a:buNone/>
            </a:pPr>
            <a:endParaRPr lang="en-US" sz="2200" dirty="0" smtClean="0">
              <a:solidFill>
                <a:srgbClr val="0E00FF"/>
              </a:solidFill>
              <a:latin typeface="Arial"/>
              <a:cs typeface="Arial"/>
            </a:endParaRPr>
          </a:p>
          <a:p>
            <a:pPr marL="800100" lvl="1" indent="-342900">
              <a:buFont typeface="+mj-lt"/>
              <a:buAutoNum type="alphaLcParenR"/>
            </a:pPr>
            <a:endParaRPr lang="en-US" sz="1800" dirty="0" smtClean="0">
              <a:latin typeface="Arial"/>
              <a:cs typeface="Arial"/>
            </a:endParaRPr>
          </a:p>
          <a:p>
            <a:pPr lvl="1"/>
            <a:endParaRPr lang="en-US" sz="2200" dirty="0" smtClean="0">
              <a:latin typeface="Arial"/>
              <a:cs typeface="Arial"/>
            </a:endParaRPr>
          </a:p>
          <a:p>
            <a:pPr lvl="1"/>
            <a:endParaRPr lang="en-US" sz="1900" dirty="0" smtClean="0">
              <a:latin typeface="Arial" panose="020B0604020202020204" pitchFamily="34" charset="0"/>
              <a:cs typeface="Arial" panose="020B0604020202020204" pitchFamily="34" charset="0"/>
            </a:endParaRPr>
          </a:p>
          <a:p>
            <a:pPr lvl="1"/>
            <a:endParaRPr lang="en-US" sz="1400" dirty="0">
              <a:latin typeface="Arial" panose="020B0604020202020204" pitchFamily="34" charset="0"/>
              <a:cs typeface="Arial" panose="020B0604020202020204" pitchFamily="34" charset="0"/>
            </a:endParaRPr>
          </a:p>
        </p:txBody>
      </p:sp>
      <p:sp>
        <p:nvSpPr>
          <p:cNvPr id="5" name="Title 1"/>
          <p:cNvSpPr txBox="1">
            <a:spLocks/>
          </p:cNvSpPr>
          <p:nvPr/>
        </p:nvSpPr>
        <p:spPr>
          <a:xfrm>
            <a:off x="2" y="7254"/>
            <a:ext cx="8116979" cy="492554"/>
          </a:xfrm>
          <a:prstGeom prst="rect">
            <a:avLst/>
          </a:prstGeom>
        </p:spPr>
        <p:txBody>
          <a:bodyPr vert="horz" lIns="91440" tIns="0" rIns="91440" bIns="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b="1" dirty="0" smtClean="0">
                <a:solidFill>
                  <a:srgbClr val="FF0000"/>
                </a:solidFill>
                <a:latin typeface="Arial" panose="020B0604020202020204" pitchFamily="34" charset="0"/>
                <a:cs typeface="Arial" panose="020B0604020202020204" pitchFamily="34" charset="0"/>
              </a:rPr>
              <a:t>Literature review</a:t>
            </a:r>
            <a:endParaRPr lang="en-US"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41095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9107" y="53429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p:nvSpPr>
        <p:spPr>
          <a:xfrm>
            <a:off x="180257" y="693711"/>
            <a:ext cx="8791678" cy="42470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latin typeface="Arial"/>
                <a:ea typeface="Times New Roman"/>
                <a:cs typeface="Arial"/>
              </a:rPr>
              <a:t>Yamagami </a:t>
            </a:r>
            <a:r>
              <a:rPr lang="en-US" sz="1800" dirty="0">
                <a:latin typeface="Arial"/>
                <a:ea typeface="Times New Roman"/>
                <a:cs typeface="Arial"/>
              </a:rPr>
              <a:t>et al. (2018a) </a:t>
            </a:r>
            <a:r>
              <a:rPr lang="en-US" sz="1800" dirty="0" smtClean="0">
                <a:latin typeface="Arial"/>
                <a:ea typeface="Times New Roman"/>
                <a:cs typeface="Arial"/>
              </a:rPr>
              <a:t>find </a:t>
            </a:r>
            <a:r>
              <a:rPr lang="en-US" sz="1800" dirty="0">
                <a:latin typeface="Arial"/>
                <a:ea typeface="Times New Roman"/>
                <a:cs typeface="Arial"/>
              </a:rPr>
              <a:t>that accurate forecasts of </a:t>
            </a:r>
            <a:r>
              <a:rPr lang="en-US" sz="1800" dirty="0" smtClean="0">
                <a:latin typeface="Arial"/>
                <a:ea typeface="Times New Roman"/>
                <a:cs typeface="Arial"/>
              </a:rPr>
              <a:t>AC12 only extend </a:t>
            </a:r>
            <a:r>
              <a:rPr lang="en-US" sz="1800" dirty="0">
                <a:latin typeface="Arial"/>
                <a:ea typeface="Times New Roman"/>
                <a:cs typeface="Arial"/>
              </a:rPr>
              <a:t>out to 2–3-day lead times relative to the time of peak intensity of AC12</a:t>
            </a:r>
            <a:r>
              <a:rPr lang="en-US" sz="1800" dirty="0" smtClean="0">
                <a:latin typeface="Arial"/>
                <a:ea typeface="Times New Roman"/>
                <a:cs typeface="Arial"/>
              </a:rPr>
              <a:t>.</a:t>
            </a:r>
          </a:p>
          <a:p>
            <a:endParaRPr lang="en-US" sz="1800" dirty="0">
              <a:latin typeface="Arial"/>
              <a:ea typeface="Times New Roman"/>
              <a:cs typeface="Arial"/>
            </a:endParaRPr>
          </a:p>
          <a:p>
            <a:r>
              <a:rPr lang="en-US" sz="1800" dirty="0">
                <a:latin typeface="Arial" panose="020B0604020202020204" pitchFamily="34" charset="0"/>
                <a:cs typeface="Arial" panose="020B0604020202020204" pitchFamily="34" charset="0"/>
              </a:rPr>
              <a:t>Yamagami et al. (2018b) state that the forecast skill </a:t>
            </a:r>
            <a:r>
              <a:rPr lang="en-US" sz="1800" dirty="0" smtClean="0">
                <a:latin typeface="Arial" panose="020B0604020202020204" pitchFamily="34" charset="0"/>
                <a:cs typeface="Arial" panose="020B0604020202020204" pitchFamily="34" charset="0"/>
              </a:rPr>
              <a:t>of extraordinary </a:t>
            </a:r>
            <a:r>
              <a:rPr lang="en-US" sz="1800" dirty="0">
                <a:latin typeface="Arial" panose="020B0604020202020204" pitchFamily="34" charset="0"/>
                <a:cs typeface="Arial" panose="020B0604020202020204" pitchFamily="34" charset="0"/>
              </a:rPr>
              <a:t>ACs is lower than that of midlatitude cyclones in the Northern Hemisphere</a:t>
            </a:r>
            <a:r>
              <a:rPr lang="en-US" sz="1800" dirty="0" smtClean="0">
                <a:latin typeface="Arial" panose="020B0604020202020204" pitchFamily="34" charset="0"/>
                <a:cs typeface="Arial" panose="020B0604020202020204" pitchFamily="34" charset="0"/>
              </a:rPr>
              <a:t>.</a:t>
            </a:r>
          </a:p>
          <a:p>
            <a:endParaRPr lang="en-US" sz="1800" dirty="0">
              <a:latin typeface="Arial" panose="020B0604020202020204" pitchFamily="34" charset="0"/>
              <a:cs typeface="Arial" panose="020B0604020202020204" pitchFamily="34" charset="0"/>
            </a:endParaRPr>
          </a:p>
          <a:p>
            <a:r>
              <a:rPr lang="en-US" sz="1800" dirty="0" err="1" smtClean="0">
                <a:latin typeface="Arial" panose="020B0604020202020204" pitchFamily="34" charset="0"/>
                <a:cs typeface="Arial" panose="020B0604020202020204" pitchFamily="34" charset="0"/>
              </a:rPr>
              <a:t>Capute</a:t>
            </a:r>
            <a:r>
              <a:rPr lang="en-US" sz="1800" dirty="0" smtClean="0">
                <a:latin typeface="Arial" panose="020B0604020202020204" pitchFamily="34" charset="0"/>
                <a:cs typeface="Arial" panose="020B0604020202020204" pitchFamily="34" charset="0"/>
              </a:rPr>
              <a:t> and Torn (2021) show </a:t>
            </a:r>
            <a:r>
              <a:rPr lang="en-US" sz="1800" dirty="0">
                <a:latin typeface="Arial" panose="020B0604020202020204" pitchFamily="34" charset="0"/>
                <a:cs typeface="Arial" panose="020B0604020202020204" pitchFamily="34" charset="0"/>
              </a:rPr>
              <a:t>that ACs are less predictable in terms of </a:t>
            </a:r>
            <a:r>
              <a:rPr lang="en-US" sz="1800" dirty="0" smtClean="0">
                <a:latin typeface="Arial" panose="020B0604020202020204" pitchFamily="34" charset="0"/>
                <a:cs typeface="Arial" panose="020B0604020202020204" pitchFamily="34" charset="0"/>
              </a:rPr>
              <a:t>position, and more predictable in terms of intensity, </a:t>
            </a:r>
            <a:r>
              <a:rPr lang="en-US" sz="1800" dirty="0">
                <a:latin typeface="Arial" panose="020B0604020202020204" pitchFamily="34" charset="0"/>
                <a:cs typeface="Arial" panose="020B0604020202020204" pitchFamily="34" charset="0"/>
              </a:rPr>
              <a:t>compared to midlatitude cyclones </a:t>
            </a:r>
            <a:r>
              <a:rPr lang="en-US" sz="1800" dirty="0" smtClean="0">
                <a:latin typeface="Arial" panose="020B0604020202020204" pitchFamily="34" charset="0"/>
                <a:cs typeface="Arial" panose="020B0604020202020204" pitchFamily="34" charset="0"/>
              </a:rPr>
              <a:t>over the </a:t>
            </a:r>
            <a:r>
              <a:rPr lang="en-US" sz="1800" dirty="0">
                <a:latin typeface="Arial" panose="020B0604020202020204" pitchFamily="34" charset="0"/>
                <a:cs typeface="Arial" panose="020B0604020202020204" pitchFamily="34" charset="0"/>
              </a:rPr>
              <a:t>North </a:t>
            </a:r>
            <a:r>
              <a:rPr lang="en-US" sz="1800" dirty="0" smtClean="0">
                <a:latin typeface="Arial" panose="020B0604020202020204" pitchFamily="34" charset="0"/>
                <a:cs typeface="Arial" panose="020B0604020202020204" pitchFamily="34" charset="0"/>
              </a:rPr>
              <a:t>Atlantic</a:t>
            </a:r>
            <a:endParaRPr lang="en-US" sz="1800" dirty="0">
              <a:latin typeface="Arial" panose="020B0604020202020204" pitchFamily="34" charset="0"/>
              <a:cs typeface="Arial" panose="020B0604020202020204" pitchFamily="34" charset="0"/>
            </a:endParaRPr>
          </a:p>
          <a:p>
            <a:pPr marL="0" indent="0">
              <a:buNone/>
            </a:pPr>
            <a:endParaRPr lang="en-US" sz="1800" dirty="0" smtClean="0">
              <a:latin typeface="Arial" panose="020B0604020202020204" pitchFamily="34" charset="0"/>
              <a:cs typeface="Arial" panose="020B0604020202020204" pitchFamily="34" charset="0"/>
            </a:endParaRPr>
          </a:p>
          <a:p>
            <a:endParaRPr lang="en-US" sz="1800" dirty="0" smtClean="0">
              <a:latin typeface="Arial"/>
              <a:cs typeface="Arial"/>
            </a:endParaRPr>
          </a:p>
          <a:p>
            <a:pPr marL="457200" lvl="1" indent="0">
              <a:buFont typeface="Arial"/>
              <a:buNone/>
            </a:pPr>
            <a:endParaRPr lang="en-US" sz="2000" dirty="0" smtClean="0">
              <a:latin typeface="Arial"/>
              <a:cs typeface="Arial"/>
            </a:endParaRPr>
          </a:p>
          <a:p>
            <a:pPr marL="457200" lvl="1" indent="0">
              <a:buFont typeface="Arial"/>
              <a:buNone/>
            </a:pPr>
            <a:endParaRPr lang="en-US" sz="2200" dirty="0" smtClean="0">
              <a:solidFill>
                <a:srgbClr val="0000FF"/>
              </a:solidFill>
              <a:latin typeface="Arial"/>
              <a:cs typeface="Arial"/>
            </a:endParaRPr>
          </a:p>
          <a:p>
            <a:pPr marL="400050" lvl="1" indent="0">
              <a:buFont typeface="Arial"/>
              <a:buNone/>
            </a:pPr>
            <a:endParaRPr lang="en-US" sz="2200" dirty="0" smtClean="0">
              <a:solidFill>
                <a:srgbClr val="0E00FF"/>
              </a:solidFill>
              <a:latin typeface="Arial"/>
              <a:cs typeface="Arial"/>
            </a:endParaRPr>
          </a:p>
          <a:p>
            <a:pPr marL="800100" lvl="1" indent="-342900">
              <a:buFont typeface="+mj-lt"/>
              <a:buAutoNum type="alphaLcParenR"/>
            </a:pPr>
            <a:endParaRPr lang="en-US" sz="1800" dirty="0" smtClean="0">
              <a:latin typeface="Arial"/>
              <a:cs typeface="Arial"/>
            </a:endParaRPr>
          </a:p>
          <a:p>
            <a:pPr lvl="1"/>
            <a:endParaRPr lang="en-US" sz="2200" dirty="0" smtClean="0">
              <a:latin typeface="Arial"/>
              <a:cs typeface="Arial"/>
            </a:endParaRPr>
          </a:p>
          <a:p>
            <a:pPr lvl="1"/>
            <a:endParaRPr lang="en-US" sz="1900" dirty="0" smtClean="0">
              <a:latin typeface="Arial" panose="020B0604020202020204" pitchFamily="34" charset="0"/>
              <a:cs typeface="Arial" panose="020B0604020202020204" pitchFamily="34" charset="0"/>
            </a:endParaRPr>
          </a:p>
          <a:p>
            <a:pPr lvl="1"/>
            <a:endParaRPr lang="en-US" sz="1400" dirty="0">
              <a:latin typeface="Arial" panose="020B0604020202020204" pitchFamily="34" charset="0"/>
              <a:cs typeface="Arial" panose="020B0604020202020204" pitchFamily="34" charset="0"/>
            </a:endParaRPr>
          </a:p>
        </p:txBody>
      </p:sp>
      <p:sp>
        <p:nvSpPr>
          <p:cNvPr id="5" name="Title 1"/>
          <p:cNvSpPr txBox="1">
            <a:spLocks/>
          </p:cNvSpPr>
          <p:nvPr/>
        </p:nvSpPr>
        <p:spPr>
          <a:xfrm>
            <a:off x="2" y="7254"/>
            <a:ext cx="8116979" cy="492554"/>
          </a:xfrm>
          <a:prstGeom prst="rect">
            <a:avLst/>
          </a:prstGeom>
        </p:spPr>
        <p:txBody>
          <a:bodyPr vert="horz" lIns="91440" tIns="0" rIns="91440" bIns="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b="1" dirty="0" smtClean="0">
                <a:solidFill>
                  <a:srgbClr val="FF0000"/>
                </a:solidFill>
                <a:latin typeface="Arial" panose="020B0604020202020204" pitchFamily="34" charset="0"/>
                <a:cs typeface="Arial" panose="020B0604020202020204" pitchFamily="34" charset="0"/>
              </a:rPr>
              <a:t>Literature review</a:t>
            </a:r>
            <a:endParaRPr lang="en-US"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780792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9107" y="53429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p:nvSpPr>
        <p:spPr>
          <a:xfrm>
            <a:off x="180257" y="693710"/>
            <a:ext cx="8791678" cy="438628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latin typeface="Arial" panose="020B0604020202020204" pitchFamily="34" charset="0"/>
                <a:cs typeface="Arial" panose="020B0604020202020204" pitchFamily="34" charset="0"/>
              </a:rPr>
              <a:t>The Arctic environment is rapidly changing in response to enhanced near-</a:t>
            </a:r>
            <a:r>
              <a:rPr lang="en-US" sz="1800" dirty="0" smtClean="0">
                <a:latin typeface="Arial" panose="020B0604020202020204" pitchFamily="34" charset="0"/>
                <a:cs typeface="Arial" panose="020B0604020202020204" pitchFamily="34" charset="0"/>
              </a:rPr>
              <a:t>surface warming </a:t>
            </a:r>
            <a:r>
              <a:rPr lang="en-US" sz="1800" dirty="0">
                <a:latin typeface="Arial" panose="020B0604020202020204" pitchFamily="34" charset="0"/>
                <a:cs typeface="Arial" panose="020B0604020202020204" pitchFamily="34" charset="0"/>
              </a:rPr>
              <a:t>relative to the rest of the globe, referred to as Arctic amplification, and diminishing </a:t>
            </a:r>
            <a:r>
              <a:rPr lang="en-US" sz="1800" dirty="0" smtClean="0">
                <a:latin typeface="Arial" panose="020B0604020202020204" pitchFamily="34" charset="0"/>
                <a:cs typeface="Arial" panose="020B0604020202020204" pitchFamily="34" charset="0"/>
              </a:rPr>
              <a:t>sea ice </a:t>
            </a:r>
            <a:r>
              <a:rPr lang="en-US" sz="1800" dirty="0">
                <a:latin typeface="Arial" panose="020B0604020202020204" pitchFamily="34" charset="0"/>
                <a:cs typeface="Arial" panose="020B0604020202020204" pitchFamily="34" charset="0"/>
              </a:rPr>
              <a:t>(e.g., </a:t>
            </a:r>
            <a:r>
              <a:rPr lang="en-US" sz="1800" dirty="0" err="1">
                <a:latin typeface="Arial" panose="020B0604020202020204" pitchFamily="34" charset="0"/>
                <a:cs typeface="Arial" panose="020B0604020202020204" pitchFamily="34" charset="0"/>
              </a:rPr>
              <a:t>Stroeve</a:t>
            </a:r>
            <a:r>
              <a:rPr lang="en-US" sz="1800" dirty="0">
                <a:latin typeface="Arial" panose="020B0604020202020204" pitchFamily="34" charset="0"/>
                <a:cs typeface="Arial" panose="020B0604020202020204" pitchFamily="34" charset="0"/>
              </a:rPr>
              <a:t> et al. 2007; Screen and Simmonds </a:t>
            </a:r>
            <a:r>
              <a:rPr lang="en-US" sz="1800" dirty="0" smtClean="0">
                <a:latin typeface="Arial" panose="020B0604020202020204" pitchFamily="34" charset="0"/>
                <a:cs typeface="Arial" panose="020B0604020202020204" pitchFamily="34" charset="0"/>
              </a:rPr>
              <a:t>2010).</a:t>
            </a:r>
          </a:p>
          <a:p>
            <a:endParaRPr lang="en-US" sz="1800" dirty="0" smtClean="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As the </a:t>
            </a:r>
            <a:r>
              <a:rPr lang="en-US" sz="1800" dirty="0" smtClean="0">
                <a:latin typeface="Arial" panose="020B0604020202020204" pitchFamily="34" charset="0"/>
                <a:cs typeface="Arial" panose="020B0604020202020204" pitchFamily="34" charset="0"/>
              </a:rPr>
              <a:t>Arctic environment </a:t>
            </a:r>
            <a:r>
              <a:rPr lang="en-US" sz="1800" dirty="0">
                <a:latin typeface="Arial" panose="020B0604020202020204" pitchFamily="34" charset="0"/>
                <a:cs typeface="Arial" panose="020B0604020202020204" pitchFamily="34" charset="0"/>
              </a:rPr>
              <a:t>rapidly changes, human activities, including shipping, tourism, and </a:t>
            </a:r>
            <a:r>
              <a:rPr lang="en-US" sz="1800" dirty="0" smtClean="0">
                <a:latin typeface="Arial" panose="020B0604020202020204" pitchFamily="34" charset="0"/>
                <a:cs typeface="Arial" panose="020B0604020202020204" pitchFamily="34" charset="0"/>
              </a:rPr>
              <a:t>military operations</a:t>
            </a:r>
            <a:r>
              <a:rPr lang="en-US" sz="1800" dirty="0">
                <a:latin typeface="Arial" panose="020B0604020202020204" pitchFamily="34" charset="0"/>
                <a:cs typeface="Arial" panose="020B0604020202020204" pitchFamily="34" charset="0"/>
              </a:rPr>
              <a:t>, are increasing in the Arctic (e.g., Hall and Saarinen 2010; </a:t>
            </a:r>
            <a:r>
              <a:rPr lang="en-US" sz="1800" dirty="0" err="1" smtClean="0">
                <a:latin typeface="Arial" panose="020B0604020202020204" pitchFamily="34" charset="0"/>
                <a:cs typeface="Arial" panose="020B0604020202020204" pitchFamily="34" charset="0"/>
              </a:rPr>
              <a:t>Melia</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et al. 2016, 2017; </a:t>
            </a:r>
            <a:r>
              <a:rPr lang="en-US" sz="1800" dirty="0" smtClean="0">
                <a:latin typeface="Arial" panose="020B0604020202020204" pitchFamily="34" charset="0"/>
                <a:cs typeface="Arial" panose="020B0604020202020204" pitchFamily="34" charset="0"/>
              </a:rPr>
              <a:t>U.S</a:t>
            </a:r>
            <a:r>
              <a:rPr lang="en-US" sz="1800" dirty="0">
                <a:latin typeface="Arial" panose="020B0604020202020204" pitchFamily="34" charset="0"/>
                <a:cs typeface="Arial" panose="020B0604020202020204" pitchFamily="34" charset="0"/>
              </a:rPr>
              <a:t>. Department of the Navy 2021)</a:t>
            </a:r>
            <a:r>
              <a:rPr lang="en-US" sz="1800" dirty="0" smtClean="0">
                <a:latin typeface="Arial" panose="020B0604020202020204" pitchFamily="34" charset="0"/>
                <a:cs typeface="Arial" panose="020B0604020202020204" pitchFamily="34" charset="0"/>
              </a:rPr>
              <a:t>.</a:t>
            </a:r>
          </a:p>
          <a:p>
            <a:endParaRPr lang="en-US" sz="1800" dirty="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Accurate weather </a:t>
            </a:r>
            <a:r>
              <a:rPr lang="en-US" sz="1800" dirty="0">
                <a:latin typeface="Arial" panose="020B0604020202020204" pitchFamily="34" charset="0"/>
                <a:cs typeface="Arial" panose="020B0604020202020204" pitchFamily="34" charset="0"/>
              </a:rPr>
              <a:t>prediction over the Arctic is important given that these human activities can be </a:t>
            </a:r>
            <a:r>
              <a:rPr lang="en-US" sz="1800" dirty="0" smtClean="0">
                <a:latin typeface="Arial" panose="020B0604020202020204" pitchFamily="34" charset="0"/>
                <a:cs typeface="Arial" panose="020B0604020202020204" pitchFamily="34" charset="0"/>
              </a:rPr>
              <a:t>impacted by </a:t>
            </a:r>
            <a:r>
              <a:rPr lang="en-US" sz="1800" dirty="0">
                <a:latin typeface="Arial" panose="020B0604020202020204" pitchFamily="34" charset="0"/>
                <a:cs typeface="Arial" panose="020B0604020202020204" pitchFamily="34" charset="0"/>
              </a:rPr>
              <a:t>weather conditions in the Arctic</a:t>
            </a:r>
            <a:r>
              <a:rPr lang="en-US" sz="1800" dirty="0" smtClean="0">
                <a:latin typeface="Arial" panose="020B0604020202020204" pitchFamily="34" charset="0"/>
                <a:cs typeface="Arial" panose="020B0604020202020204" pitchFamily="34" charset="0"/>
              </a:rPr>
              <a:t>.</a:t>
            </a:r>
          </a:p>
          <a:p>
            <a:endParaRPr lang="en-US" sz="1800" dirty="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There </a:t>
            </a:r>
            <a:r>
              <a:rPr lang="en-US" sz="1800" dirty="0">
                <a:latin typeface="Arial" panose="020B0604020202020204" pitchFamily="34" charset="0"/>
                <a:cs typeface="Arial" panose="020B0604020202020204" pitchFamily="34" charset="0"/>
              </a:rPr>
              <a:t>has been a dearth of research </a:t>
            </a:r>
            <a:r>
              <a:rPr lang="en-US" sz="1800" dirty="0" smtClean="0">
                <a:latin typeface="Arial" panose="020B0604020202020204" pitchFamily="34" charset="0"/>
                <a:cs typeface="Arial" panose="020B0604020202020204" pitchFamily="34" charset="0"/>
              </a:rPr>
              <a:t>concerning Arctic </a:t>
            </a:r>
            <a:r>
              <a:rPr lang="en-US" sz="1800" dirty="0">
                <a:latin typeface="Arial" panose="020B0604020202020204" pitchFamily="34" charset="0"/>
                <a:cs typeface="Arial" panose="020B0604020202020204" pitchFamily="34" charset="0"/>
              </a:rPr>
              <a:t>environmental conditions associated with periods of low and high forecast skill of </a:t>
            </a:r>
            <a:r>
              <a:rPr lang="en-US" sz="1800" dirty="0" smtClean="0">
                <a:latin typeface="Arial" panose="020B0604020202020204" pitchFamily="34" charset="0"/>
                <a:cs typeface="Arial" panose="020B0604020202020204" pitchFamily="34" charset="0"/>
              </a:rPr>
              <a:t>the synoptic</a:t>
            </a:r>
            <a:r>
              <a:rPr lang="en-US" sz="1800" dirty="0">
                <a:latin typeface="Arial" panose="020B0604020202020204" pitchFamily="34" charset="0"/>
                <a:cs typeface="Arial" panose="020B0604020202020204" pitchFamily="34" charset="0"/>
              </a:rPr>
              <a:t>-scale flow over the Arctic, aside from a recent study by Yamagami and </a:t>
            </a:r>
            <a:r>
              <a:rPr lang="en-US" sz="1800" dirty="0" err="1" smtClean="0">
                <a:latin typeface="Arial" panose="020B0604020202020204" pitchFamily="34" charset="0"/>
                <a:cs typeface="Arial" panose="020B0604020202020204" pitchFamily="34" charset="0"/>
              </a:rPr>
              <a:t>Matsueda</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2021).</a:t>
            </a:r>
            <a:endParaRPr lang="en-US" sz="1800" dirty="0" smtClean="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smtClean="0">
              <a:latin typeface="Arial" panose="020B0604020202020204" pitchFamily="34" charset="0"/>
              <a:cs typeface="Arial" panose="020B0604020202020204" pitchFamily="34" charset="0"/>
            </a:endParaRPr>
          </a:p>
          <a:p>
            <a:endParaRPr lang="en-US" sz="1800" dirty="0" smtClean="0">
              <a:latin typeface="Arial"/>
              <a:cs typeface="Arial"/>
            </a:endParaRPr>
          </a:p>
          <a:p>
            <a:pPr marL="457200" lvl="1" indent="0">
              <a:buFont typeface="Arial"/>
              <a:buNone/>
            </a:pPr>
            <a:endParaRPr lang="en-US" sz="2000" dirty="0" smtClean="0">
              <a:latin typeface="Arial"/>
              <a:cs typeface="Arial"/>
            </a:endParaRPr>
          </a:p>
          <a:p>
            <a:pPr marL="457200" lvl="1" indent="0">
              <a:buFont typeface="Arial"/>
              <a:buNone/>
            </a:pPr>
            <a:endParaRPr lang="en-US" sz="2200" dirty="0" smtClean="0">
              <a:solidFill>
                <a:srgbClr val="0000FF"/>
              </a:solidFill>
              <a:latin typeface="Arial"/>
              <a:cs typeface="Arial"/>
            </a:endParaRPr>
          </a:p>
          <a:p>
            <a:pPr marL="400050" lvl="1" indent="0">
              <a:buFont typeface="Arial"/>
              <a:buNone/>
            </a:pPr>
            <a:endParaRPr lang="en-US" sz="2200" dirty="0" smtClean="0">
              <a:solidFill>
                <a:srgbClr val="0E00FF"/>
              </a:solidFill>
              <a:latin typeface="Arial"/>
              <a:cs typeface="Arial"/>
            </a:endParaRPr>
          </a:p>
          <a:p>
            <a:pPr marL="800100" lvl="1" indent="-342900">
              <a:buFont typeface="+mj-lt"/>
              <a:buAutoNum type="alphaLcParenR"/>
            </a:pPr>
            <a:endParaRPr lang="en-US" sz="1800" dirty="0" smtClean="0">
              <a:latin typeface="Arial"/>
              <a:cs typeface="Arial"/>
            </a:endParaRPr>
          </a:p>
          <a:p>
            <a:pPr lvl="1"/>
            <a:endParaRPr lang="en-US" sz="2200" dirty="0" smtClean="0">
              <a:latin typeface="Arial"/>
              <a:cs typeface="Arial"/>
            </a:endParaRPr>
          </a:p>
          <a:p>
            <a:pPr lvl="1"/>
            <a:endParaRPr lang="en-US" sz="1900" dirty="0" smtClean="0">
              <a:latin typeface="Arial" panose="020B0604020202020204" pitchFamily="34" charset="0"/>
              <a:cs typeface="Arial" panose="020B0604020202020204" pitchFamily="34" charset="0"/>
            </a:endParaRPr>
          </a:p>
          <a:p>
            <a:pPr lvl="1"/>
            <a:endParaRPr lang="en-US" sz="1400" dirty="0">
              <a:latin typeface="Arial" panose="020B0604020202020204" pitchFamily="34" charset="0"/>
              <a:cs typeface="Arial" panose="020B0604020202020204" pitchFamily="34" charset="0"/>
            </a:endParaRPr>
          </a:p>
        </p:txBody>
      </p:sp>
      <p:sp>
        <p:nvSpPr>
          <p:cNvPr id="5" name="Title 1"/>
          <p:cNvSpPr txBox="1">
            <a:spLocks/>
          </p:cNvSpPr>
          <p:nvPr/>
        </p:nvSpPr>
        <p:spPr>
          <a:xfrm>
            <a:off x="2" y="7254"/>
            <a:ext cx="8116979" cy="492554"/>
          </a:xfrm>
          <a:prstGeom prst="rect">
            <a:avLst/>
          </a:prstGeom>
        </p:spPr>
        <p:txBody>
          <a:bodyPr vert="horz" lIns="91440" tIns="0" rIns="91440" bIns="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b="1" dirty="0" smtClean="0">
                <a:solidFill>
                  <a:srgbClr val="FF0000"/>
                </a:solidFill>
                <a:latin typeface="Arial" panose="020B0604020202020204" pitchFamily="34" charset="0"/>
                <a:cs typeface="Arial" panose="020B0604020202020204" pitchFamily="34" charset="0"/>
              </a:rPr>
              <a:t>Motivation</a:t>
            </a:r>
            <a:endParaRPr lang="en-US"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766040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9107" y="53429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p:nvSpPr>
        <p:spPr>
          <a:xfrm>
            <a:off x="180257" y="693711"/>
            <a:ext cx="8791678" cy="42470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latin typeface="Arial"/>
                <a:ea typeface="Times New Roman"/>
                <a:cs typeface="Arial"/>
              </a:rPr>
              <a:t>Forecast </a:t>
            </a:r>
            <a:r>
              <a:rPr lang="en-US" sz="1800" dirty="0">
                <a:latin typeface="Arial"/>
                <a:ea typeface="Times New Roman"/>
                <a:cs typeface="Arial"/>
              </a:rPr>
              <a:t>errors propagating along upper-tropospheric </a:t>
            </a:r>
            <a:r>
              <a:rPr lang="en-US" sz="1800" dirty="0" smtClean="0">
                <a:latin typeface="Arial"/>
                <a:ea typeface="Times New Roman"/>
                <a:cs typeface="Arial"/>
              </a:rPr>
              <a:t>waveguides and forecast </a:t>
            </a:r>
            <a:r>
              <a:rPr lang="en-US" sz="1800" dirty="0">
                <a:latin typeface="Arial"/>
                <a:ea typeface="Times New Roman"/>
                <a:cs typeface="Arial"/>
              </a:rPr>
              <a:t>errors associated with features embedded within upper-tropospheric waveguides </a:t>
            </a:r>
            <a:r>
              <a:rPr lang="en-US" sz="1800" dirty="0" smtClean="0">
                <a:latin typeface="Arial"/>
                <a:ea typeface="Times New Roman"/>
                <a:cs typeface="Arial"/>
              </a:rPr>
              <a:t>shown to contribute to forecast errors in midlatitude cyclones </a:t>
            </a:r>
            <a:r>
              <a:rPr lang="en-US" sz="1800" dirty="0">
                <a:latin typeface="Arial"/>
                <a:ea typeface="Times New Roman"/>
                <a:cs typeface="Arial"/>
              </a:rPr>
              <a:t>(e.g., Chang et al. 2013; </a:t>
            </a:r>
            <a:r>
              <a:rPr lang="en-US" sz="1800" dirty="0" err="1">
                <a:latin typeface="Arial"/>
                <a:ea typeface="Times New Roman"/>
                <a:cs typeface="Arial"/>
              </a:rPr>
              <a:t>Zheng</a:t>
            </a:r>
            <a:r>
              <a:rPr lang="en-US" sz="1800" dirty="0">
                <a:latin typeface="Arial"/>
                <a:ea typeface="Times New Roman"/>
                <a:cs typeface="Arial"/>
              </a:rPr>
              <a:t> et al. 2013; </a:t>
            </a:r>
            <a:r>
              <a:rPr lang="en-US" sz="1800" dirty="0" err="1">
                <a:latin typeface="Arial"/>
                <a:ea typeface="Times New Roman"/>
                <a:cs typeface="Arial"/>
              </a:rPr>
              <a:t>Lamberson</a:t>
            </a:r>
            <a:r>
              <a:rPr lang="en-US" sz="1800" dirty="0">
                <a:latin typeface="Arial"/>
                <a:ea typeface="Times New Roman"/>
                <a:cs typeface="Arial"/>
              </a:rPr>
              <a:t> et al. 2016</a:t>
            </a:r>
            <a:r>
              <a:rPr lang="en-US" sz="1800" dirty="0" smtClean="0">
                <a:latin typeface="Arial"/>
                <a:ea typeface="Times New Roman"/>
                <a:cs typeface="Arial"/>
              </a:rPr>
              <a:t>). </a:t>
            </a:r>
          </a:p>
          <a:p>
            <a:endParaRPr lang="en-US" sz="1800" dirty="0">
              <a:latin typeface="Arial"/>
              <a:ea typeface="Times New Roman"/>
              <a:cs typeface="Arial"/>
            </a:endParaRPr>
          </a:p>
          <a:p>
            <a:r>
              <a:rPr lang="en-US" sz="1800" dirty="0" smtClean="0">
                <a:latin typeface="Arial"/>
                <a:ea typeface="Times New Roman"/>
                <a:cs typeface="Arial"/>
              </a:rPr>
              <a:t>The forecast errors related to baroclinic </a:t>
            </a:r>
            <a:r>
              <a:rPr lang="en-US" sz="1800" dirty="0">
                <a:latin typeface="Arial"/>
                <a:ea typeface="Times New Roman"/>
                <a:cs typeface="Arial"/>
              </a:rPr>
              <a:t>processes </a:t>
            </a:r>
            <a:r>
              <a:rPr lang="en-US" sz="1800" dirty="0" smtClean="0">
                <a:latin typeface="Arial"/>
                <a:ea typeface="Times New Roman"/>
                <a:cs typeface="Arial"/>
              </a:rPr>
              <a:t>(e.g</a:t>
            </a:r>
            <a:r>
              <a:rPr lang="en-US" sz="1800" dirty="0">
                <a:latin typeface="Arial"/>
                <a:ea typeface="Times New Roman"/>
                <a:cs typeface="Arial"/>
              </a:rPr>
              <a:t>., Sanders 1986; Zhu and </a:t>
            </a:r>
            <a:r>
              <a:rPr lang="en-US" sz="1800" dirty="0" smtClean="0">
                <a:latin typeface="Arial"/>
                <a:ea typeface="Times New Roman"/>
                <a:cs typeface="Arial"/>
              </a:rPr>
              <a:t>Thorpe 2006</a:t>
            </a:r>
            <a:r>
              <a:rPr lang="en-US" sz="1800" dirty="0">
                <a:latin typeface="Arial"/>
                <a:ea typeface="Times New Roman"/>
                <a:cs typeface="Arial"/>
              </a:rPr>
              <a:t>; </a:t>
            </a:r>
            <a:r>
              <a:rPr lang="en-US" sz="1800" dirty="0" err="1" smtClean="0">
                <a:latin typeface="Arial"/>
                <a:ea typeface="Times New Roman"/>
                <a:cs typeface="Arial"/>
              </a:rPr>
              <a:t>Zheng</a:t>
            </a:r>
            <a:r>
              <a:rPr lang="en-US" sz="1800" dirty="0" smtClean="0">
                <a:latin typeface="Arial"/>
                <a:ea typeface="Times New Roman"/>
                <a:cs typeface="Arial"/>
              </a:rPr>
              <a:t> </a:t>
            </a:r>
            <a:r>
              <a:rPr lang="en-US" sz="1800" dirty="0">
                <a:latin typeface="Arial"/>
                <a:ea typeface="Times New Roman"/>
                <a:cs typeface="Arial"/>
              </a:rPr>
              <a:t>et al. 2013) and latent heating (e.g., Zhang et al. 2003, 2007</a:t>
            </a:r>
            <a:r>
              <a:rPr lang="en-US" sz="1800" dirty="0" smtClean="0">
                <a:latin typeface="Arial"/>
                <a:ea typeface="Times New Roman"/>
                <a:cs typeface="Arial"/>
              </a:rPr>
              <a:t>; Doyle </a:t>
            </a:r>
            <a:r>
              <a:rPr lang="en-US" sz="1800" dirty="0">
                <a:latin typeface="Arial"/>
                <a:ea typeface="Times New Roman"/>
                <a:cs typeface="Arial"/>
              </a:rPr>
              <a:t>et al. 2014, 2019) have been shown to contribute to forecast errors in </a:t>
            </a:r>
            <a:r>
              <a:rPr lang="en-US" sz="1800" dirty="0" smtClean="0">
                <a:latin typeface="Arial"/>
                <a:ea typeface="Times New Roman"/>
                <a:cs typeface="Arial"/>
              </a:rPr>
              <a:t>midlatitude cyclones</a:t>
            </a:r>
            <a:r>
              <a:rPr lang="en-US" sz="1800" dirty="0">
                <a:latin typeface="Arial"/>
                <a:ea typeface="Times New Roman"/>
                <a:cs typeface="Arial"/>
              </a:rPr>
              <a:t>.</a:t>
            </a:r>
            <a:endParaRPr lang="en-US" sz="1800" dirty="0" smtClean="0">
              <a:latin typeface="Arial" panose="020B0604020202020204" pitchFamily="34" charset="0"/>
              <a:cs typeface="Arial" panose="020B0604020202020204" pitchFamily="34" charset="0"/>
            </a:endParaRPr>
          </a:p>
          <a:p>
            <a:endParaRPr lang="en-US" sz="1800" dirty="0" smtClean="0">
              <a:latin typeface="Arial"/>
              <a:cs typeface="Arial"/>
            </a:endParaRPr>
          </a:p>
          <a:p>
            <a:pPr marL="457200" lvl="1" indent="0">
              <a:buFont typeface="Arial"/>
              <a:buNone/>
            </a:pPr>
            <a:endParaRPr lang="en-US" sz="2000" dirty="0" smtClean="0">
              <a:latin typeface="Arial"/>
              <a:cs typeface="Arial"/>
            </a:endParaRPr>
          </a:p>
          <a:p>
            <a:pPr marL="457200" lvl="1" indent="0">
              <a:buFont typeface="Arial"/>
              <a:buNone/>
            </a:pPr>
            <a:endParaRPr lang="en-US" sz="2200" dirty="0" smtClean="0">
              <a:solidFill>
                <a:srgbClr val="0000FF"/>
              </a:solidFill>
              <a:latin typeface="Arial"/>
              <a:cs typeface="Arial"/>
            </a:endParaRPr>
          </a:p>
          <a:p>
            <a:pPr marL="400050" lvl="1" indent="0">
              <a:buFont typeface="Arial"/>
              <a:buNone/>
            </a:pPr>
            <a:endParaRPr lang="en-US" sz="2200" dirty="0" smtClean="0">
              <a:solidFill>
                <a:srgbClr val="0E00FF"/>
              </a:solidFill>
              <a:latin typeface="Arial"/>
              <a:cs typeface="Arial"/>
            </a:endParaRPr>
          </a:p>
          <a:p>
            <a:pPr marL="800100" lvl="1" indent="-342900">
              <a:buFont typeface="+mj-lt"/>
              <a:buAutoNum type="alphaLcParenR"/>
            </a:pPr>
            <a:endParaRPr lang="en-US" sz="1800" dirty="0" smtClean="0">
              <a:latin typeface="Arial"/>
              <a:cs typeface="Arial"/>
            </a:endParaRPr>
          </a:p>
          <a:p>
            <a:pPr lvl="1"/>
            <a:endParaRPr lang="en-US" sz="2200" dirty="0" smtClean="0">
              <a:latin typeface="Arial"/>
              <a:cs typeface="Arial"/>
            </a:endParaRPr>
          </a:p>
          <a:p>
            <a:pPr lvl="1"/>
            <a:endParaRPr lang="en-US" sz="1900" dirty="0" smtClean="0">
              <a:latin typeface="Arial" panose="020B0604020202020204" pitchFamily="34" charset="0"/>
              <a:cs typeface="Arial" panose="020B0604020202020204" pitchFamily="34" charset="0"/>
            </a:endParaRPr>
          </a:p>
          <a:p>
            <a:pPr lvl="1"/>
            <a:endParaRPr lang="en-US" sz="1400" dirty="0">
              <a:latin typeface="Arial" panose="020B0604020202020204" pitchFamily="34" charset="0"/>
              <a:cs typeface="Arial" panose="020B0604020202020204" pitchFamily="34" charset="0"/>
            </a:endParaRPr>
          </a:p>
        </p:txBody>
      </p:sp>
      <p:sp>
        <p:nvSpPr>
          <p:cNvPr id="5" name="Title 1"/>
          <p:cNvSpPr txBox="1">
            <a:spLocks/>
          </p:cNvSpPr>
          <p:nvPr/>
        </p:nvSpPr>
        <p:spPr>
          <a:xfrm>
            <a:off x="2" y="7254"/>
            <a:ext cx="8116979" cy="492554"/>
          </a:xfrm>
          <a:prstGeom prst="rect">
            <a:avLst/>
          </a:prstGeom>
        </p:spPr>
        <p:txBody>
          <a:bodyPr vert="horz" lIns="91440" tIns="0" rIns="91440" bIns="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b="1" dirty="0" smtClean="0">
                <a:solidFill>
                  <a:srgbClr val="FF0000"/>
                </a:solidFill>
                <a:latin typeface="Arial" panose="020B0604020202020204" pitchFamily="34" charset="0"/>
                <a:cs typeface="Arial" panose="020B0604020202020204" pitchFamily="34" charset="0"/>
              </a:rPr>
              <a:t>Literature review</a:t>
            </a:r>
            <a:endParaRPr lang="en-US"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25348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9107" y="53429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p:nvSpPr>
        <p:spPr>
          <a:xfrm>
            <a:off x="180257" y="693711"/>
            <a:ext cx="8791678" cy="42470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latin typeface="Arial"/>
                <a:ea typeface="Times New Roman"/>
                <a:cs typeface="Arial"/>
              </a:rPr>
              <a:t>The </a:t>
            </a:r>
            <a:r>
              <a:rPr lang="en-US" sz="1800" dirty="0">
                <a:latin typeface="Arial"/>
                <a:ea typeface="Times New Roman"/>
                <a:cs typeface="Arial"/>
              </a:rPr>
              <a:t>forecast skill of AC12 has been shown to be sensitive to the </a:t>
            </a:r>
            <a:r>
              <a:rPr lang="en-US" sz="1800" dirty="0" smtClean="0">
                <a:latin typeface="Arial"/>
                <a:ea typeface="Times New Roman"/>
                <a:cs typeface="Arial"/>
              </a:rPr>
              <a:t>strength of TPVs (e.g., Tao et al. 2017b; Yamazaki et al. 2015), position of TPVs (e.g., Yamagami </a:t>
            </a:r>
            <a:r>
              <a:rPr lang="en-US" sz="1800" dirty="0">
                <a:latin typeface="Arial"/>
                <a:ea typeface="Times New Roman"/>
                <a:cs typeface="Arial"/>
              </a:rPr>
              <a:t>et al. </a:t>
            </a:r>
            <a:r>
              <a:rPr lang="en-US" sz="1800" dirty="0" smtClean="0">
                <a:latin typeface="Arial"/>
                <a:ea typeface="Times New Roman"/>
                <a:cs typeface="Arial"/>
              </a:rPr>
              <a:t>2018a) and </a:t>
            </a:r>
            <a:r>
              <a:rPr lang="en-US" sz="1800" dirty="0">
                <a:latin typeface="Arial"/>
                <a:ea typeface="Times New Roman"/>
                <a:cs typeface="Arial"/>
              </a:rPr>
              <a:t>to the strength of tropospheric baroclinicity (</a:t>
            </a:r>
            <a:r>
              <a:rPr lang="en-US" sz="1800" dirty="0" smtClean="0">
                <a:latin typeface="Arial"/>
                <a:ea typeface="Times New Roman"/>
                <a:cs typeface="Arial"/>
              </a:rPr>
              <a:t>Tao </a:t>
            </a:r>
            <a:r>
              <a:rPr lang="en-US" sz="1800" dirty="0">
                <a:latin typeface="Arial"/>
                <a:ea typeface="Times New Roman"/>
                <a:cs typeface="Arial"/>
              </a:rPr>
              <a:t>et al. </a:t>
            </a:r>
            <a:r>
              <a:rPr lang="en-US" sz="1800" dirty="0" smtClean="0">
                <a:latin typeface="Arial"/>
                <a:ea typeface="Times New Roman"/>
                <a:cs typeface="Arial"/>
              </a:rPr>
              <a:t>2017b).</a:t>
            </a:r>
          </a:p>
          <a:p>
            <a:endParaRPr lang="en-US" sz="1800" dirty="0" smtClean="0">
              <a:latin typeface="Arial"/>
              <a:cs typeface="Arial"/>
            </a:endParaRPr>
          </a:p>
          <a:p>
            <a:r>
              <a:rPr lang="en-US" sz="1800" dirty="0">
                <a:latin typeface="Arial"/>
                <a:cs typeface="Arial"/>
              </a:rPr>
              <a:t>Johnson and Wang (2021</a:t>
            </a:r>
            <a:r>
              <a:rPr lang="en-US" sz="1800" dirty="0" smtClean="0">
                <a:latin typeface="Arial"/>
                <a:cs typeface="Arial"/>
              </a:rPr>
              <a:t>) find </a:t>
            </a:r>
            <a:r>
              <a:rPr lang="en-US" sz="1800" dirty="0">
                <a:latin typeface="Arial"/>
                <a:cs typeface="Arial"/>
              </a:rPr>
              <a:t>that </a:t>
            </a:r>
            <a:r>
              <a:rPr lang="en-US" sz="1800" dirty="0" smtClean="0">
                <a:latin typeface="Arial"/>
                <a:cs typeface="Arial"/>
              </a:rPr>
              <a:t>track and </a:t>
            </a:r>
            <a:r>
              <a:rPr lang="en-US" sz="1800" dirty="0">
                <a:latin typeface="Arial"/>
                <a:cs typeface="Arial"/>
              </a:rPr>
              <a:t>intensity errors of </a:t>
            </a:r>
            <a:r>
              <a:rPr lang="en-US" sz="1800" dirty="0" smtClean="0">
                <a:latin typeface="Arial"/>
                <a:cs typeface="Arial"/>
              </a:rPr>
              <a:t>an AC during July 2018 </a:t>
            </a:r>
            <a:r>
              <a:rPr lang="en-US" sz="1800" dirty="0">
                <a:latin typeface="Arial"/>
                <a:cs typeface="Arial"/>
              </a:rPr>
              <a:t>are sensitive to </a:t>
            </a:r>
            <a:r>
              <a:rPr lang="en-US" sz="1800" dirty="0" smtClean="0">
                <a:latin typeface="Arial"/>
                <a:cs typeface="Arial"/>
              </a:rPr>
              <a:t>the position </a:t>
            </a:r>
            <a:r>
              <a:rPr lang="en-US" sz="1800" dirty="0">
                <a:latin typeface="Arial"/>
                <a:cs typeface="Arial"/>
              </a:rPr>
              <a:t>and intensity of TPVs embedded within the Rossby wave, </a:t>
            </a:r>
            <a:r>
              <a:rPr lang="en-US" sz="1800" dirty="0" smtClean="0">
                <a:latin typeface="Arial"/>
                <a:cs typeface="Arial"/>
              </a:rPr>
              <a:t>the amount of midtropospheric moisture located </a:t>
            </a:r>
            <a:r>
              <a:rPr lang="en-US" sz="1800" dirty="0">
                <a:latin typeface="Arial"/>
                <a:cs typeface="Arial"/>
              </a:rPr>
              <a:t>within the WCB of the AC, and the structure of the lower-tropospheric thermal field</a:t>
            </a:r>
            <a:r>
              <a:rPr lang="en-US" sz="1800" dirty="0" smtClean="0">
                <a:latin typeface="Arial"/>
                <a:cs typeface="Arial"/>
              </a:rPr>
              <a:t>.</a:t>
            </a:r>
          </a:p>
          <a:p>
            <a:pPr marL="457200" lvl="1" indent="0">
              <a:buFont typeface="Arial"/>
              <a:buNone/>
            </a:pPr>
            <a:endParaRPr lang="en-US" sz="2000" dirty="0" smtClean="0">
              <a:latin typeface="Arial"/>
              <a:cs typeface="Arial"/>
            </a:endParaRPr>
          </a:p>
          <a:p>
            <a:pPr marL="457200" lvl="1" indent="0">
              <a:buFont typeface="Arial"/>
              <a:buNone/>
            </a:pPr>
            <a:endParaRPr lang="en-US" sz="2200" dirty="0" smtClean="0">
              <a:solidFill>
                <a:srgbClr val="0000FF"/>
              </a:solidFill>
              <a:latin typeface="Arial"/>
              <a:cs typeface="Arial"/>
            </a:endParaRPr>
          </a:p>
          <a:p>
            <a:pPr marL="400050" lvl="1" indent="0">
              <a:buFont typeface="Arial"/>
              <a:buNone/>
            </a:pPr>
            <a:endParaRPr lang="en-US" sz="2200" dirty="0" smtClean="0">
              <a:solidFill>
                <a:srgbClr val="0E00FF"/>
              </a:solidFill>
              <a:latin typeface="Arial"/>
              <a:cs typeface="Arial"/>
            </a:endParaRPr>
          </a:p>
          <a:p>
            <a:pPr marL="800100" lvl="1" indent="-342900">
              <a:buFont typeface="+mj-lt"/>
              <a:buAutoNum type="alphaLcParenR"/>
            </a:pPr>
            <a:endParaRPr lang="en-US" sz="1800" dirty="0" smtClean="0">
              <a:latin typeface="Arial"/>
              <a:cs typeface="Arial"/>
            </a:endParaRPr>
          </a:p>
          <a:p>
            <a:pPr lvl="1"/>
            <a:endParaRPr lang="en-US" sz="2200" dirty="0" smtClean="0">
              <a:latin typeface="Arial"/>
              <a:cs typeface="Arial"/>
            </a:endParaRPr>
          </a:p>
          <a:p>
            <a:pPr lvl="1"/>
            <a:endParaRPr lang="en-US" sz="1900" dirty="0" smtClean="0">
              <a:latin typeface="Arial" panose="020B0604020202020204" pitchFamily="34" charset="0"/>
              <a:cs typeface="Arial" panose="020B0604020202020204" pitchFamily="34" charset="0"/>
            </a:endParaRPr>
          </a:p>
          <a:p>
            <a:pPr lvl="1"/>
            <a:endParaRPr lang="en-US" sz="1400" dirty="0">
              <a:latin typeface="Arial" panose="020B0604020202020204" pitchFamily="34" charset="0"/>
              <a:cs typeface="Arial" panose="020B0604020202020204" pitchFamily="34" charset="0"/>
            </a:endParaRPr>
          </a:p>
        </p:txBody>
      </p:sp>
      <p:sp>
        <p:nvSpPr>
          <p:cNvPr id="5" name="Title 1"/>
          <p:cNvSpPr txBox="1">
            <a:spLocks/>
          </p:cNvSpPr>
          <p:nvPr/>
        </p:nvSpPr>
        <p:spPr>
          <a:xfrm>
            <a:off x="2" y="7254"/>
            <a:ext cx="8116979" cy="492554"/>
          </a:xfrm>
          <a:prstGeom prst="rect">
            <a:avLst/>
          </a:prstGeom>
        </p:spPr>
        <p:txBody>
          <a:bodyPr vert="horz" lIns="91440" tIns="0" rIns="91440" bIns="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b="1" dirty="0" smtClean="0">
                <a:solidFill>
                  <a:srgbClr val="FF0000"/>
                </a:solidFill>
                <a:latin typeface="Arial" panose="020B0604020202020204" pitchFamily="34" charset="0"/>
                <a:cs typeface="Arial" panose="020B0604020202020204" pitchFamily="34" charset="0"/>
              </a:rPr>
              <a:t>Literature review</a:t>
            </a:r>
            <a:endParaRPr lang="en-US"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228158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9107" y="53429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p:nvSpPr>
        <p:spPr>
          <a:xfrm>
            <a:off x="180257" y="693711"/>
            <a:ext cx="8791678" cy="42470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latin typeface="Arial"/>
                <a:cs typeface="Arial"/>
              </a:rPr>
              <a:t>Yamagami et al. (2019) and </a:t>
            </a:r>
            <a:r>
              <a:rPr lang="en-US" sz="1800" dirty="0" err="1">
                <a:latin typeface="Arial"/>
                <a:cs typeface="Arial"/>
              </a:rPr>
              <a:t>Capute</a:t>
            </a:r>
            <a:r>
              <a:rPr lang="en-US" sz="1800" dirty="0">
                <a:latin typeface="Arial"/>
                <a:cs typeface="Arial"/>
              </a:rPr>
              <a:t> and Torn (2021), who both show that ACs </a:t>
            </a:r>
            <a:r>
              <a:rPr lang="en-US" sz="1800" dirty="0" smtClean="0">
                <a:latin typeface="Arial"/>
                <a:cs typeface="Arial"/>
              </a:rPr>
              <a:t>with lower </a:t>
            </a:r>
            <a:r>
              <a:rPr lang="en-US" sz="1800" dirty="0">
                <a:latin typeface="Arial"/>
                <a:cs typeface="Arial"/>
              </a:rPr>
              <a:t>forecast skill of intensity tend to be </a:t>
            </a:r>
            <a:r>
              <a:rPr lang="en-US" sz="1800" dirty="0" smtClean="0">
                <a:latin typeface="Arial"/>
                <a:cs typeface="Arial"/>
              </a:rPr>
              <a:t>stronger.</a:t>
            </a:r>
            <a:endParaRPr lang="en-US" sz="1800" dirty="0">
              <a:latin typeface="Arial"/>
              <a:cs typeface="Arial"/>
            </a:endParaRPr>
          </a:p>
          <a:p>
            <a:endParaRPr lang="en-US" sz="1800" dirty="0" smtClean="0">
              <a:latin typeface="Arial"/>
              <a:cs typeface="Arial"/>
            </a:endParaRPr>
          </a:p>
          <a:p>
            <a:r>
              <a:rPr lang="en-US" sz="1800" dirty="0" err="1" smtClean="0">
                <a:latin typeface="Arial"/>
                <a:cs typeface="Arial"/>
              </a:rPr>
              <a:t>Capute</a:t>
            </a:r>
            <a:r>
              <a:rPr lang="en-US" sz="1800" dirty="0" smtClean="0">
                <a:latin typeface="Arial"/>
                <a:cs typeface="Arial"/>
              </a:rPr>
              <a:t> and Torn (2021)</a:t>
            </a:r>
            <a:r>
              <a:rPr lang="en-US" sz="1800" dirty="0">
                <a:latin typeface="Arial"/>
                <a:cs typeface="Arial"/>
              </a:rPr>
              <a:t> find that low-skill ACs are typically embedded in environments characterized </a:t>
            </a:r>
            <a:r>
              <a:rPr lang="en-US" sz="1800" dirty="0" smtClean="0">
                <a:latin typeface="Arial"/>
                <a:cs typeface="Arial"/>
              </a:rPr>
              <a:t>by larger </a:t>
            </a:r>
            <a:r>
              <a:rPr lang="en-US" sz="1800" dirty="0">
                <a:latin typeface="Arial"/>
                <a:cs typeface="Arial"/>
              </a:rPr>
              <a:t>lower-to-midtropospheric </a:t>
            </a:r>
            <a:r>
              <a:rPr lang="en-US" sz="1800" dirty="0" err="1">
                <a:latin typeface="Arial"/>
                <a:cs typeface="Arial"/>
              </a:rPr>
              <a:t>Eady</a:t>
            </a:r>
            <a:r>
              <a:rPr lang="en-US" sz="1800" dirty="0">
                <a:latin typeface="Arial"/>
                <a:cs typeface="Arial"/>
              </a:rPr>
              <a:t> growth rates compared to high-skill ACs, </a:t>
            </a:r>
            <a:r>
              <a:rPr lang="en-US" sz="1800" dirty="0" smtClean="0">
                <a:latin typeface="Arial"/>
                <a:cs typeface="Arial"/>
              </a:rPr>
              <a:t>when considering </a:t>
            </a:r>
            <a:r>
              <a:rPr lang="en-US" sz="1800" dirty="0">
                <a:latin typeface="Arial"/>
                <a:cs typeface="Arial"/>
              </a:rPr>
              <a:t>low-skill ACs and high-skill ACs determined based on forecast skill of intensity</a:t>
            </a:r>
            <a:r>
              <a:rPr lang="en-US" sz="1800" dirty="0" smtClean="0">
                <a:latin typeface="Arial"/>
                <a:cs typeface="Arial"/>
              </a:rPr>
              <a:t>.</a:t>
            </a:r>
          </a:p>
          <a:p>
            <a:endParaRPr lang="en-US" sz="1800" dirty="0">
              <a:latin typeface="Arial"/>
              <a:cs typeface="Arial"/>
            </a:endParaRPr>
          </a:p>
          <a:p>
            <a:r>
              <a:rPr lang="en-US" sz="1800" dirty="0" err="1">
                <a:latin typeface="Arial"/>
                <a:cs typeface="Arial"/>
              </a:rPr>
              <a:t>Capute</a:t>
            </a:r>
            <a:r>
              <a:rPr lang="en-US" sz="1800" dirty="0">
                <a:latin typeface="Arial"/>
                <a:cs typeface="Arial"/>
              </a:rPr>
              <a:t> </a:t>
            </a:r>
            <a:r>
              <a:rPr lang="en-US" sz="1800" dirty="0" smtClean="0">
                <a:latin typeface="Arial"/>
                <a:cs typeface="Arial"/>
              </a:rPr>
              <a:t>and Torn </a:t>
            </a:r>
            <a:r>
              <a:rPr lang="en-US" sz="1800" dirty="0">
                <a:latin typeface="Arial"/>
                <a:cs typeface="Arial"/>
              </a:rPr>
              <a:t>(2021) find that there is no systematic difference in latent heating between low-skill </a:t>
            </a:r>
            <a:r>
              <a:rPr lang="en-US" sz="1800" dirty="0" smtClean="0">
                <a:latin typeface="Arial"/>
                <a:cs typeface="Arial"/>
              </a:rPr>
              <a:t>ACs and </a:t>
            </a:r>
            <a:r>
              <a:rPr lang="en-US" sz="1800" dirty="0">
                <a:latin typeface="Arial"/>
                <a:cs typeface="Arial"/>
              </a:rPr>
              <a:t>high-skill ACs, when considering low-skill ACs and high-skill ACs determined based </a:t>
            </a:r>
            <a:r>
              <a:rPr lang="en-US" sz="1800" dirty="0" smtClean="0">
                <a:latin typeface="Arial"/>
                <a:cs typeface="Arial"/>
              </a:rPr>
              <a:t>on forecast </a:t>
            </a:r>
            <a:r>
              <a:rPr lang="en-US" sz="1800" dirty="0">
                <a:latin typeface="Arial"/>
                <a:cs typeface="Arial"/>
              </a:rPr>
              <a:t>skill of intensity.</a:t>
            </a:r>
            <a:endParaRPr lang="en-US" sz="1800" dirty="0" smtClean="0">
              <a:latin typeface="Arial"/>
              <a:cs typeface="Arial"/>
            </a:endParaRPr>
          </a:p>
          <a:p>
            <a:pPr marL="457200" lvl="1" indent="0">
              <a:buFont typeface="Arial"/>
              <a:buNone/>
            </a:pPr>
            <a:endParaRPr lang="en-US" sz="2200" dirty="0" smtClean="0">
              <a:solidFill>
                <a:srgbClr val="0000FF"/>
              </a:solidFill>
              <a:latin typeface="Arial"/>
              <a:cs typeface="Arial"/>
            </a:endParaRPr>
          </a:p>
          <a:p>
            <a:pPr marL="400050" lvl="1" indent="0">
              <a:buFont typeface="Arial"/>
              <a:buNone/>
            </a:pPr>
            <a:endParaRPr lang="en-US" sz="2200" dirty="0" smtClean="0">
              <a:solidFill>
                <a:srgbClr val="0E00FF"/>
              </a:solidFill>
              <a:latin typeface="Arial"/>
              <a:cs typeface="Arial"/>
            </a:endParaRPr>
          </a:p>
          <a:p>
            <a:pPr marL="800100" lvl="1" indent="-342900">
              <a:buFont typeface="+mj-lt"/>
              <a:buAutoNum type="alphaLcParenR"/>
            </a:pPr>
            <a:endParaRPr lang="en-US" sz="1800" dirty="0" smtClean="0">
              <a:latin typeface="Arial"/>
              <a:cs typeface="Arial"/>
            </a:endParaRPr>
          </a:p>
          <a:p>
            <a:pPr lvl="1"/>
            <a:endParaRPr lang="en-US" sz="2200" dirty="0" smtClean="0">
              <a:latin typeface="Arial"/>
              <a:cs typeface="Arial"/>
            </a:endParaRPr>
          </a:p>
          <a:p>
            <a:pPr lvl="1"/>
            <a:endParaRPr lang="en-US" sz="1900" dirty="0" smtClean="0">
              <a:latin typeface="Arial" panose="020B0604020202020204" pitchFamily="34" charset="0"/>
              <a:cs typeface="Arial" panose="020B0604020202020204" pitchFamily="34" charset="0"/>
            </a:endParaRPr>
          </a:p>
          <a:p>
            <a:pPr lvl="1"/>
            <a:endParaRPr lang="en-US" sz="1400" dirty="0">
              <a:latin typeface="Arial" panose="020B0604020202020204" pitchFamily="34" charset="0"/>
              <a:cs typeface="Arial" panose="020B0604020202020204" pitchFamily="34" charset="0"/>
            </a:endParaRPr>
          </a:p>
        </p:txBody>
      </p:sp>
      <p:sp>
        <p:nvSpPr>
          <p:cNvPr id="5" name="Title 1"/>
          <p:cNvSpPr txBox="1">
            <a:spLocks/>
          </p:cNvSpPr>
          <p:nvPr/>
        </p:nvSpPr>
        <p:spPr>
          <a:xfrm>
            <a:off x="2" y="7254"/>
            <a:ext cx="8116979" cy="492554"/>
          </a:xfrm>
          <a:prstGeom prst="rect">
            <a:avLst/>
          </a:prstGeom>
        </p:spPr>
        <p:txBody>
          <a:bodyPr vert="horz" lIns="91440" tIns="0" rIns="91440" bIns="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b="1" dirty="0" smtClean="0">
                <a:solidFill>
                  <a:srgbClr val="FF0000"/>
                </a:solidFill>
                <a:latin typeface="Arial" panose="020B0604020202020204" pitchFamily="34" charset="0"/>
                <a:cs typeface="Arial" panose="020B0604020202020204" pitchFamily="34" charset="0"/>
              </a:rPr>
              <a:t>Literature review</a:t>
            </a:r>
            <a:endParaRPr lang="en-US"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72599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9107" y="53429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p:nvSpPr>
        <p:spPr>
          <a:xfrm>
            <a:off x="180257" y="693710"/>
            <a:ext cx="8791678" cy="438628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latin typeface="Arial" panose="020B0604020202020204" pitchFamily="34" charset="0"/>
                <a:cs typeface="Arial" panose="020B0604020202020204" pitchFamily="34" charset="0"/>
              </a:rPr>
              <a:t>Arctic cyclones (ACs</a:t>
            </a:r>
            <a:r>
              <a:rPr lang="en-US" sz="1800" dirty="0">
                <a:latin typeface="Arial" panose="020B0604020202020204" pitchFamily="34" charset="0"/>
                <a:cs typeface="Arial" panose="020B0604020202020204" pitchFamily="34" charset="0"/>
              </a:rPr>
              <a:t>) are synoptic-scale surface cyclones that may originate within </a:t>
            </a:r>
            <a:r>
              <a:rPr lang="en-US" sz="1800" dirty="0" smtClean="0">
                <a:latin typeface="Arial" panose="020B0604020202020204" pitchFamily="34" charset="0"/>
                <a:cs typeface="Arial" panose="020B0604020202020204" pitchFamily="34" charset="0"/>
              </a:rPr>
              <a:t>the Arctic </a:t>
            </a:r>
            <a:r>
              <a:rPr lang="en-US" sz="1800" dirty="0">
                <a:latin typeface="Arial" panose="020B0604020202020204" pitchFamily="34" charset="0"/>
                <a:cs typeface="Arial" panose="020B0604020202020204" pitchFamily="34" charset="0"/>
              </a:rPr>
              <a:t>or move into the Arctic from lower latitudes (e.g., </a:t>
            </a:r>
            <a:r>
              <a:rPr lang="en-US" sz="1800" dirty="0" err="1">
                <a:latin typeface="Arial" panose="020B0604020202020204" pitchFamily="34" charset="0"/>
                <a:cs typeface="Arial" panose="020B0604020202020204" pitchFamily="34" charset="0"/>
              </a:rPr>
              <a:t>Serreze</a:t>
            </a:r>
            <a:r>
              <a:rPr lang="en-US" sz="1800" dirty="0">
                <a:latin typeface="Arial" panose="020B0604020202020204" pitchFamily="34" charset="0"/>
                <a:cs typeface="Arial" panose="020B0604020202020204" pitchFamily="34" charset="0"/>
              </a:rPr>
              <a:t> 1995; Zhang et al. 2004</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Serreze</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and Barrett 2008; </a:t>
            </a:r>
            <a:r>
              <a:rPr lang="en-US" sz="1800" dirty="0" smtClean="0">
                <a:latin typeface="Arial" panose="020B0604020202020204" pitchFamily="34" charset="0"/>
                <a:cs typeface="Arial" panose="020B0604020202020204" pitchFamily="34" charset="0"/>
              </a:rPr>
              <a:t>Crawford </a:t>
            </a:r>
            <a:r>
              <a:rPr lang="en-US" sz="1800" dirty="0">
                <a:latin typeface="Arial" panose="020B0604020202020204" pitchFamily="34" charset="0"/>
                <a:cs typeface="Arial" panose="020B0604020202020204" pitchFamily="34" charset="0"/>
              </a:rPr>
              <a:t>and </a:t>
            </a:r>
            <a:r>
              <a:rPr lang="en-US" sz="1800" dirty="0" err="1">
                <a:latin typeface="Arial" panose="020B0604020202020204" pitchFamily="34" charset="0"/>
                <a:cs typeface="Arial" panose="020B0604020202020204" pitchFamily="34" charset="0"/>
              </a:rPr>
              <a:t>Serreze</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2016).</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ACs occur most frequently during summer (e.g., Zhang et al. 2004</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Serreze</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and Barrett 2008) and may play important roles in influencing Arctic </a:t>
            </a:r>
            <a:r>
              <a:rPr lang="en-US" sz="1800" dirty="0" smtClean="0">
                <a:latin typeface="Arial" panose="020B0604020202020204" pitchFamily="34" charset="0"/>
                <a:cs typeface="Arial" panose="020B0604020202020204" pitchFamily="34" charset="0"/>
              </a:rPr>
              <a:t>environmental conditions </a:t>
            </a:r>
            <a:r>
              <a:rPr lang="en-US" sz="1800" dirty="0">
                <a:latin typeface="Arial" panose="020B0604020202020204" pitchFamily="34" charset="0"/>
                <a:cs typeface="Arial" panose="020B0604020202020204" pitchFamily="34" charset="0"/>
              </a:rPr>
              <a:t>and the forecast skill of the synoptic-scale flow over the Arctic (e.g., Yamagami </a:t>
            </a:r>
            <a:r>
              <a:rPr lang="en-US" sz="1800" dirty="0" smtClean="0">
                <a:latin typeface="Arial" panose="020B0604020202020204" pitchFamily="34" charset="0"/>
                <a:cs typeface="Arial" panose="020B0604020202020204" pitchFamily="34" charset="0"/>
              </a:rPr>
              <a:t>and </a:t>
            </a:r>
            <a:r>
              <a:rPr lang="en-US" sz="1800" dirty="0" err="1" smtClean="0">
                <a:latin typeface="Arial" panose="020B0604020202020204" pitchFamily="34" charset="0"/>
                <a:cs typeface="Arial" panose="020B0604020202020204" pitchFamily="34" charset="0"/>
              </a:rPr>
              <a:t>Matsueda</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2021)</a:t>
            </a:r>
            <a:r>
              <a:rPr lang="en-US" sz="1800" dirty="0" smtClean="0">
                <a:latin typeface="Arial" panose="020B0604020202020204" pitchFamily="34" charset="0"/>
                <a:cs typeface="Arial" panose="020B0604020202020204" pitchFamily="34" charset="0"/>
              </a:rPr>
              <a:t>.</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ACs may be associated with strong surface winds and high waves (e.g., </a:t>
            </a:r>
            <a:r>
              <a:rPr lang="en-US" sz="1800" dirty="0" smtClean="0">
                <a:latin typeface="Arial" panose="020B0604020202020204" pitchFamily="34" charset="0"/>
                <a:cs typeface="Arial" panose="020B0604020202020204" pitchFamily="34" charset="0"/>
              </a:rPr>
              <a:t>Zhang </a:t>
            </a:r>
            <a:r>
              <a:rPr lang="en-US" sz="1800" dirty="0">
                <a:latin typeface="Arial" panose="020B0604020202020204" pitchFamily="34" charset="0"/>
                <a:cs typeface="Arial" panose="020B0604020202020204" pitchFamily="34" charset="0"/>
              </a:rPr>
              <a:t>et al. 2013; Thomson and Rogers 2014), </a:t>
            </a:r>
            <a:r>
              <a:rPr lang="en-US" sz="1800" dirty="0" smtClean="0">
                <a:latin typeface="Arial" panose="020B0604020202020204" pitchFamily="34" charset="0"/>
                <a:cs typeface="Arial" panose="020B0604020202020204" pitchFamily="34" charset="0"/>
              </a:rPr>
              <a:t>may transport </a:t>
            </a:r>
            <a:r>
              <a:rPr lang="en-US" sz="1800" dirty="0">
                <a:latin typeface="Arial" panose="020B0604020202020204" pitchFamily="34" charset="0"/>
                <a:cs typeface="Arial" panose="020B0604020202020204" pitchFamily="34" charset="0"/>
              </a:rPr>
              <a:t>warm, moist air into the Arctic (e.g., </a:t>
            </a:r>
            <a:r>
              <a:rPr lang="en-US" sz="1800" dirty="0" err="1" smtClean="0">
                <a:latin typeface="Arial" panose="020B0604020202020204" pitchFamily="34" charset="0"/>
                <a:cs typeface="Arial" panose="020B0604020202020204" pitchFamily="34" charset="0"/>
              </a:rPr>
              <a:t>Messori</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et </a:t>
            </a:r>
            <a:r>
              <a:rPr lang="en-US" sz="1800" dirty="0" smtClean="0">
                <a:latin typeface="Arial" panose="020B0604020202020204" pitchFamily="34" charset="0"/>
                <a:cs typeface="Arial" panose="020B0604020202020204" pitchFamily="34" charset="0"/>
              </a:rPr>
              <a:t>al. 2018; </a:t>
            </a:r>
            <a:r>
              <a:rPr lang="en-US" sz="1800" dirty="0" err="1" smtClean="0">
                <a:latin typeface="Arial" panose="020B0604020202020204" pitchFamily="34" charset="0"/>
                <a:cs typeface="Arial" panose="020B0604020202020204" pitchFamily="34" charset="0"/>
              </a:rPr>
              <a:t>Fearon</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et al. 2021), and may contribute to rapid sea ice loss and rapid sea ice </a:t>
            </a:r>
            <a:r>
              <a:rPr lang="en-US" sz="1800" dirty="0" smtClean="0">
                <a:latin typeface="Arial" panose="020B0604020202020204" pitchFamily="34" charset="0"/>
                <a:cs typeface="Arial" panose="020B0604020202020204" pitchFamily="34" charset="0"/>
              </a:rPr>
              <a:t>movement (</a:t>
            </a:r>
            <a:r>
              <a:rPr lang="en-US" sz="1800" dirty="0">
                <a:latin typeface="Arial" panose="020B0604020202020204" pitchFamily="34" charset="0"/>
                <a:cs typeface="Arial" panose="020B0604020202020204" pitchFamily="34" charset="0"/>
              </a:rPr>
              <a:t>e.g., </a:t>
            </a:r>
            <a:r>
              <a:rPr lang="en-US" sz="1800" dirty="0" err="1">
                <a:latin typeface="Arial" panose="020B0604020202020204" pitchFamily="34" charset="0"/>
                <a:cs typeface="Arial" panose="020B0604020202020204" pitchFamily="34" charset="0"/>
              </a:rPr>
              <a:t>Asplin</a:t>
            </a:r>
            <a:r>
              <a:rPr lang="en-US" sz="1800" dirty="0">
                <a:latin typeface="Arial" panose="020B0604020202020204" pitchFamily="34" charset="0"/>
                <a:cs typeface="Arial" panose="020B0604020202020204" pitchFamily="34" charset="0"/>
              </a:rPr>
              <a:t> et al. 2012; </a:t>
            </a:r>
            <a:r>
              <a:rPr lang="en-US" sz="1800" dirty="0" smtClean="0">
                <a:latin typeface="Arial" panose="020B0604020202020204" pitchFamily="34" charset="0"/>
                <a:cs typeface="Arial" panose="020B0604020202020204" pitchFamily="34" charset="0"/>
              </a:rPr>
              <a:t>Zhang </a:t>
            </a:r>
            <a:r>
              <a:rPr lang="en-US" sz="1800" dirty="0">
                <a:latin typeface="Arial" panose="020B0604020202020204" pitchFamily="34" charset="0"/>
                <a:cs typeface="Arial" panose="020B0604020202020204" pitchFamily="34" charset="0"/>
              </a:rPr>
              <a:t>et al. 2013; Stern et al. </a:t>
            </a:r>
            <a:r>
              <a:rPr lang="en-US" sz="1800" dirty="0" smtClean="0">
                <a:latin typeface="Arial" panose="020B0604020202020204" pitchFamily="34" charset="0"/>
                <a:cs typeface="Arial" panose="020B0604020202020204" pitchFamily="34" charset="0"/>
              </a:rPr>
              <a:t>2020 ;Peng </a:t>
            </a:r>
            <a:r>
              <a:rPr lang="en-US" sz="1800" dirty="0">
                <a:latin typeface="Arial" panose="020B0604020202020204" pitchFamily="34" charset="0"/>
                <a:cs typeface="Arial" panose="020B0604020202020204" pitchFamily="34" charset="0"/>
              </a:rPr>
              <a:t>et al. 2021).</a:t>
            </a:r>
          </a:p>
          <a:p>
            <a:pPr marL="0" indent="0">
              <a:buNone/>
            </a:pPr>
            <a:endParaRPr lang="en-US" sz="1800" dirty="0" smtClean="0">
              <a:latin typeface="Arial" panose="020B0604020202020204" pitchFamily="34" charset="0"/>
              <a:cs typeface="Arial" panose="020B0604020202020204" pitchFamily="34" charset="0"/>
            </a:endParaRPr>
          </a:p>
          <a:p>
            <a:endParaRPr lang="en-US" sz="1800" dirty="0" smtClean="0">
              <a:latin typeface="Arial"/>
              <a:cs typeface="Arial"/>
            </a:endParaRPr>
          </a:p>
          <a:p>
            <a:pPr marL="457200" lvl="1" indent="0">
              <a:buFont typeface="Arial"/>
              <a:buNone/>
            </a:pPr>
            <a:endParaRPr lang="en-US" sz="2000" dirty="0" smtClean="0">
              <a:latin typeface="Arial"/>
              <a:cs typeface="Arial"/>
            </a:endParaRPr>
          </a:p>
          <a:p>
            <a:pPr marL="457200" lvl="1" indent="0">
              <a:buFont typeface="Arial"/>
              <a:buNone/>
            </a:pPr>
            <a:endParaRPr lang="en-US" sz="2200" dirty="0" smtClean="0">
              <a:solidFill>
                <a:srgbClr val="0000FF"/>
              </a:solidFill>
              <a:latin typeface="Arial"/>
              <a:cs typeface="Arial"/>
            </a:endParaRPr>
          </a:p>
          <a:p>
            <a:pPr marL="400050" lvl="1" indent="0">
              <a:buFont typeface="Arial"/>
              <a:buNone/>
            </a:pPr>
            <a:endParaRPr lang="en-US" sz="2200" dirty="0" smtClean="0">
              <a:solidFill>
                <a:srgbClr val="0E00FF"/>
              </a:solidFill>
              <a:latin typeface="Arial"/>
              <a:cs typeface="Arial"/>
            </a:endParaRPr>
          </a:p>
          <a:p>
            <a:pPr marL="800100" lvl="1" indent="-342900">
              <a:buFont typeface="+mj-lt"/>
              <a:buAutoNum type="alphaLcParenR"/>
            </a:pPr>
            <a:endParaRPr lang="en-US" sz="1800" dirty="0" smtClean="0">
              <a:latin typeface="Arial"/>
              <a:cs typeface="Arial"/>
            </a:endParaRPr>
          </a:p>
          <a:p>
            <a:pPr lvl="1"/>
            <a:endParaRPr lang="en-US" sz="2200" dirty="0" smtClean="0">
              <a:latin typeface="Arial"/>
              <a:cs typeface="Arial"/>
            </a:endParaRPr>
          </a:p>
          <a:p>
            <a:pPr lvl="1"/>
            <a:endParaRPr lang="en-US" sz="1900" dirty="0" smtClean="0">
              <a:latin typeface="Arial" panose="020B0604020202020204" pitchFamily="34" charset="0"/>
              <a:cs typeface="Arial" panose="020B0604020202020204" pitchFamily="34" charset="0"/>
            </a:endParaRPr>
          </a:p>
          <a:p>
            <a:pPr lvl="1"/>
            <a:endParaRPr lang="en-US" sz="1400" dirty="0">
              <a:latin typeface="Arial" panose="020B0604020202020204" pitchFamily="34" charset="0"/>
              <a:cs typeface="Arial" panose="020B0604020202020204" pitchFamily="34" charset="0"/>
            </a:endParaRPr>
          </a:p>
        </p:txBody>
      </p:sp>
      <p:sp>
        <p:nvSpPr>
          <p:cNvPr id="5" name="Title 1"/>
          <p:cNvSpPr txBox="1">
            <a:spLocks/>
          </p:cNvSpPr>
          <p:nvPr/>
        </p:nvSpPr>
        <p:spPr>
          <a:xfrm>
            <a:off x="2" y="7254"/>
            <a:ext cx="8116979" cy="492554"/>
          </a:xfrm>
          <a:prstGeom prst="rect">
            <a:avLst/>
          </a:prstGeom>
        </p:spPr>
        <p:txBody>
          <a:bodyPr vert="horz" lIns="91440" tIns="0" rIns="91440" bIns="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b="1" dirty="0" smtClean="0">
                <a:solidFill>
                  <a:srgbClr val="FF0000"/>
                </a:solidFill>
                <a:latin typeface="Arial" panose="020B0604020202020204" pitchFamily="34" charset="0"/>
                <a:cs typeface="Arial" panose="020B0604020202020204" pitchFamily="34" charset="0"/>
              </a:rPr>
              <a:t>Motivation</a:t>
            </a:r>
            <a:endParaRPr lang="en-US"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53776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9107" y="53429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p:nvSpPr>
        <p:spPr>
          <a:xfrm>
            <a:off x="180257" y="693710"/>
            <a:ext cx="8791678" cy="438628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latin typeface="Arial" panose="020B0604020202020204" pitchFamily="34" charset="0"/>
                <a:cs typeface="Arial" panose="020B0604020202020204" pitchFamily="34" charset="0"/>
              </a:rPr>
              <a:t>Previous </a:t>
            </a:r>
            <a:r>
              <a:rPr lang="en-US" sz="1800" dirty="0">
                <a:latin typeface="Arial" panose="020B0604020202020204" pitchFamily="34" charset="0"/>
                <a:cs typeface="Arial" panose="020B0604020202020204" pitchFamily="34" charset="0"/>
              </a:rPr>
              <a:t>studies that </a:t>
            </a:r>
            <a:r>
              <a:rPr lang="en-US" sz="1800" dirty="0" smtClean="0">
                <a:latin typeface="Arial" panose="020B0604020202020204" pitchFamily="34" charset="0"/>
                <a:cs typeface="Arial" panose="020B0604020202020204" pitchFamily="34" charset="0"/>
              </a:rPr>
              <a:t>have examined </a:t>
            </a:r>
            <a:r>
              <a:rPr lang="en-US" sz="1800" dirty="0">
                <a:latin typeface="Arial" panose="020B0604020202020204" pitchFamily="34" charset="0"/>
                <a:cs typeface="Arial" panose="020B0604020202020204" pitchFamily="34" charset="0"/>
              </a:rPr>
              <a:t>features and processes influencing the evolution of ACs have primarily </a:t>
            </a:r>
            <a:r>
              <a:rPr lang="en-US" sz="1800" dirty="0" smtClean="0">
                <a:latin typeface="Arial" panose="020B0604020202020204" pitchFamily="34" charset="0"/>
                <a:cs typeface="Arial" panose="020B0604020202020204" pitchFamily="34" charset="0"/>
              </a:rPr>
              <a:t>been conducted </a:t>
            </a:r>
            <a:r>
              <a:rPr lang="en-US" sz="1800" dirty="0">
                <a:latin typeface="Arial" panose="020B0604020202020204" pitchFamily="34" charset="0"/>
                <a:cs typeface="Arial" panose="020B0604020202020204" pitchFamily="34" charset="0"/>
              </a:rPr>
              <a:t>through case studies of selected ACs (e.g., Simmonds and </a:t>
            </a:r>
            <a:r>
              <a:rPr lang="en-US" sz="1800" dirty="0" err="1">
                <a:latin typeface="Arial" panose="020B0604020202020204" pitchFamily="34" charset="0"/>
                <a:cs typeface="Arial" panose="020B0604020202020204" pitchFamily="34" charset="0"/>
              </a:rPr>
              <a:t>Rudeva</a:t>
            </a:r>
            <a:r>
              <a:rPr lang="en-US" sz="1800" dirty="0">
                <a:latin typeface="Arial" panose="020B0604020202020204" pitchFamily="34" charset="0"/>
                <a:cs typeface="Arial" panose="020B0604020202020204" pitchFamily="34" charset="0"/>
              </a:rPr>
              <a:t> 2012; </a:t>
            </a:r>
            <a:r>
              <a:rPr lang="en-US" sz="1800" dirty="0" smtClean="0">
                <a:latin typeface="Arial" panose="020B0604020202020204" pitchFamily="34" charset="0"/>
                <a:cs typeface="Arial" panose="020B0604020202020204" pitchFamily="34" charset="0"/>
              </a:rPr>
              <a:t>Tao </a:t>
            </a:r>
            <a:r>
              <a:rPr lang="en-US" sz="1800" dirty="0">
                <a:latin typeface="Arial" panose="020B0604020202020204" pitchFamily="34" charset="0"/>
                <a:cs typeface="Arial" panose="020B0604020202020204" pitchFamily="34" charset="0"/>
              </a:rPr>
              <a:t>et al. 2017a,b; Yamagami et al. 2017)</a:t>
            </a:r>
            <a:r>
              <a:rPr lang="en-US" sz="1800" dirty="0" smtClean="0">
                <a:latin typeface="Arial" panose="020B0604020202020204" pitchFamily="34" charset="0"/>
                <a:cs typeface="Arial" panose="020B0604020202020204" pitchFamily="34" charset="0"/>
              </a:rPr>
              <a:t>.</a:t>
            </a:r>
          </a:p>
          <a:p>
            <a:endParaRPr lang="en-US" sz="1800" dirty="0">
              <a:latin typeface="Arial" panose="020B0604020202020204" pitchFamily="34" charset="0"/>
              <a:cs typeface="Arial" panose="020B0604020202020204" pitchFamily="34" charset="0"/>
            </a:endParaRPr>
          </a:p>
          <a:p>
            <a:r>
              <a:rPr lang="en-US" sz="1800" dirty="0" smtClean="0">
                <a:latin typeface="Arial"/>
                <a:cs typeface="Arial"/>
              </a:rPr>
              <a:t>There have been </a:t>
            </a:r>
            <a:r>
              <a:rPr lang="en-US" sz="1800" dirty="0">
                <a:latin typeface="Arial"/>
                <a:cs typeface="Arial"/>
              </a:rPr>
              <a:t>a limited number of studies that have examined features and processes influencing </a:t>
            </a:r>
            <a:r>
              <a:rPr lang="en-US" sz="1800" dirty="0" smtClean="0">
                <a:latin typeface="Arial"/>
                <a:cs typeface="Arial"/>
              </a:rPr>
              <a:t>the forecast </a:t>
            </a:r>
            <a:r>
              <a:rPr lang="en-US" sz="1800" dirty="0">
                <a:latin typeface="Arial"/>
                <a:cs typeface="Arial"/>
              </a:rPr>
              <a:t>skill of ACs (e.g., Tao et al. 2017b; Yamagami et al. 2018a; Johnson and Wang 2021).</a:t>
            </a:r>
            <a:endParaRPr lang="en-US" sz="1800" dirty="0" smtClean="0">
              <a:latin typeface="Arial"/>
              <a:cs typeface="Arial"/>
            </a:endParaRPr>
          </a:p>
          <a:p>
            <a:pPr marL="457200" lvl="1" indent="0">
              <a:buFont typeface="Arial"/>
              <a:buNone/>
            </a:pPr>
            <a:endParaRPr lang="en-US" sz="2000" dirty="0" smtClean="0">
              <a:latin typeface="Arial"/>
              <a:cs typeface="Arial"/>
            </a:endParaRPr>
          </a:p>
          <a:p>
            <a:pPr marL="457200" lvl="1" indent="0">
              <a:buFont typeface="Arial"/>
              <a:buNone/>
            </a:pPr>
            <a:endParaRPr lang="en-US" sz="2200" dirty="0" smtClean="0">
              <a:solidFill>
                <a:srgbClr val="0000FF"/>
              </a:solidFill>
              <a:latin typeface="Arial"/>
              <a:cs typeface="Arial"/>
            </a:endParaRPr>
          </a:p>
          <a:p>
            <a:pPr marL="400050" lvl="1" indent="0">
              <a:buFont typeface="Arial"/>
              <a:buNone/>
            </a:pPr>
            <a:endParaRPr lang="en-US" sz="2200" dirty="0" smtClean="0">
              <a:solidFill>
                <a:srgbClr val="0E00FF"/>
              </a:solidFill>
              <a:latin typeface="Arial"/>
              <a:cs typeface="Arial"/>
            </a:endParaRPr>
          </a:p>
          <a:p>
            <a:pPr marL="800100" lvl="1" indent="-342900">
              <a:buFont typeface="+mj-lt"/>
              <a:buAutoNum type="alphaLcParenR"/>
            </a:pPr>
            <a:endParaRPr lang="en-US" sz="1800" dirty="0" smtClean="0">
              <a:latin typeface="Arial"/>
              <a:cs typeface="Arial"/>
            </a:endParaRPr>
          </a:p>
          <a:p>
            <a:pPr lvl="1"/>
            <a:endParaRPr lang="en-US" sz="2200" dirty="0" smtClean="0">
              <a:latin typeface="Arial"/>
              <a:cs typeface="Arial"/>
            </a:endParaRPr>
          </a:p>
          <a:p>
            <a:pPr lvl="1"/>
            <a:endParaRPr lang="en-US" sz="1900" dirty="0" smtClean="0">
              <a:latin typeface="Arial" panose="020B0604020202020204" pitchFamily="34" charset="0"/>
              <a:cs typeface="Arial" panose="020B0604020202020204" pitchFamily="34" charset="0"/>
            </a:endParaRPr>
          </a:p>
          <a:p>
            <a:pPr lvl="1"/>
            <a:endParaRPr lang="en-US" sz="1400" dirty="0">
              <a:latin typeface="Arial" panose="020B0604020202020204" pitchFamily="34" charset="0"/>
              <a:cs typeface="Arial" panose="020B0604020202020204" pitchFamily="34" charset="0"/>
            </a:endParaRPr>
          </a:p>
        </p:txBody>
      </p:sp>
      <p:sp>
        <p:nvSpPr>
          <p:cNvPr id="5" name="Title 1"/>
          <p:cNvSpPr txBox="1">
            <a:spLocks/>
          </p:cNvSpPr>
          <p:nvPr/>
        </p:nvSpPr>
        <p:spPr>
          <a:xfrm>
            <a:off x="2" y="7254"/>
            <a:ext cx="8116979" cy="492554"/>
          </a:xfrm>
          <a:prstGeom prst="rect">
            <a:avLst/>
          </a:prstGeom>
        </p:spPr>
        <p:txBody>
          <a:bodyPr vert="horz" lIns="91440" tIns="0" rIns="91440" bIns="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b="1" dirty="0" smtClean="0">
                <a:solidFill>
                  <a:srgbClr val="FF0000"/>
                </a:solidFill>
                <a:latin typeface="Arial" panose="020B0604020202020204" pitchFamily="34" charset="0"/>
                <a:cs typeface="Arial" panose="020B0604020202020204" pitchFamily="34" charset="0"/>
              </a:rPr>
              <a:t>Motivation</a:t>
            </a:r>
            <a:endParaRPr lang="en-US"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42593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9107" y="53429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p:nvSpPr>
        <p:spPr>
          <a:xfrm>
            <a:off x="180257" y="693710"/>
            <a:ext cx="8791678" cy="438628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mj-lt"/>
              <a:buAutoNum type="arabicParenR"/>
            </a:pPr>
            <a:r>
              <a:rPr lang="en-US" sz="1800" dirty="0" smtClean="0">
                <a:latin typeface="Arial" panose="020B0604020202020204" pitchFamily="34" charset="0"/>
                <a:cs typeface="Arial" panose="020B0604020202020204" pitchFamily="34" charset="0"/>
              </a:rPr>
              <a:t>Examine characteristics </a:t>
            </a:r>
            <a:r>
              <a:rPr lang="en-US" sz="1800" dirty="0">
                <a:latin typeface="Arial" panose="020B0604020202020204" pitchFamily="34" charset="0"/>
                <a:cs typeface="Arial" panose="020B0604020202020204" pitchFamily="34" charset="0"/>
              </a:rPr>
              <a:t>of the Arctic environment and the frequency, characteristics, and forecast skill </a:t>
            </a:r>
            <a:r>
              <a:rPr lang="en-US" sz="1800" dirty="0" smtClean="0">
                <a:latin typeface="Arial" panose="020B0604020202020204" pitchFamily="34" charset="0"/>
                <a:cs typeface="Arial" panose="020B0604020202020204" pitchFamily="34" charset="0"/>
              </a:rPr>
              <a:t>of ACs </a:t>
            </a:r>
            <a:r>
              <a:rPr lang="en-US" sz="1800" dirty="0">
                <a:latin typeface="Arial" panose="020B0604020202020204" pitchFamily="34" charset="0"/>
                <a:cs typeface="Arial" panose="020B0604020202020204" pitchFamily="34" charset="0"/>
              </a:rPr>
              <a:t>during periods of low and high forecast skill of the synoptic-scale flow over the </a:t>
            </a:r>
            <a:r>
              <a:rPr lang="en-US" sz="1800" dirty="0" smtClean="0">
                <a:latin typeface="Arial" panose="020B0604020202020204" pitchFamily="34" charset="0"/>
                <a:cs typeface="Arial" panose="020B0604020202020204" pitchFamily="34" charset="0"/>
              </a:rPr>
              <a:t>Arctic, hereafter referred to as low-skill periods and high-skill periods, respectively.</a:t>
            </a:r>
          </a:p>
          <a:p>
            <a:pPr>
              <a:buFont typeface="+mj-lt"/>
              <a:buAutoNum type="arabicParenR"/>
            </a:pPr>
            <a:endParaRPr lang="en-US" sz="1800" dirty="0">
              <a:latin typeface="Arial" panose="020B0604020202020204" pitchFamily="34" charset="0"/>
              <a:cs typeface="Arial" panose="020B0604020202020204" pitchFamily="34" charset="0"/>
            </a:endParaRPr>
          </a:p>
          <a:p>
            <a:pPr>
              <a:buFont typeface="+mj-lt"/>
              <a:buAutoNum type="arabicParenR"/>
            </a:pPr>
            <a:r>
              <a:rPr lang="en-US" sz="1800" dirty="0" smtClean="0">
                <a:latin typeface="Arial" panose="020B0604020202020204" pitchFamily="34" charset="0"/>
                <a:cs typeface="Arial" panose="020B0604020202020204" pitchFamily="34" charset="0"/>
              </a:rPr>
              <a:t>Examine </a:t>
            </a:r>
            <a:r>
              <a:rPr lang="en-US" sz="1800" dirty="0">
                <a:latin typeface="Arial" panose="020B0604020202020204" pitchFamily="34" charset="0"/>
                <a:cs typeface="Arial" panose="020B0604020202020204" pitchFamily="34" charset="0"/>
              </a:rPr>
              <a:t>features and processes influencing the evolution of strong </a:t>
            </a:r>
            <a:r>
              <a:rPr lang="en-US" sz="1800" dirty="0" smtClean="0">
                <a:latin typeface="Arial" panose="020B0604020202020204" pitchFamily="34" charset="0"/>
                <a:cs typeface="Arial" panose="020B0604020202020204" pitchFamily="34" charset="0"/>
              </a:rPr>
              <a:t>low-skill ACs and </a:t>
            </a:r>
            <a:r>
              <a:rPr lang="en-US" sz="1800" dirty="0">
                <a:latin typeface="Arial" panose="020B0604020202020204" pitchFamily="34" charset="0"/>
                <a:cs typeface="Arial" panose="020B0604020202020204" pitchFamily="34" charset="0"/>
              </a:rPr>
              <a:t>strong </a:t>
            </a:r>
            <a:r>
              <a:rPr lang="en-US" sz="1800" dirty="0" smtClean="0">
                <a:latin typeface="Arial" panose="020B0604020202020204" pitchFamily="34" charset="0"/>
                <a:cs typeface="Arial" panose="020B0604020202020204" pitchFamily="34" charset="0"/>
              </a:rPr>
              <a:t>high-skill ACs during low-skill periods.</a:t>
            </a:r>
          </a:p>
          <a:p>
            <a:pPr>
              <a:buFont typeface="+mj-lt"/>
              <a:buAutoNum type="arabicParenR"/>
            </a:pPr>
            <a:endParaRPr lang="en-US" sz="1800" dirty="0">
              <a:latin typeface="Arial" panose="020B0604020202020204" pitchFamily="34" charset="0"/>
              <a:cs typeface="Arial" panose="020B0604020202020204" pitchFamily="34" charset="0"/>
            </a:endParaRPr>
          </a:p>
          <a:p>
            <a:pPr>
              <a:buFont typeface="+mj-lt"/>
              <a:buAutoNum type="arabicParenR"/>
            </a:pPr>
            <a:r>
              <a:rPr lang="en-US" sz="1800" dirty="0" smtClean="0">
                <a:latin typeface="Arial" panose="020B0604020202020204" pitchFamily="34" charset="0"/>
                <a:cs typeface="Arial" panose="020B0604020202020204" pitchFamily="34" charset="0"/>
              </a:rPr>
              <a:t>Examine </a:t>
            </a:r>
            <a:r>
              <a:rPr lang="en-US" sz="1800" dirty="0">
                <a:latin typeface="Arial" panose="020B0604020202020204" pitchFamily="34" charset="0"/>
                <a:cs typeface="Arial" panose="020B0604020202020204" pitchFamily="34" charset="0"/>
              </a:rPr>
              <a:t>features and </a:t>
            </a:r>
            <a:r>
              <a:rPr lang="en-US" sz="1800" dirty="0" smtClean="0">
                <a:latin typeface="Arial" panose="020B0604020202020204" pitchFamily="34" charset="0"/>
                <a:cs typeface="Arial" panose="020B0604020202020204" pitchFamily="34" charset="0"/>
              </a:rPr>
              <a:t>processes influencing </a:t>
            </a:r>
            <a:r>
              <a:rPr lang="en-US" sz="1800" dirty="0">
                <a:latin typeface="Arial" panose="020B0604020202020204" pitchFamily="34" charset="0"/>
                <a:cs typeface="Arial" panose="020B0604020202020204" pitchFamily="34" charset="0"/>
              </a:rPr>
              <a:t>the forecast skill of a selected strong AC associated with low forecast skill during </a:t>
            </a:r>
            <a:r>
              <a:rPr lang="en-US" sz="1800" dirty="0" smtClean="0">
                <a:latin typeface="Arial" panose="020B0604020202020204" pitchFamily="34" charset="0"/>
                <a:cs typeface="Arial" panose="020B0604020202020204" pitchFamily="34" charset="0"/>
              </a:rPr>
              <a:t>a low-skill period.</a:t>
            </a:r>
            <a:endParaRPr lang="en-US" sz="1800" dirty="0">
              <a:latin typeface="Arial" panose="020B0604020202020204" pitchFamily="34" charset="0"/>
              <a:cs typeface="Arial" panose="020B0604020202020204" pitchFamily="34" charset="0"/>
            </a:endParaRPr>
          </a:p>
          <a:p>
            <a:pPr marL="0" indent="0">
              <a:buNone/>
            </a:pPr>
            <a:endParaRPr lang="en-US" sz="1800" dirty="0" smtClean="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smtClean="0">
              <a:latin typeface="Arial" panose="020B0604020202020204" pitchFamily="34" charset="0"/>
              <a:cs typeface="Arial" panose="020B0604020202020204" pitchFamily="34" charset="0"/>
            </a:endParaRPr>
          </a:p>
          <a:p>
            <a:endParaRPr lang="en-US" sz="1800" dirty="0" smtClean="0">
              <a:latin typeface="Arial"/>
              <a:cs typeface="Arial"/>
            </a:endParaRPr>
          </a:p>
          <a:p>
            <a:pPr marL="457200" lvl="1" indent="0">
              <a:buFont typeface="Arial"/>
              <a:buNone/>
            </a:pPr>
            <a:endParaRPr lang="en-US" sz="2000" dirty="0" smtClean="0">
              <a:latin typeface="Arial"/>
              <a:cs typeface="Arial"/>
            </a:endParaRPr>
          </a:p>
          <a:p>
            <a:pPr marL="457200" lvl="1" indent="0">
              <a:buFont typeface="Arial"/>
              <a:buNone/>
            </a:pPr>
            <a:endParaRPr lang="en-US" sz="2200" dirty="0" smtClean="0">
              <a:solidFill>
                <a:srgbClr val="0000FF"/>
              </a:solidFill>
              <a:latin typeface="Arial"/>
              <a:cs typeface="Arial"/>
            </a:endParaRPr>
          </a:p>
          <a:p>
            <a:pPr marL="400050" lvl="1" indent="0">
              <a:buFont typeface="Arial"/>
              <a:buNone/>
            </a:pPr>
            <a:endParaRPr lang="en-US" sz="2200" dirty="0" smtClean="0">
              <a:solidFill>
                <a:srgbClr val="0E00FF"/>
              </a:solidFill>
              <a:latin typeface="Arial"/>
              <a:cs typeface="Arial"/>
            </a:endParaRPr>
          </a:p>
          <a:p>
            <a:pPr marL="800100" lvl="1" indent="-342900">
              <a:buFont typeface="+mj-lt"/>
              <a:buAutoNum type="alphaLcParenR"/>
            </a:pPr>
            <a:endParaRPr lang="en-US" sz="1800" dirty="0" smtClean="0">
              <a:latin typeface="Arial"/>
              <a:cs typeface="Arial"/>
            </a:endParaRPr>
          </a:p>
          <a:p>
            <a:pPr lvl="1"/>
            <a:endParaRPr lang="en-US" sz="2200" dirty="0" smtClean="0">
              <a:latin typeface="Arial"/>
              <a:cs typeface="Arial"/>
            </a:endParaRPr>
          </a:p>
          <a:p>
            <a:pPr lvl="1"/>
            <a:endParaRPr lang="en-US" sz="1900" dirty="0" smtClean="0">
              <a:latin typeface="Arial" panose="020B0604020202020204" pitchFamily="34" charset="0"/>
              <a:cs typeface="Arial" panose="020B0604020202020204" pitchFamily="34" charset="0"/>
            </a:endParaRPr>
          </a:p>
          <a:p>
            <a:pPr lvl="1"/>
            <a:endParaRPr lang="en-US" sz="1400" dirty="0">
              <a:latin typeface="Arial" panose="020B0604020202020204" pitchFamily="34" charset="0"/>
              <a:cs typeface="Arial" panose="020B0604020202020204" pitchFamily="34" charset="0"/>
            </a:endParaRPr>
          </a:p>
        </p:txBody>
      </p:sp>
      <p:sp>
        <p:nvSpPr>
          <p:cNvPr id="5" name="Title 1"/>
          <p:cNvSpPr txBox="1">
            <a:spLocks/>
          </p:cNvSpPr>
          <p:nvPr/>
        </p:nvSpPr>
        <p:spPr>
          <a:xfrm>
            <a:off x="2" y="7254"/>
            <a:ext cx="8116979" cy="492554"/>
          </a:xfrm>
          <a:prstGeom prst="rect">
            <a:avLst/>
          </a:prstGeom>
        </p:spPr>
        <p:txBody>
          <a:bodyPr vert="horz" lIns="91440" tIns="0" rIns="91440" bIns="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b="1" dirty="0" smtClean="0">
                <a:solidFill>
                  <a:srgbClr val="FF0000"/>
                </a:solidFill>
                <a:latin typeface="Arial" panose="020B0604020202020204" pitchFamily="34" charset="0"/>
                <a:cs typeface="Arial" panose="020B0604020202020204" pitchFamily="34" charset="0"/>
              </a:rPr>
              <a:t>Objectives</a:t>
            </a:r>
            <a:endParaRPr lang="en-US"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8584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9107" y="53429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p:nvSpPr>
        <p:spPr>
          <a:xfrm>
            <a:off x="180257" y="693710"/>
            <a:ext cx="8791678" cy="438628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mj-lt"/>
              <a:buAutoNum type="arabicParenR"/>
            </a:pPr>
            <a:r>
              <a:rPr lang="en-US" sz="1800" dirty="0">
                <a:latin typeface="Arial" panose="020B0604020202020204" pitchFamily="34" charset="0"/>
                <a:cs typeface="Arial" panose="020B0604020202020204" pitchFamily="34" charset="0"/>
              </a:rPr>
              <a:t>The Arctic environment tends to be characterized by greater synoptic-scale </a:t>
            </a:r>
            <a:r>
              <a:rPr lang="en-US" sz="1800" dirty="0" smtClean="0">
                <a:latin typeface="Arial" panose="020B0604020202020204" pitchFamily="34" charset="0"/>
                <a:cs typeface="Arial" panose="020B0604020202020204" pitchFamily="34" charset="0"/>
              </a:rPr>
              <a:t>flow amplitude</a:t>
            </a:r>
            <a:r>
              <a:rPr lang="en-US" sz="1800" dirty="0">
                <a:latin typeface="Arial" panose="020B0604020202020204" pitchFamily="34" charset="0"/>
                <a:cs typeface="Arial" panose="020B0604020202020204" pitchFamily="34" charset="0"/>
              </a:rPr>
              <a:t>, greater baroclinic growth rates, and greater latent heating during low-</a:t>
            </a:r>
            <a:r>
              <a:rPr lang="en-US" sz="1800" dirty="0" smtClean="0">
                <a:latin typeface="Arial" panose="020B0604020202020204" pitchFamily="34" charset="0"/>
                <a:cs typeface="Arial" panose="020B0604020202020204" pitchFamily="34" charset="0"/>
              </a:rPr>
              <a:t>skill periods </a:t>
            </a:r>
            <a:r>
              <a:rPr lang="en-US" sz="1800" dirty="0">
                <a:latin typeface="Arial" panose="020B0604020202020204" pitchFamily="34" charset="0"/>
                <a:cs typeface="Arial" panose="020B0604020202020204" pitchFamily="34" charset="0"/>
              </a:rPr>
              <a:t>compared to high-skill periods</a:t>
            </a:r>
            <a:r>
              <a:rPr lang="en-US" sz="1800" dirty="0" smtClean="0">
                <a:latin typeface="Arial" panose="020B0604020202020204" pitchFamily="34" charset="0"/>
                <a:cs typeface="Arial" panose="020B0604020202020204" pitchFamily="34" charset="0"/>
              </a:rPr>
              <a:t>.</a:t>
            </a:r>
          </a:p>
          <a:p>
            <a:pPr>
              <a:buFont typeface="+mj-lt"/>
              <a:buAutoNum type="arabicParenR"/>
            </a:pPr>
            <a:endParaRPr lang="en-US"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pPr marL="0" indent="0">
              <a:buNone/>
            </a:pPr>
            <a:endParaRPr lang="en-US" sz="1800" dirty="0" smtClean="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smtClean="0">
              <a:latin typeface="Arial" panose="020B0604020202020204" pitchFamily="34" charset="0"/>
              <a:cs typeface="Arial" panose="020B0604020202020204" pitchFamily="34" charset="0"/>
            </a:endParaRPr>
          </a:p>
          <a:p>
            <a:endParaRPr lang="en-US" sz="1800" dirty="0" smtClean="0">
              <a:latin typeface="Arial"/>
              <a:cs typeface="Arial"/>
            </a:endParaRPr>
          </a:p>
          <a:p>
            <a:pPr marL="457200" lvl="1" indent="0">
              <a:buFont typeface="Arial"/>
              <a:buNone/>
            </a:pPr>
            <a:endParaRPr lang="en-US" sz="2000" dirty="0" smtClean="0">
              <a:latin typeface="Arial"/>
              <a:cs typeface="Arial"/>
            </a:endParaRPr>
          </a:p>
          <a:p>
            <a:pPr marL="457200" lvl="1" indent="0">
              <a:buFont typeface="Arial"/>
              <a:buNone/>
            </a:pPr>
            <a:endParaRPr lang="en-US" sz="2200" dirty="0" smtClean="0">
              <a:solidFill>
                <a:srgbClr val="0000FF"/>
              </a:solidFill>
              <a:latin typeface="Arial"/>
              <a:cs typeface="Arial"/>
            </a:endParaRPr>
          </a:p>
          <a:p>
            <a:pPr marL="400050" lvl="1" indent="0">
              <a:buFont typeface="Arial"/>
              <a:buNone/>
            </a:pPr>
            <a:endParaRPr lang="en-US" sz="2200" dirty="0" smtClean="0">
              <a:solidFill>
                <a:srgbClr val="0E00FF"/>
              </a:solidFill>
              <a:latin typeface="Arial"/>
              <a:cs typeface="Arial"/>
            </a:endParaRPr>
          </a:p>
          <a:p>
            <a:pPr marL="800100" lvl="1" indent="-342900">
              <a:buFont typeface="+mj-lt"/>
              <a:buAutoNum type="alphaLcParenR"/>
            </a:pPr>
            <a:endParaRPr lang="en-US" sz="1800" dirty="0" smtClean="0">
              <a:latin typeface="Arial"/>
              <a:cs typeface="Arial"/>
            </a:endParaRPr>
          </a:p>
          <a:p>
            <a:pPr lvl="1"/>
            <a:endParaRPr lang="en-US" sz="2200" dirty="0" smtClean="0">
              <a:latin typeface="Arial"/>
              <a:cs typeface="Arial"/>
            </a:endParaRPr>
          </a:p>
          <a:p>
            <a:pPr lvl="1"/>
            <a:endParaRPr lang="en-US" sz="1900" dirty="0" smtClean="0">
              <a:latin typeface="Arial" panose="020B0604020202020204" pitchFamily="34" charset="0"/>
              <a:cs typeface="Arial" panose="020B0604020202020204" pitchFamily="34" charset="0"/>
            </a:endParaRPr>
          </a:p>
          <a:p>
            <a:pPr lvl="1"/>
            <a:endParaRPr lang="en-US" sz="1400" dirty="0">
              <a:latin typeface="Arial" panose="020B0604020202020204" pitchFamily="34" charset="0"/>
              <a:cs typeface="Arial" panose="020B0604020202020204" pitchFamily="34" charset="0"/>
            </a:endParaRPr>
          </a:p>
        </p:txBody>
      </p:sp>
      <p:sp>
        <p:nvSpPr>
          <p:cNvPr id="5" name="Title 1"/>
          <p:cNvSpPr txBox="1">
            <a:spLocks/>
          </p:cNvSpPr>
          <p:nvPr/>
        </p:nvSpPr>
        <p:spPr>
          <a:xfrm>
            <a:off x="2" y="7254"/>
            <a:ext cx="8116979" cy="492554"/>
          </a:xfrm>
          <a:prstGeom prst="rect">
            <a:avLst/>
          </a:prstGeom>
        </p:spPr>
        <p:txBody>
          <a:bodyPr vert="horz" lIns="91440" tIns="0" rIns="91440" bIns="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b="1" dirty="0" smtClean="0">
                <a:solidFill>
                  <a:srgbClr val="FF0000"/>
                </a:solidFill>
                <a:latin typeface="Arial" panose="020B0604020202020204" pitchFamily="34" charset="0"/>
                <a:cs typeface="Arial" panose="020B0604020202020204" pitchFamily="34" charset="0"/>
              </a:rPr>
              <a:t>Hypotheses</a:t>
            </a:r>
            <a:endParaRPr lang="en-US"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79396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9107" y="53429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p:nvSpPr>
        <p:spPr>
          <a:xfrm>
            <a:off x="180257" y="693710"/>
            <a:ext cx="8791678" cy="438628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mj-lt"/>
              <a:buAutoNum type="arabicParenR"/>
            </a:pPr>
            <a:r>
              <a:rPr lang="en-US" sz="1800" dirty="0">
                <a:latin typeface="Arial" panose="020B0604020202020204" pitchFamily="34" charset="0"/>
                <a:cs typeface="Arial" panose="020B0604020202020204" pitchFamily="34" charset="0"/>
              </a:rPr>
              <a:t>The Arctic environment tends to be characterized by greater synoptic-scale </a:t>
            </a:r>
            <a:r>
              <a:rPr lang="en-US" sz="1800" dirty="0" smtClean="0">
                <a:latin typeface="Arial" panose="020B0604020202020204" pitchFamily="34" charset="0"/>
                <a:cs typeface="Arial" panose="020B0604020202020204" pitchFamily="34" charset="0"/>
              </a:rPr>
              <a:t>flow amplitude</a:t>
            </a:r>
            <a:r>
              <a:rPr lang="en-US" sz="1800" dirty="0">
                <a:latin typeface="Arial" panose="020B0604020202020204" pitchFamily="34" charset="0"/>
                <a:cs typeface="Arial" panose="020B0604020202020204" pitchFamily="34" charset="0"/>
              </a:rPr>
              <a:t>, greater baroclinic growth rates, and greater latent heating during low-</a:t>
            </a:r>
            <a:r>
              <a:rPr lang="en-US" sz="1800" dirty="0" smtClean="0">
                <a:latin typeface="Arial" panose="020B0604020202020204" pitchFamily="34" charset="0"/>
                <a:cs typeface="Arial" panose="020B0604020202020204" pitchFamily="34" charset="0"/>
              </a:rPr>
              <a:t>skill periods </a:t>
            </a:r>
            <a:r>
              <a:rPr lang="en-US" sz="1800" dirty="0">
                <a:latin typeface="Arial" panose="020B0604020202020204" pitchFamily="34" charset="0"/>
                <a:cs typeface="Arial" panose="020B0604020202020204" pitchFamily="34" charset="0"/>
              </a:rPr>
              <a:t>compared to high-skill periods</a:t>
            </a:r>
            <a:r>
              <a:rPr lang="en-US" sz="1800" dirty="0" smtClean="0">
                <a:latin typeface="Arial" panose="020B0604020202020204" pitchFamily="34" charset="0"/>
                <a:cs typeface="Arial" panose="020B0604020202020204" pitchFamily="34" charset="0"/>
              </a:rPr>
              <a:t>.</a:t>
            </a:r>
          </a:p>
          <a:p>
            <a:pPr>
              <a:buFont typeface="+mj-lt"/>
              <a:buAutoNum type="arabicParenR"/>
            </a:pPr>
            <a:endParaRPr lang="en-US" sz="1800" dirty="0">
              <a:latin typeface="Arial" panose="020B0604020202020204" pitchFamily="34" charset="0"/>
              <a:cs typeface="Arial" panose="020B0604020202020204" pitchFamily="34" charset="0"/>
            </a:endParaRPr>
          </a:p>
          <a:p>
            <a:pPr>
              <a:buFont typeface="+mj-lt"/>
              <a:buAutoNum type="arabicParenR"/>
            </a:pPr>
            <a:r>
              <a:rPr lang="en-US" sz="1800" dirty="0">
                <a:latin typeface="Arial" panose="020B0604020202020204" pitchFamily="34" charset="0"/>
                <a:cs typeface="Arial" panose="020B0604020202020204" pitchFamily="34" charset="0"/>
              </a:rPr>
              <a:t>ACs occur more frequently across the Arctic, tend to be stronger, tend to be embedded </a:t>
            </a:r>
            <a:r>
              <a:rPr lang="en-US" sz="1800" dirty="0" smtClean="0">
                <a:latin typeface="Arial" panose="020B0604020202020204" pitchFamily="34" charset="0"/>
                <a:cs typeface="Arial" panose="020B0604020202020204" pitchFamily="34" charset="0"/>
              </a:rPr>
              <a:t>in </a:t>
            </a:r>
            <a:r>
              <a:rPr lang="en-US" sz="1800" dirty="0">
                <a:latin typeface="Arial" panose="020B0604020202020204" pitchFamily="34" charset="0"/>
                <a:cs typeface="Arial" panose="020B0604020202020204" pitchFamily="34" charset="0"/>
              </a:rPr>
              <a:t>more favorable dynamic and thermodynamic environments for development </a:t>
            </a:r>
            <a:r>
              <a:rPr lang="en-US" sz="1800" dirty="0" smtClean="0">
                <a:latin typeface="Arial" panose="020B0604020202020204" pitchFamily="34" charset="0"/>
                <a:cs typeface="Arial" panose="020B0604020202020204" pitchFamily="34" charset="0"/>
              </a:rPr>
              <a:t>and intensification</a:t>
            </a:r>
            <a:r>
              <a:rPr lang="en-US" sz="1800" dirty="0">
                <a:latin typeface="Arial" panose="020B0604020202020204" pitchFamily="34" charset="0"/>
                <a:cs typeface="Arial" panose="020B0604020202020204" pitchFamily="34" charset="0"/>
              </a:rPr>
              <a:t>, and tend to be characterized by lower forecast skill during low-</a:t>
            </a:r>
            <a:r>
              <a:rPr lang="en-US" sz="1800" dirty="0" smtClean="0">
                <a:latin typeface="Arial" panose="020B0604020202020204" pitchFamily="34" charset="0"/>
                <a:cs typeface="Arial" panose="020B0604020202020204" pitchFamily="34" charset="0"/>
              </a:rPr>
              <a:t>skill periods </a:t>
            </a:r>
            <a:r>
              <a:rPr lang="en-US" sz="1800" dirty="0">
                <a:latin typeface="Arial" panose="020B0604020202020204" pitchFamily="34" charset="0"/>
                <a:cs typeface="Arial" panose="020B0604020202020204" pitchFamily="34" charset="0"/>
              </a:rPr>
              <a:t>compared to high-skill periods</a:t>
            </a:r>
            <a:r>
              <a:rPr lang="en-US" sz="1800" dirty="0" smtClean="0">
                <a:latin typeface="Arial" panose="020B0604020202020204" pitchFamily="34" charset="0"/>
                <a:cs typeface="Arial" panose="020B0604020202020204" pitchFamily="34" charset="0"/>
              </a:rPr>
              <a:t>.</a:t>
            </a:r>
          </a:p>
          <a:p>
            <a:pPr>
              <a:buFont typeface="+mj-lt"/>
              <a:buAutoNum type="arabicParenR"/>
            </a:pPr>
            <a:endParaRPr lang="en-US" sz="1800" dirty="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pPr marL="0" indent="0">
              <a:buNone/>
            </a:pPr>
            <a:endParaRPr lang="en-US" sz="1800" dirty="0" smtClean="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smtClean="0">
              <a:latin typeface="Arial" panose="020B0604020202020204" pitchFamily="34" charset="0"/>
              <a:cs typeface="Arial" panose="020B0604020202020204" pitchFamily="34" charset="0"/>
            </a:endParaRPr>
          </a:p>
          <a:p>
            <a:endParaRPr lang="en-US" sz="1800" dirty="0" smtClean="0">
              <a:latin typeface="Arial"/>
              <a:cs typeface="Arial"/>
            </a:endParaRPr>
          </a:p>
          <a:p>
            <a:pPr marL="457200" lvl="1" indent="0">
              <a:buFont typeface="Arial"/>
              <a:buNone/>
            </a:pPr>
            <a:endParaRPr lang="en-US" sz="2000" dirty="0" smtClean="0">
              <a:latin typeface="Arial"/>
              <a:cs typeface="Arial"/>
            </a:endParaRPr>
          </a:p>
          <a:p>
            <a:pPr marL="457200" lvl="1" indent="0">
              <a:buFont typeface="Arial"/>
              <a:buNone/>
            </a:pPr>
            <a:endParaRPr lang="en-US" sz="2200" dirty="0" smtClean="0">
              <a:solidFill>
                <a:srgbClr val="0000FF"/>
              </a:solidFill>
              <a:latin typeface="Arial"/>
              <a:cs typeface="Arial"/>
            </a:endParaRPr>
          </a:p>
          <a:p>
            <a:pPr marL="400050" lvl="1" indent="0">
              <a:buFont typeface="Arial"/>
              <a:buNone/>
            </a:pPr>
            <a:endParaRPr lang="en-US" sz="2200" dirty="0" smtClean="0">
              <a:solidFill>
                <a:srgbClr val="0E00FF"/>
              </a:solidFill>
              <a:latin typeface="Arial"/>
              <a:cs typeface="Arial"/>
            </a:endParaRPr>
          </a:p>
          <a:p>
            <a:pPr marL="800100" lvl="1" indent="-342900">
              <a:buFont typeface="+mj-lt"/>
              <a:buAutoNum type="alphaLcParenR"/>
            </a:pPr>
            <a:endParaRPr lang="en-US" sz="1800" dirty="0" smtClean="0">
              <a:latin typeface="Arial"/>
              <a:cs typeface="Arial"/>
            </a:endParaRPr>
          </a:p>
          <a:p>
            <a:pPr lvl="1"/>
            <a:endParaRPr lang="en-US" sz="2200" dirty="0" smtClean="0">
              <a:latin typeface="Arial"/>
              <a:cs typeface="Arial"/>
            </a:endParaRPr>
          </a:p>
          <a:p>
            <a:pPr lvl="1"/>
            <a:endParaRPr lang="en-US" sz="1900" dirty="0" smtClean="0">
              <a:latin typeface="Arial" panose="020B0604020202020204" pitchFamily="34" charset="0"/>
              <a:cs typeface="Arial" panose="020B0604020202020204" pitchFamily="34" charset="0"/>
            </a:endParaRPr>
          </a:p>
          <a:p>
            <a:pPr lvl="1"/>
            <a:endParaRPr lang="en-US" sz="1400" dirty="0">
              <a:latin typeface="Arial" panose="020B0604020202020204" pitchFamily="34" charset="0"/>
              <a:cs typeface="Arial" panose="020B0604020202020204" pitchFamily="34" charset="0"/>
            </a:endParaRPr>
          </a:p>
        </p:txBody>
      </p:sp>
      <p:sp>
        <p:nvSpPr>
          <p:cNvPr id="5" name="Title 1"/>
          <p:cNvSpPr txBox="1">
            <a:spLocks/>
          </p:cNvSpPr>
          <p:nvPr/>
        </p:nvSpPr>
        <p:spPr>
          <a:xfrm>
            <a:off x="2" y="7254"/>
            <a:ext cx="8116979" cy="492554"/>
          </a:xfrm>
          <a:prstGeom prst="rect">
            <a:avLst/>
          </a:prstGeom>
        </p:spPr>
        <p:txBody>
          <a:bodyPr vert="horz" lIns="91440" tIns="0" rIns="91440" bIns="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b="1" dirty="0" smtClean="0">
                <a:solidFill>
                  <a:srgbClr val="FF0000"/>
                </a:solidFill>
                <a:latin typeface="Arial" panose="020B0604020202020204" pitchFamily="34" charset="0"/>
                <a:cs typeface="Arial" panose="020B0604020202020204" pitchFamily="34" charset="0"/>
              </a:rPr>
              <a:t>Hypotheses</a:t>
            </a:r>
            <a:endParaRPr lang="en-US"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98373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9107" y="534295"/>
            <a:ext cx="916228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p:nvSpPr>
        <p:spPr>
          <a:xfrm>
            <a:off x="180257" y="693710"/>
            <a:ext cx="8791678" cy="4386289"/>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mj-lt"/>
              <a:buAutoNum type="arabicParenR"/>
            </a:pPr>
            <a:r>
              <a:rPr lang="en-US" sz="1800" dirty="0">
                <a:latin typeface="Arial" panose="020B0604020202020204" pitchFamily="34" charset="0"/>
                <a:cs typeface="Arial" panose="020B0604020202020204" pitchFamily="34" charset="0"/>
              </a:rPr>
              <a:t>The Arctic environment tends to be characterized by greater synoptic-scale </a:t>
            </a:r>
            <a:r>
              <a:rPr lang="en-US" sz="1800" dirty="0" smtClean="0">
                <a:latin typeface="Arial" panose="020B0604020202020204" pitchFamily="34" charset="0"/>
                <a:cs typeface="Arial" panose="020B0604020202020204" pitchFamily="34" charset="0"/>
              </a:rPr>
              <a:t>flow amplitude</a:t>
            </a:r>
            <a:r>
              <a:rPr lang="en-US" sz="1800" dirty="0">
                <a:latin typeface="Arial" panose="020B0604020202020204" pitchFamily="34" charset="0"/>
                <a:cs typeface="Arial" panose="020B0604020202020204" pitchFamily="34" charset="0"/>
              </a:rPr>
              <a:t>, greater baroclinic growth rates, and greater latent heating during low-</a:t>
            </a:r>
            <a:r>
              <a:rPr lang="en-US" sz="1800" dirty="0" smtClean="0">
                <a:latin typeface="Arial" panose="020B0604020202020204" pitchFamily="34" charset="0"/>
                <a:cs typeface="Arial" panose="020B0604020202020204" pitchFamily="34" charset="0"/>
              </a:rPr>
              <a:t>skill periods </a:t>
            </a:r>
            <a:r>
              <a:rPr lang="en-US" sz="1800" dirty="0">
                <a:latin typeface="Arial" panose="020B0604020202020204" pitchFamily="34" charset="0"/>
                <a:cs typeface="Arial" panose="020B0604020202020204" pitchFamily="34" charset="0"/>
              </a:rPr>
              <a:t>compared to high-skill periods</a:t>
            </a:r>
            <a:r>
              <a:rPr lang="en-US" sz="1800" dirty="0" smtClean="0">
                <a:latin typeface="Arial" panose="020B0604020202020204" pitchFamily="34" charset="0"/>
                <a:cs typeface="Arial" panose="020B0604020202020204" pitchFamily="34" charset="0"/>
              </a:rPr>
              <a:t>.</a:t>
            </a:r>
          </a:p>
          <a:p>
            <a:pPr>
              <a:buFont typeface="+mj-lt"/>
              <a:buAutoNum type="arabicParenR"/>
            </a:pPr>
            <a:endParaRPr lang="en-US" sz="1800" dirty="0">
              <a:latin typeface="Arial" panose="020B0604020202020204" pitchFamily="34" charset="0"/>
              <a:cs typeface="Arial" panose="020B0604020202020204" pitchFamily="34" charset="0"/>
            </a:endParaRPr>
          </a:p>
          <a:p>
            <a:pPr>
              <a:buFont typeface="+mj-lt"/>
              <a:buAutoNum type="arabicParenR"/>
            </a:pPr>
            <a:r>
              <a:rPr lang="en-US" sz="1800" dirty="0">
                <a:latin typeface="Arial" panose="020B0604020202020204" pitchFamily="34" charset="0"/>
                <a:cs typeface="Arial" panose="020B0604020202020204" pitchFamily="34" charset="0"/>
              </a:rPr>
              <a:t>ACs occur more frequently across the Arctic, tend to be stronger, tend to be embedded </a:t>
            </a:r>
            <a:r>
              <a:rPr lang="en-US" sz="1800" dirty="0" smtClean="0">
                <a:latin typeface="Arial" panose="020B0604020202020204" pitchFamily="34" charset="0"/>
                <a:cs typeface="Arial" panose="020B0604020202020204" pitchFamily="34" charset="0"/>
              </a:rPr>
              <a:t>in </a:t>
            </a:r>
            <a:r>
              <a:rPr lang="en-US" sz="1800" dirty="0">
                <a:latin typeface="Arial" panose="020B0604020202020204" pitchFamily="34" charset="0"/>
                <a:cs typeface="Arial" panose="020B0604020202020204" pitchFamily="34" charset="0"/>
              </a:rPr>
              <a:t>more favorable dynamic and thermodynamic environments for development </a:t>
            </a:r>
            <a:r>
              <a:rPr lang="en-US" sz="1800" dirty="0" smtClean="0">
                <a:latin typeface="Arial" panose="020B0604020202020204" pitchFamily="34" charset="0"/>
                <a:cs typeface="Arial" panose="020B0604020202020204" pitchFamily="34" charset="0"/>
              </a:rPr>
              <a:t>and intensification</a:t>
            </a:r>
            <a:r>
              <a:rPr lang="en-US" sz="1800" dirty="0">
                <a:latin typeface="Arial" panose="020B0604020202020204" pitchFamily="34" charset="0"/>
                <a:cs typeface="Arial" panose="020B0604020202020204" pitchFamily="34" charset="0"/>
              </a:rPr>
              <a:t>, and tend to be characterized by lower forecast skill during low-</a:t>
            </a:r>
            <a:r>
              <a:rPr lang="en-US" sz="1800" dirty="0" smtClean="0">
                <a:latin typeface="Arial" panose="020B0604020202020204" pitchFamily="34" charset="0"/>
                <a:cs typeface="Arial" panose="020B0604020202020204" pitchFamily="34" charset="0"/>
              </a:rPr>
              <a:t>skill periods </a:t>
            </a:r>
            <a:r>
              <a:rPr lang="en-US" sz="1800" dirty="0">
                <a:latin typeface="Arial" panose="020B0604020202020204" pitchFamily="34" charset="0"/>
                <a:cs typeface="Arial" panose="020B0604020202020204" pitchFamily="34" charset="0"/>
              </a:rPr>
              <a:t>compared to high-skill periods</a:t>
            </a:r>
            <a:r>
              <a:rPr lang="en-US" sz="1800" dirty="0" smtClean="0">
                <a:latin typeface="Arial" panose="020B0604020202020204" pitchFamily="34" charset="0"/>
                <a:cs typeface="Arial" panose="020B0604020202020204" pitchFamily="34" charset="0"/>
              </a:rPr>
              <a:t>.</a:t>
            </a:r>
          </a:p>
          <a:p>
            <a:pPr>
              <a:buFont typeface="+mj-lt"/>
              <a:buAutoNum type="arabicParenR"/>
            </a:pPr>
            <a:endParaRPr lang="en-US" sz="1800" dirty="0">
              <a:latin typeface="Arial" panose="020B0604020202020204" pitchFamily="34" charset="0"/>
              <a:cs typeface="Arial" panose="020B0604020202020204" pitchFamily="34" charset="0"/>
            </a:endParaRPr>
          </a:p>
          <a:p>
            <a:pPr>
              <a:buFont typeface="+mj-lt"/>
              <a:buAutoNum type="arabicParenR"/>
            </a:pPr>
            <a:r>
              <a:rPr lang="en-US" sz="1800" dirty="0">
                <a:latin typeface="Arial" panose="020B0604020202020204" pitchFamily="34" charset="0"/>
                <a:cs typeface="Arial" panose="020B0604020202020204" pitchFamily="34" charset="0"/>
              </a:rPr>
              <a:t>Low-skill ACs during low-skill periods tend to be stronger and tend to be embedded </a:t>
            </a:r>
            <a:r>
              <a:rPr lang="en-US" sz="1800" dirty="0" smtClean="0">
                <a:latin typeface="Arial" panose="020B0604020202020204" pitchFamily="34" charset="0"/>
                <a:cs typeface="Arial" panose="020B0604020202020204" pitchFamily="34" charset="0"/>
              </a:rPr>
              <a:t>in more </a:t>
            </a:r>
            <a:r>
              <a:rPr lang="en-US" sz="1800" dirty="0">
                <a:latin typeface="Arial" panose="020B0604020202020204" pitchFamily="34" charset="0"/>
                <a:cs typeface="Arial" panose="020B0604020202020204" pitchFamily="34" charset="0"/>
              </a:rPr>
              <a:t>favorable dynamic and thermodynamic environments for development </a:t>
            </a:r>
            <a:r>
              <a:rPr lang="en-US" sz="1800" dirty="0" smtClean="0">
                <a:latin typeface="Arial" panose="020B0604020202020204" pitchFamily="34" charset="0"/>
                <a:cs typeface="Arial" panose="020B0604020202020204" pitchFamily="34" charset="0"/>
              </a:rPr>
              <a:t>and intensification </a:t>
            </a:r>
            <a:r>
              <a:rPr lang="en-US" sz="1800" dirty="0">
                <a:latin typeface="Arial" panose="020B0604020202020204" pitchFamily="34" charset="0"/>
                <a:cs typeface="Arial" panose="020B0604020202020204" pitchFamily="34" charset="0"/>
              </a:rPr>
              <a:t>compared to high-skill ACs during low-skill periods. Similarly, low-</a:t>
            </a:r>
            <a:r>
              <a:rPr lang="en-US" sz="1800" dirty="0" smtClean="0">
                <a:latin typeface="Arial" panose="020B0604020202020204" pitchFamily="34" charset="0"/>
                <a:cs typeface="Arial" panose="020B0604020202020204" pitchFamily="34" charset="0"/>
              </a:rPr>
              <a:t>skill ACs </a:t>
            </a:r>
            <a:r>
              <a:rPr lang="en-US" sz="1800" dirty="0">
                <a:latin typeface="Arial" panose="020B0604020202020204" pitchFamily="34" charset="0"/>
                <a:cs typeface="Arial" panose="020B0604020202020204" pitchFamily="34" charset="0"/>
              </a:rPr>
              <a:t>during high-skill periods tend to be stronger and tend to be embedded in </a:t>
            </a:r>
            <a:r>
              <a:rPr lang="en-US" sz="1800" dirty="0" smtClean="0">
                <a:latin typeface="Arial" panose="020B0604020202020204" pitchFamily="34" charset="0"/>
                <a:cs typeface="Arial" panose="020B0604020202020204" pitchFamily="34" charset="0"/>
              </a:rPr>
              <a:t>more favorable </a:t>
            </a:r>
            <a:r>
              <a:rPr lang="en-US" sz="1800" dirty="0">
                <a:latin typeface="Arial" panose="020B0604020202020204" pitchFamily="34" charset="0"/>
                <a:cs typeface="Arial" panose="020B0604020202020204" pitchFamily="34" charset="0"/>
              </a:rPr>
              <a:t>dynamic and thermodynamic environments for development and </a:t>
            </a:r>
            <a:r>
              <a:rPr lang="en-US" sz="1800" dirty="0" smtClean="0">
                <a:latin typeface="Arial" panose="020B0604020202020204" pitchFamily="34" charset="0"/>
                <a:cs typeface="Arial" panose="020B0604020202020204" pitchFamily="34" charset="0"/>
              </a:rPr>
              <a:t>intensification compared </a:t>
            </a:r>
            <a:r>
              <a:rPr lang="en-US" sz="1800" dirty="0">
                <a:latin typeface="Arial" panose="020B0604020202020204" pitchFamily="34" charset="0"/>
                <a:cs typeface="Arial" panose="020B0604020202020204" pitchFamily="34" charset="0"/>
              </a:rPr>
              <a:t>to high-skill ACs during high-skill periods.</a:t>
            </a:r>
          </a:p>
          <a:p>
            <a:pPr>
              <a:buFont typeface="+mj-lt"/>
              <a:buAutoNum type="arabicParenR"/>
            </a:pPr>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pPr marL="0" indent="0">
              <a:buNone/>
            </a:pPr>
            <a:endParaRPr lang="en-US" sz="1800" dirty="0" smtClean="0">
              <a:latin typeface="Arial" panose="020B0604020202020204" pitchFamily="34" charset="0"/>
              <a:cs typeface="Arial" panose="020B0604020202020204" pitchFamily="34" charset="0"/>
            </a:endParaRPr>
          </a:p>
          <a:p>
            <a:pPr marL="0" indent="0">
              <a:buNone/>
            </a:pPr>
            <a:endParaRPr lang="en-US" sz="1800" dirty="0">
              <a:latin typeface="Arial" panose="020B0604020202020204" pitchFamily="34" charset="0"/>
              <a:cs typeface="Arial" panose="020B0604020202020204" pitchFamily="34" charset="0"/>
            </a:endParaRPr>
          </a:p>
          <a:p>
            <a:pPr marL="0" indent="0">
              <a:buNone/>
            </a:pPr>
            <a:endParaRPr lang="en-US" sz="1800" dirty="0" smtClean="0">
              <a:latin typeface="Arial" panose="020B0604020202020204" pitchFamily="34" charset="0"/>
              <a:cs typeface="Arial" panose="020B0604020202020204" pitchFamily="34" charset="0"/>
            </a:endParaRPr>
          </a:p>
          <a:p>
            <a:endParaRPr lang="en-US" sz="1800" dirty="0" smtClean="0">
              <a:latin typeface="Arial"/>
              <a:cs typeface="Arial"/>
            </a:endParaRPr>
          </a:p>
          <a:p>
            <a:pPr marL="457200" lvl="1" indent="0">
              <a:buFont typeface="Arial"/>
              <a:buNone/>
            </a:pPr>
            <a:endParaRPr lang="en-US" sz="2000" dirty="0" smtClean="0">
              <a:latin typeface="Arial"/>
              <a:cs typeface="Arial"/>
            </a:endParaRPr>
          </a:p>
          <a:p>
            <a:pPr marL="457200" lvl="1" indent="0">
              <a:buFont typeface="Arial"/>
              <a:buNone/>
            </a:pPr>
            <a:endParaRPr lang="en-US" sz="2200" dirty="0" smtClean="0">
              <a:solidFill>
                <a:srgbClr val="0000FF"/>
              </a:solidFill>
              <a:latin typeface="Arial"/>
              <a:cs typeface="Arial"/>
            </a:endParaRPr>
          </a:p>
          <a:p>
            <a:pPr marL="400050" lvl="1" indent="0">
              <a:buFont typeface="Arial"/>
              <a:buNone/>
            </a:pPr>
            <a:endParaRPr lang="en-US" sz="2200" dirty="0" smtClean="0">
              <a:solidFill>
                <a:srgbClr val="0E00FF"/>
              </a:solidFill>
              <a:latin typeface="Arial"/>
              <a:cs typeface="Arial"/>
            </a:endParaRPr>
          </a:p>
          <a:p>
            <a:pPr marL="800100" lvl="1" indent="-342900">
              <a:buFont typeface="+mj-lt"/>
              <a:buAutoNum type="alphaLcParenR"/>
            </a:pPr>
            <a:endParaRPr lang="en-US" sz="1800" dirty="0" smtClean="0">
              <a:latin typeface="Arial"/>
              <a:cs typeface="Arial"/>
            </a:endParaRPr>
          </a:p>
          <a:p>
            <a:pPr lvl="1"/>
            <a:endParaRPr lang="en-US" sz="2200" dirty="0" smtClean="0">
              <a:latin typeface="Arial"/>
              <a:cs typeface="Arial"/>
            </a:endParaRPr>
          </a:p>
          <a:p>
            <a:pPr lvl="1"/>
            <a:endParaRPr lang="en-US" sz="1900" dirty="0" smtClean="0">
              <a:latin typeface="Arial" panose="020B0604020202020204" pitchFamily="34" charset="0"/>
              <a:cs typeface="Arial" panose="020B0604020202020204" pitchFamily="34" charset="0"/>
            </a:endParaRPr>
          </a:p>
          <a:p>
            <a:pPr lvl="1"/>
            <a:endParaRPr lang="en-US" sz="1400" dirty="0">
              <a:latin typeface="Arial" panose="020B0604020202020204" pitchFamily="34" charset="0"/>
              <a:cs typeface="Arial" panose="020B0604020202020204" pitchFamily="34" charset="0"/>
            </a:endParaRPr>
          </a:p>
        </p:txBody>
      </p:sp>
      <p:sp>
        <p:nvSpPr>
          <p:cNvPr id="5" name="Title 1"/>
          <p:cNvSpPr txBox="1">
            <a:spLocks/>
          </p:cNvSpPr>
          <p:nvPr/>
        </p:nvSpPr>
        <p:spPr>
          <a:xfrm>
            <a:off x="2" y="7254"/>
            <a:ext cx="8116979" cy="492554"/>
          </a:xfrm>
          <a:prstGeom prst="rect">
            <a:avLst/>
          </a:prstGeom>
        </p:spPr>
        <p:txBody>
          <a:bodyPr vert="horz" lIns="91440" tIns="0" rIns="91440" bIns="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200" b="1" dirty="0" smtClean="0">
                <a:solidFill>
                  <a:srgbClr val="FF0000"/>
                </a:solidFill>
                <a:latin typeface="Arial" panose="020B0604020202020204" pitchFamily="34" charset="0"/>
                <a:cs typeface="Arial" panose="020B0604020202020204" pitchFamily="34" charset="0"/>
              </a:rPr>
              <a:t>Hypotheses</a:t>
            </a:r>
            <a:endParaRPr lang="en-US"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817340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479</TotalTime>
  <Words>2949</Words>
  <Application>Microsoft Macintosh PowerPoint</Application>
  <PresentationFormat>On-screen Show (16:9)</PresentationFormat>
  <Paragraphs>464</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Biernat</dc:creator>
  <cp:lastModifiedBy>Kevin Biernat</cp:lastModifiedBy>
  <cp:revision>65</cp:revision>
  <dcterms:created xsi:type="dcterms:W3CDTF">2021-12-09T19:49:36Z</dcterms:created>
  <dcterms:modified xsi:type="dcterms:W3CDTF">2021-12-11T00:09:43Z</dcterms:modified>
</cp:coreProperties>
</file>