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7" r:id="rId2"/>
    <p:sldId id="669" r:id="rId3"/>
    <p:sldId id="779" r:id="rId4"/>
    <p:sldId id="641" r:id="rId5"/>
    <p:sldId id="645" r:id="rId6"/>
    <p:sldId id="780" r:id="rId7"/>
    <p:sldId id="674" r:id="rId8"/>
    <p:sldId id="648" r:id="rId9"/>
    <p:sldId id="676" r:id="rId10"/>
    <p:sldId id="680" r:id="rId11"/>
    <p:sldId id="759" r:id="rId12"/>
    <p:sldId id="760" r:id="rId13"/>
    <p:sldId id="764" r:id="rId14"/>
    <p:sldId id="775" r:id="rId15"/>
    <p:sldId id="776" r:id="rId16"/>
    <p:sldId id="777" r:id="rId17"/>
    <p:sldId id="778" r:id="rId18"/>
    <p:sldId id="695" r:id="rId19"/>
    <p:sldId id="770" r:id="rId20"/>
    <p:sldId id="702" r:id="rId21"/>
    <p:sldId id="709" r:id="rId22"/>
    <p:sldId id="771" r:id="rId23"/>
    <p:sldId id="708" r:id="rId24"/>
    <p:sldId id="728" r:id="rId25"/>
    <p:sldId id="732" r:id="rId26"/>
    <p:sldId id="733" r:id="rId27"/>
    <p:sldId id="734" r:id="rId28"/>
    <p:sldId id="754" r:id="rId29"/>
    <p:sldId id="753" r:id="rId30"/>
    <p:sldId id="755" r:id="rId31"/>
    <p:sldId id="774" r:id="rId32"/>
    <p:sldId id="781" r:id="rId33"/>
    <p:sldId id="735" r:id="rId34"/>
    <p:sldId id="501" r:id="rId35"/>
    <p:sldId id="611" r:id="rId36"/>
    <p:sldId id="677" r:id="rId37"/>
    <p:sldId id="681" r:id="rId38"/>
    <p:sldId id="688" r:id="rId39"/>
    <p:sldId id="689" r:id="rId40"/>
    <p:sldId id="690" r:id="rId41"/>
    <p:sldId id="691" r:id="rId42"/>
    <p:sldId id="756" r:id="rId43"/>
    <p:sldId id="761" r:id="rId44"/>
    <p:sldId id="765" r:id="rId45"/>
    <p:sldId id="767" r:id="rId46"/>
    <p:sldId id="692" r:id="rId47"/>
    <p:sldId id="693" r:id="rId48"/>
    <p:sldId id="694" r:id="rId49"/>
    <p:sldId id="697" r:id="rId50"/>
    <p:sldId id="757" r:id="rId51"/>
    <p:sldId id="762" r:id="rId52"/>
    <p:sldId id="766" r:id="rId53"/>
    <p:sldId id="768" r:id="rId54"/>
    <p:sldId id="683" r:id="rId55"/>
    <p:sldId id="684" r:id="rId56"/>
    <p:sldId id="739" r:id="rId57"/>
    <p:sldId id="714" r:id="rId58"/>
    <p:sldId id="715" r:id="rId59"/>
    <p:sldId id="745" r:id="rId60"/>
    <p:sldId id="746" r:id="rId61"/>
    <p:sldId id="719" r:id="rId62"/>
    <p:sldId id="747" r:id="rId63"/>
    <p:sldId id="720" r:id="rId64"/>
    <p:sldId id="772" r:id="rId65"/>
    <p:sldId id="773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A4A4A4"/>
    <a:srgbClr val="7200FF"/>
    <a:srgbClr val="8A14FF"/>
    <a:srgbClr val="9D0000"/>
    <a:srgbClr val="00C800"/>
    <a:srgbClr val="0E71FF"/>
    <a:srgbClr val="FC0007"/>
    <a:srgbClr val="155DC2"/>
    <a:srgbClr val="FDAD0F"/>
    <a:srgbClr val="C31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 autoAdjust="0"/>
    <p:restoredTop sz="90164" autoAdjust="0"/>
  </p:normalViewPr>
  <p:slideViewPr>
    <p:cSldViewPr snapToGrid="0" snapToObjects="1">
      <p:cViewPr varScale="1">
        <p:scale>
          <a:sx n="97" d="100"/>
          <a:sy n="97" d="100"/>
        </p:scale>
        <p:origin x="-19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C3BEE-20BD-7A45-8E4B-8F4C2E1FFC4F}" type="datetimeFigureOut">
              <a:rPr lang="en-US" smtClean="0"/>
              <a:t>4/6/19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7A230-956B-6645-A968-A4EE0A5C5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6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6DFF-5A95-C645-A9F7-D58134382A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96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05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2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5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8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6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4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3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0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1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D6F1-54CA-1A4F-8C66-2DFE7378633E}" type="datetimeFigureOut">
              <a:rPr lang="en-US" smtClean="0"/>
              <a:t>4/6/19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1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1913"/>
            <a:ext cx="9135245" cy="2243171"/>
          </a:xfrm>
        </p:spPr>
        <p:txBody>
          <a:bodyPr>
            <a:noAutofit/>
          </a:bodyPr>
          <a:lstStyle/>
          <a:p>
            <a:r>
              <a:rPr lang="en-US" sz="3300" b="1" dirty="0" smtClean="0">
                <a:solidFill>
                  <a:srgbClr val="FF0000"/>
                </a:solidFill>
                <a:latin typeface="Arial"/>
                <a:cs typeface="Arial"/>
              </a:rPr>
              <a:t>A Comparison of Arctic Cyclones between Periods of Low and High Forecast Skill of the Synoptic-scale Flow over the Arctic</a:t>
            </a:r>
            <a:endParaRPr lang="en-US" sz="33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A.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Biernat, Lance F. Bosart, and Daniel Keyser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Polar Prediction Workshop 2019</a:t>
            </a: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</a:t>
            </a:r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 April 2019</a:t>
            </a:r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ONR Grant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31913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575084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241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equency_ACs_low_vs_high_vs_climo_bySeas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b="7511"/>
          <a:stretch/>
        </p:blipFill>
        <p:spPr>
          <a:xfrm>
            <a:off x="716799" y="1130138"/>
            <a:ext cx="8125922" cy="458389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of ACs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6437" y="6206121"/>
            <a:ext cx="8505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latin typeface="Arial"/>
                <a:cs typeface="Arial"/>
              </a:rPr>
              <a:t>Frequency = number of ACs within period / number of days within period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6097" y="1679344"/>
            <a:ext cx="1031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ow skill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6097" y="1956450"/>
            <a:ext cx="1031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h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igh skill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3890" y="1400909"/>
            <a:ext cx="1031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</a:t>
            </a:r>
            <a:r>
              <a:rPr lang="en-US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limo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9946" y="5700525"/>
            <a:ext cx="8032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DJF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3746" y="5699036"/>
            <a:ext cx="8032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MAM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0318" y="5699036"/>
            <a:ext cx="8032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JJA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4116" y="5697547"/>
            <a:ext cx="8032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SON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3462" y="5335066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0.0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3462" y="4558197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0.2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3462" y="3768938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0.4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3462" y="2985873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0.6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3462" y="2196827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0.8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3462" y="1421977"/>
            <a:ext cx="52449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2000" dirty="0" smtClean="0">
                <a:latin typeface="Arial"/>
                <a:cs typeface="Arial"/>
              </a:rPr>
              <a:t>1.0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03359" y="832367"/>
            <a:ext cx="769004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Frequency of ACs (number of ACs day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) by season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90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AC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30436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Entire climatology (N = 2542)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4" name="Picture 3" descr="track_density_normalized_all_ACs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03" y="1127160"/>
            <a:ext cx="4930054" cy="45811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normalized by maximum value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25" name="Picture 24" descr="track_density_normalized_ACs_low_skill_upper_10per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1055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AC 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401)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96028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345)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2059350" y="5624447"/>
            <a:ext cx="5093208" cy="316925"/>
            <a:chOff x="2071002" y="5539686"/>
            <a:chExt cx="5093208" cy="316925"/>
          </a:xfrm>
        </p:grpSpPr>
        <p:pic>
          <p:nvPicPr>
            <p:cNvPr id="36" name="Picture 35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52" name="Picture 51" descr="track_density_normalized_ACs_low_skill_upper_10per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" y="1219700"/>
            <a:ext cx="4477394" cy="4160520"/>
          </a:xfrm>
          <a:prstGeom prst="rect">
            <a:avLst/>
          </a:prstGeom>
        </p:spPr>
      </p:pic>
      <p:pic>
        <p:nvPicPr>
          <p:cNvPr id="53" name="Picture 52" descr="track_density_normalized_ACs_high_skill_lower_10per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70" y="1219700"/>
            <a:ext cx="4477395" cy="4160520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ACs within 500 km of a grid point,                                     normalized by maximum value, for each period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9995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AC Track Density Differences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AC track density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4" name="Picture 3" descr="track_density_normalized_differences_low_vs_high_skill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073401" y="5965196"/>
              <a:ext cx="36213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695575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pic>
        <p:nvPicPr>
          <p:cNvPr id="8" name="Picture 7" descr="track_density_normalized_differences_low_vs_high_skill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74" y="1120425"/>
            <a:ext cx="493005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84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_chart_lonArctic_per_onlyLow_DJ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" y="3123454"/>
            <a:ext cx="9034272" cy="296778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DJF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899632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3289306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(N=130)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324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lonArctic_per_low_high_DJ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9" y="3123456"/>
            <a:ext cx="9034272" cy="296778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DJF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899632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4974670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3289306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(N=130)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355561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(N=119)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3863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lonArctic_per_onlyLow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" y="3059107"/>
            <a:ext cx="9034272" cy="303691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JJA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899632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3289306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(N=92)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6248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_chart_lonArctic_per_low_high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" y="3060810"/>
            <a:ext cx="9034272" cy="303691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 during JJA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2899632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4974670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3289306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(N=92)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355561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(N=55)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346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Standardized Anomaly of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6652" y="830779"/>
            <a:ext cx="566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standardized anomaly of SLP 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) of ACs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2" name="Picture 11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b="7282"/>
          <a:stretch/>
        </p:blipFill>
        <p:spPr>
          <a:xfrm>
            <a:off x="945815" y="1285233"/>
            <a:ext cx="5476022" cy="4609738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1735666" y="5819969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173253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485858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3521660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4819548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111" name="Group 110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113" name="Group 112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22" name="Rectangle 121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3" name="Straight Connector 122"/>
                <p:cNvCxnSpPr>
                  <a:endCxn id="122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4" name="TextBox 113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117" name="Straight Connector 116"/>
              <p:cNvCxnSpPr>
                <a:stCxn id="122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20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305942" y="5667872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-10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05942" y="495279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05942" y="422724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05942" y="3506946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05942" y="278113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05942" y="2057638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0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305942" y="134681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62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Standardized Anomaly of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6652" y="830779"/>
            <a:ext cx="5665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standardized anomaly of SLP 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) of ACs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2" name="Picture 11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3" b="7282"/>
          <a:stretch/>
        </p:blipFill>
        <p:spPr>
          <a:xfrm>
            <a:off x="945815" y="1285233"/>
            <a:ext cx="5476022" cy="4609738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1735666" y="5819969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173253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485858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2210996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4819548" y="6401048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111" name="Group 110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113" name="Group 112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22" name="Rectangle 121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3" name="Straight Connector 122"/>
                <p:cNvCxnSpPr>
                  <a:endCxn id="122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4" name="TextBox 113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117" name="Straight Connector 116"/>
              <p:cNvCxnSpPr>
                <a:stCxn id="122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20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124" name="TextBox 123"/>
          <p:cNvSpPr txBox="1"/>
          <p:nvPr/>
        </p:nvSpPr>
        <p:spPr>
          <a:xfrm>
            <a:off x="305942" y="5667872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-10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05942" y="495279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05942" y="422724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305942" y="3506946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05942" y="278113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05942" y="2057638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0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305942" y="134681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0457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0" y="873977"/>
            <a:ext cx="8351358" cy="574413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Arctic cyclones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(ACs) are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synoptic-scale cyclones that may originate within the Arctic or move into the Arctic from lower latitudes (e.g., Crawford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Serreze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2016)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ACs may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 associated with strong surface winds and poleward advection of warm, moist air, contributing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sea-ice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loss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(e.g., Zhang et al. 2013)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Heavy precipitation, strong surface winds, and large waves accompanying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ACs may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pose hazards to ships navigating through open passageways in the Arctic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Ocean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898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compare_pmin_stndAnom_low_vs_high_10per_bySeas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/>
          <a:stretch/>
        </p:blipFill>
        <p:spPr>
          <a:xfrm>
            <a:off x="526954" y="910142"/>
            <a:ext cx="8617046" cy="397435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6454" y="74620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standardized anomaly of SLP (</a:t>
            </a:r>
            <a:r>
              <a:rPr lang="en-US" dirty="0" err="1" smtClean="0">
                <a:latin typeface="Arial"/>
                <a:cs typeface="Arial"/>
              </a:rPr>
              <a:t>σ</a:t>
            </a:r>
            <a:r>
              <a:rPr lang="en-US" dirty="0" smtClean="0">
                <a:latin typeface="Arial"/>
                <a:cs typeface="Arial"/>
              </a:rPr>
              <a:t>) of ACs by season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7" name="Picture 66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943623" y="6069155"/>
            <a:ext cx="388586" cy="29440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248935" y="6011790"/>
            <a:ext cx="1509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72772" y="6109744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48380" y="601179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5897216" y="6010700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223521" y="5885379"/>
            <a:ext cx="24409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significant differences in means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243863" y="5465838"/>
            <a:ext cx="1337112" cy="1377358"/>
            <a:chOff x="3004870" y="5374180"/>
            <a:chExt cx="1337112" cy="1377358"/>
          </a:xfrm>
        </p:grpSpPr>
        <p:grpSp>
          <p:nvGrpSpPr>
            <p:cNvPr id="22" name="Group 21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10" name="Rectangle 9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" name="Straight Connector 13"/>
                <p:cNvCxnSpPr>
                  <a:endCxn id="10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TextBox 49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19" name="Straight Connector 18"/>
              <p:cNvCxnSpPr>
                <a:stCxn id="10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80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Standardized Anomaly of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49210" y="4734312"/>
            <a:ext cx="9359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 =130)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729908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(N=119)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016329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720043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00258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(N=92)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714219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(N=55)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997598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(N=69)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712407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(N=61)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426074" y="5188264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3409062" y="5188264"/>
            <a:ext cx="8128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385025" y="5188264"/>
            <a:ext cx="803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386454" y="5181931"/>
            <a:ext cx="815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>
            <a:off x="5645635" y="471195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5-Point Star 93"/>
          <p:cNvSpPr>
            <a:spLocks noChangeAspect="1"/>
          </p:cNvSpPr>
          <p:nvPr/>
        </p:nvSpPr>
        <p:spPr>
          <a:xfrm>
            <a:off x="7659359" y="471195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5-Point Star 94"/>
          <p:cNvSpPr>
            <a:spLocks noChangeAspect="1"/>
          </p:cNvSpPr>
          <p:nvPr/>
        </p:nvSpPr>
        <p:spPr>
          <a:xfrm>
            <a:off x="3670827" y="4713167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/>
          <p:cNvSpPr txBox="1"/>
          <p:nvPr/>
        </p:nvSpPr>
        <p:spPr>
          <a:xfrm>
            <a:off x="60764" y="4269651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0764" y="3613884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9040" y="2964194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59040" y="2308426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-2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59040" y="1658740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0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0764" y="1007416"/>
            <a:ext cx="4462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192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Maximum SLP Depth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3084" y="830779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Maximum SLP depth (hPa) of ACs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3608352" y="6408711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4975898" y="6408711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84932" y="5798073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60837" y="5802351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28182" y="5802351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5" name="Picture 34" descr="compare_max_pdepth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b="7982"/>
          <a:stretch/>
        </p:blipFill>
        <p:spPr>
          <a:xfrm>
            <a:off x="963084" y="1162481"/>
            <a:ext cx="5643847" cy="466176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37" name="Group 36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Connector 48"/>
                <p:cNvCxnSpPr>
                  <a:endCxn id="48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43" name="Straight Connector 42"/>
              <p:cNvCxnSpPr>
                <a:stCxn id="48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41595" y="5612850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595" y="4434925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1595" y="3241125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1595" y="204554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6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6257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Maximum SLP Depth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63084" y="830779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Maximum SLP depth (hPa) of ACs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22661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09294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6" name="5-Point Star 105"/>
          <p:cNvSpPr>
            <a:spLocks noChangeAspect="1"/>
          </p:cNvSpPr>
          <p:nvPr/>
        </p:nvSpPr>
        <p:spPr>
          <a:xfrm>
            <a:off x="7099614" y="4820022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7425919" y="4430101"/>
            <a:ext cx="2440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            significant            differences in        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8" name="5-Point Star 107"/>
          <p:cNvSpPr>
            <a:spLocks noChangeAspect="1"/>
          </p:cNvSpPr>
          <p:nvPr/>
        </p:nvSpPr>
        <p:spPr>
          <a:xfrm>
            <a:off x="3608352" y="6408711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5-Point Star 108"/>
          <p:cNvSpPr>
            <a:spLocks noChangeAspect="1"/>
          </p:cNvSpPr>
          <p:nvPr/>
        </p:nvSpPr>
        <p:spPr>
          <a:xfrm>
            <a:off x="2260059" y="6408711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84932" y="5798073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60837" y="5802351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28182" y="5802351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35" name="Picture 34" descr="compare_max_pdepth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b="7982"/>
          <a:stretch/>
        </p:blipFill>
        <p:spPr>
          <a:xfrm>
            <a:off x="963084" y="1162481"/>
            <a:ext cx="5643847" cy="4661765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6992249" y="2745931"/>
            <a:ext cx="1337112" cy="1377358"/>
            <a:chOff x="3004870" y="5374180"/>
            <a:chExt cx="1337112" cy="1377358"/>
          </a:xfrm>
        </p:grpSpPr>
        <p:grpSp>
          <p:nvGrpSpPr>
            <p:cNvPr id="37" name="Group 36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Connector 48"/>
                <p:cNvCxnSpPr>
                  <a:endCxn id="48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43" name="Straight Connector 42"/>
              <p:cNvCxnSpPr>
                <a:stCxn id="48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341595" y="5612850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595" y="4434925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20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41595" y="3241125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1595" y="2045544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6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232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mpare_max_pdepth_low_vs_high_10per_bySeas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" r="579"/>
          <a:stretch/>
        </p:blipFill>
        <p:spPr>
          <a:xfrm>
            <a:off x="499931" y="910291"/>
            <a:ext cx="8644070" cy="402699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6454" y="74620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Maximum SLP depth (hPa) of ACs by season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7" name="Picture 66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943623" y="6069155"/>
            <a:ext cx="388586" cy="29440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248935" y="6011790"/>
            <a:ext cx="1509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72772" y="6109744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48380" y="601179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5897216" y="6010700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223521" y="5885379"/>
            <a:ext cx="24409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significant differences in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Maximum SLP Depth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98855" y="4734312"/>
            <a:ext cx="9359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 =130)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696338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(N=119)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93949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714448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00258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(N=92)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719814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(N=55)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25573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(N=69)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740382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(N=61)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374589" y="5188264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383562" y="5188264"/>
            <a:ext cx="8128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408535" y="5188264"/>
            <a:ext cx="803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407274" y="5181931"/>
            <a:ext cx="815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73" name="5-Point Star 72"/>
          <p:cNvSpPr>
            <a:spLocks noChangeAspect="1"/>
          </p:cNvSpPr>
          <p:nvPr/>
        </p:nvSpPr>
        <p:spPr>
          <a:xfrm>
            <a:off x="7676414" y="4703642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5-Point Star 73"/>
          <p:cNvSpPr>
            <a:spLocks noChangeAspect="1"/>
          </p:cNvSpPr>
          <p:nvPr/>
        </p:nvSpPr>
        <p:spPr>
          <a:xfrm>
            <a:off x="1658655" y="4703642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4243863" y="5465838"/>
            <a:ext cx="1337112" cy="1377358"/>
            <a:chOff x="3004870" y="5374180"/>
            <a:chExt cx="1337112" cy="1377358"/>
          </a:xfrm>
        </p:grpSpPr>
        <p:grpSp>
          <p:nvGrpSpPr>
            <p:cNvPr id="76" name="Group 75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8" name="Straight Connector 87"/>
                <p:cNvCxnSpPr>
                  <a:endCxn id="87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TextBox 78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82" name="Straight Connector 81"/>
              <p:cNvCxnSpPr>
                <a:stCxn id="87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52005" y="4563083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2005" y="4026055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10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2005" y="3463110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2005" y="2920899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30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2005" y="2368321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2005" y="1818853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5</a:t>
            </a:r>
            <a:r>
              <a:rPr lang="en-US" dirty="0" smtClean="0">
                <a:latin typeface="Arial"/>
                <a:cs typeface="Arial"/>
              </a:rPr>
              <a:t>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2005" y="1266273"/>
            <a:ext cx="4003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60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1071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1750" y="753562"/>
            <a:ext cx="456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dirty="0" smtClean="0">
                <a:latin typeface="Arial"/>
                <a:cs typeface="Arial"/>
              </a:rPr>
              <a:t>(valid 0000 UTC 1 Jan 2016)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and High Skill Example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CRG_low_skill_g500_and_GEFS_spread_sndAnom_intTime_1893288_valid_2016010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6"/>
          <a:stretch/>
        </p:blipFill>
        <p:spPr>
          <a:xfrm>
            <a:off x="38487" y="1122894"/>
            <a:ext cx="4522225" cy="4220306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80294" y="5879202"/>
            <a:ext cx="90026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Standardized anomaly of ensemble spread of day-5 forecasts of</a:t>
            </a:r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                                </a:t>
            </a:r>
            <a:r>
              <a:rPr lang="en-US" dirty="0" smtClean="0">
                <a:latin typeface="Arial"/>
                <a:cs typeface="Arial"/>
              </a:rPr>
              <a:t>500-hPa geopotential height (shading) from GEFS reforecast dataset v2;                                                          500-hPa geopotential height (dam, black) from ERA-Interim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>
          <a:xfrm>
            <a:off x="1359312" y="2257617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600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8916" y="755434"/>
            <a:ext cx="4534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(valid 0000 UTC 6 Feb 2009)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14" descr="CRG_high_skill_g500_and_GEFS_spread_sndAnom_intTime_1832808_valid_20090206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4611725" y="1122775"/>
            <a:ext cx="4494608" cy="4220425"/>
          </a:xfrm>
          <a:prstGeom prst="rect">
            <a:avLst/>
          </a:prstGeom>
        </p:spPr>
      </p:pic>
      <p:sp>
        <p:nvSpPr>
          <p:cNvPr id="16" name="Oval 15"/>
          <p:cNvSpPr>
            <a:spLocks noChangeAspect="1"/>
          </p:cNvSpPr>
          <p:nvPr/>
        </p:nvSpPr>
        <p:spPr>
          <a:xfrm>
            <a:off x="5916913" y="2239248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80294" y="5457203"/>
            <a:ext cx="8990434" cy="369332"/>
            <a:chOff x="80294" y="5508343"/>
            <a:chExt cx="8990434" cy="369332"/>
          </a:xfrm>
        </p:grpSpPr>
        <p:pic>
          <p:nvPicPr>
            <p:cNvPr id="18" name="Picture 17" descr="300Z_stndanom_35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6" t="95235" r="422" b="2433"/>
            <a:stretch/>
          </p:blipFill>
          <p:spPr>
            <a:xfrm>
              <a:off x="80294" y="5508343"/>
              <a:ext cx="8990434" cy="18466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0558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-6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6222" y="5690974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-5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9888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1439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404756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-2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869971" y="5690974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-1.5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362184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63272" y="5693009"/>
              <a:ext cx="43822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-0.5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400579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0686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09799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900162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0309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906034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05106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899335" y="5693009"/>
              <a:ext cx="33812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402268" y="5693009"/>
              <a:ext cx="33325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420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Calculate </a:t>
            </a:r>
            <a:r>
              <a:rPr lang="en-US" sz="2400" dirty="0" smtClean="0">
                <a:latin typeface="Arial"/>
                <a:cs typeface="Arial"/>
              </a:rPr>
              <a:t>absolute value of standardized </a:t>
            </a:r>
            <a:r>
              <a:rPr lang="en-US" sz="2400" dirty="0">
                <a:latin typeface="Arial"/>
                <a:cs typeface="Arial"/>
              </a:rPr>
              <a:t>anomaly of 500-hPa v-wind </a:t>
            </a:r>
            <a:r>
              <a:rPr lang="en-US" sz="2400" dirty="0" smtClean="0">
                <a:latin typeface="Arial"/>
                <a:cs typeface="Arial"/>
              </a:rPr>
              <a:t>(hereafter </a:t>
            </a:r>
            <a:r>
              <a:rPr lang="en-US" sz="2400" b="1" dirty="0" smtClean="0"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latin typeface="Arial"/>
                <a:cs typeface="Arial"/>
              </a:rPr>
              <a:t>v</a:t>
            </a:r>
            <a:r>
              <a:rPr lang="en-US" sz="2400" dirty="0" smtClean="0">
                <a:latin typeface="Arial"/>
                <a:cs typeface="Arial"/>
              </a:rPr>
              <a:t>) using </a:t>
            </a:r>
            <a:r>
              <a:rPr lang="en-US" sz="2400" dirty="0">
                <a:latin typeface="Arial"/>
                <a:cs typeface="Arial"/>
              </a:rPr>
              <a:t>ERA-interim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Calculate area</a:t>
            </a:r>
            <a:r>
              <a:rPr lang="en-US" sz="2400" dirty="0" smtClean="0">
                <a:latin typeface="Arial"/>
                <a:cs typeface="Arial"/>
              </a:rPr>
              <a:t>-weighted </a:t>
            </a:r>
            <a:r>
              <a:rPr lang="en-US" sz="2400" dirty="0" smtClean="0">
                <a:latin typeface="Arial"/>
                <a:cs typeface="Arial"/>
              </a:rPr>
              <a:t>average of </a:t>
            </a:r>
            <a:r>
              <a:rPr lang="en-US" sz="2400" b="1" dirty="0" smtClean="0">
                <a:solidFill>
                  <a:prstClr val="black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prstClr val="black"/>
                </a:solidFill>
                <a:latin typeface="Arial"/>
                <a:cs typeface="Arial"/>
              </a:rPr>
              <a:t>v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/>
                <a:cs typeface="Arial"/>
              </a:rPr>
              <a:t>over the Arctic (≥70°N) </a:t>
            </a:r>
            <a:r>
              <a:rPr lang="en-US" sz="2400" dirty="0" smtClean="0">
                <a:solidFill>
                  <a:prstClr val="black"/>
                </a:solidFill>
                <a:latin typeface="Arial"/>
                <a:cs typeface="Arial"/>
              </a:rPr>
              <a:t>for low and high skill periods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Amplitude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936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Amplitude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v_wind_anomaly_low_skill_case_intTime_1893288_valid_20160101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6"/>
          <a:stretch/>
        </p:blipFill>
        <p:spPr>
          <a:xfrm>
            <a:off x="6212" y="1432376"/>
            <a:ext cx="4557249" cy="4279245"/>
          </a:xfrm>
          <a:prstGeom prst="rect">
            <a:avLst/>
          </a:prstGeom>
        </p:spPr>
      </p:pic>
      <p:pic>
        <p:nvPicPr>
          <p:cNvPr id="6" name="Picture 5" descr="v_wind_anomaly_high_skill_case_intTime_1832808_valid_20090206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4597447" y="1432375"/>
            <a:ext cx="4557249" cy="42792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753562"/>
            <a:ext cx="456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  <a:p>
            <a:pPr algn="ctr"/>
            <a:r>
              <a:rPr lang="en-US" i="1" dirty="0" smtClean="0">
                <a:latin typeface="Arial"/>
                <a:cs typeface="Arial"/>
              </a:rPr>
              <a:t>0000 UTC 1 Jan 2016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60497" y="753562"/>
            <a:ext cx="4560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  <a:p>
            <a:pPr algn="ctr"/>
            <a:r>
              <a:rPr lang="en-US" i="1" dirty="0" smtClean="0">
                <a:latin typeface="Arial"/>
                <a:cs typeface="Arial"/>
              </a:rPr>
              <a:t>0000 UTC 6 Feb 2009</a:t>
            </a:r>
            <a:endParaRPr lang="en-US" i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220" y="6165065"/>
            <a:ext cx="9002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500-hPa geopotential height (dam), wind (flags and barbs, m s</a:t>
            </a:r>
            <a:r>
              <a:rPr lang="en-US" baseline="30000" dirty="0" smtClean="0">
                <a:latin typeface="Arial"/>
                <a:cs typeface="Arial"/>
              </a:rPr>
              <a:t>−1</a:t>
            </a:r>
            <a:r>
              <a:rPr lang="en-US" dirty="0" smtClean="0">
                <a:latin typeface="Arial"/>
                <a:cs typeface="Arial"/>
              </a:rPr>
              <a:t>),                                and </a:t>
            </a:r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σ</a:t>
            </a:r>
            <a:r>
              <a:rPr lang="en-US" b="1" baseline="-25000" dirty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lang="en-US" dirty="0" smtClean="0">
                <a:latin typeface="Arial"/>
                <a:cs typeface="Arial"/>
              </a:rPr>
              <a:t>(shading) from ERA-Interim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1" name="Picture 10" descr="v_wind_anomaly_high_skill_case_intTime_1832808_valid_20090206_0000.png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9" t="95324" r="7151" b="1879"/>
          <a:stretch/>
        </p:blipFill>
        <p:spPr>
          <a:xfrm>
            <a:off x="243209" y="5761579"/>
            <a:ext cx="8778000" cy="182880"/>
          </a:xfrm>
          <a:prstGeom prst="rect">
            <a:avLst/>
          </a:prstGeom>
        </p:spPr>
      </p:pic>
      <p:sp>
        <p:nvSpPr>
          <p:cNvPr id="12" name="Oval 11"/>
          <p:cNvSpPr>
            <a:spLocks noChangeAspect="1"/>
          </p:cNvSpPr>
          <p:nvPr/>
        </p:nvSpPr>
        <p:spPr>
          <a:xfrm>
            <a:off x="1343624" y="2586246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5935452" y="2586246"/>
            <a:ext cx="1920240" cy="1920240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110800" y="5934841"/>
            <a:ext cx="33812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0.5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57894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06297" y="5934841"/>
            <a:ext cx="33812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1.5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53391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93549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43721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89073" y="5934841"/>
            <a:ext cx="33812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37647" y="5934841"/>
            <a:ext cx="3332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85563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Amplitude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mean_v_wind_area_averaged_stndAnom_and_significance_and_IQR_and_climo_low_vs_high_h0_to_h138_plus_black_dots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5" t="8897" b="16054"/>
          <a:stretch/>
        </p:blipFill>
        <p:spPr>
          <a:xfrm>
            <a:off x="743477" y="1148357"/>
            <a:ext cx="8170189" cy="372711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24551" y="760274"/>
            <a:ext cx="798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Area-weighted average of 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σ</a:t>
            </a:r>
            <a:r>
              <a:rPr lang="en-US" b="1" baseline="-25000" dirty="0" smtClean="0">
                <a:solidFill>
                  <a:prstClr val="black"/>
                </a:solidFill>
                <a:latin typeface="Arial"/>
                <a:cs typeface="Arial"/>
              </a:rPr>
              <a:t>v </a:t>
            </a:r>
            <a:r>
              <a:rPr lang="en-US" dirty="0" smtClean="0">
                <a:latin typeface="Arial"/>
                <a:cs typeface="Arial"/>
              </a:rPr>
              <a:t>over </a:t>
            </a:r>
            <a:r>
              <a:rPr lang="en-US" dirty="0">
                <a:latin typeface="Arial"/>
                <a:cs typeface="Arial"/>
              </a:rPr>
              <a:t>the Arctic (≥70°N)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2508" y="6151851"/>
            <a:ext cx="355238" cy="0"/>
          </a:xfrm>
          <a:prstGeom prst="line">
            <a:avLst/>
          </a:prstGeom>
          <a:ln w="4445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02213" y="5980936"/>
            <a:ext cx="15261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low-skill mean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>
            <a:off x="192508" y="6493840"/>
            <a:ext cx="355238" cy="0"/>
          </a:xfrm>
          <a:prstGeom prst="line">
            <a:avLst/>
          </a:prstGeom>
          <a:ln w="4445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602213" y="6323980"/>
            <a:ext cx="20974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high-skill mean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96323" y="5808494"/>
            <a:ext cx="152619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>
                <a:latin typeface="Arial"/>
                <a:cs typeface="Arial"/>
              </a:rPr>
              <a:t>shading: </a:t>
            </a:r>
            <a:r>
              <a:rPr lang="en-US" sz="1500" dirty="0">
                <a:latin typeface="Arial"/>
                <a:cs typeface="Arial"/>
              </a:rPr>
              <a:t>i</a:t>
            </a:r>
            <a:r>
              <a:rPr lang="en-US" sz="1500" dirty="0" smtClean="0">
                <a:latin typeface="Arial"/>
                <a:cs typeface="Arial"/>
              </a:rPr>
              <a:t>nterquartile range</a:t>
            </a:r>
            <a:endParaRPr lang="en-US" sz="1500" dirty="0">
              <a:latin typeface="Arial"/>
              <a:cs typeface="Arial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92508" y="5822635"/>
            <a:ext cx="355238" cy="0"/>
          </a:xfrm>
          <a:prstGeom prst="line">
            <a:avLst/>
          </a:prstGeom>
          <a:ln w="444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82701" y="5650183"/>
            <a:ext cx="25228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1979–2017 </a:t>
            </a:r>
            <a:r>
              <a:rPr lang="en-US" sz="1500" dirty="0" err="1" smtClean="0">
                <a:latin typeface="Arial"/>
                <a:cs typeface="Arial"/>
              </a:rPr>
              <a:t>climo</a:t>
            </a:r>
            <a:r>
              <a:rPr lang="en-US" sz="1500" dirty="0" smtClean="0">
                <a:latin typeface="Arial"/>
                <a:cs typeface="Arial"/>
              </a:rPr>
              <a:t> mean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4384333" y="6014870"/>
            <a:ext cx="155448" cy="157129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4384333" y="6244791"/>
            <a:ext cx="155448" cy="157129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4551432" y="5676467"/>
            <a:ext cx="2316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statistically significant difference between        low/high skill mean        and </a:t>
            </a:r>
            <a:r>
              <a:rPr lang="en-US" sz="1500" dirty="0" err="1" smtClean="0">
                <a:latin typeface="Arial"/>
                <a:cs typeface="Arial"/>
              </a:rPr>
              <a:t>climo</a:t>
            </a:r>
            <a:r>
              <a:rPr lang="en-US" sz="1500" dirty="0" smtClean="0">
                <a:latin typeface="Arial"/>
                <a:cs typeface="Arial"/>
              </a:rPr>
              <a:t> mean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6742313" y="6077340"/>
            <a:ext cx="155448" cy="157129"/>
          </a:xfrm>
          <a:prstGeom prst="ellipse">
            <a:avLst/>
          </a:prstGeom>
          <a:noFill/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6897761" y="5783400"/>
            <a:ext cx="231670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/>
                <a:cs typeface="Arial"/>
              </a:rPr>
              <a:t>statistically significant difference between low and high skill means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4551" y="5147746"/>
            <a:ext cx="798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Hours relative to 0000 UTC of low and high skill days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2213" y="4869879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-120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17435" y="4869879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-96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3556" y="4870747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-72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44084" y="4869879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-48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54605" y="4869879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-24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73845" y="4865152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2399" y="452160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0.5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399" y="3985026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0.6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52399" y="3445276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0.7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2399" y="290235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0.8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2399" y="236695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0.9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2399" y="1827201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>
                <a:latin typeface="Arial"/>
                <a:cs typeface="Arial"/>
              </a:rPr>
              <a:t>1</a:t>
            </a:r>
            <a:r>
              <a:rPr lang="en-US" dirty="0" smtClean="0">
                <a:latin typeface="Arial"/>
                <a:cs typeface="Arial"/>
              </a:rPr>
              <a:t>.0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2399" y="1284276"/>
            <a:ext cx="5723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1.1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4554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Arctic </a:t>
            </a:r>
            <a:r>
              <a:rPr lang="en-US" sz="2400" dirty="0" smtClean="0">
                <a:latin typeface="Arial"/>
                <a:cs typeface="Arial"/>
              </a:rPr>
              <a:t>cyclone frequency is higher for </a:t>
            </a:r>
            <a:r>
              <a:rPr lang="en-US" sz="2400" dirty="0">
                <a:latin typeface="Arial"/>
                <a:cs typeface="Arial"/>
              </a:rPr>
              <a:t>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</a:t>
            </a:r>
            <a:r>
              <a:rPr lang="en-US" sz="2400" dirty="0" smtClean="0">
                <a:latin typeface="Arial"/>
                <a:cs typeface="Arial"/>
              </a:rPr>
              <a:t>high skill periods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Arctic cyclone frequency is highest </a:t>
            </a:r>
            <a:r>
              <a:rPr lang="en-US" sz="2400" dirty="0" smtClean="0">
                <a:latin typeface="Arial"/>
                <a:cs typeface="Arial"/>
              </a:rPr>
              <a:t>during</a:t>
            </a:r>
            <a:r>
              <a:rPr lang="en-US" sz="2400" dirty="0" smtClean="0">
                <a:latin typeface="Arial"/>
                <a:cs typeface="Arial"/>
              </a:rPr>
              <a:t> JJA </a:t>
            </a:r>
            <a:r>
              <a:rPr lang="en-US" sz="2400" dirty="0" smtClean="0">
                <a:latin typeface="Arial"/>
                <a:cs typeface="Arial"/>
              </a:rPr>
              <a:t>for low skill periods, and highest during SON for high skill periods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Arctic cyclone frequency is lowest during DJF for both low and high skill periods</a:t>
            </a: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449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cyclones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more often occur over northern portions of central and eastern Eurasia and much of the adjacent Arctic Ocean compared to Arctic cyclones during high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Arctic cyclones during high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more often occur over the northern North Atlantic and the adjacent Norwegian and Barents Seas compared to Arctic cyclones during low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810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7200" y="873977"/>
            <a:ext cx="8351358" cy="574413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Yamagami </a:t>
            </a:r>
            <a:r>
              <a:rPr lang="en-US" sz="2400" dirty="0">
                <a:latin typeface="Arial"/>
                <a:cs typeface="Arial"/>
              </a:rPr>
              <a:t>et al. (</a:t>
            </a:r>
            <a:r>
              <a:rPr lang="en-US" sz="2400" dirty="0" smtClean="0">
                <a:latin typeface="Arial"/>
                <a:cs typeface="Arial"/>
              </a:rPr>
              <a:t>2018a,b) show that forecast </a:t>
            </a:r>
            <a:r>
              <a:rPr lang="en-US" sz="2400" dirty="0">
                <a:latin typeface="Arial"/>
                <a:cs typeface="Arial"/>
              </a:rPr>
              <a:t>skill for </a:t>
            </a:r>
            <a:r>
              <a:rPr lang="en-US" sz="2400" dirty="0" smtClean="0">
                <a:latin typeface="Arial"/>
                <a:cs typeface="Arial"/>
              </a:rPr>
              <a:t>strong Arctic cyclones can be low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>
              <a:latin typeface="Arial"/>
              <a:cs typeface="Arial"/>
            </a:endParaRPr>
          </a:p>
          <a:p>
            <a:pPr lvl="1"/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Accurate forecasts of the Great Arctic Cyclone of August 2012 extend only out to 2–3 d lead time prior to peak intensity</a:t>
            </a:r>
          </a:p>
          <a:p>
            <a:pPr marL="457200" lvl="1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Forecast </a:t>
            </a:r>
            <a:r>
              <a:rPr lang="en-US" sz="2400" dirty="0">
                <a:latin typeface="Arial"/>
                <a:cs typeface="Arial"/>
              </a:rPr>
              <a:t>skill of the synoptic-scale flow over the Arctic may be low at times relative to climatology</a:t>
            </a: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It is anticipated that low forecast skill of the synoptic-scale flow over the Arctic may be attributed in part to low forecast skill of ACs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714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cyclones </a:t>
            </a:r>
            <a:r>
              <a:rPr lang="en-US" sz="2400" dirty="0" smtClean="0">
                <a:latin typeface="Arial"/>
                <a:cs typeface="Arial"/>
              </a:rPr>
              <a:t>tend </a:t>
            </a:r>
            <a:r>
              <a:rPr lang="en-US" sz="2400" dirty="0">
                <a:latin typeface="Arial"/>
                <a:cs typeface="Arial"/>
              </a:rPr>
              <a:t>to be stronger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periods, especially during SON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he </a:t>
            </a:r>
            <a:r>
              <a:rPr lang="en-US" sz="2400" dirty="0">
                <a:latin typeface="Arial"/>
                <a:cs typeface="Arial"/>
              </a:rPr>
              <a:t>synoptic-scale flow over the Arctic tends to be significantly more amplified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734995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19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cyclones </a:t>
            </a:r>
            <a:r>
              <a:rPr lang="en-US" sz="2400" dirty="0" smtClean="0">
                <a:latin typeface="Arial"/>
                <a:cs typeface="Arial"/>
              </a:rPr>
              <a:t>tend </a:t>
            </a:r>
            <a:r>
              <a:rPr lang="en-US" sz="2400" dirty="0">
                <a:latin typeface="Arial"/>
                <a:cs typeface="Arial"/>
              </a:rPr>
              <a:t>to be stronger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periods, especially during SON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he </a:t>
            </a:r>
            <a:r>
              <a:rPr lang="en-US" sz="2400" dirty="0">
                <a:latin typeface="Arial"/>
                <a:cs typeface="Arial"/>
              </a:rPr>
              <a:t>synoptic-scale flow over the Arctic tends to be significantly more amplified during low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compared to high </a:t>
            </a:r>
            <a:r>
              <a:rPr lang="en-US" sz="2400" dirty="0" smtClean="0">
                <a:latin typeface="Arial"/>
                <a:cs typeface="Arial"/>
              </a:rPr>
              <a:t>skill periods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412" y="-33716"/>
            <a:ext cx="9063706" cy="72222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   </a:t>
            </a: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Email: kbiernat@albany.edu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397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 fontScale="92500" lnSpcReduction="10000"/>
          </a:bodyPr>
          <a:lstStyle/>
          <a:p>
            <a:r>
              <a:rPr lang="en-US" sz="1700" dirty="0" err="1">
                <a:latin typeface="Arial"/>
                <a:cs typeface="Arial"/>
              </a:rPr>
              <a:t>Buizza</a:t>
            </a:r>
            <a:r>
              <a:rPr lang="en-US" sz="1700" dirty="0">
                <a:latin typeface="Arial"/>
                <a:cs typeface="Arial"/>
              </a:rPr>
              <a:t>, R., J. R. </a:t>
            </a:r>
            <a:r>
              <a:rPr lang="en-US" sz="1700" dirty="0" err="1">
                <a:latin typeface="Arial"/>
                <a:cs typeface="Arial"/>
              </a:rPr>
              <a:t>Bidlot</a:t>
            </a:r>
            <a:r>
              <a:rPr lang="en-US" sz="1700" dirty="0">
                <a:latin typeface="Arial"/>
                <a:cs typeface="Arial"/>
              </a:rPr>
              <a:t>, N. </a:t>
            </a:r>
            <a:r>
              <a:rPr lang="en-US" sz="1700" dirty="0" err="1">
                <a:latin typeface="Arial"/>
                <a:cs typeface="Arial"/>
              </a:rPr>
              <a:t>Wedi</a:t>
            </a:r>
            <a:r>
              <a:rPr lang="en-US" sz="1700" dirty="0">
                <a:latin typeface="Arial"/>
                <a:cs typeface="Arial"/>
              </a:rPr>
              <a:t>, M. Fuentes, M. </a:t>
            </a:r>
            <a:r>
              <a:rPr lang="en-US" sz="1700" dirty="0" err="1">
                <a:latin typeface="Arial"/>
                <a:cs typeface="Arial"/>
              </a:rPr>
              <a:t>Hamrud</a:t>
            </a:r>
            <a:r>
              <a:rPr lang="en-US" sz="1700" dirty="0">
                <a:latin typeface="Arial"/>
                <a:cs typeface="Arial"/>
              </a:rPr>
              <a:t>, G. Holt, and F. </a:t>
            </a:r>
            <a:r>
              <a:rPr lang="en-US" sz="1700" dirty="0" err="1">
                <a:latin typeface="Arial"/>
                <a:cs typeface="Arial"/>
              </a:rPr>
              <a:t>Vitart</a:t>
            </a:r>
            <a:r>
              <a:rPr lang="en-US" sz="1700" dirty="0">
                <a:latin typeface="Arial"/>
                <a:cs typeface="Arial"/>
              </a:rPr>
              <a:t>, </a:t>
            </a:r>
            <a:r>
              <a:rPr lang="en-US" sz="1700" dirty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1700" dirty="0" smtClean="0">
                <a:latin typeface="Arial"/>
                <a:cs typeface="Arial"/>
              </a:rPr>
              <a:t>           2007</a:t>
            </a:r>
            <a:r>
              <a:rPr lang="en-US" sz="1700" dirty="0">
                <a:latin typeface="Arial"/>
                <a:cs typeface="Arial"/>
              </a:rPr>
              <a:t>: The new </a:t>
            </a:r>
            <a:r>
              <a:rPr lang="en-US" sz="1700" dirty="0" smtClean="0">
                <a:latin typeface="Arial"/>
                <a:cs typeface="Arial"/>
              </a:rPr>
              <a:t>ECMWF </a:t>
            </a:r>
            <a:r>
              <a:rPr lang="en-US" sz="1700" dirty="0">
                <a:latin typeface="Arial"/>
                <a:cs typeface="Arial"/>
              </a:rPr>
              <a:t>VAREPS (Variable Resolution Ensemble Prediction 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System</a:t>
            </a:r>
            <a:r>
              <a:rPr lang="en-US" sz="1700" dirty="0">
                <a:latin typeface="Arial"/>
                <a:cs typeface="Arial"/>
              </a:rPr>
              <a:t>). </a:t>
            </a:r>
            <a:r>
              <a:rPr lang="en-US" sz="1700" i="1" dirty="0">
                <a:latin typeface="Arial"/>
                <a:cs typeface="Arial"/>
              </a:rPr>
              <a:t>Quart. J. Roy. Meteor. Soc.,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133,</a:t>
            </a:r>
            <a:r>
              <a:rPr lang="en-US" sz="1700" dirty="0">
                <a:latin typeface="Arial"/>
                <a:cs typeface="Arial"/>
              </a:rPr>
              <a:t> 681–695</a:t>
            </a:r>
            <a:r>
              <a:rPr lang="en-US" sz="1700" dirty="0" smtClean="0">
                <a:latin typeface="Arial"/>
                <a:cs typeface="Arial"/>
              </a:rPr>
              <a:t>.</a:t>
            </a:r>
            <a:endParaRPr lang="en-US" sz="1700" dirty="0">
              <a:latin typeface="Arial"/>
              <a:cs typeface="Arial"/>
            </a:endParaRPr>
          </a:p>
          <a:p>
            <a:r>
              <a:rPr lang="en-US" sz="1700" dirty="0">
                <a:latin typeface="Arial"/>
                <a:cs typeface="Arial"/>
              </a:rPr>
              <a:t>Crawford, A., and M. </a:t>
            </a:r>
            <a:r>
              <a:rPr lang="en-US" sz="1700" dirty="0" err="1" smtClean="0">
                <a:latin typeface="Arial"/>
                <a:cs typeface="Arial"/>
              </a:rPr>
              <a:t>Serreze</a:t>
            </a:r>
            <a:r>
              <a:rPr lang="en-US" sz="1700" dirty="0" smtClean="0">
                <a:latin typeface="Arial"/>
                <a:cs typeface="Arial"/>
              </a:rPr>
              <a:t>, </a:t>
            </a:r>
            <a:r>
              <a:rPr lang="en-US" sz="1700" dirty="0">
                <a:latin typeface="Arial"/>
                <a:cs typeface="Arial"/>
              </a:rPr>
              <a:t>2016: Does the summer Arctic frontal zone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 smtClean="0">
                <a:latin typeface="Arial"/>
                <a:cs typeface="Arial"/>
              </a:rPr>
              <a:t>           influence </a:t>
            </a:r>
            <a:r>
              <a:rPr lang="en-US" sz="1700" dirty="0">
                <a:latin typeface="Arial"/>
                <a:cs typeface="Arial"/>
              </a:rPr>
              <a:t>Arctic Ocean cyclone </a:t>
            </a:r>
            <a:r>
              <a:rPr lang="en-US" sz="1700" dirty="0" smtClean="0">
                <a:latin typeface="Arial"/>
                <a:cs typeface="Arial"/>
              </a:rPr>
              <a:t>activity</a:t>
            </a:r>
            <a:r>
              <a:rPr lang="en-US" sz="1700" dirty="0">
                <a:latin typeface="Arial"/>
                <a:cs typeface="Arial"/>
              </a:rPr>
              <a:t>? </a:t>
            </a:r>
            <a:r>
              <a:rPr lang="en-US" sz="1700" i="1" dirty="0">
                <a:latin typeface="Arial"/>
                <a:cs typeface="Arial"/>
              </a:rPr>
              <a:t>J. Climate,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29,</a:t>
            </a:r>
            <a:r>
              <a:rPr lang="en-US" sz="1700" dirty="0">
                <a:latin typeface="Arial"/>
                <a:cs typeface="Arial"/>
              </a:rPr>
              <a:t> 4977–4993.</a:t>
            </a:r>
          </a:p>
          <a:p>
            <a:r>
              <a:rPr lang="en-US" sz="1700" dirty="0">
                <a:latin typeface="Arial"/>
                <a:cs typeface="Arial"/>
              </a:rPr>
              <a:t>Hamill, T. M., </a:t>
            </a:r>
            <a:r>
              <a:rPr lang="en-US" sz="1700" dirty="0" smtClean="0">
                <a:latin typeface="Arial"/>
                <a:cs typeface="Arial"/>
              </a:rPr>
              <a:t>G</a:t>
            </a:r>
            <a:r>
              <a:rPr lang="en-US" sz="1700" dirty="0">
                <a:latin typeface="Arial"/>
                <a:cs typeface="Arial"/>
              </a:rPr>
              <a:t>. T. Bates, J. S. Whitaker, D. R. Murray, M. </a:t>
            </a:r>
            <a:r>
              <a:rPr lang="en-US" sz="1700" dirty="0" err="1">
                <a:latin typeface="Arial"/>
                <a:cs typeface="Arial"/>
              </a:rPr>
              <a:t>Fiorino</a:t>
            </a:r>
            <a:r>
              <a:rPr lang="en-US" sz="1700" dirty="0">
                <a:latin typeface="Arial"/>
                <a:cs typeface="Arial"/>
              </a:rPr>
              <a:t>, T. J. 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</a:t>
            </a:r>
            <a:r>
              <a:rPr lang="en-US" sz="1700" dirty="0" err="1" smtClean="0">
                <a:latin typeface="Arial"/>
                <a:cs typeface="Arial"/>
              </a:rPr>
              <a:t>Galarneau</a:t>
            </a:r>
            <a:r>
              <a:rPr lang="en-US" sz="1700" dirty="0" smtClean="0">
                <a:latin typeface="Arial"/>
                <a:cs typeface="Arial"/>
              </a:rPr>
              <a:t> </a:t>
            </a:r>
            <a:r>
              <a:rPr lang="en-US" sz="1700" dirty="0">
                <a:latin typeface="Arial"/>
                <a:cs typeface="Arial"/>
              </a:rPr>
              <a:t>Jr., Y. Zhu, and W. </a:t>
            </a:r>
            <a:r>
              <a:rPr lang="en-US" sz="1700" dirty="0" err="1" smtClean="0">
                <a:latin typeface="Arial"/>
                <a:cs typeface="Arial"/>
              </a:rPr>
              <a:t>Lapenta</a:t>
            </a:r>
            <a:r>
              <a:rPr lang="en-US" sz="1700" dirty="0">
                <a:latin typeface="Arial"/>
                <a:cs typeface="Arial"/>
              </a:rPr>
              <a:t>, 2013: NOAA’s second-generation </a:t>
            </a:r>
            <a:r>
              <a:rPr lang="en-US" sz="1700" dirty="0">
                <a:latin typeface="Arial"/>
                <a:cs typeface="Arial"/>
              </a:rPr>
              <a:t>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global </a:t>
            </a:r>
            <a:r>
              <a:rPr lang="en-US" sz="1700" dirty="0">
                <a:latin typeface="Arial"/>
                <a:cs typeface="Arial"/>
              </a:rPr>
              <a:t>medium-range ensemble reforecast dataset. </a:t>
            </a:r>
            <a:r>
              <a:rPr lang="en-US" sz="1700" i="1" dirty="0">
                <a:latin typeface="Arial"/>
                <a:cs typeface="Arial"/>
              </a:rPr>
              <a:t>Bull. Amer. Meteor. Soc.,</a:t>
            </a:r>
            <a:r>
              <a:rPr lang="en-US" sz="1700" dirty="0">
                <a:latin typeface="Arial"/>
                <a:cs typeface="Arial"/>
              </a:rPr>
              <a:t> </a:t>
            </a:r>
            <a:endParaRPr lang="en-US" sz="17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b="1" dirty="0" smtClean="0">
                <a:latin typeface="Arial"/>
                <a:cs typeface="Arial"/>
              </a:rPr>
              <a:t>           94</a:t>
            </a:r>
            <a:r>
              <a:rPr lang="en-US" sz="1700" b="1" dirty="0">
                <a:latin typeface="Arial"/>
                <a:cs typeface="Arial"/>
              </a:rPr>
              <a:t>,</a:t>
            </a:r>
            <a:r>
              <a:rPr lang="en-US" sz="1700" dirty="0">
                <a:latin typeface="Arial"/>
                <a:cs typeface="Arial"/>
              </a:rPr>
              <a:t> 1553–1565. </a:t>
            </a:r>
            <a:endParaRPr lang="en-US" sz="1700" dirty="0" smtClean="0">
              <a:latin typeface="Arial"/>
              <a:cs typeface="Arial"/>
            </a:endParaRPr>
          </a:p>
          <a:p>
            <a:r>
              <a:rPr lang="en-US" sz="1700" dirty="0" err="1">
                <a:latin typeface="Arial"/>
                <a:cs typeface="Arial"/>
              </a:rPr>
              <a:t>Sprenger</a:t>
            </a:r>
            <a:r>
              <a:rPr lang="en-US" sz="1700" dirty="0">
                <a:latin typeface="Arial"/>
                <a:cs typeface="Arial"/>
              </a:rPr>
              <a:t>, M., and Coauthors, 2017: Global climatologies of Eulerian and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</a:t>
            </a:r>
            <a:r>
              <a:rPr lang="en-US" sz="1700" dirty="0" err="1" smtClean="0">
                <a:latin typeface="Arial"/>
                <a:cs typeface="Arial"/>
              </a:rPr>
              <a:t>Lagrangian</a:t>
            </a:r>
            <a:r>
              <a:rPr lang="en-US" sz="1700" dirty="0" smtClean="0">
                <a:latin typeface="Arial"/>
                <a:cs typeface="Arial"/>
              </a:rPr>
              <a:t> </a:t>
            </a:r>
            <a:r>
              <a:rPr lang="en-US" sz="1700" dirty="0">
                <a:latin typeface="Arial"/>
                <a:cs typeface="Arial"/>
              </a:rPr>
              <a:t>flow </a:t>
            </a:r>
            <a:r>
              <a:rPr lang="en-US" sz="1700" dirty="0" smtClean="0">
                <a:latin typeface="Arial"/>
                <a:cs typeface="Arial"/>
              </a:rPr>
              <a:t>features </a:t>
            </a:r>
            <a:r>
              <a:rPr lang="en-US" sz="1700" dirty="0">
                <a:latin typeface="Arial"/>
                <a:cs typeface="Arial"/>
              </a:rPr>
              <a:t>based on ERA-Interim. </a:t>
            </a:r>
            <a:r>
              <a:rPr lang="en-US" sz="1700" i="1" dirty="0">
                <a:latin typeface="Arial"/>
                <a:cs typeface="Arial"/>
              </a:rPr>
              <a:t>Bull. Amer. Meteor. Soc.,</a:t>
            </a:r>
            <a:r>
              <a:rPr lang="en-US" sz="1700" dirty="0">
                <a:latin typeface="Arial"/>
                <a:cs typeface="Arial"/>
              </a:rPr>
              <a:t>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b="1" dirty="0">
                <a:latin typeface="Arial"/>
                <a:cs typeface="Arial"/>
              </a:rPr>
              <a:t> </a:t>
            </a:r>
            <a:r>
              <a:rPr lang="en-US" sz="1700" b="1" dirty="0" smtClean="0">
                <a:latin typeface="Arial"/>
                <a:cs typeface="Arial"/>
              </a:rPr>
              <a:t>          98</a:t>
            </a:r>
            <a:r>
              <a:rPr lang="en-US" sz="1700" b="1" dirty="0">
                <a:latin typeface="Arial"/>
                <a:cs typeface="Arial"/>
              </a:rPr>
              <a:t>,</a:t>
            </a:r>
            <a:r>
              <a:rPr lang="en-US" sz="1700" dirty="0">
                <a:latin typeface="Arial"/>
                <a:cs typeface="Arial"/>
              </a:rPr>
              <a:t> 1739–1748</a:t>
            </a:r>
            <a:r>
              <a:rPr lang="en-US" sz="1700" dirty="0" smtClean="0">
                <a:latin typeface="Arial"/>
                <a:cs typeface="Arial"/>
              </a:rPr>
              <a:t>.</a:t>
            </a:r>
            <a:endParaRPr lang="en-US" sz="1700" dirty="0">
              <a:latin typeface="Arial"/>
              <a:cs typeface="Arial"/>
            </a:endParaRPr>
          </a:p>
          <a:p>
            <a:r>
              <a:rPr lang="en-US" sz="1700" dirty="0">
                <a:latin typeface="Arial"/>
                <a:cs typeface="Arial"/>
              </a:rPr>
              <a:t>Torn, R. D., 2017: A comparison of the downstream predictability associated with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ET </a:t>
            </a:r>
            <a:r>
              <a:rPr lang="en-US" sz="1700" dirty="0">
                <a:latin typeface="Arial"/>
                <a:cs typeface="Arial"/>
              </a:rPr>
              <a:t>and </a:t>
            </a:r>
            <a:r>
              <a:rPr lang="en-US" sz="1700" dirty="0" smtClean="0">
                <a:latin typeface="Arial"/>
                <a:cs typeface="Arial"/>
              </a:rPr>
              <a:t>baroclinic </a:t>
            </a:r>
            <a:r>
              <a:rPr lang="en-US" sz="1700" dirty="0">
                <a:latin typeface="Arial"/>
                <a:cs typeface="Arial"/>
              </a:rPr>
              <a:t>cyclones. </a:t>
            </a:r>
            <a:r>
              <a:rPr lang="en-US" sz="1700" i="1" dirty="0">
                <a:latin typeface="Arial"/>
                <a:cs typeface="Arial"/>
              </a:rPr>
              <a:t>Mon. </a:t>
            </a:r>
            <a:r>
              <a:rPr lang="en-US" sz="1700" i="1" dirty="0" err="1">
                <a:latin typeface="Arial"/>
                <a:cs typeface="Arial"/>
              </a:rPr>
              <a:t>Wea</a:t>
            </a:r>
            <a:r>
              <a:rPr lang="en-US" sz="1700" i="1" dirty="0">
                <a:latin typeface="Arial"/>
                <a:cs typeface="Arial"/>
              </a:rPr>
              <a:t>. Rev.,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145,</a:t>
            </a:r>
            <a:r>
              <a:rPr lang="en-US" sz="1700" dirty="0">
                <a:latin typeface="Arial"/>
                <a:cs typeface="Arial"/>
              </a:rPr>
              <a:t> 4651–4672</a:t>
            </a:r>
            <a:r>
              <a:rPr lang="en-US" sz="1700" dirty="0" smtClean="0">
                <a:latin typeface="Arial"/>
                <a:cs typeface="Arial"/>
              </a:rPr>
              <a:t>.</a:t>
            </a:r>
            <a:endParaRPr lang="en-US" sz="1700" dirty="0">
              <a:latin typeface="Arial"/>
              <a:cs typeface="Arial"/>
            </a:endParaRPr>
          </a:p>
          <a:p>
            <a:r>
              <a:rPr lang="en-US" sz="1700" dirty="0">
                <a:latin typeface="Arial"/>
                <a:cs typeface="Arial"/>
              </a:rPr>
              <a:t>Yamagami, A., M. </a:t>
            </a:r>
            <a:r>
              <a:rPr lang="en-US" sz="1700" dirty="0" err="1">
                <a:latin typeface="Arial"/>
                <a:cs typeface="Arial"/>
              </a:rPr>
              <a:t>Matsueda</a:t>
            </a:r>
            <a:r>
              <a:rPr lang="en-US" sz="1700" dirty="0">
                <a:latin typeface="Arial"/>
                <a:cs typeface="Arial"/>
              </a:rPr>
              <a:t>, and H. L. Tanaka, 2018a: Predictability of the 2012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great </a:t>
            </a:r>
            <a:r>
              <a:rPr lang="en-US" sz="1700" dirty="0">
                <a:latin typeface="Arial"/>
                <a:cs typeface="Arial"/>
              </a:rPr>
              <a:t>Arctic </a:t>
            </a:r>
            <a:r>
              <a:rPr lang="en-US" sz="1700" dirty="0" smtClean="0">
                <a:latin typeface="Arial"/>
                <a:cs typeface="Arial"/>
              </a:rPr>
              <a:t>cyclone </a:t>
            </a:r>
            <a:r>
              <a:rPr lang="en-US" sz="1700" dirty="0">
                <a:latin typeface="Arial"/>
                <a:cs typeface="Arial"/>
              </a:rPr>
              <a:t>on medium-range timescales. </a:t>
            </a:r>
            <a:r>
              <a:rPr lang="en-US" sz="1700" i="1" dirty="0">
                <a:latin typeface="Arial"/>
                <a:cs typeface="Arial"/>
              </a:rPr>
              <a:t>Polar Science,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15,</a:t>
            </a:r>
            <a:r>
              <a:rPr lang="en-US" sz="1700" dirty="0">
                <a:latin typeface="Arial"/>
                <a:cs typeface="Arial"/>
              </a:rPr>
              <a:t> 13–23</a:t>
            </a:r>
            <a:r>
              <a:rPr lang="en-US" sz="1700" dirty="0" smtClean="0">
                <a:latin typeface="Arial"/>
                <a:cs typeface="Arial"/>
              </a:rPr>
              <a:t>.</a:t>
            </a:r>
            <a:endParaRPr lang="en-US" sz="1700" dirty="0">
              <a:latin typeface="Arial"/>
              <a:cs typeface="Arial"/>
            </a:endParaRPr>
          </a:p>
          <a:p>
            <a:r>
              <a:rPr lang="en-US" sz="1700" dirty="0">
                <a:latin typeface="Arial"/>
                <a:cs typeface="Arial"/>
              </a:rPr>
              <a:t>——, ——, and ——, 2018b: Medium-range forecast skill for extraordinary Arctic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cyclones </a:t>
            </a:r>
            <a:r>
              <a:rPr lang="en-US" sz="1700" dirty="0">
                <a:latin typeface="Arial"/>
                <a:cs typeface="Arial"/>
              </a:rPr>
              <a:t>in </a:t>
            </a:r>
            <a:r>
              <a:rPr lang="en-US" sz="1700" dirty="0" smtClean="0">
                <a:latin typeface="Arial"/>
                <a:cs typeface="Arial"/>
              </a:rPr>
              <a:t>summer </a:t>
            </a:r>
            <a:r>
              <a:rPr lang="en-US" sz="1700" dirty="0">
                <a:latin typeface="Arial"/>
                <a:cs typeface="Arial"/>
              </a:rPr>
              <a:t>of 2008–2016.</a:t>
            </a:r>
            <a:r>
              <a:rPr lang="en-US" sz="1700" i="1" dirty="0">
                <a:latin typeface="Arial"/>
                <a:cs typeface="Arial"/>
              </a:rPr>
              <a:t> </a:t>
            </a:r>
            <a:r>
              <a:rPr lang="en-US" sz="1700" i="1" dirty="0" err="1">
                <a:latin typeface="Arial"/>
                <a:cs typeface="Arial"/>
              </a:rPr>
              <a:t>Geophys</a:t>
            </a:r>
            <a:r>
              <a:rPr lang="en-US" sz="1700" i="1" dirty="0">
                <a:latin typeface="Arial"/>
                <a:cs typeface="Arial"/>
              </a:rPr>
              <a:t>. Res. </a:t>
            </a:r>
            <a:r>
              <a:rPr lang="en-US" sz="1700" i="1" dirty="0" err="1">
                <a:latin typeface="Arial"/>
                <a:cs typeface="Arial"/>
              </a:rPr>
              <a:t>Lett</a:t>
            </a:r>
            <a:r>
              <a:rPr lang="en-US" sz="1700" i="1" dirty="0">
                <a:latin typeface="Arial"/>
                <a:cs typeface="Arial"/>
              </a:rPr>
              <a:t>.,</a:t>
            </a: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b="1" dirty="0">
                <a:latin typeface="Arial"/>
                <a:cs typeface="Arial"/>
              </a:rPr>
              <a:t>45,</a:t>
            </a:r>
            <a:r>
              <a:rPr lang="en-US" sz="1700" dirty="0">
                <a:latin typeface="Arial"/>
                <a:cs typeface="Arial"/>
              </a:rPr>
              <a:t> 4429– 4437</a:t>
            </a:r>
            <a:r>
              <a:rPr lang="en-US" sz="1700" dirty="0" smtClean="0">
                <a:latin typeface="Arial"/>
                <a:cs typeface="Arial"/>
              </a:rPr>
              <a:t>.</a:t>
            </a:r>
          </a:p>
          <a:p>
            <a:r>
              <a:rPr lang="en-US" sz="1700" dirty="0">
                <a:latin typeface="Arial"/>
                <a:cs typeface="Arial"/>
              </a:rPr>
              <a:t>Zhang, J., R. Lindsay, A. </a:t>
            </a:r>
            <a:r>
              <a:rPr lang="en-US" sz="1700" dirty="0" err="1">
                <a:latin typeface="Arial"/>
                <a:cs typeface="Arial"/>
              </a:rPr>
              <a:t>Schweiger</a:t>
            </a:r>
            <a:r>
              <a:rPr lang="en-US" sz="1700" dirty="0">
                <a:latin typeface="Arial"/>
                <a:cs typeface="Arial"/>
              </a:rPr>
              <a:t>, and M. Steele, 2013: The impact of an </a:t>
            </a:r>
            <a:endParaRPr lang="en-US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700" dirty="0">
                <a:latin typeface="Arial"/>
                <a:cs typeface="Arial"/>
              </a:rPr>
              <a:t> </a:t>
            </a:r>
            <a:r>
              <a:rPr lang="en-US" sz="1700" dirty="0" smtClean="0">
                <a:latin typeface="Arial"/>
                <a:cs typeface="Arial"/>
              </a:rPr>
              <a:t>          intense </a:t>
            </a:r>
            <a:r>
              <a:rPr lang="en-US" sz="1700" dirty="0">
                <a:latin typeface="Arial"/>
                <a:cs typeface="Arial"/>
              </a:rPr>
              <a:t>summer </a:t>
            </a:r>
            <a:r>
              <a:rPr lang="en-US" sz="1700" dirty="0" smtClean="0">
                <a:latin typeface="Arial"/>
                <a:cs typeface="Arial"/>
              </a:rPr>
              <a:t>cyclone </a:t>
            </a:r>
            <a:r>
              <a:rPr lang="en-US" sz="1700" dirty="0">
                <a:latin typeface="Arial"/>
                <a:cs typeface="Arial"/>
              </a:rPr>
              <a:t>on 2012 Arctic sea ice retreat. </a:t>
            </a:r>
            <a:r>
              <a:rPr lang="en-US" sz="1700" i="1" dirty="0" err="1">
                <a:latin typeface="Arial"/>
                <a:cs typeface="Arial"/>
              </a:rPr>
              <a:t>Geophys</a:t>
            </a:r>
            <a:r>
              <a:rPr lang="en-US" sz="1700" i="1" dirty="0">
                <a:latin typeface="Arial"/>
                <a:cs typeface="Arial"/>
              </a:rPr>
              <a:t>. </a:t>
            </a:r>
            <a:r>
              <a:rPr lang="hu-HU" sz="1700" i="1" dirty="0">
                <a:latin typeface="Arial"/>
                <a:cs typeface="Arial"/>
              </a:rPr>
              <a:t>Res. Lett.,</a:t>
            </a:r>
            <a:r>
              <a:rPr lang="hu-HU" sz="1700" dirty="0">
                <a:latin typeface="Arial"/>
                <a:cs typeface="Arial"/>
              </a:rPr>
              <a:t> </a:t>
            </a:r>
            <a:endParaRPr lang="hu-HU" sz="17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hu-HU" sz="1700" b="1" dirty="0">
                <a:latin typeface="Arial"/>
                <a:cs typeface="Arial"/>
              </a:rPr>
              <a:t> </a:t>
            </a:r>
            <a:r>
              <a:rPr lang="hu-HU" sz="1700" b="1" dirty="0" smtClean="0">
                <a:latin typeface="Arial"/>
                <a:cs typeface="Arial"/>
              </a:rPr>
              <a:t>          40</a:t>
            </a:r>
            <a:r>
              <a:rPr lang="hu-HU" sz="1700" b="1" dirty="0">
                <a:latin typeface="Arial"/>
                <a:cs typeface="Arial"/>
              </a:rPr>
              <a:t>,</a:t>
            </a:r>
            <a:r>
              <a:rPr lang="hu-HU" sz="1700" dirty="0">
                <a:latin typeface="Arial"/>
                <a:cs typeface="Arial"/>
              </a:rPr>
              <a:t> 720–726.</a:t>
            </a:r>
            <a:r>
              <a:rPr lang="en-US" sz="1700" dirty="0">
                <a:latin typeface="Arial"/>
                <a:cs typeface="Arial"/>
              </a:rPr>
              <a:t> </a:t>
            </a:r>
            <a:endParaRPr lang="en-US" sz="1700" dirty="0">
              <a:latin typeface="Arial"/>
              <a:cs typeface="Arial"/>
            </a:endParaRP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1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412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52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 smtClean="0">
                <a:solidFill>
                  <a:srgbClr val="FF0000"/>
                </a:solidFill>
                <a:latin typeface="Arial"/>
                <a:cs typeface="Arial"/>
              </a:rPr>
              <a:t>Extra Slides</a:t>
            </a:r>
            <a:endParaRPr lang="en-US" sz="80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8095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Screen Shot 2018-09-08 at 1.49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3" y="949796"/>
            <a:ext cx="3886679" cy="58801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125" y="755926"/>
            <a:ext cx="1822450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Winter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4866" y="755926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Summer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 rot="5400000">
            <a:off x="3162343" y="1794090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Track Density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3159616" y="3782050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Genesis Frequency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3162343" y="5764606"/>
            <a:ext cx="1830155" cy="215444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 err="1" smtClean="0">
                <a:latin typeface="Arial"/>
                <a:cs typeface="Arial"/>
              </a:rPr>
              <a:t>Lysis</a:t>
            </a:r>
            <a:r>
              <a:rPr lang="en-US" sz="1400" dirty="0" smtClean="0">
                <a:latin typeface="Arial"/>
                <a:cs typeface="Arial"/>
              </a:rPr>
              <a:t> Frequency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4471943" y="1006033"/>
            <a:ext cx="4589342" cy="54225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cyclones may originate within and outside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winter, Arctic cyclones often originate from North Atlantic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summer, Arctic cyclones often originate from Eurasia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645195" y="2143923"/>
            <a:ext cx="383850" cy="294023"/>
          </a:xfrm>
          <a:custGeom>
            <a:avLst/>
            <a:gdLst>
              <a:gd name="connsiteX0" fmla="*/ 0 w 383850"/>
              <a:gd name="connsiteY0" fmla="*/ 294023 h 294023"/>
              <a:gd name="connsiteX1" fmla="*/ 236843 w 383850"/>
              <a:gd name="connsiteY1" fmla="*/ 240936 h 294023"/>
              <a:gd name="connsiteX2" fmla="*/ 383850 w 383850"/>
              <a:gd name="connsiteY2" fmla="*/ 0 h 294023"/>
              <a:gd name="connsiteX3" fmla="*/ 383850 w 383850"/>
              <a:gd name="connsiteY3" fmla="*/ 0 h 29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850" h="294023">
                <a:moveTo>
                  <a:pt x="0" y="294023"/>
                </a:moveTo>
                <a:cubicBezTo>
                  <a:pt x="86434" y="291981"/>
                  <a:pt x="172868" y="289940"/>
                  <a:pt x="236843" y="240936"/>
                </a:cubicBezTo>
                <a:cubicBezTo>
                  <a:pt x="300818" y="191932"/>
                  <a:pt x="383850" y="0"/>
                  <a:pt x="383850" y="0"/>
                </a:cubicBezTo>
                <a:lnTo>
                  <a:pt x="383850" y="0"/>
                </a:ln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016794" y="2045839"/>
            <a:ext cx="258925" cy="428860"/>
          </a:xfrm>
          <a:custGeom>
            <a:avLst/>
            <a:gdLst>
              <a:gd name="connsiteX0" fmla="*/ 0 w 258925"/>
              <a:gd name="connsiteY0" fmla="*/ 428860 h 428860"/>
              <a:gd name="connsiteX1" fmla="*/ 175591 w 258925"/>
              <a:gd name="connsiteY1" fmla="*/ 196091 h 428860"/>
              <a:gd name="connsiteX2" fmla="*/ 253178 w 258925"/>
              <a:gd name="connsiteY2" fmla="*/ 12327 h 428860"/>
              <a:gd name="connsiteX3" fmla="*/ 253178 w 258925"/>
              <a:gd name="connsiteY3" fmla="*/ 16410 h 42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925" h="428860">
                <a:moveTo>
                  <a:pt x="0" y="428860"/>
                </a:moveTo>
                <a:cubicBezTo>
                  <a:pt x="66697" y="347186"/>
                  <a:pt x="133395" y="265513"/>
                  <a:pt x="175591" y="196091"/>
                </a:cubicBezTo>
                <a:cubicBezTo>
                  <a:pt x="217787" y="126669"/>
                  <a:pt x="240247" y="42274"/>
                  <a:pt x="253178" y="12327"/>
                </a:cubicBezTo>
                <a:cubicBezTo>
                  <a:pt x="266109" y="-17620"/>
                  <a:pt x="253178" y="16410"/>
                  <a:pt x="253178" y="16410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>
            <a:off x="2980962" y="1375376"/>
            <a:ext cx="473688" cy="200918"/>
          </a:xfrm>
          <a:custGeom>
            <a:avLst/>
            <a:gdLst>
              <a:gd name="connsiteX0" fmla="*/ 473688 w 473688"/>
              <a:gd name="connsiteY0" fmla="*/ 127412 h 200918"/>
              <a:gd name="connsiteX1" fmla="*/ 220510 w 473688"/>
              <a:gd name="connsiteY1" fmla="*/ 4902 h 200918"/>
              <a:gd name="connsiteX2" fmla="*/ 73504 w 473688"/>
              <a:gd name="connsiteY2" fmla="*/ 41655 h 200918"/>
              <a:gd name="connsiteX3" fmla="*/ 0 w 473688"/>
              <a:gd name="connsiteY3" fmla="*/ 200918 h 200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688" h="200918">
                <a:moveTo>
                  <a:pt x="473688" y="127412"/>
                </a:moveTo>
                <a:cubicBezTo>
                  <a:pt x="380447" y="73303"/>
                  <a:pt x="287207" y="19195"/>
                  <a:pt x="220510" y="4902"/>
                </a:cubicBezTo>
                <a:cubicBezTo>
                  <a:pt x="153813" y="-9391"/>
                  <a:pt x="110256" y="8986"/>
                  <a:pt x="73504" y="41655"/>
                </a:cubicBezTo>
                <a:cubicBezTo>
                  <a:pt x="36752" y="74324"/>
                  <a:pt x="0" y="200918"/>
                  <a:pt x="0" y="200918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3038132" y="1771864"/>
            <a:ext cx="514522" cy="229130"/>
          </a:xfrm>
          <a:custGeom>
            <a:avLst/>
            <a:gdLst>
              <a:gd name="connsiteX0" fmla="*/ 514522 w 514522"/>
              <a:gd name="connsiteY0" fmla="*/ 229130 h 229130"/>
              <a:gd name="connsiteX1" fmla="*/ 363432 w 514522"/>
              <a:gd name="connsiteY1" fmla="*/ 73951 h 229130"/>
              <a:gd name="connsiteX2" fmla="*/ 167423 w 514522"/>
              <a:gd name="connsiteY2" fmla="*/ 445 h 229130"/>
              <a:gd name="connsiteX3" fmla="*/ 0 w 514522"/>
              <a:gd name="connsiteY3" fmla="*/ 41282 h 229130"/>
              <a:gd name="connsiteX4" fmla="*/ 0 w 514522"/>
              <a:gd name="connsiteY4" fmla="*/ 41282 h 22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4522" h="229130">
                <a:moveTo>
                  <a:pt x="514522" y="229130"/>
                </a:moveTo>
                <a:cubicBezTo>
                  <a:pt x="467902" y="170597"/>
                  <a:pt x="421282" y="112065"/>
                  <a:pt x="363432" y="73951"/>
                </a:cubicBezTo>
                <a:cubicBezTo>
                  <a:pt x="305582" y="35837"/>
                  <a:pt x="227995" y="5890"/>
                  <a:pt x="167423" y="445"/>
                </a:cubicBezTo>
                <a:cubicBezTo>
                  <a:pt x="106851" y="-5000"/>
                  <a:pt x="0" y="41282"/>
                  <a:pt x="0" y="41282"/>
                </a:cubicBezTo>
                <a:lnTo>
                  <a:pt x="0" y="41282"/>
                </a:lnTo>
              </a:path>
            </a:pathLst>
          </a:custGeom>
          <a:ln w="381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367622" y="6229676"/>
            <a:ext cx="4785559" cy="8661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3 adapted from Crawford and Serreze (2016)</a:t>
            </a:r>
            <a:endParaRPr lang="en-US" sz="14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946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creen Shot 2018-09-08 at 3.07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" y="2142302"/>
            <a:ext cx="5901964" cy="411140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" name="Oval 3"/>
          <p:cNvSpPr/>
          <p:nvPr/>
        </p:nvSpPr>
        <p:spPr>
          <a:xfrm rot="19932711">
            <a:off x="173637" y="3922450"/>
            <a:ext cx="4000010" cy="1449635"/>
          </a:xfrm>
          <a:prstGeom prst="ellipse">
            <a:avLst/>
          </a:prstGeom>
          <a:noFill/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75846" y="4637922"/>
            <a:ext cx="5606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18468" y="4332490"/>
            <a:ext cx="5606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74358" y="3689656"/>
            <a:ext cx="5606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endParaRPr lang="en-US" sz="24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54078" y="3562657"/>
            <a:ext cx="7403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n-US" sz="3200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959202" y="2816412"/>
            <a:ext cx="769471" cy="1389529"/>
          </a:xfrm>
          <a:custGeom>
            <a:avLst/>
            <a:gdLst>
              <a:gd name="connsiteX0" fmla="*/ 0 w 769471"/>
              <a:gd name="connsiteY0" fmla="*/ 1389529 h 1389529"/>
              <a:gd name="connsiteX1" fmla="*/ 134471 w 769471"/>
              <a:gd name="connsiteY1" fmla="*/ 903941 h 1389529"/>
              <a:gd name="connsiteX2" fmla="*/ 388471 w 769471"/>
              <a:gd name="connsiteY2" fmla="*/ 515470 h 1389529"/>
              <a:gd name="connsiteX3" fmla="*/ 635000 w 769471"/>
              <a:gd name="connsiteY3" fmla="*/ 231588 h 1389529"/>
              <a:gd name="connsiteX4" fmla="*/ 769471 w 769471"/>
              <a:gd name="connsiteY4" fmla="*/ 0 h 1389529"/>
              <a:gd name="connsiteX5" fmla="*/ 769471 w 769471"/>
              <a:gd name="connsiteY5" fmla="*/ 0 h 1389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471" h="1389529">
                <a:moveTo>
                  <a:pt x="0" y="1389529"/>
                </a:moveTo>
                <a:cubicBezTo>
                  <a:pt x="34863" y="1219573"/>
                  <a:pt x="69726" y="1049617"/>
                  <a:pt x="134471" y="903941"/>
                </a:cubicBezTo>
                <a:cubicBezTo>
                  <a:pt x="199216" y="758265"/>
                  <a:pt x="305049" y="627529"/>
                  <a:pt x="388471" y="515470"/>
                </a:cubicBezTo>
                <a:cubicBezTo>
                  <a:pt x="471893" y="403411"/>
                  <a:pt x="571500" y="317500"/>
                  <a:pt x="635000" y="231588"/>
                </a:cubicBezTo>
                <a:cubicBezTo>
                  <a:pt x="698500" y="145676"/>
                  <a:pt x="769471" y="0"/>
                  <a:pt x="769471" y="0"/>
                </a:cubicBezTo>
                <a:lnTo>
                  <a:pt x="769471" y="0"/>
                </a:lnTo>
              </a:path>
            </a:pathLst>
          </a:custGeom>
          <a:ln w="114300">
            <a:solidFill>
              <a:srgbClr val="9D0000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288758" y="2518152"/>
            <a:ext cx="1449439" cy="1110951"/>
          </a:xfrm>
          <a:prstGeom prst="ellipse">
            <a:avLst/>
          </a:prstGeom>
          <a:noFill/>
          <a:ln w="57150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211227" y="3084180"/>
            <a:ext cx="1138103" cy="492443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Barents                     Sea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8998" y="2810342"/>
            <a:ext cx="1138103" cy="492443"/>
          </a:xfrm>
          <a:prstGeom prst="rect">
            <a:avLst/>
          </a:prstGeom>
          <a:noFill/>
          <a:ln w="3175">
            <a:noFill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Kara</a:t>
            </a:r>
          </a:p>
          <a:p>
            <a:pPr algn="ctr"/>
            <a:r>
              <a:rPr lang="en-US" sz="1600" b="1" dirty="0" smtClean="0">
                <a:latin typeface="Arial"/>
                <a:cs typeface="Arial"/>
              </a:rPr>
              <a:t> Sea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6369" y="6363039"/>
            <a:ext cx="5901965" cy="329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 smtClean="0">
                <a:latin typeface="Arial"/>
                <a:cs typeface="Arial"/>
              </a:rPr>
              <a:t>Figure 4 adapted from Binder et al. (2017)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5968334" y="2142301"/>
            <a:ext cx="3184847" cy="4111405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During late Dec 2015 and early Jan 2016, warm, moist air transported between series of cyclones and blocking anticyclone (Binder et al. 2017)</a:t>
            </a:r>
          </a:p>
          <a:p>
            <a:endParaRPr lang="en-US" sz="24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0000FF"/>
                </a:solidFill>
                <a:latin typeface="Arial"/>
                <a:cs typeface="Arial"/>
              </a:rPr>
              <a:t>More than 30 cm of sea ice thinning in the Barents and Kara Seas </a:t>
            </a:r>
            <a:r>
              <a:rPr lang="en-US" sz="2400" dirty="0" smtClean="0">
                <a:solidFill>
                  <a:srgbClr val="0000FF"/>
                </a:solidFill>
                <a:latin typeface="Arial"/>
                <a:cs typeface="Arial"/>
              </a:rPr>
              <a:t>occurred during this event</a:t>
            </a:r>
            <a:endParaRPr lang="en-US" sz="2400" dirty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9600" dirty="0" smtClean="0">
              <a:latin typeface="Arial"/>
              <a:cs typeface="Arial"/>
            </a:endParaRPr>
          </a:p>
          <a:p>
            <a:pPr lvl="1"/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57200" y="873978"/>
            <a:ext cx="8516252" cy="9822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Arial"/>
                <a:cs typeface="Arial"/>
              </a:rPr>
              <a:t>Highly-amplified flow may enable </a:t>
            </a:r>
            <a:r>
              <a:rPr lang="en-US" sz="2400" dirty="0" smtClean="0">
                <a:latin typeface="Arial"/>
                <a:cs typeface="Arial"/>
              </a:rPr>
              <a:t>cyclones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and associated intrusions of warm, moist air to enter the Arctic</a:t>
            </a:r>
          </a:p>
          <a:p>
            <a:pPr marL="457200" lvl="1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781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Arctic Cyclones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number_ACs_low_vs_hig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20" y="1808714"/>
            <a:ext cx="4411826" cy="3611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143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Arctic cyclones in climatology by season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93184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Arctic cyclones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14" name="Picture 13" descr="number_ACs_bySeason_clim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3" y="1762388"/>
            <a:ext cx="4499725" cy="3692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838628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38628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</p:spTree>
    <p:extLst>
      <p:ext uri="{BB962C8B-B14F-4D97-AF65-F5344CB8AC3E}">
        <p14:creationId xmlns:p14="http://schemas.microsoft.com/office/powerpoint/2010/main" val="4105740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Arctic Cyclones by Season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number_low_high_forecast_skill_days_inPeriod_bySea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9" y="1808714"/>
            <a:ext cx="4411826" cy="3611880"/>
          </a:xfrm>
          <a:prstGeom prst="rect">
            <a:avLst/>
          </a:prstGeom>
        </p:spPr>
      </p:pic>
      <p:pic>
        <p:nvPicPr>
          <p:cNvPr id="9" name="Picture 8" descr="number_ACs_low_vs_hig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20" y="1808714"/>
            <a:ext cx="4411826" cy="36118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143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days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3184" y="1269945"/>
            <a:ext cx="383592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Number of Arctic cyclones in low and                                            high </a:t>
            </a:r>
            <a:r>
              <a:rPr lang="en-US" sz="1600" dirty="0">
                <a:latin typeface="Arial"/>
                <a:cs typeface="Arial"/>
              </a:rPr>
              <a:t>s</a:t>
            </a:r>
            <a:r>
              <a:rPr lang="en-US" sz="1600" dirty="0" smtClean="0">
                <a:latin typeface="Arial"/>
                <a:cs typeface="Arial"/>
              </a:rPr>
              <a:t>kill periods by season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38628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38628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95546" y="198426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Low skill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95546" y="2259777"/>
            <a:ext cx="103197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</a:p>
        </p:txBody>
      </p:sp>
    </p:spTree>
    <p:extLst>
      <p:ext uri="{BB962C8B-B14F-4D97-AF65-F5344CB8AC3E}">
        <p14:creationId xmlns:p14="http://schemas.microsoft.com/office/powerpoint/2010/main" val="655929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during DJF within 500 km of a grid point, normalized by maximum value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3348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 climatology (N = 585) 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32" name="Picture 31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track_density_normalized_all_ACs_DJF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544" y="1126594"/>
            <a:ext cx="493005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58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130)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119)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" name="Picture 1" descr="track_density_normalized_ACs_low_skill_upper_10per_DJF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" y="1219700"/>
            <a:ext cx="4477394" cy="4160520"/>
          </a:xfrm>
          <a:prstGeom prst="rect">
            <a:avLst/>
          </a:prstGeom>
        </p:spPr>
      </p:pic>
      <p:pic>
        <p:nvPicPr>
          <p:cNvPr id="3" name="Picture 2" descr="track_density_normalized_ACs_high_skill_lower_10per_DJF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466" y="1219700"/>
            <a:ext cx="4477394" cy="416052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59350" y="5624447"/>
            <a:ext cx="5093208" cy="316925"/>
            <a:chOff x="2071002" y="5539686"/>
            <a:chExt cx="5093208" cy="316925"/>
          </a:xfrm>
        </p:grpSpPr>
        <p:pic>
          <p:nvPicPr>
            <p:cNvPr id="28" name="Picture 27" descr="track_density_normalized_ACs_low_skill_upper_10per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 during DJF, normalized by maximum value, for each period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1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Investigate whether </a:t>
            </a:r>
            <a:r>
              <a:rPr lang="en-US" sz="2400" dirty="0">
                <a:latin typeface="Arial"/>
                <a:cs typeface="Arial"/>
              </a:rPr>
              <a:t>there are differences in the </a:t>
            </a:r>
            <a:r>
              <a:rPr lang="en-US" sz="2400" dirty="0" smtClean="0">
                <a:latin typeface="Arial"/>
                <a:cs typeface="Arial"/>
              </a:rPr>
              <a:t>frequency, location, intensity, </a:t>
            </a:r>
            <a:r>
              <a:rPr lang="en-US" sz="2400" dirty="0">
                <a:latin typeface="Arial"/>
                <a:cs typeface="Arial"/>
              </a:rPr>
              <a:t>seasonality, and associated </a:t>
            </a:r>
            <a:r>
              <a:rPr lang="en-US" sz="2400" dirty="0" smtClean="0">
                <a:latin typeface="Arial"/>
                <a:cs typeface="Arial"/>
              </a:rPr>
              <a:t>synoptic-scale flow patterns </a:t>
            </a:r>
            <a:r>
              <a:rPr lang="en-US" sz="2400" dirty="0">
                <a:latin typeface="Arial"/>
                <a:cs typeface="Arial"/>
              </a:rPr>
              <a:t>of </a:t>
            </a:r>
            <a:r>
              <a:rPr lang="en-US" sz="2400" dirty="0" smtClean="0">
                <a:latin typeface="Arial"/>
                <a:cs typeface="Arial"/>
              </a:rPr>
              <a:t>ACs between </a:t>
            </a:r>
            <a:r>
              <a:rPr lang="en-US" sz="2400" dirty="0">
                <a:latin typeface="Arial"/>
                <a:cs typeface="Arial"/>
              </a:rPr>
              <a:t>periods of low and high forecast skill of the synoptic-scale flow over the </a:t>
            </a:r>
            <a:r>
              <a:rPr lang="en-US" sz="2400" dirty="0" smtClean="0">
                <a:latin typeface="Arial"/>
                <a:cs typeface="Arial"/>
              </a:rPr>
              <a:t>Arctic</a:t>
            </a:r>
            <a:endParaRPr lang="en-US" sz="2400" dirty="0">
              <a:latin typeface="Arial"/>
              <a:cs typeface="Arial"/>
            </a:endParaRPr>
          </a:p>
          <a:p>
            <a:endParaRPr lang="en-US" sz="23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700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track_density_normalized_differences_low_vs_high_skill_DJF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763" y="1123343"/>
            <a:ext cx="4930054" cy="458114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DJF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86" name="Picture 85" descr="track_density_normalized_differences_low_vs_high_skill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87" name="TextBox 86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0744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track_density_normalized_differences_low_vs_climo_skill_DJF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" y="1355885"/>
            <a:ext cx="4477394" cy="4160520"/>
          </a:xfrm>
          <a:prstGeom prst="rect">
            <a:avLst/>
          </a:prstGeom>
        </p:spPr>
      </p:pic>
      <p:pic>
        <p:nvPicPr>
          <p:cNvPr id="9" name="Picture 8" descr="track_density_normalized_differences_high_vs_climo_skill_DJF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950" y="1355885"/>
            <a:ext cx="4477394" cy="416052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9071" y="864757"/>
            <a:ext cx="448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09152" y="864757"/>
            <a:ext cx="45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DJF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70" name="Picture 69" descr="track_density_normalized_differences_low_vs_high_skill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56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during MAM within 500 km of a grid point, normalized by maximum value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32" name="Picture 31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track_density_normalized_all_ACs_MAM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87" y="1126518"/>
            <a:ext cx="4930053" cy="458114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3348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 climatology (N = 609) 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409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110)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110)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59350" y="5624447"/>
            <a:ext cx="5093208" cy="316925"/>
            <a:chOff x="2071002" y="5539686"/>
            <a:chExt cx="5093208" cy="316925"/>
          </a:xfrm>
        </p:grpSpPr>
        <p:pic>
          <p:nvPicPr>
            <p:cNvPr id="28" name="Picture 27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 during MAM, normalized by maximum value, for each period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track_density_normalized_ACs_low_skill_upper_10per_MAM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" y="1219700"/>
            <a:ext cx="4477395" cy="4160520"/>
          </a:xfrm>
          <a:prstGeom prst="rect">
            <a:avLst/>
          </a:prstGeom>
        </p:spPr>
      </p:pic>
      <p:pic>
        <p:nvPicPr>
          <p:cNvPr id="6" name="Picture 5" descr="track_density_normalized_ACs_high_skill_lower_10per_MAM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080" y="1219700"/>
            <a:ext cx="447739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43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MAM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track_density_normalized_differences_low_vs_high_skill_MAM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74" y="1123343"/>
            <a:ext cx="4930054" cy="458114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28" name="Picture 27" descr="track_density_normalized_differences_low_vs_high_skill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489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071" y="864757"/>
            <a:ext cx="448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09152" y="864757"/>
            <a:ext cx="45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MAM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38" name="Picture 37" descr="track_density_normalized_differences_low_vs_high_skill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track_density_normalized_differences_low_vs_climo_skill_MAM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" y="1355885"/>
            <a:ext cx="4477395" cy="4160520"/>
          </a:xfrm>
          <a:prstGeom prst="rect">
            <a:avLst/>
          </a:prstGeom>
        </p:spPr>
      </p:pic>
      <p:pic>
        <p:nvPicPr>
          <p:cNvPr id="3" name="Picture 2" descr="track_density_normalized_differences_high_vs_climo_skill_MAM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581" y="1355885"/>
            <a:ext cx="447739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03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during JJA within 500 km of a grid point, normalized by maximum value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32" name="Picture 31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pic>
        <p:nvPicPr>
          <p:cNvPr id="3" name="Picture 2" descr="track_density_normalized_all_ACs_JJA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09" y="1120425"/>
            <a:ext cx="4930054" cy="458114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3348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 climatology (N = 680) 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201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92)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52)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4" name="Picture 3" descr="track_density_normalized_ACs_low_skill_upper_10per_JJA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6" y="1219700"/>
            <a:ext cx="4477394" cy="4160520"/>
          </a:xfrm>
          <a:prstGeom prst="rect">
            <a:avLst/>
          </a:prstGeom>
        </p:spPr>
      </p:pic>
      <p:pic>
        <p:nvPicPr>
          <p:cNvPr id="6" name="Picture 5" descr="track_density_normalized_ACs_high_skill_lower_10per_JJA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321" y="1219700"/>
            <a:ext cx="4477394" cy="416052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059350" y="5624447"/>
            <a:ext cx="5093208" cy="316925"/>
            <a:chOff x="2071002" y="5539686"/>
            <a:chExt cx="5093208" cy="316925"/>
          </a:xfrm>
        </p:grpSpPr>
        <p:pic>
          <p:nvPicPr>
            <p:cNvPr id="28" name="Picture 27" descr="track_density_normalized_ACs_low_skill_upper_10per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 during JJA, normalized by maximum value, for each period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464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track_density_normalized_differences_low_vs_high_skill_JJA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74" y="1126518"/>
            <a:ext cx="4930054" cy="458114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JJA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49" name="Picture 48" descr="track_density_normalized_differences_low_vs_high_skill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-0.6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963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track_density_normalized_differences_low_vs_climo_skill_JJA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" y="1355885"/>
            <a:ext cx="4477395" cy="4160520"/>
          </a:xfrm>
          <a:prstGeom prst="rect">
            <a:avLst/>
          </a:prstGeom>
        </p:spPr>
      </p:pic>
      <p:pic>
        <p:nvPicPr>
          <p:cNvPr id="11" name="Picture 10" descr="track_density_normalized_differences_high_vs_climo_skill_JJA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19" y="1355885"/>
            <a:ext cx="4477394" cy="416052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9071" y="864757"/>
            <a:ext cx="448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09152" y="864757"/>
            <a:ext cx="45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JJA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75" name="Picture 74" descr="track_density_normalized_differences_low_vs_high_skill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0.6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-0.6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11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Create a 2007–2017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AC climatology</a:t>
            </a: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sz="2400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Obtain cyclone tracks from 1</a:t>
            </a:r>
            <a:r>
              <a:rPr lang="en-US" sz="2400" dirty="0" smtClean="0">
                <a:latin typeface="Arial"/>
                <a:cs typeface="Arial"/>
              </a:rPr>
              <a:t>° </a:t>
            </a:r>
            <a:r>
              <a:rPr lang="en-US" sz="2400" dirty="0">
                <a:latin typeface="Arial"/>
                <a:cs typeface="Arial"/>
              </a:rPr>
              <a:t>ERA-Interim cyclone climatology </a:t>
            </a:r>
            <a:r>
              <a:rPr lang="en-US" sz="2400" dirty="0" smtClean="0">
                <a:latin typeface="Arial"/>
                <a:cs typeface="Arial"/>
              </a:rPr>
              <a:t>prepared by </a:t>
            </a:r>
            <a:r>
              <a:rPr lang="en-US" sz="2400" dirty="0" err="1">
                <a:latin typeface="Arial"/>
                <a:cs typeface="Arial"/>
              </a:rPr>
              <a:t>Sprenger</a:t>
            </a:r>
            <a:r>
              <a:rPr lang="en-US" sz="2400" dirty="0">
                <a:latin typeface="Arial"/>
                <a:cs typeface="Arial"/>
              </a:rPr>
              <a:t> et al. (2017) 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ACs are deemed </a:t>
            </a:r>
            <a:r>
              <a:rPr lang="en-US" sz="2400" dirty="0">
                <a:latin typeface="Arial"/>
                <a:cs typeface="Arial"/>
              </a:rPr>
              <a:t>cyclones that last </a:t>
            </a:r>
            <a:r>
              <a:rPr lang="en-US" sz="2400" dirty="0" smtClean="0">
                <a:latin typeface="Arial"/>
                <a:cs typeface="Arial"/>
              </a:rPr>
              <a:t>≥ 2 d and </a:t>
            </a:r>
            <a:r>
              <a:rPr lang="en-US" sz="2400" dirty="0">
                <a:latin typeface="Arial"/>
                <a:cs typeface="Arial"/>
              </a:rPr>
              <a:t>spend at least some portion of their lifetimes in the Arctic (&gt;70°N</a:t>
            </a:r>
            <a:r>
              <a:rPr lang="en-US" sz="2400" dirty="0" smtClean="0">
                <a:latin typeface="Arial"/>
                <a:cs typeface="Arial"/>
              </a:rPr>
              <a:t>)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>
              <a:latin typeface="Arial"/>
              <a:cs typeface="Arial"/>
            </a:endParaRPr>
          </a:p>
          <a:p>
            <a:pPr lvl="1"/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9063706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Methods: Arctic Cyclone Identification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615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5997" y="6208577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during SON within 500 km of a grid point, normalized by maximum value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071002" y="5783418"/>
            <a:ext cx="5093208" cy="316925"/>
            <a:chOff x="2071002" y="5539686"/>
            <a:chExt cx="5093208" cy="316925"/>
          </a:xfrm>
        </p:grpSpPr>
        <p:pic>
          <p:nvPicPr>
            <p:cNvPr id="32" name="Picture 31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133489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 climatology (N = 668)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" name="Picture 1" descr="track_density_nomralized_all_ACs_SON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336" y="1123343"/>
            <a:ext cx="4930053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1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69)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61)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59350" y="5624447"/>
            <a:ext cx="5093208" cy="316925"/>
            <a:chOff x="2071002" y="5539686"/>
            <a:chExt cx="5093208" cy="316925"/>
          </a:xfrm>
        </p:grpSpPr>
        <p:pic>
          <p:nvPicPr>
            <p:cNvPr id="28" name="Picture 27" descr="track_density_normalized_ACs_low_skill_upper_10per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7" t="95741" r="8683" b="1990"/>
            <a:stretch/>
          </p:blipFill>
          <p:spPr>
            <a:xfrm>
              <a:off x="2071002" y="5539686"/>
              <a:ext cx="5093208" cy="15557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273300" y="5687334"/>
              <a:ext cx="286779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0.05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2599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944253" y="5687334"/>
              <a:ext cx="2942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0.15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03028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614935" y="5687334"/>
              <a:ext cx="31508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0.25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97764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302249" y="5687334"/>
              <a:ext cx="291976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652256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963406" y="5687334"/>
              <a:ext cx="31825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32463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66977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009495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0.7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349220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689702" y="5687334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0.9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25997" y="6081581"/>
            <a:ext cx="8261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 during SON, normalized by maximum value, for each period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2" name="Picture 1" descr="track_density_normalized_ACs_low_skill_upper_10per_SON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" y="1219700"/>
            <a:ext cx="4477394" cy="4160520"/>
          </a:xfrm>
          <a:prstGeom prst="rect">
            <a:avLst/>
          </a:prstGeom>
        </p:spPr>
      </p:pic>
      <p:pic>
        <p:nvPicPr>
          <p:cNvPr id="3" name="Picture 2" descr="track_density_normalized_ACs_high_skill_lower_10per_SON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486" y="1219700"/>
            <a:ext cx="447739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5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9991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SON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49" name="Picture 48" descr="track_density_normalized_differences_low_vs_high_skill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-0.5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track_density_normalized_differences_low_vs_high_skill_SON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74" y="1126518"/>
            <a:ext cx="4930053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4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Normalized Track Density Differences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071" y="864757"/>
            <a:ext cx="4489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609152" y="864757"/>
            <a:ext cx="453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</a:t>
            </a:r>
            <a:r>
              <a:rPr lang="en-US" b="1" dirty="0" smtClean="0">
                <a:latin typeface="Arial"/>
                <a:cs typeface="Arial"/>
              </a:rPr>
              <a:t>minus climatology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1916" y="6312531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Difference in normalized Arctic cyclone track density during SON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track_density_normalized_differences_low_vs_climo_skill_SON_noC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" y="1355885"/>
            <a:ext cx="4477394" cy="4160520"/>
          </a:xfrm>
          <a:prstGeom prst="rect">
            <a:avLst/>
          </a:prstGeom>
        </p:spPr>
      </p:pic>
      <p:pic>
        <p:nvPicPr>
          <p:cNvPr id="4" name="Picture 3" descr="track_density_normalized_differences_high_vs_climo_skill_SON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07" y="1355885"/>
            <a:ext cx="4477394" cy="416052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319366" y="5809621"/>
            <a:ext cx="6494253" cy="309463"/>
            <a:chOff x="1361698" y="5809621"/>
            <a:chExt cx="6494253" cy="309463"/>
          </a:xfrm>
        </p:grpSpPr>
        <p:pic>
          <p:nvPicPr>
            <p:cNvPr id="31" name="Picture 30" descr="track_density_normalized_differences_low_vs_high_skill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0" t="95787" r="8691" b="1945"/>
            <a:stretch/>
          </p:blipFill>
          <p:spPr>
            <a:xfrm>
              <a:off x="1361698" y="5809621"/>
              <a:ext cx="6494253" cy="15557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464112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1846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84632" y="5965196"/>
              <a:ext cx="36201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540251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89902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260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61968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7846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34041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0.5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101976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-0.05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692400" y="5965196"/>
              <a:ext cx="384299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3845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-0.15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0225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6606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-0.25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29869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-0.3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939924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-0.4</a:t>
              </a:r>
              <a:endParaRPr lang="en-US" sz="105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581149" y="5965196"/>
              <a:ext cx="291976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Arial"/>
                  <a:cs typeface="Arial"/>
                </a:rPr>
                <a:t>-0.5</a:t>
              </a:r>
              <a:endParaRPr lang="en-US"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131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39840" y="5804318"/>
            <a:ext cx="5093186" cy="321518"/>
            <a:chOff x="2001353" y="5701694"/>
            <a:chExt cx="5093186" cy="321518"/>
          </a:xfrm>
        </p:grpSpPr>
        <p:pic>
          <p:nvPicPr>
            <p:cNvPr id="6" name="Picture 5" descr="track_density_all_ACs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3" t="95741" r="8754" b="1945"/>
            <a:stretch/>
          </p:blipFill>
          <p:spPr>
            <a:xfrm>
              <a:off x="2001353" y="5701694"/>
              <a:ext cx="5093186" cy="1587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192923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08005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26262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46937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65194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80276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3</a:t>
              </a:r>
              <a:r>
                <a:rPr lang="en-US" sz="11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98533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40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19965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5</a:t>
              </a:r>
              <a:r>
                <a:rPr lang="en-US" sz="11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34290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75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52547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6762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150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9147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0897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3</a:t>
              </a:r>
              <a:r>
                <a:rPr lang="en-US" sz="1100" dirty="0" smtClean="0">
                  <a:latin typeface="Arial"/>
                  <a:cs typeface="Arial"/>
                </a:rPr>
                <a:t>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24061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400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44736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5</a:t>
              </a:r>
              <a:r>
                <a:rPr lang="en-US" sz="1100" dirty="0" smtClean="0">
                  <a:latin typeface="Arial"/>
                  <a:cs typeface="Arial"/>
                </a:rPr>
                <a:t>00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25997" y="6324029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91157" y="725437"/>
            <a:ext cx="4994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Entire climatology (N = 2542) 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" name="Picture 1" descr="track_density_all_ACs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86" y="1159034"/>
            <a:ext cx="4930054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64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884881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Density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039840" y="5687808"/>
            <a:ext cx="5093186" cy="321518"/>
            <a:chOff x="2001353" y="5701694"/>
            <a:chExt cx="5093186" cy="321518"/>
          </a:xfrm>
        </p:grpSpPr>
        <p:pic>
          <p:nvPicPr>
            <p:cNvPr id="6" name="Picture 5" descr="track_density_all_ACs.png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3" t="95741" r="8754" b="1945"/>
            <a:stretch/>
          </p:blipFill>
          <p:spPr>
            <a:xfrm>
              <a:off x="2001353" y="5701694"/>
              <a:ext cx="5093186" cy="1587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192923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08005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>
                  <a:latin typeface="Arial"/>
                  <a:cs typeface="Arial"/>
                </a:rPr>
                <a:t>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26262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46937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65194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80276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098533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19965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34290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40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52547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45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6762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50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9147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60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08979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70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24061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80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44736" y="5853935"/>
              <a:ext cx="261865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90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525997" y="6324029"/>
            <a:ext cx="826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Total number of Arctic cyclones within 500 km of a grid point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731" y="793991"/>
            <a:ext cx="439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Low skill (N = 401)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85445" y="793991"/>
            <a:ext cx="455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High Skill (N = 345) 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2" name="Picture 1" descr="track_density_ACs_low_skill_upper_10per_noC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" y="1231457"/>
            <a:ext cx="4477394" cy="4160520"/>
          </a:xfrm>
          <a:prstGeom prst="rect">
            <a:avLst/>
          </a:prstGeom>
        </p:spPr>
      </p:pic>
      <p:pic>
        <p:nvPicPr>
          <p:cNvPr id="3" name="Picture 2" descr="track_density_ACs_high_skill_lower_10per_noCB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87" y="1231457"/>
            <a:ext cx="447739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1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Longitudinal Corridors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 descr="bar_chart_lonArctic_per_climo_low_hig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1209"/>
            <a:ext cx="9144000" cy="307379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longitude of Arctic cyclones at first time in Arctic (&gt;70°N;           % per longitudinal bin)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(N=2542)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(N=401)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(N=345)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673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lonArctic_per_climo_low_high_M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5239"/>
            <a:ext cx="9144000" cy="300382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Preferred Longitudinal Corridors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Percentage of Arctic cyclones per longitude bin according to longitude of Arctic cyclones at first time in Arctic (&gt;70°N) during MAM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(N=609)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(N=110)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(N=110)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801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_chart_lonArctic_per_climo_low_high_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0621"/>
            <a:ext cx="9144000" cy="3073799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Preferred Longitudinal Corridors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74861" y="1373634"/>
            <a:ext cx="8682472" cy="1670910"/>
            <a:chOff x="274861" y="937044"/>
            <a:chExt cx="8682472" cy="1670910"/>
          </a:xfrm>
        </p:grpSpPr>
        <p:pic>
          <p:nvPicPr>
            <p:cNvPr id="2" name="Picture 1" descr="blank_CED_map_global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909" y="981819"/>
              <a:ext cx="8055864" cy="1424672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5990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218864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884960" y="2419253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47487" y="2423288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145800" y="241925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380832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150°E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467286" y="2423288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133378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150°W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79590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462920" y="2421043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121878" y="241972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60°W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787052" y="2418785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0°W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8450176" y="2421511"/>
              <a:ext cx="5071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74861" y="226612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30°N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861" y="1824635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74861" y="1380839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74861" y="937044"/>
              <a:ext cx="374738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90°N</a:t>
              </a:r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749953" y="1473482"/>
              <a:ext cx="7954942" cy="0"/>
            </a:xfrm>
            <a:prstGeom prst="line">
              <a:avLst/>
            </a:prstGeom>
            <a:ln w="38100">
              <a:solidFill>
                <a:srgbClr val="72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/>
          <p:cNvCxnSpPr/>
          <p:nvPr/>
        </p:nvCxnSpPr>
        <p:spPr>
          <a:xfrm>
            <a:off x="141252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071524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27374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9647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41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72835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387631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053852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720066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379343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038620" y="308622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39586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720881" y="3099459"/>
            <a:ext cx="0" cy="3014966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5221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211174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877270" y="6123620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539797" y="6127655"/>
            <a:ext cx="3747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138110" y="612362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80063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150°E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459596" y="6127655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180°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125688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150°W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78821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120°W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455230" y="6125410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9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114188" y="612408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60°W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7779362" y="6123152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3</a:t>
            </a:r>
            <a:r>
              <a:rPr lang="en-US" sz="1200" dirty="0" smtClean="0">
                <a:latin typeface="Arial"/>
                <a:cs typeface="Arial"/>
              </a:rPr>
              <a:t>0°W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442486" y="6125878"/>
            <a:ext cx="5071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0°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16454" y="719744"/>
            <a:ext cx="8170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Percentage of Arctic cyclones per longitude bin according to longitude of Arctic cyclones at first time in Arctic (&gt;70°N) during SON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894700" y="6535524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969738" y="6535524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462512" y="6535524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868478" y="6463390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(N=668)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284374" y="6463390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(N=69)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350629" y="6463390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(N=61)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4630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6454" y="998374"/>
            <a:ext cx="8170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Distribution of AC genesis latitude (% per latitude bin)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(N=2542)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(N=401)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(N=345)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31171" y="1550729"/>
            <a:ext cx="8971688" cy="4155137"/>
            <a:chOff x="104985" y="1591259"/>
            <a:chExt cx="8971688" cy="4155137"/>
          </a:xfrm>
        </p:grpSpPr>
        <p:pic>
          <p:nvPicPr>
            <p:cNvPr id="101" name="Picture 100" descr="bar_chart_genLat_per_climo_low_high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6" r="736"/>
            <a:stretch/>
          </p:blipFill>
          <p:spPr>
            <a:xfrm>
              <a:off x="391837" y="1604831"/>
              <a:ext cx="8684836" cy="3855054"/>
            </a:xfrm>
            <a:prstGeom prst="rect">
              <a:avLst/>
            </a:prstGeom>
          </p:spPr>
        </p:pic>
        <p:cxnSp>
          <p:nvCxnSpPr>
            <p:cNvPr id="102" name="Straight Connector 101"/>
            <p:cNvCxnSpPr/>
            <p:nvPr/>
          </p:nvCxnSpPr>
          <p:spPr>
            <a:xfrm>
              <a:off x="857445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1816767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2815771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3788320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4747378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5706698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6679247" y="1604831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7638568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>
              <a:off x="8637573" y="1591259"/>
              <a:ext cx="0" cy="389534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>
              <a:off x="601867" y="5500175"/>
              <a:ext cx="51236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1565869" y="5500175"/>
              <a:ext cx="49748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  <a:r>
                <a:rPr lang="en-US" sz="1600" dirty="0" smtClean="0">
                  <a:latin typeface="Arial"/>
                  <a:cs typeface="Arial"/>
                </a:rPr>
                <a:t>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2565577" y="5500175"/>
              <a:ext cx="49797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539780" y="5500175"/>
              <a:ext cx="49673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4</a:t>
              </a:r>
              <a:r>
                <a:rPr lang="en-US" sz="1600" dirty="0" smtClean="0">
                  <a:latin typeface="Arial"/>
                  <a:cs typeface="Arial"/>
                </a:rPr>
                <a:t>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488483" y="5500175"/>
              <a:ext cx="52078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454368" y="5500175"/>
              <a:ext cx="50946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6</a:t>
              </a:r>
              <a:r>
                <a:rPr lang="en-US" sz="1600" dirty="0" smtClean="0">
                  <a:latin typeface="Arial"/>
                  <a:cs typeface="Arial"/>
                </a:rPr>
                <a:t>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426688" y="5500175"/>
              <a:ext cx="50499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70°N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385591" y="5500175"/>
              <a:ext cx="50543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8</a:t>
              </a:r>
              <a:r>
                <a:rPr lang="en-US" sz="1600" dirty="0" smtClean="0">
                  <a:latin typeface="Arial"/>
                  <a:cs typeface="Arial"/>
                </a:rPr>
                <a:t>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90397" y="5500175"/>
              <a:ext cx="49376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90°N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4985" y="5175837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4985" y="4468542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4985" y="3765158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2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4985" y="3061773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4985" y="2358390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>
                  <a:latin typeface="Arial"/>
                  <a:cs typeface="Arial"/>
                </a:rPr>
                <a:t>4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4985" y="1651098"/>
              <a:ext cx="2566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9333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Calculate standardized </a:t>
            </a:r>
            <a:r>
              <a:rPr lang="en-US" sz="2400" dirty="0">
                <a:latin typeface="Arial"/>
                <a:cs typeface="Arial"/>
              </a:rPr>
              <a:t>anomaly of </a:t>
            </a:r>
            <a:r>
              <a:rPr lang="en-US" sz="2400" dirty="0" smtClean="0">
                <a:latin typeface="Arial"/>
                <a:cs typeface="Arial"/>
              </a:rPr>
              <a:t>ensemble forecast spread of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500-hPa geopotential </a:t>
            </a:r>
            <a:r>
              <a:rPr lang="en-US" sz="2400" dirty="0">
                <a:latin typeface="Arial"/>
                <a:cs typeface="Arial"/>
              </a:rPr>
              <a:t>height (</a:t>
            </a: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dirty="0">
                <a:latin typeface="Arial"/>
                <a:cs typeface="Arial"/>
              </a:rPr>
              <a:t>)</a:t>
            </a:r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and </a:t>
            </a:r>
            <a:r>
              <a:rPr lang="en-US" sz="2400" dirty="0" smtClean="0">
                <a:latin typeface="Arial"/>
                <a:cs typeface="Arial"/>
              </a:rPr>
              <a:t>determine </a:t>
            </a:r>
            <a:r>
              <a:rPr lang="en-US" sz="2400" dirty="0" smtClean="0">
                <a:latin typeface="Arial"/>
                <a:cs typeface="Arial"/>
              </a:rPr>
              <a:t>area-weighted average of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/>
                <a:cs typeface="Arial"/>
              </a:rPr>
              <a:t>anom </a:t>
            </a:r>
            <a:r>
              <a:rPr lang="en-US" sz="2400" dirty="0">
                <a:latin typeface="Arial"/>
                <a:cs typeface="Arial"/>
              </a:rPr>
              <a:t>over the </a:t>
            </a:r>
            <a:r>
              <a:rPr lang="en-US" sz="2400" dirty="0" smtClean="0">
                <a:latin typeface="Arial"/>
                <a:cs typeface="Arial"/>
              </a:rPr>
              <a:t>Arctic </a:t>
            </a:r>
            <a:r>
              <a:rPr lang="en-US" sz="2400" dirty="0">
                <a:latin typeface="Arial"/>
                <a:cs typeface="Arial"/>
              </a:rPr>
              <a:t>(≥70°N</a:t>
            </a:r>
            <a:r>
              <a:rPr lang="en-US" sz="2400" dirty="0" smtClean="0">
                <a:latin typeface="Arial"/>
                <a:cs typeface="Arial"/>
              </a:rPr>
              <a:t>)</a:t>
            </a:r>
          </a:p>
          <a:p>
            <a:pPr marL="0" indent="0">
              <a:buNone/>
            </a:pPr>
            <a:endParaRPr lang="en-US" sz="24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Utilize f</a:t>
            </a:r>
            <a:r>
              <a:rPr lang="en-US" sz="2400" dirty="0" smtClean="0">
                <a:latin typeface="Arial"/>
                <a:cs typeface="Arial"/>
              </a:rPr>
              <a:t>orecasts </a:t>
            </a:r>
            <a:r>
              <a:rPr lang="en-US" sz="2400" dirty="0" smtClean="0">
                <a:latin typeface="Arial"/>
                <a:cs typeface="Arial"/>
              </a:rPr>
              <a:t>initialized at 0000 UTC </a:t>
            </a:r>
            <a:r>
              <a:rPr lang="en-US" sz="2400" dirty="0" smtClean="0">
                <a:latin typeface="Arial"/>
                <a:cs typeface="Arial"/>
              </a:rPr>
              <a:t>during</a:t>
            </a:r>
            <a:r>
              <a:rPr lang="en-US" sz="2400" dirty="0" smtClean="0">
                <a:latin typeface="Arial"/>
                <a:cs typeface="Arial"/>
              </a:rPr>
              <a:t>                                         2007–2017 and </a:t>
            </a:r>
            <a:r>
              <a:rPr lang="en-US" sz="2400" dirty="0" smtClean="0">
                <a:latin typeface="Arial"/>
                <a:cs typeface="Arial"/>
              </a:rPr>
              <a:t>valid at day </a:t>
            </a:r>
            <a:r>
              <a:rPr lang="en-US" sz="2400" dirty="0" smtClean="0">
                <a:latin typeface="Arial"/>
                <a:cs typeface="Arial"/>
              </a:rPr>
              <a:t>5 from</a:t>
            </a:r>
            <a:r>
              <a:rPr lang="en-US" sz="2400" dirty="0" smtClean="0">
                <a:latin typeface="Arial"/>
                <a:cs typeface="Arial"/>
              </a:rPr>
              <a:t>: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2400" dirty="0">
              <a:solidFill>
                <a:srgbClr val="0E00FF"/>
              </a:solidFill>
              <a:latin typeface="Arial"/>
              <a:cs typeface="Arial"/>
            </a:endParaRPr>
          </a:p>
          <a:p>
            <a:pPr lvl="1"/>
            <a:r>
              <a:rPr lang="en-US" sz="2200" dirty="0" smtClean="0">
                <a:solidFill>
                  <a:srgbClr val="0E00FF"/>
                </a:solidFill>
                <a:latin typeface="Arial"/>
                <a:cs typeface="Arial"/>
              </a:rPr>
              <a:t>11-member GEFS reforecast                                </a:t>
            </a:r>
            <a:r>
              <a:rPr lang="en-US" sz="2200" dirty="0" smtClean="0">
                <a:solidFill>
                  <a:srgbClr val="0E00FF"/>
                </a:solidFill>
                <a:latin typeface="Arial"/>
                <a:cs typeface="Arial"/>
              </a:rPr>
              <a:t>         dataset </a:t>
            </a:r>
            <a:r>
              <a:rPr lang="en-US" sz="2200" dirty="0" smtClean="0">
                <a:solidFill>
                  <a:srgbClr val="0E00FF"/>
                </a:solidFill>
                <a:latin typeface="Arial"/>
                <a:cs typeface="Arial"/>
              </a:rPr>
              <a:t>v2 (Hamill et </a:t>
            </a:r>
            <a:r>
              <a:rPr lang="en-US" sz="2200" dirty="0" smtClean="0">
                <a:solidFill>
                  <a:srgbClr val="0E00FF"/>
                </a:solidFill>
                <a:latin typeface="Arial"/>
                <a:cs typeface="Arial"/>
              </a:rPr>
              <a:t>al. </a:t>
            </a:r>
            <a:r>
              <a:rPr lang="en-US" sz="2200" dirty="0" smtClean="0">
                <a:solidFill>
                  <a:srgbClr val="0E00FF"/>
                </a:solidFill>
                <a:latin typeface="Arial"/>
                <a:cs typeface="Arial"/>
              </a:rPr>
              <a:t>2013)</a:t>
            </a:r>
          </a:p>
          <a:p>
            <a:pPr lvl="1">
              <a:lnSpc>
                <a:spcPct val="50000"/>
              </a:lnSpc>
            </a:pPr>
            <a:endParaRPr lang="en-US" sz="2200" dirty="0">
              <a:solidFill>
                <a:srgbClr val="0E00FF"/>
              </a:solidFill>
              <a:latin typeface="Arial"/>
              <a:cs typeface="Arial"/>
            </a:endParaRPr>
          </a:p>
          <a:p>
            <a:pPr lvl="1"/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51-member 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ECMWF                                                    Ensemble Prediction System                                                          (</a:t>
            </a:r>
            <a:r>
              <a:rPr lang="en-US" sz="2200" dirty="0" err="1" smtClean="0">
                <a:solidFill>
                  <a:srgbClr val="0000FF"/>
                </a:solidFill>
                <a:latin typeface="Arial"/>
                <a:cs typeface="Arial"/>
              </a:rPr>
              <a:t>Buizza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et al. 2007</a:t>
            </a: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4" y="-33716"/>
            <a:ext cx="8884344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Methods: Forecast Skill Evaluation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rctic_geograph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4" y="3569630"/>
            <a:ext cx="3440134" cy="319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09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genLat_per_climo_low_high_DJ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489"/>
            <a:ext cx="9144000" cy="3855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(DJF)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6454" y="8362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Arctic cyclone genesis latitude (% per latitude bin) during DJF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(N=585)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(N=130)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(N=119)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723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r_chart_genLat_per_climo_low_high_M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834"/>
            <a:ext cx="9144000" cy="3855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(MAM)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650314" y="10769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Genesis latitude of Arctic cyclones during MAM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(N=609)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(N=110)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(N=110)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4488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_chart_genLat_per_climo_low_high_JJ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834"/>
            <a:ext cx="9144000" cy="385505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(JJA)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6454" y="8362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Distribution of Arctic cyclone genesis latitude (% per latitude bin) during JJA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(N=680)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(N=92)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(N=55)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56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r_chart_genLat_per_climo_low_high_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6555"/>
            <a:ext cx="9144000" cy="378453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6370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Genesis Latitude (SON)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650314" y="107695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Genesis latitude of Arctic cyclones during SON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>
            <a:off x="857445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1816767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2815771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788320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74737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70669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679247" y="1604831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7638568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8637573" y="1591259"/>
            <a:ext cx="0" cy="3895344"/>
          </a:xfrm>
          <a:prstGeom prst="line">
            <a:avLst/>
          </a:prstGeom>
          <a:ln w="63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63636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10°N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595684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2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95882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30°N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568843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4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2629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50°N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485957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6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458916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70°N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418255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>
                <a:latin typeface="Arial"/>
                <a:cs typeface="Arial"/>
              </a:rPr>
              <a:t>8</a:t>
            </a:r>
            <a:r>
              <a:rPr lang="en-US" sz="1500" dirty="0" smtClean="0">
                <a:latin typeface="Arial"/>
                <a:cs typeface="Arial"/>
              </a:rPr>
              <a:t>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416490" y="5500175"/>
            <a:ext cx="44216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500" dirty="0" smtClean="0">
                <a:latin typeface="Arial"/>
                <a:cs typeface="Arial"/>
              </a:rPr>
              <a:t>90°N</a:t>
            </a:r>
            <a:endParaRPr lang="en-US" sz="1500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94700" y="6133370"/>
            <a:ext cx="314573" cy="132298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969738" y="6133370"/>
            <a:ext cx="314573" cy="132298"/>
          </a:xfrm>
          <a:prstGeom prst="rect">
            <a:avLst/>
          </a:prstGeom>
          <a:solidFill>
            <a:srgbClr val="0000FF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462512" y="6133370"/>
            <a:ext cx="314573" cy="132298"/>
          </a:xfrm>
          <a:prstGeom prst="rect">
            <a:avLst/>
          </a:prstGeom>
          <a:solidFill>
            <a:srgbClr val="A4A4A4"/>
          </a:solidFill>
          <a:ln w="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868478" y="6061236"/>
            <a:ext cx="14547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err="1" smtClean="0">
                <a:latin typeface="Arial"/>
                <a:cs typeface="Arial"/>
              </a:rPr>
              <a:t>climo</a:t>
            </a:r>
            <a:r>
              <a:rPr lang="en-US" sz="1600" dirty="0" smtClean="0">
                <a:latin typeface="Arial"/>
                <a:cs typeface="Arial"/>
              </a:rPr>
              <a:t> (N=668)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84374" y="6061236"/>
            <a:ext cx="113428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low (N=69)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50629" y="6061236"/>
            <a:ext cx="127071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high (N=61)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023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e_pmin_climo_vs_low_vs_high_10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2"/>
          <a:stretch/>
        </p:blipFill>
        <p:spPr>
          <a:xfrm>
            <a:off x="315364" y="1326442"/>
            <a:ext cx="6119304" cy="453578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73667" y="830779"/>
            <a:ext cx="534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SLP (hPa) of Arctic cyclones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8" name="Picture 87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6967527" y="1625803"/>
            <a:ext cx="388586" cy="29440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7275071" y="157301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7082590" y="2411838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7275071" y="2278165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31404" y="5819969"/>
            <a:ext cx="118533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climo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(N=2542)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73253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Arial"/>
                <a:cs typeface="Arial"/>
              </a:rPr>
              <a:t>(N=401)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90120" y="5824247"/>
            <a:ext cx="96913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(N=345)</a:t>
            </a: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6992249" y="2936425"/>
            <a:ext cx="1337112" cy="1377358"/>
            <a:chOff x="3004870" y="5374180"/>
            <a:chExt cx="1337112" cy="1377358"/>
          </a:xfrm>
        </p:grpSpPr>
        <p:grpSp>
          <p:nvGrpSpPr>
            <p:cNvPr id="46" name="Group 45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57" name="Rectangle 56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8" name="Straight Connector 57"/>
                <p:cNvCxnSpPr>
                  <a:endCxn id="57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TextBox 48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52" name="Straight Connector 51"/>
              <p:cNvCxnSpPr>
                <a:stCxn id="57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395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e_pmin_low_vs_high_10per_bySeas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885"/>
            <a:ext cx="9144000" cy="38667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96538" y="4734312"/>
            <a:ext cx="9359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 =130)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012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(N=119)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7154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67371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(N=110)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42025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(N=92)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37883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(N=55)</a:t>
            </a:r>
            <a:endParaRPr lang="en-US" sz="16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13374" y="4734312"/>
            <a:ext cx="7855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low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(N=69)</a:t>
            </a:r>
            <a:endParaRPr lang="en-US" sz="16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712407" y="4734312"/>
            <a:ext cx="9691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high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Arial"/>
                <a:cs typeface="Arial"/>
              </a:rPr>
              <a:t>(N=61)</a:t>
            </a:r>
            <a:endParaRPr lang="en-US" sz="14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91374" y="5188264"/>
            <a:ext cx="8032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DJF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50702" y="5188264"/>
            <a:ext cx="8128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MAM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19725" y="5188264"/>
            <a:ext cx="8037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JJA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07274" y="5181931"/>
            <a:ext cx="8159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SON</a:t>
            </a:r>
            <a:endParaRPr lang="en-US" sz="2000" b="1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8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Intensity: Minimum SLP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454" y="746204"/>
            <a:ext cx="817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Minimum SLP (hPa) of Arctic cyclones by season 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7" name="Picture 66" descr="compare_climo_vs_pmin_stndAnom_climo_vs_low_vs_high_10per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8750" r="65634" b="86020"/>
          <a:stretch/>
        </p:blipFill>
        <p:spPr>
          <a:xfrm>
            <a:off x="943623" y="6069155"/>
            <a:ext cx="388586" cy="29440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248935" y="6011790"/>
            <a:ext cx="1509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m</a:t>
            </a:r>
            <a:r>
              <a:rPr lang="en-US" sz="1600" dirty="0" smtClean="0">
                <a:latin typeface="Arial"/>
                <a:cs typeface="Arial"/>
              </a:rPr>
              <a:t>in and max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>
          <a:xfrm>
            <a:off x="2972772" y="6109744"/>
            <a:ext cx="155448" cy="157129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3148380" y="6011790"/>
            <a:ext cx="152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mean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5-Point Star 43"/>
          <p:cNvSpPr>
            <a:spLocks noChangeAspect="1"/>
          </p:cNvSpPr>
          <p:nvPr/>
        </p:nvSpPr>
        <p:spPr>
          <a:xfrm>
            <a:off x="5897216" y="6010700"/>
            <a:ext cx="301752" cy="301752"/>
          </a:xfrm>
          <a:prstGeom prst="star5">
            <a:avLst/>
          </a:prstGeom>
          <a:solidFill>
            <a:srgbClr val="FFFF0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223521" y="5885379"/>
            <a:ext cx="24409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Statistically significant differences in means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4" name="5-Point Star 63"/>
          <p:cNvSpPr>
            <a:spLocks noChangeAspect="1"/>
          </p:cNvSpPr>
          <p:nvPr/>
        </p:nvSpPr>
        <p:spPr>
          <a:xfrm>
            <a:off x="5694215" y="475139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5-Point Star 64"/>
          <p:cNvSpPr>
            <a:spLocks noChangeAspect="1"/>
          </p:cNvSpPr>
          <p:nvPr/>
        </p:nvSpPr>
        <p:spPr>
          <a:xfrm>
            <a:off x="7673239" y="4751391"/>
            <a:ext cx="263776" cy="263776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243863" y="5465838"/>
            <a:ext cx="1337112" cy="1377358"/>
            <a:chOff x="3004870" y="5374180"/>
            <a:chExt cx="1337112" cy="1377358"/>
          </a:xfrm>
        </p:grpSpPr>
        <p:grpSp>
          <p:nvGrpSpPr>
            <p:cNvPr id="41" name="Group 40"/>
            <p:cNvGrpSpPr/>
            <p:nvPr/>
          </p:nvGrpSpPr>
          <p:grpSpPr>
            <a:xfrm>
              <a:off x="3004870" y="5374180"/>
              <a:ext cx="1337112" cy="1234603"/>
              <a:chOff x="3004870" y="5361086"/>
              <a:chExt cx="1337112" cy="1234603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3004870" y="5796802"/>
                <a:ext cx="453923" cy="507045"/>
                <a:chOff x="3004870" y="5664096"/>
                <a:chExt cx="621853" cy="639752"/>
              </a:xfrm>
            </p:grpSpPr>
            <p:sp>
              <p:nvSpPr>
                <p:cNvPr id="58" name="Rectangle 57"/>
                <p:cNvSpPr/>
                <p:nvPr/>
              </p:nvSpPr>
              <p:spPr>
                <a:xfrm>
                  <a:off x="3004870" y="5664096"/>
                  <a:ext cx="621853" cy="639752"/>
                </a:xfrm>
                <a:prstGeom prst="rect">
                  <a:avLst/>
                </a:prstGeom>
                <a:noFill/>
                <a:ln w="2540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2" name="Straight Connector 61"/>
                <p:cNvCxnSpPr>
                  <a:endCxn id="58" idx="3"/>
                </p:cNvCxnSpPr>
                <p:nvPr/>
              </p:nvCxnSpPr>
              <p:spPr>
                <a:xfrm>
                  <a:off x="3004870" y="5983972"/>
                  <a:ext cx="621853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6" name="TextBox 45"/>
              <p:cNvSpPr txBox="1"/>
              <p:nvPr/>
            </p:nvSpPr>
            <p:spPr>
              <a:xfrm>
                <a:off x="3467274" y="563299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7</a:t>
                </a:r>
                <a:r>
                  <a:rPr lang="en-US" sz="1400" dirty="0" smtClean="0">
                    <a:latin typeface="Arial"/>
                    <a:cs typeface="Arial"/>
                  </a:rPr>
                  <a:t>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455096" y="5877386"/>
                <a:ext cx="8868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median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467274" y="6139061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cxnSp>
            <p:nvCxnSpPr>
              <p:cNvPr id="49" name="Straight Connector 48"/>
              <p:cNvCxnSpPr>
                <a:stCxn id="58" idx="0"/>
              </p:cNvCxnSpPr>
              <p:nvPr/>
            </p:nvCxnSpPr>
            <p:spPr>
              <a:xfrm flipV="1">
                <a:off x="3231832" y="5518150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V="1">
                <a:off x="3232150" y="6317037"/>
                <a:ext cx="318" cy="278652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3127375" y="5518150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130868" y="6595689"/>
                <a:ext cx="2032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56"/>
              <p:cNvSpPr txBox="1"/>
              <p:nvPr/>
            </p:nvSpPr>
            <p:spPr>
              <a:xfrm>
                <a:off x="3455096" y="5361086"/>
                <a:ext cx="63256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95%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455096" y="6443761"/>
              <a:ext cx="6325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5%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388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At each grid point (</a:t>
            </a:r>
            <a:r>
              <a:rPr lang="en-US" sz="2400" dirty="0" err="1" smtClean="0">
                <a:latin typeface="Arial"/>
                <a:cs typeface="Arial"/>
              </a:rPr>
              <a:t>i</a:t>
            </a:r>
            <a:r>
              <a:rPr lang="en-US" sz="2400" dirty="0" smtClean="0">
                <a:latin typeface="Arial"/>
                <a:cs typeface="Arial"/>
              </a:rPr>
              <a:t>), day of the year (d), and forecast lead time (f),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is calculated similarly following Torn (2017) as:</a:t>
            </a:r>
          </a:p>
          <a:p>
            <a:endParaRPr lang="en-US" sz="2400" dirty="0">
              <a:latin typeface="Arial"/>
              <a:cs typeface="Arial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7157" y="3707712"/>
            <a:ext cx="5775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= raw ensemble spread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914" y="4110644"/>
            <a:ext cx="6940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mean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= climatological mean ensemble spread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6699" y="4557710"/>
            <a:ext cx="9084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000000"/>
                </a:solidFill>
                <a:latin typeface="Arial"/>
                <a:cs typeface="Arial"/>
              </a:rPr>
              <a:t>stdv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 = climatological standard deviation of ensemble spread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5533237"/>
            <a:ext cx="85654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σ</a:t>
            </a:r>
            <a:r>
              <a:rPr lang="en-US" sz="2400" baseline="-25000" dirty="0" smtClean="0">
                <a:latin typeface="Arial"/>
                <a:cs typeface="Arial"/>
              </a:rPr>
              <a:t>mean</a:t>
            </a:r>
            <a:r>
              <a:rPr lang="en-US" sz="2400" dirty="0" smtClean="0">
                <a:latin typeface="Arial"/>
                <a:cs typeface="Arial"/>
              </a:rPr>
              <a:t> and </a:t>
            </a:r>
            <a:r>
              <a:rPr lang="en-US" sz="2400" dirty="0" err="1">
                <a:latin typeface="Arial"/>
                <a:cs typeface="Arial"/>
              </a:rPr>
              <a:t>σ</a:t>
            </a:r>
            <a:r>
              <a:rPr lang="en-US" sz="2400" baseline="-25000" dirty="0" err="1">
                <a:latin typeface="Arial"/>
                <a:cs typeface="Arial"/>
              </a:rPr>
              <a:t>stdv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are calculated for </a:t>
            </a:r>
            <a:r>
              <a:rPr lang="en-US" sz="2400" dirty="0" smtClean="0">
                <a:latin typeface="Arial"/>
                <a:cs typeface="Arial"/>
              </a:rPr>
              <a:t>1985–</a:t>
            </a:r>
            <a:r>
              <a:rPr lang="en-US" sz="2400" dirty="0" smtClean="0">
                <a:latin typeface="Arial"/>
                <a:cs typeface="Arial"/>
              </a:rPr>
              <a:t>2017 period from the GEFS reforecast dataset v2</a:t>
            </a:r>
            <a:endParaRPr lang="en-US" sz="2400" dirty="0" smtClean="0">
              <a:latin typeface="Arial"/>
              <a:cs typeface="Arial"/>
            </a:endParaRPr>
          </a:p>
        </p:txBody>
      </p:sp>
      <p:pic>
        <p:nvPicPr>
          <p:cNvPr id="6" name="Picture 5" descr="Screen Shot 2018-09-10 at 10.38.2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65" y="2321281"/>
            <a:ext cx="7391400" cy="116840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80294" y="-33716"/>
            <a:ext cx="8884344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Methods: Forecast Skill Evaluation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709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3978"/>
            <a:ext cx="8229600" cy="59840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F</a:t>
            </a:r>
            <a:r>
              <a:rPr lang="en-US" sz="2400" dirty="0" smtClean="0">
                <a:latin typeface="Arial"/>
                <a:cs typeface="Arial"/>
              </a:rPr>
              <a:t>orecast </a:t>
            </a:r>
            <a:r>
              <a:rPr lang="en-US" sz="2400" dirty="0">
                <a:latin typeface="Arial"/>
                <a:cs typeface="Arial"/>
              </a:rPr>
              <a:t>days valid at day 5 associated with the top and bottom </a:t>
            </a:r>
            <a:r>
              <a:rPr lang="en-US" sz="2400" dirty="0" smtClean="0">
                <a:latin typeface="Arial"/>
                <a:cs typeface="Arial"/>
              </a:rPr>
              <a:t>10% </a:t>
            </a:r>
            <a:r>
              <a:rPr lang="en-US" sz="2400" dirty="0">
                <a:latin typeface="Arial"/>
                <a:cs typeface="Arial"/>
              </a:rPr>
              <a:t>of </a:t>
            </a:r>
            <a:r>
              <a:rPr lang="en-US" sz="2400" dirty="0" smtClean="0">
                <a:latin typeface="Arial"/>
                <a:cs typeface="Arial"/>
              </a:rPr>
              <a:t>the area-weighted average of </a:t>
            </a:r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σ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"/>
                <a:cs typeface="Arial"/>
              </a:rPr>
              <a:t>anom</a:t>
            </a: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in both the GEFS and ECMWF EPS </a:t>
            </a:r>
            <a:r>
              <a:rPr lang="en-US" sz="2400" dirty="0" smtClean="0">
                <a:latin typeface="Arial"/>
                <a:cs typeface="Arial"/>
              </a:rPr>
              <a:t>are referred </a:t>
            </a:r>
            <a:r>
              <a:rPr lang="en-US" sz="2400" dirty="0">
                <a:latin typeface="Arial"/>
                <a:cs typeface="Arial"/>
              </a:rPr>
              <a:t>to as </a:t>
            </a:r>
            <a:r>
              <a:rPr lang="en-US" sz="2400" b="1" dirty="0" smtClean="0">
                <a:latin typeface="Arial"/>
                <a:cs typeface="Arial"/>
              </a:rPr>
              <a:t>low </a:t>
            </a:r>
            <a:r>
              <a:rPr lang="en-US" sz="2400" b="1" dirty="0">
                <a:latin typeface="Arial"/>
                <a:cs typeface="Arial"/>
              </a:rPr>
              <a:t>and high </a:t>
            </a:r>
            <a:r>
              <a:rPr lang="en-US" sz="2400" b="1" dirty="0" smtClean="0">
                <a:latin typeface="Arial"/>
                <a:cs typeface="Arial"/>
              </a:rPr>
              <a:t>skill </a:t>
            </a:r>
            <a:r>
              <a:rPr lang="en-US" sz="2400" b="1" dirty="0" smtClean="0">
                <a:latin typeface="Arial"/>
                <a:cs typeface="Arial"/>
              </a:rPr>
              <a:t>days</a:t>
            </a:r>
            <a:r>
              <a:rPr lang="en-US" sz="2400" b="1" i="1" dirty="0" smtClean="0">
                <a:latin typeface="Arial"/>
                <a:cs typeface="Arial"/>
              </a:rPr>
              <a:t>, </a:t>
            </a:r>
            <a:r>
              <a:rPr lang="en-US" sz="2400" dirty="0" smtClean="0">
                <a:latin typeface="Arial"/>
                <a:cs typeface="Arial"/>
              </a:rPr>
              <a:t>respectively </a:t>
            </a: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Time </a:t>
            </a:r>
            <a:r>
              <a:rPr lang="en-US" sz="2400" dirty="0">
                <a:latin typeface="Arial"/>
                <a:cs typeface="Arial"/>
              </a:rPr>
              <a:t>periods beginning five days prior to day 5 (i.e</a:t>
            </a:r>
            <a:r>
              <a:rPr lang="en-US" sz="2400" dirty="0" smtClean="0">
                <a:latin typeface="Arial"/>
                <a:cs typeface="Arial"/>
              </a:rPr>
              <a:t>., </a:t>
            </a:r>
            <a:r>
              <a:rPr lang="en-US" sz="2400" dirty="0">
                <a:latin typeface="Arial"/>
                <a:cs typeface="Arial"/>
              </a:rPr>
              <a:t>day 0) </a:t>
            </a:r>
            <a:r>
              <a:rPr lang="en-US" sz="2400" dirty="0" smtClean="0">
                <a:latin typeface="Arial"/>
                <a:cs typeface="Arial"/>
              </a:rPr>
              <a:t>through</a:t>
            </a:r>
            <a:r>
              <a:rPr lang="en-US" sz="2400" dirty="0" smtClean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day </a:t>
            </a:r>
            <a:r>
              <a:rPr lang="en-US" sz="2400" dirty="0" smtClean="0">
                <a:latin typeface="Arial"/>
                <a:cs typeface="Arial"/>
              </a:rPr>
              <a:t>5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smtClean="0">
                <a:latin typeface="Arial"/>
                <a:cs typeface="Arial"/>
              </a:rPr>
              <a:t>are referred </a:t>
            </a:r>
            <a:r>
              <a:rPr lang="en-US" sz="2400" dirty="0">
                <a:latin typeface="Arial"/>
                <a:cs typeface="Arial"/>
              </a:rPr>
              <a:t>to as </a:t>
            </a:r>
            <a:r>
              <a:rPr lang="en-US" sz="2400" b="1" dirty="0">
                <a:latin typeface="Arial"/>
                <a:cs typeface="Arial"/>
              </a:rPr>
              <a:t>low and high </a:t>
            </a:r>
            <a:r>
              <a:rPr lang="en-US" sz="2400" b="1" dirty="0" smtClean="0">
                <a:latin typeface="Arial"/>
                <a:cs typeface="Arial"/>
              </a:rPr>
              <a:t>skill periods</a:t>
            </a:r>
          </a:p>
          <a:p>
            <a:endParaRPr lang="en-US" sz="2400" b="1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ACs that </a:t>
            </a:r>
            <a:r>
              <a:rPr lang="en-US" sz="2400" dirty="0">
                <a:latin typeface="Arial"/>
                <a:cs typeface="Arial"/>
              </a:rPr>
              <a:t>exist in the Arctic (&gt;70°N) at any time within the low and high </a:t>
            </a:r>
            <a:r>
              <a:rPr lang="en-US" sz="2400" dirty="0" smtClean="0">
                <a:latin typeface="Arial"/>
                <a:cs typeface="Arial"/>
              </a:rPr>
              <a:t>skill </a:t>
            </a:r>
            <a:r>
              <a:rPr lang="en-US" sz="2400" dirty="0">
                <a:latin typeface="Arial"/>
                <a:cs typeface="Arial"/>
              </a:rPr>
              <a:t>periods </a:t>
            </a:r>
            <a:r>
              <a:rPr lang="en-US" sz="2400" dirty="0" smtClean="0">
                <a:latin typeface="Arial"/>
                <a:cs typeface="Arial"/>
              </a:rPr>
              <a:t>are identified</a:t>
            </a:r>
            <a:endParaRPr lang="en-US" sz="1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b="1" dirty="0" smtClean="0">
              <a:latin typeface="Arial"/>
              <a:cs typeface="Arial"/>
            </a:endParaRPr>
          </a:p>
          <a:p>
            <a:endParaRPr lang="en-US" sz="2400" b="1" i="1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None/>
            </a:pPr>
            <a:endParaRPr lang="en-US" sz="2200" dirty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80294" y="-33716"/>
            <a:ext cx="8884344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Methods: Forecast Skill Evaluation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67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requency_all_ACs_low_vs_high_vs_climo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" b="7951"/>
          <a:stretch/>
        </p:blipFill>
        <p:spPr>
          <a:xfrm>
            <a:off x="4425583" y="1386709"/>
            <a:ext cx="4600863" cy="376803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80293" y="-33716"/>
            <a:ext cx="9072887" cy="7222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and Frequency of ACs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236759"/>
              </p:ext>
            </p:extLst>
          </p:nvPr>
        </p:nvGraphicFramePr>
        <p:xfrm>
          <a:off x="89803" y="1526496"/>
          <a:ext cx="3825079" cy="35328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2403"/>
                <a:gridCol w="1296232"/>
                <a:gridCol w="1466444"/>
              </a:tblGrid>
              <a:tr h="1005749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Period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Number of days in period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Number</a:t>
                      </a:r>
                      <a:r>
                        <a:rPr lang="en-US" sz="1800" b="1" baseline="0" dirty="0" smtClean="0">
                          <a:latin typeface="Arial"/>
                          <a:cs typeface="Arial"/>
                        </a:rPr>
                        <a:t> of ACs in period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9531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/>
                          <a:cs typeface="Arial"/>
                        </a:rPr>
                        <a:t>Climo</a:t>
                      </a:r>
                      <a:endParaRPr lang="en-US" sz="18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4018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2542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228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Low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skill</a:t>
                      </a:r>
                      <a:endParaRPr lang="en-US" sz="18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469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401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945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baseline="0" dirty="0" smtClean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High skill</a:t>
                      </a:r>
                      <a:endParaRPr lang="en-US" sz="1800" b="1" dirty="0">
                        <a:solidFill>
                          <a:srgbClr val="0000FF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477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345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456919" y="1086448"/>
            <a:ext cx="456952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Frequency of ACs (number of ACs day</a:t>
            </a:r>
            <a:r>
              <a:rPr lang="en-US" sz="1600" baseline="30000" dirty="0" smtClean="0">
                <a:latin typeface="Arial"/>
                <a:cs typeface="Arial"/>
              </a:rPr>
              <a:t>−1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4882" y="5806011"/>
            <a:ext cx="850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Frequency = number of ACs within period / number of days within period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0170" y="5154740"/>
            <a:ext cx="8032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err="1" smtClean="0">
                <a:latin typeface="Arial"/>
                <a:cs typeface="Arial"/>
              </a:rPr>
              <a:t>climo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41" y="5154740"/>
            <a:ext cx="8032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low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37635" y="5154740"/>
            <a:ext cx="80327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high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2560" y="4901869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0.0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2560" y="4209797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0.2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52560" y="3524373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0.4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2560" y="2838959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0.6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2560" y="2153535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0.8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2560" y="1464790"/>
            <a:ext cx="5043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1.0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272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94093</TotalTime>
  <Words>4605</Words>
  <Application>Microsoft Macintosh PowerPoint</Application>
  <PresentationFormat>On-screen Show (4:3)</PresentationFormat>
  <Paragraphs>1255</Paragraphs>
  <Slides>65</Slides>
  <Notes>64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6" baseType="lpstr">
      <vt:lpstr>Office Theme</vt:lpstr>
      <vt:lpstr>A Comparison of Arctic Cyclones between Periods of Low and High Forecast Skill of the Synoptic-scale Flow over the Arctic</vt:lpstr>
      <vt:lpstr>Motivation</vt:lpstr>
      <vt:lpstr>Motivation</vt:lpstr>
      <vt:lpstr>Purpose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   Email: kbiernat@albany.edu</vt:lpstr>
      <vt:lpstr>References</vt:lpstr>
      <vt:lpstr>PowerPoint Presentation</vt:lpstr>
      <vt:lpstr>Background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Tropopause Polar Vortices and the Great Arctic Cyclone of August 2012  </dc:title>
  <dc:creator>Kevin Biernat</dc:creator>
  <cp:lastModifiedBy>Kevin Biernat</cp:lastModifiedBy>
  <cp:revision>1116</cp:revision>
  <dcterms:created xsi:type="dcterms:W3CDTF">2018-03-04T15:15:25Z</dcterms:created>
  <dcterms:modified xsi:type="dcterms:W3CDTF">2019-04-22T13:47:05Z</dcterms:modified>
</cp:coreProperties>
</file>