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7" r:id="rId2"/>
    <p:sldId id="669" r:id="rId3"/>
    <p:sldId id="779" r:id="rId4"/>
    <p:sldId id="641" r:id="rId5"/>
    <p:sldId id="645" r:id="rId6"/>
    <p:sldId id="780" r:id="rId7"/>
    <p:sldId id="674" r:id="rId8"/>
    <p:sldId id="648" r:id="rId9"/>
    <p:sldId id="676" r:id="rId10"/>
    <p:sldId id="680" r:id="rId11"/>
    <p:sldId id="759" r:id="rId12"/>
    <p:sldId id="760" r:id="rId13"/>
    <p:sldId id="764" r:id="rId14"/>
    <p:sldId id="775" r:id="rId15"/>
    <p:sldId id="776" r:id="rId16"/>
    <p:sldId id="777" r:id="rId17"/>
    <p:sldId id="778" r:id="rId18"/>
    <p:sldId id="695" r:id="rId19"/>
    <p:sldId id="770" r:id="rId20"/>
    <p:sldId id="702" r:id="rId21"/>
    <p:sldId id="709" r:id="rId22"/>
    <p:sldId id="771" r:id="rId23"/>
    <p:sldId id="708" r:id="rId24"/>
    <p:sldId id="728" r:id="rId25"/>
    <p:sldId id="732" r:id="rId26"/>
    <p:sldId id="733" r:id="rId27"/>
    <p:sldId id="734" r:id="rId28"/>
    <p:sldId id="754" r:id="rId29"/>
    <p:sldId id="753" r:id="rId30"/>
    <p:sldId id="755" r:id="rId31"/>
    <p:sldId id="774" r:id="rId32"/>
    <p:sldId id="781" r:id="rId33"/>
    <p:sldId id="735" r:id="rId34"/>
    <p:sldId id="501" r:id="rId35"/>
    <p:sldId id="611" r:id="rId36"/>
    <p:sldId id="677" r:id="rId37"/>
    <p:sldId id="681" r:id="rId38"/>
    <p:sldId id="688" r:id="rId39"/>
    <p:sldId id="689" r:id="rId40"/>
    <p:sldId id="690" r:id="rId41"/>
    <p:sldId id="691" r:id="rId42"/>
    <p:sldId id="756" r:id="rId43"/>
    <p:sldId id="761" r:id="rId44"/>
    <p:sldId id="765" r:id="rId45"/>
    <p:sldId id="767" r:id="rId46"/>
    <p:sldId id="692" r:id="rId47"/>
    <p:sldId id="693" r:id="rId48"/>
    <p:sldId id="694" r:id="rId49"/>
    <p:sldId id="697" r:id="rId50"/>
    <p:sldId id="757" r:id="rId51"/>
    <p:sldId id="762" r:id="rId52"/>
    <p:sldId id="766" r:id="rId53"/>
    <p:sldId id="768" r:id="rId54"/>
    <p:sldId id="683" r:id="rId55"/>
    <p:sldId id="684" r:id="rId56"/>
    <p:sldId id="739" r:id="rId57"/>
    <p:sldId id="714" r:id="rId58"/>
    <p:sldId id="715" r:id="rId59"/>
    <p:sldId id="745" r:id="rId60"/>
    <p:sldId id="746" r:id="rId61"/>
    <p:sldId id="719" r:id="rId62"/>
    <p:sldId id="747" r:id="rId63"/>
    <p:sldId id="720" r:id="rId64"/>
    <p:sldId id="772" r:id="rId65"/>
    <p:sldId id="773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164" autoAdjust="0"/>
  </p:normalViewPr>
  <p:slideViewPr>
    <p:cSldViewPr snapToGrid="0" snapToObjects="1">
      <p:cViewPr varScale="1">
        <p:scale>
          <a:sx n="110" d="100"/>
          <a:sy n="110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4/22/19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Prediction Workshop 2019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25 April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b="7511"/>
          <a:stretch/>
        </p:blipFill>
        <p:spPr>
          <a:xfrm>
            <a:off x="716799" y="1130138"/>
            <a:ext cx="8125922" cy="4583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ACs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37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79344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56450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90" y="1400909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limo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946" y="5700525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746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318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4116" y="5697547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62" y="5335066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462" y="455819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62" y="3768938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462" y="2985873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62" y="219682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62" y="142197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1.0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359" y="832367"/>
            <a:ext cx="76900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Frequency of ACs (number of ACs 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by season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0436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3" y="1127160"/>
            <a:ext cx="4930054" cy="4581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5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52" name="Picture 51" descr="track_density_normalized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" y="1219700"/>
            <a:ext cx="4477394" cy="4160520"/>
          </a:xfrm>
          <a:prstGeom prst="rect">
            <a:avLst/>
          </a:prstGeom>
        </p:spPr>
      </p:pic>
      <p:pic>
        <p:nvPicPr>
          <p:cNvPr id="53" name="Picture 52" descr="track_density_normalized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0" y="1219700"/>
            <a:ext cx="4477395" cy="416052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99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AC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7340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557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track_density_normalized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onlyLow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123454"/>
            <a:ext cx="9034272" cy="29677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32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" y="3123456"/>
            <a:ext cx="9034272" cy="29677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86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onlyLow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059107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24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" y="3060810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4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21660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221099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45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(ACs)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synoptic-scale cyclones that may originate within the Arctic or move into the Arctic from lower latitudes (e.g., Crawford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associated with strong surface winds and poleward advection of warm, moist air, contributing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Zhang et al. 2013)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accompanying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pose hazards to ships navigating through open passageways in the Arctic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ompare_pmin_stndAnom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/>
        </p:blipFill>
        <p:spPr>
          <a:xfrm>
            <a:off x="526954" y="910142"/>
            <a:ext cx="8617046" cy="39743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49210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299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632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2004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714219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97598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260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090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850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645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4563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659359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764" y="4269651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64" y="361388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040" y="296419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040" y="230842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40" y="1658740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764" y="100741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5898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260059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23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579"/>
          <a:stretch/>
        </p:blipFill>
        <p:spPr>
          <a:xfrm>
            <a:off x="499931" y="910291"/>
            <a:ext cx="864407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6414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58655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2005" y="456308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005" y="4026055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005" y="3463110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005" y="2920899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30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05" y="2368321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05" y="181885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005" y="126627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60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0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750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dirty="0" smtClean="0">
                <a:latin typeface="Arial"/>
                <a:cs typeface="Arial"/>
              </a:rPr>
              <a:t>(valid 0000 UTC 1 Jan 2016)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and High Skill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0294" y="587920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 day-5 forecasts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    </a:t>
            </a:r>
            <a:r>
              <a:rPr lang="en-US" dirty="0" smtClean="0">
                <a:latin typeface="Arial"/>
                <a:cs typeface="Arial"/>
              </a:rPr>
              <a:t>500-hPa geopotential height (shading) from GEFS reforecast dataset v2;                                                          500-hPa geopotential height (dam, black) from ERA-Interim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359312" y="225761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916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(valid 0000 UTC 6 Feb 2009)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611725" y="1122775"/>
            <a:ext cx="4494608" cy="4220425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/>
        </p:nvSpPr>
        <p:spPr>
          <a:xfrm>
            <a:off x="5916913" y="2239248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0294" y="5457203"/>
            <a:ext cx="8990434" cy="369332"/>
            <a:chOff x="80294" y="5508343"/>
            <a:chExt cx="8990434" cy="369332"/>
          </a:xfrm>
        </p:grpSpPr>
        <p:pic>
          <p:nvPicPr>
            <p:cNvPr id="18" name="Picture 17" descr="300Z_stndanom_35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2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Calculate </a:t>
            </a:r>
            <a:r>
              <a:rPr lang="en-US" sz="2400" dirty="0" smtClean="0">
                <a:latin typeface="Arial"/>
                <a:cs typeface="Arial"/>
              </a:rPr>
              <a:t>absolute value of standardized </a:t>
            </a:r>
            <a:r>
              <a:rPr lang="en-US" sz="2400" dirty="0">
                <a:latin typeface="Arial"/>
                <a:cs typeface="Arial"/>
              </a:rPr>
              <a:t>anomaly of 500-hPa v-wind </a:t>
            </a:r>
            <a:r>
              <a:rPr lang="en-US" sz="2400" dirty="0" smtClean="0">
                <a:latin typeface="Arial"/>
                <a:cs typeface="Arial"/>
              </a:rPr>
              <a:t>(hereafter </a:t>
            </a:r>
            <a:r>
              <a:rPr lang="en-US" sz="2400" b="1" dirty="0" smtClean="0"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) using </a:t>
            </a:r>
            <a:r>
              <a:rPr lang="en-US" sz="2400" dirty="0">
                <a:latin typeface="Arial"/>
                <a:cs typeface="Arial"/>
              </a:rPr>
              <a:t>ERA</a:t>
            </a:r>
            <a:r>
              <a:rPr lang="en-US" sz="2400" dirty="0" smtClean="0">
                <a:latin typeface="Arial"/>
                <a:cs typeface="Arial"/>
              </a:rPr>
              <a:t>-Interim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area-weighted average of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over the Arctic (≥70°N)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low and high skill periods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                              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(shading)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5324" r="7151" b="1879"/>
          <a:stretch/>
        </p:blipFill>
        <p:spPr>
          <a:xfrm>
            <a:off x="243209" y="5761579"/>
            <a:ext cx="8778000" cy="18288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0800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894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6297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39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3549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372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073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647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897" b="16054"/>
          <a:stretch/>
        </p:blipFill>
        <p:spPr>
          <a:xfrm>
            <a:off x="743477" y="1148357"/>
            <a:ext cx="8170189" cy="3727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4551" y="760274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2508" y="615185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2213" y="5980936"/>
            <a:ext cx="1526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low-skill mean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2508" y="6493840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213" y="6323980"/>
            <a:ext cx="2097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high-skill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808494"/>
            <a:ext cx="1526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shading: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nterquartile range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92508" y="5822635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701" y="5650183"/>
            <a:ext cx="2522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1979–2017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384333" y="601487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384333" y="624479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51432" y="5676467"/>
            <a:ext cx="231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742313" y="607734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7761" y="5783400"/>
            <a:ext cx="2316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551" y="5147746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0000 UTC of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213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-120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743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-96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3556" y="4870747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-72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4084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-48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60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-24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845" y="4865152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399" y="45216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98502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3445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9" y="29023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399" y="23669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8272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399" y="1284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1.1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highest during JJA for low skill periods and highest during SON for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lowest during DJF for both low and high skill periods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northern portions of central and eastern Eurasia and much of the adjacent Arctic Ocean </a:t>
            </a:r>
            <a:r>
              <a:rPr lang="en-US" sz="2400" dirty="0" smtClean="0">
                <a:latin typeface="Arial"/>
                <a:cs typeface="Arial"/>
              </a:rPr>
              <a:t>relative </a:t>
            </a:r>
            <a:r>
              <a:rPr lang="en-US" sz="2400" dirty="0">
                <a:latin typeface="Arial"/>
                <a:cs typeface="Arial"/>
              </a:rPr>
              <a:t>to Arctic cyclones during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the northern North Atlantic and the adjacent Norwegian and Barents Seas </a:t>
            </a:r>
            <a:r>
              <a:rPr lang="en-US" sz="2400" dirty="0" smtClean="0">
                <a:latin typeface="Arial"/>
                <a:cs typeface="Arial"/>
              </a:rPr>
              <a:t>relative </a:t>
            </a:r>
            <a:r>
              <a:rPr lang="en-US" sz="2400" dirty="0">
                <a:latin typeface="Arial"/>
                <a:cs typeface="Arial"/>
              </a:rPr>
              <a:t>to Arctic cyclones during low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for </a:t>
            </a:r>
            <a:r>
              <a:rPr lang="en-US" sz="2400" dirty="0" smtClean="0">
                <a:latin typeface="Arial"/>
                <a:cs typeface="Arial"/>
              </a:rPr>
              <a:t>strong Arctic cyclones can be low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Accurate forecasts of the Great Arctic Cyclone of August 2012 extend only out to 2–3 day lead time prior to peak intensity</a:t>
            </a:r>
          </a:p>
          <a:p>
            <a:pPr marL="45720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skill of the synoptic-scale flow over the Arctic may be low at times relative to climatology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It is anticipated that low forecast skill of the synoptic-scale flow over the Arctic may be attributed in part to low forecast skill of ACs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 err="1">
                <a:latin typeface="Arial"/>
                <a:cs typeface="Arial"/>
              </a:rPr>
              <a:t>Buizza</a:t>
            </a:r>
            <a:r>
              <a:rPr lang="en-US" sz="1700" dirty="0">
                <a:latin typeface="Arial"/>
                <a:cs typeface="Arial"/>
              </a:rPr>
              <a:t>, R., J. R. </a:t>
            </a:r>
            <a:r>
              <a:rPr lang="en-US" sz="1700" dirty="0" err="1">
                <a:latin typeface="Arial"/>
                <a:cs typeface="Arial"/>
              </a:rPr>
              <a:t>Bidlot</a:t>
            </a:r>
            <a:r>
              <a:rPr lang="en-US" sz="1700" dirty="0">
                <a:latin typeface="Arial"/>
                <a:cs typeface="Arial"/>
              </a:rPr>
              <a:t>, N. </a:t>
            </a:r>
            <a:r>
              <a:rPr lang="en-US" sz="1700" dirty="0" err="1">
                <a:latin typeface="Arial"/>
                <a:cs typeface="Arial"/>
              </a:rPr>
              <a:t>Wedi</a:t>
            </a:r>
            <a:r>
              <a:rPr lang="en-US" sz="1700" dirty="0">
                <a:latin typeface="Arial"/>
                <a:cs typeface="Arial"/>
              </a:rPr>
              <a:t>, M. Fuentes, M. </a:t>
            </a:r>
            <a:r>
              <a:rPr lang="en-US" sz="1700" dirty="0" err="1">
                <a:latin typeface="Arial"/>
                <a:cs typeface="Arial"/>
              </a:rPr>
              <a:t>Hamrud</a:t>
            </a:r>
            <a:r>
              <a:rPr lang="en-US" sz="1700" dirty="0">
                <a:latin typeface="Arial"/>
                <a:cs typeface="Arial"/>
              </a:rPr>
              <a:t>, G. Holt, and F. </a:t>
            </a:r>
            <a:r>
              <a:rPr lang="en-US" sz="1700" dirty="0" err="1">
                <a:latin typeface="Arial"/>
                <a:cs typeface="Arial"/>
              </a:rPr>
              <a:t>Vitart</a:t>
            </a:r>
            <a:r>
              <a:rPr lang="en-US" sz="1700" dirty="0">
                <a:latin typeface="Arial"/>
                <a:cs typeface="Arial"/>
              </a:rPr>
              <a:t>,  </a:t>
            </a: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2007</a:t>
            </a:r>
            <a:r>
              <a:rPr lang="en-US" sz="1700" dirty="0">
                <a:latin typeface="Arial"/>
                <a:cs typeface="Arial"/>
              </a:rPr>
              <a:t>: The new </a:t>
            </a:r>
            <a:r>
              <a:rPr lang="en-US" sz="1700" dirty="0" smtClean="0">
                <a:latin typeface="Arial"/>
                <a:cs typeface="Arial"/>
              </a:rPr>
              <a:t>ECMWF </a:t>
            </a:r>
            <a:r>
              <a:rPr lang="en-US" sz="1700" dirty="0">
                <a:latin typeface="Arial"/>
                <a:cs typeface="Arial"/>
              </a:rPr>
              <a:t>VAREPS (Variable Resolution Ensemble Prediction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System</a:t>
            </a:r>
            <a:r>
              <a:rPr lang="en-US" sz="1700" dirty="0">
                <a:latin typeface="Arial"/>
                <a:cs typeface="Arial"/>
              </a:rPr>
              <a:t>). </a:t>
            </a:r>
            <a:r>
              <a:rPr lang="en-US" sz="1700" i="1" dirty="0">
                <a:latin typeface="Arial"/>
                <a:cs typeface="Arial"/>
              </a:rPr>
              <a:t>Quart. J. Roy.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133,</a:t>
            </a:r>
            <a:r>
              <a:rPr lang="en-US" sz="1700" dirty="0">
                <a:latin typeface="Arial"/>
                <a:cs typeface="Arial"/>
              </a:rPr>
              <a:t> 681–695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Crawford, A., and M. </a:t>
            </a:r>
            <a:r>
              <a:rPr lang="en-US" sz="1700" dirty="0" err="1" smtClean="0">
                <a:latin typeface="Arial"/>
                <a:cs typeface="Arial"/>
              </a:rPr>
              <a:t>Serreze</a:t>
            </a:r>
            <a:r>
              <a:rPr lang="en-US" sz="1700" dirty="0" smtClean="0">
                <a:latin typeface="Arial"/>
                <a:cs typeface="Arial"/>
              </a:rPr>
              <a:t>, </a:t>
            </a:r>
            <a:r>
              <a:rPr lang="en-US" sz="1700" dirty="0">
                <a:latin typeface="Arial"/>
                <a:cs typeface="Arial"/>
              </a:rPr>
              <a:t>2016: Does the summer Arctic frontal zone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influence </a:t>
            </a:r>
            <a:r>
              <a:rPr lang="en-US" sz="1700" dirty="0">
                <a:latin typeface="Arial"/>
                <a:cs typeface="Arial"/>
              </a:rPr>
              <a:t>Arctic Ocean cyclone </a:t>
            </a:r>
            <a:r>
              <a:rPr lang="en-US" sz="1700" dirty="0" smtClean="0">
                <a:latin typeface="Arial"/>
                <a:cs typeface="Arial"/>
              </a:rPr>
              <a:t>activity</a:t>
            </a:r>
            <a:r>
              <a:rPr lang="en-US" sz="1700" dirty="0">
                <a:latin typeface="Arial"/>
                <a:cs typeface="Arial"/>
              </a:rPr>
              <a:t>? </a:t>
            </a:r>
            <a:r>
              <a:rPr lang="en-US" sz="1700" i="1" dirty="0">
                <a:latin typeface="Arial"/>
                <a:cs typeface="Arial"/>
              </a:rPr>
              <a:t>J. Climate,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29,</a:t>
            </a:r>
            <a:r>
              <a:rPr lang="en-US" sz="1700" dirty="0">
                <a:latin typeface="Arial"/>
                <a:cs typeface="Arial"/>
              </a:rPr>
              <a:t> 4977–4993.</a:t>
            </a:r>
          </a:p>
          <a:p>
            <a:r>
              <a:rPr lang="en-US" sz="1700" dirty="0">
                <a:latin typeface="Arial"/>
                <a:cs typeface="Arial"/>
              </a:rPr>
              <a:t>Hamill, T. M., </a:t>
            </a:r>
            <a:r>
              <a:rPr lang="en-US" sz="1700" dirty="0" smtClean="0">
                <a:latin typeface="Arial"/>
                <a:cs typeface="Arial"/>
              </a:rPr>
              <a:t>G</a:t>
            </a:r>
            <a:r>
              <a:rPr lang="en-US" sz="1700" dirty="0">
                <a:latin typeface="Arial"/>
                <a:cs typeface="Arial"/>
              </a:rPr>
              <a:t>. T. Bates, J. S. Whitaker, D. R. Murray, M. </a:t>
            </a:r>
            <a:r>
              <a:rPr lang="en-US" sz="1700" dirty="0" err="1">
                <a:latin typeface="Arial"/>
                <a:cs typeface="Arial"/>
              </a:rPr>
              <a:t>Fiorino</a:t>
            </a:r>
            <a:r>
              <a:rPr lang="en-US" sz="1700" dirty="0">
                <a:latin typeface="Arial"/>
                <a:cs typeface="Arial"/>
              </a:rPr>
              <a:t>, T. J.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Galarneau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Jr., Y. Zhu, and W. </a:t>
            </a:r>
            <a:r>
              <a:rPr lang="en-US" sz="1700" dirty="0" err="1" smtClean="0">
                <a:latin typeface="Arial"/>
                <a:cs typeface="Arial"/>
              </a:rPr>
              <a:t>Lapenta</a:t>
            </a:r>
            <a:r>
              <a:rPr lang="en-US" sz="1700" dirty="0">
                <a:latin typeface="Arial"/>
                <a:cs typeface="Arial"/>
              </a:rPr>
              <a:t>, 2013: NOAA’s second-generation 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global </a:t>
            </a:r>
            <a:r>
              <a:rPr lang="en-US" sz="1700" dirty="0">
                <a:latin typeface="Arial"/>
                <a:cs typeface="Arial"/>
              </a:rPr>
              <a:t>medium-range ensemble reforecast dataset.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b="1" dirty="0" smtClean="0">
                <a:latin typeface="Arial"/>
                <a:cs typeface="Arial"/>
              </a:rPr>
              <a:t>           94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1553–1565. </a:t>
            </a:r>
            <a:endParaRPr lang="en-US" sz="1700" dirty="0" smtClean="0">
              <a:latin typeface="Arial"/>
              <a:cs typeface="Arial"/>
            </a:endParaRPr>
          </a:p>
          <a:p>
            <a:r>
              <a:rPr lang="en-US" sz="1700" dirty="0" err="1">
                <a:latin typeface="Arial"/>
                <a:cs typeface="Arial"/>
              </a:rPr>
              <a:t>Sprenger</a:t>
            </a:r>
            <a:r>
              <a:rPr lang="en-US" sz="1700" dirty="0">
                <a:latin typeface="Arial"/>
                <a:cs typeface="Arial"/>
              </a:rPr>
              <a:t>, M., and Coauthors, 2017: Global climatologies of Eulerian and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Lagrangian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flow </a:t>
            </a:r>
            <a:r>
              <a:rPr lang="en-US" sz="1700" dirty="0" smtClean="0">
                <a:latin typeface="Arial"/>
                <a:cs typeface="Arial"/>
              </a:rPr>
              <a:t>features </a:t>
            </a:r>
            <a:r>
              <a:rPr lang="en-US" sz="1700" dirty="0">
                <a:latin typeface="Arial"/>
                <a:cs typeface="Arial"/>
              </a:rPr>
              <a:t>based on ERA-Interim.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          98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1739–1748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Torn, R. D., 2017: A comparison of the downstream predictability associated with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ET </a:t>
            </a:r>
            <a:r>
              <a:rPr lang="en-US" sz="1700" dirty="0">
                <a:latin typeface="Arial"/>
                <a:cs typeface="Arial"/>
              </a:rPr>
              <a:t>and </a:t>
            </a:r>
            <a:r>
              <a:rPr lang="en-US" sz="1700" dirty="0" smtClean="0">
                <a:latin typeface="Arial"/>
                <a:cs typeface="Arial"/>
              </a:rPr>
              <a:t>baroclinic </a:t>
            </a:r>
            <a:r>
              <a:rPr lang="en-US" sz="1700" dirty="0">
                <a:latin typeface="Arial"/>
                <a:cs typeface="Arial"/>
              </a:rPr>
              <a:t>cyclones. </a:t>
            </a:r>
            <a:r>
              <a:rPr lang="en-US" sz="1700" i="1" dirty="0">
                <a:latin typeface="Arial"/>
                <a:cs typeface="Arial"/>
              </a:rPr>
              <a:t>Mon. </a:t>
            </a:r>
            <a:r>
              <a:rPr lang="en-US" sz="1700" i="1" dirty="0" err="1">
                <a:latin typeface="Arial"/>
                <a:cs typeface="Arial"/>
              </a:rPr>
              <a:t>Wea</a:t>
            </a:r>
            <a:r>
              <a:rPr lang="en-US" sz="1700" i="1" dirty="0">
                <a:latin typeface="Arial"/>
                <a:cs typeface="Arial"/>
              </a:rPr>
              <a:t>. Rev.,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145,</a:t>
            </a:r>
            <a:r>
              <a:rPr lang="en-US" sz="1700" dirty="0">
                <a:latin typeface="Arial"/>
                <a:cs typeface="Arial"/>
              </a:rPr>
              <a:t> 4651–4672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Yamagami, A., M. </a:t>
            </a:r>
            <a:r>
              <a:rPr lang="en-US" sz="1700" dirty="0" err="1">
                <a:latin typeface="Arial"/>
                <a:cs typeface="Arial"/>
              </a:rPr>
              <a:t>Matsueda</a:t>
            </a:r>
            <a:r>
              <a:rPr lang="en-US" sz="1700" dirty="0">
                <a:latin typeface="Arial"/>
                <a:cs typeface="Arial"/>
              </a:rPr>
              <a:t>, and H. L. Tanaka, 2018a: Predictability of the 2012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great </a:t>
            </a:r>
            <a:r>
              <a:rPr lang="en-US" sz="1700" dirty="0">
                <a:latin typeface="Arial"/>
                <a:cs typeface="Arial"/>
              </a:rPr>
              <a:t>Arctic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medium-range timescales. </a:t>
            </a:r>
            <a:r>
              <a:rPr lang="en-US" sz="1700" i="1" dirty="0">
                <a:latin typeface="Arial"/>
                <a:cs typeface="Arial"/>
              </a:rPr>
              <a:t>Polar Science,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15,</a:t>
            </a:r>
            <a:r>
              <a:rPr lang="en-US" sz="1700" dirty="0">
                <a:latin typeface="Arial"/>
                <a:cs typeface="Arial"/>
              </a:rPr>
              <a:t> 13–23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cyclones </a:t>
            </a:r>
            <a:r>
              <a:rPr lang="en-US" sz="1700" dirty="0">
                <a:latin typeface="Arial"/>
                <a:cs typeface="Arial"/>
              </a:rPr>
              <a:t>in </a:t>
            </a:r>
            <a:r>
              <a:rPr lang="en-US" sz="1700" dirty="0" smtClean="0">
                <a:latin typeface="Arial"/>
                <a:cs typeface="Arial"/>
              </a:rPr>
              <a:t>summer </a:t>
            </a:r>
            <a:r>
              <a:rPr lang="en-US" sz="1700" dirty="0">
                <a:latin typeface="Arial"/>
                <a:cs typeface="Arial"/>
              </a:rPr>
              <a:t>of 2008–2016.</a:t>
            </a:r>
            <a:r>
              <a:rPr lang="en-US" sz="1700" i="1" dirty="0">
                <a:latin typeface="Arial"/>
                <a:cs typeface="Arial"/>
              </a:rPr>
              <a:t>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Res. </a:t>
            </a:r>
            <a:r>
              <a:rPr lang="en-US" sz="1700" i="1" dirty="0" err="1">
                <a:latin typeface="Arial"/>
                <a:cs typeface="Arial"/>
              </a:rPr>
              <a:t>Lett</a:t>
            </a:r>
            <a:r>
              <a:rPr lang="en-US" sz="1700" i="1" dirty="0">
                <a:latin typeface="Arial"/>
                <a:cs typeface="Arial"/>
              </a:rPr>
              <a:t>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45,</a:t>
            </a:r>
            <a:r>
              <a:rPr lang="en-US" sz="1700" dirty="0">
                <a:latin typeface="Arial"/>
                <a:cs typeface="Arial"/>
              </a:rPr>
              <a:t> 4429– 4437</a:t>
            </a:r>
            <a:r>
              <a:rPr lang="en-US" sz="1700" dirty="0" smtClean="0">
                <a:latin typeface="Arial"/>
                <a:cs typeface="Arial"/>
              </a:rPr>
              <a:t>.</a:t>
            </a:r>
          </a:p>
          <a:p>
            <a:r>
              <a:rPr lang="en-US" sz="1700" dirty="0">
                <a:latin typeface="Arial"/>
                <a:cs typeface="Arial"/>
              </a:rPr>
              <a:t>Zhang, J., R. Lindsay, A. </a:t>
            </a:r>
            <a:r>
              <a:rPr lang="en-US" sz="1700" dirty="0" err="1">
                <a:latin typeface="Arial"/>
                <a:cs typeface="Arial"/>
              </a:rPr>
              <a:t>Schweiger</a:t>
            </a:r>
            <a:r>
              <a:rPr lang="en-US" sz="1700" dirty="0">
                <a:latin typeface="Arial"/>
                <a:cs typeface="Arial"/>
              </a:rPr>
              <a:t>, and M. Steele, 2013: The impact of an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intense </a:t>
            </a:r>
            <a:r>
              <a:rPr lang="en-US" sz="1700" dirty="0">
                <a:latin typeface="Arial"/>
                <a:cs typeface="Arial"/>
              </a:rPr>
              <a:t>summer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2012 Arctic sea ice retreat.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</a:t>
            </a:r>
            <a:r>
              <a:rPr lang="hu-HU" sz="1700" i="1" dirty="0">
                <a:latin typeface="Arial"/>
                <a:cs typeface="Arial"/>
              </a:rPr>
              <a:t>Res. Lett.,</a:t>
            </a:r>
            <a:r>
              <a:rPr lang="hu-HU" sz="1700" dirty="0">
                <a:latin typeface="Arial"/>
                <a:cs typeface="Arial"/>
              </a:rPr>
              <a:t> </a:t>
            </a:r>
            <a:endParaRPr lang="hu-HU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hu-HU" sz="1700" b="1" dirty="0">
                <a:latin typeface="Arial"/>
                <a:cs typeface="Arial"/>
              </a:rPr>
              <a:t> </a:t>
            </a:r>
            <a:r>
              <a:rPr lang="hu-HU" sz="1700" b="1" dirty="0" smtClean="0">
                <a:latin typeface="Arial"/>
                <a:cs typeface="Arial"/>
              </a:rPr>
              <a:t>          40</a:t>
            </a:r>
            <a:r>
              <a:rPr lang="hu-HU" sz="1700" b="1" dirty="0">
                <a:latin typeface="Arial"/>
                <a:cs typeface="Arial"/>
              </a:rPr>
              <a:t>,</a:t>
            </a:r>
            <a:r>
              <a:rPr lang="hu-HU" sz="1700" dirty="0">
                <a:latin typeface="Arial"/>
                <a:cs typeface="Arial"/>
              </a:rPr>
              <a:t> 720–726.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Arctic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8-09-08 at 3.0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" y="2142302"/>
            <a:ext cx="5901964" cy="41114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9932711">
            <a:off x="173637" y="3922450"/>
            <a:ext cx="4000010" cy="1449635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5846" y="4637922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8468" y="4332490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4358" y="3689656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078" y="3562657"/>
            <a:ext cx="740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59202" y="2816412"/>
            <a:ext cx="769471" cy="1389529"/>
          </a:xfrm>
          <a:custGeom>
            <a:avLst/>
            <a:gdLst>
              <a:gd name="connsiteX0" fmla="*/ 0 w 769471"/>
              <a:gd name="connsiteY0" fmla="*/ 1389529 h 1389529"/>
              <a:gd name="connsiteX1" fmla="*/ 134471 w 769471"/>
              <a:gd name="connsiteY1" fmla="*/ 903941 h 1389529"/>
              <a:gd name="connsiteX2" fmla="*/ 388471 w 769471"/>
              <a:gd name="connsiteY2" fmla="*/ 515470 h 1389529"/>
              <a:gd name="connsiteX3" fmla="*/ 635000 w 769471"/>
              <a:gd name="connsiteY3" fmla="*/ 231588 h 1389529"/>
              <a:gd name="connsiteX4" fmla="*/ 769471 w 769471"/>
              <a:gd name="connsiteY4" fmla="*/ 0 h 1389529"/>
              <a:gd name="connsiteX5" fmla="*/ 769471 w 769471"/>
              <a:gd name="connsiteY5" fmla="*/ 0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471" h="1389529">
                <a:moveTo>
                  <a:pt x="0" y="1389529"/>
                </a:moveTo>
                <a:cubicBezTo>
                  <a:pt x="34863" y="1219573"/>
                  <a:pt x="69726" y="1049617"/>
                  <a:pt x="134471" y="903941"/>
                </a:cubicBezTo>
                <a:cubicBezTo>
                  <a:pt x="199216" y="758265"/>
                  <a:pt x="305049" y="627529"/>
                  <a:pt x="388471" y="515470"/>
                </a:cubicBezTo>
                <a:cubicBezTo>
                  <a:pt x="471893" y="403411"/>
                  <a:pt x="571500" y="317500"/>
                  <a:pt x="635000" y="231588"/>
                </a:cubicBezTo>
                <a:cubicBezTo>
                  <a:pt x="698500" y="145676"/>
                  <a:pt x="769471" y="0"/>
                  <a:pt x="769471" y="0"/>
                </a:cubicBezTo>
                <a:lnTo>
                  <a:pt x="769471" y="0"/>
                </a:lnTo>
              </a:path>
            </a:pathLst>
          </a:custGeom>
          <a:ln w="114300">
            <a:solidFill>
              <a:srgbClr val="9D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8758" y="2518152"/>
            <a:ext cx="1449439" cy="1110951"/>
          </a:xfrm>
          <a:prstGeom prst="ellipse">
            <a:avLst/>
          </a:prstGeom>
          <a:noFill/>
          <a:ln w="571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1227" y="3084180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Barents                    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98" y="2810342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Kara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69" y="6363039"/>
            <a:ext cx="5901965" cy="329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4 adapted from Binder et al. (2017)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968334" y="2142301"/>
            <a:ext cx="3184847" cy="41114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During late Dec 2015 and early Jan 2016, warm, moist air transported between series of cyclones and blocking anticyclone (Binder et al. 2017)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More than 30 cm of sea ice thinning in the Barents and Kara Seas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occurred during this event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9600" dirty="0" smtClean="0"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873978"/>
            <a:ext cx="8516252" cy="98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Highly-amplified flow may enable cyclones and associated intrusions of warm, moist air to enter the Arctic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ll_ACs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4" y="112659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66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DJF,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location, intensity, </a:t>
            </a:r>
            <a:r>
              <a:rPr lang="en-US" sz="2400" dirty="0">
                <a:latin typeface="Arial"/>
                <a:cs typeface="Arial"/>
              </a:rPr>
              <a:t>seasonality, and 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ACs between </a:t>
            </a:r>
            <a:r>
              <a:rPr lang="en-US" sz="2400" dirty="0">
                <a:latin typeface="Arial"/>
                <a:cs typeface="Arial"/>
              </a:rPr>
              <a:t>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3" y="1123343"/>
            <a:ext cx="4930054" cy="45811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86" name="Picture 85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rack_density_normalized_differences_low_vs_climo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9" name="Picture 8" descr="track_density_normalized_differences_high_vs_climo_skill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50" y="1355885"/>
            <a:ext cx="4477394" cy="41605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0" name="Picture 69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MAM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87" y="1126518"/>
            <a:ext cx="4930053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MAM,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0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334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8" name="Picture 37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climo_skill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" y="1355885"/>
            <a:ext cx="4477395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skill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81" y="1355885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9" y="1120425"/>
            <a:ext cx="4930054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1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JJA,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ack_density_normalized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4" cy="45811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climo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" y="1355885"/>
            <a:ext cx="4477395" cy="4160520"/>
          </a:xfrm>
          <a:prstGeom prst="rect">
            <a:avLst/>
          </a:prstGeom>
        </p:spPr>
      </p:pic>
      <p:pic>
        <p:nvPicPr>
          <p:cNvPr id="11" name="Picture 10" descr="track_density_normalized_differences_high_vs_climo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9" y="1355885"/>
            <a:ext cx="4477394" cy="41605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5" name="Picture 74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1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AC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are deemed </a:t>
            </a:r>
            <a:r>
              <a:rPr lang="en-US" sz="2400" dirty="0">
                <a:latin typeface="Arial"/>
                <a:cs typeface="Arial"/>
              </a:rPr>
              <a:t>cyclones that last </a:t>
            </a:r>
            <a:r>
              <a:rPr lang="en-US" sz="2400" dirty="0" smtClean="0">
                <a:latin typeface="Arial"/>
                <a:cs typeface="Arial"/>
              </a:rPr>
              <a:t>≥ 2 d and </a:t>
            </a:r>
            <a:r>
              <a:rPr lang="en-US" sz="2400" dirty="0">
                <a:latin typeface="Arial"/>
                <a:cs typeface="Arial"/>
              </a:rPr>
              <a:t>spend at least some portion of their lifetimes in the Arctic (&gt;70°N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Arctic Cyclone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SON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mralized_all_ACs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6" y="1123343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SON,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SON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86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high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climo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4" name="Picture 3" descr="track_density_normalized_differences_high_vs_climo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07" y="1355885"/>
            <a:ext cx="4477394" cy="41605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1" name="Picture 30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3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80431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86" y="115903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68780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123145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7" y="1231457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454" y="998374"/>
            <a:ext cx="817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Distribution of AC genesis latitude (% per latitude bin)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171" y="1550729"/>
            <a:ext cx="8971688" cy="4155137"/>
            <a:chOff x="104985" y="1591259"/>
            <a:chExt cx="8971688" cy="4155137"/>
          </a:xfrm>
        </p:grpSpPr>
        <p:pic>
          <p:nvPicPr>
            <p:cNvPr id="101" name="Picture 100" descr="bar_chart_genLat_per_climo_low_hig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r="736"/>
            <a:stretch/>
          </p:blipFill>
          <p:spPr>
            <a:xfrm>
              <a:off x="391837" y="1604831"/>
              <a:ext cx="8684836" cy="3855054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>
              <a:off x="857445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16767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15771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788320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4737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0669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679247" y="1604831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63856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8637573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01867" y="5500175"/>
              <a:ext cx="5123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565869" y="5500175"/>
              <a:ext cx="4974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65577" y="5500175"/>
              <a:ext cx="49797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539780" y="5500175"/>
              <a:ext cx="4967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488483" y="5500175"/>
              <a:ext cx="5207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54368" y="5500175"/>
              <a:ext cx="509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426688" y="5500175"/>
              <a:ext cx="504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5591" y="5500175"/>
              <a:ext cx="5054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90397" y="5500175"/>
              <a:ext cx="4937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90°N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985" y="5175837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985" y="4468542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985" y="376515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985" y="3061773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985" y="2358390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985" y="165109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standardized </a:t>
            </a:r>
            <a:r>
              <a:rPr lang="en-US" sz="2400" dirty="0">
                <a:latin typeface="Arial"/>
                <a:cs typeface="Arial"/>
              </a:rPr>
              <a:t>anomaly of </a:t>
            </a:r>
            <a:r>
              <a:rPr lang="en-US" sz="2400" dirty="0" smtClean="0">
                <a:latin typeface="Arial"/>
                <a:cs typeface="Arial"/>
              </a:rPr>
              <a:t>ensemble forecast spread 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height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determine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 </a:t>
            </a:r>
            <a:r>
              <a:rPr lang="en-US" sz="2400" dirty="0">
                <a:latin typeface="Arial"/>
                <a:cs typeface="Arial"/>
              </a:rPr>
              <a:t>over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(≥70°N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 forecasts initialized at 0000 UTC during                                         2007–2017 and valid at day 5 from: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         dataset v2 (Hamill et al. 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ECMWF                                                    Ensemble Prediction System                                                          (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4" y="3569630"/>
            <a:ext cx="3440134" cy="3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MAM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SON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39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8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57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914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699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σ</a:t>
            </a:r>
            <a:r>
              <a:rPr lang="en-US" sz="2400" baseline="-25000" dirty="0" err="1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are calculated for 1985–2017 period from the GEFS reforecast dataset v2</a:t>
            </a: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that </a:t>
            </a:r>
            <a:r>
              <a:rPr lang="en-US" sz="2400" dirty="0">
                <a:latin typeface="Arial"/>
                <a:cs typeface="Arial"/>
              </a:rPr>
              <a:t>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identified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quency_all_ACs_low_vs_high_vs_clim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b="7951"/>
          <a:stretch/>
        </p:blipFill>
        <p:spPr>
          <a:xfrm>
            <a:off x="4425583" y="1386709"/>
            <a:ext cx="4600863" cy="376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6759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ACs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6919" y="1086448"/>
            <a:ext cx="45695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ACs (number of ACs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82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170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41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635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560" y="490186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560" y="4209797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560" y="3524373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2560" y="283895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560" y="2153535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560" y="1464790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1.0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94594</TotalTime>
  <Words>4599</Words>
  <Application>Microsoft Macintosh PowerPoint</Application>
  <PresentationFormat>On-screen Show (4:3)</PresentationFormat>
  <Paragraphs>1255</Paragraphs>
  <Slides>65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A Comparison of Arctic Cyclones between Periods of Low and High Forecast Skill of the Synoptic-scale Flow over the Arctic</vt:lpstr>
      <vt:lpstr>Motivation</vt:lpstr>
      <vt:lpstr>Motivation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 Email: kbiernat@albany.edu</vt:lpstr>
      <vt:lpstr>References</vt:lpstr>
      <vt:lpstr>PowerPoint Presentation</vt:lpstr>
      <vt:lpstr>Background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1120</cp:revision>
  <dcterms:created xsi:type="dcterms:W3CDTF">2018-03-04T15:15:25Z</dcterms:created>
  <dcterms:modified xsi:type="dcterms:W3CDTF">2019-04-22T22:13:56Z</dcterms:modified>
</cp:coreProperties>
</file>