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38" r:id="rId3"/>
    <p:sldId id="318" r:id="rId4"/>
    <p:sldId id="258" r:id="rId5"/>
    <p:sldId id="307" r:id="rId6"/>
    <p:sldId id="317" r:id="rId7"/>
    <p:sldId id="310" r:id="rId8"/>
    <p:sldId id="263" r:id="rId9"/>
    <p:sldId id="321" r:id="rId10"/>
    <p:sldId id="314" r:id="rId11"/>
    <p:sldId id="315" r:id="rId12"/>
    <p:sldId id="277" r:id="rId13"/>
    <p:sldId id="336" r:id="rId14"/>
    <p:sldId id="279" r:id="rId15"/>
    <p:sldId id="337" r:id="rId16"/>
    <p:sldId id="281" r:id="rId17"/>
    <p:sldId id="322" r:id="rId18"/>
    <p:sldId id="325" r:id="rId19"/>
    <p:sldId id="326" r:id="rId20"/>
    <p:sldId id="327" r:id="rId21"/>
    <p:sldId id="328" r:id="rId22"/>
    <p:sldId id="329" r:id="rId23"/>
    <p:sldId id="330" r:id="rId24"/>
    <p:sldId id="332" r:id="rId25"/>
    <p:sldId id="333" r:id="rId26"/>
    <p:sldId id="334" r:id="rId27"/>
    <p:sldId id="335" r:id="rId28"/>
    <p:sldId id="299" r:id="rId29"/>
    <p:sldId id="320" r:id="rId30"/>
    <p:sldId id="305" r:id="rId31"/>
    <p:sldId id="31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D802"/>
    <a:srgbClr val="31B300"/>
    <a:srgbClr val="43EB00"/>
    <a:srgbClr val="00FF13"/>
    <a:srgbClr val="FF0091"/>
    <a:srgbClr val="FF0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24" autoAdjust="0"/>
  </p:normalViewPr>
  <p:slideViewPr>
    <p:cSldViewPr snapToGrid="0" snapToObjects="1">
      <p:cViewPr varScale="1">
        <p:scale>
          <a:sx n="103" d="100"/>
          <a:sy n="103" d="100"/>
        </p:scale>
        <p:origin x="-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50679-1690-184E-94AD-C102108EF4EB}" type="datetimeFigureOut">
              <a:rPr lang="en-US" smtClean="0"/>
              <a:t>2/8/16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B0D6-3A32-4344-947C-280B6712D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5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</a:t>
            </a:r>
            <a:r>
              <a:rPr lang="en-US" baseline="0" dirty="0" smtClean="0"/>
              <a:t> a CTD but meets TPV criterion</a:t>
            </a:r>
          </a:p>
          <a:p>
            <a:r>
              <a:rPr lang="en-US" baseline="0" dirty="0" smtClean="0"/>
              <a:t>Lower DT theta and higher DT pressure</a:t>
            </a:r>
          </a:p>
          <a:p>
            <a:r>
              <a:rPr lang="en-US" baseline="0" dirty="0" smtClean="0"/>
              <a:t>Tropopause extends downward</a:t>
            </a:r>
          </a:p>
          <a:p>
            <a:r>
              <a:rPr lang="en-US" baseline="0" dirty="0" smtClean="0"/>
              <a:t>Local minimum of DT theta, max in DT pressure, and relatively circular symmetric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20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12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1–2 May 2010 Nashville Flood Event resulted in 26 fatalities and 2–3</a:t>
            </a:r>
            <a:r>
              <a:rPr lang="en-US" baseline="0" dirty="0" smtClean="0"/>
              <a:t> billion USD in damages throughout Tennessee and Kentucky during 1–4 May (Moore et al. 2012)</a:t>
            </a:r>
          </a:p>
          <a:p>
            <a:r>
              <a:rPr lang="en-US" dirty="0" smtClean="0"/>
              <a:t>May 2013 Central European Flood</a:t>
            </a:r>
            <a:r>
              <a:rPr lang="en-US" baseline="0" dirty="0" smtClean="0"/>
              <a:t> resulted in 22 billion USD in damages (costliest natural disaster in 2013)</a:t>
            </a:r>
          </a:p>
          <a:p>
            <a:r>
              <a:rPr lang="en-US" baseline="0" dirty="0" smtClean="0"/>
              <a:t>Hurricane Sandy: 71.4 billion USD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1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1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0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4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6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6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0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9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1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3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Weather Events Originating from Tropopause Polar Vortex Interactions with the North Atlantic Jet Stream</a:t>
            </a:r>
            <a:endParaRPr lang="en-US" sz="3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Lance F. Bosart, and Daniel Keyser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 27</a:t>
            </a:r>
            <a:r>
              <a:rPr lang="en-US" sz="2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Conference on Weather Analysis and Forecasting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July 2015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kbiernat@albany.edu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60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T_theta_pacific_track_2013110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" y="1129872"/>
            <a:ext cx="4435672" cy="4206240"/>
          </a:xfrm>
          <a:prstGeom prst="rect">
            <a:avLst/>
          </a:prstGeom>
        </p:spPr>
      </p:pic>
      <p:pic>
        <p:nvPicPr>
          <p:cNvPr id="5" name="Picture 4" descr="250_jet_mslp_pac_polar201311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1" y="1129872"/>
            <a:ext cx="4434840" cy="408926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0071" y="160870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087624" y="1866232"/>
            <a:ext cx="402003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692416" y="282603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54848" y="2594876"/>
            <a:ext cx="866067" cy="9335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955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54019" y="4757393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6370" y="4754334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63238" y="4755078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77624" y="338900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7624" y="194994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118" y="4758893"/>
            <a:ext cx="320601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77624" y="4410555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-12095" y="553299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-14916" y="648971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2988" y="5532991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4578976" y="552462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99880" y="2176725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06333" y="1657561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56677" y="4758893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39028" y="4755834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65896" y="4756578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80282" y="339050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680282" y="195144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03474" y="4755834"/>
            <a:ext cx="320601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80282" y="4412055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4578976" y="5547102"/>
            <a:ext cx="4574205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T_theta_pacific_track_2013110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" y="1133784"/>
            <a:ext cx="4435672" cy="4206240"/>
          </a:xfrm>
          <a:prstGeom prst="rect">
            <a:avLst/>
          </a:prstGeom>
        </p:spPr>
      </p:pic>
      <p:pic>
        <p:nvPicPr>
          <p:cNvPr id="3" name="Picture 2" descr="250_jet_mslp_pac_polar20131109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16" y="1133784"/>
            <a:ext cx="4434840" cy="408926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9248" y="2777536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336801" y="3035061"/>
            <a:ext cx="402003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431581" y="263752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-12095" y="553299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-14916" y="648971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578976" y="552462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9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03375" y="3875147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1679" y="3003489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39514" y="2591209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2988" y="5532991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4578976" y="5547102"/>
            <a:ext cx="4574205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54019" y="4757393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436370" y="4754334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63238" y="4755078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77624" y="338900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77624" y="194994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1118" y="4758893"/>
            <a:ext cx="320601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177624" y="4410555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756677" y="4758893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939028" y="4755834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265896" y="4756578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680282" y="339050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680282" y="195144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03474" y="4755834"/>
            <a:ext cx="320601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680282" y="4412055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84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na_track_2013111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" y="749767"/>
            <a:ext cx="4471416" cy="4943885"/>
          </a:xfrm>
          <a:prstGeom prst="rect">
            <a:avLst/>
          </a:prstGeom>
        </p:spPr>
      </p:pic>
      <p:pic>
        <p:nvPicPr>
          <p:cNvPr id="12" name="Picture 11" descr="250_jet_mslp_na_atl2013111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00" y="749767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45087" y="2739392"/>
            <a:ext cx="9992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cap="none" spc="0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1002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11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6705" y="244762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24364" y="2847493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-37680" y="2130396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7236" y="2835398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08371" y="3510716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76627" y="289625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3522" y="506844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9489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69653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98604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90277" y="491882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90277" y="365766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90277" y="2173458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5600769" y="2923573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31326" y="506994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77293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97457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226408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718081" y="492032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718081" y="365916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718081" y="2174958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1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50_jet_mslp_na_atl201311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38" y="749767"/>
            <a:ext cx="4471416" cy="4838326"/>
          </a:xfrm>
          <a:prstGeom prst="rect">
            <a:avLst/>
          </a:prstGeom>
        </p:spPr>
      </p:pic>
      <p:pic>
        <p:nvPicPr>
          <p:cNvPr id="3" name="Picture 2" descr="DT_theta_na_track_2013111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" y="749767"/>
            <a:ext cx="4471416" cy="49438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4704" y="2814692"/>
            <a:ext cx="9992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cap="none" spc="0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1002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3019" y="252307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50678" y="2922943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0749" y="2140722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0857" y="325587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65082" y="3302232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69700" y="3221482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067086" y="3107609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770165" y="357791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3522" y="506844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49489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69653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98604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90277" y="491882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90277" y="365766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0277" y="2173458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31326" y="506994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977293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097457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226408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718081" y="492032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718081" y="365916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718081" y="2174958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2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na_track_2013111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" y="759607"/>
            <a:ext cx="4474147" cy="4946904"/>
          </a:xfrm>
          <a:prstGeom prst="rect">
            <a:avLst/>
          </a:prstGeom>
        </p:spPr>
      </p:pic>
      <p:pic>
        <p:nvPicPr>
          <p:cNvPr id="4" name="Picture 3" descr="250_jet_mslp_na_atl2013111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00" y="759607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632698" y="2861049"/>
            <a:ext cx="9992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cap="none" spc="0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1003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12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1654" y="2634688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467" y="2570527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95495" y="366684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94545" y="3565896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57426" y="3002157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35702" y="3609819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68503" y="3601797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718334" y="292057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321570" y="3159065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074811" y="3012887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3522" y="506844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49489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69653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98604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0277" y="491882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90277" y="365766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90277" y="2173458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831326" y="506994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77293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97457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226408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18081" y="492032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718081" y="365916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18081" y="2174958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50_jet_mslp_na_atl201311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35" y="759607"/>
            <a:ext cx="4471416" cy="4838326"/>
          </a:xfrm>
          <a:prstGeom prst="rect">
            <a:avLst/>
          </a:prstGeom>
        </p:spPr>
      </p:pic>
      <p:pic>
        <p:nvPicPr>
          <p:cNvPr id="2" name="Picture 1" descr="DT_theta_na_track_20131113_0000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" y="759607"/>
            <a:ext cx="4482416" cy="49469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36989" y="2763806"/>
            <a:ext cx="866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2800" b="1" cap="none" spc="0" baseline="-2500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0918" y="255910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5083" y="2886917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36176" y="377757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54686" y="3203686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80194" y="2562432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65062" y="3340859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72876" y="3708307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94361" y="3164418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362977" y="2931776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3522" y="506844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49489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69653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98604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0277" y="491882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0277" y="365766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90277" y="2173458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31326" y="506994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77293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97457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226408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18081" y="492032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18081" y="365916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718081" y="2174958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5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na_track_2013111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" y="754643"/>
            <a:ext cx="4474146" cy="4946904"/>
          </a:xfrm>
          <a:prstGeom prst="rect">
            <a:avLst/>
          </a:prstGeom>
        </p:spPr>
      </p:pic>
      <p:pic>
        <p:nvPicPr>
          <p:cNvPr id="6" name="Picture 5" descr="250_jet_mslp_na_atl2013111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2" y="754643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03109" y="2519331"/>
            <a:ext cx="866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986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13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52549" y="236476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21078" y="2762084"/>
            <a:ext cx="170144" cy="37545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32295" y="3195318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1540" y="3747691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21982" y="2755642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81247" y="2340586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57432" y="3077179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46640" y="3959722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841495" y="2941802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3522" y="506844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49489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69653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98604" y="50684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0277" y="491882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0277" y="365766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90277" y="2173458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31326" y="506994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77293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97457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226408" y="5069941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18081" y="4920326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718081" y="365916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718081" y="2174958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8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vfgen_450-350_2013111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42" y="3765440"/>
            <a:ext cx="3984067" cy="2633472"/>
          </a:xfrm>
          <a:prstGeom prst="rect">
            <a:avLst/>
          </a:prstGeom>
        </p:spPr>
      </p:pic>
      <p:pic>
        <p:nvPicPr>
          <p:cNvPr id="10" name="Picture 9" descr="pvgrad_450-350_2013111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" y="3765440"/>
            <a:ext cx="3984067" cy="2633472"/>
          </a:xfrm>
          <a:prstGeom prst="rect">
            <a:avLst/>
          </a:prstGeom>
        </p:spPr>
      </p:pic>
      <p:pic>
        <p:nvPicPr>
          <p:cNvPr id="9" name="Picture 8" descr="fgen_925-850_20131113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949" y="657205"/>
            <a:ext cx="3971686" cy="2679192"/>
          </a:xfrm>
          <a:prstGeom prst="rect">
            <a:avLst/>
          </a:prstGeom>
        </p:spPr>
      </p:pic>
      <p:pic>
        <p:nvPicPr>
          <p:cNvPr id="8" name="Picture 7" descr="tadv_925-850_20131113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" y="663354"/>
            <a:ext cx="3971686" cy="26791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13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8587" y="3287910"/>
            <a:ext cx="4186825" cy="481778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925–850-hPa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advection [K (3 h)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wind 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72266" y="6244389"/>
            <a:ext cx="3984067" cy="695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450–350-hPa PV (PVU, gray), PV gradient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agnitude            [PVU (100 km)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wind speed 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578887" y="6409101"/>
            <a:ext cx="4382052" cy="41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450–350-hPa PV (PVU, gray), PV frontogenesis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[PVU (100 km)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2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day)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wind speed 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blue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745442" y="3241053"/>
            <a:ext cx="3964193" cy="57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925–850-hPa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rontogenesis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[K (100 km)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−1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 h)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and wind 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15441" y="978092"/>
            <a:ext cx="498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9389" y="4573940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3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371349" y="4876837"/>
            <a:ext cx="5239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86159" y="972651"/>
            <a:ext cx="498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739682" y="4573940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3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641644" y="4883166"/>
            <a:ext cx="5239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81093" y="4664104"/>
            <a:ext cx="892279" cy="55399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309 K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 DT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6" idx="0"/>
          </p:cNvCxnSpPr>
          <p:nvPr/>
        </p:nvCxnSpPr>
        <p:spPr>
          <a:xfrm flipH="1" flipV="1">
            <a:off x="3278381" y="4167302"/>
            <a:ext cx="248852" cy="4968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346690" y="4649022"/>
            <a:ext cx="892279" cy="55399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309 K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 DT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43" idx="0"/>
          </p:cNvCxnSpPr>
          <p:nvPr/>
        </p:nvCxnSpPr>
        <p:spPr>
          <a:xfrm flipH="1" flipV="1">
            <a:off x="7543978" y="4152220"/>
            <a:ext cx="248852" cy="4968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35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atl_201311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44" y="3716388"/>
            <a:ext cx="5860143" cy="2953512"/>
          </a:xfrm>
          <a:prstGeom prst="rect">
            <a:avLst/>
          </a:prstGeom>
        </p:spPr>
      </p:pic>
      <p:pic>
        <p:nvPicPr>
          <p:cNvPr id="5" name="Picture 4" descr="250_irrotWind_pv_2013111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44" y="704614"/>
            <a:ext cx="6183548" cy="295351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412" y="710277"/>
            <a:ext cx="2786508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5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56653" y="513082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43507" y="548045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47895" y="4637133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6131" y="464718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23639" y="416812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547208" y="4526941"/>
            <a:ext cx="152506" cy="26109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56077" y="214355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04400" y="34697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27721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8569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41330" y="34631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69061" y="34631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55110" y="313315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55110" y="214091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18497" y="64892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41818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47520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55427" y="64826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83158" y="64826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44061" y="616523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844061" y="517298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40766" y="391309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94356" y="6484748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326054" y="2464643"/>
            <a:ext cx="999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547659" y="1443967"/>
            <a:ext cx="866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966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55110" y="884420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2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05" y="3722989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13" y="710277"/>
            <a:ext cx="6183548" cy="29535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62696" y="521071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16401" y="551818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36213" y="4460158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00456" y="494761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59139" y="3952264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682708" y="4311082"/>
            <a:ext cx="152506" cy="26109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626453" y="1167025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971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69818" y="216870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14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997394" y="108731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731279" y="223517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76412" y="710277"/>
            <a:ext cx="2786508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5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04400" y="34697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27721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58569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41330" y="34631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69061" y="34631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5110" y="313315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55110" y="214091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18497" y="64892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41818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47520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755427" y="64826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683158" y="64826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44061" y="616523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4061" y="517298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40766" y="391309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494356" y="6484748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855110" y="884420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2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TPV 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particular type of coherent tropopause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disturbance (CTD)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CTD is defined as 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tropopause-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based material feature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necessarily of high-latitude origin and does not necessarily correspond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vortex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(Pyle et al. 2004)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5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4745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05" y="705839"/>
            <a:ext cx="6183548" cy="29535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93106" y="5418362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94499" y="4519123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89624" y="521317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8026" y="3840246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921595" y="4199064"/>
            <a:ext cx="152506" cy="26109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707537" y="214355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15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641402" y="807647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976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896253" y="200667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865616" y="546221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76412" y="710277"/>
            <a:ext cx="2786508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5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04400" y="34697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27721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58569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41330" y="34631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669061" y="34631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55110" y="313315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855110" y="214091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18497" y="64892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141818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947520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55427" y="64826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683158" y="64826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4061" y="616523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44061" y="517298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40766" y="391309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494356" y="6484748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55110" y="884420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4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6374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5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700869"/>
            <a:ext cx="6183548" cy="29535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94956" y="516025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3146" y="453659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77051" y="535150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20110" y="215612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15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036789" y="457252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958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300641" y="1482944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079357" y="5550239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76412" y="710277"/>
            <a:ext cx="2786508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5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04400" y="34697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27721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58569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41330" y="34631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669061" y="34631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55110" y="313315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855110" y="214091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18497" y="64892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141818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947520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55427" y="64826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683158" y="64826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4061" y="616523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44061" y="517298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40766" y="391309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494356" y="6484748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55110" y="884420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7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8477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700105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77226" y="4420498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3677" y="551724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07537" y="218127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16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626247" y="1187007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987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76412" y="710277"/>
            <a:ext cx="2786508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5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04400" y="34697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27721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58569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41330" y="34631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9061" y="34631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55110" y="313315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5110" y="214091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18497" y="64892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41818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947520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755427" y="64826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83158" y="64826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844061" y="616523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44061" y="517298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0766" y="391309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494356" y="6484748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55110" y="884420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2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9831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696597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97104" y="446495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56423" y="5588611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07629" y="2281112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16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059099" y="893593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974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76412" y="710277"/>
            <a:ext cx="2786508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5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04400" y="34697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27721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58569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41330" y="34631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9061" y="34631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55110" y="313315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5110" y="214091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18497" y="64892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41818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947520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755427" y="64826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83158" y="64826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844061" y="616523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44061" y="517298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0766" y="391309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494356" y="6484748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55110" y="884420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4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6572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696954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33039" y="4536595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25742" y="566716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58307" y="236107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17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537099" y="72600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969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76412" y="710277"/>
            <a:ext cx="2786508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5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04400" y="34697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27721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58569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41330" y="34631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9061" y="34631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55110" y="313315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5110" y="214091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18497" y="64892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41818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947520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755427" y="64826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83158" y="64826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844061" y="616523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44061" y="517298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0766" y="391309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494356" y="6484748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55110" y="884420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56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8910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697702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8654" y="476048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8315" y="564201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20588" y="2558319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17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205366" y="612310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971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76412" y="710277"/>
            <a:ext cx="2786508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5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04400" y="34697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27721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58569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41330" y="34631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9061" y="34631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55110" y="313315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5110" y="214091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18497" y="64892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41818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947520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755427" y="64826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83158" y="64826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844061" y="616523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44061" y="517298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0766" y="391309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494356" y="6484748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55110" y="884420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5609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703534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8654" y="476048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6034" y="565458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79681" y="269293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503754" y="2260178"/>
            <a:ext cx="999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76412" y="710277"/>
            <a:ext cx="2786508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5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04400" y="34697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27721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58569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41330" y="34631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69061" y="34631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5110" y="313315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55110" y="214091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855110" y="884420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18497" y="64892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41818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47520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755427" y="64826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683158" y="64826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44061" y="616523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4061" y="517298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40766" y="391309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494356" y="6484748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457234" y="665912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8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8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2944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8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98" y="696597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43169" y="461204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68214" y="5587628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54535" y="275581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535187" y="695297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36408" y="228359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76412" y="710277"/>
            <a:ext cx="2786508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5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04400" y="34697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27721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58569" y="34631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41330" y="34631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69061" y="34631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5110" y="313315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55110" y="214091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18497" y="648921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41818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47520" y="6482606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755427" y="6482645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683158" y="6482606"/>
            <a:ext cx="14587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44061" y="6165234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4061" y="5172989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40766" y="391309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494356" y="6484748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855110" y="884420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8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50UV_stanom_15d_2panel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0" y="659216"/>
            <a:ext cx="5115713" cy="59436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 Event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280376" y="740773"/>
            <a:ext cx="3863624" cy="17616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850-hPa geopotential height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dam, black), wind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barbs),  and standardized anomalies          (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 of 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wind (top)           and v wind (bottom)     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48" y="2406338"/>
            <a:ext cx="3198555" cy="4115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754595" y="6409452"/>
            <a:ext cx="2881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(Source: http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it.wikipedia.org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/wiki/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Campidano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35265" y="6528077"/>
            <a:ext cx="1606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Sardinia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5-Point Star 19"/>
          <p:cNvSpPr>
            <a:spLocks noChangeAspect="1"/>
          </p:cNvSpPr>
          <p:nvPr/>
        </p:nvSpPr>
        <p:spPr>
          <a:xfrm>
            <a:off x="2714065" y="1837868"/>
            <a:ext cx="374904" cy="374904"/>
          </a:xfrm>
          <a:prstGeom prst="star5">
            <a:avLst/>
          </a:prstGeom>
          <a:solidFill>
            <a:srgbClr val="39D8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2714065" y="4848201"/>
            <a:ext cx="374904" cy="374904"/>
          </a:xfrm>
          <a:prstGeom prst="star5">
            <a:avLst/>
          </a:prstGeom>
          <a:solidFill>
            <a:srgbClr val="39D8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2165765" y="6508246"/>
            <a:ext cx="274320" cy="274320"/>
          </a:xfrm>
          <a:prstGeom prst="star5">
            <a:avLst/>
          </a:prstGeom>
          <a:solidFill>
            <a:srgbClr val="39D8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1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 Event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recip_1118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1" y="740487"/>
            <a:ext cx="3558992" cy="4937760"/>
          </a:xfrm>
          <a:prstGeom prst="rect">
            <a:avLst/>
          </a:prstGeom>
        </p:spPr>
      </p:pic>
      <p:pic>
        <p:nvPicPr>
          <p:cNvPr id="9" name="Picture 8" descr="Screen Shot 2015-06-24 at 5.37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18" y="742019"/>
            <a:ext cx="3390104" cy="4937760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106729" y="6006447"/>
            <a:ext cx="4333193" cy="481778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 accumulated precipitation                   (mm, shaded) during 18 Nov 2013                                           (source: Julian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Quinting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-12095" y="5750467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-5715" y="674102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569049" y="5750467"/>
            <a:ext cx="2988" cy="99055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Shot 2015-06-25 at 3.09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52" y="742019"/>
            <a:ext cx="395681" cy="4937760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976847" y="5264429"/>
            <a:ext cx="3385575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wrap="square" lIns="0" tIns="45720" rIns="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1230 UTC 18 Nov 2013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8977" y="5796186"/>
            <a:ext cx="4577596" cy="899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Radar-derived rainfall rate (mm 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color shading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IR brightness temperature (gray shading) valid 1230 UTC 18 Nov 2013                                       (source: http://sop.hymex.org/)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8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060" y="4748741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shaded)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(right) same as left except DT pressure (hPa, thin contours and shaded).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Screen Shot 2015-06-24 at 3.35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66" y="1356291"/>
            <a:ext cx="4325891" cy="3328416"/>
          </a:xfrm>
          <a:prstGeom prst="rect">
            <a:avLst/>
          </a:prstGeom>
        </p:spPr>
      </p:pic>
      <p:pic>
        <p:nvPicPr>
          <p:cNvPr id="12" name="Picture 11" descr="Screen Shot 2015-06-24 at 3.36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5" y="1356291"/>
            <a:ext cx="4300292" cy="33284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33942" y="2276555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33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210586" y="2601787"/>
            <a:ext cx="4239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901603" y="2276555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33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578247" y="2601787"/>
            <a:ext cx="4239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3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202"/>
            <a:ext cx="8229600" cy="570974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 over North Pacific is critical to the extraction of TPV from high latitudes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associated cold surge increase baroclinicity associated with NAJ throughout the troposphere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NAJ leads to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explosive cyclogenesis in left-exit region of NAJ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between TPV, upstream trough, and downstream anticyclone induce significant ridge amplification over North Atlantic</a:t>
            </a:r>
          </a:p>
          <a:p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71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202"/>
            <a:ext cx="8229600" cy="570974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 intensifies to over 100 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ridge breaks anticyclonically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northern Europe 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trough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cuts off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retrogrades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southwestern Europe before interacting with subtropical jet over northern Africa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Slow-moving cutoff cyclone over Mediterranean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anomalously strong southeasterly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upslope flow and heavy rainfall over Sardinia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6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and Methodology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Case Study: 18–19 November 2013 extreme flooding event over Sardinia, Italy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33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midlatitude jet streams and act as precursors to intense midlatitude cyclogenesis events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Interactions between TPVs and North Atlantic jet stream (NAJ) may lead to development of extreme weather events (EWEs) between North America and Europe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61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Diagnose processes that lead to the extraction of a TPV from high latitudes and the approach of the TPV toward the NAJ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iagnose processes that result in interactions between the TPV and NAJ and that culminate in EWE development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Explore impact of large-scale flow configuration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embedded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disturbances on TPV–NAJ interactions and EWE development</a:t>
            </a: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82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359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° NCEP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CFSR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Manual TPV identification</a:t>
            </a: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Coherent vortex that exhibits a local minimum of DT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(i.e., closed contours of DT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1" indent="0"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(2009) require that a vortex spend at least 60% of its lifetime north of 65°N and last ≥ 2 days</a:t>
            </a: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“60% of lifetime north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65°N” criterion is not imposed here; only require that vortex be of high-latitude origin and last ≥ 2 days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400" dirty="0" smtClean="0">
              <a:latin typeface="Helvetica"/>
              <a:cs typeface="Helvetica"/>
            </a:endParaRPr>
          </a:p>
          <a:p>
            <a:pPr lvl="1"/>
            <a:endParaRPr lang="en-US" sz="20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Methodology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20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8174"/>
            <a:ext cx="8229600" cy="2444133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Slow-moving cutoff cyclone over Mediterranean leads to significant rainfall and flooding over portions of Sardinia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Up to 467 mm of rain reported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16 deaths (Munich RE, 2014)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Overall losses: ~780 million USD (Munich RE, 2014)</a:t>
            </a:r>
          </a:p>
          <a:p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5" name="Picture 4" descr="Mediterranean_google_m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7" y="2998840"/>
            <a:ext cx="5512755" cy="3403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25" y="2872978"/>
            <a:ext cx="2843921" cy="36595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5391" y="6409452"/>
            <a:ext cx="4437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(Source: Google Maps)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0620" y="6409452"/>
            <a:ext cx="2881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(Source: http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it.wikipedia.org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/wiki/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Campidano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47955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18–19 November 2013 Sardinia Flood Event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75515" y="4461982"/>
            <a:ext cx="795528" cy="109460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an_300Z_and_tr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42" y="738804"/>
            <a:ext cx="6855332" cy="517550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686800" cy="72222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Track: 1200 UTC 5 Nov – 0600 UTC 15 Nov 2013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97579" y="5514213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08162" y="5514213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10033" y="5514213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51474" y="5514213"/>
            <a:ext cx="37795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11164" y="4298343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11164" y="3026271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11164" y="1895244"/>
            <a:ext cx="46354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140°W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9406" y="5514213"/>
            <a:ext cx="153888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0°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39952" y="4050734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39952" y="2944047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39952" y="1991321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49755" y="4963122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27729" y="3923407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04475" y="2933063"/>
            <a:ext cx="343844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80°N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39952" y="865621"/>
            <a:ext cx="335353" cy="1846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80°E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08693" y="2400128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1567" y="1891236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01391" y="2258681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41826" y="2554593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78921" y="2951522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10316" y="3791986"/>
            <a:ext cx="271258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57968" y="4250310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68259" y="4620392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44033" y="3967264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01479" y="3542464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211667" y="6038389"/>
            <a:ext cx="8706555" cy="65104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5–15 Nov 2013 time-mean 300-hPa geopotential height (dam, gray) and                                                                 geopotential height anomaly (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-12095" y="606660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-9107" y="67128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68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35265</TotalTime>
  <Words>3942</Words>
  <Application>Microsoft Macintosh PowerPoint</Application>
  <PresentationFormat>On-screen Show (4:3)</PresentationFormat>
  <Paragraphs>717</Paragraphs>
  <Slides>31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Extreme Weather Events Originating from Tropopause Polar Vortex Interactions with the North Atlantic Jet Stream</vt:lpstr>
      <vt:lpstr>What are Tropopause Polar Vortices (TPVs)?</vt:lpstr>
      <vt:lpstr>What are Tropopause Polar Vortices (TPVs)?</vt:lpstr>
      <vt:lpstr>Outline</vt:lpstr>
      <vt:lpstr>Motivation</vt:lpstr>
      <vt:lpstr>Objectives</vt:lpstr>
      <vt:lpstr>Data and Methodology</vt:lpstr>
      <vt:lpstr>18–19 November 2013 Sardinia Flood Event</vt:lpstr>
      <vt:lpstr>TPV Track: 1200 UTC 5 Nov – 0600 UTC 15 Nov 2013 </vt:lpstr>
      <vt:lpstr>TPV Extraction</vt:lpstr>
      <vt:lpstr>TPV Extraction</vt:lpstr>
      <vt:lpstr>TPV–NAJ Interaction</vt:lpstr>
      <vt:lpstr>TPV–NAJ Interaction</vt:lpstr>
      <vt:lpstr>TPV–NAJ Interaction</vt:lpstr>
      <vt:lpstr>TPV–NAJ Interaction</vt:lpstr>
      <vt:lpstr>TPV–NAJ Interaction</vt:lpstr>
      <vt:lpstr>TPV–NAJ Interaction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Flooding Event</vt:lpstr>
      <vt:lpstr>Flooding Event</vt:lpstr>
      <vt:lpstr>Conclusions</vt:lpstr>
      <vt:lpstr>Conclusions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Weather Events Originating from Tropopause Polar Vortex Interactions with the North Atlantic Jet Stream</dc:title>
  <dc:creator>Kevin Biernat</dc:creator>
  <cp:lastModifiedBy>Kevin Biernat</cp:lastModifiedBy>
  <cp:revision>460</cp:revision>
  <dcterms:created xsi:type="dcterms:W3CDTF">2015-06-02T14:46:59Z</dcterms:created>
  <dcterms:modified xsi:type="dcterms:W3CDTF">2016-02-08T16:28:20Z</dcterms:modified>
</cp:coreProperties>
</file>