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259" r:id="rId3"/>
    <p:sldId id="446" r:id="rId4"/>
    <p:sldId id="448" r:id="rId5"/>
    <p:sldId id="260" r:id="rId6"/>
    <p:sldId id="319" r:id="rId7"/>
    <p:sldId id="325" r:id="rId8"/>
    <p:sldId id="453" r:id="rId9"/>
    <p:sldId id="316" r:id="rId10"/>
    <p:sldId id="427" r:id="rId11"/>
    <p:sldId id="428" r:id="rId12"/>
    <p:sldId id="350" r:id="rId13"/>
    <p:sldId id="351" r:id="rId14"/>
    <p:sldId id="352" r:id="rId15"/>
    <p:sldId id="353" r:id="rId16"/>
    <p:sldId id="354" r:id="rId17"/>
    <p:sldId id="355" r:id="rId18"/>
    <p:sldId id="356" r:id="rId19"/>
    <p:sldId id="461" r:id="rId20"/>
    <p:sldId id="463" r:id="rId21"/>
    <p:sldId id="403" r:id="rId22"/>
    <p:sldId id="404" r:id="rId23"/>
    <p:sldId id="405" r:id="rId24"/>
    <p:sldId id="406" r:id="rId25"/>
    <p:sldId id="408" r:id="rId26"/>
    <p:sldId id="429" r:id="rId27"/>
    <p:sldId id="425" r:id="rId28"/>
    <p:sldId id="390" r:id="rId29"/>
    <p:sldId id="457" r:id="rId30"/>
    <p:sldId id="462" r:id="rId31"/>
    <p:sldId id="432" r:id="rId32"/>
    <p:sldId id="433" r:id="rId33"/>
    <p:sldId id="441" r:id="rId34"/>
    <p:sldId id="442" r:id="rId35"/>
    <p:sldId id="443" r:id="rId36"/>
    <p:sldId id="444" r:id="rId37"/>
    <p:sldId id="454" r:id="rId38"/>
    <p:sldId id="459" r:id="rId39"/>
    <p:sldId id="434" r:id="rId40"/>
    <p:sldId id="435" r:id="rId41"/>
    <p:sldId id="437" r:id="rId42"/>
    <p:sldId id="439" r:id="rId43"/>
    <p:sldId id="43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05" autoAdjust="0"/>
  </p:normalViewPr>
  <p:slideViewPr>
    <p:cSldViewPr snapToGrid="0" snapToObjects="1">
      <p:cViewPr varScale="1">
        <p:scale>
          <a:sx n="91" d="100"/>
          <a:sy n="91" d="100"/>
        </p:scale>
        <p:origin x="-22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5/23/18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30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5/23/18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5/23/18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5/23/18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5/23/18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5/23/18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http://polarlow.met.no/STARS-DAT/browser/view_stars-dat_4tiles.php"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8.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8.png"/><Relationship Id="rId7" Type="http://schemas.openxmlformats.org/officeDocument/2006/relationships/image" Target="../media/image47.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nickszap/tpvTrac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3600" b="1" dirty="0">
                <a:solidFill>
                  <a:srgbClr val="FF0000"/>
                </a:solidFill>
                <a:latin typeface="Arial"/>
                <a:cs typeface="Arial"/>
              </a:rPr>
              <a:t>A Multiscale Analysis and Predictability Study of a Polar Low Linked to a </a:t>
            </a:r>
            <a:r>
              <a:rPr lang="en-US" sz="3600" b="1" dirty="0" smtClean="0">
                <a:solidFill>
                  <a:srgbClr val="FF0000"/>
                </a:solidFill>
                <a:latin typeface="Arial"/>
                <a:cs typeface="Arial"/>
              </a:rPr>
              <a:t>                   Tropopause Polar </a:t>
            </a:r>
            <a:r>
              <a:rPr lang="en-US" sz="3600" b="1" dirty="0">
                <a:solidFill>
                  <a:srgbClr val="FF0000"/>
                </a:solidFill>
                <a:latin typeface="Arial"/>
                <a:cs typeface="Arial"/>
              </a:rPr>
              <a:t>Vortex </a:t>
            </a:r>
            <a:endParaRPr lang="en-US" sz="3600" dirty="0">
              <a:solidFill>
                <a:srgbClr val="FF0000"/>
              </a:solidFill>
              <a:latin typeface="Arial"/>
              <a:cs typeface="Arial"/>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 Daniel Keyser, and Lance F.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AMS 29th Conference on Weather Analysis and Forecasting</a:t>
            </a:r>
          </a:p>
          <a:p>
            <a:r>
              <a:rPr lang="en-US" sz="2400" dirty="0" smtClean="0">
                <a:solidFill>
                  <a:srgbClr val="0000FF"/>
                </a:solidFill>
                <a:latin typeface="Arial" panose="020B0604020202020204" pitchFamily="34" charset="0"/>
                <a:cs typeface="Arial" panose="020B0604020202020204" pitchFamily="34" charset="0"/>
              </a:rPr>
              <a:t>Tuesday 5 June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a:t>
            </a:r>
            <a:r>
              <a:rPr lang="en-US" sz="2000" dirty="0">
                <a:solidFill>
                  <a:schemeClr val="tx1"/>
                </a:solidFill>
                <a:latin typeface="Arial" panose="020B0604020202020204" pitchFamily="34" charset="0"/>
                <a:cs typeface="Arial" panose="020B0604020202020204" pitchFamily="34" charset="0"/>
              </a:rPr>
              <a:t>NSF Grant AGS-</a:t>
            </a:r>
            <a:r>
              <a:rPr lang="en-US" sz="2000" dirty="0" smtClean="0">
                <a:solidFill>
                  <a:schemeClr val="tx1"/>
                </a:solidFill>
                <a:latin typeface="Arial" panose="020B0604020202020204" pitchFamily="34" charset="0"/>
                <a:cs typeface="Arial" panose="020B0604020202020204" pitchFamily="34" charset="0"/>
              </a:rPr>
              <a:t>1355960                                          </a:t>
            </a:r>
            <a:r>
              <a:rPr lang="en-US" sz="2000" dirty="0" smtClean="0">
                <a:solidFill>
                  <a:schemeClr val="tx1"/>
                </a:solidFill>
                <a:latin typeface="Arial" panose="020B0604020202020204" pitchFamily="34" charset="0"/>
                <a:cs typeface="Arial" panose="020B0604020202020204" pitchFamily="34" charset="0"/>
              </a:rPr>
              <a:t>and ONR </a:t>
            </a:r>
            <a:r>
              <a:rPr lang="en-US" sz="2000" dirty="0" smtClean="0">
                <a:solidFill>
                  <a:schemeClr val="tx1"/>
                </a:solidFill>
                <a:latin typeface="Arial" panose="020B0604020202020204" pitchFamily="34" charset="0"/>
                <a:cs typeface="Arial" panose="020B0604020202020204" pitchFamily="34" charset="0"/>
              </a:rPr>
              <a:t>Grant </a:t>
            </a:r>
            <a:r>
              <a:rPr lang="en-US" sz="2000" dirty="0">
                <a:solidFill>
                  <a:schemeClr val="tx1"/>
                </a:solidFill>
                <a:latin typeface="Arial"/>
                <a:cs typeface="Arial"/>
              </a:rPr>
              <a:t>N00014-18-1-2200</a:t>
            </a: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41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1253" y="4919593"/>
            <a:ext cx="4575996" cy="1815882"/>
          </a:xfrm>
          <a:prstGeom prst="rect">
            <a:avLst/>
          </a:prstGeom>
        </p:spPr>
        <p:txBody>
          <a:bodyPr wrap="square">
            <a:spAutoFit/>
          </a:bodyPr>
          <a:lstStyle/>
          <a:p>
            <a:r>
              <a:rPr lang="en-US" sz="1400" dirty="0" smtClean="0">
                <a:latin typeface="Arial"/>
                <a:cs typeface="Arial"/>
              </a:rPr>
              <a:t>(a) Track of polar </a:t>
            </a:r>
            <a:r>
              <a:rPr lang="en-US" sz="1400" dirty="0">
                <a:latin typeface="Arial"/>
                <a:cs typeface="Arial"/>
              </a:rPr>
              <a:t>low (red</a:t>
            </a:r>
            <a:r>
              <a:rPr lang="en-US" sz="1400" dirty="0" smtClean="0">
                <a:latin typeface="Arial"/>
                <a:cs typeface="Arial"/>
              </a:rPr>
              <a:t>) and 10–11 Feb 2011 time mean 850-</a:t>
            </a:r>
            <a:r>
              <a:rPr lang="en-US" sz="1400" dirty="0">
                <a:latin typeface="Arial"/>
                <a:cs typeface="Arial"/>
              </a:rPr>
              <a:t>hPa </a:t>
            </a:r>
            <a:r>
              <a:rPr lang="en-US" sz="1400" dirty="0" smtClean="0">
                <a:latin typeface="Arial"/>
                <a:cs typeface="Arial"/>
              </a:rPr>
              <a:t>temperature (K) </a:t>
            </a:r>
            <a:r>
              <a:rPr lang="en-US" sz="1400" dirty="0">
                <a:latin typeface="Arial"/>
                <a:cs typeface="Arial"/>
              </a:rPr>
              <a:t>and standardized anomaly </a:t>
            </a:r>
            <a:r>
              <a:rPr lang="en-US" sz="1400" dirty="0" smtClean="0">
                <a:latin typeface="Arial"/>
                <a:cs typeface="Arial"/>
              </a:rPr>
              <a:t>of 850-</a:t>
            </a:r>
            <a:r>
              <a:rPr lang="en-US" sz="1400" dirty="0">
                <a:latin typeface="Arial"/>
                <a:cs typeface="Arial"/>
              </a:rPr>
              <a:t>hPa </a:t>
            </a:r>
            <a:r>
              <a:rPr lang="en-US" sz="1400" dirty="0" smtClean="0">
                <a:latin typeface="Arial"/>
                <a:cs typeface="Arial"/>
              </a:rPr>
              <a:t>temperature (</a:t>
            </a:r>
            <a:r>
              <a:rPr lang="en-US" sz="1400" dirty="0" err="1">
                <a:latin typeface="Arial"/>
                <a:cs typeface="Arial"/>
              </a:rPr>
              <a:t>σ</a:t>
            </a:r>
            <a:r>
              <a:rPr lang="en-US" sz="1400" dirty="0">
                <a:latin typeface="Arial"/>
                <a:cs typeface="Arial"/>
              </a:rPr>
              <a:t>, shaded</a:t>
            </a:r>
            <a:r>
              <a:rPr lang="en-US" sz="1400" dirty="0" smtClean="0">
                <a:latin typeface="Arial"/>
                <a:cs typeface="Arial"/>
              </a:rPr>
              <a:t>). </a:t>
            </a:r>
          </a:p>
          <a:p>
            <a:endParaRPr lang="en-US" sz="1400" dirty="0" smtClean="0">
              <a:latin typeface="Arial"/>
              <a:cs typeface="Arial"/>
            </a:endParaRPr>
          </a:p>
          <a:p>
            <a:r>
              <a:rPr lang="en-US" sz="1400" dirty="0" smtClean="0">
                <a:latin typeface="Arial"/>
                <a:cs typeface="Arial"/>
              </a:rPr>
              <a:t>(b)</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NOAA Advanced </a:t>
            </a:r>
            <a:r>
              <a:rPr lang="en-US" sz="1400" dirty="0">
                <a:solidFill>
                  <a:srgbClr val="000000"/>
                </a:solidFill>
                <a:latin typeface="Arial" panose="020B0604020202020204" pitchFamily="34" charset="0"/>
                <a:cs typeface="Arial" panose="020B0604020202020204" pitchFamily="34" charset="0"/>
              </a:rPr>
              <a:t>Very High Resolution Radiometer </a:t>
            </a:r>
            <a:r>
              <a:rPr lang="en-US" sz="1400" dirty="0" smtClean="0">
                <a:solidFill>
                  <a:srgbClr val="000000"/>
                </a:solidFill>
                <a:latin typeface="Arial" panose="020B0604020202020204" pitchFamily="34" charset="0"/>
                <a:cs typeface="Arial" panose="020B0604020202020204" pitchFamily="34" charset="0"/>
              </a:rPr>
              <a:t>IR satellite </a:t>
            </a:r>
            <a:r>
              <a:rPr lang="en-US" sz="1400" dirty="0">
                <a:solidFill>
                  <a:srgbClr val="000000"/>
                </a:solidFill>
                <a:latin typeface="Arial" panose="020B0604020202020204" pitchFamily="34" charset="0"/>
                <a:cs typeface="Arial" panose="020B0604020202020204" pitchFamily="34" charset="0"/>
              </a:rPr>
              <a:t>image </a:t>
            </a:r>
            <a:r>
              <a:rPr lang="en-US" sz="1400" dirty="0" smtClean="0">
                <a:solidFill>
                  <a:srgbClr val="000000"/>
                </a:solidFill>
                <a:latin typeface="Arial" panose="020B0604020202020204" pitchFamily="34" charset="0"/>
                <a:cs typeface="Arial" panose="020B0604020202020204" pitchFamily="34" charset="0"/>
              </a:rPr>
              <a:t>valid at 0015 UTC 11 Feb 2011. Image </a:t>
            </a:r>
            <a:r>
              <a:rPr lang="en-US" sz="1400" dirty="0">
                <a:solidFill>
                  <a:srgbClr val="000000"/>
                </a:solidFill>
                <a:latin typeface="Arial" panose="020B0604020202020204" pitchFamily="34" charset="0"/>
                <a:cs typeface="Arial" panose="020B0604020202020204" pitchFamily="34" charset="0"/>
              </a:rPr>
              <a:t>obtained from the STARS </a:t>
            </a:r>
            <a:r>
              <a:rPr lang="en-US" sz="1400" dirty="0" smtClean="0">
                <a:solidFill>
                  <a:srgbClr val="000000"/>
                </a:solidFill>
                <a:latin typeface="Arial" panose="020B0604020202020204" pitchFamily="34" charset="0"/>
                <a:cs typeface="Arial" panose="020B0604020202020204" pitchFamily="34" charset="0"/>
              </a:rPr>
              <a:t>database.</a:t>
            </a:r>
            <a:endParaRPr lang="en-US" sz="1400" baseline="30000" dirty="0">
              <a:solidFill>
                <a:srgbClr val="000000"/>
              </a:solidFill>
              <a:latin typeface="Arial" panose="020B0604020202020204" pitchFamily="34" charset="0"/>
              <a:cs typeface="Arial" panose="020B0604020202020204" pitchFamily="34" charset="0"/>
            </a:endParaRPr>
          </a:p>
          <a:p>
            <a:endParaRPr lang="en-US" sz="1400" dirty="0">
              <a:latin typeface="Arial"/>
              <a:cs typeface="Arial"/>
            </a:endParaRP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3131"/>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grpSp>
        <p:nvGrpSpPr>
          <p:cNvPr id="13" name="Group 12"/>
          <p:cNvGrpSpPr/>
          <p:nvPr/>
        </p:nvGrpSpPr>
        <p:grpSpPr>
          <a:xfrm>
            <a:off x="221392" y="5076828"/>
            <a:ext cx="4226677" cy="414101"/>
            <a:chOff x="4987007" y="4882085"/>
            <a:chExt cx="4226677" cy="414101"/>
          </a:xfrm>
        </p:grpSpPr>
        <p:pic>
          <p:nvPicPr>
            <p:cNvPr id="17" name="Picture 16" descr="mean_300Z_and_track_nov_2013.png"/>
            <p:cNvPicPr>
              <a:picLocks/>
            </p:cNvPicPr>
            <p:nvPr/>
          </p:nvPicPr>
          <p:blipFill rotWithShape="1">
            <a:blip r:embed="rId4">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pic>
        <p:nvPicPr>
          <p:cNvPr id="47" name="Picture 46"/>
          <p:cNvPicPr>
            <a:picLocks noChangeAspect="1"/>
          </p:cNvPicPr>
          <p:nvPr/>
        </p:nvPicPr>
        <p:blipFill>
          <a:blip r:embed="rId5"/>
          <a:stretch>
            <a:fillRect/>
          </a:stretch>
        </p:blipFill>
        <p:spPr>
          <a:xfrm>
            <a:off x="4522872" y="890528"/>
            <a:ext cx="4575996" cy="3813331"/>
          </a:xfrm>
          <a:prstGeom prst="rect">
            <a:avLst/>
          </a:prstGeom>
          <a:ln w="9525">
            <a:solidFill>
              <a:schemeClr val="tx1"/>
            </a:solidFill>
          </a:ln>
        </p:spPr>
      </p:pic>
      <p:sp>
        <p:nvSpPr>
          <p:cNvPr id="48" name="Oval 47"/>
          <p:cNvSpPr/>
          <p:nvPr/>
        </p:nvSpPr>
        <p:spPr>
          <a:xfrm>
            <a:off x="6361719" y="2289160"/>
            <a:ext cx="1372922" cy="1403056"/>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Table 48"/>
          <p:cNvGraphicFramePr>
            <a:graphicFrameLocks noGrp="1"/>
          </p:cNvGraphicFramePr>
          <p:nvPr>
            <p:extLst>
              <p:ext uri="{D42A27DB-BD31-4B8C-83A1-F6EECF244321}">
                <p14:modId xmlns:p14="http://schemas.microsoft.com/office/powerpoint/2010/main" val="4014226053"/>
              </p:ext>
            </p:extLst>
          </p:nvPr>
        </p:nvGraphicFramePr>
        <p:xfrm>
          <a:off x="90363" y="5609330"/>
          <a:ext cx="4141287" cy="935629"/>
        </p:xfrm>
        <a:graphic>
          <a:graphicData uri="http://schemas.openxmlformats.org/drawingml/2006/table">
            <a:tbl>
              <a:tblPr firstRow="1" bandRow="1">
                <a:tableStyleId>{5C22544A-7EE6-4342-B048-85BDC9FD1C3A}</a:tableStyleId>
              </a:tblPr>
              <a:tblGrid>
                <a:gridCol w="1563314"/>
                <a:gridCol w="1519704"/>
                <a:gridCol w="1058269"/>
              </a:tblGrid>
              <a:tr h="417470">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17470">
                <a:tc>
                  <a:txBody>
                    <a:bodyPr/>
                    <a:lstStyle/>
                    <a:p>
                      <a:pPr algn="ctr"/>
                      <a:r>
                        <a:rPr lang="en-US" sz="1400" dirty="0" smtClean="0">
                          <a:solidFill>
                            <a:srgbClr val="000000"/>
                          </a:solidFill>
                          <a:latin typeface="Arial"/>
                          <a:cs typeface="Arial"/>
                        </a:rPr>
                        <a:t>1800</a:t>
                      </a:r>
                      <a:r>
                        <a:rPr lang="en-US" sz="1400" baseline="0" dirty="0" smtClean="0">
                          <a:solidFill>
                            <a:srgbClr val="000000"/>
                          </a:solidFill>
                          <a:latin typeface="Arial"/>
                          <a:cs typeface="Arial"/>
                        </a:rPr>
                        <a:t> UTC 10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1200 UTC 11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 h</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0" name="Content Placeholder 2"/>
          <p:cNvSpPr txBox="1">
            <a:spLocks/>
          </p:cNvSpPr>
          <p:nvPr/>
        </p:nvSpPr>
        <p:spPr>
          <a:xfrm>
            <a:off x="-217100" y="6544959"/>
            <a:ext cx="9376509"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to STARS Database: </a:t>
            </a:r>
            <a:r>
              <a:rPr lang="en-US" sz="1200" dirty="0" smtClean="0">
                <a:solidFill>
                  <a:srgbClr val="000000"/>
                </a:solidFill>
                <a:latin typeface="Arial" panose="020B0604020202020204" pitchFamily="34" charset="0"/>
                <a:cs typeface="Arial" panose="020B0604020202020204" pitchFamily="34" charset="0"/>
                <a:hlinkClick r:id="rId6"/>
              </a:rPr>
              <a:t>http</a:t>
            </a:r>
            <a:r>
              <a:rPr lang="en-US" sz="1200" dirty="0">
                <a:solidFill>
                  <a:srgbClr val="000000"/>
                </a:solidFill>
                <a:latin typeface="Arial" panose="020B0604020202020204" pitchFamily="34" charset="0"/>
                <a:cs typeface="Arial" panose="020B0604020202020204" pitchFamily="34" charset="0"/>
                <a:hlinkClick r:id="rId6"/>
              </a:rPr>
              <a:t>://polarlow.met.no/STARS-</a:t>
            </a:r>
            <a:r>
              <a:rPr lang="en-US" sz="1200" dirty="0" smtClean="0">
                <a:solidFill>
                  <a:srgbClr val="000000"/>
                </a:solidFill>
                <a:latin typeface="Arial" panose="020B0604020202020204" pitchFamily="34" charset="0"/>
                <a:cs typeface="Arial" panose="020B0604020202020204" pitchFamily="34" charset="0"/>
                <a:hlinkClick r:id="rId6"/>
              </a:rPr>
              <a:t>DAT/browser</a:t>
            </a:r>
            <a:r>
              <a:rPr lang="en-US" sz="1200" dirty="0">
                <a:solidFill>
                  <a:srgbClr val="000000"/>
                </a:solidFill>
                <a:latin typeface="Arial" panose="020B0604020202020204" pitchFamily="34" charset="0"/>
                <a:cs typeface="Arial" panose="020B0604020202020204" pitchFamily="34" charset="0"/>
                <a:hlinkClick r:id="rId6"/>
              </a:rPr>
              <a:t>/view_stars-</a:t>
            </a:r>
            <a:r>
              <a:rPr lang="en-US" sz="1200" dirty="0" smtClean="0">
                <a:solidFill>
                  <a:srgbClr val="000000"/>
                </a:solidFill>
                <a:latin typeface="Arial" panose="020B0604020202020204" pitchFamily="34" charset="0"/>
                <a:cs typeface="Arial" panose="020B0604020202020204" pitchFamily="34" charset="0"/>
                <a:hlinkClick r:id="rId6"/>
              </a:rPr>
              <a:t>dat_4tiles.php</a:t>
            </a:r>
            <a:endParaRPr lang="en-US" sz="1200" dirty="0" smtClean="0">
              <a:solidFill>
                <a:srgbClr val="000000"/>
              </a:solidFill>
              <a:latin typeface="Arial" panose="020B0604020202020204" pitchFamily="34" charset="0"/>
              <a:cs typeface="Arial" panose="020B0604020202020204" pitchFamily="34" charset="0"/>
            </a:endParaRPr>
          </a:p>
        </p:txBody>
      </p:sp>
      <p:sp>
        <p:nvSpPr>
          <p:cNvPr id="51" name="TextBox 50"/>
          <p:cNvSpPr txBox="1"/>
          <p:nvPr/>
        </p:nvSpPr>
        <p:spPr>
          <a:xfrm>
            <a:off x="1326428" y="4778565"/>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52" name="TextBox 51"/>
          <p:cNvSpPr txBox="1"/>
          <p:nvPr/>
        </p:nvSpPr>
        <p:spPr>
          <a:xfrm>
            <a:off x="2564238" y="4769051"/>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53" name="5-Point Star 52"/>
          <p:cNvSpPr>
            <a:spLocks noChangeAspect="1"/>
          </p:cNvSpPr>
          <p:nvPr/>
        </p:nvSpPr>
        <p:spPr>
          <a:xfrm rot="10580098" flipV="1">
            <a:off x="1083128" y="478516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a:spLocks/>
          </p:cNvSpPr>
          <p:nvPr/>
        </p:nvSpPr>
        <p:spPr>
          <a:xfrm>
            <a:off x="2337222" y="479529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8780778" y="89168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531557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5442"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the TPV linked to the polar low (yellow</a:t>
            </a:r>
            <a:r>
              <a:rPr lang="en-US" sz="1400" dirty="0" smtClean="0">
                <a:latin typeface="Arial"/>
                <a:cs typeface="Arial"/>
              </a:rPr>
              <a:t>). </a:t>
            </a:r>
            <a:r>
              <a:rPr lang="en-US" sz="1400" dirty="0">
                <a:latin typeface="Arial"/>
                <a:cs typeface="Arial"/>
              </a:rPr>
              <a:t>Also, the 10–11 </a:t>
            </a:r>
            <a:r>
              <a:rPr lang="en-US" sz="1400" dirty="0" smtClean="0">
                <a:latin typeface="Arial"/>
                <a:cs typeface="Arial"/>
              </a:rPr>
              <a:t>Feb </a:t>
            </a:r>
            <a:r>
              <a:rPr lang="en-US" sz="1400" dirty="0">
                <a:latin typeface="Arial"/>
                <a:cs typeface="Arial"/>
              </a:rPr>
              <a:t>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884475271"/>
              </p:ext>
            </p:extLst>
          </p:nvPr>
        </p:nvGraphicFramePr>
        <p:xfrm>
          <a:off x="74939"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545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sp>
        <p:nvSpPr>
          <p:cNvPr id="9" name="TextBox 8"/>
          <p:cNvSpPr txBox="1"/>
          <p:nvPr/>
        </p:nvSpPr>
        <p:spPr>
          <a:xfrm>
            <a:off x="5100795" y="5030707"/>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0" name="TextBox 9"/>
          <p:cNvSpPr txBox="1"/>
          <p:nvPr/>
        </p:nvSpPr>
        <p:spPr>
          <a:xfrm>
            <a:off x="6338605" y="5021193"/>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1" name="Oval 10"/>
          <p:cNvSpPr>
            <a:spLocks noChangeAspect="1"/>
          </p:cNvSpPr>
          <p:nvPr/>
        </p:nvSpPr>
        <p:spPr>
          <a:xfrm>
            <a:off x="7170974" y="512508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514289" y="721547"/>
            <a:ext cx="4601752" cy="4287900"/>
            <a:chOff x="4514289" y="709452"/>
            <a:chExt cx="4601752" cy="4287900"/>
          </a:xfrm>
        </p:grpSpPr>
        <p:grpSp>
          <p:nvGrpSpPr>
            <p:cNvPr id="28" name="Group 27"/>
            <p:cNvGrpSpPr/>
            <p:nvPr/>
          </p:nvGrpSpPr>
          <p:grpSpPr>
            <a:xfrm>
              <a:off x="4514289" y="709452"/>
              <a:ext cx="4601752" cy="4287900"/>
              <a:chOff x="4514289" y="776473"/>
              <a:chExt cx="4601752" cy="4287900"/>
            </a:xfrm>
          </p:grpSpPr>
          <p:pic>
            <p:nvPicPr>
              <p:cNvPr id="30" name="Picture 29" descr="mean_300Z_and_TPV_track_10-11_Feb_2011_48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89" y="776473"/>
                <a:ext cx="4601752" cy="4287900"/>
              </a:xfrm>
              <a:prstGeom prst="rect">
                <a:avLst/>
              </a:prstGeom>
            </p:spPr>
          </p:pic>
          <p:sp>
            <p:nvSpPr>
              <p:cNvPr id="31" name="TextBox 30"/>
              <p:cNvSpPr txBox="1"/>
              <p:nvPr/>
            </p:nvSpPr>
            <p:spPr>
              <a:xfrm>
                <a:off x="7121836" y="1805819"/>
                <a:ext cx="667929" cy="523220"/>
              </a:xfrm>
              <a:prstGeom prst="rect">
                <a:avLst/>
              </a:prstGeom>
              <a:noFill/>
            </p:spPr>
            <p:txBody>
              <a:bodyPr wrap="square" rtlCol="0">
                <a:spAutoFit/>
              </a:bodyPr>
              <a:lstStyle/>
              <a:p>
                <a:r>
                  <a:rPr lang="en-US" sz="2800" b="1" dirty="0" smtClean="0">
                    <a:latin typeface="Arial"/>
                    <a:cs typeface="Arial"/>
                  </a:rPr>
                  <a:t>1</a:t>
                </a:r>
                <a:endParaRPr lang="en-US" sz="3200" b="1" dirty="0">
                  <a:latin typeface="Arial"/>
                  <a:cs typeface="Arial"/>
                </a:endParaRPr>
              </a:p>
            </p:txBody>
          </p:sp>
          <p:sp>
            <p:nvSpPr>
              <p:cNvPr id="32" name="TextBox 31"/>
              <p:cNvSpPr txBox="1"/>
              <p:nvPr/>
            </p:nvSpPr>
            <p:spPr>
              <a:xfrm>
                <a:off x="6940874" y="2382594"/>
                <a:ext cx="667929" cy="523220"/>
              </a:xfrm>
              <a:prstGeom prst="rect">
                <a:avLst/>
              </a:prstGeom>
              <a:noFill/>
            </p:spPr>
            <p:txBody>
              <a:bodyPr wrap="square" rtlCol="0">
                <a:spAutoFit/>
              </a:bodyPr>
              <a:lstStyle/>
              <a:p>
                <a:r>
                  <a:rPr lang="en-US" sz="2800" b="1" dirty="0">
                    <a:latin typeface="Arial"/>
                    <a:cs typeface="Arial"/>
                  </a:rPr>
                  <a:t>3</a:t>
                </a:r>
                <a:endParaRPr lang="en-US" sz="3200" b="1" dirty="0">
                  <a:latin typeface="Arial"/>
                  <a:cs typeface="Arial"/>
                </a:endParaRPr>
              </a:p>
            </p:txBody>
          </p:sp>
          <p:sp>
            <p:nvSpPr>
              <p:cNvPr id="33" name="TextBox 32"/>
              <p:cNvSpPr txBox="1"/>
              <p:nvPr/>
            </p:nvSpPr>
            <p:spPr>
              <a:xfrm>
                <a:off x="7016674" y="2904384"/>
                <a:ext cx="667929" cy="523220"/>
              </a:xfrm>
              <a:prstGeom prst="rect">
                <a:avLst/>
              </a:prstGeom>
              <a:noFill/>
            </p:spPr>
            <p:txBody>
              <a:bodyPr wrap="square" rtlCol="0">
                <a:spAutoFit/>
              </a:bodyPr>
              <a:lstStyle/>
              <a:p>
                <a:r>
                  <a:rPr lang="en-US" sz="2800" b="1" dirty="0" smtClean="0">
                    <a:latin typeface="Arial"/>
                    <a:cs typeface="Arial"/>
                  </a:rPr>
                  <a:t>5</a:t>
                </a:r>
                <a:endParaRPr lang="en-US" sz="3200" b="1" dirty="0">
                  <a:latin typeface="Arial"/>
                  <a:cs typeface="Arial"/>
                </a:endParaRPr>
              </a:p>
            </p:txBody>
          </p:sp>
          <p:sp>
            <p:nvSpPr>
              <p:cNvPr id="34" name="TextBox 33"/>
              <p:cNvSpPr txBox="1"/>
              <p:nvPr/>
            </p:nvSpPr>
            <p:spPr>
              <a:xfrm>
                <a:off x="7055327" y="3476824"/>
                <a:ext cx="667929" cy="523220"/>
              </a:xfrm>
              <a:prstGeom prst="rect">
                <a:avLst/>
              </a:prstGeom>
              <a:noFill/>
            </p:spPr>
            <p:txBody>
              <a:bodyPr wrap="square" rtlCol="0">
                <a:spAutoFit/>
              </a:bodyPr>
              <a:lstStyle/>
              <a:p>
                <a:r>
                  <a:rPr lang="en-US" sz="2800" b="1" dirty="0" smtClean="0">
                    <a:latin typeface="Arial"/>
                    <a:cs typeface="Arial"/>
                  </a:rPr>
                  <a:t>7</a:t>
                </a:r>
                <a:endParaRPr lang="en-US" sz="3200" b="1" dirty="0">
                  <a:latin typeface="Arial"/>
                  <a:cs typeface="Arial"/>
                </a:endParaRPr>
              </a:p>
            </p:txBody>
          </p:sp>
          <p:sp>
            <p:nvSpPr>
              <p:cNvPr id="35" name="TextBox 34"/>
              <p:cNvSpPr txBox="1"/>
              <p:nvPr/>
            </p:nvSpPr>
            <p:spPr>
              <a:xfrm>
                <a:off x="6663022" y="3050586"/>
                <a:ext cx="392306" cy="523220"/>
              </a:xfrm>
              <a:prstGeom prst="rect">
                <a:avLst/>
              </a:prstGeom>
              <a:noFill/>
            </p:spPr>
            <p:txBody>
              <a:bodyPr wrap="square" rtlCol="0">
                <a:spAutoFit/>
              </a:bodyPr>
              <a:lstStyle/>
              <a:p>
                <a:r>
                  <a:rPr lang="en-US" sz="2800" b="1" dirty="0">
                    <a:latin typeface="Arial"/>
                    <a:cs typeface="Arial"/>
                  </a:rPr>
                  <a:t>9</a:t>
                </a:r>
                <a:endParaRPr lang="en-US" sz="3200" b="1" dirty="0">
                  <a:latin typeface="Arial"/>
                  <a:cs typeface="Arial"/>
                </a:endParaRPr>
              </a:p>
            </p:txBody>
          </p:sp>
          <p:sp>
            <p:nvSpPr>
              <p:cNvPr id="36" name="TextBox 35"/>
              <p:cNvSpPr txBox="1"/>
              <p:nvPr/>
            </p:nvSpPr>
            <p:spPr>
              <a:xfrm>
                <a:off x="6434446" y="3363618"/>
                <a:ext cx="667929" cy="523220"/>
              </a:xfrm>
              <a:prstGeom prst="rect">
                <a:avLst/>
              </a:prstGeom>
              <a:noFill/>
            </p:spPr>
            <p:txBody>
              <a:bodyPr wrap="square" rtlCol="0">
                <a:spAutoFit/>
              </a:bodyPr>
              <a:lstStyle/>
              <a:p>
                <a:r>
                  <a:rPr lang="en-US" sz="2800" b="1" dirty="0" smtClean="0">
                    <a:latin typeface="Arial"/>
                    <a:cs typeface="Arial"/>
                  </a:rPr>
                  <a:t>11</a:t>
                </a:r>
                <a:endParaRPr lang="en-US" sz="3200" b="1" dirty="0">
                  <a:latin typeface="Arial"/>
                  <a:cs typeface="Arial"/>
                </a:endParaRPr>
              </a:p>
            </p:txBody>
          </p:sp>
          <p:sp>
            <p:nvSpPr>
              <p:cNvPr id="37" name="TextBox 36"/>
              <p:cNvSpPr txBox="1"/>
              <p:nvPr/>
            </p:nvSpPr>
            <p:spPr>
              <a:xfrm>
                <a:off x="6659408" y="4426317"/>
                <a:ext cx="667929" cy="523220"/>
              </a:xfrm>
              <a:prstGeom prst="rect">
                <a:avLst/>
              </a:prstGeom>
              <a:noFill/>
            </p:spPr>
            <p:txBody>
              <a:bodyPr wrap="square" rtlCol="0">
                <a:spAutoFit/>
              </a:bodyPr>
              <a:lstStyle/>
              <a:p>
                <a:r>
                  <a:rPr lang="en-US" sz="2800" b="1" dirty="0" smtClean="0">
                    <a:latin typeface="Arial"/>
                    <a:cs typeface="Arial"/>
                  </a:rPr>
                  <a:t>13</a:t>
                </a:r>
                <a:endParaRPr lang="en-US" sz="3200" b="1" dirty="0">
                  <a:latin typeface="Arial"/>
                  <a:cs typeface="Arial"/>
                </a:endParaRPr>
              </a:p>
            </p:txBody>
          </p:sp>
          <p:sp>
            <p:nvSpPr>
              <p:cNvPr id="38" name="TextBox 37"/>
              <p:cNvSpPr txBox="1"/>
              <p:nvPr/>
            </p:nvSpPr>
            <p:spPr>
              <a:xfrm>
                <a:off x="7754605" y="3751392"/>
                <a:ext cx="667929" cy="523220"/>
              </a:xfrm>
              <a:prstGeom prst="rect">
                <a:avLst/>
              </a:prstGeom>
              <a:noFill/>
            </p:spPr>
            <p:txBody>
              <a:bodyPr wrap="square" rtlCol="0">
                <a:spAutoFit/>
              </a:bodyPr>
              <a:lstStyle/>
              <a:p>
                <a:r>
                  <a:rPr lang="en-US" sz="2800" b="1" dirty="0" smtClean="0">
                    <a:latin typeface="Arial"/>
                    <a:cs typeface="Arial"/>
                  </a:rPr>
                  <a:t>15</a:t>
                </a:r>
                <a:endParaRPr lang="en-US" sz="3200" b="1" dirty="0">
                  <a:latin typeface="Arial"/>
                  <a:cs typeface="Arial"/>
                </a:endParaRPr>
              </a:p>
            </p:txBody>
          </p:sp>
          <p:sp>
            <p:nvSpPr>
              <p:cNvPr id="39" name="TextBox 38"/>
              <p:cNvSpPr txBox="1"/>
              <p:nvPr/>
            </p:nvSpPr>
            <p:spPr>
              <a:xfrm>
                <a:off x="7755903" y="3153036"/>
                <a:ext cx="667929" cy="523220"/>
              </a:xfrm>
              <a:prstGeom prst="rect">
                <a:avLst/>
              </a:prstGeom>
              <a:noFill/>
            </p:spPr>
            <p:txBody>
              <a:bodyPr wrap="square" rtlCol="0">
                <a:spAutoFit/>
              </a:bodyPr>
              <a:lstStyle/>
              <a:p>
                <a:r>
                  <a:rPr lang="en-US" sz="2800" b="1" dirty="0" smtClean="0">
                    <a:latin typeface="Arial"/>
                    <a:cs typeface="Arial"/>
                  </a:rPr>
                  <a:t>17</a:t>
                </a:r>
                <a:endParaRPr lang="en-US" sz="3200" b="1" dirty="0">
                  <a:latin typeface="Arial"/>
                  <a:cs typeface="Arial"/>
                </a:endParaRPr>
              </a:p>
            </p:txBody>
          </p:sp>
          <p:sp>
            <p:nvSpPr>
              <p:cNvPr id="40" name="5-Point Star 39"/>
              <p:cNvSpPr>
                <a:spLocks noChangeAspect="1"/>
              </p:cNvSpPr>
              <p:nvPr/>
            </p:nvSpPr>
            <p:spPr>
              <a:xfrm rot="10580098" flipV="1">
                <a:off x="7303309" y="213319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a:spLocks/>
              </p:cNvSpPr>
              <p:nvPr/>
            </p:nvSpPr>
            <p:spPr>
              <a:xfrm>
                <a:off x="7789765" y="1505504"/>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77842" y="879203"/>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grpSp>
        <p:sp>
          <p:nvSpPr>
            <p:cNvPr id="29" name="TextBox 28"/>
            <p:cNvSpPr txBox="1"/>
            <p:nvPr/>
          </p:nvSpPr>
          <p:spPr>
            <a:xfrm>
              <a:off x="8335734" y="2308914"/>
              <a:ext cx="667929" cy="523220"/>
            </a:xfrm>
            <a:prstGeom prst="rect">
              <a:avLst/>
            </a:prstGeom>
            <a:noFill/>
          </p:spPr>
          <p:txBody>
            <a:bodyPr wrap="square" rtlCol="0">
              <a:spAutoFit/>
            </a:bodyPr>
            <a:lstStyle/>
            <a:p>
              <a:r>
                <a:rPr lang="en-US" sz="2800" b="1" dirty="0" smtClean="0">
                  <a:latin typeface="Arial"/>
                  <a:cs typeface="Arial"/>
                </a:rPr>
                <a:t>19</a:t>
              </a:r>
              <a:endParaRPr lang="en-US" sz="3200" b="1" dirty="0">
                <a:latin typeface="Arial"/>
                <a:cs typeface="Arial"/>
              </a:endParaRPr>
            </a:p>
          </p:txBody>
        </p:sp>
      </p:grpSp>
      <p:grpSp>
        <p:nvGrpSpPr>
          <p:cNvPr id="13" name="Group 12"/>
          <p:cNvGrpSpPr/>
          <p:nvPr/>
        </p:nvGrpSpPr>
        <p:grpSpPr>
          <a:xfrm>
            <a:off x="223028" y="4949473"/>
            <a:ext cx="4226677" cy="414101"/>
            <a:chOff x="4987007" y="4882085"/>
            <a:chExt cx="4226677" cy="414101"/>
          </a:xfrm>
        </p:grpSpPr>
        <p:pic>
          <p:nvPicPr>
            <p:cNvPr id="17" name="Picture 16"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14" name="5-Point Star 13"/>
          <p:cNvSpPr>
            <a:spLocks noChangeAspect="1"/>
          </p:cNvSpPr>
          <p:nvPr/>
        </p:nvSpPr>
        <p:spPr>
          <a:xfrm rot="10580098" flipV="1">
            <a:off x="4857495" y="503730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a:spLocks/>
          </p:cNvSpPr>
          <p:nvPr/>
        </p:nvSpPr>
        <p:spPr>
          <a:xfrm>
            <a:off x="6111589" y="5047438"/>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93863" y="4905094"/>
            <a:ext cx="1766358" cy="523220"/>
          </a:xfrm>
          <a:prstGeom prst="rect">
            <a:avLst/>
          </a:prstGeom>
          <a:noFill/>
        </p:spPr>
        <p:txBody>
          <a:bodyPr wrap="square" rtlCol="0">
            <a:spAutoFit/>
          </a:bodyPr>
          <a:lstStyle/>
          <a:p>
            <a:r>
              <a:rPr lang="en-US" sz="1400" dirty="0" smtClean="0">
                <a:latin typeface="Arial"/>
                <a:cs typeface="Arial"/>
              </a:rPr>
              <a:t>0000 UTC positions </a:t>
            </a:r>
          </a:p>
          <a:p>
            <a:r>
              <a:rPr lang="en-US" sz="1400" dirty="0" smtClean="0">
                <a:latin typeface="Arial"/>
                <a:cs typeface="Arial"/>
              </a:rPr>
              <a:t>(every 48 h)</a:t>
            </a:r>
            <a:endParaRPr lang="en-US" sz="1600" dirty="0">
              <a:latin typeface="Arial"/>
              <a:cs typeface="Arial"/>
            </a:endParaRPr>
          </a:p>
        </p:txBody>
      </p:sp>
    </p:spTree>
    <p:extLst>
      <p:ext uri="{BB962C8B-B14F-4D97-AF65-F5344CB8AC3E}">
        <p14:creationId xmlns:p14="http://schemas.microsoft.com/office/powerpoint/2010/main" val="132268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10</a:t>
            </a:r>
            <a:r>
              <a:rPr lang="en-US" sz="1600" dirty="0" smtClean="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DT_theta_TPVs_era5_20110210_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0" y="748757"/>
            <a:ext cx="4525649" cy="4251960"/>
          </a:xfrm>
          <a:prstGeom prst="rect">
            <a:avLst/>
          </a:prstGeom>
          <a:ln w="9525">
            <a:solidFill>
              <a:schemeClr val="tx1"/>
            </a:solidFill>
          </a:ln>
        </p:spPr>
      </p:pic>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730863"/>
            <a:ext cx="571548" cy="307777"/>
            <a:chOff x="4583628" y="4484262"/>
            <a:chExt cx="571548" cy="307777"/>
          </a:xfrm>
        </p:grpSpPr>
        <p:sp>
          <p:nvSpPr>
            <p:cNvPr id="66" name="Rectangle 6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1471893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lp_vort_cyclone_era5_20110210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377"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2100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DT_theta_TPVs_era5_20110210_21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0" y="750791"/>
            <a:ext cx="4525649" cy="4251960"/>
          </a:xfrm>
          <a:prstGeom prst="rect">
            <a:avLst/>
          </a:prstGeom>
          <a:ln w="9525">
            <a:solidFill>
              <a:schemeClr val="tx1"/>
            </a:solidFill>
          </a:ln>
        </p:spPr>
      </p:pic>
      <p:sp>
        <p:nvSpPr>
          <p:cNvPr id="63" name="Rectangle 62"/>
          <p:cNvSpPr/>
          <p:nvPr/>
        </p:nvSpPr>
        <p:spPr>
          <a:xfrm>
            <a:off x="2282947" y="1323249"/>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10</a:t>
            </a:r>
            <a:r>
              <a:rPr lang="en-US" sz="1600" dirty="0" smtClean="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4428776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10</a:t>
            </a:r>
            <a:r>
              <a:rPr lang="en-US" sz="1600" dirty="0" smtClean="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8761280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62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11" y="750791"/>
            <a:ext cx="4525649" cy="4251960"/>
          </a:xfrm>
          <a:prstGeom prst="rect">
            <a:avLst/>
          </a:prstGeom>
          <a:ln w="9525">
            <a:solidFill>
              <a:schemeClr val="tx1"/>
            </a:solidFill>
          </a:ln>
        </p:spPr>
      </p:pic>
      <p:sp>
        <p:nvSpPr>
          <p:cNvPr id="63" name="Rectangle 62"/>
          <p:cNvSpPr/>
          <p:nvPr/>
        </p:nvSpPr>
        <p:spPr>
          <a:xfrm>
            <a:off x="2282947" y="1846823"/>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10</a:t>
            </a:r>
            <a:r>
              <a:rPr lang="en-US" sz="1600" dirty="0" smtClean="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6768982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10</a:t>
            </a:r>
            <a:r>
              <a:rPr lang="en-US" sz="1600" dirty="0" smtClean="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7217878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45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0900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9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0" y="750791"/>
            <a:ext cx="4525649" cy="4251960"/>
          </a:xfrm>
          <a:prstGeom prst="rect">
            <a:avLst/>
          </a:prstGeom>
          <a:ln w="9525">
            <a:solidFill>
              <a:schemeClr val="tx1"/>
            </a:solidFill>
          </a:ln>
        </p:spPr>
      </p:pic>
      <p:sp>
        <p:nvSpPr>
          <p:cNvPr id="63" name="Rectangle 62"/>
          <p:cNvSpPr/>
          <p:nvPr/>
        </p:nvSpPr>
        <p:spPr>
          <a:xfrm>
            <a:off x="2222277" y="2570916"/>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10</a:t>
            </a:r>
            <a:r>
              <a:rPr lang="en-US" sz="1600" dirty="0" smtClean="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41864017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10</a:t>
            </a:r>
            <a:r>
              <a:rPr lang="en-US" sz="1600" dirty="0" smtClean="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3315785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The </a:t>
            </a:r>
            <a:r>
              <a:rPr lang="en-US" sz="2400" dirty="0" smtClean="0">
                <a:latin typeface="Arial"/>
                <a:cs typeface="Arial"/>
              </a:rPr>
              <a:t>evolution </a:t>
            </a:r>
            <a:r>
              <a:rPr lang="en-US" sz="2400" dirty="0">
                <a:latin typeface="Arial"/>
                <a:cs typeface="Arial"/>
              </a:rPr>
              <a:t>of the polar low </a:t>
            </a:r>
            <a:r>
              <a:rPr lang="en-US" sz="2400" dirty="0" smtClean="0">
                <a:latin typeface="Arial"/>
                <a:cs typeface="Arial"/>
              </a:rPr>
              <a:t>appears </a:t>
            </a:r>
            <a:r>
              <a:rPr lang="en-US" sz="2400" dirty="0">
                <a:latin typeface="Arial"/>
                <a:cs typeface="Arial"/>
              </a:rPr>
              <a:t>to be clearly related to a </a:t>
            </a:r>
            <a:r>
              <a:rPr lang="en-US" sz="2400" dirty="0" smtClean="0">
                <a:latin typeface="Arial"/>
                <a:cs typeface="Arial"/>
              </a:rPr>
              <a:t>TPV </a:t>
            </a:r>
            <a:r>
              <a:rPr lang="en-US" sz="2400" dirty="0">
                <a:latin typeface="Arial"/>
                <a:cs typeface="Arial"/>
              </a:rPr>
              <a:t>interacting with a tropospheric-deep baroclinic zone</a:t>
            </a:r>
            <a:r>
              <a:rPr lang="en-US" sz="2400" dirty="0">
                <a:latin typeface="Arial"/>
                <a:cs typeface="Arial"/>
              </a:rPr>
              <a:t> </a:t>
            </a:r>
            <a:endParaRPr lang="en-US" sz="2400" dirty="0" smtClean="0">
              <a:solidFill>
                <a:srgbClr val="000000"/>
              </a:solidFill>
              <a:latin typeface="Arial"/>
              <a:cs typeface="Arial"/>
            </a:endParaRPr>
          </a:p>
          <a:p>
            <a:endParaRPr lang="en-US" sz="2400" dirty="0">
              <a:solidFill>
                <a:srgbClr val="000000"/>
              </a:solidFill>
              <a:latin typeface="Arial"/>
              <a:cs typeface="Arial"/>
            </a:endParaRPr>
          </a:p>
          <a:p>
            <a:r>
              <a:rPr lang="en-US" sz="2400" dirty="0" smtClean="0">
                <a:solidFill>
                  <a:srgbClr val="000000"/>
                </a:solidFill>
                <a:latin typeface="Arial"/>
                <a:cs typeface="Arial"/>
              </a:rPr>
              <a:t>Forcing for ascent associated with the </a:t>
            </a:r>
            <a:r>
              <a:rPr lang="en-US" sz="2400" dirty="0" smtClean="0">
                <a:solidFill>
                  <a:srgbClr val="000000"/>
                </a:solidFill>
                <a:latin typeface="Arial"/>
                <a:cs typeface="Arial"/>
              </a:rPr>
              <a:t>TPV </a:t>
            </a:r>
            <a:r>
              <a:rPr lang="en-US" sz="2400" dirty="0">
                <a:solidFill>
                  <a:srgbClr val="000000"/>
                </a:solidFill>
                <a:latin typeface="Arial"/>
                <a:cs typeface="Arial"/>
              </a:rPr>
              <a:t>and a </a:t>
            </a:r>
            <a:r>
              <a:rPr lang="en-US" sz="2400" dirty="0" smtClean="0">
                <a:solidFill>
                  <a:srgbClr val="000000"/>
                </a:solidFill>
                <a:latin typeface="Arial"/>
                <a:cs typeface="Arial"/>
              </a:rPr>
              <a:t>favorable </a:t>
            </a:r>
            <a:r>
              <a:rPr lang="en-US" sz="2400" dirty="0">
                <a:solidFill>
                  <a:srgbClr val="000000"/>
                </a:solidFill>
                <a:latin typeface="Arial"/>
                <a:cs typeface="Arial"/>
              </a:rPr>
              <a:t>thermodynamic environment likely </a:t>
            </a:r>
            <a:r>
              <a:rPr lang="en-US" sz="2400" dirty="0" smtClean="0">
                <a:solidFill>
                  <a:srgbClr val="000000"/>
                </a:solidFill>
                <a:latin typeface="Arial"/>
                <a:cs typeface="Arial"/>
              </a:rPr>
              <a:t>play an important role </a:t>
            </a:r>
            <a:r>
              <a:rPr lang="en-US" sz="2400" dirty="0">
                <a:solidFill>
                  <a:srgbClr val="000000"/>
                </a:solidFill>
                <a:latin typeface="Arial"/>
                <a:cs typeface="Arial"/>
              </a:rPr>
              <a:t>in supporting </a:t>
            </a:r>
            <a:endParaRPr lang="en-US" sz="2400" dirty="0" smtClean="0">
              <a:solidFill>
                <a:srgbClr val="000000"/>
              </a:solidFill>
              <a:latin typeface="Arial"/>
              <a:cs typeface="Arial"/>
            </a:endParaRPr>
          </a:p>
          <a:p>
            <a:pPr marL="457200" lvl="1" indent="0">
              <a:buNone/>
            </a:pPr>
            <a:endParaRPr lang="en-US" sz="2200" dirty="0" smtClean="0">
              <a:solidFill>
                <a:srgbClr val="0000FF"/>
              </a:solidFill>
              <a:latin typeface="Arial"/>
              <a:cs typeface="Arial"/>
            </a:endParaRPr>
          </a:p>
          <a:p>
            <a:pPr lvl="1"/>
            <a:r>
              <a:rPr lang="en-US" sz="2200" dirty="0" smtClean="0">
                <a:solidFill>
                  <a:srgbClr val="0000FF"/>
                </a:solidFill>
                <a:latin typeface="Arial"/>
                <a:cs typeface="Arial"/>
              </a:rPr>
              <a:t>The relatively strong lower-to-midtropospheric ascent associated with the polar low </a:t>
            </a:r>
          </a:p>
          <a:p>
            <a:pPr lvl="1"/>
            <a:endParaRPr lang="en-US" sz="2200" dirty="0">
              <a:solidFill>
                <a:srgbClr val="0000FF"/>
              </a:solidFill>
              <a:latin typeface="Arial"/>
              <a:cs typeface="Arial"/>
            </a:endParaRPr>
          </a:p>
          <a:p>
            <a:pPr lvl="1"/>
            <a:r>
              <a:rPr lang="en-US" sz="2200" dirty="0" smtClean="0">
                <a:solidFill>
                  <a:srgbClr val="0000FF"/>
                </a:solidFill>
                <a:latin typeface="Arial"/>
                <a:cs typeface="Arial"/>
              </a:rPr>
              <a:t>The concomitant intensification of the polar low</a:t>
            </a:r>
          </a:p>
          <a:p>
            <a:pPr lvl="1"/>
            <a:endParaRPr lang="en-US" sz="2000" dirty="0">
              <a:latin typeface="Arial"/>
              <a:cs typeface="Arial"/>
            </a:endParaRPr>
          </a:p>
          <a:p>
            <a:pPr>
              <a:lnSpc>
                <a:spcPct val="50000"/>
              </a:lnSpc>
            </a:pPr>
            <a:endParaRPr lang="en-US" sz="2400" dirty="0" smtClean="0">
              <a:latin typeface="Arial"/>
              <a:cs typeface="Arial"/>
            </a:endParaRP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8648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a:t>
            </a:r>
            <a:r>
              <a:rPr lang="en-US" sz="1500" dirty="0" smtClean="0">
                <a:solidFill>
                  <a:srgbClr val="000000"/>
                </a:solidFill>
                <a:latin typeface="Arial" panose="020B0604020202020204" pitchFamily="34" charset="0"/>
                <a:cs typeface="Arial" panose="020B0604020202020204" pitchFamily="34" charset="0"/>
              </a:rPr>
              <a:t>valid </a:t>
            </a:r>
            <a:r>
              <a:rPr lang="en-US" sz="1500" dirty="0" smtClean="0">
                <a:solidFill>
                  <a:srgbClr val="000000"/>
                </a:solidFill>
                <a:latin typeface="Arial" panose="020B0604020202020204" pitchFamily="34" charset="0"/>
                <a:cs typeface="Arial" panose="020B0604020202020204" pitchFamily="34" charset="0"/>
              </a:rPr>
              <a:t>at</a:t>
            </a:r>
            <a:r>
              <a:rPr lang="en-US" sz="1500" dirty="0" smtClean="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a:t>
            </a:r>
            <a:r>
              <a:rPr lang="en-US" sz="1500" dirty="0" smtClean="0">
                <a:solidFill>
                  <a:srgbClr val="000000"/>
                </a:solidFill>
                <a:latin typeface="Arial" panose="020B0604020202020204" pitchFamily="34" charset="0"/>
                <a:cs typeface="Arial" panose="020B0604020202020204" pitchFamily="34" charset="0"/>
              </a:rPr>
              <a:t>; </a:t>
            </a:r>
            <a:r>
              <a:rPr lang="en-US" sz="1500" b="1" dirty="0" smtClean="0">
                <a:solidFill>
                  <a:srgbClr val="000000"/>
                </a:solidFill>
                <a:latin typeface="Arial" panose="020B0604020202020204" pitchFamily="34" charset="0"/>
                <a:cs typeface="Arial" panose="020B0604020202020204" pitchFamily="34" charset="0"/>
              </a:rPr>
              <a:t>(</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that is linked 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76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a:t>
            </a:r>
            <a:r>
              <a:rPr lang="en-US" sz="2400" dirty="0" smtClean="0">
                <a:latin typeface="Arial" panose="020B0604020202020204" pitchFamily="34" charset="0"/>
                <a:cs typeface="Arial" panose="020B0604020202020204" pitchFamily="34" charset="0"/>
              </a:rPr>
              <a:t>Ensemble Prediction System </a:t>
            </a:r>
            <a:r>
              <a:rPr lang="en-US" sz="2400" dirty="0" smtClean="0">
                <a:latin typeface="Arial"/>
                <a:cs typeface="Arial"/>
              </a:rPr>
              <a:t>(EPS; </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a:t>
            </a:r>
            <a:r>
              <a:rPr lang="en-US" sz="2200" dirty="0" smtClean="0">
                <a:solidFill>
                  <a:srgbClr val="0000FF"/>
                </a:solidFill>
                <a:latin typeface="Arial" panose="020B0604020202020204" pitchFamily="34" charset="0"/>
                <a:cs typeface="Arial" panose="020B0604020202020204" pitchFamily="34" charset="0"/>
              </a:rPr>
              <a:t>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0.5°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a:t>
            </a:r>
            <a:r>
              <a:rPr lang="en-US" sz="2800" b="1" dirty="0" smtClean="0">
                <a:solidFill>
                  <a:srgbClr val="FF0000"/>
                </a:solidFill>
                <a:latin typeface="Arial" panose="020B0604020202020204" pitchFamily="34" charset="0"/>
                <a:cs typeface="Arial" panose="020B0604020202020204" pitchFamily="34" charset="0"/>
              </a:rPr>
              <a:t>Forecast </a:t>
            </a:r>
            <a:r>
              <a:rPr lang="en-US" sz="2800" b="1" dirty="0" smtClean="0">
                <a:solidFill>
                  <a:srgbClr val="FF0000"/>
                </a:solidFill>
                <a:latin typeface="Arial" panose="020B0604020202020204" pitchFamily="34" charset="0"/>
                <a:cs typeface="Arial" panose="020B0604020202020204" pitchFamily="34" charset="0"/>
              </a:rPr>
              <a:t>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a:t>
            </a:r>
            <a:r>
              <a:rPr lang="en-US" sz="2400" dirty="0" smtClean="0">
                <a:latin typeface="Arial" panose="020B0604020202020204" pitchFamily="34" charset="0"/>
                <a:cs typeface="Arial" panose="020B0604020202020204" pitchFamily="34" charset="0"/>
              </a:rPr>
              <a:t>track error </a:t>
            </a:r>
            <a:r>
              <a:rPr lang="en-US" sz="2400" dirty="0">
                <a:latin typeface="Arial" panose="020B0604020202020204" pitchFamily="34" charset="0"/>
                <a:cs typeface="Arial" panose="020B0604020202020204" pitchFamily="34" charset="0"/>
              </a:rPr>
              <a:t>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metric by </a:t>
            </a:r>
            <a:r>
              <a:rPr lang="en-US" sz="2400" dirty="0">
                <a:solidFill>
                  <a:srgbClr val="000000"/>
                </a:solidFill>
                <a:latin typeface="Arial" panose="020B0604020202020204" pitchFamily="34" charset="0"/>
                <a:cs typeface="Arial" panose="020B0604020202020204" pitchFamily="34" charset="0"/>
              </a:rPr>
              <a:t>adapting methodology </a:t>
            </a:r>
            <a:r>
              <a:rPr lang="en-US" sz="2400" dirty="0" smtClean="0">
                <a:solidFill>
                  <a:srgbClr val="000000"/>
                </a:solidFill>
                <a:latin typeface="Arial" panose="020B0604020202020204" pitchFamily="34" charset="0"/>
                <a:cs typeface="Arial" panose="020B0604020202020204" pitchFamily="34" charset="0"/>
              </a:rPr>
              <a:t>used by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a:t>
            </a:r>
            <a:r>
              <a:rPr lang="en-US" sz="2400" dirty="0" smtClean="0">
                <a:solidFill>
                  <a:srgbClr val="000000"/>
                </a:solidFill>
                <a:latin typeface="Arial" panose="020B0604020202020204" pitchFamily="34" charset="0"/>
                <a:cs typeface="Arial" panose="020B0604020202020204" pitchFamily="34" charset="0"/>
              </a:rPr>
              <a:t>to evaluate </a:t>
            </a:r>
            <a:r>
              <a:rPr lang="en-US" sz="2400" dirty="0" smtClean="0">
                <a:solidFill>
                  <a:srgbClr val="000000"/>
                </a:solidFill>
                <a:latin typeface="Arial" panose="020B0604020202020204" pitchFamily="34" charset="0"/>
                <a:cs typeface="Arial" panose="020B0604020202020204" pitchFamily="34" charset="0"/>
              </a:rPr>
              <a:t>forecast </a:t>
            </a:r>
            <a:r>
              <a:rPr lang="en-US" sz="2400" dirty="0" smtClean="0">
                <a:solidFill>
                  <a:srgbClr val="000000"/>
                </a:solidFill>
                <a:latin typeface="Arial" panose="020B0604020202020204" pitchFamily="34" charset="0"/>
                <a:cs typeface="Arial" panose="020B0604020202020204" pitchFamily="34" charset="0"/>
              </a:rPr>
              <a:t>skill of 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a:t>
            </a:r>
            <a:r>
              <a:rPr lang="en-US" sz="2400" dirty="0" smtClean="0">
                <a:solidFill>
                  <a:srgbClr val="000000"/>
                </a:solidFill>
                <a:latin typeface="Arial" panose="020B0604020202020204" pitchFamily="34" charset="0"/>
                <a:cs typeface="Arial" panose="020B0604020202020204" pitchFamily="34" charset="0"/>
              </a:rPr>
              <a:t>track error </a:t>
            </a:r>
            <a:r>
              <a:rPr lang="en-US" sz="2400" dirty="0">
                <a:solidFill>
                  <a:srgbClr val="000000"/>
                </a:solidFill>
                <a:latin typeface="Arial" panose="020B0604020202020204" pitchFamily="34" charset="0"/>
                <a:cs typeface="Arial" panose="020B0604020202020204" pitchFamily="34" charset="0"/>
              </a:rPr>
              <a:t>and intensity </a:t>
            </a:r>
            <a:r>
              <a:rPr lang="en-US" sz="2400" dirty="0" smtClean="0">
                <a:solidFill>
                  <a:srgbClr val="000000"/>
                </a:solidFill>
                <a:latin typeface="Arial" panose="020B0604020202020204" pitchFamily="34" charset="0"/>
                <a:cs typeface="Arial" panose="020B0604020202020204" pitchFamily="34" charset="0"/>
              </a:rPr>
              <a:t>error every </a:t>
            </a:r>
            <a:r>
              <a:rPr lang="en-US" sz="2400" dirty="0">
                <a:solidFill>
                  <a:srgbClr val="000000"/>
                </a:solidFill>
                <a:latin typeface="Arial" panose="020B0604020202020204" pitchFamily="34" charset="0"/>
                <a:cs typeface="Arial" panose="020B0604020202020204" pitchFamily="34" charset="0"/>
              </a:rPr>
              <a:t>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a:t>
            </a:r>
            <a:r>
              <a:rPr lang="en-US" sz="2800" b="1" dirty="0" smtClean="0">
                <a:solidFill>
                  <a:srgbClr val="FF0000"/>
                </a:solidFill>
                <a:latin typeface="Arial" panose="020B0604020202020204" pitchFamily="34" charset="0"/>
                <a:cs typeface="Arial" panose="020B0604020202020204" pitchFamily="34" charset="0"/>
              </a:rPr>
              <a:t>Forecast </a:t>
            </a:r>
            <a:r>
              <a:rPr lang="en-US" sz="2800" b="1" dirty="0" smtClean="0">
                <a:solidFill>
                  <a:srgbClr val="FF0000"/>
                </a:solidFill>
                <a:latin typeface="Arial" panose="020B0604020202020204" pitchFamily="34" charset="0"/>
                <a:cs typeface="Arial" panose="020B0604020202020204" pitchFamily="34" charset="0"/>
              </a:rPr>
              <a:t>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Calculate track error as </a:t>
            </a:r>
            <a:r>
              <a:rPr lang="en-US" sz="2400" dirty="0">
                <a:solidFill>
                  <a:srgbClr val="000000"/>
                </a:solidFill>
                <a:latin typeface="Arial" panose="020B0604020202020204" pitchFamily="34" charset="0"/>
                <a:cs typeface="Arial" panose="020B0604020202020204" pitchFamily="34" charset="0"/>
              </a:rPr>
              <a:t>the </a:t>
            </a:r>
            <a:r>
              <a:rPr lang="en-US" sz="2400" dirty="0" smtClean="0">
                <a:solidFill>
                  <a:srgbClr val="000000"/>
                </a:solidFill>
                <a:latin typeface="Arial" panose="020B0604020202020204" pitchFamily="34" charset="0"/>
                <a:cs typeface="Arial" panose="020B0604020202020204" pitchFamily="34" charset="0"/>
              </a:rPr>
              <a:t>distance between the </a:t>
            </a:r>
            <a:r>
              <a:rPr lang="en-US" sz="2400" dirty="0">
                <a:solidFill>
                  <a:srgbClr val="000000"/>
                </a:solidFill>
                <a:latin typeface="Arial" panose="020B0604020202020204" pitchFamily="34" charset="0"/>
                <a:cs typeface="Arial" panose="020B0604020202020204" pitchFamily="34" charset="0"/>
              </a:rPr>
              <a:t>location of </a:t>
            </a:r>
            <a:r>
              <a:rPr lang="en-US" sz="2400" dirty="0" smtClean="0">
                <a:solidFill>
                  <a:srgbClr val="000000"/>
                </a:solidFill>
                <a:latin typeface="Arial" panose="020B0604020202020204" pitchFamily="34" charset="0"/>
                <a:cs typeface="Arial" panose="020B0604020202020204" pitchFamily="34" charset="0"/>
              </a:rPr>
              <a:t>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corresponds </a:t>
            </a:r>
            <a:r>
              <a:rPr lang="en-US" sz="2200" dirty="0">
                <a:solidFill>
                  <a:srgbClr val="0000FF"/>
                </a:solidFill>
                <a:latin typeface="Arial" panose="020B0604020202020204" pitchFamily="34" charset="0"/>
                <a:cs typeface="Arial" panose="020B0604020202020204" pitchFamily="34" charset="0"/>
              </a:rPr>
              <a:t>to location of </a:t>
            </a:r>
            <a:r>
              <a:rPr lang="en-US" sz="2200" dirty="0" smtClean="0">
                <a:solidFill>
                  <a:srgbClr val="0000FF"/>
                </a:solidFill>
                <a:latin typeface="Arial" panose="020B0604020202020204" pitchFamily="34" charset="0"/>
                <a:cs typeface="Arial" panose="020B0604020202020204" pitchFamily="34" charset="0"/>
              </a:rPr>
              <a:t>the maximum value of 850-hPa relative vorticity of the polar low</a:t>
            </a:r>
          </a:p>
          <a:p>
            <a:pPr marL="457200" lvl="1"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intensity error as </a:t>
            </a:r>
            <a:r>
              <a:rPr lang="en-US" sz="2400" dirty="0">
                <a:solidFill>
                  <a:srgbClr val="000000"/>
                </a:solidFill>
                <a:latin typeface="Arial" panose="020B0604020202020204" pitchFamily="34" charset="0"/>
                <a:cs typeface="Arial" panose="020B0604020202020204" pitchFamily="34" charset="0"/>
              </a:rPr>
              <a:t>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corresponds to the maximum value of 850-hPa relative vorticity of the polar low</a:t>
            </a:r>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a:t>
            </a:r>
            <a:r>
              <a:rPr lang="en-US" sz="2800" b="1" dirty="0" smtClean="0">
                <a:solidFill>
                  <a:srgbClr val="FF0000"/>
                </a:solidFill>
                <a:latin typeface="Arial" panose="020B0604020202020204" pitchFamily="34" charset="0"/>
                <a:cs typeface="Arial" panose="020B0604020202020204" pitchFamily="34" charset="0"/>
              </a:rPr>
              <a:t>Forecast </a:t>
            </a:r>
            <a:r>
              <a:rPr lang="en-US" sz="2800" b="1" dirty="0" smtClean="0">
                <a:solidFill>
                  <a:srgbClr val="FF0000"/>
                </a:solidFill>
                <a:latin typeface="Arial" panose="020B0604020202020204" pitchFamily="34" charset="0"/>
                <a:cs typeface="Arial" panose="020B0604020202020204" pitchFamily="34" charset="0"/>
              </a:rPr>
              <a:t>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873980"/>
            <a:ext cx="8229600" cy="5245074"/>
          </a:xfrm>
        </p:spPr>
        <p:txBody>
          <a:bodyPr>
            <a:normAutofit/>
          </a:bodyPr>
          <a:lstStyle/>
          <a:p>
            <a:r>
              <a:rPr lang="en-US" sz="2400" dirty="0" smtClean="0">
                <a:latin typeface="Arial"/>
                <a:cs typeface="Arial"/>
              </a:rPr>
              <a:t>Average errors over </a:t>
            </a:r>
            <a:r>
              <a:rPr lang="en-US" sz="2400" dirty="0">
                <a:latin typeface="Arial"/>
                <a:cs typeface="Arial"/>
              </a:rPr>
              <a:t>time and </a:t>
            </a:r>
            <a:r>
              <a:rPr lang="en-US" sz="2400" dirty="0" smtClean="0">
                <a:latin typeface="Arial"/>
                <a:cs typeface="Arial"/>
              </a:rPr>
              <a:t>rank members 1</a:t>
            </a:r>
            <a:r>
              <a:rPr lang="en-US" sz="2400" dirty="0">
                <a:latin typeface="Arial"/>
                <a:cs typeface="Arial"/>
              </a:rPr>
              <a:t>–51 for both track and intensity, with 1 corresponding to </a:t>
            </a:r>
            <a:r>
              <a:rPr lang="en-US" sz="2400" dirty="0" smtClean="0">
                <a:latin typeface="Arial"/>
                <a:cs typeface="Arial"/>
              </a:rPr>
              <a:t>member </a:t>
            </a:r>
            <a:r>
              <a:rPr lang="en-US" sz="2400" dirty="0">
                <a:latin typeface="Arial"/>
                <a:cs typeface="Arial"/>
              </a:rPr>
              <a:t>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Add track </a:t>
            </a:r>
            <a:r>
              <a:rPr lang="en-US" sz="2400" dirty="0">
                <a:latin typeface="Arial"/>
                <a:cs typeface="Arial"/>
              </a:rPr>
              <a:t>error rank </a:t>
            </a:r>
            <a:r>
              <a:rPr lang="en-US" sz="2400" dirty="0" smtClean="0">
                <a:latin typeface="Arial"/>
                <a:cs typeface="Arial"/>
              </a:rPr>
              <a:t>to intensity </a:t>
            </a:r>
            <a:r>
              <a:rPr lang="en-US" sz="2400" dirty="0">
                <a:latin typeface="Arial"/>
                <a:cs typeface="Arial"/>
              </a:rPr>
              <a:t>error rank to determine a combined track and intensity error rank for each </a:t>
            </a:r>
            <a:r>
              <a:rPr lang="en-US" sz="2400" dirty="0" smtClean="0">
                <a:latin typeface="Arial"/>
                <a:cs typeface="Arial"/>
              </a:rPr>
              <a:t>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 members into </a:t>
            </a:r>
            <a:r>
              <a:rPr lang="en-US" sz="2400" dirty="0">
                <a:latin typeface="Arial"/>
                <a:cs typeface="Arial"/>
              </a:rPr>
              <a:t>two groups: one containing the eight most accurate </a:t>
            </a:r>
            <a:r>
              <a:rPr lang="en-US" sz="2400" dirty="0" smtClean="0">
                <a:latin typeface="Arial"/>
                <a:cs typeface="Arial"/>
              </a:rPr>
              <a:t>members and </a:t>
            </a:r>
            <a:r>
              <a:rPr lang="en-US" sz="2400" dirty="0">
                <a:latin typeface="Arial"/>
                <a:cs typeface="Arial"/>
              </a:rPr>
              <a:t>one containing the eight least accurate members in terms of </a:t>
            </a:r>
            <a:r>
              <a:rPr lang="en-US" sz="2400" dirty="0" smtClean="0">
                <a:latin typeface="Arial"/>
                <a:cs typeface="Arial"/>
              </a:rPr>
              <a:t>combined </a:t>
            </a:r>
            <a:r>
              <a:rPr lang="en-US" sz="2400" dirty="0">
                <a:latin typeface="Arial"/>
                <a:cs typeface="Arial"/>
              </a:rPr>
              <a:t>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a:t>
            </a:r>
            <a:r>
              <a:rPr lang="en-US" sz="2800" b="1" dirty="0" smtClean="0">
                <a:solidFill>
                  <a:srgbClr val="FF0000"/>
                </a:solidFill>
                <a:latin typeface="Arial" panose="020B0604020202020204" pitchFamily="34" charset="0"/>
                <a:cs typeface="Arial" panose="020B0604020202020204" pitchFamily="34" charset="0"/>
              </a:rPr>
              <a:t>Forecast </a:t>
            </a:r>
            <a:r>
              <a:rPr lang="en-US" sz="2800" b="1" dirty="0" smtClean="0">
                <a:solidFill>
                  <a:srgbClr val="FF0000"/>
                </a:solidFill>
                <a:latin typeface="Arial" panose="020B0604020202020204" pitchFamily="34" charset="0"/>
                <a:cs typeface="Arial" panose="020B0604020202020204" pitchFamily="34" charset="0"/>
              </a:rPr>
              <a:t>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 normalized </a:t>
            </a:r>
            <a:r>
              <a:rPr lang="en-US" sz="2400" dirty="0">
                <a:latin typeface="Arial"/>
                <a:cs typeface="Arial"/>
              </a:rPr>
              <a:t>composite differences </a:t>
            </a:r>
            <a:r>
              <a:rPr lang="en-US" sz="2400" dirty="0" smtClean="0">
                <a:latin typeface="Arial"/>
                <a:cs typeface="Arial"/>
              </a:rPr>
              <a:t>between the most accurate and </a:t>
            </a:r>
            <a:r>
              <a:rPr lang="en-US" sz="2400" dirty="0" smtClean="0">
                <a:latin typeface="Arial"/>
                <a:cs typeface="Arial"/>
              </a:rPr>
              <a:t>least accurate </a:t>
            </a:r>
            <a:r>
              <a:rPr lang="en-US" sz="2400" dirty="0" smtClean="0">
                <a:latin typeface="Arial"/>
                <a:cs typeface="Arial"/>
              </a:rPr>
              <a:t>groups </a:t>
            </a:r>
            <a:r>
              <a:rPr lang="en-US" sz="2400" dirty="0" smtClean="0">
                <a:latin typeface="Arial"/>
                <a:cs typeface="Arial"/>
              </a:rPr>
              <a:t>for </a:t>
            </a:r>
            <a:r>
              <a:rPr lang="en-US" sz="2400" dirty="0">
                <a:latin typeface="Arial"/>
                <a:cs typeface="Arial"/>
              </a:rPr>
              <a:t>selected </a:t>
            </a:r>
            <a:r>
              <a:rPr lang="en-US" sz="2400" dirty="0" smtClean="0">
                <a:latin typeface="Arial"/>
                <a:cs typeface="Arial"/>
              </a:rPr>
              <a:t>quantities following </a:t>
            </a:r>
            <a:r>
              <a:rPr lang="en-US" sz="2400" dirty="0" err="1" smtClean="0">
                <a:latin typeface="Arial"/>
                <a:cs typeface="Arial"/>
              </a:rPr>
              <a:t>Lamberson</a:t>
            </a:r>
            <a:r>
              <a:rPr lang="en-US" sz="2400" dirty="0" smtClean="0">
                <a:latin typeface="Arial"/>
                <a:cs typeface="Arial"/>
              </a:rPr>
              <a:t> et al. (2016)</a:t>
            </a:r>
            <a:endParaRPr lang="en-US" sz="2400" dirty="0" smtClean="0">
              <a:solidFill>
                <a:srgbClr val="000000"/>
              </a:solidFill>
              <a:latin typeface="Arial"/>
              <a:cs typeface="Arial"/>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02064"/>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a:t>
            </a:r>
            <a:r>
              <a:rPr lang="en-US" sz="1600" dirty="0" smtClean="0">
                <a:latin typeface="Arial"/>
                <a:cs typeface="Arial"/>
              </a:rPr>
              <a:t>for </a:t>
            </a:r>
            <a:r>
              <a:rPr lang="en-US" sz="1600" dirty="0" smtClean="0">
                <a:latin typeface="Arial"/>
                <a:cs typeface="Arial"/>
              </a:rPr>
              <a:t>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60577"/>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 Track 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a:t>
            </a:r>
            <a:r>
              <a:rPr lang="en-US" sz="1400" dirty="0" smtClean="0">
                <a:latin typeface="Arial"/>
                <a:cs typeface="Arial"/>
              </a:rPr>
              <a:t>h during </a:t>
            </a:r>
            <a:r>
              <a:rPr lang="en-US" sz="1400" dirty="0">
                <a:latin typeface="Arial"/>
                <a:cs typeface="Arial"/>
              </a:rPr>
              <a:t>1800 UTC </a:t>
            </a:r>
            <a:r>
              <a:rPr lang="en-US" sz="1400" dirty="0" smtClean="0">
                <a:latin typeface="Arial"/>
                <a:cs typeface="Arial"/>
              </a:rPr>
              <a:t>10–</a:t>
            </a:r>
            <a:r>
              <a:rPr lang="en-US" sz="1400" dirty="0">
                <a:latin typeface="Arial"/>
                <a:cs typeface="Arial"/>
              </a:rPr>
              <a:t>1200 UTC 11 </a:t>
            </a:r>
            <a:r>
              <a:rPr lang="en-US" sz="1400" dirty="0" smtClean="0">
                <a:latin typeface="Arial"/>
                <a:cs typeface="Arial"/>
              </a:rPr>
              <a:t>February </a:t>
            </a:r>
            <a:r>
              <a:rPr lang="en-US" sz="1400" dirty="0">
                <a:latin typeface="Arial"/>
                <a:cs typeface="Arial"/>
              </a:rPr>
              <a:t>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Track </a:t>
            </a:r>
            <a:r>
              <a:rPr lang="en-US" sz="2800" b="1" dirty="0" smtClean="0">
                <a:solidFill>
                  <a:srgbClr val="FF0000"/>
                </a:solidFill>
                <a:latin typeface="Arial" panose="020B0604020202020204" pitchFamily="34" charset="0"/>
                <a:cs typeface="Arial" panose="020B0604020202020204" pitchFamily="34" charset="0"/>
              </a:rPr>
              <a:t>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0052632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696" y="728483"/>
            <a:ext cx="6521639" cy="6044850"/>
          </a:xfrm>
          <a:prstGeom prst="rect">
            <a:avLst/>
          </a:prstGeom>
        </p:spPr>
      </p:pic>
      <p:cxnSp>
        <p:nvCxnSpPr>
          <p:cNvPr id="9" name="Straight Connector 8"/>
          <p:cNvCxnSpPr/>
          <p:nvPr/>
        </p:nvCxnSpPr>
        <p:spPr>
          <a:xfrm flipV="1">
            <a:off x="81478" y="124503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3782" y="109114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198876" y="4496248"/>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98876" y="5131134"/>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3782" y="4305562"/>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393782" y="4928480"/>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393782" y="5573720"/>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393782" y="1500964"/>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t>
            </a:r>
            <a:r>
              <a:rPr lang="en-US" sz="1400" dirty="0" smtClean="0">
                <a:latin typeface="Arial"/>
                <a:cs typeface="Arial"/>
              </a:rPr>
              <a:t>accurate; units:</a:t>
            </a:r>
          </a:p>
          <a:p>
            <a:r>
              <a:rPr lang="en-US" sz="1400" dirty="0" smtClean="0">
                <a:latin typeface="Arial"/>
                <a:cs typeface="Arial"/>
              </a:rPr>
              <a:t>standardized anomaly</a:t>
            </a:r>
            <a:r>
              <a:rPr lang="en-US" sz="1400" dirty="0" smtClean="0">
                <a:latin typeface="Arial"/>
                <a:cs typeface="Arial"/>
              </a:rPr>
              <a:t>)</a:t>
            </a:r>
            <a:endParaRPr lang="en-US" sz="1400" dirty="0">
              <a:latin typeface="Arial"/>
              <a:cs typeface="Arial"/>
            </a:endParaRPr>
          </a:p>
        </p:txBody>
      </p:sp>
      <p:sp>
        <p:nvSpPr>
          <p:cNvPr id="18" name="TextBox 17"/>
          <p:cNvSpPr txBox="1"/>
          <p:nvPr/>
        </p:nvSpPr>
        <p:spPr>
          <a:xfrm>
            <a:off x="393782" y="2753850"/>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
        <p:nvSpPr>
          <p:cNvPr id="20" name="Oval 19"/>
          <p:cNvSpPr/>
          <p:nvPr/>
        </p:nvSpPr>
        <p:spPr>
          <a:xfrm rot="20009889">
            <a:off x="3998028"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20009889">
            <a:off x="7259990"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19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latin typeface="Arial"/>
                <a:cs typeface="Arial"/>
              </a:rPr>
              <a:t>Composite </a:t>
            </a:r>
            <a:r>
              <a:rPr lang="en-US" sz="2400" dirty="0">
                <a:latin typeface="Arial"/>
                <a:cs typeface="Arial"/>
              </a:rPr>
              <a:t>differences between the </a:t>
            </a:r>
            <a:r>
              <a:rPr lang="en-US" sz="2400" dirty="0" smtClean="0">
                <a:latin typeface="Arial"/>
                <a:cs typeface="Arial"/>
              </a:rPr>
              <a:t>most accurate </a:t>
            </a:r>
            <a:r>
              <a:rPr lang="en-US" sz="2400" dirty="0">
                <a:latin typeface="Arial"/>
                <a:cs typeface="Arial"/>
              </a:rPr>
              <a:t>and least accurate groups suggest that the TPV is positioned farther northward and the tropospheric-deep baroclinic zone farther eastward in the most accurate </a:t>
            </a:r>
            <a:r>
              <a:rPr lang="en-US" sz="2400" dirty="0" smtClean="0">
                <a:latin typeface="Arial"/>
                <a:cs typeface="Arial"/>
              </a:rPr>
              <a:t>group</a:t>
            </a:r>
            <a:endParaRPr lang="en-US" sz="2400" dirty="0">
              <a:latin typeface="Arial"/>
              <a:cs typeface="Arial"/>
            </a:endParaRP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The differences in position of the TPV and baroclinic zone likely contribute to </a:t>
            </a:r>
            <a:r>
              <a:rPr lang="en-US" sz="2200" dirty="0" smtClean="0">
                <a:solidFill>
                  <a:srgbClr val="0000FF"/>
                </a:solidFill>
                <a:latin typeface="Arial"/>
                <a:cs typeface="Arial"/>
              </a:rPr>
              <a:t>the </a:t>
            </a:r>
            <a:r>
              <a:rPr lang="en-US" sz="2200" dirty="0">
                <a:solidFill>
                  <a:srgbClr val="0000FF"/>
                </a:solidFill>
                <a:latin typeface="Arial"/>
                <a:cs typeface="Arial"/>
              </a:rPr>
              <a:t>farther northward and eastward track of the polar low in the most accurate </a:t>
            </a:r>
            <a:r>
              <a:rPr lang="en-US" sz="2200" dirty="0" smtClean="0">
                <a:solidFill>
                  <a:srgbClr val="0000FF"/>
                </a:solidFill>
                <a:latin typeface="Arial"/>
                <a:cs typeface="Arial"/>
              </a:rPr>
              <a:t>group </a:t>
            </a:r>
            <a:endParaRPr lang="en-US" sz="2200" dirty="0">
              <a:solidFill>
                <a:srgbClr val="0000FF"/>
              </a:solidFill>
              <a:latin typeface="Arial"/>
              <a:cs typeface="Arial"/>
            </a:endParaRPr>
          </a:p>
          <a:p>
            <a:pPr marL="457200" lvl="1" indent="0">
              <a:buNone/>
            </a:pPr>
            <a:endParaRPr lang="en-US" sz="2400" dirty="0">
              <a:latin typeface="Arial"/>
              <a:cs typeface="Arial"/>
            </a:endParaRPr>
          </a:p>
          <a:p>
            <a:r>
              <a:rPr lang="en-US" sz="2400" dirty="0">
                <a:solidFill>
                  <a:srgbClr val="000000"/>
                </a:solidFill>
                <a:latin typeface="Arial"/>
                <a:cs typeface="Arial"/>
              </a:rPr>
              <a:t>The more conducive thermodynamic environment for polar low development in the most accurate group may contribute 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5690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Study</a:t>
            </a:r>
            <a:r>
              <a:rPr lang="en-US" sz="2400" dirty="0" smtClean="0">
                <a:solidFill>
                  <a:srgbClr val="000000"/>
                </a:solidFill>
                <a:latin typeface="Arial"/>
                <a:cs typeface="Arial"/>
              </a:rPr>
              <a:t> illustrates that TPVs may play an important role in the evolution of polar lows, indicating a need to continue to better understand the relationship between TPVs and polar lows</a:t>
            </a:r>
            <a:endParaRPr lang="en-US" sz="2400" dirty="0">
              <a:solidFill>
                <a:srgbClr val="000000"/>
              </a:solidFill>
              <a:latin typeface="Arial"/>
              <a:cs typeface="Arial"/>
            </a:endParaRPr>
          </a:p>
          <a:p>
            <a:pPr lvl="1"/>
            <a:endParaRPr lang="en-US" sz="2400" dirty="0">
              <a:latin typeface="Arial"/>
              <a:cs typeface="Arial"/>
            </a:endParaRPr>
          </a:p>
          <a:p>
            <a:r>
              <a:rPr lang="en-US" sz="2400" dirty="0" smtClean="0">
                <a:latin typeface="Arial"/>
                <a:cs typeface="Arial"/>
              </a:rPr>
              <a:t>Even at </a:t>
            </a:r>
            <a:r>
              <a:rPr lang="en-US" sz="2400" dirty="0">
                <a:latin typeface="Arial"/>
                <a:cs typeface="Arial"/>
              </a:rPr>
              <a:t>relatively </a:t>
            </a:r>
            <a:r>
              <a:rPr lang="en-US" sz="2400" dirty="0" smtClean="0">
                <a:latin typeface="Arial"/>
                <a:cs typeface="Arial"/>
              </a:rPr>
              <a:t>short forecast </a:t>
            </a:r>
            <a:r>
              <a:rPr lang="en-US" sz="2400" dirty="0">
                <a:latin typeface="Arial"/>
                <a:cs typeface="Arial"/>
              </a:rPr>
              <a:t>lead </a:t>
            </a:r>
            <a:r>
              <a:rPr lang="en-US" sz="2400" dirty="0" smtClean="0">
                <a:latin typeface="Arial"/>
                <a:cs typeface="Arial"/>
              </a:rPr>
              <a:t>times, forecast differences </a:t>
            </a:r>
            <a:r>
              <a:rPr lang="en-US" sz="2400" dirty="0" smtClean="0">
                <a:latin typeface="Arial"/>
                <a:cs typeface="Arial"/>
              </a:rPr>
              <a:t>in the positions of</a:t>
            </a:r>
            <a:r>
              <a:rPr lang="en-US" sz="2400" dirty="0" smtClean="0">
                <a:latin typeface="Arial"/>
                <a:cs typeface="Arial"/>
              </a:rPr>
              <a:t> </a:t>
            </a:r>
            <a:r>
              <a:rPr lang="en-US" sz="2400" dirty="0" smtClean="0">
                <a:latin typeface="Arial"/>
                <a:cs typeface="Arial"/>
              </a:rPr>
              <a:t>TPVs and baroclinic zones may contribute to significant forecast differences </a:t>
            </a:r>
            <a:r>
              <a:rPr lang="en-US" sz="2400" dirty="0" smtClean="0">
                <a:latin typeface="Arial"/>
                <a:cs typeface="Arial"/>
              </a:rPr>
              <a:t>in the track and intensity of</a:t>
            </a:r>
            <a:r>
              <a:rPr lang="en-US" sz="2400" dirty="0" smtClean="0">
                <a:latin typeface="Arial"/>
                <a:cs typeface="Arial"/>
              </a:rPr>
              <a:t> </a:t>
            </a:r>
            <a:r>
              <a:rPr lang="en-US" sz="2400" dirty="0" smtClean="0">
                <a:latin typeface="Arial"/>
                <a:cs typeface="Arial"/>
              </a:rPr>
              <a:t>polar lows</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3077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characterized by horizontal </a:t>
            </a:r>
            <a:r>
              <a:rPr lang="en-US" sz="2400" dirty="0" smtClean="0">
                <a:latin typeface="Arial" panose="020B0604020202020204" pitchFamily="34" charset="0"/>
                <a:cs typeface="Arial" panose="020B0604020202020204" pitchFamily="34" charset="0"/>
              </a:rPr>
              <a:t>scales from </a:t>
            </a:r>
            <a:r>
              <a:rPr lang="en-US" sz="2400" dirty="0" smtClean="0">
                <a:latin typeface="Arial" panose="020B0604020202020204" pitchFamily="34" charset="0"/>
                <a:cs typeface="Arial" panose="020B0604020202020204" pitchFamily="34" charset="0"/>
              </a:rPr>
              <a:t>10s to 100s of km, short lifetimes, and rapid evolution </a:t>
            </a:r>
            <a:r>
              <a:rPr lang="en-US" sz="2400" dirty="0">
                <a:latin typeface="Arial" panose="020B0604020202020204" pitchFamily="34" charset="0"/>
                <a:cs typeface="Arial" panose="020B0604020202020204" pitchFamily="34" charset="0"/>
              </a:rPr>
              <a:t>(e.g., Rasmussen and Turner </a:t>
            </a:r>
            <a:r>
              <a:rPr lang="en-US" sz="2400" dirty="0" smtClean="0">
                <a:latin typeface="Arial" panose="020B0604020202020204" pitchFamily="34" charset="0"/>
                <a:cs typeface="Arial" panose="020B0604020202020204" pitchFamily="34" charset="0"/>
              </a:rPr>
              <a:t>2003)</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Polar lows </a:t>
            </a:r>
            <a:r>
              <a:rPr lang="en-US" sz="2400" dirty="0" smtClean="0">
                <a:latin typeface="Arial"/>
                <a:cs typeface="Arial"/>
              </a:rPr>
              <a:t>often </a:t>
            </a:r>
            <a:r>
              <a:rPr lang="en-US" sz="2400" dirty="0">
                <a:latin typeface="Arial"/>
                <a:cs typeface="Arial"/>
              </a:rPr>
              <a:t>form within a cold air mass or along an Arctic front at </a:t>
            </a:r>
            <a:r>
              <a:rPr lang="en-US" sz="2400" dirty="0" smtClean="0">
                <a:latin typeface="Arial"/>
                <a:cs typeface="Arial"/>
              </a:rPr>
              <a:t>the leading </a:t>
            </a:r>
            <a:r>
              <a:rPr lang="en-US" sz="2400" dirty="0">
                <a:latin typeface="Arial"/>
                <a:cs typeface="Arial"/>
              </a:rPr>
              <a:t>edge of a cold air mass moving over </a:t>
            </a:r>
            <a:r>
              <a:rPr lang="en-US" sz="2400" dirty="0" smtClean="0">
                <a:latin typeface="Arial"/>
                <a:cs typeface="Arial"/>
              </a:rPr>
              <a:t>warmer </a:t>
            </a:r>
            <a:r>
              <a:rPr lang="en-US" sz="2400" dirty="0">
                <a:latin typeface="Arial"/>
                <a:cs typeface="Arial"/>
              </a:rPr>
              <a:t>sea surfaces in high latitudes </a:t>
            </a:r>
            <a:r>
              <a:rPr lang="en-US" sz="2400" dirty="0" smtClean="0">
                <a:latin typeface="Arial" panose="020B0604020202020204" pitchFamily="34" charset="0"/>
                <a:cs typeface="Arial" panose="020B0604020202020204" pitchFamily="34" charset="0"/>
              </a:rPr>
              <a:t>(e.g., Shapiro et al. 1987)</a:t>
            </a: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476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Study</a:t>
            </a:r>
            <a:r>
              <a:rPr lang="en-US" sz="2400" dirty="0" smtClean="0">
                <a:solidFill>
                  <a:srgbClr val="000000"/>
                </a:solidFill>
                <a:latin typeface="Arial"/>
                <a:cs typeface="Arial"/>
              </a:rPr>
              <a:t> illustrates that TPVs may play an important role in the evolution of polar lows, indicating a need to continue to better understand the relationship between TPVs and polar lows</a:t>
            </a:r>
            <a:endParaRPr lang="en-US" sz="2400" dirty="0">
              <a:solidFill>
                <a:srgbClr val="000000"/>
              </a:solidFill>
              <a:latin typeface="Arial"/>
              <a:cs typeface="Arial"/>
            </a:endParaRPr>
          </a:p>
          <a:p>
            <a:pPr lvl="1"/>
            <a:endParaRPr lang="en-US" sz="2400" dirty="0">
              <a:latin typeface="Arial"/>
              <a:cs typeface="Arial"/>
            </a:endParaRPr>
          </a:p>
          <a:p>
            <a:r>
              <a:rPr lang="en-US" sz="2400" dirty="0" smtClean="0">
                <a:latin typeface="Arial"/>
                <a:cs typeface="Arial"/>
              </a:rPr>
              <a:t>Even at </a:t>
            </a:r>
            <a:r>
              <a:rPr lang="en-US" sz="2400" dirty="0">
                <a:latin typeface="Arial"/>
                <a:cs typeface="Arial"/>
              </a:rPr>
              <a:t>relatively </a:t>
            </a:r>
            <a:r>
              <a:rPr lang="en-US" sz="2400" dirty="0" smtClean="0">
                <a:latin typeface="Arial"/>
                <a:cs typeface="Arial"/>
              </a:rPr>
              <a:t>short forecast </a:t>
            </a:r>
            <a:r>
              <a:rPr lang="en-US" sz="2400" dirty="0">
                <a:latin typeface="Arial"/>
                <a:cs typeface="Arial"/>
              </a:rPr>
              <a:t>lead </a:t>
            </a:r>
            <a:r>
              <a:rPr lang="en-US" sz="2400" dirty="0" smtClean="0">
                <a:latin typeface="Arial"/>
                <a:cs typeface="Arial"/>
              </a:rPr>
              <a:t>times, forecast differences </a:t>
            </a:r>
            <a:r>
              <a:rPr lang="en-US" sz="2400" dirty="0" smtClean="0">
                <a:latin typeface="Arial"/>
                <a:cs typeface="Arial"/>
              </a:rPr>
              <a:t>in the positions of</a:t>
            </a:r>
            <a:r>
              <a:rPr lang="en-US" sz="2400" dirty="0" smtClean="0">
                <a:latin typeface="Arial"/>
                <a:cs typeface="Arial"/>
              </a:rPr>
              <a:t> </a:t>
            </a:r>
            <a:r>
              <a:rPr lang="en-US" sz="2400" dirty="0" smtClean="0">
                <a:latin typeface="Arial"/>
                <a:cs typeface="Arial"/>
              </a:rPr>
              <a:t>TPVs and baroclinic zones may contribute to significant forecast differences </a:t>
            </a:r>
            <a:r>
              <a:rPr lang="en-US" sz="2400" dirty="0" smtClean="0">
                <a:latin typeface="Arial"/>
                <a:cs typeface="Arial"/>
              </a:rPr>
              <a:t>in the track and intensity of</a:t>
            </a:r>
            <a:r>
              <a:rPr lang="en-US" sz="2400" dirty="0" smtClean="0">
                <a:latin typeface="Arial"/>
                <a:cs typeface="Arial"/>
              </a:rPr>
              <a:t> </a:t>
            </a:r>
            <a:r>
              <a:rPr lang="en-US" sz="2400" dirty="0" smtClean="0">
                <a:latin typeface="Arial"/>
                <a:cs typeface="Arial"/>
              </a:rPr>
              <a:t>polar lows</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   </a:t>
            </a:r>
            <a:r>
              <a:rPr lang="en-US" sz="2800" b="1" i="1" dirty="0" smtClean="0">
                <a:latin typeface="Arial" panose="020B0604020202020204" pitchFamily="34" charset="0"/>
                <a:cs typeface="Arial" panose="020B0604020202020204" pitchFamily="34" charset="0"/>
              </a:rPr>
              <a:t>Email: kbiernat@albany.edu</a:t>
            </a:r>
            <a:endParaRPr lang="en-US" sz="2800" b="1" i="1"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609599" y="6105295"/>
            <a:ext cx="8433053" cy="85321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2200" b="1" dirty="0" smtClean="0">
                <a:solidFill>
                  <a:srgbClr val="FF0000"/>
                </a:solidFill>
                <a:latin typeface="Arial"/>
                <a:cs typeface="Arial"/>
              </a:rPr>
              <a:t>Acknowledgments</a:t>
            </a:r>
          </a:p>
          <a:p>
            <a:pPr marL="0" indent="0" algn="ctr">
              <a:lnSpc>
                <a:spcPct val="80000"/>
              </a:lnSpc>
              <a:buNone/>
            </a:pPr>
            <a:r>
              <a:rPr lang="en-US" sz="2200" dirty="0" smtClean="0">
                <a:latin typeface="Arial"/>
                <a:cs typeface="Arial"/>
              </a:rPr>
              <a:t>Jeremy Berman</a:t>
            </a:r>
            <a:endParaRPr lang="en-US" sz="2200" dirty="0">
              <a:latin typeface="Arial"/>
              <a:cs typeface="Arial"/>
            </a:endParaRPr>
          </a:p>
          <a:p>
            <a:pPr marL="0" indent="0" algn="ctr">
              <a:buNone/>
            </a:pPr>
            <a:endParaRPr lang="en-US" sz="2200" b="1" dirty="0" smtClean="0">
              <a:solidFill>
                <a:srgbClr val="FF0000"/>
              </a:solidFill>
              <a:latin typeface="Arial"/>
              <a:cs typeface="Arial"/>
            </a:endParaRPr>
          </a:p>
          <a:p>
            <a:endParaRPr lang="en-US" sz="2200" dirty="0">
              <a:solidFill>
                <a:srgbClr val="0000FF"/>
              </a:solidFill>
              <a:latin typeface="Arial"/>
              <a:cs typeface="Arial"/>
            </a:endParaRPr>
          </a:p>
        </p:txBody>
      </p:sp>
    </p:spTree>
    <p:extLst>
      <p:ext uri="{BB962C8B-B14F-4D97-AF65-F5344CB8AC3E}">
        <p14:creationId xmlns:p14="http://schemas.microsoft.com/office/powerpoint/2010/main" val="7768266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PW </a:t>
            </a:r>
            <a:r>
              <a:rPr lang="en-US" sz="1600" dirty="0" smtClean="0">
                <a:latin typeface="Arial" panose="020B0604020202020204" pitchFamily="34" charset="0"/>
                <a:cs typeface="Arial" panose="020B0604020202020204" pitchFamily="34" charset="0"/>
              </a:rPr>
              <a:t>(mm,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31086190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PW </a:t>
            </a:r>
            <a:r>
              <a:rPr lang="en-US" sz="1600" dirty="0" smtClean="0">
                <a:latin typeface="Arial" panose="020B0604020202020204" pitchFamily="34" charset="0"/>
                <a:cs typeface="Arial" panose="020B0604020202020204" pitchFamily="34" charset="0"/>
              </a:rPr>
              <a:t>(mm,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PW </a:t>
            </a:r>
            <a:r>
              <a:rPr lang="en-US" sz="1600" dirty="0" smtClean="0">
                <a:latin typeface="Arial" panose="020B0604020202020204" pitchFamily="34" charset="0"/>
                <a:cs typeface="Arial" panose="020B0604020202020204" pitchFamily="34" charset="0"/>
              </a:rPr>
              <a:t>(mm,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t>
            </a:r>
            <a:r>
              <a:rPr lang="en-US" sz="1600" dirty="0" smtClean="0">
                <a:latin typeface="Arial" panose="020B0604020202020204" pitchFamily="34" charset="0"/>
                <a:cs typeface="Arial" panose="020B0604020202020204" pitchFamily="34" charset="0"/>
              </a:rPr>
              <a:t>and PW </a:t>
            </a:r>
            <a:r>
              <a:rPr lang="en-US" sz="1600" dirty="0" smtClean="0">
                <a:latin typeface="Arial" panose="020B0604020202020204" pitchFamily="34" charset="0"/>
                <a:cs typeface="Arial" panose="020B0604020202020204" pitchFamily="34" charset="0"/>
              </a:rPr>
              <a:t>(mm, shaded)</a:t>
            </a:r>
            <a:endParaRPr lang="en-US" sz="1600" baseline="30000" dirty="0">
              <a:latin typeface="Arial" panose="020B0604020202020204" pitchFamily="34" charset="0"/>
              <a:cs typeface="Arial" panose="020B0604020202020204" pitchFamily="34" charset="0"/>
            </a:endParaRPr>
          </a:p>
        </p:txBody>
      </p:sp>
      <p:sp>
        <p:nvSpPr>
          <p:cNvPr id="7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a:t>
            </a:r>
            <a:r>
              <a:rPr lang="en-US" sz="1500" dirty="0" smtClean="0">
                <a:latin typeface="Arial" panose="020B0604020202020204" pitchFamily="34" charset="0"/>
                <a:cs typeface="Arial" panose="020B0604020202020204" pitchFamily="34" charset="0"/>
              </a:rPr>
              <a:t>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6708049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shipping 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a:t>
            </a:r>
            <a:r>
              <a:rPr lang="en-US" sz="2400" dirty="0" smtClean="0">
                <a:latin typeface="Arial" panose="020B0604020202020204" pitchFamily="34" charset="0"/>
                <a:cs typeface="Arial" panose="020B0604020202020204" pitchFamily="34" charset="0"/>
              </a:rPr>
              <a:t>may </a:t>
            </a:r>
            <a:r>
              <a:rPr lang="en-US" sz="2400" dirty="0" smtClean="0">
                <a:latin typeface="Arial" panose="020B0604020202020204" pitchFamily="34" charset="0"/>
                <a:cs typeface="Arial" panose="020B0604020202020204" pitchFamily="34" charset="0"/>
              </a:rPr>
              <a:t>act as precursors to the development of polar lows (e.g. </a:t>
            </a:r>
            <a:r>
              <a:rPr lang="en-US" sz="2400" dirty="0" err="1" smtClean="0">
                <a:latin typeface="Arial" panose="020B0604020202020204" pitchFamily="34" charset="0"/>
                <a:cs typeface="Arial" panose="020B0604020202020204" pitchFamily="34" charset="0"/>
              </a:rPr>
              <a:t>Kolstad</a:t>
            </a:r>
            <a:r>
              <a:rPr lang="en-US" sz="2400" dirty="0" smtClean="0">
                <a:latin typeface="Arial" panose="020B0604020202020204" pitchFamily="34" charset="0"/>
                <a:cs typeface="Arial" panose="020B0604020202020204" pitchFamily="34" charset="0"/>
              </a:rPr>
              <a:t> 2011)</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5"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20 at 12.3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421"/>
            <a:ext cx="9144000" cy="369561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3750716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Least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5-20 at 12.36.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 y="1923147"/>
            <a:ext cx="9144000" cy="3678742"/>
          </a:xfrm>
          <a:prstGeom prst="rect">
            <a:avLst/>
          </a:prstGeom>
        </p:spPr>
      </p:pic>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1855486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5-20 at 12.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4697"/>
            <a:ext cx="9144000" cy="2338917"/>
          </a:xfrm>
          <a:prstGeom prst="rect">
            <a:avLst/>
          </a:prstGeom>
        </p:spPr>
      </p:pic>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Significant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29248" y="1301410"/>
            <a:ext cx="9072887" cy="126954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Values of selected quantities for 1800 UTC 10 February–1200 UTC 11 February 2011 time period for ERA5, most accurate group, and least accurate group. </a:t>
            </a:r>
            <a:r>
              <a:rPr lang="en-US" sz="1600" dirty="0">
                <a:latin typeface="Arial"/>
                <a:cs typeface="Arial"/>
              </a:rPr>
              <a:t>The difference between the means of the most accurate and least accurate group for each quantity are shown as well, with confidence levels for the significance of the difference between the means of the most accurate and least accurate group for each quantity based on a two-sided Student’s </a:t>
            </a:r>
            <a:r>
              <a:rPr lang="en-US" sz="1600" i="1" dirty="0">
                <a:latin typeface="Arial"/>
                <a:cs typeface="Arial"/>
              </a:rPr>
              <a:t>t</a:t>
            </a:r>
            <a:r>
              <a:rPr lang="en-US" sz="1600" dirty="0">
                <a:latin typeface="Arial"/>
                <a:cs typeface="Arial"/>
              </a:rPr>
              <a:t> test given in parentheses. </a:t>
            </a:r>
          </a:p>
        </p:txBody>
      </p:sp>
    </p:spTree>
    <p:extLst>
      <p:ext uri="{BB962C8B-B14F-4D97-AF65-F5344CB8AC3E}">
        <p14:creationId xmlns:p14="http://schemas.microsoft.com/office/powerpoint/2010/main" val="216202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that is linked 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381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Obtain polar lows from Sea </a:t>
            </a:r>
            <a:r>
              <a:rPr lang="en-US" sz="2400" dirty="0">
                <a:latin typeface="Arial"/>
                <a:cs typeface="Arial"/>
              </a:rPr>
              <a:t>Surface Temperature and Altimeter Synergy for Improved Forecasting of Polar lows (STARS) database of polar lows </a:t>
            </a:r>
            <a:r>
              <a:rPr lang="en-US" sz="2400" dirty="0" smtClean="0">
                <a:latin typeface="Arial"/>
                <a:cs typeface="Arial"/>
              </a:rPr>
              <a:t>over</a:t>
            </a:r>
            <a:r>
              <a:rPr lang="en-US" sz="2400" dirty="0" smtClean="0">
                <a:latin typeface="Arial"/>
                <a:cs typeface="Arial"/>
              </a:rPr>
              <a:t> </a:t>
            </a:r>
            <a:r>
              <a:rPr lang="en-US" sz="2400" dirty="0">
                <a:latin typeface="Arial"/>
                <a:cs typeface="Arial"/>
              </a:rPr>
              <a:t>the Norwegian Sea and Barents Sea (</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STARS </a:t>
            </a:r>
            <a:r>
              <a:rPr lang="en-US" sz="2200" dirty="0">
                <a:solidFill>
                  <a:srgbClr val="0000FF"/>
                </a:solidFill>
                <a:latin typeface="Arial"/>
                <a:cs typeface="Arial"/>
              </a:rPr>
              <a:t>database covers the 2002–2011 period, for a total of 140 polar lows. </a:t>
            </a:r>
            <a:endParaRPr lang="en-US" sz="2200" dirty="0" smtClean="0">
              <a:solidFill>
                <a:srgbClr val="0000FF"/>
              </a:solidFill>
              <a:latin typeface="Arial"/>
              <a:cs typeface="Arial"/>
            </a:endParaRPr>
          </a:p>
          <a:p>
            <a:pPr marL="457200" lvl="1" indent="0">
              <a:lnSpc>
                <a:spcPct val="50000"/>
              </a:lnSpc>
              <a:buNone/>
            </a:pPr>
            <a:endParaRPr lang="en-US" sz="2000" dirty="0">
              <a:solidFill>
                <a:srgbClr val="0000FF"/>
              </a:solidFill>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 STARS database to a 1979</a:t>
            </a:r>
            <a:r>
              <a:rPr lang="en-US" sz="2400" dirty="0">
                <a:latin typeface="Arial"/>
                <a:cs typeface="Arial"/>
              </a:rPr>
              <a:t>–2015 database of TPVs constructed using the ERA-</a:t>
            </a:r>
            <a:r>
              <a:rPr lang="en-US" sz="2400" dirty="0" smtClean="0">
                <a:latin typeface="Arial"/>
                <a:cs typeface="Arial"/>
              </a:rPr>
              <a:t>Interim (Dee et al. 2011) and a TPV tracking algorithm developed by Nicholas </a:t>
            </a:r>
            <a:r>
              <a:rPr lang="en-US" sz="2400" dirty="0" err="1" smtClean="0">
                <a:latin typeface="Arial"/>
                <a:cs typeface="Arial"/>
              </a:rPr>
              <a:t>Szapiro</a:t>
            </a:r>
            <a:r>
              <a:rPr lang="en-US" sz="2400" dirty="0" smtClean="0">
                <a:latin typeface="Arial"/>
                <a:cs typeface="Arial"/>
              </a:rPr>
              <a:t> and Steven </a:t>
            </a:r>
            <a:r>
              <a:rPr lang="en-US" sz="2400" dirty="0" err="1" smtClean="0">
                <a:latin typeface="Arial"/>
                <a:cs typeface="Arial"/>
              </a:rPr>
              <a:t>Cavallo</a:t>
            </a:r>
            <a:endParaRPr lang="en-US" sz="2400" dirty="0" smtClean="0">
              <a:latin typeface="Arial"/>
              <a:cs typeface="Arial"/>
            </a:endParaRPr>
          </a:p>
          <a:p>
            <a:endParaRPr lang="en-US" sz="2400" dirty="0">
              <a:solidFill>
                <a:srgbClr val="0000FF"/>
              </a:solidFill>
              <a:latin typeface="Arial"/>
              <a:cs typeface="Arial"/>
            </a:endParaRPr>
          </a:p>
          <a:p>
            <a:r>
              <a:rPr lang="en-US" sz="2400" dirty="0" smtClean="0">
                <a:latin typeface="Arial"/>
                <a:cs typeface="Arial"/>
              </a:rPr>
              <a:t>Determine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t>
            </a:r>
            <a:r>
              <a:rPr lang="en-US" sz="2400" dirty="0" smtClean="0">
                <a:latin typeface="Arial"/>
                <a:cs typeface="Arial"/>
              </a:rPr>
              <a:t>a polar low </a:t>
            </a:r>
            <a:r>
              <a:rPr lang="en-US" sz="2400" dirty="0" smtClean="0">
                <a:latin typeface="Arial"/>
                <a:cs typeface="Arial"/>
              </a:rPr>
              <a:t>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2"/>
              </a:rPr>
              <a:t>https://github.com/nickszap/tpvTrack</a:t>
            </a:r>
            <a:endParaRPr lang="en-US" sz="2000" dirty="0"/>
          </a:p>
        </p:txBody>
      </p:sp>
      <p:cxnSp>
        <p:nvCxnSpPr>
          <p:cNvPr id="8" name="Straight Connector 7"/>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3640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104 </a:t>
            </a:r>
            <a:r>
              <a:rPr lang="en-US" sz="2400" dirty="0">
                <a:latin typeface="Arial"/>
                <a:cs typeface="Arial"/>
              </a:rPr>
              <a:t>out of the total 140 polar lows, or </a:t>
            </a:r>
            <a:r>
              <a:rPr lang="en-US" sz="2400" dirty="0" smtClean="0">
                <a:latin typeface="Arial"/>
                <a:cs typeface="Arial"/>
              </a:rPr>
              <a:t>74.3%</a:t>
            </a:r>
            <a:r>
              <a:rPr lang="en-US" sz="2400" dirty="0">
                <a:latin typeface="Arial"/>
                <a:cs typeface="Arial"/>
              </a:rPr>
              <a:t>, match with at least one TPV </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13444" y="3540356"/>
            <a:ext cx="3323202" cy="95672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latin typeface="Arial"/>
                <a:cs typeface="Arial"/>
              </a:rPr>
              <a:t>Tracks of the polar lows in the STARS database. Tracks of polar lows </a:t>
            </a:r>
            <a:r>
              <a:rPr lang="en-US" sz="1500" dirty="0" smtClean="0">
                <a:latin typeface="Arial"/>
                <a:cs typeface="Arial"/>
              </a:rPr>
              <a:t>linked </a:t>
            </a:r>
            <a:r>
              <a:rPr lang="en-US" sz="1500" dirty="0">
                <a:latin typeface="Arial"/>
                <a:cs typeface="Arial"/>
              </a:rPr>
              <a:t>to TPVs </a:t>
            </a:r>
            <a:r>
              <a:rPr lang="en-US" sz="1500" dirty="0" smtClean="0">
                <a:latin typeface="Arial"/>
                <a:cs typeface="Arial"/>
              </a:rPr>
              <a:t>(red) and </a:t>
            </a:r>
            <a:r>
              <a:rPr lang="en-US" sz="1500" dirty="0">
                <a:latin typeface="Arial"/>
                <a:cs typeface="Arial"/>
              </a:rPr>
              <a:t>tracks of polar lows </a:t>
            </a:r>
            <a:r>
              <a:rPr lang="en-US" sz="1500" dirty="0" smtClean="0">
                <a:latin typeface="Arial"/>
                <a:cs typeface="Arial"/>
              </a:rPr>
              <a:t>not </a:t>
            </a:r>
            <a:r>
              <a:rPr lang="en-US" sz="1500" dirty="0">
                <a:latin typeface="Arial"/>
                <a:cs typeface="Arial"/>
              </a:rPr>
              <a:t>linked to </a:t>
            </a:r>
            <a:r>
              <a:rPr lang="en-US" sz="1500" dirty="0" smtClean="0">
                <a:latin typeface="Arial"/>
                <a:cs typeface="Arial"/>
              </a:rPr>
              <a:t>TPVs (blue). </a:t>
            </a:r>
            <a:r>
              <a:rPr lang="en-US" sz="1500" dirty="0">
                <a:latin typeface="Arial"/>
                <a:cs typeface="Arial"/>
              </a:rPr>
              <a:t>Dots indicate the genesis locations of the polar lows. </a:t>
            </a:r>
            <a:endParaRPr lang="en-US" sz="1500" baseline="30000" dirty="0">
              <a:solidFill>
                <a:srgbClr val="000000"/>
              </a:solidFill>
              <a:latin typeface="Arial"/>
              <a:cs typeface="Arial"/>
            </a:endParaRPr>
          </a:p>
        </p:txBody>
      </p:sp>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237" y="1823734"/>
            <a:ext cx="5420145" cy="4882896"/>
          </a:xfrm>
          <a:prstGeom prst="rect">
            <a:avLst/>
          </a:prstGeom>
        </p:spPr>
      </p:pic>
    </p:spTree>
    <p:extLst>
      <p:ext uri="{BB962C8B-B14F-4D97-AF65-F5344CB8AC3E}">
        <p14:creationId xmlns:p14="http://schemas.microsoft.com/office/powerpoint/2010/main" val="1357008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627156"/>
          </a:xfrm>
        </p:spPr>
        <p:txBody>
          <a:bodyPr>
            <a:normAutofit/>
          </a:bodyPr>
          <a:lstStyle/>
          <a:p>
            <a:pPr>
              <a:lnSpc>
                <a:spcPct val="110000"/>
              </a:lnSpc>
            </a:pPr>
            <a:r>
              <a:rPr lang="en-US" sz="2400" dirty="0" smtClean="0">
                <a:latin typeface="Arial"/>
                <a:cs typeface="Arial"/>
              </a:rPr>
              <a:t>Use the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for analysis of a polar low case</a:t>
            </a:r>
            <a:endParaRPr lang="en-US" sz="2400" dirty="0" smtClean="0">
              <a:latin typeface="Arial"/>
              <a:cs typeface="Arial"/>
            </a:endParaRPr>
          </a:p>
          <a:p>
            <a:pPr>
              <a:lnSpc>
                <a:spcPct val="50000"/>
              </a:lnSpc>
            </a:pPr>
            <a:endParaRPr lang="en-US" sz="2400" dirty="0" smtClean="0">
              <a:latin typeface="Arial"/>
              <a:cs typeface="Arial"/>
            </a:endParaRPr>
          </a:p>
          <a:p>
            <a:pPr lvl="1">
              <a:lnSpc>
                <a:spcPct val="110000"/>
              </a:lnSpc>
            </a:pPr>
            <a:r>
              <a:rPr lang="en-US" sz="2200" dirty="0" smtClean="0">
                <a:solidFill>
                  <a:srgbClr val="0000FF"/>
                </a:solidFill>
                <a:latin typeface="Arial"/>
                <a:cs typeface="Arial"/>
              </a:rPr>
              <a:t>ERA5 downloaded at 0.3° horizontal resolution</a:t>
            </a:r>
          </a:p>
          <a:p>
            <a:pPr>
              <a:lnSpc>
                <a:spcPct val="110000"/>
              </a:lnSpc>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is capable of being tracked in the ERA5</a:t>
            </a: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related 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35636</TotalTime>
  <Words>4342</Words>
  <Application>Microsoft Macintosh PowerPoint</Application>
  <PresentationFormat>On-screen Show (4:3)</PresentationFormat>
  <Paragraphs>975</Paragraphs>
  <Slides>43</Slides>
  <Notes>35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A Multiscale Analysis and Predictability Study of a Polar Low Linked to a                    Tropopause Polar Vortex </vt:lpstr>
      <vt:lpstr>What are Tropopause Polar Vortices (TPVs)?</vt:lpstr>
      <vt:lpstr>What are Polar Lows?</vt:lpstr>
      <vt:lpstr>Motivation</vt:lpstr>
      <vt:lpstr>Outline</vt:lpstr>
      <vt:lpstr>Climatology of Polar Lows</vt:lpstr>
      <vt:lpstr>Climatology of Polar Lows Linked to TPVs </vt:lpstr>
      <vt:lpstr>Climatology of Polar Lows Linked to TPVs </vt:lpstr>
      <vt:lpstr>Case Selection</vt:lpstr>
      <vt:lpstr>The Polar Low</vt:lpstr>
      <vt:lpstr>The Polar Low and TPV</vt:lpstr>
      <vt:lpstr>Mesoscale Evolution</vt:lpstr>
      <vt:lpstr>Mesoscale Evolution</vt:lpstr>
      <vt:lpstr>Mesoscale Evolution</vt:lpstr>
      <vt:lpstr>Mesoscale Evolution</vt:lpstr>
      <vt:lpstr>Mesoscale Evolution</vt:lpstr>
      <vt:lpstr>Mesoscale Evolution</vt:lpstr>
      <vt:lpstr>Mesoscale Evolution</vt:lpstr>
      <vt:lpstr>Summary</vt:lpstr>
      <vt:lpstr>Outline</vt:lpstr>
      <vt:lpstr>Evaluating Forecast Skill of the Polar Low</vt:lpstr>
      <vt:lpstr>Evaluating Forecast Skill of the Polar Low</vt:lpstr>
      <vt:lpstr>Evaluating Forecast Skill of the Polar Low</vt:lpstr>
      <vt:lpstr>Evaluating Forecast Skill of the Polar Low</vt:lpstr>
      <vt:lpstr>Calculating Normalized Composite Differences</vt:lpstr>
      <vt:lpstr>Track and Intensity</vt:lpstr>
      <vt:lpstr>PowerPoint Presentation</vt:lpstr>
      <vt:lpstr>Summary</vt:lpstr>
      <vt:lpstr>Conclusions</vt:lpstr>
      <vt:lpstr>Questions?   Email: kbiernat@albany.edu</vt:lpstr>
      <vt:lpstr>PowerPoint Presentation</vt:lpstr>
      <vt:lpstr>Climatology of Polar Lows Linked to TPVs </vt:lpstr>
      <vt:lpstr>Synoptic Evolution</vt:lpstr>
      <vt:lpstr>Synoptic Evolution</vt:lpstr>
      <vt:lpstr>Synoptic Evolution</vt:lpstr>
      <vt:lpstr>Synoptic Evolution</vt:lpstr>
      <vt:lpstr>Favorable Conditions</vt:lpstr>
      <vt:lpstr>Favorable Conditions</vt:lpstr>
      <vt:lpstr>Cross Sections</vt:lpstr>
      <vt:lpstr>Cross Sections</vt:lpstr>
      <vt:lpstr>Most Accurate Members</vt:lpstr>
      <vt:lpstr>Least Accurate Members</vt:lpstr>
      <vt:lpstr>Significant Differences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  </dc:title>
  <dc:creator>Kevin Biernat</dc:creator>
  <cp:lastModifiedBy>Kevin Biernat</cp:lastModifiedBy>
  <cp:revision>382</cp:revision>
  <dcterms:created xsi:type="dcterms:W3CDTF">2018-03-04T15:15:25Z</dcterms:created>
  <dcterms:modified xsi:type="dcterms:W3CDTF">2018-05-24T02:32:57Z</dcterms:modified>
</cp:coreProperties>
</file>