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7" r:id="rId2"/>
    <p:sldId id="325" r:id="rId3"/>
    <p:sldId id="260" r:id="rId4"/>
    <p:sldId id="319" r:id="rId5"/>
    <p:sldId id="263" r:id="rId6"/>
    <p:sldId id="326" r:id="rId7"/>
    <p:sldId id="317" r:id="rId8"/>
    <p:sldId id="304" r:id="rId9"/>
    <p:sldId id="320" r:id="rId10"/>
    <p:sldId id="269" r:id="rId11"/>
    <p:sldId id="271" r:id="rId12"/>
    <p:sldId id="273" r:id="rId13"/>
    <p:sldId id="275" r:id="rId14"/>
    <p:sldId id="277" r:id="rId15"/>
    <p:sldId id="279" r:id="rId16"/>
    <p:sldId id="280" r:id="rId17"/>
    <p:sldId id="282" r:id="rId18"/>
    <p:sldId id="285" r:id="rId19"/>
    <p:sldId id="286" r:id="rId20"/>
    <p:sldId id="288" r:id="rId21"/>
    <p:sldId id="289" r:id="rId22"/>
    <p:sldId id="321" r:id="rId23"/>
    <p:sldId id="322" r:id="rId24"/>
    <p:sldId id="308" r:id="rId25"/>
    <p:sldId id="310" r:id="rId26"/>
    <p:sldId id="323" r:id="rId27"/>
    <p:sldId id="324" r:id="rId28"/>
    <p:sldId id="295" r:id="rId29"/>
    <p:sldId id="328" r:id="rId30"/>
    <p:sldId id="327" r:id="rId31"/>
    <p:sldId id="314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EC30"/>
    <a:srgbClr val="33DB2D"/>
    <a:srgbClr val="2BFFFF"/>
    <a:srgbClr val="DC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2" d="100"/>
          <a:sy n="112" d="100"/>
        </p:scale>
        <p:origin x="-24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C3BEE-20BD-7A45-8E4B-8F4C2E1FFC4F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A230-956B-6645-A968-A4EE0A5C50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468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 smtClean="0"/>
              <a:t>Start day</a:t>
            </a:r>
            <a:r>
              <a:rPr lang="en-US" baseline="0" dirty="0" smtClean="0"/>
              <a:t> of AC12: 2 Aug 2012</a:t>
            </a:r>
          </a:p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2: 3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3:</a:t>
            </a:r>
            <a:r>
              <a:rPr lang="en-US" baseline="0" dirty="0" smtClean="0"/>
              <a:t> 4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End day of L1:</a:t>
            </a:r>
            <a:r>
              <a:rPr lang="en-US" baseline="0" dirty="0" smtClean="0"/>
              <a:t> 5 Aug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End Day of TPV 3: 6 Aug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Day of L1: 31 July</a:t>
            </a:r>
            <a:r>
              <a:rPr lang="en-US" baseline="0" dirty="0" smtClean="0"/>
              <a:t> 2012</a:t>
            </a:r>
          </a:p>
          <a:p>
            <a:r>
              <a:rPr lang="en-US" baseline="0" dirty="0" smtClean="0"/>
              <a:t>End Day of L1: 5 Aug 2012</a:t>
            </a:r>
          </a:p>
          <a:p>
            <a:r>
              <a:rPr lang="en-US" baseline="0" dirty="0" smtClean="0"/>
              <a:t>Start Day of AC12: 2 Aug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6DFF-5A95-C645-A9F7-D58134382A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96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Peak intensity defined in</a:t>
            </a:r>
            <a:r>
              <a:rPr lang="en-US" baseline="0" dirty="0" smtClean="0"/>
              <a:t> terms of</a:t>
            </a:r>
            <a:r>
              <a:rPr lang="en-US" dirty="0" smtClean="0"/>
              <a:t> minimum SLP in</a:t>
            </a:r>
            <a:r>
              <a:rPr lang="en-US" baseline="0" dirty="0" smtClean="0"/>
              <a:t> ERA5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Minimum SLP of 962.3 hPa</a:t>
            </a:r>
            <a:r>
              <a:rPr lang="en-US" baseline="0" dirty="0" smtClean="0"/>
              <a:t> occurs at 1000 UTC 6 Aug 2012 in the ERA5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A230-956B-6645-A968-A4EE0A5C50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6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</a:t>
            </a:r>
            <a:r>
              <a:rPr lang="en-US" baseline="0" dirty="0" smtClean="0"/>
              <a:t> of TPV 1: 23 July 2012</a:t>
            </a:r>
          </a:p>
          <a:p>
            <a:pPr marL="0" lvl="0" indent="0">
              <a:buFont typeface="Arial"/>
              <a:buNone/>
            </a:pPr>
            <a:r>
              <a:rPr lang="en-US" baseline="0" dirty="0" smtClean="0"/>
              <a:t>Start day of L1: 31 July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05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1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53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85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4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49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3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0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19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0D6F1-54CA-1A4F-8C66-2DFE7378633E}" type="datetimeFigureOut">
              <a:rPr lang="en-US" smtClean="0"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4B3B2-FB0E-4B41-A793-6CF3F50B11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1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7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ickszap/tpvTrack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665225"/>
            <a:ext cx="9135245" cy="1470025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/>
                <a:cs typeface="Arial"/>
              </a:rPr>
              <a:t>Linkages Between Tropopause Polar Vortices and the Great Arctic Cyclone of August 2012 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3006619"/>
            <a:ext cx="9135245" cy="362060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Keyser, Kevin A. Biernat, and Lance F. Bosart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0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SUNY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29th AMS </a:t>
            </a:r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 on Weather Analysis and Forecasting</a:t>
            </a:r>
          </a:p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5 June 2018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Supported by NSF Grant AGS-1355960                                          and ONR Grant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9016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43527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241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2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88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2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4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497300"/>
            <a:chOff x="4573976" y="4518937"/>
            <a:chExt cx="973387" cy="497300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636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2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7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" y="777145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96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35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61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823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68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slp_cyclones_era5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03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0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06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1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slp_cyclones_era5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89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58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17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8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89" y="778497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" y="778928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8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2328"/>
            <a:ext cx="8229600" cy="5042829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are defined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 tropopause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-based vortices of high-latitude origin and are material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features (Pyle et al. 2004; Cavallo and Hakim 2009, 2010, 2012, 2013)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95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201208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49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93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slp_cyclones_era5_20120807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18" y="778497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DT_theta_TPVs_era5_20120807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6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Multiply 75"/>
          <p:cNvSpPr>
            <a:spLocks noChangeAspect="1"/>
          </p:cNvSpPr>
          <p:nvPr/>
        </p:nvSpPr>
        <p:spPr>
          <a:xfrm>
            <a:off x="3285934" y="2347604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250-hPa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0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3"/>
            <a:ext cx="8229600" cy="567612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TPV 1 approaches and interacts with AC12 in a region of strong baroclinicity, likely supporting the development of AC12 through baroclinic processes</a:t>
            </a:r>
          </a:p>
          <a:p>
            <a:pPr>
              <a:lnSpc>
                <a:spcPct val="120000"/>
              </a:lnSpc>
            </a:pP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TPV 2 forms at 0000 UTC 3 Aug east of TPV 1, and TPV 3 forms at 0000 UTC 4 Aug by splitting off from TPV 1</a:t>
            </a:r>
          </a:p>
          <a:p>
            <a:pPr>
              <a:lnSpc>
                <a:spcPct val="120000"/>
              </a:lnSpc>
            </a:pPr>
            <a:endParaRPr lang="en-US" sz="3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TPV 1, TPV 2, and TPV 3 likely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contribute to the formation of a dual-jet configuration and jet coupling over AC12 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3–4 Aug</a:t>
            </a:r>
          </a:p>
          <a:p>
            <a:pPr>
              <a:lnSpc>
                <a:spcPct val="120000"/>
              </a:lnSpc>
            </a:pPr>
            <a:endParaRPr lang="en-US" sz="3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3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Upper-level divergence associated with the jet coupling, as well as forcing for ascent associated with TPV 1, likely support the intensification of AC12</a:t>
            </a:r>
            <a:endParaRPr lang="en-US" sz="3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20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6271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L1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interacts and merges with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on 5 Aug,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which may further support the intensification of AC12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becomes positioned in the left exit region of a jet streak located between TPV 1 and a downstream ridge by 0000 UTC 6 Aug and continues to intensify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attains peak intensity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 962.3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hPa at 1000 UTC 6 Aug in the ERA5 and becomes vertically aligned with TPV 1 by 1200 UTC 6 Aug</a:t>
            </a:r>
          </a:p>
          <a:p>
            <a:pPr>
              <a:lnSpc>
                <a:spcPct val="110000"/>
              </a:lnSpc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 and TPV 1 then meander slowly in tandem over the Arctic, while AC12 slowly weakens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6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 descr="era5_pv_cross_cfd_69.3N99E_69.3N150E_20120804_06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" b="10672"/>
          <a:stretch/>
        </p:blipFill>
        <p:spPr>
          <a:xfrm>
            <a:off x="447666" y="709172"/>
            <a:ext cx="4987984" cy="466344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141299" y="5294066"/>
            <a:ext cx="179102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69.3°N, 111.8°</a:t>
            </a:r>
            <a:r>
              <a:rPr lang="en-US" sz="1000" dirty="0">
                <a:latin typeface="Arial"/>
                <a:cs typeface="Arial"/>
              </a:rPr>
              <a:t>E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395573" y="5294219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69.3°N, 124.5°E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492665" y="5293757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69.3°N, 137.3°</a:t>
            </a:r>
            <a:r>
              <a:rPr lang="en-US" sz="1000" dirty="0">
                <a:latin typeface="Arial"/>
                <a:cs typeface="Arial"/>
              </a:rPr>
              <a:t>E</a:t>
            </a:r>
          </a:p>
        </p:txBody>
      </p:sp>
      <p:sp>
        <p:nvSpPr>
          <p:cNvPr id="11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(a) PV </a:t>
            </a:r>
            <a:r>
              <a:rPr lang="en-US" sz="1500" dirty="0">
                <a:latin typeface="Arial"/>
                <a:cs typeface="Arial"/>
              </a:rPr>
              <a:t>(PVU, </a:t>
            </a:r>
            <a:r>
              <a:rPr lang="en-US" sz="1500" dirty="0" smtClean="0">
                <a:latin typeface="Arial"/>
                <a:cs typeface="Arial"/>
              </a:rPr>
              <a:t>shaded)</a:t>
            </a:r>
            <a:r>
              <a:rPr lang="en-US" sz="1500" dirty="0">
                <a:latin typeface="Arial"/>
                <a:cs typeface="Arial"/>
              </a:rPr>
              <a:t>, </a:t>
            </a:r>
            <a:r>
              <a:rPr lang="en-US" sz="1500" dirty="0" smtClean="0">
                <a:latin typeface="Arial"/>
                <a:cs typeface="Arial"/>
              </a:rPr>
              <a:t>θ (K, black), ascent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red, every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500" dirty="0" smtClean="0">
                <a:latin typeface="Arial"/>
                <a:cs typeface="Arial"/>
              </a:rPr>
              <a:t>and wind speed (dashed white, every 10 m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starting at 30 </a:t>
            </a:r>
            <a:r>
              <a:rPr lang="en-US" sz="1500" dirty="0">
                <a:latin typeface="Arial"/>
                <a:cs typeface="Arial"/>
              </a:rPr>
              <a:t>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)</a:t>
            </a:r>
            <a:r>
              <a:rPr lang="en-US" sz="1500" dirty="0" smtClean="0">
                <a:latin typeface="Arial"/>
                <a:cs typeface="Arial"/>
              </a:rPr>
              <a:t>; (b) DT (2-PVU surface) θ (K, shaded), wind speed (black, </a:t>
            </a:r>
            <a:r>
              <a:rPr lang="en-US" sz="1500" dirty="0">
                <a:latin typeface="Arial"/>
                <a:cs typeface="Arial"/>
              </a:rPr>
              <a:t>every </a:t>
            </a:r>
            <a:r>
              <a:rPr lang="en-US" sz="1500" dirty="0" smtClean="0">
                <a:latin typeface="Arial"/>
                <a:cs typeface="Arial"/>
              </a:rPr>
              <a:t>        10 </a:t>
            </a:r>
            <a:r>
              <a:rPr lang="en-US" sz="1500" dirty="0">
                <a:latin typeface="Arial"/>
                <a:cs typeface="Arial"/>
              </a:rPr>
              <a:t>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starting at 30 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)</a:t>
            </a:r>
            <a:r>
              <a:rPr lang="en-US" sz="1500" dirty="0" smtClean="0">
                <a:latin typeface="Arial"/>
                <a:cs typeface="Arial"/>
              </a:rPr>
              <a:t>, and wind (m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flags and barbs); (c)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(hPa, black),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and PW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0600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4599" y="849332"/>
            <a:ext cx="452142" cy="4589701"/>
            <a:chOff x="8196612" y="849332"/>
            <a:chExt cx="452142" cy="4589701"/>
          </a:xfrm>
        </p:grpSpPr>
        <p:pic>
          <p:nvPicPr>
            <p:cNvPr id="16" name="Picture 15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6612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6741" y="3169329"/>
            <a:ext cx="474426" cy="2269704"/>
            <a:chOff x="8648754" y="3169329"/>
            <a:chExt cx="474426" cy="2269704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7647486" y="4170597"/>
              <a:ext cx="2157984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22624" y="49750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22624" y="4711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22014" y="44471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22014" y="4188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822624" y="39249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2624" y="36668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22014" y="340474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58719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33972" y="849332"/>
            <a:ext cx="467194" cy="2283704"/>
            <a:chOff x="8655985" y="849332"/>
            <a:chExt cx="467194" cy="2283704"/>
          </a:xfrm>
        </p:grpSpPr>
        <p:sp>
          <p:nvSpPr>
            <p:cNvPr id="45" name="TextBox 44"/>
            <p:cNvSpPr txBox="1"/>
            <p:nvPr/>
          </p:nvSpPr>
          <p:spPr>
            <a:xfrm>
              <a:off x="8822623" y="26905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22623" y="24532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22014" y="22175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22623" y="19771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22623" y="174059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22623" y="15053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54717" y="1850600"/>
              <a:ext cx="2157984" cy="15544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22623" y="10277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22623" y="12677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658991" y="299453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19437" y="833585"/>
            <a:ext cx="525425" cy="4626761"/>
            <a:chOff x="-119437" y="833585"/>
            <a:chExt cx="525425" cy="4626761"/>
          </a:xfrm>
        </p:grpSpPr>
        <p:pic>
          <p:nvPicPr>
            <p:cNvPr id="90" name="Picture 89" descr="erai_pv_cross_cfd_65N165E_85N165E_20120804_06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655" y="532184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(PVU)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 descr="DT_theta_crossline_69.3N99E_69.3N150E_20120804_0600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6" t="9960" r="1937" b="15440"/>
          <a:stretch/>
        </p:blipFill>
        <p:spPr>
          <a:xfrm>
            <a:off x="5481983" y="824452"/>
            <a:ext cx="2666199" cy="228600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MSLP_crossline_69.3N99E_69.3N150E_20120804_0600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9994" r="1497" b="15158"/>
          <a:stretch/>
        </p:blipFill>
        <p:spPr>
          <a:xfrm>
            <a:off x="5481982" y="3137619"/>
            <a:ext cx="2663516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79" name="Rectangle 78"/>
          <p:cNvSpPr/>
          <p:nvPr/>
        </p:nvSpPr>
        <p:spPr>
          <a:xfrm>
            <a:off x="1025934" y="348087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833164" y="3007316"/>
            <a:ext cx="734720" cy="535927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3098224" y="5044986"/>
            <a:ext cx="821801" cy="1595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1622031" y="4625060"/>
            <a:ext cx="1496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Straight Arrow Connector 90"/>
          <p:cNvCxnSpPr/>
          <p:nvPr/>
        </p:nvCxnSpPr>
        <p:spPr>
          <a:xfrm flipH="1" flipV="1">
            <a:off x="6255950" y="2387383"/>
            <a:ext cx="165083" cy="35479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6044992" y="2676240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6" name="Straight Arrow Connector 115"/>
          <p:cNvCxnSpPr/>
          <p:nvPr/>
        </p:nvCxnSpPr>
        <p:spPr>
          <a:xfrm flipH="1" flipV="1">
            <a:off x="6740365" y="4781256"/>
            <a:ext cx="165083" cy="35479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ectangle 116"/>
          <p:cNvSpPr/>
          <p:nvPr/>
        </p:nvSpPr>
        <p:spPr>
          <a:xfrm>
            <a:off x="6552450" y="5022434"/>
            <a:ext cx="9715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7146794" y="2142305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502169" y="1752807"/>
            <a:ext cx="4306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7130928" y="4463169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5486303" y="4073671"/>
            <a:ext cx="4306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5089079" y="5293757"/>
            <a:ext cx="45230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51805" y="5293757"/>
            <a:ext cx="377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951639" y="85635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77005" y="8236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481982" y="313790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H="1">
            <a:off x="7313727" y="1580394"/>
            <a:ext cx="233050" cy="24123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" name="Rectangle 106"/>
          <p:cNvSpPr/>
          <p:nvPr/>
        </p:nvSpPr>
        <p:spPr>
          <a:xfrm>
            <a:off x="7205500" y="119584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3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8" name="Straight Arrow Connector 107"/>
          <p:cNvCxnSpPr/>
          <p:nvPr/>
        </p:nvCxnSpPr>
        <p:spPr>
          <a:xfrm flipV="1">
            <a:off x="6804231" y="1598850"/>
            <a:ext cx="268346" cy="9505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5852627" y="144918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78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81" descr="era5_pv_cross_cfd_66N190.2E_87N190.2E_20120806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10923"/>
          <a:stretch/>
        </p:blipFill>
        <p:spPr>
          <a:xfrm>
            <a:off x="435901" y="712952"/>
            <a:ext cx="5011513" cy="4663440"/>
          </a:xfrm>
          <a:prstGeom prst="rect">
            <a:avLst/>
          </a:prstGeom>
        </p:spPr>
      </p:pic>
      <p:pic>
        <p:nvPicPr>
          <p:cNvPr id="56" name="Picture 55" descr="MSLP_crossline_67N190.2E_87N190.2E_20120806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9762" r="7457" b="4935"/>
          <a:stretch/>
        </p:blipFill>
        <p:spPr>
          <a:xfrm>
            <a:off x="5478876" y="3117766"/>
            <a:ext cx="2669087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9" name="Picture 48" descr="DT_theta_crossline_67N190.2E_87N190.2E_20120806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4" t="9796" r="7457" b="4780"/>
          <a:stretch/>
        </p:blipFill>
        <p:spPr>
          <a:xfrm>
            <a:off x="5478876" y="805210"/>
            <a:ext cx="2671056" cy="2286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8" name="TextBox 107"/>
          <p:cNvSpPr txBox="1"/>
          <p:nvPr/>
        </p:nvSpPr>
        <p:spPr>
          <a:xfrm>
            <a:off x="751805" y="5293757"/>
            <a:ext cx="37712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141299" y="5294066"/>
            <a:ext cx="1791021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81.8°N, 169.8°</a:t>
            </a:r>
            <a:r>
              <a:rPr lang="en-US" sz="1000" dirty="0">
                <a:latin typeface="Arial"/>
                <a:cs typeface="Arial"/>
              </a:rPr>
              <a:t>W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2395573" y="5294219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76.5°N, 169.8°</a:t>
            </a:r>
            <a:r>
              <a:rPr lang="en-US" sz="1000" dirty="0">
                <a:latin typeface="Arial"/>
                <a:cs typeface="Arial"/>
              </a:rPr>
              <a:t>W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492665" y="5293757"/>
            <a:ext cx="1470337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71.3°N, 169.8°W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6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274599" y="849332"/>
            <a:ext cx="452142" cy="4589701"/>
            <a:chOff x="8196612" y="849332"/>
            <a:chExt cx="452142" cy="4589701"/>
          </a:xfrm>
        </p:grpSpPr>
        <p:pic>
          <p:nvPicPr>
            <p:cNvPr id="16" name="Picture 1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196612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726741" y="3169329"/>
            <a:ext cx="474426" cy="2269704"/>
            <a:chOff x="8648754" y="3169329"/>
            <a:chExt cx="474426" cy="2269704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3" t="94735" r="59367" b="2317"/>
            <a:stretch/>
          </p:blipFill>
          <p:spPr>
            <a:xfrm rot="16200000">
              <a:off x="7647486" y="4170597"/>
              <a:ext cx="2157984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22624" y="49750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22624" y="4711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22014" y="44471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22014" y="41880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822624" y="39249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22624" y="366688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22014" y="340474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8658719" y="5300534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33972" y="849332"/>
            <a:ext cx="467194" cy="2283704"/>
            <a:chOff x="8655985" y="849332"/>
            <a:chExt cx="467194" cy="2283704"/>
          </a:xfrm>
        </p:grpSpPr>
        <p:sp>
          <p:nvSpPr>
            <p:cNvPr id="45" name="TextBox 44"/>
            <p:cNvSpPr txBox="1"/>
            <p:nvPr/>
          </p:nvSpPr>
          <p:spPr>
            <a:xfrm>
              <a:off x="8822623" y="26905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22623" y="24532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22014" y="221759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22623" y="19771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22623" y="174059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22623" y="15053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54717" y="1850600"/>
              <a:ext cx="2157984" cy="15544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22623" y="102779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22623" y="12677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8658991" y="299453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119437" y="833585"/>
            <a:ext cx="525425" cy="4626761"/>
            <a:chOff x="-119437" y="833585"/>
            <a:chExt cx="525425" cy="4626761"/>
          </a:xfrm>
        </p:grpSpPr>
        <p:pic>
          <p:nvPicPr>
            <p:cNvPr id="90" name="Picture 89" descr="erai_pv_cross_cfd_65N165E_85N165E_20120804_06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 rot="16200000">
              <a:off x="-1910598" y="2988416"/>
              <a:ext cx="4471416" cy="161754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-119437" y="40197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-115005" y="36104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-119437" y="32094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-119437" y="27965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-115005" y="238738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-115005" y="199577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-115005" y="1193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-115005" y="158577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115005" y="44258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-113709" y="483410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9655" y="5321847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(PVU)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3833133" y="2837848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H="1">
            <a:off x="3352505" y="3252308"/>
            <a:ext cx="616042" cy="30681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2559474" y="4834104"/>
            <a:ext cx="700332" cy="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3169884" y="4484829"/>
            <a:ext cx="14961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922533" y="2107429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3" name="Straight Arrow Connector 112"/>
          <p:cNvCxnSpPr/>
          <p:nvPr/>
        </p:nvCxnSpPr>
        <p:spPr>
          <a:xfrm flipV="1">
            <a:off x="6657822" y="2035074"/>
            <a:ext cx="295298" cy="215182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8" name="Rectangle 117"/>
          <p:cNvSpPr/>
          <p:nvPr/>
        </p:nvSpPr>
        <p:spPr>
          <a:xfrm>
            <a:off x="6810614" y="2665850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6777529" y="77421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786867" y="4979631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786867" y="3067545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DC000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DC000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098417" y="5293757"/>
            <a:ext cx="442967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 flipH="1" flipV="1">
            <a:off x="7114954" y="4054140"/>
            <a:ext cx="219586" cy="270961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7049586" y="4212437"/>
            <a:ext cx="9715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31639" y="84635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5482005" y="8036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5481982" y="311290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04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500" dirty="0" smtClean="0">
                <a:latin typeface="Arial"/>
                <a:cs typeface="Arial"/>
              </a:rPr>
              <a:t>(a) PV </a:t>
            </a:r>
            <a:r>
              <a:rPr lang="en-US" sz="1500" dirty="0">
                <a:latin typeface="Arial"/>
                <a:cs typeface="Arial"/>
              </a:rPr>
              <a:t>(PVU, </a:t>
            </a:r>
            <a:r>
              <a:rPr lang="en-US" sz="1500" dirty="0" smtClean="0">
                <a:latin typeface="Arial"/>
                <a:cs typeface="Arial"/>
              </a:rPr>
              <a:t>shaded)</a:t>
            </a:r>
            <a:r>
              <a:rPr lang="en-US" sz="1500" dirty="0">
                <a:latin typeface="Arial"/>
                <a:cs typeface="Arial"/>
              </a:rPr>
              <a:t>, </a:t>
            </a:r>
            <a:r>
              <a:rPr lang="en-US" sz="1500" dirty="0" smtClean="0">
                <a:latin typeface="Arial"/>
                <a:cs typeface="Arial"/>
              </a:rPr>
              <a:t>θ (K, black), ascent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red, every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× 10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−3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hPa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1500" dirty="0" smtClean="0">
                <a:latin typeface="Arial"/>
                <a:cs typeface="Arial"/>
              </a:rPr>
              <a:t>and wind speed (dashed white, every 10 m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</a:t>
            </a:r>
            <a:r>
              <a:rPr lang="en-US" sz="1500" dirty="0" smtClean="0">
                <a:latin typeface="Arial"/>
                <a:cs typeface="Arial"/>
              </a:rPr>
              <a:t>starting at 30 </a:t>
            </a:r>
            <a:r>
              <a:rPr lang="en-US" sz="1500" dirty="0">
                <a:latin typeface="Arial"/>
                <a:cs typeface="Arial"/>
              </a:rPr>
              <a:t>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)</a:t>
            </a:r>
            <a:r>
              <a:rPr lang="en-US" sz="1500" dirty="0" smtClean="0">
                <a:latin typeface="Arial"/>
                <a:cs typeface="Arial"/>
              </a:rPr>
              <a:t>; (b) DT (2-PVU surface) θ (K, shaded), wind speed (black, </a:t>
            </a:r>
            <a:r>
              <a:rPr lang="en-US" sz="1500" dirty="0">
                <a:latin typeface="Arial"/>
                <a:cs typeface="Arial"/>
              </a:rPr>
              <a:t>every </a:t>
            </a:r>
            <a:r>
              <a:rPr lang="en-US" sz="1500" dirty="0" smtClean="0">
                <a:latin typeface="Arial"/>
                <a:cs typeface="Arial"/>
              </a:rPr>
              <a:t>        10 </a:t>
            </a:r>
            <a:r>
              <a:rPr lang="en-US" sz="1500" dirty="0">
                <a:latin typeface="Arial"/>
                <a:cs typeface="Arial"/>
              </a:rPr>
              <a:t>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starting at 30 m s</a:t>
            </a:r>
            <a:r>
              <a:rPr lang="en-US" sz="1500" baseline="30000" dirty="0">
                <a:latin typeface="Arial"/>
                <a:cs typeface="Arial"/>
              </a:rPr>
              <a:t>−1</a:t>
            </a:r>
            <a:r>
              <a:rPr lang="en-US" sz="1500" dirty="0">
                <a:latin typeface="Arial"/>
                <a:cs typeface="Arial"/>
              </a:rPr>
              <a:t> )</a:t>
            </a:r>
            <a:r>
              <a:rPr lang="en-US" sz="1500" dirty="0" smtClean="0">
                <a:latin typeface="Arial"/>
                <a:cs typeface="Arial"/>
              </a:rPr>
              <a:t>, and wind (m s</a:t>
            </a:r>
            <a:r>
              <a:rPr lang="en-US" sz="1500" baseline="30000" dirty="0" smtClean="0">
                <a:latin typeface="Arial"/>
                <a:cs typeface="Arial"/>
              </a:rPr>
              <a:t>−1</a:t>
            </a:r>
            <a:r>
              <a:rPr lang="en-US" sz="1500" dirty="0" smtClean="0">
                <a:latin typeface="Arial"/>
                <a:cs typeface="Arial"/>
              </a:rPr>
              <a:t>, flags and barbs); (c)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250-hPa wind speed (m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(hPa, black), 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and PW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(mm, shaded)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5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–jet interactions involving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TPV1, TPV 2, and TPV 3 likely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contribute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dual-jet configuration and jet coupling over AC12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0600 UTC 4 Aug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Jet coupling </a:t>
            </a:r>
            <a:r>
              <a:rPr lang="en-US" sz="2400" dirty="0" smtClean="0">
                <a:latin typeface="Arial"/>
                <a:cs typeface="Arial"/>
              </a:rPr>
              <a:t>likely supports the relatively </a:t>
            </a:r>
            <a:r>
              <a:rPr lang="en-US" sz="2400" dirty="0">
                <a:latin typeface="Arial"/>
                <a:cs typeface="Arial"/>
              </a:rPr>
              <a:t>strong low-level ascent </a:t>
            </a:r>
            <a:r>
              <a:rPr lang="en-US" sz="2400" dirty="0" smtClean="0">
                <a:latin typeface="Arial"/>
                <a:cs typeface="Arial"/>
              </a:rPr>
              <a:t>over and near </a:t>
            </a:r>
            <a:r>
              <a:rPr lang="en-US" sz="2400" dirty="0">
                <a:latin typeface="Arial"/>
                <a:cs typeface="Arial"/>
              </a:rPr>
              <a:t>AC12 </a:t>
            </a:r>
          </a:p>
          <a:p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Latent heating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related to the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low-level ascent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in the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warm, moist air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likely contributes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formation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potential vorticity (PV) tower associated with AC12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41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By 0000 UTC 6 Aug, the depth of the PV tower associated with AC12 has increased</a:t>
            </a: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/>
                <a:cs typeface="Arial"/>
              </a:rPr>
              <a:t>The </a:t>
            </a:r>
            <a:r>
              <a:rPr lang="en-US" sz="2400" dirty="0" smtClean="0">
                <a:latin typeface="Arial"/>
                <a:cs typeface="Arial"/>
              </a:rPr>
              <a:t>increase in the depth </a:t>
            </a:r>
            <a:r>
              <a:rPr lang="en-US" sz="2400" dirty="0">
                <a:latin typeface="Arial"/>
                <a:cs typeface="Arial"/>
              </a:rPr>
              <a:t>of the PV tower </a:t>
            </a:r>
            <a:r>
              <a:rPr lang="en-US" sz="2400" dirty="0" smtClean="0">
                <a:latin typeface="Arial"/>
                <a:cs typeface="Arial"/>
              </a:rPr>
              <a:t>likely is </a:t>
            </a:r>
            <a:r>
              <a:rPr lang="en-US" sz="2400" dirty="0">
                <a:latin typeface="Arial"/>
                <a:cs typeface="Arial"/>
              </a:rPr>
              <a:t>a manifestation of the contribution of latent heating to the intensification of AC12</a:t>
            </a:r>
          </a:p>
          <a:p>
            <a:pPr marL="0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3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ea_ice_difference_low_tracks_201208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08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14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4" name="Multiply 53"/>
          <p:cNvSpPr>
            <a:spLocks noChangeAspect="1"/>
          </p:cNvSpPr>
          <p:nvPr/>
        </p:nvSpPr>
        <p:spPr>
          <a:xfrm>
            <a:off x="187968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6479002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6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AC12 is associated with an expansive field of relatively strong </a:t>
            </a:r>
            <a:r>
              <a:rPr lang="en-US" sz="2400" dirty="0" smtClean="0">
                <a:latin typeface="Arial"/>
                <a:cs typeface="Arial"/>
              </a:rPr>
              <a:t>winds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 relatively strong southerly winds to the east of the center of AC12 are </a:t>
            </a:r>
            <a:r>
              <a:rPr lang="en-US" sz="2400" dirty="0" smtClean="0">
                <a:latin typeface="Arial"/>
                <a:cs typeface="Arial"/>
              </a:rPr>
              <a:t>approximately </a:t>
            </a:r>
            <a:r>
              <a:rPr lang="en-US" sz="2400" dirty="0">
                <a:latin typeface="Arial"/>
                <a:cs typeface="Arial"/>
              </a:rPr>
              <a:t>perpendicular to the </a:t>
            </a:r>
            <a:r>
              <a:rPr lang="en-US" sz="2400" dirty="0" smtClean="0">
                <a:latin typeface="Arial"/>
                <a:cs typeface="Arial"/>
              </a:rPr>
              <a:t>sea-ice </a:t>
            </a:r>
            <a:r>
              <a:rPr lang="en-US" sz="2400" dirty="0">
                <a:latin typeface="Arial"/>
                <a:cs typeface="Arial"/>
              </a:rPr>
              <a:t>edge, likely helping to move and break up the thin sea </a:t>
            </a:r>
            <a:r>
              <a:rPr lang="en-US" sz="2400" dirty="0" smtClean="0">
                <a:latin typeface="Arial"/>
                <a:cs typeface="Arial"/>
              </a:rPr>
              <a:t>ice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AC12 meanders slowly over the Arctic, leading to a prolonged impact on the sea ice, as illustrated by the relatively large </a:t>
            </a:r>
            <a:r>
              <a:rPr lang="en-US" sz="2400" dirty="0" smtClean="0">
                <a:latin typeface="Arial"/>
                <a:cs typeface="Arial"/>
              </a:rPr>
              <a:t>reduction </a:t>
            </a:r>
            <a:r>
              <a:rPr lang="en-US" sz="2400" dirty="0">
                <a:latin typeface="Arial"/>
                <a:cs typeface="Arial"/>
              </a:rPr>
              <a:t>in sea-ice concentration northeast of </a:t>
            </a:r>
            <a:r>
              <a:rPr lang="en-US" sz="2400" dirty="0" smtClean="0">
                <a:latin typeface="Arial"/>
                <a:cs typeface="Arial"/>
              </a:rPr>
              <a:t>Siberia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025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167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development of intense Arctic cyclones (e.g., 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2012, 2014)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contributing to reductions in Arctic sea-ice extent (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due to Arctic cyclones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may pose hazards to ships moving through open passageways in the Arctic Ocean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83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1 approaches and interacts with AC12 in a region of strong baroclinicity, likely supporting the development of AC12 through baroclinic processes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TPV 1, TPV 2, and TPV 3 likely contribute to the formation of a dual-jet configuration and jet coupling over AC12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Latent heating related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to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low-level ascent in 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warm, moist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in region of jet coupling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likely contributes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formation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PV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tower associated with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79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59178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The increase in the </a:t>
            </a:r>
            <a:r>
              <a:rPr lang="en-US" sz="2400" dirty="0">
                <a:latin typeface="Arial"/>
                <a:cs typeface="Arial"/>
              </a:rPr>
              <a:t>depth of the PV tower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associated with AC12 likely </a:t>
            </a:r>
            <a:r>
              <a:rPr lang="en-US" sz="2400" dirty="0">
                <a:latin typeface="Arial"/>
                <a:cs typeface="Arial"/>
              </a:rPr>
              <a:t>is a manifestation of the contribution of latent heating to the intensification of AC12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L1 interacts and merges with AC12, which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After attaining peak intensity, AC12 meanders slowly over the Arctic, where its expansive surface wind field contributes to reductions in Arctic sea-ice extent</a:t>
            </a:r>
          </a:p>
          <a:p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91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167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formed over Siberia on 2 August 2012 and tracked northeastward into the Arctic, reaching a minimum central sea level pressure (SLP) of 966.4 hPa at 1800 UTC 6 August in the CFSR (Simmonds 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2012)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led to reductions in Arctic sea-ice extent during a time in which sea ice was thin and sea-ice volume was well below normal (Zhang et al. 2013)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winds associated with AC12 helped to break up the thin 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8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71674"/>
            <a:ext cx="8433053" cy="5042829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ccording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Zhang et al. (2013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volume decreased twice as fast as normal during AC12 due to melting of the bottom and perimeter of ice floes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and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(2012) and Yamazaki et al. (2015) found that a TPV played an important role in the life cycle of AC12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67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9925"/>
            <a:ext cx="8229600" cy="562715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synoptic examination of three TPVs, a predecessor surface cyclone, and AC12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>
              <a:lnSpc>
                <a:spcPct val="110000"/>
              </a:lnSpc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3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5"/>
            <a:ext cx="8229600" cy="492418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Data:</a:t>
            </a:r>
          </a:p>
          <a:p>
            <a:pPr marL="0" indent="0">
              <a:lnSpc>
                <a:spcPct val="50000"/>
              </a:lnSpc>
              <a:buNone/>
            </a:pPr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0.3° ERA5 (</a:t>
            </a:r>
            <a:r>
              <a:rPr lang="en-US" sz="2200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Hersbach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Dee 2016)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TPV tracking algorithm developed by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Cavallo to identify and track TPVs of interest for AC12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Manually tracked the predecessor surface cyclone and AC12 by following the locations of minimum SLP</a:t>
            </a:r>
          </a:p>
          <a:p>
            <a:endParaRPr lang="en-US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6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80002" y="6392820"/>
            <a:ext cx="89444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Link for Tracking Algorithm: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https://github.com/nickszap/tpvTrack</a:t>
            </a:r>
            <a:endParaRPr lang="en-US" sz="20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-3264" y="6382845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anomaly of 300-hPa geopotential height (σ, shaded); (right) 850-hPa temperature (°C, black) and standardized anomaly of 850-hPa temperature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Surface Cyclone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577138"/>
              </p:ext>
            </p:extLst>
          </p:nvPr>
        </p:nvGraphicFramePr>
        <p:xfrm>
          <a:off x="65970" y="5008193"/>
          <a:ext cx="382456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~27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6328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90144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447" y="4697474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300 hPa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57686" y="4698988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850 hPa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25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1674"/>
            <a:ext cx="8229600" cy="562715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>
                <a:latin typeface="Arial"/>
                <a:cs typeface="Arial"/>
              </a:rPr>
              <a:t>TPV </a:t>
            </a:r>
            <a:r>
              <a:rPr lang="en-US" sz="2400" dirty="0" smtClean="0">
                <a:latin typeface="Arial"/>
                <a:cs typeface="Arial"/>
              </a:rPr>
              <a:t>1 is the longest-lived of the three TPVs and corresponds to the </a:t>
            </a:r>
            <a:r>
              <a:rPr lang="en-US" sz="2400" dirty="0">
                <a:latin typeface="Arial"/>
                <a:cs typeface="Arial"/>
              </a:rPr>
              <a:t>TPV </a:t>
            </a:r>
            <a:r>
              <a:rPr lang="en-US" sz="2400" dirty="0" smtClean="0">
                <a:latin typeface="Arial"/>
                <a:cs typeface="Arial"/>
              </a:rPr>
              <a:t>shown in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previous studies to play an important role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2 and TPV 3 are shorter-lived TPVs that play supporting roles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L1 is the predecessor cyclone that merges with AC12 </a:t>
            </a:r>
          </a:p>
          <a:p>
            <a:pPr lvl="0"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AC12 is the main cyclone of interest and has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lifetime 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~13 days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1 and AC12 track in a region of tropospheric-deep baroclinicity over Siberia</a:t>
            </a:r>
          </a:p>
          <a:p>
            <a:pPr>
              <a:lnSpc>
                <a:spcPct val="11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and Surface Cyclone Tracks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8625</TotalTime>
  <Words>3620</Words>
  <Application>Microsoft Office PowerPoint</Application>
  <PresentationFormat>On-screen Show (4:3)</PresentationFormat>
  <Paragraphs>992</Paragraphs>
  <Slides>31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Linkages Between Tropopause Polar Vortices and the Great Arctic Cyclone of August 2012  </vt:lpstr>
      <vt:lpstr>What are Tropopause Polar Vortices (TPVs)?</vt:lpstr>
      <vt:lpstr>Motivation</vt:lpstr>
      <vt:lpstr>The Great Arctic Cyclone of August 2012 (AC12)</vt:lpstr>
      <vt:lpstr>The Great Arctic Cyclone of August 2012 (AC12)</vt:lpstr>
      <vt:lpstr>Outline</vt:lpstr>
      <vt:lpstr>Data and Methods</vt:lpstr>
      <vt:lpstr>TPV and Surface Cyclone Tracks</vt:lpstr>
      <vt:lpstr>TPV and Surface Cyclone Tracks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Cross Sections</vt:lpstr>
      <vt:lpstr>Cross Sections</vt:lpstr>
      <vt:lpstr>Cross Sections</vt:lpstr>
      <vt:lpstr>Cross Sections</vt:lpstr>
      <vt:lpstr>Reduction in Arctic Sea Ice</vt:lpstr>
      <vt:lpstr>Reduction in Arctic Sea Ice</vt:lpstr>
      <vt:lpstr>Conclusions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Linkages Between Tropopause Polar Vortices and the Great Arctic Cyclone of August 2012</dc:title>
  <dc:creator>Kevin Biernat</dc:creator>
  <cp:lastModifiedBy>Biernat, Kevin A</cp:lastModifiedBy>
  <cp:revision>174</cp:revision>
  <dcterms:created xsi:type="dcterms:W3CDTF">2018-03-04T15:15:25Z</dcterms:created>
  <dcterms:modified xsi:type="dcterms:W3CDTF">2018-05-25T20:54:23Z</dcterms:modified>
</cp:coreProperties>
</file>