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7" r:id="rId2"/>
    <p:sldId id="258" r:id="rId3"/>
    <p:sldId id="318" r:id="rId4"/>
    <p:sldId id="321" r:id="rId5"/>
    <p:sldId id="359" r:id="rId6"/>
    <p:sldId id="362" r:id="rId7"/>
    <p:sldId id="322" r:id="rId8"/>
    <p:sldId id="325" r:id="rId9"/>
    <p:sldId id="333" r:id="rId10"/>
    <p:sldId id="330" r:id="rId11"/>
    <p:sldId id="328" r:id="rId12"/>
    <p:sldId id="329" r:id="rId13"/>
    <p:sldId id="326" r:id="rId14"/>
    <p:sldId id="327" r:id="rId15"/>
    <p:sldId id="331" r:id="rId16"/>
    <p:sldId id="360" r:id="rId17"/>
    <p:sldId id="361" r:id="rId18"/>
    <p:sldId id="363" r:id="rId19"/>
    <p:sldId id="334" r:id="rId20"/>
    <p:sldId id="261" r:id="rId21"/>
    <p:sldId id="262" r:id="rId22"/>
    <p:sldId id="263" r:id="rId23"/>
    <p:sldId id="288" r:id="rId24"/>
    <p:sldId id="289" r:id="rId25"/>
    <p:sldId id="290" r:id="rId26"/>
    <p:sldId id="291" r:id="rId27"/>
    <p:sldId id="293" r:id="rId28"/>
    <p:sldId id="265" r:id="rId29"/>
    <p:sldId id="264" r:id="rId30"/>
    <p:sldId id="266" r:id="rId31"/>
    <p:sldId id="267" r:id="rId32"/>
    <p:sldId id="268" r:id="rId33"/>
    <p:sldId id="269" r:id="rId34"/>
    <p:sldId id="270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36" r:id="rId65"/>
    <p:sldId id="338" r:id="rId66"/>
    <p:sldId id="340" r:id="rId67"/>
    <p:sldId id="342" r:id="rId68"/>
    <p:sldId id="308" r:id="rId69"/>
    <p:sldId id="313" r:id="rId70"/>
    <p:sldId id="314" r:id="rId71"/>
    <p:sldId id="316" r:id="rId72"/>
    <p:sldId id="315" r:id="rId73"/>
    <p:sldId id="317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390BA-B2E7-1645-A3FB-85B83B2C105B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AAD95-0DBB-1B4E-82FA-619279256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1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A230-956B-6645-A968-A4EE0A5C506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636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7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7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3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3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4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2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3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BA76A-7017-F441-8D18-7DA58A400A32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056A-6DE6-2442-B4EC-8538ABF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4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hyperlink" Target="https://www.weather.gov/dtx/beecherm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s://earthobservatory.nasa.gov/NaturalHazards/view.php?id=78812" TargetMode="External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18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18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0168"/>
            <a:ext cx="9135245" cy="224563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 and                        Arctic Meteorology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601 Lecture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October 2018</a:t>
            </a:r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63580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78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Don’t hesitate to seek help when needed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hit a brick wall on coding, ask others</a:t>
            </a:r>
            <a:r>
              <a:rPr lang="mr-IN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someone else has probably coded up what you need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research to fellow grad students (e.g., Cyclone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roup)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not to go too long without updating your advisors</a:t>
            </a:r>
          </a:p>
          <a:p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out to other faculty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5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possible, start tasks early on to give yourself enough time to meet deadlines because other tasks sometimes unexpectedly pop up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partitioning work day into different segments for different tasks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4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chances and put yourself out of your comfort zone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apply for summer workshops and study programs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Network!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insight from experts in your area of research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potential research collaborators and employers</a:t>
            </a: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new research tools others may have available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0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Communication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opportunities to present and discuss research in front of others!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in class (e.g., lectures and class projects)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at research group meetings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 practice with both oral and poster presentations at conferences</a:t>
            </a:r>
            <a:r>
              <a:rPr lang="mr-IN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have their benefits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you practice, the more comfortable you will become, which will serve you well for presentations you may have to do as part of your career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2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Communication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process of research, you will end up with A LOT of data and figures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cannot show all of it, so show your best work!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a good story with a smaller number of figures and information</a:t>
            </a:r>
          </a:p>
          <a:p>
            <a:pPr>
              <a:lnSpc>
                <a:spcPct val="6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more likely to enjoy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a presentation if you are not rushing against a time limit</a:t>
            </a: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 will more likely be able to follow along and provide useful feedback if you are not talking fast and not presenting too much information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6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Communication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written communication is important, so always work on improving writing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easy to write a lot; editing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 material is often the difficult part of writing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the important points clearly and concisely (avoid unnecessary fluff)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 writing a thesis, plan thesis chapters as potential papers your would like to publish in order to make transition from thesis to published papers more seamless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3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906370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have I learned and what would I do differently?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Learned that it is okay if research does not go as initially planned (e.g., hypothesis is rejected) or research evolves unexpectedly</a:t>
            </a:r>
          </a:p>
          <a:p>
            <a:pPr lvl="1"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plan is good, but be adaptable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null result still tells you more information than you knew before</a:t>
            </a:r>
          </a:p>
          <a:p>
            <a:pPr marL="914400" lvl="2" indent="0">
              <a:buNone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methodology changes, don’t feel like you have wasted time, as the work you have already done is still of value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less time trying to perfect certain methods, especially if the resulting changes are insignificant</a:t>
            </a:r>
          </a:p>
          <a:p>
            <a:pPr marL="400050">
              <a:lnSpc>
                <a:spcPct val="50000"/>
              </a:lnSpc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only so much time to do everything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2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Multitask better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more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on a website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Work/life balance is important</a:t>
            </a:r>
            <a:r>
              <a:rPr lang="mr-IN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to take care of yourself!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906370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have I learned and what would I do differently?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9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Arctic Meteorology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70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 and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Coherent tropopause disturbances (CTDs) are tropopause-based material features (e.g., Pyle et al. 2004)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identified by closed contours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DT) potential temperature, indicative of parcel trapping (e.g., Hakim 2000; Pyle et al. 2004)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7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94935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Storms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Interest in Meteorology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RadarLoop_2July9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3" y="1402296"/>
            <a:ext cx="8197272" cy="515133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62783" y="986101"/>
            <a:ext cx="819727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July 1997 Tornado Outbreak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0006" y="6531716"/>
            <a:ext cx="3407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  <a:hlinkClick r:id="rId4"/>
              </a:rPr>
              <a:t>https://</a:t>
            </a:r>
            <a:r>
              <a:rPr lang="en-US" sz="1400" dirty="0" err="1" smtClean="0">
                <a:latin typeface="Arial"/>
                <a:cs typeface="Arial"/>
                <a:hlinkClick r:id="rId4"/>
              </a:rPr>
              <a:t>www.weather.gov</a:t>
            </a:r>
            <a:r>
              <a:rPr lang="en-US" sz="1400" dirty="0" smtClean="0">
                <a:latin typeface="Arial"/>
                <a:cs typeface="Arial"/>
                <a:hlinkClick r:id="rId4"/>
              </a:rPr>
              <a:t>/</a:t>
            </a:r>
            <a:r>
              <a:rPr lang="en-US" sz="1400" dirty="0" err="1" smtClean="0">
                <a:latin typeface="Arial"/>
                <a:cs typeface="Arial"/>
                <a:hlinkClick r:id="rId4"/>
              </a:rPr>
              <a:t>dtx</a:t>
            </a:r>
            <a:r>
              <a:rPr lang="en-US" sz="1400" dirty="0" smtClean="0">
                <a:latin typeface="Arial"/>
                <a:cs typeface="Arial"/>
                <a:hlinkClick r:id="rId4"/>
              </a:rPr>
              <a:t>/</a:t>
            </a:r>
            <a:r>
              <a:rPr lang="en-US" sz="1400" dirty="0" err="1" smtClean="0">
                <a:latin typeface="Arial"/>
                <a:cs typeface="Arial"/>
                <a:hlinkClick r:id="rId4"/>
              </a:rPr>
              <a:t>beechermet</a:t>
            </a:r>
            <a:endParaRPr lang="en-US" sz="1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4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 and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Coherent tropopause disturbances (CTDs) are tropopause-based material features (e.g., Pyle et al. 2004)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identified by closed contours of dynamic tropopause (DT) potential temperature, indicative of parcel trapping (e.g., Hakim 2000; Pyle et al. 2004)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Tropopause polar vortices (TPVs) are a subset of CTDs (e.g.,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have latitude restrictions [e.g., must spend at least 60% of lifetime poleward of 65°N for at least 2 days (e.g.,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2010)]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7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1447734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4716174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 and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32452" y="1132060"/>
            <a:ext cx="413489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DT potential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emperature (K)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661729" y="1132060"/>
            <a:ext cx="413489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DT pressure (hPa)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6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3-20 at 2.55.56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70" y="934221"/>
            <a:ext cx="6489897" cy="56089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Composite west-to-east cross-TPV </a:t>
            </a:r>
            <a:r>
              <a:rPr lang="en-US" sz="1600" dirty="0" smtClean="0">
                <a:latin typeface="Arial"/>
                <a:cs typeface="Arial"/>
              </a:rPr>
              <a:t>section. Figure </a:t>
            </a:r>
            <a:r>
              <a:rPr lang="en-US" sz="1600" dirty="0">
                <a:latin typeface="Arial"/>
                <a:cs typeface="Arial"/>
              </a:rPr>
              <a:t>9 </a:t>
            </a:r>
            <a:r>
              <a:rPr lang="en-US" sz="1600" dirty="0" smtClean="0">
                <a:latin typeface="Arial"/>
                <a:cs typeface="Arial"/>
              </a:rPr>
              <a:t>adapted from </a:t>
            </a:r>
            <a:r>
              <a:rPr lang="en-US" sz="1600" dirty="0" err="1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 and Hakim (2010)</a:t>
            </a:r>
            <a:r>
              <a:rPr lang="en-US" sz="1600" dirty="0" smtClean="0">
                <a:latin typeface="Arial"/>
                <a:cs typeface="Arial"/>
              </a:rPr>
              <a:t>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 and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899296" y="723457"/>
            <a:ext cx="256833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nomaly (K)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103628" y="723457"/>
            <a:ext cx="256269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v-wind anomaly (m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899296" y="3542182"/>
            <a:ext cx="2568331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Ertel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anomaly (PVU) 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891803" y="3542182"/>
            <a:ext cx="291620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humidity anomaly (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5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Screen Shot 2016-03-20 at 3.2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81" y="4437865"/>
            <a:ext cx="2045751" cy="285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00372" y="6611067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58660" y="6593422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6-03-20 at 4.01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3"/>
          <a:stretch/>
        </p:blipFill>
        <p:spPr>
          <a:xfrm>
            <a:off x="82142" y="735655"/>
            <a:ext cx="1422991" cy="184361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58295" y="1305166"/>
            <a:ext cx="341007" cy="928007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50967" b="36651"/>
          <a:stretch/>
        </p:blipFill>
        <p:spPr>
          <a:xfrm>
            <a:off x="3783618" y="903013"/>
            <a:ext cx="2430033" cy="1509797"/>
          </a:xfrm>
          <a:prstGeom prst="rect">
            <a:avLst/>
          </a:prstGeom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4124649" y="653167"/>
            <a:ext cx="192843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heating rate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018818" y="2729091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 anomaly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36774" b="36651"/>
          <a:stretch/>
        </p:blipFill>
        <p:spPr>
          <a:xfrm>
            <a:off x="3845138" y="2997145"/>
            <a:ext cx="2446555" cy="1463040"/>
          </a:xfrm>
          <a:prstGeom prst="rect">
            <a:avLst/>
          </a:prstGeom>
        </p:spPr>
      </p:pic>
      <p:pic>
        <p:nvPicPr>
          <p:cNvPr id="64" name="Picture 63" descr="Screen Shot 2016-03-20 at 3.22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0" y="2412811"/>
            <a:ext cx="2010745" cy="281006"/>
          </a:xfrm>
          <a:prstGeom prst="rect">
            <a:avLst/>
          </a:prstGeom>
        </p:spPr>
      </p:pic>
      <p:sp>
        <p:nvSpPr>
          <p:cNvPr id="73" name="Oval 72"/>
          <p:cNvSpPr/>
          <p:nvPr/>
        </p:nvSpPr>
        <p:spPr>
          <a:xfrm>
            <a:off x="1020801" y="1240024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940967" y="1724365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010213" y="3824958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5594549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Radiative Cooling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745700" y="1341517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1877847" y="1164690"/>
            <a:ext cx="137528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-12078" y="6087101"/>
            <a:ext cx="3882915" cy="715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above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Fig.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(2009) and images to right adapted from Fig. 10 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Hakim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Screen Shot 2016-03-20 at 3.2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81" y="4437865"/>
            <a:ext cx="2045751" cy="285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00372" y="6611067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58660" y="6593422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6-03-20 at 4.01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3"/>
          <a:stretch/>
        </p:blipFill>
        <p:spPr>
          <a:xfrm>
            <a:off x="82142" y="735655"/>
            <a:ext cx="1422991" cy="1843612"/>
          </a:xfrm>
          <a:prstGeom prst="rect">
            <a:avLst/>
          </a:prstGeom>
        </p:spPr>
      </p:pic>
      <p:pic>
        <p:nvPicPr>
          <p:cNvPr id="27" name="Picture 26" descr="Screen Shot 2016-03-20 at 4.01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r="34539"/>
          <a:stretch/>
        </p:blipFill>
        <p:spPr>
          <a:xfrm>
            <a:off x="117584" y="2680997"/>
            <a:ext cx="1340513" cy="184361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58295" y="1305166"/>
            <a:ext cx="341007" cy="928007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8295" y="3093316"/>
            <a:ext cx="341007" cy="1139654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50967" b="36651"/>
          <a:stretch/>
        </p:blipFill>
        <p:spPr>
          <a:xfrm>
            <a:off x="3783618" y="903013"/>
            <a:ext cx="2430033" cy="1509797"/>
          </a:xfrm>
          <a:prstGeom prst="rect">
            <a:avLst/>
          </a:prstGeom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4124649" y="653167"/>
            <a:ext cx="192843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018818" y="2729091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 anomaly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Screen Shot 2016-03-20 at 3.58.3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1" b="56562"/>
          <a:stretch/>
        </p:blipFill>
        <p:spPr>
          <a:xfrm>
            <a:off x="3870837" y="5065117"/>
            <a:ext cx="2375447" cy="1770235"/>
          </a:xfrm>
          <a:prstGeom prst="rect">
            <a:avLst/>
          </a:prstGeom>
        </p:spPr>
      </p:pic>
      <p:pic>
        <p:nvPicPr>
          <p:cNvPr id="62" name="Picture 6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36774" b="36651"/>
          <a:stretch/>
        </p:blipFill>
        <p:spPr>
          <a:xfrm>
            <a:off x="3845138" y="2997145"/>
            <a:ext cx="2446555" cy="1463040"/>
          </a:xfrm>
          <a:prstGeom prst="rect">
            <a:avLst/>
          </a:prstGeom>
        </p:spPr>
      </p:pic>
      <p:pic>
        <p:nvPicPr>
          <p:cNvPr id="64" name="Picture 63" descr="Screen Shot 2016-03-20 at 3.22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0" y="2412811"/>
            <a:ext cx="2010745" cy="281006"/>
          </a:xfrm>
          <a:prstGeom prst="rect">
            <a:avLst/>
          </a:prstGeom>
        </p:spPr>
      </p:pic>
      <p:sp>
        <p:nvSpPr>
          <p:cNvPr id="71" name="Content Placeholder 2"/>
          <p:cNvSpPr txBox="1">
            <a:spLocks/>
          </p:cNvSpPr>
          <p:nvPr/>
        </p:nvSpPr>
        <p:spPr>
          <a:xfrm>
            <a:off x="3986953" y="4740827"/>
            <a:ext cx="2304740" cy="444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tendency due to              radiation only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940969" y="5769169"/>
            <a:ext cx="408012" cy="408012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14808" y="3058231"/>
            <a:ext cx="408012" cy="408012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20801" y="1240024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940967" y="1724365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010213" y="3824958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Screen Shot 2018-10-14 at 12.06.4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4" y="4788333"/>
            <a:ext cx="3574808" cy="93067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026640" y="4946361"/>
            <a:ext cx="750058" cy="574477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5594549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Radiative Cooling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745101" y="3284954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1873117" y="3106149"/>
            <a:ext cx="165531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PV tendency from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745700" y="1341517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1877847" y="1164690"/>
            <a:ext cx="137528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-12078" y="6087101"/>
            <a:ext cx="3882915" cy="715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above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Fig.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(2009) and images to right adapted from Figs. 10 and 12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Hakim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1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Screen Shot 2016-03-20 at 3.2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81" y="4437865"/>
            <a:ext cx="2045751" cy="285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00372" y="6611067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58660" y="6593422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6-03-20 at 4.01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3"/>
          <a:stretch/>
        </p:blipFill>
        <p:spPr>
          <a:xfrm>
            <a:off x="82142" y="735655"/>
            <a:ext cx="1422991" cy="184361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58295" y="1305166"/>
            <a:ext cx="341007" cy="928007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44458" y="1534331"/>
            <a:ext cx="408012" cy="408012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50967" b="36651"/>
          <a:stretch/>
        </p:blipFill>
        <p:spPr>
          <a:xfrm>
            <a:off x="3783618" y="903013"/>
            <a:ext cx="2430033" cy="1509797"/>
          </a:xfrm>
          <a:prstGeom prst="rect">
            <a:avLst/>
          </a:prstGeom>
        </p:spPr>
      </p:pic>
      <p:pic>
        <p:nvPicPr>
          <p:cNvPr id="53" name="Picture 52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2" t="73122"/>
          <a:stretch/>
        </p:blipFill>
        <p:spPr>
          <a:xfrm>
            <a:off x="6509220" y="2996863"/>
            <a:ext cx="2356982" cy="1463040"/>
          </a:xfrm>
          <a:prstGeom prst="rect">
            <a:avLst/>
          </a:prstGeom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4124649" y="653167"/>
            <a:ext cx="192843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018818" y="2729091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 anomaly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6643267" y="2734371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heating rate anomaly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Screen Shot 2016-03-20 at 3.58.3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1" b="56562"/>
          <a:stretch/>
        </p:blipFill>
        <p:spPr>
          <a:xfrm>
            <a:off x="3870837" y="5065117"/>
            <a:ext cx="2375447" cy="1770235"/>
          </a:xfrm>
          <a:prstGeom prst="rect">
            <a:avLst/>
          </a:prstGeom>
        </p:spPr>
      </p:pic>
      <p:pic>
        <p:nvPicPr>
          <p:cNvPr id="62" name="Picture 6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36774" b="36651"/>
          <a:stretch/>
        </p:blipFill>
        <p:spPr>
          <a:xfrm>
            <a:off x="3845138" y="2997145"/>
            <a:ext cx="2446555" cy="1463040"/>
          </a:xfrm>
          <a:prstGeom prst="rect">
            <a:avLst/>
          </a:prstGeom>
        </p:spPr>
      </p:pic>
      <p:pic>
        <p:nvPicPr>
          <p:cNvPr id="63" name="Picture 62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2" r="50917"/>
          <a:stretch/>
        </p:blipFill>
        <p:spPr>
          <a:xfrm>
            <a:off x="6465733" y="903013"/>
            <a:ext cx="2330653" cy="1463040"/>
          </a:xfrm>
          <a:prstGeom prst="rect">
            <a:avLst/>
          </a:prstGeom>
        </p:spPr>
      </p:pic>
      <p:pic>
        <p:nvPicPr>
          <p:cNvPr id="64" name="Picture 63" descr="Screen Shot 2016-03-20 at 3.22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0" y="2412811"/>
            <a:ext cx="2010745" cy="281006"/>
          </a:xfrm>
          <a:prstGeom prst="rect">
            <a:avLst/>
          </a:prstGeom>
        </p:spPr>
      </p:pic>
      <p:pic>
        <p:nvPicPr>
          <p:cNvPr id="67" name="Picture 66" descr="Screen Shot 2016-03-20 at 3.22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45" y="2412810"/>
            <a:ext cx="2010745" cy="281006"/>
          </a:xfrm>
          <a:prstGeom prst="rect">
            <a:avLst/>
          </a:prstGeom>
        </p:spPr>
      </p:pic>
      <p:sp>
        <p:nvSpPr>
          <p:cNvPr id="58" name="Content Placeholder 2"/>
          <p:cNvSpPr txBox="1">
            <a:spLocks/>
          </p:cNvSpPr>
          <p:nvPr/>
        </p:nvSpPr>
        <p:spPr>
          <a:xfrm>
            <a:off x="6643267" y="653167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heating rate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Screen Shot 2016-03-20 at 3.2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93" y="4437865"/>
            <a:ext cx="2045751" cy="285897"/>
          </a:xfrm>
          <a:prstGeom prst="rect">
            <a:avLst/>
          </a:prstGeom>
        </p:spPr>
      </p:pic>
      <p:sp>
        <p:nvSpPr>
          <p:cNvPr id="71" name="Content Placeholder 2"/>
          <p:cNvSpPr txBox="1">
            <a:spLocks/>
          </p:cNvSpPr>
          <p:nvPr/>
        </p:nvSpPr>
        <p:spPr>
          <a:xfrm>
            <a:off x="3986953" y="4740827"/>
            <a:ext cx="2304740" cy="444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tendency due to              radiation only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44458" y="1521302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563198" y="1724365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10234" y="3836716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5594549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Radiative Cooling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745101" y="1916613"/>
            <a:ext cx="128016" cy="128016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1877847" y="1789943"/>
            <a:ext cx="122923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Latent Heating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745700" y="1341517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1877847" y="1164690"/>
            <a:ext cx="137528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-12078" y="6087101"/>
            <a:ext cx="3882915" cy="715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above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Fig.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(2009) and images to right adapted from Figs. 10 and 12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Hakim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3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Screen Shot 2016-03-20 at 3.2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81" y="4437865"/>
            <a:ext cx="2045751" cy="285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00372" y="6611067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58660" y="6593422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6-03-20 at 4.01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3"/>
          <a:stretch/>
        </p:blipFill>
        <p:spPr>
          <a:xfrm>
            <a:off x="82142" y="735655"/>
            <a:ext cx="1422991" cy="1843612"/>
          </a:xfrm>
          <a:prstGeom prst="rect">
            <a:avLst/>
          </a:prstGeom>
        </p:spPr>
      </p:pic>
      <p:pic>
        <p:nvPicPr>
          <p:cNvPr id="27" name="Picture 26" descr="Screen Shot 2016-03-20 at 4.01.5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r="34539"/>
          <a:stretch/>
        </p:blipFill>
        <p:spPr>
          <a:xfrm>
            <a:off x="117584" y="2680997"/>
            <a:ext cx="1340513" cy="18436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99704" y="3351103"/>
            <a:ext cx="341007" cy="670220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58295" y="1305166"/>
            <a:ext cx="341007" cy="928007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8295" y="3093316"/>
            <a:ext cx="341007" cy="1139654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745101" y="3878530"/>
            <a:ext cx="128016" cy="128016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745101" y="3284954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877847" y="3701205"/>
            <a:ext cx="1676834" cy="482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PV tendency from latent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873117" y="3106149"/>
            <a:ext cx="165531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PV tendency from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44458" y="1534331"/>
            <a:ext cx="408012" cy="408012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50967" b="36651"/>
          <a:stretch/>
        </p:blipFill>
        <p:spPr>
          <a:xfrm>
            <a:off x="3783618" y="903013"/>
            <a:ext cx="2430033" cy="1509797"/>
          </a:xfrm>
          <a:prstGeom prst="rect">
            <a:avLst/>
          </a:prstGeom>
        </p:spPr>
      </p:pic>
      <p:pic>
        <p:nvPicPr>
          <p:cNvPr id="53" name="Picture 52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2" t="73122"/>
          <a:stretch/>
        </p:blipFill>
        <p:spPr>
          <a:xfrm>
            <a:off x="6509220" y="2996863"/>
            <a:ext cx="2356982" cy="1463040"/>
          </a:xfrm>
          <a:prstGeom prst="rect">
            <a:avLst/>
          </a:prstGeom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4124649" y="653167"/>
            <a:ext cx="192843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018818" y="2729091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heating rate anomaly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6643267" y="2734371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heating rate anomaly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Screen Shot 2016-03-20 at 3.58.3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1" b="56562"/>
          <a:stretch/>
        </p:blipFill>
        <p:spPr>
          <a:xfrm>
            <a:off x="3870837" y="5065117"/>
            <a:ext cx="2375447" cy="1770235"/>
          </a:xfrm>
          <a:prstGeom prst="rect">
            <a:avLst/>
          </a:prstGeom>
        </p:spPr>
      </p:pic>
      <p:pic>
        <p:nvPicPr>
          <p:cNvPr id="62" name="Picture 61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36774" b="36651"/>
          <a:stretch/>
        </p:blipFill>
        <p:spPr>
          <a:xfrm>
            <a:off x="3845138" y="2997145"/>
            <a:ext cx="2446555" cy="1463040"/>
          </a:xfrm>
          <a:prstGeom prst="rect">
            <a:avLst/>
          </a:prstGeom>
        </p:spPr>
      </p:pic>
      <p:pic>
        <p:nvPicPr>
          <p:cNvPr id="63" name="Picture 62" descr="Screen Shot 2016-03-20 at 3.18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2" r="50917"/>
          <a:stretch/>
        </p:blipFill>
        <p:spPr>
          <a:xfrm>
            <a:off x="6465733" y="903013"/>
            <a:ext cx="2330653" cy="1463040"/>
          </a:xfrm>
          <a:prstGeom prst="rect">
            <a:avLst/>
          </a:prstGeom>
        </p:spPr>
      </p:pic>
      <p:pic>
        <p:nvPicPr>
          <p:cNvPr id="64" name="Picture 63" descr="Screen Shot 2016-03-20 at 3.22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0" y="2412811"/>
            <a:ext cx="2010745" cy="281006"/>
          </a:xfrm>
          <a:prstGeom prst="rect">
            <a:avLst/>
          </a:prstGeom>
        </p:spPr>
      </p:pic>
      <p:pic>
        <p:nvPicPr>
          <p:cNvPr id="67" name="Picture 66" descr="Screen Shot 2016-03-20 at 3.22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45" y="2412810"/>
            <a:ext cx="2010745" cy="281006"/>
          </a:xfrm>
          <a:prstGeom prst="rect">
            <a:avLst/>
          </a:prstGeom>
        </p:spPr>
      </p:pic>
      <p:sp>
        <p:nvSpPr>
          <p:cNvPr id="58" name="Content Placeholder 2"/>
          <p:cNvSpPr txBox="1">
            <a:spLocks/>
          </p:cNvSpPr>
          <p:nvPr/>
        </p:nvSpPr>
        <p:spPr>
          <a:xfrm>
            <a:off x="6643267" y="653167"/>
            <a:ext cx="230474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heating rate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Screen Shot 2016-03-20 at 3.23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93" y="4437865"/>
            <a:ext cx="2045751" cy="285897"/>
          </a:xfrm>
          <a:prstGeom prst="rect">
            <a:avLst/>
          </a:prstGeom>
        </p:spPr>
      </p:pic>
      <p:pic>
        <p:nvPicPr>
          <p:cNvPr id="70" name="Picture 69" descr="Screen Shot 2016-03-20 at 3.58.3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8" r="51038" b="5179"/>
          <a:stretch/>
        </p:blipFill>
        <p:spPr>
          <a:xfrm>
            <a:off x="6544496" y="5126820"/>
            <a:ext cx="2288583" cy="1700784"/>
          </a:xfrm>
          <a:prstGeom prst="rect">
            <a:avLst/>
          </a:prstGeom>
        </p:spPr>
      </p:pic>
      <p:sp>
        <p:nvSpPr>
          <p:cNvPr id="71" name="Content Placeholder 2"/>
          <p:cNvSpPr txBox="1">
            <a:spLocks/>
          </p:cNvSpPr>
          <p:nvPr/>
        </p:nvSpPr>
        <p:spPr>
          <a:xfrm>
            <a:off x="3986953" y="4740827"/>
            <a:ext cx="2304740" cy="444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tendency due to              radiation only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6657688" y="4740827"/>
            <a:ext cx="2304740" cy="444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tendency due to                    latent heating only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44458" y="1521302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563198" y="1724365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610234" y="3836716"/>
            <a:ext cx="408012" cy="408012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563198" y="5871343"/>
            <a:ext cx="408012" cy="408012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44458" y="3351103"/>
            <a:ext cx="408012" cy="408012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Screen Shot 2018-10-14 at 12.06.4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4" y="4788333"/>
            <a:ext cx="3574808" cy="93067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029876" y="4940481"/>
            <a:ext cx="677705" cy="558833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594549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Radiative Cooling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745101" y="1916613"/>
            <a:ext cx="128016" cy="128016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1877847" y="1789943"/>
            <a:ext cx="122923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Latent Heating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745700" y="1341517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1877847" y="1164690"/>
            <a:ext cx="137528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ontent Placeholder 2"/>
          <p:cNvSpPr txBox="1">
            <a:spLocks/>
          </p:cNvSpPr>
          <p:nvPr/>
        </p:nvSpPr>
        <p:spPr>
          <a:xfrm>
            <a:off x="-12078" y="6087101"/>
            <a:ext cx="3882915" cy="715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above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Fig.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(2009) and images to right adapted from Figs. 10 and 12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Hakim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8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98982" y="1414781"/>
            <a:ext cx="5444284" cy="4214262"/>
            <a:chOff x="3266322" y="1026767"/>
            <a:chExt cx="5736247" cy="4440262"/>
          </a:xfrm>
        </p:grpSpPr>
        <p:pic>
          <p:nvPicPr>
            <p:cNvPr id="4" name="Picture 3" descr="Screen Shot 2018-10-14 at 12.10.49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22" y="1026767"/>
              <a:ext cx="5736247" cy="43542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66322" y="5241029"/>
              <a:ext cx="597378" cy="22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Screen Shot 2016-03-25 at 7.35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" y="4600999"/>
            <a:ext cx="1458097" cy="18384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00372" y="6611067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58660" y="6593422"/>
            <a:ext cx="199901" cy="19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6-03-20 at 4.01.5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3"/>
          <a:stretch/>
        </p:blipFill>
        <p:spPr>
          <a:xfrm>
            <a:off x="82142" y="735655"/>
            <a:ext cx="1422991" cy="1843612"/>
          </a:xfrm>
          <a:prstGeom prst="rect">
            <a:avLst/>
          </a:prstGeom>
        </p:spPr>
      </p:pic>
      <p:pic>
        <p:nvPicPr>
          <p:cNvPr id="27" name="Picture 26" descr="Screen Shot 2016-03-20 at 4.01.5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r="34539"/>
          <a:stretch/>
        </p:blipFill>
        <p:spPr>
          <a:xfrm>
            <a:off x="117584" y="2680997"/>
            <a:ext cx="1340513" cy="18436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99704" y="3351103"/>
            <a:ext cx="341007" cy="670220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58295" y="1305166"/>
            <a:ext cx="341007" cy="928007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8295" y="3093316"/>
            <a:ext cx="341007" cy="1139654"/>
          </a:xfrm>
          <a:prstGeom prst="rect">
            <a:avLst/>
          </a:prstGeom>
          <a:noFill/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-12078" y="6439469"/>
            <a:ext cx="4870738" cy="38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above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Fig.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Hakim (2009) and image to right adapted from Fig. 12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Hakim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55866" y="5381050"/>
            <a:ext cx="408012" cy="408012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53019" y="4952718"/>
            <a:ext cx="408012" cy="408012"/>
          </a:xfrm>
          <a:prstGeom prst="ellipse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516376" y="5241029"/>
            <a:ext cx="1893700" cy="606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Net PV tendency from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heating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latent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163189" y="2969860"/>
            <a:ext cx="812040" cy="812040"/>
          </a:xfrm>
          <a:prstGeom prst="ellipse">
            <a:avLst/>
          </a:prstGeom>
          <a:noFill/>
          <a:ln w="571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216998" y="3821365"/>
            <a:ext cx="725941" cy="670281"/>
          </a:xfrm>
          <a:prstGeom prst="ellipse">
            <a:avLst/>
          </a:prstGeom>
          <a:noFill/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Screen Shot 2018-10-14 at 12.06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60" y="5727986"/>
            <a:ext cx="3574808" cy="930677"/>
          </a:xfrm>
          <a:prstGeom prst="rect">
            <a:avLst/>
          </a:prstGeom>
        </p:spPr>
      </p:pic>
      <p:sp>
        <p:nvSpPr>
          <p:cNvPr id="51" name="Title 1"/>
          <p:cNvSpPr txBox="1">
            <a:spLocks/>
          </p:cNvSpPr>
          <p:nvPr/>
        </p:nvSpPr>
        <p:spPr>
          <a:xfrm>
            <a:off x="5594549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and Hakim (2010)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Radiative Cooling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45101" y="3878530"/>
            <a:ext cx="128016" cy="128016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745101" y="3284954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1877847" y="3701205"/>
            <a:ext cx="1676834" cy="482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PV tendency from latent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1873117" y="3106149"/>
            <a:ext cx="165531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PV tendency from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745101" y="1916613"/>
            <a:ext cx="128016" cy="128016"/>
          </a:xfrm>
          <a:prstGeom prst="rect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1877847" y="1789943"/>
            <a:ext cx="122923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Latent Heating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745700" y="1341517"/>
            <a:ext cx="128016" cy="128016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1877847" y="1164690"/>
            <a:ext cx="1375281" cy="46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Radiative Heating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4442179" y="1024750"/>
            <a:ext cx="4376982" cy="444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tendency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all diabatic processes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4458" y="1534331"/>
            <a:ext cx="408012" cy="408012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229600" cy="57441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prevalent features in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and may last from days to months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Hakim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Canavan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2005;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Arctic, longwave radiative cooling dominates latent heating</a:t>
            </a: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Arctic, TPVs tend to be isolated from horizontal shear associated with the jet stream 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34491" y="4693984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and Lifetime of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95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km of each grid point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0.5° grid) for all TPVs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in the ERA-Interim.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tpv_unique_density_500km_gte2d_gte6hOfLife_gt60N_thesis_fig_modifi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6"/>
          <a:stretch/>
        </p:blipFill>
        <p:spPr>
          <a:xfrm>
            <a:off x="1847085" y="821811"/>
            <a:ext cx="5378463" cy="523887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tpv_unique_density_500km_gte2d_gte6hOfLife_gt60N_thesis_fig_modified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95712" r="5856" b="1877"/>
          <a:stretch/>
        </p:blipFill>
        <p:spPr>
          <a:xfrm rot="16200000">
            <a:off x="5060725" y="3345247"/>
            <a:ext cx="5050029" cy="1524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96866" y="553577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19091" y="522054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50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19091" y="4903953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19091" y="459495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5</a:t>
            </a:r>
            <a:r>
              <a:rPr lang="en-US" sz="1200" dirty="0" smtClean="0">
                <a:latin typeface="Arial"/>
                <a:cs typeface="Arial"/>
              </a:rPr>
              <a:t>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9091" y="427428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1000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18513" y="3959957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1500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18513" y="364563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</a:t>
            </a:r>
            <a:r>
              <a:rPr lang="en-US" sz="1200" dirty="0" smtClean="0">
                <a:latin typeface="Arial"/>
                <a:cs typeface="Arial"/>
              </a:rPr>
              <a:t>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18513" y="333448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25</a:t>
            </a:r>
            <a:r>
              <a:rPr lang="en-US" sz="1200" dirty="0" smtClean="0">
                <a:latin typeface="Arial"/>
                <a:cs typeface="Arial"/>
              </a:rPr>
              <a:t>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18110" y="301698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3000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18110" y="270583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3500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18110" y="238833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40</a:t>
            </a:r>
            <a:r>
              <a:rPr lang="en-US" sz="1200" dirty="0" smtClean="0">
                <a:latin typeface="Arial"/>
                <a:cs typeface="Arial"/>
              </a:rPr>
              <a:t>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19091" y="2074007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45</a:t>
            </a:r>
            <a:r>
              <a:rPr lang="en-US" sz="1200" dirty="0" smtClean="0">
                <a:latin typeface="Arial"/>
                <a:cs typeface="Arial"/>
              </a:rPr>
              <a:t>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8110" y="1762857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5000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19091" y="1451707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5500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19091" y="1128582"/>
            <a:ext cx="4279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60</a:t>
            </a:r>
            <a:r>
              <a:rPr lang="en-US" sz="1200" dirty="0" smtClean="0">
                <a:latin typeface="Arial"/>
                <a:cs typeface="Arial"/>
              </a:rPr>
              <a:t>00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0293" y="821811"/>
            <a:ext cx="3046864" cy="814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58,563; 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of ~1,583 per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Undergrad work done at Universit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 of Detroit Mercy and Central Michigan University (CMU)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Undergrad Research: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elevated dry layers on wet microbursts (CMU)</a:t>
            </a: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 climatology by synoptic and mesoscale storm parameter (NWS Huntsville, AL)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2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229600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may act as precursors to surface cyclogenesis (e.g., Hoskins et al. 1985; section 6e)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34491" y="4693984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creen Shot 2016-03-20 at 2.55.56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2" b="56176"/>
          <a:stretch/>
        </p:blipFill>
        <p:spPr>
          <a:xfrm>
            <a:off x="617778" y="2365482"/>
            <a:ext cx="3970610" cy="3001256"/>
          </a:xfrm>
          <a:prstGeom prst="rect">
            <a:avLst/>
          </a:prstGeom>
        </p:spPr>
      </p:pic>
      <p:pic>
        <p:nvPicPr>
          <p:cNvPr id="12" name="Picture 11" descr="Screen Shot 2016-03-20 at 2.55.56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1" r="49360" b="6522"/>
          <a:stretch/>
        </p:blipFill>
        <p:spPr>
          <a:xfrm>
            <a:off x="4588388" y="2365482"/>
            <a:ext cx="4007147" cy="295493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40512" y="2189670"/>
            <a:ext cx="303720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v-wind anomaly (m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226061" y="2189670"/>
            <a:ext cx="306563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Ertel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anomaly (PVU) </a:t>
            </a:r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2333" y="5296183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</a:t>
            </a:r>
            <a:r>
              <a:rPr lang="en-US" sz="1600" dirty="0">
                <a:latin typeface="Arial"/>
                <a:cs typeface="Arial"/>
              </a:rPr>
              <a:t>9 </a:t>
            </a:r>
            <a:r>
              <a:rPr lang="en-US" sz="1600" dirty="0" smtClean="0">
                <a:latin typeface="Arial"/>
                <a:cs typeface="Arial"/>
              </a:rPr>
              <a:t>adapted from </a:t>
            </a:r>
            <a:r>
              <a:rPr lang="en-US" sz="1600" dirty="0" err="1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 and Hakim (2010)</a:t>
            </a:r>
            <a:r>
              <a:rPr lang="en-US" sz="1600" dirty="0" smtClean="0">
                <a:latin typeface="Arial"/>
                <a:cs typeface="Arial"/>
              </a:rPr>
              <a:t>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7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act as precursors to surface cyclogenesis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>
          <a:xfrm>
            <a:off x="12700" y="1907195"/>
            <a:ext cx="5121722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1" y="4693984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00" y="200752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73313" y="455870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54799" y="1893685"/>
            <a:ext cx="0" cy="6619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1554276" y="1492059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819964" y="6030065"/>
            <a:ext cx="90380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act as precursors to surface cyclogenesis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>
          <a:xfrm>
            <a:off x="12700" y="1907195"/>
            <a:ext cx="5121722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1" y="4585904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46119" y="4072244"/>
            <a:ext cx="873508" cy="5136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365104" y="3681339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54799" y="1893685"/>
            <a:ext cx="0" cy="6619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1554276" y="1492059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819964" y="6030065"/>
            <a:ext cx="90380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700" y="200752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773313" y="455870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9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act as precursors to surface cyclogenesis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907195"/>
            <a:ext cx="9131300" cy="40005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191965" y="4585906"/>
            <a:ext cx="698831" cy="8376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7323321" y="5384240"/>
            <a:ext cx="1601059" cy="884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Cyclone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36725" y="6030065"/>
            <a:ext cx="154371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146119" y="4072244"/>
            <a:ext cx="873508" cy="5136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>
          <a:xfrm>
            <a:off x="3365104" y="3681339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354799" y="1893685"/>
            <a:ext cx="0" cy="6619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1554276" y="1492059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819964" y="6030065"/>
            <a:ext cx="90380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12700" y="200752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773313" y="455870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829243" y="1893685"/>
            <a:ext cx="0" cy="6619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028720" y="1492059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0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act as precursors to surface cyclogenesis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907195"/>
            <a:ext cx="9131300" cy="4000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823376" y="2883647"/>
            <a:ext cx="355077" cy="1594177"/>
          </a:xfrm>
          <a:prstGeom prst="line">
            <a:avLst/>
          </a:prstGeom>
          <a:ln w="57150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15694" y="3887595"/>
            <a:ext cx="570255" cy="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05083" y="3393532"/>
            <a:ext cx="1537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“Phase Locking”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191965" y="4585906"/>
            <a:ext cx="698831" cy="8376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7323321" y="5384240"/>
            <a:ext cx="1601059" cy="884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Cyclone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146119" y="4072244"/>
            <a:ext cx="873508" cy="5136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/>
          <p:cNvSpPr txBox="1">
            <a:spLocks/>
          </p:cNvSpPr>
          <p:nvPr/>
        </p:nvSpPr>
        <p:spPr>
          <a:xfrm>
            <a:off x="3365104" y="3681339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354799" y="1893685"/>
            <a:ext cx="0" cy="6619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/>
          <p:cNvSpPr txBox="1">
            <a:spLocks/>
          </p:cNvSpPr>
          <p:nvPr/>
        </p:nvSpPr>
        <p:spPr>
          <a:xfrm>
            <a:off x="1554276" y="1492059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5936725" y="6030065"/>
            <a:ext cx="154371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819964" y="6030065"/>
            <a:ext cx="90380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2700" y="200752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3773313" y="4558702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829243" y="1893685"/>
            <a:ext cx="0" cy="66198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6028720" y="1492059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4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17 Feb 1979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7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51"/>
          <a:stretch/>
        </p:blipFill>
        <p:spPr>
          <a:xfrm>
            <a:off x="11141" y="977634"/>
            <a:ext cx="4530112" cy="3994830"/>
          </a:xfrm>
          <a:prstGeom prst="rect">
            <a:avLst/>
          </a:prstGeom>
        </p:spPr>
      </p:pic>
      <p:pic>
        <p:nvPicPr>
          <p:cNvPr id="4" name="Picture 3" descr="mslp_thick_jet_19790217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9361"/>
          <a:stretch/>
        </p:blipFill>
        <p:spPr>
          <a:xfrm>
            <a:off x="4602333" y="977635"/>
            <a:ext cx="4516195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85" name="Straight Arrow Connector 84"/>
          <p:cNvCxnSpPr/>
          <p:nvPr/>
        </p:nvCxnSpPr>
        <p:spPr>
          <a:xfrm flipH="1">
            <a:off x="1562181" y="2865336"/>
            <a:ext cx="340818" cy="33067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414451" y="2276221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1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18 Feb 1979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8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5359"/>
          <a:stretch/>
        </p:blipFill>
        <p:spPr>
          <a:xfrm>
            <a:off x="11340" y="977636"/>
            <a:ext cx="4522452" cy="3994830"/>
          </a:xfrm>
          <a:prstGeom prst="rect">
            <a:avLst/>
          </a:prstGeom>
        </p:spPr>
      </p:pic>
      <p:pic>
        <p:nvPicPr>
          <p:cNvPr id="6" name="Picture 5" descr="mslp_thick_jet_1979021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384"/>
          <a:stretch/>
        </p:blipFill>
        <p:spPr>
          <a:xfrm>
            <a:off x="4603086" y="977637"/>
            <a:ext cx="4520598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1926986" y="3178005"/>
            <a:ext cx="340818" cy="33067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779256" y="2588890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8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Feb 1979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8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50"/>
          <a:stretch/>
        </p:blipFill>
        <p:spPr>
          <a:xfrm>
            <a:off x="7072" y="977637"/>
            <a:ext cx="4530036" cy="3994830"/>
          </a:xfrm>
          <a:prstGeom prst="rect">
            <a:avLst/>
          </a:prstGeom>
        </p:spPr>
      </p:pic>
      <p:pic>
        <p:nvPicPr>
          <p:cNvPr id="4" name="Picture 3" descr="mslp_thick_jet_19790218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12399" y="977632"/>
            <a:ext cx="4507806" cy="3994835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6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217965" y="3379652"/>
            <a:ext cx="340818" cy="33067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2070235" y="2790537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5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19 Feb 1979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slp_thick_jet_19790219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9361"/>
          <a:stretch/>
        </p:blipFill>
        <p:spPr>
          <a:xfrm>
            <a:off x="4607418" y="977638"/>
            <a:ext cx="4516195" cy="3994830"/>
          </a:xfrm>
          <a:prstGeom prst="rect">
            <a:avLst/>
          </a:prstGeom>
        </p:spPr>
      </p:pic>
      <p:pic>
        <p:nvPicPr>
          <p:cNvPr id="6" name="Picture 5" descr="DT_theta_1979021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5398"/>
          <a:stretch/>
        </p:blipFill>
        <p:spPr>
          <a:xfrm>
            <a:off x="13622" y="977639"/>
            <a:ext cx="4532396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7252502" y="3543885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682088" y="3427552"/>
            <a:ext cx="0" cy="47027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2120075" y="2848933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655483" y="3801247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5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19 Feb 1979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9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5356"/>
          <a:stretch/>
        </p:blipFill>
        <p:spPr>
          <a:xfrm>
            <a:off x="14328" y="977639"/>
            <a:ext cx="4530382" cy="3994830"/>
          </a:xfrm>
          <a:prstGeom prst="rect">
            <a:avLst/>
          </a:prstGeom>
        </p:spPr>
      </p:pic>
      <p:pic>
        <p:nvPicPr>
          <p:cNvPr id="4" name="Picture 3" descr="mslp_thick_jet_19790219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384"/>
          <a:stretch/>
        </p:blipFill>
        <p:spPr>
          <a:xfrm>
            <a:off x="4610938" y="977639"/>
            <a:ext cx="4520599" cy="399483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3069143" y="3338854"/>
            <a:ext cx="0" cy="47027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2507130" y="2760235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747466" y="3554381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7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Although did severe weather research in undergrad, my research interests were very broad and led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SUNY Albany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Now 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njoy researching Arctic meteorology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 school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M.S. thesis: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Linkages between tropopause polar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vortices (TPVs)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and the development of cold air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outbreaks (CAOs)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over central and eastern North America</a:t>
            </a:r>
            <a:r>
              <a:rPr lang="en-US" sz="2200" dirty="0" smtClean="0">
                <a:solidFill>
                  <a:srgbClr val="0000FF"/>
                </a:solidFill>
                <a:effectLst/>
                <a:latin typeface="Arial"/>
                <a:cs typeface="Arial"/>
              </a:rPr>
              <a:t> 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Ph.D. research: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Improving understanding and predictability of Arctic cyclones that are linked to TPVs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0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20 Feb 1979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slp_thick_jet_197902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b="9361"/>
          <a:stretch/>
        </p:blipFill>
        <p:spPr>
          <a:xfrm>
            <a:off x="4616933" y="969508"/>
            <a:ext cx="4516975" cy="4002961"/>
          </a:xfrm>
          <a:prstGeom prst="rect">
            <a:avLst/>
          </a:prstGeom>
        </p:spPr>
      </p:pic>
      <p:pic>
        <p:nvPicPr>
          <p:cNvPr id="6" name="Picture 5" descr="DT_theta_1979022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5375"/>
          <a:stretch/>
        </p:blipFill>
        <p:spPr>
          <a:xfrm>
            <a:off x="18138" y="977632"/>
            <a:ext cx="4523312" cy="3994837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4" name="Picture 6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4" name="Picture 73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55145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49389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46631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President’s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3611860" y="3307360"/>
            <a:ext cx="0" cy="470276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049847" y="2728741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8025226" y="3359840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6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229600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TPVs </a:t>
            </a:r>
            <a:r>
              <a:rPr lang="en-US" sz="2400" dirty="0">
                <a:latin typeface="Arial"/>
                <a:cs typeface="Arial"/>
              </a:rPr>
              <a:t>may </a:t>
            </a:r>
            <a:r>
              <a:rPr lang="en-US" sz="2400" dirty="0" smtClean="0">
                <a:latin typeface="Arial"/>
                <a:cs typeface="Arial"/>
              </a:rPr>
              <a:t>interact </a:t>
            </a:r>
            <a:r>
              <a:rPr lang="en-US" sz="2400" dirty="0">
                <a:latin typeface="Arial"/>
                <a:cs typeface="Arial"/>
              </a:rPr>
              <a:t>with the jet stream and lead to the formation and intensification of jet streaks (e.g., Pyle et al. 2004)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34491" y="4693984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TPV–Jet Interactions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8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2013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DT_theta_20131220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" y="852608"/>
            <a:ext cx="451512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thick_mslp_20131220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7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15" name="Straight Arrow Connector 114"/>
          <p:cNvCxnSpPr/>
          <p:nvPr/>
        </p:nvCxnSpPr>
        <p:spPr>
          <a:xfrm>
            <a:off x="2477338" y="1875240"/>
            <a:ext cx="0" cy="47027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934473" y="1318145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6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2013122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" y="852608"/>
            <a:ext cx="451512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2013122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65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0" name="Straight Arrow Connector 59"/>
          <p:cNvCxnSpPr/>
          <p:nvPr/>
        </p:nvCxnSpPr>
        <p:spPr>
          <a:xfrm>
            <a:off x="2668843" y="1858913"/>
            <a:ext cx="0" cy="47027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125978" y="1312580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2013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7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ck_mslp_2013122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00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T_theta_2013122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" y="852608"/>
            <a:ext cx="451512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0" name="Straight Arrow Connector 59"/>
          <p:cNvCxnSpPr/>
          <p:nvPr/>
        </p:nvCxnSpPr>
        <p:spPr>
          <a:xfrm>
            <a:off x="2757090" y="1802214"/>
            <a:ext cx="0" cy="47027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214225" y="1255881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2013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2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2013122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" y="852608"/>
            <a:ext cx="451512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2013122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89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0" name="Straight Arrow Connector 59"/>
          <p:cNvCxnSpPr/>
          <p:nvPr/>
        </p:nvCxnSpPr>
        <p:spPr>
          <a:xfrm>
            <a:off x="2999163" y="1805103"/>
            <a:ext cx="0" cy="47027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456298" y="1258770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2013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5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T_theta_2013122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" y="852608"/>
            <a:ext cx="451512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thick_mslp_20131222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6" y="852608"/>
            <a:ext cx="454316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0" name="Straight Arrow Connector 59"/>
          <p:cNvCxnSpPr/>
          <p:nvPr/>
        </p:nvCxnSpPr>
        <p:spPr>
          <a:xfrm>
            <a:off x="3444476" y="1651295"/>
            <a:ext cx="0" cy="47027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901611" y="110496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2013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1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08712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57019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59135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2013122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" y="852608"/>
            <a:ext cx="4515126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thick_mslp_2013122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14" y="852608"/>
            <a:ext cx="4543167" cy="4041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0" name="Straight Arrow Connector 59"/>
          <p:cNvCxnSpPr/>
          <p:nvPr/>
        </p:nvCxnSpPr>
        <p:spPr>
          <a:xfrm>
            <a:off x="3774777" y="1452751"/>
            <a:ext cx="0" cy="470276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231912" y="906418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16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 2013 “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26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229600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TPVs </a:t>
            </a:r>
            <a:r>
              <a:rPr lang="en-US" sz="2400" dirty="0">
                <a:latin typeface="Arial"/>
                <a:cs typeface="Arial"/>
              </a:rPr>
              <a:t>may </a:t>
            </a:r>
            <a:r>
              <a:rPr lang="en-US" sz="2400" dirty="0" smtClean="0">
                <a:latin typeface="Arial"/>
                <a:cs typeface="Arial"/>
              </a:rPr>
              <a:t>be associated </a:t>
            </a:r>
            <a:r>
              <a:rPr lang="en-US" sz="2400" dirty="0" smtClean="0">
                <a:latin typeface="Arial"/>
                <a:cs typeface="Arial"/>
              </a:rPr>
              <a:t>with </a:t>
            </a:r>
            <a:r>
              <a:rPr lang="en-US" sz="2400" dirty="0" smtClean="0">
                <a:latin typeface="Arial"/>
                <a:cs typeface="Arial"/>
              </a:rPr>
              <a:t>CAOs (</a:t>
            </a:r>
            <a:r>
              <a:rPr lang="en-US" sz="2400" dirty="0" smtClean="0">
                <a:latin typeface="Arial"/>
                <a:cs typeface="Arial"/>
              </a:rPr>
              <a:t>e.g</a:t>
            </a:r>
            <a:r>
              <a:rPr lang="en-US" sz="2400" dirty="0">
                <a:latin typeface="Arial"/>
                <a:cs typeface="Arial"/>
              </a:rPr>
              <a:t>., Shapiro et al. </a:t>
            </a:r>
            <a:r>
              <a:rPr lang="en-US" sz="2400" dirty="0" smtClean="0">
                <a:latin typeface="Arial"/>
                <a:cs typeface="Arial"/>
              </a:rPr>
              <a:t>1987; </a:t>
            </a:r>
            <a:r>
              <a:rPr lang="en-US" sz="2400" dirty="0" smtClean="0">
                <a:latin typeface="Arial"/>
                <a:cs typeface="Arial"/>
              </a:rPr>
              <a:t>Biernat </a:t>
            </a:r>
            <a:r>
              <a:rPr lang="en-US" sz="2400" dirty="0">
                <a:latin typeface="Arial"/>
                <a:cs typeface="Arial"/>
              </a:rPr>
              <a:t>2017) 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and CAOs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creen Shot 2016-03-20 at 2.55.56 PM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0" b="59666"/>
          <a:stretch/>
        </p:blipFill>
        <p:spPr>
          <a:xfrm>
            <a:off x="1748814" y="2338936"/>
            <a:ext cx="5239283" cy="364466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2333" y="5941903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</a:t>
            </a:r>
            <a:r>
              <a:rPr lang="en-US" sz="1600" dirty="0">
                <a:latin typeface="Arial"/>
                <a:cs typeface="Arial"/>
              </a:rPr>
              <a:t>9 </a:t>
            </a:r>
            <a:r>
              <a:rPr lang="en-US" sz="1600" dirty="0" smtClean="0">
                <a:latin typeface="Arial"/>
                <a:cs typeface="Arial"/>
              </a:rPr>
              <a:t>adapted from </a:t>
            </a:r>
            <a:r>
              <a:rPr lang="en-US" sz="1600" dirty="0" err="1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 and Hakim (2010)</a:t>
            </a:r>
            <a:r>
              <a:rPr lang="en-US" sz="1600" dirty="0" smtClean="0">
                <a:latin typeface="Arial"/>
                <a:cs typeface="Arial"/>
              </a:rPr>
              <a:t>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05545" y="2163124"/>
            <a:ext cx="3037200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2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AutoNum type="alphaLcParenBoth"/>
            </a:pPr>
            <a:r>
              <a:rPr lang="en-US" sz="1600" dirty="0" smtClean="0">
                <a:latin typeface="Arial"/>
                <a:cs typeface="Arial"/>
              </a:rPr>
              <a:t>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and 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(c) 1000–500-hPa thickness (dam, shaded</a:t>
            </a:r>
            <a:r>
              <a:rPr lang="en-US" sz="1600" dirty="0" smtClean="0">
                <a:latin typeface="Arial"/>
                <a:cs typeface="Arial"/>
              </a:rPr>
              <a:t>); “CP” denotes cold pool </a:t>
            </a:r>
            <a:endParaRPr lang="en-US" sz="1600" baseline="30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oss_section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214"/>
            <a:ext cx="9144000" cy="494281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9–11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3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did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choose my M.S. research topic?</a:t>
            </a:r>
          </a:p>
          <a:p>
            <a:pPr lvl="1"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to study TPVs originated from a possible field campaign called DOWNSTREAM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Originally planned to study TPV interactions with the North Atlantic jet stream, but DOWNSTREAM did not happen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done in a class project for ATM 619 (Cyclone Workshop Seminar) provided proof of concept for my M.S. work on TPVs linked to CAOs</a:t>
            </a:r>
          </a:p>
          <a:p>
            <a:pPr lvl="1"/>
            <a:endParaRPr lang="en-US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4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885" y="1214249"/>
            <a:ext cx="4055335" cy="246191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esoscale maritime cyclones of horizontal scales from 10s to 100s of km, often characterized by short lifetimes and rapid evolution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sz="2400" dirty="0" err="1" smtClean="0">
                <a:latin typeface="Arial"/>
                <a:cs typeface="Arial"/>
              </a:rPr>
              <a:t>Smirnova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</a:t>
            </a:r>
            <a:r>
              <a:rPr lang="en-US" sz="2400" dirty="0" smtClean="0">
                <a:latin typeface="Arial"/>
                <a:cs typeface="Arial"/>
              </a:rPr>
              <a:t>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Lows and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5098" y="677365"/>
            <a:ext cx="4242246" cy="403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Lows</a:t>
            </a:r>
            <a:endParaRPr lang="en-US" sz="2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82154" y="1214249"/>
            <a:ext cx="4075311" cy="246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Synoptic-scale cyclones, usually larger in size and longer lived than polar lows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Zhang et al. 2004)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47344" y="657205"/>
            <a:ext cx="4296656" cy="423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Cyclones</a:t>
            </a:r>
            <a:endParaRPr lang="en-US" sz="2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05098" y="677365"/>
            <a:ext cx="0" cy="3112809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 rot="16200000">
            <a:off x="-1057698" y="2274426"/>
            <a:ext cx="273901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Size and Duration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847344" y="657206"/>
            <a:ext cx="0" cy="3132968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7147" y="1080730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79017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97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885" y="1214249"/>
            <a:ext cx="4055335" cy="246191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esoscale maritime cyclones of horizontal scales from 10s to 100s of km, often characterized by short lifetimes and rapid evolution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sz="2400" dirty="0" err="1" smtClean="0">
                <a:latin typeface="Arial"/>
                <a:cs typeface="Arial"/>
              </a:rPr>
              <a:t>Smirnova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</a:t>
            </a:r>
            <a:r>
              <a:rPr lang="en-US" sz="2400" dirty="0" smtClean="0">
                <a:latin typeface="Arial"/>
                <a:cs typeface="Arial"/>
              </a:rPr>
              <a:t>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Lows and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5098" y="677365"/>
            <a:ext cx="4242246" cy="403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Lows</a:t>
            </a:r>
            <a:endParaRPr lang="en-US" sz="2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82154" y="1214249"/>
            <a:ext cx="4075311" cy="246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Synoptic-scale cyclones, usually larger in size and longer lived than polar lows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e.g.,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Zhang et al. 2004)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47344" y="657205"/>
            <a:ext cx="4296656" cy="423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Cyclones</a:t>
            </a:r>
            <a:endParaRPr lang="en-US" sz="2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05098" y="677364"/>
            <a:ext cx="0" cy="6200795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 rot="16200000">
            <a:off x="-1057698" y="2274426"/>
            <a:ext cx="2739017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Size and Duration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 rot="16200000">
            <a:off x="-1166426" y="5140399"/>
            <a:ext cx="295646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en-US" sz="2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847344" y="657205"/>
            <a:ext cx="0" cy="6200795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7147" y="1080730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379017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701885" y="3988084"/>
            <a:ext cx="4055336" cy="27849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Often form within a cold air mass or along an Arctic front at the leading edge of a cold air mass moving over warmer sea surfaces in high latitudes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(e.g., Rasmussen and Turner 2003)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82154" y="3988083"/>
            <a:ext cx="4075311" cy="2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Either form within the 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move into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from lower latitudes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Zhang et al. 2004; Crawford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2016)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5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8-01-22 at 6.4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69" y="1219763"/>
            <a:ext cx="4144508" cy="414969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1620905"/>
            <a:ext cx="490595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Polar Low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92869" y="815643"/>
            <a:ext cx="416031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 Arctic Cyclone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64919" y="3357479"/>
            <a:ext cx="1668791" cy="148383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82281" y="2137557"/>
            <a:ext cx="1966284" cy="197246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12573" y="5373467"/>
            <a:ext cx="5117371" cy="851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image valid 1209 UTC 2 March 2009.                      Figure 2 adapted from Kolstad (2011).  </a:t>
            </a:r>
            <a:endParaRPr lang="en-US" sz="1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008673" y="5499216"/>
            <a:ext cx="4144508" cy="1203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image of the Great Arctic Cyclone of August 2012 from 7 August 2012. Obtained from: </a:t>
            </a:r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https://earthobservatory.nasa.gov/NaturalHazards/view.php?id=78812 </a:t>
            </a:r>
            <a:endParaRPr lang="en-US" sz="1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Screen Shot 2018-01-22 at 6.50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" y="1974249"/>
            <a:ext cx="4995808" cy="339520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99396" y="2657935"/>
            <a:ext cx="1479910" cy="1483069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34283" y="5827664"/>
            <a:ext cx="8484654" cy="1203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7804423">
            <a:off x="-322228" y="2586242"/>
            <a:ext cx="176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Greenland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 rot="2516016">
            <a:off x="5241647" y="2070846"/>
            <a:ext cx="176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Greenland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07907" y="4623586"/>
            <a:ext cx="176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Russia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5298" y="1268413"/>
            <a:ext cx="176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Canada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Lows and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Strong </a:t>
            </a:r>
            <a:r>
              <a:rPr lang="en-US" sz="2400" dirty="0">
                <a:latin typeface="Arial"/>
                <a:cs typeface="Arial"/>
              </a:rPr>
              <a:t>surface winds, large waves, and heavy precipitation that may be associated with polar </a:t>
            </a:r>
            <a:r>
              <a:rPr lang="en-US" sz="2400" dirty="0" smtClean="0">
                <a:latin typeface="Arial"/>
                <a:cs typeface="Arial"/>
              </a:rPr>
              <a:t>lows (e.g., Rasmussen and Turner 2003) and </a:t>
            </a:r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cyclones (e.g., Parkinson and </a:t>
            </a:r>
            <a:r>
              <a:rPr lang="en-US" sz="2400" dirty="0" err="1" smtClean="0">
                <a:latin typeface="Arial"/>
                <a:cs typeface="Arial"/>
              </a:rPr>
              <a:t>Comiso</a:t>
            </a:r>
            <a:r>
              <a:rPr lang="en-US" sz="2400" dirty="0" smtClean="0">
                <a:latin typeface="Arial"/>
                <a:cs typeface="Arial"/>
              </a:rPr>
              <a:t> 2013) may </a:t>
            </a:r>
            <a:r>
              <a:rPr lang="en-US" sz="2400" dirty="0">
                <a:latin typeface="Arial"/>
                <a:cs typeface="Arial"/>
              </a:rPr>
              <a:t>pose hazards to shipping, infrastructure, and coastal </a:t>
            </a:r>
            <a:r>
              <a:rPr lang="en-US" sz="2400" dirty="0" smtClean="0">
                <a:latin typeface="Arial"/>
                <a:cs typeface="Arial"/>
              </a:rPr>
              <a:t>communities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trong </a:t>
            </a:r>
            <a:r>
              <a:rPr lang="en-US" sz="2400" dirty="0">
                <a:latin typeface="Arial"/>
                <a:cs typeface="Arial"/>
              </a:rPr>
              <a:t>surface winds and poleward advection of warm, moist air associated with Arctic cyclones may contribute reductions in Arctic sea-ice </a:t>
            </a:r>
            <a:r>
              <a:rPr lang="en-US" sz="2400" dirty="0" smtClean="0">
                <a:latin typeface="Arial"/>
                <a:cs typeface="Arial"/>
              </a:rPr>
              <a:t>extent (e.g., Zhang et al. 2013)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TPVs may </a:t>
            </a:r>
            <a:r>
              <a:rPr lang="en-US" sz="2400" dirty="0" smtClean="0">
                <a:latin typeface="Arial"/>
                <a:cs typeface="Arial"/>
              </a:rPr>
              <a:t>play important roles in the </a:t>
            </a:r>
            <a:r>
              <a:rPr lang="en-US" sz="2400" dirty="0">
                <a:latin typeface="Arial"/>
                <a:cs typeface="Arial"/>
              </a:rPr>
              <a:t>development of polar lows (e.g., Bracegirdle and Gray </a:t>
            </a:r>
            <a:r>
              <a:rPr lang="en-US" sz="2400" dirty="0" smtClean="0">
                <a:latin typeface="Arial"/>
                <a:cs typeface="Arial"/>
              </a:rPr>
              <a:t>2009) </a:t>
            </a:r>
            <a:r>
              <a:rPr lang="en-US" sz="2400" dirty="0">
                <a:latin typeface="Arial"/>
                <a:cs typeface="Arial"/>
              </a:rPr>
              <a:t>and Arctic cyclones (e.g., Simmonds and </a:t>
            </a:r>
            <a:r>
              <a:rPr lang="en-US" sz="2400" dirty="0" err="1">
                <a:latin typeface="Arial"/>
                <a:cs typeface="Arial"/>
              </a:rPr>
              <a:t>Rudeva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2012) </a:t>
            </a:r>
            <a:endParaRPr lang="en-US" sz="2400" dirty="0">
              <a:latin typeface="Arial"/>
              <a:cs typeface="Arial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Lows and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0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Polar lows occur in all high-latitude marine basins </a:t>
            </a:r>
            <a:endParaRPr lang="en-US" sz="2400" dirty="0">
              <a:latin typeface="Arial"/>
              <a:cs typeface="Arial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6 at 4.3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45" y="1702226"/>
            <a:ext cx="5409736" cy="454362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060" y="6114914"/>
            <a:ext cx="9060139" cy="750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Spatial distribution of the average annual polar low hours for the Arctic System Reanalysis v1 during 2000–2012. Figure </a:t>
            </a:r>
            <a:r>
              <a:rPr lang="en-US" sz="1600" dirty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 adapted from Stoll et al. (2018).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55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9-06 at 4.3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45" y="1702226"/>
            <a:ext cx="5409736" cy="45436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762722">
            <a:off x="3836324" y="4216278"/>
            <a:ext cx="837968" cy="942771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The Norwegian and Barents Seas is a favorable region for polar low development</a:t>
            </a:r>
            <a:endParaRPr lang="en-US" sz="2400" dirty="0">
              <a:latin typeface="Arial"/>
              <a:cs typeface="Arial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60" y="6114914"/>
            <a:ext cx="9060139" cy="750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Spatial distribution of the average annual polar low hours for the Arctic System Reanalysis v1 during 2000–2012. Figure </a:t>
            </a:r>
            <a:r>
              <a:rPr lang="en-US" sz="1600" dirty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 adapted from Stoll et al. (2018).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14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28 at 1.1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556"/>
            <a:ext cx="9144000" cy="468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500-hPa Geopotential Height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2004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850-hPa Temperature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8111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SST−T500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957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925-hPa Wind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801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300-hPa PV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060" y="5898206"/>
            <a:ext cx="9060139" cy="967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Composite </a:t>
            </a:r>
            <a:r>
              <a:rPr lang="en-US" sz="1600" dirty="0">
                <a:latin typeface="Arial"/>
                <a:cs typeface="Arial"/>
              </a:rPr>
              <a:t>standardized </a:t>
            </a:r>
            <a:r>
              <a:rPr lang="en-US" sz="1600" dirty="0" smtClean="0">
                <a:latin typeface="Arial"/>
                <a:cs typeface="Arial"/>
              </a:rPr>
              <a:t>anomalies for date of </a:t>
            </a:r>
            <a:r>
              <a:rPr lang="en-US" sz="1600" dirty="0">
                <a:latin typeface="Arial"/>
                <a:cs typeface="Arial"/>
              </a:rPr>
              <a:t>formation of 134 polar lows from </a:t>
            </a:r>
            <a:r>
              <a:rPr lang="en-US" sz="1600" dirty="0" err="1">
                <a:latin typeface="Arial"/>
                <a:cs typeface="Arial"/>
              </a:rPr>
              <a:t>Noer</a:t>
            </a:r>
            <a:r>
              <a:rPr lang="en-US" sz="1600" dirty="0">
                <a:latin typeface="Arial"/>
                <a:cs typeface="Arial"/>
              </a:rPr>
              <a:t> et al. (2011) occurring during the months of October–March during 1999–2011. </a:t>
            </a:r>
            <a:r>
              <a:rPr lang="en-US" sz="1600" dirty="0" smtClean="0">
                <a:latin typeface="Arial"/>
                <a:cs typeface="Arial"/>
              </a:rPr>
              <a:t>Data </a:t>
            </a:r>
            <a:r>
              <a:rPr lang="en-US" sz="1600" dirty="0">
                <a:latin typeface="Arial"/>
                <a:cs typeface="Arial"/>
              </a:rPr>
              <a:t>source: ERA-Interim. </a:t>
            </a:r>
            <a:r>
              <a:rPr lang="en-US" sz="1600" dirty="0" smtClean="0">
                <a:latin typeface="Arial"/>
                <a:cs typeface="Arial"/>
              </a:rPr>
              <a:t>Figure </a:t>
            </a:r>
            <a:r>
              <a:rPr lang="en-US" sz="1600" dirty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</a:rPr>
              <a:t>adapted </a:t>
            </a:r>
            <a:r>
              <a:rPr lang="en-US" sz="1600" dirty="0">
                <a:latin typeface="Arial"/>
                <a:cs typeface="Arial"/>
              </a:rPr>
              <a:t>from Mallet et al. (2013)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94" y="4306948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Significance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069" y="4555329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1069" y="4812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069" y="5066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9</a:t>
            </a:r>
            <a:r>
              <a:rPr lang="en-US" sz="1100" dirty="0">
                <a:latin typeface="Arial"/>
                <a:cs typeface="Arial"/>
              </a:rPr>
              <a:t>5</a:t>
            </a:r>
            <a:r>
              <a:rPr lang="en-US" sz="1100" dirty="0" smtClean="0">
                <a:latin typeface="Arial"/>
                <a:cs typeface="Arial"/>
              </a:rPr>
              <a:t>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90549" y="4233469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Wind Significance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2672" y="4467599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&lt;80%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672" y="4735507"/>
            <a:ext cx="61335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80–90%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12672" y="5042274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&gt;</a:t>
            </a:r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2" name="Rectangle 1"/>
          <p:cNvSpPr/>
          <p:nvPr/>
        </p:nvSpPr>
        <p:spPr>
          <a:xfrm>
            <a:off x="7858589" y="3696911"/>
            <a:ext cx="260593" cy="170104"/>
          </a:xfrm>
          <a:prstGeom prst="rect">
            <a:avLst/>
          </a:prstGeom>
          <a:solidFill>
            <a:srgbClr val="B3B3B3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97272" y="3426401"/>
            <a:ext cx="828753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Maximum monthly sea-ice extent (1979–2007)</a:t>
            </a:r>
          </a:p>
        </p:txBody>
      </p:sp>
    </p:spTree>
    <p:extLst>
      <p:ext uri="{BB962C8B-B14F-4D97-AF65-F5344CB8AC3E}">
        <p14:creationId xmlns:p14="http://schemas.microsoft.com/office/powerpoint/2010/main" val="148935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28 at 1.1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556"/>
            <a:ext cx="9144000" cy="468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500-hPa Geopotential Height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2004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850-hPa Temperature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8111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SST−T500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957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925-hPa Wind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801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300-hPa PV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060" y="5898206"/>
            <a:ext cx="9060139" cy="967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Composite </a:t>
            </a:r>
            <a:r>
              <a:rPr lang="en-US" sz="1600" dirty="0">
                <a:latin typeface="Arial"/>
                <a:cs typeface="Arial"/>
              </a:rPr>
              <a:t>standardized </a:t>
            </a:r>
            <a:r>
              <a:rPr lang="en-US" sz="1600" dirty="0" smtClean="0">
                <a:latin typeface="Arial"/>
                <a:cs typeface="Arial"/>
              </a:rPr>
              <a:t>anomalies for date of </a:t>
            </a:r>
            <a:r>
              <a:rPr lang="en-US" sz="1600" dirty="0">
                <a:latin typeface="Arial"/>
                <a:cs typeface="Arial"/>
              </a:rPr>
              <a:t>formation of 134 polar lows from </a:t>
            </a:r>
            <a:r>
              <a:rPr lang="en-US" sz="1600" dirty="0" err="1">
                <a:latin typeface="Arial"/>
                <a:cs typeface="Arial"/>
              </a:rPr>
              <a:t>Noer</a:t>
            </a:r>
            <a:r>
              <a:rPr lang="en-US" sz="1600" dirty="0">
                <a:latin typeface="Arial"/>
                <a:cs typeface="Arial"/>
              </a:rPr>
              <a:t> et al. (2011) occurring during the months of October–March during 1999–2011. </a:t>
            </a:r>
            <a:r>
              <a:rPr lang="en-US" sz="1600" dirty="0" smtClean="0">
                <a:latin typeface="Arial"/>
                <a:cs typeface="Arial"/>
              </a:rPr>
              <a:t>Data </a:t>
            </a:r>
            <a:r>
              <a:rPr lang="en-US" sz="1600" dirty="0">
                <a:latin typeface="Arial"/>
                <a:cs typeface="Arial"/>
              </a:rPr>
              <a:t>source: ERA-Interim. </a:t>
            </a:r>
            <a:r>
              <a:rPr lang="en-US" sz="1600" dirty="0" smtClean="0">
                <a:latin typeface="Arial"/>
                <a:cs typeface="Arial"/>
              </a:rPr>
              <a:t>Figure </a:t>
            </a:r>
            <a:r>
              <a:rPr lang="en-US" sz="1600" dirty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</a:rPr>
              <a:t>adapted </a:t>
            </a:r>
            <a:r>
              <a:rPr lang="en-US" sz="1600" dirty="0">
                <a:latin typeface="Arial"/>
                <a:cs typeface="Arial"/>
              </a:rPr>
              <a:t>from Mallet et al. (2013)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94" y="4306948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Significance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069" y="4555329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1069" y="4812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069" y="5066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9</a:t>
            </a:r>
            <a:r>
              <a:rPr lang="en-US" sz="1100" dirty="0">
                <a:latin typeface="Arial"/>
                <a:cs typeface="Arial"/>
              </a:rPr>
              <a:t>5</a:t>
            </a:r>
            <a:r>
              <a:rPr lang="en-US" sz="1100" dirty="0" smtClean="0">
                <a:latin typeface="Arial"/>
                <a:cs typeface="Arial"/>
              </a:rPr>
              <a:t>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90549" y="4233469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Wind Significance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2672" y="4467599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&lt;80%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672" y="4735507"/>
            <a:ext cx="61335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80–90%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12672" y="5042274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&gt;</a:t>
            </a:r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2" name="Rectangle 1"/>
          <p:cNvSpPr/>
          <p:nvPr/>
        </p:nvSpPr>
        <p:spPr>
          <a:xfrm>
            <a:off x="7858589" y="3696911"/>
            <a:ext cx="260593" cy="170104"/>
          </a:xfrm>
          <a:prstGeom prst="rect">
            <a:avLst/>
          </a:prstGeom>
          <a:solidFill>
            <a:srgbClr val="B3B3B3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97272" y="3426401"/>
            <a:ext cx="828753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Maximum monthly sea-ice extent (1979–2007)</a:t>
            </a:r>
          </a:p>
        </p:txBody>
      </p:sp>
      <p:sp>
        <p:nvSpPr>
          <p:cNvPr id="3" name="Rectangle 2"/>
          <p:cNvSpPr/>
          <p:nvPr/>
        </p:nvSpPr>
        <p:spPr>
          <a:xfrm>
            <a:off x="51061" y="1219180"/>
            <a:ext cx="9060138" cy="209104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540284" y="1664204"/>
            <a:ext cx="648888" cy="724189"/>
          </a:xfrm>
          <a:prstGeom prst="ellipse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6220" y="1664204"/>
            <a:ext cx="648888" cy="724189"/>
          </a:xfrm>
          <a:prstGeom prst="ellipse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14670" y="1664204"/>
            <a:ext cx="648888" cy="724189"/>
          </a:xfrm>
          <a:prstGeom prst="ellipse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1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CAOs occurring over relatively warm waters may provide favorable thermodynamic environment for polar low development (</a:t>
            </a:r>
            <a:r>
              <a:rPr lang="en-US" sz="2400" dirty="0">
                <a:latin typeface="Arial"/>
                <a:cs typeface="Arial"/>
              </a:rPr>
              <a:t>e.g., Emanuel and </a:t>
            </a:r>
            <a:r>
              <a:rPr lang="en-US" sz="2400" dirty="0" err="1">
                <a:latin typeface="Arial"/>
                <a:cs typeface="Arial"/>
              </a:rPr>
              <a:t>Rotunno</a:t>
            </a:r>
            <a:r>
              <a:rPr lang="en-US" sz="2400" dirty="0">
                <a:latin typeface="Arial"/>
                <a:cs typeface="Arial"/>
              </a:rPr>
              <a:t> 1989; </a:t>
            </a:r>
            <a:r>
              <a:rPr lang="en-US" sz="2400" dirty="0" err="1">
                <a:latin typeface="Arial"/>
                <a:cs typeface="Arial"/>
              </a:rPr>
              <a:t>Kolstad</a:t>
            </a:r>
            <a:r>
              <a:rPr lang="en-US" sz="2400" dirty="0">
                <a:latin typeface="Arial"/>
                <a:cs typeface="Arial"/>
              </a:rPr>
              <a:t> 2011) </a:t>
            </a:r>
            <a:endParaRPr lang="en-US" sz="2400" dirty="0" smtClean="0">
              <a:latin typeface="Arial"/>
              <a:cs typeface="Arial"/>
            </a:endParaRPr>
          </a:p>
          <a:p>
            <a:pPr marL="914400" lvl="2" indent="0">
              <a:lnSpc>
                <a:spcPct val="50000"/>
              </a:lnSpc>
              <a:buNone/>
            </a:pPr>
            <a:endParaRPr lang="en-US" sz="20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CAOs in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combination with strong surface winds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may lead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large surface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sensible and latent heat fluxes, which may lead to reductions in lower-tropospheric stability</a:t>
            </a: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3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28 at 1.1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556"/>
            <a:ext cx="9144000" cy="468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500-hPa Geopotential Height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2004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850-hPa Temperature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8111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SST−T500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957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925-hPa Wind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801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300-hPa PV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060" y="5898206"/>
            <a:ext cx="9060139" cy="967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Composite </a:t>
            </a:r>
            <a:r>
              <a:rPr lang="en-US" sz="1600" dirty="0">
                <a:latin typeface="Arial"/>
                <a:cs typeface="Arial"/>
              </a:rPr>
              <a:t>standardized </a:t>
            </a:r>
            <a:r>
              <a:rPr lang="en-US" sz="1600" dirty="0" smtClean="0">
                <a:latin typeface="Arial"/>
                <a:cs typeface="Arial"/>
              </a:rPr>
              <a:t>anomalies for date of </a:t>
            </a:r>
            <a:r>
              <a:rPr lang="en-US" sz="1600" dirty="0">
                <a:latin typeface="Arial"/>
                <a:cs typeface="Arial"/>
              </a:rPr>
              <a:t>formation of 134 polar lows from </a:t>
            </a:r>
            <a:r>
              <a:rPr lang="en-US" sz="1600" dirty="0" err="1">
                <a:latin typeface="Arial"/>
                <a:cs typeface="Arial"/>
              </a:rPr>
              <a:t>Noer</a:t>
            </a:r>
            <a:r>
              <a:rPr lang="en-US" sz="1600" dirty="0">
                <a:latin typeface="Arial"/>
                <a:cs typeface="Arial"/>
              </a:rPr>
              <a:t> et al. (2011) occurring during the months of October–March during 1999–2011. </a:t>
            </a:r>
            <a:r>
              <a:rPr lang="en-US" sz="1600" dirty="0" smtClean="0">
                <a:latin typeface="Arial"/>
                <a:cs typeface="Arial"/>
              </a:rPr>
              <a:t>Data </a:t>
            </a:r>
            <a:r>
              <a:rPr lang="en-US" sz="1600" dirty="0">
                <a:latin typeface="Arial"/>
                <a:cs typeface="Arial"/>
              </a:rPr>
              <a:t>source: ERA-Interim. </a:t>
            </a:r>
            <a:r>
              <a:rPr lang="en-US" sz="1600" dirty="0" smtClean="0">
                <a:latin typeface="Arial"/>
                <a:cs typeface="Arial"/>
              </a:rPr>
              <a:t>Figure </a:t>
            </a:r>
            <a:r>
              <a:rPr lang="en-US" sz="1600" dirty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</a:rPr>
              <a:t>adapted </a:t>
            </a:r>
            <a:r>
              <a:rPr lang="en-US" sz="1600" dirty="0">
                <a:latin typeface="Arial"/>
                <a:cs typeface="Arial"/>
              </a:rPr>
              <a:t>from Mallet et al. (2013)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94" y="4306948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Significance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069" y="4555329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1069" y="4812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069" y="5066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9</a:t>
            </a:r>
            <a:r>
              <a:rPr lang="en-US" sz="1100" dirty="0">
                <a:latin typeface="Arial"/>
                <a:cs typeface="Arial"/>
              </a:rPr>
              <a:t>5</a:t>
            </a:r>
            <a:r>
              <a:rPr lang="en-US" sz="1100" dirty="0" smtClean="0">
                <a:latin typeface="Arial"/>
                <a:cs typeface="Arial"/>
              </a:rPr>
              <a:t>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90549" y="4233469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Wind Significance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2672" y="4467599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&lt;80%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672" y="4735507"/>
            <a:ext cx="61335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80–90%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12672" y="5042274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&gt;</a:t>
            </a:r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2" name="Rectangle 1"/>
          <p:cNvSpPr/>
          <p:nvPr/>
        </p:nvSpPr>
        <p:spPr>
          <a:xfrm>
            <a:off x="7858589" y="3696911"/>
            <a:ext cx="260593" cy="170104"/>
          </a:xfrm>
          <a:prstGeom prst="rect">
            <a:avLst/>
          </a:prstGeom>
          <a:solidFill>
            <a:srgbClr val="B3B3B3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97272" y="3426401"/>
            <a:ext cx="828753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Maximum monthly sea-ice extent (1979–2007)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9764" y="3318313"/>
            <a:ext cx="2982383" cy="209104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09478" y="3696911"/>
            <a:ext cx="512297" cy="763751"/>
          </a:xfrm>
          <a:prstGeom prst="ellipse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Ph.D. research originated from an Office of Naval Research </a:t>
            </a:r>
            <a:r>
              <a:rPr lang="en-US" sz="2400" dirty="0" smtClean="0">
                <a:latin typeface="Arial"/>
                <a:cs typeface="Arial"/>
              </a:rPr>
              <a:t>departmental </a:t>
            </a:r>
            <a:r>
              <a:rPr lang="en-US" sz="2400" dirty="0">
                <a:latin typeface="Arial"/>
                <a:cs typeface="Arial"/>
              </a:rPr>
              <a:t>research </a:t>
            </a:r>
            <a:r>
              <a:rPr lang="en-US" sz="2400" dirty="0" smtClean="0">
                <a:latin typeface="Arial"/>
                <a:cs typeface="Arial"/>
              </a:rPr>
              <a:t>initiative entitled </a:t>
            </a:r>
            <a:r>
              <a:rPr lang="en-US" sz="2400" i="1" dirty="0">
                <a:latin typeface="Arial"/>
                <a:cs typeface="Arial"/>
              </a:rPr>
              <a:t>“Overcoming the </a:t>
            </a:r>
            <a:r>
              <a:rPr lang="en-US" sz="2400" i="1" dirty="0" smtClean="0">
                <a:latin typeface="Arial"/>
                <a:cs typeface="Arial"/>
              </a:rPr>
              <a:t>Barrier </a:t>
            </a:r>
            <a:r>
              <a:rPr lang="en-US" sz="2400" i="1" dirty="0">
                <a:latin typeface="Arial"/>
                <a:cs typeface="Arial"/>
              </a:rPr>
              <a:t>to Extended-Range Prediction over the </a:t>
            </a:r>
            <a:r>
              <a:rPr lang="en-US" sz="2400" i="1" dirty="0" smtClean="0">
                <a:latin typeface="Arial"/>
                <a:cs typeface="Arial"/>
              </a:rPr>
              <a:t>Arctic”</a:t>
            </a:r>
            <a:r>
              <a:rPr lang="en-US" sz="2400" i="1" dirty="0" smtClean="0">
                <a:effectLst/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Supports several faculty and students here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Focuses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on enhancing understanding of Arctic cyclones, their predictability, their relationship to TPVs, and their influence on coupled air-sea-ice-processes</a:t>
            </a:r>
            <a:r>
              <a:rPr lang="en-US" sz="2200" dirty="0" smtClean="0">
                <a:solidFill>
                  <a:srgbClr val="0000FF"/>
                </a:solidFill>
                <a:effectLst/>
                <a:latin typeface="Arial"/>
                <a:cs typeface="Arial"/>
              </a:rPr>
              <a:t> 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Motivated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by studies showing that Arctic cyclones can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play an important role in Arctic sea-ice loss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9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Anomalous northerly flow from Arctic sea ice to the open waters of the Norwegian and Barents Sea may support strong low-level baroclinicity (e.g.,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Businger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1985)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Baroclinicity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has been shown to be an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important ingredient for polar low development (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e.g.,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Harrold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and Browning 1969; Reed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1979) 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Baroclinic zones may be associated with relatively strong low-level cyclonic relative vorticity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convergence (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e.g., Shapiro and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Fedor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1989)</a:t>
            </a:r>
          </a:p>
          <a:p>
            <a:endParaRPr lang="en-US" sz="26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2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86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28 at 1.1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556"/>
            <a:ext cx="9144000" cy="468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500-hPa Geopotential Height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2004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850-hPa Temperature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8111" y="1205374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SST−T500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957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925-hPa Wind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8010" y="3296415"/>
            <a:ext cx="2692948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300-hPa PV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060" y="5898206"/>
            <a:ext cx="9060139" cy="967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Fig. 3. Composite standardized </a:t>
            </a:r>
            <a:r>
              <a:rPr lang="en-US" sz="1600" dirty="0" smtClean="0">
                <a:latin typeface="Arial"/>
                <a:cs typeface="Arial"/>
              </a:rPr>
              <a:t>anomalies for date of </a:t>
            </a:r>
            <a:r>
              <a:rPr lang="en-US" sz="1600" dirty="0">
                <a:latin typeface="Arial"/>
                <a:cs typeface="Arial"/>
              </a:rPr>
              <a:t>formation of 134 polar lows from </a:t>
            </a:r>
            <a:r>
              <a:rPr lang="en-US" sz="1600" dirty="0" err="1">
                <a:latin typeface="Arial"/>
                <a:cs typeface="Arial"/>
              </a:rPr>
              <a:t>Noer</a:t>
            </a:r>
            <a:r>
              <a:rPr lang="en-US" sz="1600" dirty="0">
                <a:latin typeface="Arial"/>
                <a:cs typeface="Arial"/>
              </a:rPr>
              <a:t> et al. (2011) occurring during the months of October–March during 1999–2011. </a:t>
            </a:r>
            <a:r>
              <a:rPr lang="en-US" sz="1600" dirty="0" smtClean="0">
                <a:latin typeface="Arial"/>
                <a:cs typeface="Arial"/>
              </a:rPr>
              <a:t>Data </a:t>
            </a:r>
            <a:r>
              <a:rPr lang="en-US" sz="1600" dirty="0">
                <a:latin typeface="Arial"/>
                <a:cs typeface="Arial"/>
              </a:rPr>
              <a:t>source: ERA-Interim. </a:t>
            </a:r>
            <a:r>
              <a:rPr lang="en-US" sz="1600" dirty="0" smtClean="0">
                <a:latin typeface="Arial"/>
                <a:cs typeface="Arial"/>
              </a:rPr>
              <a:t>Figure </a:t>
            </a:r>
            <a:r>
              <a:rPr lang="en-US" sz="1600" dirty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</a:rPr>
              <a:t>adapted </a:t>
            </a:r>
            <a:r>
              <a:rPr lang="en-US" sz="1600" dirty="0">
                <a:latin typeface="Arial"/>
                <a:cs typeface="Arial"/>
              </a:rPr>
              <a:t>from Mallet et al. (2013)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94" y="4306948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Significance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1069" y="4555329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1069" y="4812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1069" y="5066504"/>
            <a:ext cx="329281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9</a:t>
            </a:r>
            <a:r>
              <a:rPr lang="en-US" sz="1100" dirty="0">
                <a:latin typeface="Arial"/>
                <a:cs typeface="Arial"/>
              </a:rPr>
              <a:t>5</a:t>
            </a:r>
            <a:r>
              <a:rPr lang="en-US" sz="1100" dirty="0" smtClean="0">
                <a:latin typeface="Arial"/>
                <a:cs typeface="Arial"/>
              </a:rPr>
              <a:t>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90549" y="4233469"/>
            <a:ext cx="13337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Wind Significance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12672" y="4467599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&lt;80%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2672" y="4735507"/>
            <a:ext cx="61335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80–90%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12672" y="5042274"/>
            <a:ext cx="44212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&gt;</a:t>
            </a:r>
            <a:r>
              <a:rPr lang="en-US" sz="1100" dirty="0">
                <a:latin typeface="Arial"/>
                <a:cs typeface="Arial"/>
              </a:rPr>
              <a:t>9</a:t>
            </a:r>
            <a:r>
              <a:rPr lang="en-US" sz="1100" dirty="0" smtClean="0">
                <a:latin typeface="Arial"/>
                <a:cs typeface="Arial"/>
              </a:rPr>
              <a:t>0%</a:t>
            </a:r>
          </a:p>
        </p:txBody>
      </p:sp>
      <p:sp>
        <p:nvSpPr>
          <p:cNvPr id="2" name="Rectangle 1"/>
          <p:cNvSpPr/>
          <p:nvPr/>
        </p:nvSpPr>
        <p:spPr>
          <a:xfrm>
            <a:off x="7858589" y="3696911"/>
            <a:ext cx="260593" cy="170104"/>
          </a:xfrm>
          <a:prstGeom prst="rect">
            <a:avLst/>
          </a:prstGeom>
          <a:solidFill>
            <a:srgbClr val="B3B3B3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97272" y="3426401"/>
            <a:ext cx="828753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Maximum monthly sea-ice extent (1979–2007)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06220" y="3318313"/>
            <a:ext cx="2982383" cy="2091041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094233" y="3730449"/>
            <a:ext cx="648888" cy="724189"/>
          </a:xfrm>
          <a:prstGeom prst="ellipse">
            <a:avLst/>
          </a:prstGeom>
          <a:noFill/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Upper-level cyclonic PV anomalies, which may include TPVs associated with CAOs, may: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rovide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upper-level forcing for ascent over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polar lows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(e.g., Bracegirdle and Gray 2009)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ecome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vertically coupled with polar lows (e.g., Føre et al. 2011; </a:t>
            </a:r>
            <a:r>
              <a:rPr lang="en-US" sz="2200" dirty="0" err="1">
                <a:solidFill>
                  <a:srgbClr val="0000FF"/>
                </a:solidFill>
                <a:latin typeface="Arial"/>
                <a:cs typeface="Arial"/>
              </a:rPr>
              <a:t>Sergeev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 et al. 2018) 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2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estabilize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the lower troposphere (e.g., Mallet et al. 2013) 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0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avorable ingredients </a:t>
            </a:r>
            <a:r>
              <a:rPr lang="en-US" sz="2400" dirty="0">
                <a:latin typeface="Arial"/>
                <a:cs typeface="Arial"/>
              </a:rPr>
              <a:t>for polar low development may support relatively strong upward vertical motions and </a:t>
            </a:r>
            <a:r>
              <a:rPr lang="en-US" sz="2400" dirty="0" err="1">
                <a:latin typeface="Arial"/>
                <a:cs typeface="Arial"/>
              </a:rPr>
              <a:t>stratiform</a:t>
            </a:r>
            <a:r>
              <a:rPr lang="en-US" sz="2400" dirty="0">
                <a:latin typeface="Arial"/>
                <a:cs typeface="Arial"/>
              </a:rPr>
              <a:t> and convective precipitation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Associated </a:t>
            </a:r>
            <a:r>
              <a:rPr lang="en-US" sz="2400" dirty="0">
                <a:latin typeface="Arial"/>
                <a:cs typeface="Arial"/>
              </a:rPr>
              <a:t>latent heat release may contribute to polar low development by, for example, leading to low-level PV production and intensification of the polar low 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>
                <a:latin typeface="Arial"/>
                <a:cs typeface="Arial"/>
              </a:rPr>
              <a:t>e.g. Montgomery and Farrell 1992)  </a:t>
            </a: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6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1800 UTC 10 Feb 2011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33729" y="5804182"/>
            <a:ext cx="46971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0-hPa relative vorticity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850–600-hPa ascent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(blue,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10-m wind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TPVs_era5_20110210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" y="748757"/>
            <a:ext cx="4525649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2308155" y="1100450"/>
            <a:ext cx="1381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 descr="mslp_vort_cyclone_era5_20110210_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83" y="748757"/>
            <a:ext cx="4536734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5" name="Group 64"/>
          <p:cNvGrpSpPr/>
          <p:nvPr/>
        </p:nvGrpSpPr>
        <p:grpSpPr>
          <a:xfrm>
            <a:off x="4574454" y="4730863"/>
            <a:ext cx="571548" cy="307777"/>
            <a:chOff x="4583628" y="4484262"/>
            <a:chExt cx="571548" cy="307777"/>
          </a:xfrm>
        </p:grpSpPr>
        <p:sp>
          <p:nvSpPr>
            <p:cNvPr id="66" name="Rectangle 65"/>
            <p:cNvSpPr/>
            <p:nvPr/>
          </p:nvSpPr>
          <p:spPr>
            <a:xfrm>
              <a:off x="4583628" y="4533887"/>
              <a:ext cx="524947" cy="222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12732" y="4484262"/>
              <a:ext cx="442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PL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36842" y="459281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29823" y="5459365"/>
            <a:ext cx="8593895" cy="270060"/>
            <a:chOff x="97258" y="5459365"/>
            <a:chExt cx="8593895" cy="270060"/>
          </a:xfrm>
        </p:grpSpPr>
        <p:sp>
          <p:nvSpPr>
            <p:cNvPr id="70" name="TextBox 69"/>
            <p:cNvSpPr txBox="1"/>
            <p:nvPr/>
          </p:nvSpPr>
          <p:spPr>
            <a:xfrm>
              <a:off x="57323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pic>
          <p:nvPicPr>
            <p:cNvPr id="71" name="Picture 70" descr="850rvort_20110211_0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97258" y="5459365"/>
              <a:ext cx="8593895" cy="13716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18353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98295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4043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2100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632191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245873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854620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4715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0843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6939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082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9178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7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Feb 2011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3" name="Picture 2" descr="DT_theta_TPVs_era5_201102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" y="750791"/>
            <a:ext cx="4525649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2297014" y="1587032"/>
            <a:ext cx="1381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33729" y="5804182"/>
            <a:ext cx="46971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0-hPa relative vorticity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850–600-hPa ascent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(blue,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10-m wind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 descr="mslp_vort_cyclone_era5_201102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94" y="750791"/>
            <a:ext cx="4536733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6" name="Group 65"/>
          <p:cNvGrpSpPr/>
          <p:nvPr/>
        </p:nvGrpSpPr>
        <p:grpSpPr>
          <a:xfrm>
            <a:off x="4574454" y="4730863"/>
            <a:ext cx="571548" cy="307777"/>
            <a:chOff x="4583628" y="4484262"/>
            <a:chExt cx="571548" cy="307777"/>
          </a:xfrm>
        </p:grpSpPr>
        <p:sp>
          <p:nvSpPr>
            <p:cNvPr id="67" name="Rectangle 66"/>
            <p:cNvSpPr/>
            <p:nvPr/>
          </p:nvSpPr>
          <p:spPr>
            <a:xfrm>
              <a:off x="4583628" y="4533887"/>
              <a:ext cx="524947" cy="222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712732" y="4484262"/>
              <a:ext cx="442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PL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636842" y="459281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29823" y="5459365"/>
            <a:ext cx="8593895" cy="270060"/>
            <a:chOff x="97258" y="5459365"/>
            <a:chExt cx="8593895" cy="270060"/>
          </a:xfrm>
        </p:grpSpPr>
        <p:sp>
          <p:nvSpPr>
            <p:cNvPr id="71" name="TextBox 70"/>
            <p:cNvSpPr txBox="1"/>
            <p:nvPr/>
          </p:nvSpPr>
          <p:spPr>
            <a:xfrm>
              <a:off x="57323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pic>
          <p:nvPicPr>
            <p:cNvPr id="72" name="Picture 71" descr="850rvort_20110211_0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97258" y="5459365"/>
              <a:ext cx="8593895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118353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98295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043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02100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632191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245873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854620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4715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0843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6939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082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9178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4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11 Feb 2011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3" name="Picture 2" descr="DT_theta_TPVs_era5_20110211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750791"/>
            <a:ext cx="4525649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2260665" y="2169880"/>
            <a:ext cx="1381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33729" y="5804182"/>
            <a:ext cx="46971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0-hPa relative vorticity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850–600-hPa ascent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(blue,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10-m wind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 descr="mslp_vort_cyclone_era5_20110211_06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69" y="750791"/>
            <a:ext cx="4536734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6" name="Group 65"/>
          <p:cNvGrpSpPr/>
          <p:nvPr/>
        </p:nvGrpSpPr>
        <p:grpSpPr>
          <a:xfrm>
            <a:off x="4574454" y="4730863"/>
            <a:ext cx="571548" cy="307777"/>
            <a:chOff x="4583628" y="4484262"/>
            <a:chExt cx="571548" cy="307777"/>
          </a:xfrm>
        </p:grpSpPr>
        <p:sp>
          <p:nvSpPr>
            <p:cNvPr id="67" name="Rectangle 66"/>
            <p:cNvSpPr/>
            <p:nvPr/>
          </p:nvSpPr>
          <p:spPr>
            <a:xfrm>
              <a:off x="4583628" y="4533887"/>
              <a:ext cx="524947" cy="222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712732" y="4484262"/>
              <a:ext cx="442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PL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636842" y="459281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29823" y="5459365"/>
            <a:ext cx="8593895" cy="270060"/>
            <a:chOff x="97258" y="5459365"/>
            <a:chExt cx="8593895" cy="270060"/>
          </a:xfrm>
        </p:grpSpPr>
        <p:sp>
          <p:nvSpPr>
            <p:cNvPr id="71" name="TextBox 70"/>
            <p:cNvSpPr txBox="1"/>
            <p:nvPr/>
          </p:nvSpPr>
          <p:spPr>
            <a:xfrm>
              <a:off x="57323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pic>
          <p:nvPicPr>
            <p:cNvPr id="72" name="Picture 71" descr="850rvort_20110211_0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97258" y="5459365"/>
              <a:ext cx="8593895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118353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98295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043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02100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632191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245873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854620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4715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0843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6939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082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9178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6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11 Feb 2011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3" name="Picture 2" descr="DT_theta_TPVs_era5_2011021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" y="750791"/>
            <a:ext cx="4525648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2130178" y="2838275"/>
            <a:ext cx="1381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33729" y="5804182"/>
            <a:ext cx="4697112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0-hPa relative vorticity (10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850–600-hPa ascent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(blue,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10-m wind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 descr="mslp_vort_cyclone_era5_2011021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85" y="750791"/>
            <a:ext cx="4536734" cy="4251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6" name="Group 65"/>
          <p:cNvGrpSpPr/>
          <p:nvPr/>
        </p:nvGrpSpPr>
        <p:grpSpPr>
          <a:xfrm>
            <a:off x="4574454" y="4730863"/>
            <a:ext cx="571548" cy="307777"/>
            <a:chOff x="4583628" y="4484262"/>
            <a:chExt cx="571548" cy="307777"/>
          </a:xfrm>
        </p:grpSpPr>
        <p:sp>
          <p:nvSpPr>
            <p:cNvPr id="67" name="Rectangle 66"/>
            <p:cNvSpPr/>
            <p:nvPr/>
          </p:nvSpPr>
          <p:spPr>
            <a:xfrm>
              <a:off x="4583628" y="4533887"/>
              <a:ext cx="524947" cy="222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712732" y="4484262"/>
              <a:ext cx="4424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PL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636842" y="459281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29823" y="5459365"/>
            <a:ext cx="8593895" cy="270060"/>
            <a:chOff x="97258" y="5459365"/>
            <a:chExt cx="8593895" cy="270060"/>
          </a:xfrm>
        </p:grpSpPr>
        <p:sp>
          <p:nvSpPr>
            <p:cNvPr id="71" name="TextBox 70"/>
            <p:cNvSpPr txBox="1"/>
            <p:nvPr/>
          </p:nvSpPr>
          <p:spPr>
            <a:xfrm>
              <a:off x="57323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pic>
          <p:nvPicPr>
            <p:cNvPr id="72" name="Picture 71" descr="850rvort_20110211_0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>
              <a:off x="97258" y="5459365"/>
              <a:ext cx="8593895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118353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98295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043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02100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632191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245873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854620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471557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0843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693932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082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917864" y="55909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Low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8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8 at 1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949796"/>
            <a:ext cx="3886679" cy="588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5" y="755926"/>
            <a:ext cx="1822450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Winter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6" y="75592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Summer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3162343" y="179409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Track Density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3159616" y="378205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Genesis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162343" y="576460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Lysis</a:t>
            </a:r>
            <a:r>
              <a:rPr lang="en-US" sz="1400" dirty="0" smtClean="0">
                <a:latin typeface="Arial"/>
                <a:cs typeface="Arial"/>
              </a:rPr>
              <a:t>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71943" y="1006033"/>
            <a:ext cx="4589342" cy="542258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originate within and outside of Arctic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~30–40% of Arctic cyclones originate within Arctic during both winter and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winter, Arctic cyclones often originate from North Atlantic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summer, Arctic cyclones often originate from Eurasia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45195" y="2143923"/>
            <a:ext cx="383850" cy="294023"/>
          </a:xfrm>
          <a:custGeom>
            <a:avLst/>
            <a:gdLst>
              <a:gd name="connsiteX0" fmla="*/ 0 w 383850"/>
              <a:gd name="connsiteY0" fmla="*/ 294023 h 294023"/>
              <a:gd name="connsiteX1" fmla="*/ 236843 w 383850"/>
              <a:gd name="connsiteY1" fmla="*/ 240936 h 294023"/>
              <a:gd name="connsiteX2" fmla="*/ 383850 w 383850"/>
              <a:gd name="connsiteY2" fmla="*/ 0 h 294023"/>
              <a:gd name="connsiteX3" fmla="*/ 383850 w 383850"/>
              <a:gd name="connsiteY3" fmla="*/ 0 h 29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50" h="294023">
                <a:moveTo>
                  <a:pt x="0" y="294023"/>
                </a:moveTo>
                <a:cubicBezTo>
                  <a:pt x="86434" y="291981"/>
                  <a:pt x="172868" y="289940"/>
                  <a:pt x="236843" y="240936"/>
                </a:cubicBezTo>
                <a:cubicBezTo>
                  <a:pt x="300818" y="191932"/>
                  <a:pt x="383850" y="0"/>
                  <a:pt x="383850" y="0"/>
                </a:cubicBezTo>
                <a:lnTo>
                  <a:pt x="383850" y="0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794" y="2045839"/>
            <a:ext cx="258925" cy="428860"/>
          </a:xfrm>
          <a:custGeom>
            <a:avLst/>
            <a:gdLst>
              <a:gd name="connsiteX0" fmla="*/ 0 w 258925"/>
              <a:gd name="connsiteY0" fmla="*/ 428860 h 428860"/>
              <a:gd name="connsiteX1" fmla="*/ 175591 w 258925"/>
              <a:gd name="connsiteY1" fmla="*/ 196091 h 428860"/>
              <a:gd name="connsiteX2" fmla="*/ 253178 w 258925"/>
              <a:gd name="connsiteY2" fmla="*/ 12327 h 428860"/>
              <a:gd name="connsiteX3" fmla="*/ 253178 w 258925"/>
              <a:gd name="connsiteY3" fmla="*/ 16410 h 42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25" h="428860">
                <a:moveTo>
                  <a:pt x="0" y="428860"/>
                </a:moveTo>
                <a:cubicBezTo>
                  <a:pt x="66697" y="347186"/>
                  <a:pt x="133395" y="265513"/>
                  <a:pt x="175591" y="196091"/>
                </a:cubicBezTo>
                <a:cubicBezTo>
                  <a:pt x="217787" y="126669"/>
                  <a:pt x="240247" y="42274"/>
                  <a:pt x="253178" y="12327"/>
                </a:cubicBezTo>
                <a:cubicBezTo>
                  <a:pt x="266109" y="-17620"/>
                  <a:pt x="253178" y="16410"/>
                  <a:pt x="253178" y="1641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980962" y="1375376"/>
            <a:ext cx="473688" cy="200918"/>
          </a:xfrm>
          <a:custGeom>
            <a:avLst/>
            <a:gdLst>
              <a:gd name="connsiteX0" fmla="*/ 473688 w 473688"/>
              <a:gd name="connsiteY0" fmla="*/ 127412 h 200918"/>
              <a:gd name="connsiteX1" fmla="*/ 220510 w 473688"/>
              <a:gd name="connsiteY1" fmla="*/ 4902 h 200918"/>
              <a:gd name="connsiteX2" fmla="*/ 73504 w 473688"/>
              <a:gd name="connsiteY2" fmla="*/ 41655 h 200918"/>
              <a:gd name="connsiteX3" fmla="*/ 0 w 473688"/>
              <a:gd name="connsiteY3" fmla="*/ 200918 h 20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88" h="200918">
                <a:moveTo>
                  <a:pt x="473688" y="127412"/>
                </a:moveTo>
                <a:cubicBezTo>
                  <a:pt x="380447" y="73303"/>
                  <a:pt x="287207" y="19195"/>
                  <a:pt x="220510" y="4902"/>
                </a:cubicBezTo>
                <a:cubicBezTo>
                  <a:pt x="153813" y="-9391"/>
                  <a:pt x="110256" y="8986"/>
                  <a:pt x="73504" y="41655"/>
                </a:cubicBezTo>
                <a:cubicBezTo>
                  <a:pt x="36752" y="74324"/>
                  <a:pt x="0" y="200918"/>
                  <a:pt x="0" y="20091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038132" y="1771864"/>
            <a:ext cx="514522" cy="229130"/>
          </a:xfrm>
          <a:custGeom>
            <a:avLst/>
            <a:gdLst>
              <a:gd name="connsiteX0" fmla="*/ 514522 w 514522"/>
              <a:gd name="connsiteY0" fmla="*/ 229130 h 229130"/>
              <a:gd name="connsiteX1" fmla="*/ 363432 w 514522"/>
              <a:gd name="connsiteY1" fmla="*/ 73951 h 229130"/>
              <a:gd name="connsiteX2" fmla="*/ 167423 w 514522"/>
              <a:gd name="connsiteY2" fmla="*/ 445 h 229130"/>
              <a:gd name="connsiteX3" fmla="*/ 0 w 514522"/>
              <a:gd name="connsiteY3" fmla="*/ 41282 h 229130"/>
              <a:gd name="connsiteX4" fmla="*/ 0 w 514522"/>
              <a:gd name="connsiteY4" fmla="*/ 41282 h 2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22" h="229130">
                <a:moveTo>
                  <a:pt x="514522" y="229130"/>
                </a:moveTo>
                <a:cubicBezTo>
                  <a:pt x="467902" y="170597"/>
                  <a:pt x="421282" y="112065"/>
                  <a:pt x="363432" y="73951"/>
                </a:cubicBezTo>
                <a:cubicBezTo>
                  <a:pt x="305582" y="35837"/>
                  <a:pt x="227995" y="5890"/>
                  <a:pt x="167423" y="445"/>
                </a:cubicBezTo>
                <a:cubicBezTo>
                  <a:pt x="106851" y="-5000"/>
                  <a:pt x="0" y="41282"/>
                  <a:pt x="0" y="41282"/>
                </a:cubicBezTo>
                <a:lnTo>
                  <a:pt x="0" y="41282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367622" y="6229676"/>
            <a:ext cx="4785559" cy="86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adapted from Crawford and Serreze (2016)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3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TPVs, baroclinic processes, and latent heating may play important roles in the evolution of Arctic cyclones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Arctic cyclones (e.g., Simmonds and </a:t>
            </a:r>
            <a:r>
              <a:rPr lang="en-US" sz="2400" dirty="0" err="1">
                <a:latin typeface="Arial"/>
                <a:cs typeface="Arial"/>
              </a:rPr>
              <a:t>Rudeva</a:t>
            </a:r>
            <a:r>
              <a:rPr lang="en-US" sz="2400" dirty="0">
                <a:latin typeface="Arial"/>
                <a:cs typeface="Arial"/>
              </a:rPr>
              <a:t> 2014) and Arctic cyclones linked to extreme summer sea-ice loss events (e.g.,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et al. 2017) have been shown to be frequently associated with </a:t>
            </a:r>
            <a:r>
              <a:rPr lang="en-US" sz="2400" dirty="0" smtClean="0">
                <a:latin typeface="Arial"/>
                <a:cs typeface="Arial"/>
              </a:rPr>
              <a:t>TPVs</a:t>
            </a:r>
            <a:endParaRPr lang="en-US" sz="2400" dirty="0">
              <a:latin typeface="Arial"/>
              <a:cs typeface="Arial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Simmonds and </a:t>
            </a:r>
            <a:r>
              <a:rPr lang="en-US" sz="2400" dirty="0" err="1">
                <a:latin typeface="Arial"/>
                <a:cs typeface="Arial"/>
              </a:rPr>
              <a:t>Rudeva</a:t>
            </a:r>
            <a:r>
              <a:rPr lang="en-US" sz="2400" dirty="0">
                <a:latin typeface="Arial"/>
                <a:cs typeface="Arial"/>
              </a:rPr>
              <a:t> (2012), Yamazaki et al. (2015), and Tao et al. (</a:t>
            </a:r>
            <a:r>
              <a:rPr lang="en-US" sz="2400" dirty="0" smtClean="0">
                <a:latin typeface="Arial"/>
                <a:cs typeface="Arial"/>
              </a:rPr>
              <a:t>2017) </a:t>
            </a:r>
            <a:r>
              <a:rPr lang="en-US" sz="2400" dirty="0">
                <a:latin typeface="Arial"/>
                <a:cs typeface="Arial"/>
              </a:rPr>
              <a:t>illustrate that a TPV and baroclinic instability play an important role in the evolution of </a:t>
            </a:r>
            <a:r>
              <a:rPr lang="en-US" sz="2400" dirty="0" smtClean="0">
                <a:latin typeface="Arial"/>
                <a:cs typeface="Arial"/>
              </a:rPr>
              <a:t>the Great Arctic Cyclone of August 2012 (AC12) </a:t>
            </a: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6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When starting up a new research project, read up on the literature and look at what research is being presented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conferences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Ask basic questions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ase studies are a great starting point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about features and processes that are important and connect back to what you learned from literature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research methods from these cases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 some time looking 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examples of your resear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5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2500629" y="5952975"/>
            <a:ext cx="4753794" cy="584776"/>
            <a:chOff x="1049290" y="5488531"/>
            <a:chExt cx="4753794" cy="58477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049290" y="5799752"/>
              <a:ext cx="528213" cy="0"/>
            </a:xfrm>
            <a:prstGeom prst="line">
              <a:avLst/>
            </a:prstGeom>
            <a:ln w="57150">
              <a:solidFill>
                <a:srgbClr val="155DC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611088" y="5488531"/>
              <a:ext cx="41919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Manual tracking with ERA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 (0.3°; every 3 h)</a:t>
              </a:r>
            </a:p>
            <a:p>
              <a:r>
                <a:rPr lang="en-US" sz="1600" i="1" dirty="0" smtClean="0">
                  <a:latin typeface="Arial"/>
                  <a:cs typeface="Arial"/>
                </a:rPr>
                <a:t>1200 UTC 2–0000 UTC 15 Aug 2012</a:t>
              </a:r>
              <a:endParaRPr lang="en-US" sz="1600" i="1" dirty="0">
                <a:latin typeface="Arial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2480" y="803324"/>
            <a:ext cx="8889263" cy="36933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AC12 Track and Intensity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87197" y="59561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C12_track_era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" y="1434490"/>
            <a:ext cx="4560135" cy="404164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85211" y="1727578"/>
            <a:ext cx="4562399" cy="3457143"/>
            <a:chOff x="4585211" y="1683781"/>
            <a:chExt cx="4562399" cy="3457143"/>
          </a:xfrm>
        </p:grpSpPr>
        <p:sp>
          <p:nvSpPr>
            <p:cNvPr id="38" name="TextBox 37"/>
            <p:cNvSpPr txBox="1"/>
            <p:nvPr/>
          </p:nvSpPr>
          <p:spPr>
            <a:xfrm>
              <a:off x="5047287" y="1683781"/>
              <a:ext cx="392226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Minimum SLP (hPa) trace of AC12 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56056" y="4925480"/>
              <a:ext cx="381350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i="1" dirty="0" smtClean="0">
                  <a:latin typeface="Arial"/>
                  <a:cs typeface="Arial"/>
                </a:rPr>
                <a:t>Day in Aug 2012 (at 0000 UTC)</a:t>
              </a:r>
              <a:endParaRPr lang="en-US" sz="1400" i="1" dirty="0">
                <a:latin typeface="Arial"/>
                <a:cs typeface="Arial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585211" y="1911091"/>
              <a:ext cx="4562399" cy="2958081"/>
              <a:chOff x="4585211" y="1911091"/>
              <a:chExt cx="4562399" cy="295808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156056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465230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772160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5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82282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385968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696325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05625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312321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618603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924945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234536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541588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85321" y="4476179"/>
                <a:ext cx="452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960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85211" y="4010249"/>
                <a:ext cx="452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970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85321" y="3540022"/>
                <a:ext cx="452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980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585211" y="3073336"/>
                <a:ext cx="452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990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585211" y="2609825"/>
                <a:ext cx="452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1000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85211" y="2139821"/>
                <a:ext cx="4529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1010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6" name="Picture 5" descr="AC12_slp_trace_ERA5_3_hourly_prospectus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0" t="7944" r="1428" b="13247"/>
              <a:stretch/>
            </p:blipFill>
            <p:spPr>
              <a:xfrm>
                <a:off x="5047288" y="1911091"/>
                <a:ext cx="4062099" cy="2780637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847054" y="46537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15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5-Point Star 40"/>
          <p:cNvSpPr>
            <a:spLocks noChangeAspect="1"/>
          </p:cNvSpPr>
          <p:nvPr/>
        </p:nvSpPr>
        <p:spPr>
          <a:xfrm rot="10580098" flipV="1">
            <a:off x="1037959" y="5522497"/>
            <a:ext cx="228600" cy="228600"/>
          </a:xfrm>
          <a:prstGeom prst="star5">
            <a:avLst/>
          </a:prstGeom>
          <a:solidFill>
            <a:srgbClr val="00D9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273633" y="5485866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29449" y="5487580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7" name="Multiply 46"/>
          <p:cNvSpPr/>
          <p:nvPr/>
        </p:nvSpPr>
        <p:spPr>
          <a:xfrm>
            <a:off x="2484135" y="553732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ra5_pv_cross_cfd_67.8N99E_67.8N135E_20120803_21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 b="6762"/>
          <a:stretch/>
        </p:blipFill>
        <p:spPr>
          <a:xfrm>
            <a:off x="620857" y="810756"/>
            <a:ext cx="4953581" cy="4828032"/>
          </a:xfrm>
          <a:prstGeom prst="rect">
            <a:avLst/>
          </a:prstGeom>
        </p:spPr>
      </p:pic>
      <p:pic>
        <p:nvPicPr>
          <p:cNvPr id="12" name="Picture 11" descr="SLP_crossline_67.8N99E_67.8N135E_20120803_21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/>
        </p:blipFill>
        <p:spPr>
          <a:xfrm>
            <a:off x="5608551" y="935046"/>
            <a:ext cx="3494259" cy="30806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665579" y="4798583"/>
            <a:ext cx="3364260" cy="296413"/>
            <a:chOff x="5665579" y="4681583"/>
            <a:chExt cx="3364260" cy="296413"/>
          </a:xfrm>
        </p:grpSpPr>
        <p:pic>
          <p:nvPicPr>
            <p:cNvPr id="69" name="Picture 68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>
              <a:off x="5665579" y="4681583"/>
              <a:ext cx="3364260" cy="164592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962475" y="48322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365458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76801" y="48394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82954" y="4830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98028" y="4830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02962" y="482969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411765" y="48233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680521" y="4275228"/>
            <a:ext cx="3300227" cy="290974"/>
            <a:chOff x="5680521" y="4158228"/>
            <a:chExt cx="3300227" cy="290974"/>
          </a:xfrm>
        </p:grpSpPr>
        <p:sp>
          <p:nvSpPr>
            <p:cNvPr id="81" name="TextBox 80"/>
            <p:cNvSpPr txBox="1"/>
            <p:nvPr/>
          </p:nvSpPr>
          <p:spPr>
            <a:xfrm>
              <a:off x="5912530" y="4305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77301" y="43086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633075" y="43086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003469" y="43107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362215" y="43086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726901" y="43086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680521" y="4158228"/>
              <a:ext cx="3300227" cy="168350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450257" y="43107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089804" y="43086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-34772" y="1207805"/>
            <a:ext cx="525424" cy="4471416"/>
            <a:chOff x="-119437" y="833585"/>
            <a:chExt cx="525424" cy="4471416"/>
          </a:xfrm>
        </p:grpSpPr>
        <p:pic>
          <p:nvPicPr>
            <p:cNvPr id="93" name="Picture 92" descr="erai_pv_cross_cfd_65N165E_85N165E_20120804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10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231608" y="5355510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453764" y="3981678"/>
            <a:ext cx="1381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2114477" y="3422599"/>
            <a:ext cx="0" cy="69183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923519" y="5356220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118018" y="9525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606348" y="932054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7" name="5-Point Star 106"/>
          <p:cNvSpPr>
            <a:spLocks noChangeAspect="1"/>
          </p:cNvSpPr>
          <p:nvPr/>
        </p:nvSpPr>
        <p:spPr>
          <a:xfrm rot="10580098" flipV="1">
            <a:off x="3967055" y="5011047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8208612" y="2497303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743360" y="203626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-50001" y="5883780"/>
            <a:ext cx="9243182" cy="974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dirty="0" smtClean="0">
                <a:latin typeface="Arial"/>
                <a:cs typeface="Arial"/>
              </a:rPr>
              <a:t>(a) </a:t>
            </a:r>
            <a:r>
              <a:rPr lang="en-US" sz="1800" dirty="0" err="1" smtClean="0">
                <a:latin typeface="Arial"/>
                <a:cs typeface="Arial"/>
              </a:rPr>
              <a:t>θ</a:t>
            </a:r>
            <a:r>
              <a:rPr lang="en-US" sz="1800" dirty="0" smtClean="0">
                <a:latin typeface="Arial"/>
                <a:cs typeface="Arial"/>
              </a:rPr>
              <a:t> (K, black) and ascent (</a:t>
            </a:r>
            <a:r>
              <a:rPr lang="en-US" sz="1800" dirty="0">
                <a:latin typeface="Arial"/>
                <a:cs typeface="Arial"/>
              </a:rPr>
              <a:t>red, every 5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× 10</a:t>
            </a:r>
            <a:r>
              <a:rPr lang="en-US" sz="1800" baseline="30000" dirty="0">
                <a:latin typeface="Arial"/>
                <a:cs typeface="Arial"/>
              </a:rPr>
              <a:t>−3 </a:t>
            </a:r>
            <a:r>
              <a:rPr lang="en-US" sz="1800" dirty="0">
                <a:latin typeface="Arial"/>
                <a:cs typeface="Arial"/>
              </a:rPr>
              <a:t>hPa s</a:t>
            </a:r>
            <a:r>
              <a:rPr lang="en-US" sz="1800" baseline="30000" dirty="0">
                <a:latin typeface="Arial"/>
                <a:cs typeface="Arial"/>
              </a:rPr>
              <a:t>−</a:t>
            </a:r>
            <a:r>
              <a:rPr lang="en-US" sz="1800" baseline="30000" dirty="0" smtClean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);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 smtClean="0">
                <a:latin typeface="Arial"/>
                <a:cs typeface="Arial"/>
              </a:rPr>
              <a:t>(b) 1000</a:t>
            </a:r>
            <a:r>
              <a:rPr lang="en-US" sz="1800" dirty="0">
                <a:latin typeface="Arial"/>
                <a:cs typeface="Arial"/>
              </a:rPr>
              <a:t>–500-hPa thickness (dam, blue/red</a:t>
            </a:r>
            <a:r>
              <a:rPr lang="en-US" sz="1800" dirty="0" smtClean="0">
                <a:latin typeface="Arial"/>
                <a:cs typeface="Arial"/>
              </a:rPr>
              <a:t>)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and SLP </a:t>
            </a:r>
            <a:r>
              <a:rPr lang="en-US" sz="1800" dirty="0">
                <a:latin typeface="Arial"/>
                <a:cs typeface="Arial"/>
              </a:rPr>
              <a:t>(hPa, black</a:t>
            </a:r>
            <a:r>
              <a:rPr lang="en-US" sz="1800" dirty="0" smtClean="0">
                <a:latin typeface="Arial"/>
                <a:cs typeface="Arial"/>
              </a:rPr>
              <a:t>)</a:t>
            </a:r>
            <a:endParaRPr lang="en-US" sz="1800" baseline="30000" dirty="0">
              <a:latin typeface="Arial"/>
              <a:cs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-12095" y="588378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57598" y="792129"/>
            <a:ext cx="9811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kern="1200" dirty="0" smtClean="0">
                <a:latin typeface="Arial"/>
                <a:cs typeface="Arial"/>
              </a:rPr>
              <a:t>PV </a:t>
            </a:r>
          </a:p>
          <a:p>
            <a:pPr algn="ctr"/>
            <a:r>
              <a:rPr lang="en-US" sz="1200" b="1" kern="1200" dirty="0" smtClean="0">
                <a:latin typeface="Arial"/>
                <a:cs typeface="Arial"/>
              </a:rPr>
              <a:t>(PVU)</a:t>
            </a:r>
            <a:endParaRPr lang="en-US" sz="1200" b="1" kern="1200" dirty="0"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690942" y="4079222"/>
            <a:ext cx="23988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kern="1200" dirty="0" smtClean="0">
                <a:latin typeface="Arial"/>
                <a:cs typeface="Arial"/>
              </a:rPr>
              <a:t>300-hPa wind speed (m s</a:t>
            </a:r>
            <a:r>
              <a:rPr lang="en-US" sz="1200" b="1" kern="1200" baseline="30000" dirty="0" smtClean="0">
                <a:latin typeface="Arial"/>
                <a:cs typeface="Arial"/>
              </a:rPr>
              <a:t>−1</a:t>
            </a:r>
            <a:r>
              <a:rPr lang="en-US" sz="1200" b="1" kern="1200" dirty="0" smtClean="0">
                <a:latin typeface="Arial"/>
                <a:cs typeface="Arial"/>
              </a:rPr>
              <a:t>)</a:t>
            </a:r>
            <a:endParaRPr lang="en-US" sz="1200" b="1" kern="1200" dirty="0">
              <a:latin typeface="Arial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91049" y="4614544"/>
            <a:ext cx="23988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kern="1200" dirty="0" smtClean="0">
                <a:latin typeface="Arial"/>
                <a:cs typeface="Arial"/>
              </a:rPr>
              <a:t>PW (mm)</a:t>
            </a:r>
            <a:endParaRPr lang="en-US" sz="1200" b="1" kern="1200" dirty="0">
              <a:latin typeface="Arial"/>
              <a:cs typeface="Arial"/>
            </a:endParaRPr>
          </a:p>
        </p:txBody>
      </p:sp>
      <p:sp>
        <p:nvSpPr>
          <p:cNvPr id="116" name="5-Point Star 115"/>
          <p:cNvSpPr>
            <a:spLocks noChangeAspect="1"/>
          </p:cNvSpPr>
          <p:nvPr/>
        </p:nvSpPr>
        <p:spPr>
          <a:xfrm rot="10580098" flipV="1">
            <a:off x="7444094" y="2667865"/>
            <a:ext cx="274320" cy="27432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0034" y="5526190"/>
            <a:ext cx="2314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latin typeface="Arial"/>
                <a:cs typeface="Arial"/>
              </a:rPr>
              <a:t>Data Source: ERA5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17" name="5-Point Star 116"/>
          <p:cNvSpPr>
            <a:spLocks noChangeAspect="1"/>
          </p:cNvSpPr>
          <p:nvPr/>
        </p:nvSpPr>
        <p:spPr>
          <a:xfrm rot="10580098" flipV="1">
            <a:off x="6971727" y="5186965"/>
            <a:ext cx="274320" cy="27432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325707" y="5208325"/>
            <a:ext cx="6741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kern="1200" dirty="0" smtClean="0">
                <a:latin typeface="Arial"/>
                <a:cs typeface="Arial"/>
              </a:rPr>
              <a:t>AC12</a:t>
            </a:r>
            <a:endParaRPr lang="en-US" sz="1600" b="1" kern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35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winds associated with AC12 helped to break up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According to Zhang et al. (2013), sea-ice volume decreased twice as fast as normal during AC12 due to melting of the bottom and perimeter of ice floes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2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_ice_difference_AC12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41" y="1116234"/>
            <a:ext cx="4532602" cy="4169664"/>
          </a:xfrm>
          <a:prstGeom prst="rect">
            <a:avLst/>
          </a:prstGeom>
        </p:spPr>
      </p:pic>
      <p:pic>
        <p:nvPicPr>
          <p:cNvPr id="3" name="Picture 2" descr="ws_10m_ice_AC12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" y="1116234"/>
            <a:ext cx="4532602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139799" y="4765356"/>
            <a:ext cx="959345" cy="338554"/>
            <a:chOff x="4224465" y="4821800"/>
            <a:chExt cx="959345" cy="338554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97185" y="5065490"/>
            <a:ext cx="2314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Data Source: ERA5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55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 your research from different angles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consider a variety of meteorological fields and diagnostics at different levels from Eulerian and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Lagrangian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perspectives with appropriate datasets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different techniques (e.g., trajectories, clustering, machine learning,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WRF modeling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different plotting approaches (e.g., plan-views, cross-sections,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hovmöllers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follow the 4 C’s approach as applicable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Climatology, composites, case studies, and conceptual model</a:t>
            </a:r>
          </a:p>
          <a:p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2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Perspectives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Leverage class projects and lectures to your benefit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turn class projects into conference presentations and portions of your thesis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use class projects to steer the direction of your thesis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use material in lectures for your thesis and future presentations</a:t>
            </a:r>
          </a:p>
          <a:p>
            <a:pPr lvl="1"/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0" i="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6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14556</TotalTime>
  <Words>6366</Words>
  <Application>Microsoft Macintosh PowerPoint</Application>
  <PresentationFormat>On-screen Show (4:3)</PresentationFormat>
  <Paragraphs>1700</Paragraphs>
  <Slides>73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Research Perspectives and                        Arctic Meteorology</vt:lpstr>
      <vt:lpstr>Severe Storms Spark Interest in Meteorology</vt:lpstr>
      <vt:lpstr>Research Background</vt:lpstr>
      <vt:lpstr>Research Background</vt:lpstr>
      <vt:lpstr>Research Background</vt:lpstr>
      <vt:lpstr>Research Background</vt:lpstr>
      <vt:lpstr>Research Perspectives</vt:lpstr>
      <vt:lpstr>Research Perspectives</vt:lpstr>
      <vt:lpstr>Research Perspectives</vt:lpstr>
      <vt:lpstr>Research Perspectives</vt:lpstr>
      <vt:lpstr>Research Perspectives</vt:lpstr>
      <vt:lpstr>Research Perspectives</vt:lpstr>
      <vt:lpstr>Research Communication</vt:lpstr>
      <vt:lpstr>Research Communication</vt:lpstr>
      <vt:lpstr>Research Communication</vt:lpstr>
      <vt:lpstr>What have I learned and what would I do differently?</vt:lpstr>
      <vt:lpstr>What have I learned and what would I do differently?</vt:lpstr>
      <vt:lpstr>PowerPoint Presentation</vt:lpstr>
      <vt:lpstr>CTDs and TPVs</vt:lpstr>
      <vt:lpstr>CTDs and TPVs</vt:lpstr>
      <vt:lpstr>CTDs and TPVs</vt:lpstr>
      <vt:lpstr>CTDs and TPVs</vt:lpstr>
      <vt:lpstr>Importance of Radiative Cooling</vt:lpstr>
      <vt:lpstr>Importance of Radiative Cooling</vt:lpstr>
      <vt:lpstr>Importance of Radiative Cooling</vt:lpstr>
      <vt:lpstr>Importance of Radiative Cooling</vt:lpstr>
      <vt:lpstr>Importance of Radiative Cooling</vt:lpstr>
      <vt:lpstr>Location and Lifetime of TPVs</vt:lpstr>
      <vt:lpstr>TPV Track Density</vt:lpstr>
      <vt:lpstr>TPVs and Cyclogenesis</vt:lpstr>
      <vt:lpstr>TPVs and Cyclogenesis</vt:lpstr>
      <vt:lpstr>TPVs and Cyclogenesis</vt:lpstr>
      <vt:lpstr>TPVs and Cyclogenesis</vt:lpstr>
      <vt:lpstr>TPVs and Cyclogenesis</vt:lpstr>
      <vt:lpstr>President’s Day Storm of 1979</vt:lpstr>
      <vt:lpstr>President’s Day Storm of 1979</vt:lpstr>
      <vt:lpstr>President’s Day Storm of 1979</vt:lpstr>
      <vt:lpstr>President’s Day Storm of 1979</vt:lpstr>
      <vt:lpstr>President’s Day Storm of 1979</vt:lpstr>
      <vt:lpstr>President’s Day Storm of 1979</vt:lpstr>
      <vt:lpstr>TPV–Jet Interactions</vt:lpstr>
      <vt:lpstr>Dec 2013 “Uber Jet”</vt:lpstr>
      <vt:lpstr>Dec 2013 “Uber Jet”</vt:lpstr>
      <vt:lpstr>Dec 2013 “Uber Jet”</vt:lpstr>
      <vt:lpstr>Dec 2013 “Uber Jet”</vt:lpstr>
      <vt:lpstr>Dec 2013 “Uber Jet”</vt:lpstr>
      <vt:lpstr>Dec 2013 “Uber Jet”</vt:lpstr>
      <vt:lpstr>TPVs and CAOs</vt:lpstr>
      <vt:lpstr>9–11 Jan 1982 CAO</vt:lpstr>
      <vt:lpstr>Polar Lows and Arctic Cyclones</vt:lpstr>
      <vt:lpstr>Polar Lows and Arctic Cyclones</vt:lpstr>
      <vt:lpstr>Polar Lows and Arctic Cyclones</vt:lpstr>
      <vt:lpstr>Polar Lows and Arctic Cyclones</vt:lpstr>
      <vt:lpstr>Polar Lows</vt:lpstr>
      <vt:lpstr>Polar Lows</vt:lpstr>
      <vt:lpstr>PowerPoint Presentation</vt:lpstr>
      <vt:lpstr>PowerPoint Presentation</vt:lpstr>
      <vt:lpstr>Polar Lows</vt:lpstr>
      <vt:lpstr>PowerPoint Presentation</vt:lpstr>
      <vt:lpstr>Polar Lows</vt:lpstr>
      <vt:lpstr>PowerPoint Presentation</vt:lpstr>
      <vt:lpstr>Polar Lows</vt:lpstr>
      <vt:lpstr>Polar Lows</vt:lpstr>
      <vt:lpstr>Polar Low Example</vt:lpstr>
      <vt:lpstr>Polar Low Example</vt:lpstr>
      <vt:lpstr>Polar Low Example</vt:lpstr>
      <vt:lpstr>Polar Low Example</vt:lpstr>
      <vt:lpstr>Arctic Cyclones</vt:lpstr>
      <vt:lpstr>Arctic Cyclones</vt:lpstr>
      <vt:lpstr>AC12</vt:lpstr>
      <vt:lpstr>AC12</vt:lpstr>
      <vt:lpstr>AC12</vt:lpstr>
      <vt:lpstr>AC12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150</cp:revision>
  <dcterms:created xsi:type="dcterms:W3CDTF">2018-10-13T18:20:15Z</dcterms:created>
  <dcterms:modified xsi:type="dcterms:W3CDTF">2018-10-23T20:56:35Z</dcterms:modified>
</cp:coreProperties>
</file>