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441" r:id="rId3"/>
    <p:sldId id="464" r:id="rId4"/>
    <p:sldId id="465" r:id="rId5"/>
    <p:sldId id="463" r:id="rId6"/>
    <p:sldId id="466" r:id="rId7"/>
    <p:sldId id="467" r:id="rId8"/>
    <p:sldId id="468" r:id="rId9"/>
    <p:sldId id="469" r:id="rId10"/>
    <p:sldId id="375" r:id="rId11"/>
    <p:sldId id="376" r:id="rId12"/>
    <p:sldId id="378" r:id="rId13"/>
    <p:sldId id="377" r:id="rId14"/>
    <p:sldId id="379" r:id="rId15"/>
    <p:sldId id="380" r:id="rId16"/>
    <p:sldId id="431" r:id="rId17"/>
    <p:sldId id="381" r:id="rId18"/>
    <p:sldId id="448" r:id="rId19"/>
    <p:sldId id="470" r:id="rId20"/>
    <p:sldId id="450" r:id="rId21"/>
    <p:sldId id="451" r:id="rId22"/>
    <p:sldId id="452" r:id="rId23"/>
    <p:sldId id="453" r:id="rId24"/>
    <p:sldId id="454" r:id="rId25"/>
    <p:sldId id="455" r:id="rId26"/>
    <p:sldId id="456" r:id="rId27"/>
    <p:sldId id="457" r:id="rId28"/>
    <p:sldId id="458" r:id="rId29"/>
    <p:sldId id="459" r:id="rId30"/>
    <p:sldId id="460" r:id="rId31"/>
    <p:sldId id="461" r:id="rId32"/>
    <p:sldId id="462" r:id="rId33"/>
    <p:sldId id="447" r:id="rId34"/>
    <p:sldId id="436" r:id="rId35"/>
    <p:sldId id="382" r:id="rId36"/>
    <p:sldId id="383" r:id="rId37"/>
    <p:sldId id="307" r:id="rId38"/>
    <p:sldId id="384" r:id="rId39"/>
    <p:sldId id="385" r:id="rId40"/>
    <p:sldId id="386" r:id="rId41"/>
    <p:sldId id="471" r:id="rId42"/>
    <p:sldId id="472" r:id="rId43"/>
    <p:sldId id="473" r:id="rId44"/>
    <p:sldId id="474" r:id="rId45"/>
    <p:sldId id="360" r:id="rId46"/>
    <p:sldId id="387" r:id="rId47"/>
    <p:sldId id="389" r:id="rId48"/>
    <p:sldId id="390" r:id="rId49"/>
    <p:sldId id="391" r:id="rId50"/>
    <p:sldId id="409" r:id="rId51"/>
    <p:sldId id="406" r:id="rId52"/>
    <p:sldId id="407" r:id="rId53"/>
    <p:sldId id="411" r:id="rId54"/>
    <p:sldId id="438" r:id="rId55"/>
    <p:sldId id="392" r:id="rId56"/>
    <p:sldId id="475" r:id="rId57"/>
    <p:sldId id="440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00D3"/>
    <a:srgbClr val="0095FF"/>
    <a:srgbClr val="00349E"/>
    <a:srgbClr val="9A151A"/>
    <a:srgbClr val="800000"/>
    <a:srgbClr val="005BF7"/>
    <a:srgbClr val="2701B8"/>
    <a:srgbClr val="4000D5"/>
    <a:srgbClr val="FF1800"/>
    <a:srgbClr val="39D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24" autoAdjust="0"/>
  </p:normalViewPr>
  <p:slideViewPr>
    <p:cSldViewPr snapToGrid="0" snapToObjects="1">
      <p:cViewPr varScale="1">
        <p:scale>
          <a:sx n="105" d="100"/>
          <a:sy n="105" d="100"/>
        </p:scale>
        <p:origin x="-104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50679-1690-184E-94AD-C102108EF4EB}" type="datetimeFigureOut">
              <a:rPr lang="en-US" smtClean="0"/>
              <a:t>2/13/17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DB0D6-3A32-4344-947C-280B6712D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5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Adapted from Fig. 21 in Hoskins et al. (1985).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Adapted from Fig. 21 in Hoskins et al. (1985).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Adapted from Fig. 21 in Hoskins et al. (1985).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Adapted from Fig. 21 in Hoskins et al. (1985).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Adapted from Fig. 21 in Hoskins et al. (1985).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Adapted from Fig. 21 in Hoskins et al. (1985).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0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802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99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308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653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653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653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653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30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308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308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Adapted from Fig. 9 in Cavallo</a:t>
            </a:r>
            <a:r>
              <a:rPr lang="en-US" baseline="0" dirty="0" smtClean="0"/>
              <a:t> and Hakim (2010).</a:t>
            </a:r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Adapted from Fig. 6 in Cavallo</a:t>
            </a:r>
            <a:r>
              <a:rPr lang="en-US" baseline="0" dirty="0" smtClean="0"/>
              <a:t> and Hakim (2010).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0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4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67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68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0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9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1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4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5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28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3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5B12F-A8F2-D047-B854-3EF81BFB967F}" type="datetimeFigureOut">
              <a:rPr lang="en-US" smtClean="0"/>
              <a:t>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3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8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8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8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8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8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6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8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JgzMaZ4Is0&amp;feature=youtu.be" TargetMode="External"/><Relationship Id="rId4" Type="http://schemas.openxmlformats.org/officeDocument/2006/relationships/hyperlink" Target="https://www.youtube.com/watch?v=m78PSdzo2Do&amp;feature=youtu.b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90168"/>
            <a:ext cx="9135245" cy="204510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Linkages between Tropopause Polar Vortices and the Development of Extratropical Cyclones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 621: Structure and Dynamics of Extratropical Cyclones</a:t>
            </a: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60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5842490" y="2217326"/>
            <a:ext cx="3043723" cy="3178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(solid contours, every 5 K) and azimuthal wind (thin contours,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every 3 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Thick line is tropopause. Stippled regions represent the PV anomalies. Surface pressure anomaly is (top)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hPa and (bottom) +13 hPa and relative vorticity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extrema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(located at tropopause) are (top) 1.7 × f and (bottom)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 × f where f =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Calculations done following method of Thorpe (1985). Adapted from Fig. 15 in Hoskins et al. (1985).  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Shot 2016-03-16 at 1.02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2" y="959964"/>
            <a:ext cx="5719751" cy="2790963"/>
          </a:xfrm>
          <a:prstGeom prst="rect">
            <a:avLst/>
          </a:prstGeom>
        </p:spPr>
      </p:pic>
      <p:pic>
        <p:nvPicPr>
          <p:cNvPr id="4" name="Picture 3" descr="Screen Shot 2016-03-16 at 1.02.23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 b="-1"/>
          <a:stretch/>
        </p:blipFill>
        <p:spPr>
          <a:xfrm>
            <a:off x="32439" y="4094819"/>
            <a:ext cx="5784073" cy="278057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91172" y="688504"/>
            <a:ext cx="4871691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ositive (cyclonic) PV </a:t>
            </a:r>
            <a:r>
              <a:rPr lang="en-US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nomaly</a:t>
            </a:r>
            <a:endParaRPr lang="en-US" sz="1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24623" y="3760993"/>
            <a:ext cx="4938240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(anticyclonic) PV anomaly</a:t>
            </a:r>
            <a:endParaRPr lang="en-US" sz="1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08610" y="3001778"/>
            <a:ext cx="4666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36850" y="6121281"/>
            <a:ext cx="51806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144866" y="2190199"/>
            <a:ext cx="427001" cy="427001"/>
            <a:chOff x="7837629" y="2003168"/>
            <a:chExt cx="427001" cy="427001"/>
          </a:xfrm>
        </p:grpSpPr>
        <p:sp>
          <p:nvSpPr>
            <p:cNvPr id="20" name="Oval 19"/>
            <p:cNvSpPr/>
            <p:nvPr/>
          </p:nvSpPr>
          <p:spPr>
            <a:xfrm>
              <a:off x="7837629" y="2003168"/>
              <a:ext cx="427001" cy="427001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991764" y="2168302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36759" y="1929211"/>
            <a:ext cx="523517" cy="1159291"/>
            <a:chOff x="7002306" y="1580379"/>
            <a:chExt cx="523517" cy="1159291"/>
          </a:xfrm>
        </p:grpSpPr>
        <p:sp>
          <p:nvSpPr>
            <p:cNvPr id="8" name="Oval 7"/>
            <p:cNvSpPr/>
            <p:nvPr/>
          </p:nvSpPr>
          <p:spPr>
            <a:xfrm>
              <a:off x="7050267" y="1850768"/>
              <a:ext cx="427001" cy="427001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02306" y="1580379"/>
              <a:ext cx="523517" cy="11592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lvl="0" algn="ctr"/>
              <a:r>
                <a:rPr lang="en-US" sz="5200" b="1" baseline="-25000" dirty="0" smtClean="0">
                  <a:ln w="12700">
                    <a:solidFill>
                      <a:prstClr val="black"/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Zapf Dingbats"/>
                  <a:ea typeface="Zapf Dingbats"/>
                  <a:cs typeface="Zapf Dingbats"/>
                  <a:sym typeface="Zapf Dingbats"/>
                </a:rPr>
                <a:t>✕</a:t>
              </a:r>
              <a:endParaRPr lang="en-US" sz="5200" b="1" baseline="-25000" dirty="0">
                <a:ln w="12700">
                  <a:solidFill>
                    <a:prstClr val="black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5200" b="1" cap="none" spc="0" baseline="-250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913650" y="4781016"/>
            <a:ext cx="427001" cy="427001"/>
            <a:chOff x="7837629" y="2003168"/>
            <a:chExt cx="427001" cy="427001"/>
          </a:xfrm>
        </p:grpSpPr>
        <p:sp>
          <p:nvSpPr>
            <p:cNvPr id="28" name="Oval 27"/>
            <p:cNvSpPr/>
            <p:nvPr/>
          </p:nvSpPr>
          <p:spPr>
            <a:xfrm>
              <a:off x="7837629" y="2003168"/>
              <a:ext cx="427001" cy="427001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7991764" y="2168302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87037" y="4510627"/>
            <a:ext cx="523517" cy="1159291"/>
            <a:chOff x="7002306" y="1580379"/>
            <a:chExt cx="523517" cy="1159291"/>
          </a:xfrm>
        </p:grpSpPr>
        <p:sp>
          <p:nvSpPr>
            <p:cNvPr id="31" name="Oval 30"/>
            <p:cNvSpPr/>
            <p:nvPr/>
          </p:nvSpPr>
          <p:spPr>
            <a:xfrm>
              <a:off x="7050267" y="1850768"/>
              <a:ext cx="427001" cy="427001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002306" y="1580379"/>
              <a:ext cx="523517" cy="11592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lvl="0" algn="ctr"/>
              <a:r>
                <a:rPr lang="en-US" sz="5200" b="1" baseline="-25000" dirty="0" smtClean="0">
                  <a:ln w="12700">
                    <a:solidFill>
                      <a:prstClr val="black"/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Zapf Dingbats"/>
                  <a:ea typeface="Zapf Dingbats"/>
                  <a:cs typeface="Zapf Dingbats"/>
                  <a:sym typeface="Zapf Dingbats"/>
                </a:rPr>
                <a:t>✕</a:t>
              </a:r>
              <a:endParaRPr lang="en-US" sz="5200" b="1" baseline="-25000" dirty="0">
                <a:ln w="12700">
                  <a:solidFill>
                    <a:prstClr val="black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5200" b="1" cap="none" spc="0" baseline="-250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</p:grp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334282" y="-33716"/>
            <a:ext cx="6682467" cy="7222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Tropopause-based PV Anomalies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Hoskins et al. (1985)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Plus 33"/>
          <p:cNvSpPr/>
          <p:nvPr/>
        </p:nvSpPr>
        <p:spPr>
          <a:xfrm>
            <a:off x="2808610" y="2340724"/>
            <a:ext cx="425611" cy="425611"/>
          </a:xfrm>
          <a:prstGeom prst="mathPlus">
            <a:avLst/>
          </a:prstGeom>
          <a:noFill/>
          <a:ln w="31750">
            <a:solidFill>
              <a:srgbClr val="FF18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inus 1"/>
          <p:cNvSpPr/>
          <p:nvPr/>
        </p:nvSpPr>
        <p:spPr>
          <a:xfrm>
            <a:off x="2808610" y="4862392"/>
            <a:ext cx="429768" cy="583877"/>
          </a:xfrm>
          <a:prstGeom prst="mathMinus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2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Anomalies and Cyclogenesis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Shot 2016-03-16 at 4.28.1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10"/>
          <a:stretch/>
        </p:blipFill>
        <p:spPr>
          <a:xfrm>
            <a:off x="12700" y="1671503"/>
            <a:ext cx="5121722" cy="4000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34491" y="4458292"/>
            <a:ext cx="797186" cy="824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354799" y="1657993"/>
            <a:ext cx="0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1554276" y="1203991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Anomaly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2700" y="177183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Trop.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747127" y="432301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084565" y="5807467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Hoskins et al. (1985)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98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16 at 4.28.1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10"/>
          <a:stretch/>
        </p:blipFill>
        <p:spPr>
          <a:xfrm>
            <a:off x="12700" y="1671503"/>
            <a:ext cx="5121722" cy="4000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34491" y="4350212"/>
            <a:ext cx="797186" cy="824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080654" y="3688223"/>
            <a:ext cx="1067418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3513025" y="3363620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354799" y="1657993"/>
            <a:ext cx="0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1554276" y="1203991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Anomaly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2700" y="177183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Trop.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747127" y="432301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084565" y="5807467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Anomalies and Cyclogenesis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Hoskins et al. (1985)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11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16 at 4.2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671503"/>
            <a:ext cx="9131300" cy="40005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080654" y="3688223"/>
            <a:ext cx="1067418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3513025" y="3363620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191965" y="4350214"/>
            <a:ext cx="698831" cy="837616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7310228" y="5256620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Anomaly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54799" y="1657993"/>
            <a:ext cx="0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1554276" y="1203991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Anomaly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2700" y="177183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Trop.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747127" y="432301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084565" y="5807467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296515" y="5807103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Δt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Anomalies and Cyclogenesis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Hoskins et al. (1985)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172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16 at 4.2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671503"/>
            <a:ext cx="9131300" cy="40005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080654" y="3688223"/>
            <a:ext cx="1067418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3513025" y="3363620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54799" y="1657993"/>
            <a:ext cx="0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1554276" y="1203991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Anomaly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621572" y="1972457"/>
            <a:ext cx="0" cy="621878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5765470" y="1482181"/>
            <a:ext cx="171220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PV Advection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2700" y="177183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Trop.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747127" y="432301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7191965" y="4350214"/>
            <a:ext cx="698831" cy="837616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7310228" y="5256620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Anomaly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084565" y="5807467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296515" y="5807103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Δt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Anomalies and Cyclogenesis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Hoskins et al. (1985)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98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16 at 4.2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671503"/>
            <a:ext cx="9131300" cy="40005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080654" y="3688223"/>
            <a:ext cx="1067418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3513025" y="3363620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54799" y="1657993"/>
            <a:ext cx="0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1554276" y="1203991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Anomaly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621572" y="1972457"/>
            <a:ext cx="0" cy="621878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5765470" y="1482181"/>
            <a:ext cx="171220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PV Advection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823376" y="2647955"/>
            <a:ext cx="355077" cy="1594177"/>
          </a:xfrm>
          <a:prstGeom prst="line">
            <a:avLst/>
          </a:prstGeom>
          <a:ln w="53975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621572" y="3651903"/>
            <a:ext cx="364377" cy="0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03264" y="3426707"/>
            <a:ext cx="204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“Phase Locking”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2700" y="177183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Trop.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747127" y="432301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7191965" y="4350214"/>
            <a:ext cx="698831" cy="837616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>
            <a:spLocks/>
          </p:cNvSpPr>
          <p:nvPr/>
        </p:nvSpPr>
        <p:spPr>
          <a:xfrm>
            <a:off x="7310228" y="5256620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Anomaly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2084565" y="5807467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6296515" y="5807103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Δt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Anomalies and Cyclogenesis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Hoskins et al. (1985)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28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16 at 4.28.1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7"/>
          <a:stretch/>
        </p:blipFill>
        <p:spPr>
          <a:xfrm>
            <a:off x="3747126" y="1671503"/>
            <a:ext cx="5396873" cy="40005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621572" y="1972457"/>
            <a:ext cx="0" cy="621878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5765470" y="1482181"/>
            <a:ext cx="171220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PV Advection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823376" y="2647955"/>
            <a:ext cx="355077" cy="1594177"/>
          </a:xfrm>
          <a:prstGeom prst="line">
            <a:avLst/>
          </a:prstGeom>
          <a:ln w="53975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621572" y="3651903"/>
            <a:ext cx="364377" cy="0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03264" y="3426707"/>
            <a:ext cx="204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“Phase Locking”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747127" y="432301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7191965" y="4350214"/>
            <a:ext cx="698831" cy="837616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>
            <a:spLocks/>
          </p:cNvSpPr>
          <p:nvPr/>
        </p:nvSpPr>
        <p:spPr>
          <a:xfrm>
            <a:off x="7310228" y="5256620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Anomaly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6296515" y="5807103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Δt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5392" y="1482181"/>
            <a:ext cx="1270089" cy="801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747125" y="3949640"/>
            <a:ext cx="653285" cy="801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4323505" y="436159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Screen Shot 2016-03-27 at 5.59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83" y="1258105"/>
            <a:ext cx="1261692" cy="931711"/>
          </a:xfrm>
          <a:prstGeom prst="rect">
            <a:avLst/>
          </a:prstGeom>
        </p:spPr>
      </p:pic>
      <p:pic>
        <p:nvPicPr>
          <p:cNvPr id="9" name="Picture 8" descr="Screen Shot 2016-03-27 at 5.59.5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8" y="2278529"/>
            <a:ext cx="1851834" cy="10265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1352" y="1486167"/>
            <a:ext cx="3538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mbria Math"/>
                <a:cs typeface="Cambria Math"/>
              </a:rPr>
              <a:t>H</a:t>
            </a:r>
            <a:r>
              <a:rPr lang="en-US" sz="1600" dirty="0" smtClean="0">
                <a:latin typeface="Cambria Math"/>
                <a:cs typeface="Cambria Math"/>
              </a:rPr>
              <a:t>: Rossby penetration depth</a:t>
            </a:r>
          </a:p>
          <a:p>
            <a:r>
              <a:rPr lang="en-US" sz="1600" i="1" dirty="0" smtClean="0">
                <a:latin typeface="Cambria Math"/>
                <a:cs typeface="Cambria Math"/>
              </a:rPr>
              <a:t>f </a:t>
            </a:r>
            <a:r>
              <a:rPr lang="en-US" sz="1600" dirty="0" smtClean="0">
                <a:latin typeface="Cambria Math"/>
                <a:cs typeface="Cambria Math"/>
              </a:rPr>
              <a:t>: </a:t>
            </a:r>
            <a:r>
              <a:rPr lang="en-US" sz="1600" dirty="0" err="1" smtClean="0">
                <a:latin typeface="Cambria Math"/>
                <a:cs typeface="Cambria Math"/>
              </a:rPr>
              <a:t>Coriolis</a:t>
            </a:r>
            <a:r>
              <a:rPr lang="en-US" sz="1600" dirty="0" smtClean="0">
                <a:latin typeface="Cambria Math"/>
                <a:cs typeface="Cambria Math"/>
              </a:rPr>
              <a:t> parameter</a:t>
            </a:r>
          </a:p>
          <a:p>
            <a:r>
              <a:rPr lang="en-US" sz="1600" i="1" dirty="0" smtClean="0">
                <a:latin typeface="Cambria Math"/>
                <a:cs typeface="Cambria Math"/>
              </a:rPr>
              <a:t>L: </a:t>
            </a:r>
            <a:r>
              <a:rPr lang="en-US" sz="1600" dirty="0" smtClean="0">
                <a:latin typeface="Cambria Math"/>
                <a:cs typeface="Cambria Math"/>
              </a:rPr>
              <a:t>horizontal scale of flow</a:t>
            </a:r>
          </a:p>
          <a:p>
            <a:r>
              <a:rPr lang="en-US" sz="1600" i="1" dirty="0" smtClean="0">
                <a:latin typeface="Cambria Math"/>
                <a:cs typeface="Cambria Math"/>
              </a:rPr>
              <a:t>N</a:t>
            </a:r>
            <a:r>
              <a:rPr lang="en-US" sz="1600" dirty="0" smtClean="0">
                <a:latin typeface="Cambria Math"/>
                <a:cs typeface="Cambria Math"/>
              </a:rPr>
              <a:t>: static stability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119925" y="3287223"/>
            <a:ext cx="3511742" cy="33703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Moist processes may modify amplification process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Ascent in region of reduced N beneath approaching upper-level PV anomaly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enough moisture, condensation will lead to further reduction in N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results in larger H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feedback between PV anomalies will be enhanced 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149518" y="852368"/>
            <a:ext cx="4341561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Moist Processes</a:t>
            </a:r>
            <a:endParaRPr lang="en-US" sz="2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Anomalies and Cyclogenesis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Hoskins et al. (1985)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436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Uccellini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(1985)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Shot 2017-01-30 at 9.59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64" y="850049"/>
            <a:ext cx="5528219" cy="494667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5909379"/>
            <a:ext cx="9143999" cy="7900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level pressure (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surface frontal analyses for (a) 0000 GMT 18 Feb, (b) 1200 GMT 18 Feb, (c) 0000 GMT 19 Feb, and (d) 1200 GMT 19 Feb 1979. Shading represents precipitation; dark shading indicates moderate-to-heavy precipitation. Dashed line in (b) denote inverted and coastal troughs. Adapted from Fig. 1 in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Uccellini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1985.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800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Uccellini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(1985)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Shot 2017-01-30 at 10.22.0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8367" r="51362"/>
          <a:stretch/>
        </p:blipFill>
        <p:spPr>
          <a:xfrm>
            <a:off x="416224" y="809082"/>
            <a:ext cx="3565860" cy="266280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 descr="Screen Shot 2017-01-30 at 10.23.5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9" y="3621746"/>
            <a:ext cx="7565483" cy="313323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158459" y="809082"/>
            <a:ext cx="4844706" cy="2903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Isentropic analysis for 312 K surface for 0000 UTC 19 Feb 1979, including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ontgomery streamfunction (solid, 100 = 3.100 × 10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−2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isotachs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(dot dashed, m s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 s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Solid line represents transect of cross sections shown below. Adapted from Fig. 5 of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Uccellini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1985.</a:t>
            </a:r>
          </a:p>
          <a:p>
            <a:pPr marL="0" indent="0" algn="ctr">
              <a:buNone/>
            </a:pP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(bottom) Vertical cross sections for 0000 UTC 19 Feb 1979. (left) Total wind speed (solid,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 s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Wind barbs plotted with last digit of wind observation. (right)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Isentropes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(solid, K), geostrophic wind (dashed,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potential vorticity (heavy solid where 10 = 10 × 10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−6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mb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Adapted from Fig. 10 of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Uccellini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1985.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5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Uccellini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(1985)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4609437"/>
            <a:ext cx="9143999" cy="214888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Water vapor infrared imagery from the Temperature-Humidity Infrared Radiometer (THIR) on Nimbus 7 for 1637 GMT 19 Feb 1979. For gray scale, 1.4 W m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−2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sr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driest air (darkest gray shade) south of cyclone, 1.2 W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−2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sr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dry slot near L, and 0.3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m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−2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sr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cloud regime north of cyclone center. Box indicates position of ozone maximum measured by the Total Ozone Mapping Spectrometer (TOMS). L indicates estimated position of surface low for 1500 GMT. Adapted from Fig. 4 in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Uccellini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(1985).</a:t>
            </a:r>
          </a:p>
          <a:p>
            <a:pPr marL="0" indent="0" algn="ctr">
              <a:buNone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Total ozone distribution measured by the TOMS for 1637 GMT 19 Feb 1979. Analysis in Dobson units (1 DU = 10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-cm) where contour interval is as follows: 5 to 6 (325–339 DU); 6 to 7 (340–354 DU); 7 to 8 (355–369 DU); 8 to 9 (370–384 DU); 9 to 10 (385–400 DU). Location marked with “x” denotes position of maximum potential vorticity on 292 K surface at 1200 UTC 19 Feb 1979. Adapted from Fig. 11 in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Uccellini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(1985)</a:t>
            </a:r>
          </a:p>
          <a:p>
            <a:pPr marL="0" indent="0" algn="ctr">
              <a:buNone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Shot 2017-01-30 at 10.48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" y="1379681"/>
            <a:ext cx="5285146" cy="3138778"/>
          </a:xfrm>
          <a:prstGeom prst="rect">
            <a:avLst/>
          </a:prstGeom>
        </p:spPr>
      </p:pic>
      <p:pic>
        <p:nvPicPr>
          <p:cNvPr id="4" name="Picture 3" descr="Screen Shot 2017-01-30 at 10.48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75" y="728116"/>
            <a:ext cx="3813549" cy="380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25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22719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Coherent tropopause disturbances (CTDs) are defined as a tropopause-based material features (Pyle et al. 2004)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Coherent Disturbances on the Dynamic Tropopause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95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2" name="Picture 1" descr="DT_theta_19790217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" b="5366"/>
          <a:stretch/>
        </p:blipFill>
        <p:spPr>
          <a:xfrm>
            <a:off x="15489" y="977633"/>
            <a:ext cx="4535972" cy="3994830"/>
          </a:xfrm>
          <a:prstGeom prst="rect">
            <a:avLst/>
          </a:prstGeom>
        </p:spPr>
      </p:pic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17 Feb 1979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slp_thick_jet_19790217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" b="9361"/>
          <a:stretch/>
        </p:blipFill>
        <p:spPr>
          <a:xfrm>
            <a:off x="4604409" y="977634"/>
            <a:ext cx="4524622" cy="399483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5" name="Picture 64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5" name="Picture 74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1924" y="2807255"/>
            <a:ext cx="746449" cy="74644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579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17 Feb 1979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790217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5351"/>
          <a:stretch/>
        </p:blipFill>
        <p:spPr>
          <a:xfrm>
            <a:off x="11141" y="977634"/>
            <a:ext cx="4530112" cy="3994830"/>
          </a:xfrm>
          <a:prstGeom prst="rect">
            <a:avLst/>
          </a:prstGeom>
        </p:spPr>
      </p:pic>
      <p:pic>
        <p:nvPicPr>
          <p:cNvPr id="4" name="Picture 3" descr="mslp_thick_jet_19790217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9361"/>
          <a:stretch/>
        </p:blipFill>
        <p:spPr>
          <a:xfrm>
            <a:off x="4602333" y="977635"/>
            <a:ext cx="4516195" cy="399483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1422867" y="2410159"/>
            <a:ext cx="9226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H="1">
            <a:off x="1562181" y="2865336"/>
            <a:ext cx="340818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849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18 Feb 1979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19790218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5359"/>
          <a:stretch/>
        </p:blipFill>
        <p:spPr>
          <a:xfrm>
            <a:off x="11340" y="977636"/>
            <a:ext cx="4522452" cy="3994830"/>
          </a:xfrm>
          <a:prstGeom prst="rect">
            <a:avLst/>
          </a:prstGeom>
        </p:spPr>
      </p:pic>
      <p:pic>
        <p:nvPicPr>
          <p:cNvPr id="6" name="Picture 5" descr="mslp_thick_jet_19790218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" b="9384"/>
          <a:stretch/>
        </p:blipFill>
        <p:spPr>
          <a:xfrm>
            <a:off x="4603086" y="977637"/>
            <a:ext cx="4520598" cy="399483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1802476" y="2717355"/>
            <a:ext cx="9226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H="1">
            <a:off x="1941790" y="3172532"/>
            <a:ext cx="340818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128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18 Feb 1979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790218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5350"/>
          <a:stretch/>
        </p:blipFill>
        <p:spPr>
          <a:xfrm>
            <a:off x="7072" y="977637"/>
            <a:ext cx="4530036" cy="3994830"/>
          </a:xfrm>
          <a:prstGeom prst="rect">
            <a:avLst/>
          </a:prstGeom>
        </p:spPr>
      </p:pic>
      <p:pic>
        <p:nvPicPr>
          <p:cNvPr id="4" name="Picture 3" descr="mslp_thick_jet_19790218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" b="9361"/>
          <a:stretch/>
        </p:blipFill>
        <p:spPr>
          <a:xfrm>
            <a:off x="4612399" y="977632"/>
            <a:ext cx="4507806" cy="3994835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2069609" y="2981880"/>
            <a:ext cx="9226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H="1">
            <a:off x="2208923" y="3437057"/>
            <a:ext cx="340818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870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19 Feb 1979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mslp_thick_jet_19790219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9361"/>
          <a:stretch/>
        </p:blipFill>
        <p:spPr>
          <a:xfrm>
            <a:off x="4607418" y="977638"/>
            <a:ext cx="4516195" cy="3994830"/>
          </a:xfrm>
          <a:prstGeom prst="rect">
            <a:avLst/>
          </a:prstGeom>
        </p:spPr>
      </p:pic>
      <p:pic>
        <p:nvPicPr>
          <p:cNvPr id="6" name="Picture 5" descr="DT_theta_19790219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5398"/>
          <a:stretch/>
        </p:blipFill>
        <p:spPr>
          <a:xfrm>
            <a:off x="13622" y="977639"/>
            <a:ext cx="4532396" cy="399483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2162035" y="2963569"/>
            <a:ext cx="9226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2623347" y="3453369"/>
            <a:ext cx="0" cy="44445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7664790" y="3897828"/>
            <a:ext cx="4283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240651" y="3627720"/>
            <a:ext cx="4283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132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19 Feb 1979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790219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3" b="5356"/>
          <a:stretch/>
        </p:blipFill>
        <p:spPr>
          <a:xfrm>
            <a:off x="14328" y="977639"/>
            <a:ext cx="4530382" cy="3994830"/>
          </a:xfrm>
          <a:prstGeom prst="rect">
            <a:avLst/>
          </a:prstGeom>
        </p:spPr>
      </p:pic>
      <p:pic>
        <p:nvPicPr>
          <p:cNvPr id="4" name="Picture 3" descr="mslp_thick_jet_19790219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" b="9384"/>
          <a:stretch/>
        </p:blipFill>
        <p:spPr>
          <a:xfrm>
            <a:off x="4610938" y="977639"/>
            <a:ext cx="4520599" cy="399483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2618198" y="2907869"/>
            <a:ext cx="9226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079510" y="3397669"/>
            <a:ext cx="0" cy="44445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7770123" y="3640598"/>
            <a:ext cx="4283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65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20 Feb 1979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mslp_thick_jet_1979022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" b="9361"/>
          <a:stretch/>
        </p:blipFill>
        <p:spPr>
          <a:xfrm>
            <a:off x="4616933" y="969508"/>
            <a:ext cx="4516975" cy="4002961"/>
          </a:xfrm>
          <a:prstGeom prst="rect">
            <a:avLst/>
          </a:prstGeom>
        </p:spPr>
      </p:pic>
      <p:pic>
        <p:nvPicPr>
          <p:cNvPr id="6" name="Picture 5" descr="DT_theta_1979022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" b="5375"/>
          <a:stretch/>
        </p:blipFill>
        <p:spPr>
          <a:xfrm>
            <a:off x="18138" y="977632"/>
            <a:ext cx="4523312" cy="3994837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3135616" y="2896729"/>
            <a:ext cx="9226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596928" y="3386529"/>
            <a:ext cx="0" cy="44445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8028848" y="3464509"/>
            <a:ext cx="4283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20 Feb 1979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790220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5418"/>
          <a:stretch/>
        </p:blipFill>
        <p:spPr>
          <a:xfrm>
            <a:off x="14129" y="977632"/>
            <a:ext cx="4533392" cy="3994837"/>
          </a:xfrm>
          <a:prstGeom prst="rect">
            <a:avLst/>
          </a:prstGeom>
        </p:spPr>
      </p:pic>
      <p:pic>
        <p:nvPicPr>
          <p:cNvPr id="4" name="Picture 3" descr="mslp_thick_jet_19790220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" b="9361"/>
          <a:stretch/>
        </p:blipFill>
        <p:spPr>
          <a:xfrm>
            <a:off x="4626610" y="977632"/>
            <a:ext cx="4507808" cy="3994837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3538421" y="2852525"/>
            <a:ext cx="9226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999733" y="3342325"/>
            <a:ext cx="0" cy="44445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8454417" y="3257708"/>
            <a:ext cx="4283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04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slp_thick_jet_20131112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b="9340"/>
          <a:stretch/>
        </p:blipFill>
        <p:spPr>
          <a:xfrm>
            <a:off x="4585308" y="943974"/>
            <a:ext cx="4556830" cy="4025651"/>
          </a:xfrm>
          <a:prstGeom prst="rect">
            <a:avLst/>
          </a:prstGeom>
        </p:spPr>
      </p:pic>
      <p:pic>
        <p:nvPicPr>
          <p:cNvPr id="2" name="Picture 1" descr="DT_theta_20131112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" b="5314"/>
          <a:stretch/>
        </p:blipFill>
        <p:spPr>
          <a:xfrm>
            <a:off x="6193" y="946265"/>
            <a:ext cx="4559166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12 Nov 2013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TPV-induced Cyclogenesis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2530611" y="2445490"/>
            <a:ext cx="88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975605" y="2846654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7091638" y="3041309"/>
            <a:ext cx="676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538891" y="2693706"/>
            <a:ext cx="4283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5" name="Picture 64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5" name="Picture 74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63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817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slp_thick_jet_20131112_12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b="9340"/>
          <a:stretch/>
        </p:blipFill>
        <p:spPr>
          <a:xfrm>
            <a:off x="4590019" y="955219"/>
            <a:ext cx="4544104" cy="4014408"/>
          </a:xfrm>
          <a:prstGeom prst="rect">
            <a:avLst/>
          </a:prstGeom>
        </p:spPr>
      </p:pic>
      <p:pic>
        <p:nvPicPr>
          <p:cNvPr id="4" name="Picture 3" descr="DT_theta_20131112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b="5314"/>
          <a:stretch/>
        </p:blipFill>
        <p:spPr>
          <a:xfrm>
            <a:off x="906" y="955218"/>
            <a:ext cx="4557059" cy="4014408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12 Nov 2013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2729385" y="2434447"/>
            <a:ext cx="88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3174379" y="2835611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7324318" y="3016709"/>
            <a:ext cx="676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701606" y="2634745"/>
            <a:ext cx="4283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0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TPV-induced Cyclogenesis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45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22719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oherent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tropopause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disturbances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CTDs) are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defined as a tropopause-based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(Pyle et al. 2004)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Tropopause polar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ortices (TPVs)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also material features 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2009, 2010)</a:t>
            </a:r>
          </a:p>
          <a:p>
            <a:pPr>
              <a:lnSpc>
                <a:spcPct val="5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Coherent Disturbances on the Dynamic Tropopause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39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slp_thick_jet_20131113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b="9501"/>
          <a:stretch/>
        </p:blipFill>
        <p:spPr>
          <a:xfrm>
            <a:off x="4588407" y="955219"/>
            <a:ext cx="4552519" cy="4014408"/>
          </a:xfrm>
          <a:prstGeom prst="rect">
            <a:avLst/>
          </a:prstGeom>
        </p:spPr>
      </p:pic>
      <p:pic>
        <p:nvPicPr>
          <p:cNvPr id="2" name="Picture 1" descr="DT_theta_20131113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" b="5314"/>
          <a:stretch/>
        </p:blipFill>
        <p:spPr>
          <a:xfrm>
            <a:off x="6268" y="955219"/>
            <a:ext cx="4549021" cy="4014408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13 Nov 2013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2917116" y="2290888"/>
            <a:ext cx="88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3362110" y="2692052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7621822" y="2917318"/>
            <a:ext cx="676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844636" y="2502236"/>
            <a:ext cx="4283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0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TPV-induced Cyclogenesis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707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thick_jet_20131113_12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b="9501"/>
          <a:stretch/>
        </p:blipFill>
        <p:spPr>
          <a:xfrm>
            <a:off x="4588965" y="965284"/>
            <a:ext cx="4541104" cy="4004343"/>
          </a:xfrm>
          <a:prstGeom prst="rect">
            <a:avLst/>
          </a:prstGeom>
        </p:spPr>
      </p:pic>
      <p:pic>
        <p:nvPicPr>
          <p:cNvPr id="4" name="Picture 3" descr="DT_theta_20131113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b="5153"/>
          <a:stretch/>
        </p:blipFill>
        <p:spPr>
          <a:xfrm>
            <a:off x="8231" y="965284"/>
            <a:ext cx="4537616" cy="4004343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13 Nov 2013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2407334" y="2565498"/>
            <a:ext cx="88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3188583" y="2834991"/>
            <a:ext cx="324173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7772270" y="2636016"/>
            <a:ext cx="676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886757" y="2255796"/>
            <a:ext cx="4283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5" name="Picture 64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5" name="Picture 74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0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TPV-induced Cyclogenesis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045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T_theta_20131114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5321"/>
          <a:stretch/>
        </p:blipFill>
        <p:spPr>
          <a:xfrm>
            <a:off x="7518" y="967390"/>
            <a:ext cx="4541390" cy="4005072"/>
          </a:xfrm>
          <a:prstGeom prst="rect">
            <a:avLst/>
          </a:prstGeom>
        </p:spPr>
      </p:pic>
      <p:pic>
        <p:nvPicPr>
          <p:cNvPr id="5" name="Picture 4" descr="mslp_thick_jet_20131114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" b="9352"/>
          <a:stretch/>
        </p:blipFill>
        <p:spPr>
          <a:xfrm>
            <a:off x="4600751" y="967390"/>
            <a:ext cx="4520833" cy="4005072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14 Nov 2013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2373536" y="2129324"/>
            <a:ext cx="88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3154785" y="2398817"/>
            <a:ext cx="324173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7853004" y="2042174"/>
            <a:ext cx="4283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0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TPV-induced Cyclogenesis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195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249964" y="4869950"/>
            <a:ext cx="4472352" cy="171681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Meridional–height cross section of initial disturbances with potential temperature (dashed contours, every 5 K)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relative vorticity (solid contours, every 2</a:t>
            </a:r>
            <a:r>
              <a:rPr lang="en-US" sz="140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 Relative vorticity values greater than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are shaded for the upper vortex and relative vorticity values greater than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are shaded for lower vortex (located 1500 km east of cross section). Adapted from Fig. 3 of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Takayabu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(1991).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“Coupling Development”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Takayabu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(1991)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creen Shot 2016-03-28 at 11.55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371"/>
            <a:ext cx="4853884" cy="4031579"/>
          </a:xfrm>
          <a:prstGeom prst="rect">
            <a:avLst/>
          </a:prstGeom>
        </p:spPr>
      </p:pic>
      <p:sp>
        <p:nvSpPr>
          <p:cNvPr id="40" name="Content Placeholder 2"/>
          <p:cNvSpPr txBox="1">
            <a:spLocks/>
          </p:cNvSpPr>
          <p:nvPr/>
        </p:nvSpPr>
        <p:spPr>
          <a:xfrm>
            <a:off x="5267310" y="1241127"/>
            <a:ext cx="3584590" cy="52164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simplified three-dimensional, β-plane channel, dry primitive equation model to simulate rapid cyclogenesis resulting from coupling of upper and lower tropospheric vortices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a simple baroclinic westerly jet as basic flow and superimposed finite amplitude upper vortex and lower vortex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upper vortex associated with temperature anomaly of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K in upper-troposphere, while lower vortex associated with temperature anomaly of +4 K at surface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upper vortex placed 1200 km north of basic state jet axis, while initial lower vortex is placed on jet axis, 1500 km east of upper vortex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532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8 at 3.53.2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"/>
          <a:stretch/>
        </p:blipFill>
        <p:spPr>
          <a:xfrm>
            <a:off x="395714" y="715524"/>
            <a:ext cx="3416035" cy="582264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creen Shot 2016-03-18 at 3.53.4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8" y="733606"/>
            <a:ext cx="3593553" cy="2919229"/>
          </a:xfrm>
          <a:prstGeom prst="rect">
            <a:avLst/>
          </a:prstGeom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2082800" y="622318"/>
            <a:ext cx="1522200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0.44</a:t>
            </a:r>
            <a:endParaRPr lang="en-US" sz="1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5114947" y="3477023"/>
            <a:ext cx="2445607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4</a:t>
            </a:r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838509" y="6402884"/>
            <a:ext cx="2445607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2</a:t>
            </a:r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391287" y="3954432"/>
            <a:ext cx="4472352" cy="244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Potential temperature (solid, contoured every 4 K), wind (flags and barbs), and relative vorticity greater than 4</a:t>
            </a:r>
            <a:r>
              <a:rPr lang="en-US" sz="140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(shading) at (top) σ = 0.44 and (bottom) σ = 0.97. Adapted from Fig. 5 in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Takayabu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(1991).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(right) Surface pressure (solid, contoured every 4 hPa),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winds (flags and barbs),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relative vorticity greater than 4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(shading) at σ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0.97. Adapted from Fig. 6 in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Takayabu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(1991).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69620" y="2011680"/>
            <a:ext cx="1013180" cy="284480"/>
          </a:xfrm>
          <a:prstGeom prst="ellipse">
            <a:avLst/>
          </a:prstGeom>
          <a:noFill/>
          <a:ln w="508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lus 32"/>
          <p:cNvSpPr/>
          <p:nvPr/>
        </p:nvSpPr>
        <p:spPr>
          <a:xfrm>
            <a:off x="1354654" y="1663396"/>
            <a:ext cx="425611" cy="425611"/>
          </a:xfrm>
          <a:prstGeom prst="mathPlus">
            <a:avLst/>
          </a:prstGeom>
          <a:noFill/>
          <a:ln w="31750">
            <a:solidFill>
              <a:srgbClr val="FF18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lus 33"/>
          <p:cNvSpPr/>
          <p:nvPr/>
        </p:nvSpPr>
        <p:spPr>
          <a:xfrm>
            <a:off x="1476148" y="4904436"/>
            <a:ext cx="425611" cy="425611"/>
          </a:xfrm>
          <a:prstGeom prst="mathPlus">
            <a:avLst/>
          </a:prstGeom>
          <a:noFill/>
          <a:ln w="31750">
            <a:solidFill>
              <a:srgbClr val="FF18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202050" y="1518418"/>
            <a:ext cx="4666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942147" y="1981200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1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706265" y="2296160"/>
            <a:ext cx="118184" cy="555518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64592" y="2895068"/>
            <a:ext cx="230925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Vortex track at σ = 0.97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237421" y="1375492"/>
            <a:ext cx="189323" cy="497350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864592" y="1067715"/>
            <a:ext cx="230925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Vortex track at σ = 0.44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“Coupling Development”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Takayabu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(1991)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2082800" y="3600314"/>
            <a:ext cx="1522200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0.97  </a:t>
            </a:r>
            <a:endParaRPr lang="en-US" sz="1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6812295" y="622318"/>
            <a:ext cx="1154627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0.97  </a:t>
            </a:r>
            <a:endParaRPr lang="en-US" sz="1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729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creen Shot 2016-03-18 at 4.44.0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33"/>
          <a:stretch/>
        </p:blipFill>
        <p:spPr>
          <a:xfrm>
            <a:off x="175656" y="810599"/>
            <a:ext cx="4429026" cy="3769282"/>
          </a:xfrm>
          <a:prstGeom prst="rect">
            <a:avLst/>
          </a:prstGeom>
        </p:spPr>
      </p:pic>
      <p:pic>
        <p:nvPicPr>
          <p:cNvPr id="15" name="Picture 14" descr="Screen Shot 2016-03-18 at 4.44.0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1"/>
          <a:stretch/>
        </p:blipFill>
        <p:spPr>
          <a:xfrm>
            <a:off x="4702051" y="810599"/>
            <a:ext cx="4294812" cy="3769282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621540" y="4582054"/>
            <a:ext cx="8134000" cy="2194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26954" y="4257632"/>
            <a:ext cx="366165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2</a:t>
            </a:r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012815" y="4257632"/>
            <a:ext cx="366165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2.5</a:t>
            </a:r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43697" y="5156729"/>
            <a:ext cx="8642324" cy="1617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Zonal–height cross section at a latitude between upper and lower-level vortices (denoted by plus symbols). Potential temperature (thin dashed contours, every 5 K), relative vorticity (every 4 ×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motion along section (vectors). Thick solid line corresponding to tropopause represents 1.0 PVU surface and thick dotted line corresponding to low-level cyclonic PV anomaly represents 0.6 PVU surface.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us 11"/>
          <p:cNvSpPr/>
          <p:nvPr/>
        </p:nvSpPr>
        <p:spPr>
          <a:xfrm>
            <a:off x="1411968" y="3026234"/>
            <a:ext cx="526954" cy="526954"/>
          </a:xfrm>
          <a:prstGeom prst="mathPlus">
            <a:avLst/>
          </a:prstGeom>
          <a:noFill/>
          <a:ln w="47625">
            <a:solidFill>
              <a:srgbClr val="FF18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24"/>
          <p:cNvSpPr/>
          <p:nvPr/>
        </p:nvSpPr>
        <p:spPr>
          <a:xfrm>
            <a:off x="2104834" y="3736463"/>
            <a:ext cx="526954" cy="526954"/>
          </a:xfrm>
          <a:prstGeom prst="mathPlus">
            <a:avLst/>
          </a:prstGeom>
          <a:noFill/>
          <a:ln w="47625">
            <a:solidFill>
              <a:srgbClr val="FF18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lus 31"/>
          <p:cNvSpPr/>
          <p:nvPr/>
        </p:nvSpPr>
        <p:spPr>
          <a:xfrm>
            <a:off x="7121424" y="3692782"/>
            <a:ext cx="526954" cy="526954"/>
          </a:xfrm>
          <a:prstGeom prst="mathPlus">
            <a:avLst/>
          </a:prstGeom>
          <a:noFill/>
          <a:ln w="47625">
            <a:solidFill>
              <a:srgbClr val="FF18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lus 32"/>
          <p:cNvSpPr/>
          <p:nvPr/>
        </p:nvSpPr>
        <p:spPr>
          <a:xfrm>
            <a:off x="6756611" y="2953837"/>
            <a:ext cx="526954" cy="526954"/>
          </a:xfrm>
          <a:prstGeom prst="mathPlus">
            <a:avLst/>
          </a:prstGeom>
          <a:noFill/>
          <a:ln w="47625">
            <a:solidFill>
              <a:srgbClr val="FF18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6999028" y="3244334"/>
            <a:ext cx="391837" cy="673558"/>
          </a:xfrm>
          <a:prstGeom prst="line">
            <a:avLst/>
          </a:prstGeom>
          <a:ln w="53975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782981" y="3553188"/>
            <a:ext cx="1365467" cy="1161793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148071" y="4660678"/>
            <a:ext cx="331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“Coupling Development”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“Coupling Development”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Takayabu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(1991)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8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1978 Cleveland Superbomb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21540" y="4582054"/>
            <a:ext cx="8134000" cy="2194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975" y="859452"/>
            <a:ext cx="5707675" cy="5567217"/>
            <a:chOff x="76975" y="859452"/>
            <a:chExt cx="5707675" cy="5567217"/>
          </a:xfrm>
        </p:grpSpPr>
        <p:pic>
          <p:nvPicPr>
            <p:cNvPr id="2" name="Picture 1" descr="Screen Shot 2016-03-19 at 10.05.47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75" y="859452"/>
              <a:ext cx="5707675" cy="5567217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>
            <a:xfrm flipH="1">
              <a:off x="2601494" y="2895068"/>
              <a:ext cx="296785" cy="388817"/>
            </a:xfrm>
            <a:prstGeom prst="straightConnector1">
              <a:avLst/>
            </a:prstGeom>
            <a:ln w="47625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586340" y="2525736"/>
              <a:ext cx="702753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FF"/>
                  </a:solidFill>
                  <a:latin typeface="Arial"/>
                  <a:cs typeface="Arial"/>
                </a:rPr>
                <a:t>TPV</a:t>
              </a:r>
              <a:endParaRPr lang="en-US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508923" y="3360853"/>
              <a:ext cx="100584" cy="1005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556401" y="3458983"/>
              <a:ext cx="100584" cy="1005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679413" y="3553051"/>
              <a:ext cx="100584" cy="1005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815425" y="3846136"/>
              <a:ext cx="100584" cy="1005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837133" y="4113888"/>
              <a:ext cx="100584" cy="1005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711615" y="4164180"/>
              <a:ext cx="100584" cy="1005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661323" y="4287566"/>
              <a:ext cx="100584" cy="1005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68559" y="4446769"/>
              <a:ext cx="100584" cy="1005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36549" y="4779650"/>
              <a:ext cx="100584" cy="1005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903421" y="5326443"/>
              <a:ext cx="100584" cy="1005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/>
          <p:cNvSpPr/>
          <p:nvPr/>
        </p:nvSpPr>
        <p:spPr>
          <a:xfrm>
            <a:off x="1696238" y="2894537"/>
            <a:ext cx="100584" cy="10058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367423" y="3260269"/>
            <a:ext cx="100584" cy="10058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360187" y="3723555"/>
            <a:ext cx="100584" cy="10058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486823" y="4215926"/>
            <a:ext cx="100584" cy="10058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710710" y="4477852"/>
            <a:ext cx="100584" cy="10058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025928" y="4772414"/>
            <a:ext cx="100584" cy="10058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254233" y="5039438"/>
            <a:ext cx="100584" cy="10058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279559" y="5303276"/>
            <a:ext cx="100584" cy="10058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441345" y="5589848"/>
            <a:ext cx="100584" cy="10058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047048" y="5777999"/>
            <a:ext cx="100584" cy="10058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260594" y="5445117"/>
            <a:ext cx="100584" cy="10058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88814" y="2212422"/>
            <a:ext cx="2040257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Midlatitude CTD</a:t>
            </a: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1486823" y="2579122"/>
            <a:ext cx="209415" cy="315415"/>
          </a:xfrm>
          <a:prstGeom prst="straightConnector1">
            <a:avLst/>
          </a:prstGeom>
          <a:ln w="47625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3355052" y="5478400"/>
            <a:ext cx="393737" cy="28727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773449" y="5651100"/>
            <a:ext cx="184888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“Merged” CTD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5837320" y="2491270"/>
            <a:ext cx="3233369" cy="2648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osition of QGPV maxima (colored dots) and 1000–500-hPa thickness minima (black crosses) every 24 h starting at 0000 UTC 17 January and ending 0000 UTC 27 January 1978; time-mean 500-hPa geopotential height field (black, contoured every 120 m) for 17–27 January 1978. Adapted from Fig. 3 in Hakim et al. (1995).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Hakim et al. (1995, 1996)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77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Screen Shot 2016-03-19 at 11.13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7" y="3931092"/>
            <a:ext cx="3721608" cy="2894584"/>
          </a:xfrm>
          <a:prstGeom prst="rect">
            <a:avLst/>
          </a:prstGeom>
        </p:spPr>
      </p:pic>
      <p:pic>
        <p:nvPicPr>
          <p:cNvPr id="28" name="Picture 27" descr="Screen Shot 2016-03-19 at 11.08.4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76" y="1030868"/>
            <a:ext cx="3721608" cy="291060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creen Shot 2016-03-19 at 10.28.52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1"/>
          <a:stretch/>
        </p:blipFill>
        <p:spPr>
          <a:xfrm>
            <a:off x="4586656" y="1006210"/>
            <a:ext cx="3739656" cy="29509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2453539" y="1525947"/>
            <a:ext cx="419277" cy="115335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795262" y="1258127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440470" y="1563884"/>
            <a:ext cx="419277" cy="115335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782193" y="1296064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579399" y="3026580"/>
            <a:ext cx="381020" cy="0"/>
          </a:xfrm>
          <a:prstGeom prst="straightConnector1">
            <a:avLst/>
          </a:prstGeom>
          <a:ln w="47625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05517" y="2795747"/>
            <a:ext cx="10738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CTD</a:t>
            </a:r>
            <a:r>
              <a:rPr lang="en-US" sz="2400" b="1" cap="none" spc="0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2</a:t>
            </a:r>
            <a:endParaRPr lang="en-US" sz="2400" b="1" cap="none" spc="0" dirty="0">
              <a:ln w="25400">
                <a:solidFill>
                  <a:srgbClr val="008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625459" y="3051238"/>
            <a:ext cx="381020" cy="0"/>
          </a:xfrm>
          <a:prstGeom prst="straightConnector1">
            <a:avLst/>
          </a:prstGeom>
          <a:ln w="47625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551577" y="2820405"/>
            <a:ext cx="10738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CTD</a:t>
            </a:r>
            <a:r>
              <a:rPr lang="en-US" sz="2400" b="1" cap="none" spc="0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2</a:t>
            </a:r>
            <a:endParaRPr lang="en-US" sz="2400" b="1" cap="none" spc="0" dirty="0">
              <a:ln w="25400">
                <a:solidFill>
                  <a:srgbClr val="008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11384" y="4032897"/>
            <a:ext cx="4539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A</a:t>
            </a:r>
            <a:endParaRPr lang="en-US" sz="28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82299" y="1168330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R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54109" y="1258127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R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1978 Cleveland Superbomb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Hakim et al. (1995, 1996)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34435" y="738611"/>
            <a:ext cx="8109859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25 January 1978</a:t>
            </a:r>
            <a:endParaRPr lang="en-US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391287" y="3905116"/>
            <a:ext cx="4472352" cy="2690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Dynamic tropopause (DT; 1.5 PVU) potential temperature (black contours, every 10 K) and wind (flags 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barbs,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(b) DT pressure (black contours, every 50 hPa) and relative vorticity (shaded every 2</a:t>
            </a:r>
            <a:r>
              <a:rPr lang="en-US" sz="140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for values greater than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); (c) surface potential temperature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(black contours, every 4 K) and relative vorticity (shaded every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for values greater than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 Adapted from Fig. 4 in Hakim et al. (1995).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617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6-03-19 at 11.15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81" y="1058597"/>
            <a:ext cx="3721608" cy="2842771"/>
          </a:xfrm>
          <a:prstGeom prst="rect">
            <a:avLst/>
          </a:prstGeom>
        </p:spPr>
      </p:pic>
      <p:pic>
        <p:nvPicPr>
          <p:cNvPr id="11" name="Picture 10" descr="Screen Shot 2016-03-19 at 10.56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9" y="3958923"/>
            <a:ext cx="3721608" cy="2835937"/>
          </a:xfrm>
          <a:prstGeom prst="rect">
            <a:avLst/>
          </a:prstGeom>
        </p:spPr>
      </p:pic>
      <p:pic>
        <p:nvPicPr>
          <p:cNvPr id="2" name="Picture 1" descr="Screen Shot 2016-03-19 at 10.52.3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9" y="1028333"/>
            <a:ext cx="3721608" cy="286070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478199" y="1908146"/>
            <a:ext cx="419277" cy="115335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830684" y="1640326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514450" y="1970741"/>
            <a:ext cx="419277" cy="115335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856173" y="1702921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986289" y="3186857"/>
            <a:ext cx="381020" cy="0"/>
          </a:xfrm>
          <a:prstGeom prst="straightConnector1">
            <a:avLst/>
          </a:prstGeom>
          <a:ln w="47625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12407" y="2956024"/>
            <a:ext cx="10738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CTD</a:t>
            </a:r>
            <a:r>
              <a:rPr lang="en-US" sz="2400" b="1" cap="none" spc="0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2</a:t>
            </a:r>
            <a:endParaRPr lang="en-US" sz="2400" b="1" cap="none" spc="0" dirty="0">
              <a:ln w="25400">
                <a:solidFill>
                  <a:srgbClr val="008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973624" y="3148797"/>
            <a:ext cx="381020" cy="0"/>
          </a:xfrm>
          <a:prstGeom prst="straightConnector1">
            <a:avLst/>
          </a:prstGeom>
          <a:ln w="47625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899742" y="3033416"/>
            <a:ext cx="10738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CTD</a:t>
            </a:r>
            <a:r>
              <a:rPr lang="en-US" sz="2400" b="1" cap="none" spc="0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2</a:t>
            </a:r>
            <a:endParaRPr lang="en-US" sz="2400" b="1" cap="none" spc="0" dirty="0">
              <a:ln w="25400">
                <a:solidFill>
                  <a:srgbClr val="008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10539" y="4516429"/>
            <a:ext cx="4539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A</a:t>
            </a:r>
            <a:endParaRPr lang="en-US" sz="28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90549" y="1356758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R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37699" y="1341728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R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00062" y="5671129"/>
            <a:ext cx="404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endParaRPr lang="en-US" sz="28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144300" y="6464425"/>
            <a:ext cx="1345356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 hPa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1978 Cleveland Superbomb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Hakim et al. (1995, 1996)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34435" y="738611"/>
            <a:ext cx="8109859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25 January 1978</a:t>
            </a:r>
            <a:endParaRPr lang="en-US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391287" y="3905116"/>
            <a:ext cx="4472352" cy="2690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Dynamic tropopause (DT; 1.5 PVU) potential temperature (black contours, every 10 K) and wind (flags 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barbs,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(b) DT pressure (black contours, every 50 hPa) and relative vorticity (shaded every 2</a:t>
            </a:r>
            <a:r>
              <a:rPr lang="en-US" sz="140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for values greater than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); (c) surface potential temperature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(black contours, every 4 K) and relative vorticity (shaded every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for values greater than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 Adapted from Fig. 6 in Hakim et al. (1995).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274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3-19 at 11.02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35" y="3965210"/>
            <a:ext cx="3721608" cy="2844883"/>
          </a:xfrm>
          <a:prstGeom prst="rect">
            <a:avLst/>
          </a:prstGeom>
        </p:spPr>
      </p:pic>
      <p:pic>
        <p:nvPicPr>
          <p:cNvPr id="6" name="Picture 5" descr="Screen Shot 2016-03-19 at 11.00.5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996" y="1045938"/>
            <a:ext cx="3721608" cy="2876605"/>
          </a:xfrm>
          <a:prstGeom prst="rect">
            <a:avLst/>
          </a:prstGeom>
        </p:spPr>
      </p:pic>
      <p:pic>
        <p:nvPicPr>
          <p:cNvPr id="4" name="Picture 3" descr="Screen Shot 2016-03-19 at 10.59.4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9" y="1045938"/>
            <a:ext cx="3721608" cy="286761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4391287" y="3905116"/>
            <a:ext cx="4472352" cy="2690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Dynamic tropopause (DT; 1.5 PVU) potential temperature (black contours, every 10 K) and wind (flags 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barbs,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(b) DT pressure (black contours, every 50 hPa) and relative vorticity (shaded every 2</a:t>
            </a:r>
            <a:r>
              <a:rPr lang="en-US" sz="140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for values greater than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); (c) surface potential temperature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(black contours, every 4 K) and relative vorticity (shaded every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for values greater than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 Adapted from Fig. 8 in Hakim et al. (1995).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83595" y="2451120"/>
            <a:ext cx="553596" cy="1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440261" y="2233573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01561" y="3125711"/>
            <a:ext cx="491990" cy="0"/>
          </a:xfrm>
          <a:prstGeom prst="straightConnector1">
            <a:avLst/>
          </a:prstGeom>
          <a:ln w="47625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527679" y="2894878"/>
            <a:ext cx="10738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CTD</a:t>
            </a:r>
            <a:r>
              <a:rPr lang="en-US" sz="2400" b="1" cap="none" spc="0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2</a:t>
            </a:r>
            <a:endParaRPr lang="en-US" sz="2400" b="1" cap="none" spc="0" dirty="0">
              <a:ln w="25400">
                <a:solidFill>
                  <a:srgbClr val="008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99251" y="3168105"/>
            <a:ext cx="467330" cy="0"/>
          </a:xfrm>
          <a:prstGeom prst="straightConnector1">
            <a:avLst/>
          </a:prstGeom>
          <a:ln w="47625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625369" y="2937272"/>
            <a:ext cx="10738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CTD</a:t>
            </a:r>
            <a:r>
              <a:rPr lang="en-US" sz="2400" b="1" cap="none" spc="0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2</a:t>
            </a:r>
            <a:endParaRPr lang="en-US" sz="2400" b="1" cap="none" spc="0" dirty="0">
              <a:ln w="25400">
                <a:solidFill>
                  <a:srgbClr val="008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74514" y="4886299"/>
            <a:ext cx="4539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A</a:t>
            </a:r>
            <a:endParaRPr lang="en-US" sz="28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76859" y="1369586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R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73329" y="1379214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R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313285" y="2462492"/>
            <a:ext cx="553596" cy="1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591475" y="2244945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22681" y="5409519"/>
            <a:ext cx="404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endParaRPr lang="en-US" sz="28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3144300" y="6464425"/>
            <a:ext cx="1345356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982 hPa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1978 Cleveland Superbomb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Hakim et al. (1995, 1996)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434435" y="738611"/>
            <a:ext cx="8109859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26 January 1978</a:t>
            </a:r>
            <a:endParaRPr lang="en-US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718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22719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Coherent tropopause disturbances (CTDs) are defined as a tropopause-based material features (Pyle et al. 2004)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Tropopause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polar vortices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(TPVs) are defined as tropopause-based vortices of high-latitude origin and are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also material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features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Hakim 2009, 2010)</a:t>
            </a:r>
          </a:p>
          <a:p>
            <a:pPr>
              <a:lnSpc>
                <a:spcPct val="5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Can be thought of as of a subset of CTDs</a:t>
            </a:r>
          </a:p>
          <a:p>
            <a:pPr lvl="1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Typically have latitude restrictions [e.g., must spend at least 60% of lifetime poleward of 65°N for at least 2 days (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2010)]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Coherent Disturbances on the Dynamic Tropopause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523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6-03-19 at 11.06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5" y="3963795"/>
            <a:ext cx="3721608" cy="2858627"/>
          </a:xfrm>
          <a:prstGeom prst="rect">
            <a:avLst/>
          </a:prstGeom>
        </p:spPr>
      </p:pic>
      <p:pic>
        <p:nvPicPr>
          <p:cNvPr id="3" name="Picture 2" descr="Screen Shot 2016-03-19 at 11.05.4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25" y="1058267"/>
            <a:ext cx="3721608" cy="2858627"/>
          </a:xfrm>
          <a:prstGeom prst="rect">
            <a:avLst/>
          </a:prstGeom>
        </p:spPr>
      </p:pic>
      <p:pic>
        <p:nvPicPr>
          <p:cNvPr id="2" name="Picture 1" descr="Screen Shot 2016-03-19 at 11.04.2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5" y="1070596"/>
            <a:ext cx="3721608" cy="282483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821430" y="2726647"/>
            <a:ext cx="295846" cy="316179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424737" y="2959941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698915" y="1879250"/>
            <a:ext cx="123287" cy="473038"/>
          </a:xfrm>
          <a:prstGeom prst="straightConnector1">
            <a:avLst/>
          </a:prstGeom>
          <a:ln w="47625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203606" y="1451262"/>
            <a:ext cx="10738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CTD</a:t>
            </a:r>
            <a:r>
              <a:rPr lang="en-US" sz="2400" b="1" cap="none" spc="0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2</a:t>
            </a:r>
            <a:endParaRPr lang="en-US" sz="2400" b="1" cap="none" spc="0" dirty="0">
              <a:ln w="25400">
                <a:solidFill>
                  <a:srgbClr val="008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22136" y="5243839"/>
            <a:ext cx="4539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A</a:t>
            </a:r>
            <a:endParaRPr lang="en-US" sz="28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43355" y="1591553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R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96532" y="1586288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R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919430" y="2731099"/>
            <a:ext cx="295846" cy="316179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544261" y="2964393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7784585" y="1834386"/>
            <a:ext cx="123287" cy="473038"/>
          </a:xfrm>
          <a:prstGeom prst="straightConnector1">
            <a:avLst/>
          </a:prstGeom>
          <a:ln w="47625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289276" y="1431056"/>
            <a:ext cx="10738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CTD</a:t>
            </a:r>
            <a:r>
              <a:rPr lang="en-US" sz="2400" b="1" cap="none" spc="0" dirty="0" smtClean="0">
                <a:ln w="254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2</a:t>
            </a:r>
            <a:endParaRPr lang="en-US" sz="2400" b="1" cap="none" spc="0" dirty="0">
              <a:ln w="25400">
                <a:solidFill>
                  <a:srgbClr val="008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79912" y="4806922"/>
            <a:ext cx="404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L</a:t>
            </a:r>
            <a:endParaRPr lang="en-US" sz="28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3144300" y="6464425"/>
            <a:ext cx="1345356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955 hPa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1978 Cleveland Superbomb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Hakim et al. (1995, 1996)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34435" y="738611"/>
            <a:ext cx="8109859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26 January 1978</a:t>
            </a:r>
            <a:endParaRPr lang="en-US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4391287" y="3905116"/>
            <a:ext cx="4472352" cy="2690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Dynamic tropopause (DT; 1.5 PVU) potential temperature (black contours, every 10 K) and wind (flags 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barbs,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(b) DT pressure (black contours, every 50 hPa) and relative vorticity (shaded every 2</a:t>
            </a:r>
            <a:r>
              <a:rPr lang="en-US" sz="140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for values greater than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); (c) surface potential temperature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(black contours, every 4 K) and relative vorticity (shaded every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for values greater than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 Adapted from Fig. 9 in Hakim et al. (1995).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41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T_theta_na_1985012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" b="8876"/>
          <a:stretch/>
        </p:blipFill>
        <p:spPr>
          <a:xfrm>
            <a:off x="4731792" y="1128465"/>
            <a:ext cx="3790978" cy="4480560"/>
          </a:xfrm>
          <a:prstGeom prst="rect">
            <a:avLst/>
          </a:prstGeom>
        </p:spPr>
      </p:pic>
      <p:pic>
        <p:nvPicPr>
          <p:cNvPr id="45" name="Picture 44" descr="Screen Shot 2016-03-01 at 11.21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8" y="1128465"/>
            <a:ext cx="3735192" cy="45079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DT_theta_na_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t="96667" r="11685" b="1296"/>
          <a:stretch/>
        </p:blipFill>
        <p:spPr>
          <a:xfrm rot="16200000">
            <a:off x="6527335" y="3282982"/>
            <a:ext cx="4389120" cy="125078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12095" y="5742584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4916" y="682260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2988" y="5742584"/>
            <a:ext cx="4575988" cy="108001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500-hPa geopotential height (black, every 6 dam) 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−40°C isotherm (dashed contour); track of polar vortex from 0000 UTC 12 January to 0000 UTC 24 January 1985 (heavy black). Adapted from                                   Fig. 5 in Shapiro et al. (1987).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4578976" y="5742584"/>
            <a:ext cx="0" cy="10744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 txBox="1">
            <a:spLocks/>
          </p:cNvSpPr>
          <p:nvPr/>
        </p:nvSpPr>
        <p:spPr>
          <a:xfrm>
            <a:off x="4578976" y="5742584"/>
            <a:ext cx="4574205" cy="1080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surface. Data source: ERA-Interim.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555056" y="5473690"/>
            <a:ext cx="396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(K</a:t>
            </a:r>
            <a:r>
              <a:rPr lang="en-US" sz="900" dirty="0">
                <a:latin typeface="Arial"/>
                <a:cs typeface="Arial"/>
              </a:rPr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780467" y="4756232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270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780467" y="4559961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276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76986" y="4352705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282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76986" y="4168011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288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780220" y="3972918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294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776986" y="3773570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780220" y="356360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776986" y="3378532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312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776986" y="3175030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318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780220" y="2978173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324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776986" y="276831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330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780220" y="257158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336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780220" y="2381261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342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776986" y="2182140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348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780220" y="1984721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354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780220" y="1775945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360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780220" y="158351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366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780220" y="1393205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372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780220" y="1205645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3</a:t>
            </a:r>
            <a:r>
              <a:rPr lang="en-US" sz="900" dirty="0" smtClean="0">
                <a:latin typeface="Arial"/>
                <a:cs typeface="Arial"/>
              </a:rPr>
              <a:t>78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780220" y="495398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264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780220" y="5155941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258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775583" y="5347165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252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434435" y="764267"/>
            <a:ext cx="8109859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20 January 1985</a:t>
            </a:r>
            <a:endParaRPr lang="en-US" sz="1600" b="1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98809" y="4003865"/>
            <a:ext cx="109728" cy="10972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08537" y="2836476"/>
            <a:ext cx="1599208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“Polar Vortex”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67" name="Straight Arrow Connector 66"/>
          <p:cNvCxnSpPr>
            <a:stCxn id="13" idx="2"/>
            <a:endCxn id="12" idx="0"/>
          </p:cNvCxnSpPr>
          <p:nvPr/>
        </p:nvCxnSpPr>
        <p:spPr>
          <a:xfrm flipH="1">
            <a:off x="2453673" y="3175030"/>
            <a:ext cx="854468" cy="828835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067087" y="2829845"/>
            <a:ext cx="799604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TPV?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Arctic Tropopause Fold and Arctic Jet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Shapiro et al. (1987)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6543536" y="3168399"/>
            <a:ext cx="923353" cy="835466"/>
          </a:xfrm>
          <a:prstGeom prst="straightConnector1">
            <a:avLst/>
          </a:prstGeom>
          <a:ln w="47625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6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ckness_1985012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" b="5061"/>
          <a:stretch/>
        </p:blipFill>
        <p:spPr>
          <a:xfrm>
            <a:off x="4740409" y="1129437"/>
            <a:ext cx="3783743" cy="4480560"/>
          </a:xfrm>
          <a:prstGeom prst="rect">
            <a:avLst/>
          </a:prstGeom>
        </p:spPr>
      </p:pic>
      <p:pic>
        <p:nvPicPr>
          <p:cNvPr id="45" name="Picture 44" descr="Screen Shot 2016-03-01 at 11.21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8" y="1128465"/>
            <a:ext cx="3735192" cy="45079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-12095" y="5742584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4916" y="682260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578976" y="5742584"/>
            <a:ext cx="0" cy="10744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 txBox="1">
            <a:spLocks/>
          </p:cNvSpPr>
          <p:nvPr/>
        </p:nvSpPr>
        <p:spPr>
          <a:xfrm>
            <a:off x="4578976" y="5742584"/>
            <a:ext cx="4574205" cy="1080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700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-hPa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                                       Data source: ERA-Interim.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490484" y="5495214"/>
            <a:ext cx="5210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(dam)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434435" y="764267"/>
            <a:ext cx="8109859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20 January 1985</a:t>
            </a:r>
            <a:endParaRPr lang="en-US" sz="1600" b="1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98809" y="4003865"/>
            <a:ext cx="109728" cy="10972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08537" y="2836476"/>
            <a:ext cx="1599208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“Polar Vortex”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67" name="Straight Arrow Connector 66"/>
          <p:cNvCxnSpPr>
            <a:stCxn id="13" idx="2"/>
            <a:endCxn id="12" idx="0"/>
          </p:cNvCxnSpPr>
          <p:nvPr/>
        </p:nvCxnSpPr>
        <p:spPr>
          <a:xfrm flipH="1">
            <a:off x="2453673" y="3175030"/>
            <a:ext cx="854468" cy="828835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6543536" y="3168399"/>
            <a:ext cx="923353" cy="835466"/>
          </a:xfrm>
          <a:prstGeom prst="straightConnector1">
            <a:avLst/>
          </a:prstGeom>
          <a:ln w="47625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Shapiro et al. (1987)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 descr="thickness_19820108_0000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t="96203" r="377" b="1852"/>
          <a:stretch/>
        </p:blipFill>
        <p:spPr>
          <a:xfrm rot="16200000">
            <a:off x="6521899" y="3279694"/>
            <a:ext cx="4389120" cy="128016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8780467" y="473733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480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780467" y="501714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470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780467" y="532569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460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80467" y="4436159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490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780467" y="4156641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500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780467" y="386536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510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780467" y="3564293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520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780467" y="3283485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530</a:t>
            </a:r>
            <a:endParaRPr lang="en-US" sz="1400" dirty="0" smtClean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780467" y="2986563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540</a:t>
            </a:r>
            <a:endParaRPr lang="en-US" sz="1400" dirty="0" smtClean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780467" y="2687215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550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780467" y="240131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560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780467" y="2122203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570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780467" y="1834154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580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780467" y="1541772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590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780467" y="1232029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600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67739" y="2827829"/>
            <a:ext cx="1176775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349E"/>
                </a:solidFill>
                <a:latin typeface="Arial"/>
                <a:cs typeface="Arial"/>
              </a:rPr>
              <a:t>Cold Pool</a:t>
            </a:r>
            <a:endParaRPr lang="en-US" sz="1600" b="1" dirty="0">
              <a:solidFill>
                <a:srgbClr val="00349E"/>
              </a:solidFill>
              <a:latin typeface="Arial"/>
              <a:cs typeface="Arial"/>
            </a:endParaRP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2988" y="5742584"/>
            <a:ext cx="4575988" cy="108001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500-hPa geopotential height (black, every 6 dam) 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−40°C isotherm (dashed contour); track of polar vortex from 0000 UTC 12 January to 0000 UTC 24 January 1985 (heavy black). Adapted from                                   Fig. 5 in Shapiro et al. (1987).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Arctic Tropopause Fold and Arctic Jet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44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23 at 12.29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0" y="3703001"/>
            <a:ext cx="4081745" cy="279248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5205" y="752795"/>
            <a:ext cx="3416618" cy="2679700"/>
            <a:chOff x="5004904" y="756882"/>
            <a:chExt cx="3416618" cy="2679700"/>
          </a:xfrm>
        </p:grpSpPr>
        <p:pic>
          <p:nvPicPr>
            <p:cNvPr id="6" name="Picture 5" descr="Screen Shot 2016-03-23 at 12.30.07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904" y="756882"/>
              <a:ext cx="3416618" cy="2679700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 flipH="1">
              <a:off x="6696107" y="1745617"/>
              <a:ext cx="303989" cy="1155547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Content Placeholder 2"/>
          <p:cNvSpPr txBox="1">
            <a:spLocks/>
          </p:cNvSpPr>
          <p:nvPr/>
        </p:nvSpPr>
        <p:spPr>
          <a:xfrm>
            <a:off x="565205" y="3428408"/>
            <a:ext cx="3416618" cy="287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Adapted from Fig. 7 in Shapiro et al. (1987)</a:t>
            </a:r>
            <a:endParaRPr lang="en-U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378171" y="6495486"/>
            <a:ext cx="3746871" cy="287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Adapted from Fig. 9 in Shapiro et al. (1987)</a:t>
            </a:r>
            <a:endParaRPr lang="en-U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73503" y="4686971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AJ</a:t>
            </a:r>
            <a:endParaRPr lang="en-US" sz="28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27085" y="4163751"/>
            <a:ext cx="6238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PJ</a:t>
            </a:r>
            <a:endParaRPr lang="en-US" sz="28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Shapiro et al. (1987)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Screen Shot 2016-03-23 at 12.44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21" y="3690173"/>
            <a:ext cx="3895159" cy="27924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220967" y="5238622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AJ</a:t>
            </a:r>
            <a:endParaRPr lang="en-US" sz="28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64444" y="4911914"/>
            <a:ext cx="6238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PJ</a:t>
            </a:r>
            <a:endParaRPr lang="en-US" sz="28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42624" y="4438189"/>
            <a:ext cx="8432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STJ</a:t>
            </a:r>
            <a:endParaRPr lang="en-US" sz="28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810944" y="6466012"/>
            <a:ext cx="3624804" cy="304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Adapted from Fig. 17 in Shapiro et al. (1987)</a:t>
            </a:r>
            <a:endParaRPr lang="en-U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240503" y="1009355"/>
            <a:ext cx="4457683" cy="277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(upper left) 500-hPa geopotential height (dam, solid contours), temperature (°C, dashed contours), and wind (barbs and flags,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 (lower-left) Cross-section of potential temperature (K, thin solid), wind speed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heavy dashed contours), and wind     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barbs and flags) between Sault Sainte Marie, MI and Longview, TX. Heavy solid line is tropopause (10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−7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isopleth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of PV) and light dashed lines indicate tropospheric frontal and stable layer boundaries. (lower-right)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“threefold” structure of tropopause where heavy line is PV discontinuity tropopause, shading is stratospheric air, and light dashed contours represent 40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isotach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5129" y="1369661"/>
            <a:ext cx="320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27929" y="2798874"/>
            <a:ext cx="55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A’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6336" y="6401259"/>
            <a:ext cx="32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80913" y="6400616"/>
            <a:ext cx="55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A’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4349093" y="764267"/>
            <a:ext cx="4195201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20 January 1985</a:t>
            </a:r>
            <a:endParaRPr lang="en-US" sz="1600" b="1" baseline="30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Arctic Tropopause Fold and Arctic Jet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531222" cy="7222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Associated With Jan 1982 CAO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erai_pv_cross_cfd_25N92W_65N92W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6361"/>
          <a:stretch/>
        </p:blipFill>
        <p:spPr>
          <a:xfrm>
            <a:off x="5156805" y="791749"/>
            <a:ext cx="3242759" cy="3172968"/>
          </a:xfrm>
          <a:prstGeom prst="rect">
            <a:avLst/>
          </a:prstGeom>
        </p:spPr>
      </p:pic>
      <p:pic>
        <p:nvPicPr>
          <p:cNvPr id="6" name="Picture 5" descr="erai_pv_cross_cfd_46N115W_46N65W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" b="6662"/>
          <a:stretch/>
        </p:blipFill>
        <p:spPr>
          <a:xfrm>
            <a:off x="1504469" y="791749"/>
            <a:ext cx="3255316" cy="31695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9817" y="728568"/>
            <a:ext cx="585907" cy="6119108"/>
            <a:chOff x="97542" y="728568"/>
            <a:chExt cx="585907" cy="6119108"/>
          </a:xfrm>
        </p:grpSpPr>
        <p:pic>
          <p:nvPicPr>
            <p:cNvPr id="72" name="Picture 71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7751" y="828017"/>
            <a:ext cx="569567" cy="3090871"/>
            <a:chOff x="872951" y="828017"/>
            <a:chExt cx="569567" cy="3090871"/>
          </a:xfrm>
        </p:grpSpPr>
        <p:pic>
          <p:nvPicPr>
            <p:cNvPr id="10" name="Picture 9" descr="erai_pv_cross_cfd_25N92W_65N92W_19820110_000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36037" y="2216912"/>
              <a:ext cx="2933237" cy="155448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872951" y="33855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72951" y="30943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72951" y="28152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75073" y="25141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72951" y="22300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75073" y="19356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75073" y="1645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75073" y="13568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75073" y="10661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018061" y="3780389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78962" y="378038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4611345" y="377695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5411243" y="3830301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8263253" y="3816400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1630097" y="3730283"/>
            <a:ext cx="41388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438863" y="3728794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8095900" y="3725179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B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230522" y="3730283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B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06593" y="4012017"/>
            <a:ext cx="4071380" cy="2825692"/>
            <a:chOff x="1038879" y="4012017"/>
            <a:chExt cx="4071380" cy="2825692"/>
          </a:xfrm>
        </p:grpSpPr>
        <p:pic>
          <p:nvPicPr>
            <p:cNvPr id="8" name="Picture 7" descr="DT_theta_crossline_2lines19820110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" b="8376"/>
            <a:stretch/>
          </p:blipFill>
          <p:spPr>
            <a:xfrm>
              <a:off x="1490628" y="4032956"/>
              <a:ext cx="3619631" cy="2635182"/>
            </a:xfrm>
            <a:prstGeom prst="rect">
              <a:avLst/>
            </a:prstGeom>
          </p:spPr>
        </p:pic>
        <p:sp>
          <p:nvSpPr>
            <p:cNvPr id="156" name="TextBox 155"/>
            <p:cNvSpPr txBox="1"/>
            <p:nvPr/>
          </p:nvSpPr>
          <p:spPr>
            <a:xfrm>
              <a:off x="1531928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00591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46834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038879" y="6453771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038879" y="54739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038879" y="4490565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765479" y="5086207"/>
              <a:ext cx="36037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482201" y="5101106"/>
              <a:ext cx="41284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030150" y="4012017"/>
              <a:ext cx="42699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040422" y="6269836"/>
              <a:ext cx="36988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" name="Content Placeholder 2"/>
          <p:cNvSpPr txBox="1">
            <a:spLocks/>
          </p:cNvSpPr>
          <p:nvPr/>
        </p:nvSpPr>
        <p:spPr>
          <a:xfrm>
            <a:off x="5110259" y="4132444"/>
            <a:ext cx="3825629" cy="248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 left) Zonal and (top right) meridional cross sections of potential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shaded)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(white,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black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buNone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(bottom left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Potential temperature (K, shaded), wind speed (black, every 10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surface, and cross section transect lines</a:t>
            </a:r>
            <a:endParaRPr lang="en-US" sz="12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673414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557941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3270401" y="458464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7" name="Straight Arrow Connector 176"/>
          <p:cNvCxnSpPr/>
          <p:nvPr/>
        </p:nvCxnSpPr>
        <p:spPr>
          <a:xfrm flipH="1">
            <a:off x="3268879" y="5032529"/>
            <a:ext cx="454910" cy="22674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13079" y="6514249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6804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reen Shot 2016-03-19 at 1.42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2" y="1070000"/>
            <a:ext cx="4343336" cy="4221213"/>
          </a:xfrm>
          <a:prstGeom prst="rect">
            <a:avLst/>
          </a:prstGeom>
        </p:spPr>
      </p:pic>
      <p:pic>
        <p:nvPicPr>
          <p:cNvPr id="6" name="Picture 5" descr="Screen Shot 2016-03-19 at 1.44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879" y="1352629"/>
            <a:ext cx="4669691" cy="397385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11601" y="5278077"/>
            <a:ext cx="4325807" cy="742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 track from 0000 UTC 25 Nov to 1200 UTC 26 Nov 1991. Adapted from Fig. 9 in Pyle et al. 2004.       </a:t>
            </a:r>
            <a:endParaRPr lang="en-US" sz="12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46126" y="5242802"/>
            <a:ext cx="4325807" cy="10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series of DT pressure maximum (hPa, triangles) and potential temperature minimum (K, circles) associated with CTD. Adapted from Fig. 9 in Pyle et al. 2004.</a:t>
            </a:r>
            <a:endParaRPr lang="en-US" sz="12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Pyle et al. (2004)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Interaction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753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19 at 3.1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2085"/>
            <a:ext cx="9144000" cy="344683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1060" y="591953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DT (1.5-PVU surface) wind speed (every 15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thin contours and shading); (right) same as left except DT pressure (hPa, thin contours and shading).                                                Adapted from Fig. 10 in Pyle et al. (2004).  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269464" y="3459913"/>
            <a:ext cx="490316" cy="1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665708" y="3207091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960792" y="3470145"/>
            <a:ext cx="490316" cy="1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357036" y="3217323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1702" y="3269172"/>
            <a:ext cx="584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J1</a:t>
            </a:r>
            <a:endParaRPr lang="en-US" sz="28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966504" y="3470146"/>
            <a:ext cx="533288" cy="85724"/>
          </a:xfrm>
          <a:prstGeom prst="straightConnector1">
            <a:avLst/>
          </a:prstGeom>
          <a:ln w="47625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129965" y="3294260"/>
            <a:ext cx="584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J1</a:t>
            </a:r>
            <a:endParaRPr lang="en-US" sz="28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604767" y="3483476"/>
            <a:ext cx="533288" cy="85724"/>
          </a:xfrm>
          <a:prstGeom prst="straightConnector1">
            <a:avLst/>
          </a:prstGeom>
          <a:ln w="47625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37548" y="857651"/>
            <a:ext cx="9060139" cy="14250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TPV/CTD–jet interactions may lead to formation or intensification of a jet streak</a:t>
            </a:r>
          </a:p>
          <a:p>
            <a:endParaRPr lang="en-US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Gradient of DT potential temperature and pressure becomes locally enhanced as TPV/CTD closely approaches the waveguide/jet stream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Interaction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Pyle et al. (2004)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37067" y="2215101"/>
            <a:ext cx="8109859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30 November 1991</a:t>
            </a:r>
            <a:endParaRPr lang="en-US" sz="1600" b="1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983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16-03-19 at 3.22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9" y="2543332"/>
            <a:ext cx="9144000" cy="346429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2081320" y="3824411"/>
            <a:ext cx="490316" cy="1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477564" y="3571589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737371" y="3822885"/>
            <a:ext cx="490316" cy="1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133615" y="3570063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4382" y="3429540"/>
            <a:ext cx="584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J1</a:t>
            </a:r>
            <a:endParaRPr lang="en-US" sz="28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197374" y="3720199"/>
            <a:ext cx="424026" cy="0"/>
          </a:xfrm>
          <a:prstGeom prst="straightConnector1">
            <a:avLst/>
          </a:prstGeom>
          <a:ln w="47625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279939" y="3429540"/>
            <a:ext cx="584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J1</a:t>
            </a:r>
            <a:endParaRPr lang="en-US" sz="28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782931" y="3720199"/>
            <a:ext cx="424026" cy="0"/>
          </a:xfrm>
          <a:prstGeom prst="straightConnector1">
            <a:avLst/>
          </a:prstGeom>
          <a:ln w="47625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74060" y="4867417"/>
            <a:ext cx="584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J2</a:t>
            </a:r>
            <a:endParaRPr lang="en-US" sz="28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260867" y="4556687"/>
            <a:ext cx="0" cy="415405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643623" y="4862882"/>
            <a:ext cx="584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J2</a:t>
            </a:r>
            <a:endParaRPr lang="en-US" sz="28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930430" y="4552152"/>
            <a:ext cx="0" cy="415405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Pyle et al. (2004)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537067" y="2215101"/>
            <a:ext cx="8109859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December 1991</a:t>
            </a:r>
            <a:endParaRPr lang="en-US" sz="1600" b="1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51060" y="591953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DT (1.5-PVU surface) wind speed (every 15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thin contours and shading); (right) same as left except DT pressure (hPa, thin contours and shading).                                                Adapted from Fig. 11 in Pyle et al. (2004).  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Interaction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37548" y="857651"/>
            <a:ext cx="9060139" cy="14250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TPV/CTD–jet interactions may lead to formation or intensification of a jet streak</a:t>
            </a:r>
          </a:p>
          <a:p>
            <a:endParaRPr lang="en-US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Gradient of DT potential temperature and pressure becomes locally enhanced as TPV/CTD closely approaches the waveguide/jet stream</a:t>
            </a:r>
          </a:p>
        </p:txBody>
      </p:sp>
    </p:spTree>
    <p:extLst>
      <p:ext uri="{BB962C8B-B14F-4D97-AF65-F5344CB8AC3E}">
        <p14:creationId xmlns:p14="http://schemas.microsoft.com/office/powerpoint/2010/main" val="254633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19 at 3.25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6108"/>
            <a:ext cx="9144000" cy="34751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8190" y="3497090"/>
            <a:ext cx="584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J1</a:t>
            </a:r>
            <a:endParaRPr lang="en-US" sz="28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81182" y="3787749"/>
            <a:ext cx="424026" cy="0"/>
          </a:xfrm>
          <a:prstGeom prst="straightConnector1">
            <a:avLst/>
          </a:prstGeom>
          <a:ln w="47625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063747" y="3497090"/>
            <a:ext cx="584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J1</a:t>
            </a:r>
            <a:endParaRPr lang="en-US" sz="28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566739" y="3787749"/>
            <a:ext cx="424026" cy="0"/>
          </a:xfrm>
          <a:prstGeom prst="straightConnector1">
            <a:avLst/>
          </a:prstGeom>
          <a:ln w="47625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612700" y="3497090"/>
            <a:ext cx="0" cy="504493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226102" y="3086802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237448" y="3591660"/>
            <a:ext cx="0" cy="504493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850850" y="3181372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65908" y="4826887"/>
            <a:ext cx="584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J2</a:t>
            </a:r>
            <a:endParaRPr lang="en-US" sz="28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652715" y="4516157"/>
            <a:ext cx="0" cy="415405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035471" y="4822352"/>
            <a:ext cx="584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J2</a:t>
            </a:r>
            <a:endParaRPr lang="en-US" sz="28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7322278" y="4511622"/>
            <a:ext cx="0" cy="415405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Pyle et al. (2004)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537067" y="2215101"/>
            <a:ext cx="8109859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UTC 2 December 1991</a:t>
            </a:r>
            <a:endParaRPr lang="en-US" sz="1600" b="1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51060" y="591953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DT (1.5-PVU surface) wind speed (every 15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thin contours and shading); (right) same as left except DT pressure (hPa, thin contours and shading).                                                Adapted from Fig. 12 in Pyle et al. (2004).  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Interaction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37548" y="857651"/>
            <a:ext cx="9060139" cy="14250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TPV/CTD–jet interactions may lead to formation or intensification of a jet streak</a:t>
            </a:r>
          </a:p>
          <a:p>
            <a:endParaRPr lang="en-US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Gradient of DT potential temperature and pressure becomes locally enhanced as TPV/CTD closely approaches the waveguide/jet stream</a:t>
            </a:r>
          </a:p>
        </p:txBody>
      </p:sp>
    </p:spTree>
    <p:extLst>
      <p:ext uri="{BB962C8B-B14F-4D97-AF65-F5344CB8AC3E}">
        <p14:creationId xmlns:p14="http://schemas.microsoft.com/office/powerpoint/2010/main" val="4252563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16-03-19 at 3.27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4516"/>
            <a:ext cx="9144000" cy="348187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3626072" y="3414395"/>
            <a:ext cx="0" cy="504493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239473" y="3004107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250824" y="3414395"/>
            <a:ext cx="0" cy="504493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864225" y="3004107"/>
            <a:ext cx="8002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24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57940" y="4619317"/>
            <a:ext cx="584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J2</a:t>
            </a:r>
            <a:endParaRPr lang="en-US" sz="28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944747" y="4308587"/>
            <a:ext cx="0" cy="415405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327503" y="4614782"/>
            <a:ext cx="584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00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J2</a:t>
            </a:r>
            <a:endParaRPr lang="en-US" sz="2800" b="1" cap="none" spc="0" dirty="0">
              <a:ln w="25400">
                <a:solidFill>
                  <a:srgbClr val="0000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7614310" y="4304052"/>
            <a:ext cx="0" cy="415405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56526" y="3780800"/>
            <a:ext cx="584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J1</a:t>
            </a:r>
            <a:endParaRPr lang="en-US" sz="28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359518" y="4071459"/>
            <a:ext cx="424026" cy="0"/>
          </a:xfrm>
          <a:prstGeom prst="straightConnector1">
            <a:avLst/>
          </a:prstGeom>
          <a:ln w="47625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442083" y="3780800"/>
            <a:ext cx="584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J1</a:t>
            </a:r>
            <a:endParaRPr lang="en-US" sz="28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945075" y="4071459"/>
            <a:ext cx="424026" cy="0"/>
          </a:xfrm>
          <a:prstGeom prst="straightConnector1">
            <a:avLst/>
          </a:prstGeom>
          <a:ln w="47625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Pyle et al. (2004)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537067" y="2215101"/>
            <a:ext cx="8109859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4 December 1991</a:t>
            </a:r>
            <a:endParaRPr lang="en-US" sz="1600" b="1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51060" y="591953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DT (1.5-PVU surface) wind speed (every 15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thin contours and shading); (right) same as left except DT pressure (hPa, thin contours and shading).                                                Adapted from Fig. 13 in Pyle et al. (2004).  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Interaction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37548" y="857651"/>
            <a:ext cx="9060139" cy="14250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TPV/CTD–jet interactions may lead to formation or intensification of a jet streak</a:t>
            </a:r>
          </a:p>
          <a:p>
            <a:endParaRPr lang="en-US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Gradient of DT potential temperature and pressure becomes locally enhanced as TPV/CTD closely approaches the waveguide/jet stream</a:t>
            </a:r>
          </a:p>
        </p:txBody>
      </p:sp>
    </p:spTree>
    <p:extLst>
      <p:ext uri="{BB962C8B-B14F-4D97-AF65-F5344CB8AC3E}">
        <p14:creationId xmlns:p14="http://schemas.microsoft.com/office/powerpoint/2010/main" val="3854215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a TPV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2453" y="1660512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4994258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                           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Pyle et al. (2004)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44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reen Shot 2016-03-23 at 8.37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22" y="776035"/>
            <a:ext cx="7042399" cy="549738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51657" y="6179003"/>
            <a:ext cx="8266323" cy="678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500-hPa total-wind relative vorticity (thick contours every 1</a:t>
            </a:r>
            <a:r>
              <a:rPr lang="en-US" sz="120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 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 top and every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 bottom) and total-wind speed (thing contours, every 4 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for ERICA period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 1988–Feb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1989. Data taken from ECMWF data assimilation system (1.125° × 1.125° interpolated to 1° × 1°). Adapted from Fig. 8 of Hakim (2000).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Autofit/>
          </a:bodyPr>
          <a:lstStyle/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Climatology of Coherent Structures on Tropopause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Hakim (2000)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078559" y="845114"/>
            <a:ext cx="2667562" cy="35162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Weak: 0 &lt; </a:t>
            </a:r>
            <a:r>
              <a:rPr lang="en-US" sz="11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ζ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≤ 4 </a:t>
            </a:r>
            <a:r>
              <a:rPr lang="en-US" sz="1100" b="1" dirty="0">
                <a:solidFill>
                  <a:srgbClr val="0000FF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100" b="1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N = 1635</a:t>
            </a:r>
            <a:r>
              <a:rPr lang="en-US" sz="1100" b="1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614265" y="848671"/>
            <a:ext cx="3464083" cy="35162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Moderate: 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100" b="1" dirty="0">
                <a:solidFill>
                  <a:srgbClr val="0000FF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sz="11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ζ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≤ 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1100" b="1" dirty="0">
                <a:solidFill>
                  <a:srgbClr val="0000FF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N = 1620   </a:t>
            </a:r>
            <a:endParaRPr lang="en-US" sz="1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078560" y="3564382"/>
            <a:ext cx="3398825" cy="35162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Strong: 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solidFill>
                  <a:srgbClr val="0000FF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en-US" sz="11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ζ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≤ 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1100" b="1" dirty="0">
                <a:solidFill>
                  <a:srgbClr val="0000FF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100" b="1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US" sz="1100" b="1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= 1039</a:t>
            </a:r>
            <a:endParaRPr lang="en-US" sz="1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613669" y="3566813"/>
            <a:ext cx="3443252" cy="35162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Extreme: 12 </a:t>
            </a:r>
            <a:r>
              <a:rPr lang="en-US" sz="1100" b="1" dirty="0">
                <a:solidFill>
                  <a:srgbClr val="0000FF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en-US" sz="11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ζ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≤ 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100" b="1" dirty="0">
                <a:solidFill>
                  <a:srgbClr val="0000FF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100" b="1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N = 932</a:t>
            </a:r>
            <a:r>
              <a:rPr lang="en-US" sz="1100" b="1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415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23 at 8.38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70" y="782130"/>
            <a:ext cx="7060579" cy="549554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1014521" y="6179003"/>
            <a:ext cx="7224951" cy="678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potential temperature (solid contours, every 5 K) and anomaly (thin lines every 4 K) 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ERICA period of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 1988–Feb 1989. Data taken from ECMWF data assimilation system (1.125° × 1.125° interpolated to 1° × 1°).  Adapted from Fig. 8 of Hakim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(2000)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Autofit/>
          </a:bodyPr>
          <a:lstStyle/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Climatology of Coherent Structures on Tropopause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Hakim (2000)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078559" y="845114"/>
            <a:ext cx="2667562" cy="35162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Weak: 0 &lt; </a:t>
            </a:r>
            <a:r>
              <a:rPr lang="en-US" sz="11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ζ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≤ 4 </a:t>
            </a:r>
            <a:r>
              <a:rPr lang="en-US" sz="1100" b="1" dirty="0">
                <a:solidFill>
                  <a:srgbClr val="0000FF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100" b="1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N = 1635</a:t>
            </a:r>
            <a:r>
              <a:rPr lang="en-US" sz="1100" b="1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614265" y="848671"/>
            <a:ext cx="3464083" cy="35162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Moderate: 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100" b="1" dirty="0">
                <a:solidFill>
                  <a:srgbClr val="0000FF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sz="11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ζ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≤ 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1100" b="1" dirty="0">
                <a:solidFill>
                  <a:srgbClr val="0000FF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N = 1620   </a:t>
            </a:r>
            <a:endParaRPr lang="en-US" sz="1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078560" y="3564382"/>
            <a:ext cx="3398825" cy="35162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Strong: 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solidFill>
                  <a:srgbClr val="0000FF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en-US" sz="11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ζ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≤ 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1100" b="1" dirty="0">
                <a:solidFill>
                  <a:srgbClr val="0000FF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100" b="1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US" sz="1100" b="1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= 1039</a:t>
            </a:r>
            <a:endParaRPr lang="en-US" sz="1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613669" y="3566813"/>
            <a:ext cx="3443252" cy="35162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Extreme: 12 </a:t>
            </a:r>
            <a:r>
              <a:rPr lang="en-US" sz="1100" b="1" dirty="0">
                <a:solidFill>
                  <a:srgbClr val="0000FF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en-US" sz="11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ζ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≤ 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100" b="1" dirty="0">
                <a:solidFill>
                  <a:srgbClr val="0000FF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1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100" b="1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N = 932</a:t>
            </a:r>
            <a:r>
              <a:rPr lang="en-US" sz="1100" b="1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7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16-03-23 at 8.44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3" y="772044"/>
            <a:ext cx="7105472" cy="549554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1014521" y="6179003"/>
            <a:ext cx="7363699" cy="678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 of extreme vorticity maximum of (top) Relative vorticity (thick lines, every 2</a:t>
            </a:r>
            <a:r>
              <a:rPr lang="en-US" sz="1200" dirty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 and vertical motion (thin lines,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  <a:r>
              <a:rPr lang="en-US" sz="120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Pa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and (bottom) EPV (thick lines, PVU)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potential temperature (thin lines, every 5 K). Cross sections are (left) zonal and (right) meridional. Adapted from Fig. 10 in Hakim (2000).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148502" y="1643465"/>
            <a:ext cx="0" cy="693670"/>
          </a:xfrm>
          <a:prstGeom prst="straightConnector1">
            <a:avLst/>
          </a:prstGeom>
          <a:ln w="41275">
            <a:solidFill>
              <a:srgbClr val="FF18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521773" y="1643465"/>
            <a:ext cx="0" cy="693670"/>
          </a:xfrm>
          <a:prstGeom prst="straightConnector1">
            <a:avLst/>
          </a:prstGeom>
          <a:ln w="4127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507743" y="1992637"/>
            <a:ext cx="0" cy="693670"/>
          </a:xfrm>
          <a:prstGeom prst="straightConnector1">
            <a:avLst/>
          </a:prstGeom>
          <a:ln w="4127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Autofit/>
          </a:bodyPr>
          <a:lstStyle/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Climatology of Coherent Structures on Tropopause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Hakim (2000)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707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34377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Composite Structure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Cavallo and Hakim (2010)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Shot 2016-04-05 at 11.00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9" y="765878"/>
            <a:ext cx="4582411" cy="4776454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12199" y="5542332"/>
            <a:ext cx="4582411" cy="13156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Area-weighted occurrence of intensifying TPVs (referring to location of greatest increase in TPV amplitude during a 24-h period along a unique vortex track) during 1948–99 (contours; contour interval every 50). Values equal to number of unique TPVs within a 5° latitude × 15° longitude box divided by cosine of latitude.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Radiosonde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stations denoted by “+” symbol. Adapted from Fig. 1 in Cavallo and Hakim (2010). </a:t>
            </a:r>
            <a:endParaRPr lang="en-US" sz="12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884991" y="1088662"/>
            <a:ext cx="3932990" cy="52147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Evaluated composite structure of TPVs from 2 August 2007 to 31 July 2009 for domain show in figure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Advanced Research Weather (ARW) version of Weather Research and Forecasting Model (WRF) 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grid spacing of 30 km × 30 km, 31 vertical levels, and time step of 120 s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Forecasts initialized with GFS analyses at 0000 UTC daily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 conditions derived from GFS forecasts every 3 h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considered TPVs with minimum DT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least 2 standard deviations below domain mean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342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34377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Composite Structure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reen Shot 2016-03-20 at 2.55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59" y="980878"/>
            <a:ext cx="6739613" cy="5825147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728556" y="747294"/>
            <a:ext cx="2657507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nomaly (K) </a:t>
            </a:r>
            <a:endParaRPr lang="en-US" sz="1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08818" y="747294"/>
            <a:ext cx="2657507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v-wind anomaly (m </a:t>
            </a:r>
            <a:r>
              <a:rPr lang="en-US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1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728556" y="3709916"/>
            <a:ext cx="2657507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Ertel</a:t>
            </a:r>
            <a:r>
              <a:rPr lang="en-US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PV anomaly (PVU) </a:t>
            </a:r>
            <a:endParaRPr lang="en-US" sz="1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03455" y="3709916"/>
            <a:ext cx="291620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humidity anomaly (</a:t>
            </a:r>
            <a:r>
              <a:rPr lang="en-US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1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Cavallo and Hakim (2010)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14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Shot 2016-03-20 at 3.06.0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56"/>
          <a:stretch/>
        </p:blipFill>
        <p:spPr>
          <a:xfrm>
            <a:off x="23518" y="1117045"/>
            <a:ext cx="4513105" cy="4209450"/>
          </a:xfrm>
          <a:prstGeom prst="rect">
            <a:avLst/>
          </a:prstGeom>
        </p:spPr>
      </p:pic>
      <p:pic>
        <p:nvPicPr>
          <p:cNvPr id="13" name="Picture 12" descr="Screen Shot 2016-03-20 at 3.06.0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71"/>
          <a:stretch/>
        </p:blipFill>
        <p:spPr>
          <a:xfrm>
            <a:off x="4491428" y="941577"/>
            <a:ext cx="4513105" cy="4302606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34283" y="5432315"/>
            <a:ext cx="3992985" cy="989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Composite temperature,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dewpoint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temperature, and PV at TPV core (solid) and at a background grid point (dashed)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882201" y="5432315"/>
            <a:ext cx="3992985" cy="989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TPV–background difference in temperature (solid) and relative humidity (dashed); (right) PV anomaly of TPV from background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34377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Composite Structure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Cavallo and Hakim (2010)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80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Clips for Paper Discussion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Paper: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Uccellini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(1985)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9647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Louis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Uccellini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Lance Bosart gave a discussion of Presidents’ Day Storm in Lance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Bosart’s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ATM 409/509 class on 29 Nov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Videos for discussion were created by Philippe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Papin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Uccellini_Bosart_Presidents_Day_discussion_part1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Uccellini_Bosart_Presidents_Day_discussion_part2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21:52 – 26:00 (Part 1; 3D visualization of trop fold and impacts on community)</a:t>
            </a:r>
          </a:p>
          <a:p>
            <a:pPr lvl="1"/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40:22–42:56 (Part 2; more on 3D visualization of trop fold and discussion of decrease in wavelength of trough/ridge and failure of QG)</a:t>
            </a:r>
          </a:p>
          <a:p>
            <a:pPr lvl="1"/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7:03–10:33 (Part 2; Sawyer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Eliassen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circulation and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discussion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of model failure)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61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000372" y="6611067"/>
            <a:ext cx="199901" cy="199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58660" y="6593422"/>
            <a:ext cx="199901" cy="199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2" y="-33716"/>
            <a:ext cx="8809717" cy="7222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848173"/>
            <a:ext cx="8229600" cy="59451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 err="1">
                <a:latin typeface="Arial"/>
                <a:cs typeface="Arial"/>
              </a:rPr>
              <a:t>Cavallo</a:t>
            </a:r>
            <a:r>
              <a:rPr lang="en-US" sz="1500" dirty="0">
                <a:latin typeface="Arial"/>
                <a:cs typeface="Arial"/>
              </a:rPr>
              <a:t>, S. M., and G. J. Hakim, 2009: Potential Vorticity Diagnosis of a Tropopause </a:t>
            </a:r>
            <a:r>
              <a:rPr lang="en-US" sz="1500" dirty="0" smtClean="0">
                <a:latin typeface="Arial"/>
                <a:cs typeface="Arial"/>
              </a:rPr>
              <a:t>Polar 	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 smtClean="0">
                <a:latin typeface="Arial"/>
                <a:cs typeface="Arial"/>
              </a:rPr>
              <a:t>		Cyclone. </a:t>
            </a:r>
            <a:r>
              <a:rPr lang="en-US" sz="1500" i="1" dirty="0" smtClean="0">
                <a:latin typeface="Arial"/>
                <a:cs typeface="Arial"/>
              </a:rPr>
              <a:t>Mon. </a:t>
            </a:r>
            <a:r>
              <a:rPr lang="en-US" sz="1500" i="1" dirty="0" err="1" smtClean="0">
                <a:latin typeface="Arial"/>
                <a:cs typeface="Arial"/>
              </a:rPr>
              <a:t>Wea</a:t>
            </a:r>
            <a:r>
              <a:rPr lang="en-US" sz="1500" i="1" dirty="0" smtClean="0">
                <a:latin typeface="Arial"/>
                <a:cs typeface="Arial"/>
              </a:rPr>
              <a:t>. Rev.</a:t>
            </a:r>
            <a:r>
              <a:rPr lang="en-US" sz="1500" dirty="0" smtClean="0">
                <a:latin typeface="Arial"/>
                <a:cs typeface="Arial"/>
              </a:rPr>
              <a:t>, </a:t>
            </a:r>
            <a:r>
              <a:rPr lang="en-US" sz="1500" b="1" dirty="0" smtClean="0">
                <a:latin typeface="Arial"/>
                <a:cs typeface="Arial"/>
              </a:rPr>
              <a:t>137</a:t>
            </a:r>
            <a:r>
              <a:rPr lang="en-US" sz="1500" dirty="0" smtClean="0">
                <a:latin typeface="Arial"/>
                <a:cs typeface="Arial"/>
              </a:rPr>
              <a:t>, 1358–1371.</a:t>
            </a:r>
            <a:endParaRPr lang="en-US" sz="1500" dirty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1500" dirty="0" err="1" smtClean="0">
                <a:latin typeface="Arial"/>
                <a:cs typeface="Arial"/>
              </a:rPr>
              <a:t>Cavallo</a:t>
            </a:r>
            <a:r>
              <a:rPr lang="en-US" sz="1500" dirty="0">
                <a:latin typeface="Arial"/>
                <a:cs typeface="Arial"/>
              </a:rPr>
              <a:t>, S. M., and G. J. Hakim, </a:t>
            </a:r>
            <a:r>
              <a:rPr lang="en-US" sz="1500" dirty="0" smtClean="0">
                <a:latin typeface="Arial"/>
                <a:cs typeface="Arial"/>
              </a:rPr>
              <a:t>2010: The composite structure of tropopause polar cyclones from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 smtClean="0">
                <a:latin typeface="Arial"/>
                <a:cs typeface="Arial"/>
              </a:rPr>
              <a:t>       		a </a:t>
            </a:r>
            <a:r>
              <a:rPr lang="en-US" sz="1500" dirty="0" err="1" smtClean="0">
                <a:latin typeface="Arial"/>
                <a:cs typeface="Arial"/>
              </a:rPr>
              <a:t>mesoscale</a:t>
            </a:r>
            <a:r>
              <a:rPr lang="en-US" sz="1500" dirty="0" smtClean="0">
                <a:latin typeface="Arial"/>
                <a:cs typeface="Arial"/>
              </a:rPr>
              <a:t> model. </a:t>
            </a:r>
            <a:r>
              <a:rPr lang="en-US" sz="1500" i="1" dirty="0">
                <a:latin typeface="Arial"/>
                <a:cs typeface="Arial"/>
              </a:rPr>
              <a:t>Mon. </a:t>
            </a:r>
            <a:r>
              <a:rPr lang="en-US" sz="1500" i="1" dirty="0" err="1">
                <a:latin typeface="Arial"/>
                <a:cs typeface="Arial"/>
              </a:rPr>
              <a:t>Wea</a:t>
            </a:r>
            <a:r>
              <a:rPr lang="en-US" sz="1500" i="1" dirty="0">
                <a:latin typeface="Arial"/>
                <a:cs typeface="Arial"/>
              </a:rPr>
              <a:t>. Rev.</a:t>
            </a:r>
            <a:r>
              <a:rPr lang="en-US" sz="1500" dirty="0">
                <a:latin typeface="Arial"/>
                <a:cs typeface="Arial"/>
              </a:rPr>
              <a:t>, </a:t>
            </a:r>
            <a:r>
              <a:rPr lang="en-US" sz="1500" b="1" dirty="0" smtClean="0">
                <a:latin typeface="Arial"/>
                <a:cs typeface="Arial"/>
              </a:rPr>
              <a:t>138</a:t>
            </a:r>
            <a:r>
              <a:rPr lang="en-US" sz="1500" dirty="0" smtClean="0">
                <a:latin typeface="Arial"/>
                <a:cs typeface="Arial"/>
              </a:rPr>
              <a:t>, 3840–3857. </a:t>
            </a:r>
            <a:endParaRPr lang="en-US" sz="1500" dirty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1500" dirty="0" smtClean="0">
                <a:latin typeface="Arial"/>
                <a:cs typeface="Arial"/>
              </a:rPr>
              <a:t>Hakim</a:t>
            </a:r>
            <a:r>
              <a:rPr lang="en-US" sz="1500" dirty="0">
                <a:latin typeface="Arial"/>
                <a:cs typeface="Arial"/>
              </a:rPr>
              <a:t>, G. J., L. F. Bosart, and D. Keyser, 1995: The Ohio Valley wave-merger cyclogenesis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 smtClean="0">
                <a:latin typeface="Arial"/>
                <a:cs typeface="Arial"/>
              </a:rPr>
              <a:t>		event </a:t>
            </a:r>
            <a:r>
              <a:rPr lang="en-US" sz="1500" dirty="0">
                <a:latin typeface="Arial"/>
                <a:cs typeface="Arial"/>
              </a:rPr>
              <a:t>of 25–26 January 1978. Part I: Multiscale case study. </a:t>
            </a:r>
            <a:r>
              <a:rPr lang="en-US" sz="1500" i="1" dirty="0">
                <a:latin typeface="Arial"/>
                <a:cs typeface="Arial"/>
              </a:rPr>
              <a:t>Mon. </a:t>
            </a:r>
            <a:r>
              <a:rPr lang="en-US" sz="1500" i="1" dirty="0" err="1">
                <a:latin typeface="Arial"/>
                <a:cs typeface="Arial"/>
              </a:rPr>
              <a:t>Wea</a:t>
            </a:r>
            <a:r>
              <a:rPr lang="en-US" sz="1500" i="1" dirty="0">
                <a:latin typeface="Arial"/>
                <a:cs typeface="Arial"/>
              </a:rPr>
              <a:t>. Rev</a:t>
            </a:r>
            <a:r>
              <a:rPr lang="en-US" sz="1500" dirty="0">
                <a:latin typeface="Arial"/>
                <a:cs typeface="Arial"/>
              </a:rPr>
              <a:t>., </a:t>
            </a:r>
            <a:r>
              <a:rPr lang="en-US" sz="1500" b="1" dirty="0">
                <a:latin typeface="Arial"/>
                <a:cs typeface="Arial"/>
              </a:rPr>
              <a:t>123</a:t>
            </a:r>
            <a:r>
              <a:rPr lang="en-US" sz="1500" dirty="0">
                <a:latin typeface="Arial"/>
                <a:cs typeface="Arial"/>
              </a:rPr>
              <a:t>, 2663–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>
                <a:latin typeface="Arial"/>
                <a:cs typeface="Arial"/>
              </a:rPr>
              <a:t>	</a:t>
            </a:r>
            <a:r>
              <a:rPr lang="en-US" sz="1500" dirty="0" smtClean="0">
                <a:latin typeface="Arial"/>
                <a:cs typeface="Arial"/>
              </a:rPr>
              <a:t>	2692</a:t>
            </a:r>
            <a:r>
              <a:rPr lang="en-US" sz="1500" dirty="0">
                <a:latin typeface="Arial"/>
                <a:cs typeface="Arial"/>
              </a:rPr>
              <a:t>.  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latin typeface="Arial"/>
                <a:cs typeface="Arial"/>
              </a:rPr>
              <a:t>Hakim, G. J., D. Keyser, and L. F. Bosart, 1996: The Ohio Valley wave-merger cyclogenesis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 smtClean="0">
                <a:latin typeface="Arial"/>
                <a:cs typeface="Arial"/>
              </a:rPr>
              <a:t>		event </a:t>
            </a:r>
            <a:r>
              <a:rPr lang="en-US" sz="1500" dirty="0">
                <a:latin typeface="Arial"/>
                <a:cs typeface="Arial"/>
              </a:rPr>
              <a:t>of 25–26 January 1978. Part II: Diagnosis using </a:t>
            </a:r>
            <a:r>
              <a:rPr lang="en-US" sz="1500" dirty="0" err="1">
                <a:latin typeface="Arial"/>
                <a:cs typeface="Arial"/>
              </a:rPr>
              <a:t>quasigeostrophic</a:t>
            </a:r>
            <a:r>
              <a:rPr lang="en-US" sz="1500" dirty="0">
                <a:latin typeface="Arial"/>
                <a:cs typeface="Arial"/>
              </a:rPr>
              <a:t> potential vorticity </a:t>
            </a:r>
            <a:endParaRPr lang="en-US" sz="15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 smtClean="0">
                <a:latin typeface="Arial"/>
                <a:cs typeface="Arial"/>
              </a:rPr>
              <a:t>		inversion</a:t>
            </a:r>
            <a:r>
              <a:rPr lang="en-US" sz="1500" dirty="0">
                <a:latin typeface="Arial"/>
                <a:cs typeface="Arial"/>
              </a:rPr>
              <a:t>. </a:t>
            </a:r>
            <a:r>
              <a:rPr lang="en-US" sz="1500" i="1" dirty="0">
                <a:latin typeface="Arial"/>
                <a:cs typeface="Arial"/>
              </a:rPr>
              <a:t>Mon. </a:t>
            </a:r>
            <a:r>
              <a:rPr lang="en-US" sz="1500" i="1" dirty="0" err="1">
                <a:latin typeface="Arial"/>
                <a:cs typeface="Arial"/>
              </a:rPr>
              <a:t>Wea</a:t>
            </a:r>
            <a:r>
              <a:rPr lang="en-US" sz="1500" i="1" dirty="0">
                <a:latin typeface="Arial"/>
                <a:cs typeface="Arial"/>
              </a:rPr>
              <a:t>. Rev</a:t>
            </a:r>
            <a:r>
              <a:rPr lang="en-US" sz="1500" dirty="0">
                <a:latin typeface="Arial"/>
                <a:cs typeface="Arial"/>
              </a:rPr>
              <a:t>., </a:t>
            </a:r>
            <a:r>
              <a:rPr lang="en-US" sz="1500" b="1" dirty="0">
                <a:latin typeface="Arial"/>
                <a:cs typeface="Arial"/>
              </a:rPr>
              <a:t>124</a:t>
            </a:r>
            <a:r>
              <a:rPr lang="en-US" sz="1500" dirty="0">
                <a:latin typeface="Arial"/>
                <a:cs typeface="Arial"/>
              </a:rPr>
              <a:t>, 2176–2205</a:t>
            </a:r>
            <a:r>
              <a:rPr lang="en-US" sz="1500" dirty="0" smtClean="0">
                <a:latin typeface="Arial"/>
                <a:cs typeface="Arial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1500" dirty="0" smtClean="0">
                <a:latin typeface="Arial"/>
                <a:cs typeface="Arial"/>
              </a:rPr>
              <a:t>Hakim, G. J., 2000: Climatology of coherent structures on the extratropical tropopause.</a:t>
            </a:r>
            <a:r>
              <a:rPr lang="en-US" sz="1500" i="1" dirty="0" smtClean="0">
                <a:latin typeface="Arial"/>
                <a:cs typeface="Arial"/>
              </a:rPr>
              <a:t> Mon. 	</a:t>
            </a:r>
            <a:endParaRPr lang="en-US" sz="1500" i="1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500" i="1" dirty="0" smtClean="0">
                <a:latin typeface="Arial"/>
                <a:cs typeface="Arial"/>
              </a:rPr>
              <a:t>		</a:t>
            </a:r>
            <a:r>
              <a:rPr lang="en-US" sz="1500" i="1" dirty="0" err="1" smtClean="0">
                <a:latin typeface="Arial"/>
                <a:cs typeface="Arial"/>
              </a:rPr>
              <a:t>Wea</a:t>
            </a:r>
            <a:r>
              <a:rPr lang="en-US" sz="1500" i="1" dirty="0" smtClean="0">
                <a:latin typeface="Arial"/>
                <a:cs typeface="Arial"/>
              </a:rPr>
              <a:t>. Rev</a:t>
            </a:r>
            <a:r>
              <a:rPr lang="en-US" sz="1500" dirty="0" smtClean="0">
                <a:latin typeface="Arial"/>
                <a:cs typeface="Arial"/>
              </a:rPr>
              <a:t>., </a:t>
            </a:r>
            <a:r>
              <a:rPr lang="en-US" sz="1500" b="1" dirty="0" smtClean="0">
                <a:latin typeface="Arial"/>
                <a:cs typeface="Arial"/>
              </a:rPr>
              <a:t>128</a:t>
            </a:r>
            <a:r>
              <a:rPr lang="en-US" sz="1500" dirty="0" smtClean="0">
                <a:latin typeface="Arial"/>
                <a:cs typeface="Arial"/>
              </a:rPr>
              <a:t>, 385–406.</a:t>
            </a:r>
          </a:p>
          <a:p>
            <a:pPr>
              <a:lnSpc>
                <a:spcPct val="90000"/>
              </a:lnSpc>
            </a:pPr>
            <a:r>
              <a:rPr lang="en-US" sz="1500" dirty="0" smtClean="0">
                <a:latin typeface="Arial"/>
                <a:cs typeface="Arial"/>
              </a:rPr>
              <a:t>Hoskins</a:t>
            </a:r>
            <a:r>
              <a:rPr lang="en-US" sz="1500" dirty="0">
                <a:latin typeface="Arial"/>
                <a:cs typeface="Arial"/>
              </a:rPr>
              <a:t>, B. J., M. E. McIntyre, and A. W. Robertson, 1985: On the use and significance of </a:t>
            </a:r>
            <a:endParaRPr lang="en-US" sz="15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 smtClean="0">
                <a:latin typeface="Arial"/>
                <a:cs typeface="Arial"/>
              </a:rPr>
              <a:t>		isentropic potential vorticity maps. </a:t>
            </a:r>
            <a:r>
              <a:rPr lang="en-US" sz="1500" i="1" dirty="0" smtClean="0">
                <a:latin typeface="Arial"/>
                <a:cs typeface="Arial"/>
              </a:rPr>
              <a:t>Quart. J. Roy. Meteor. Soc</a:t>
            </a:r>
            <a:r>
              <a:rPr lang="en-US" sz="1500" dirty="0" smtClean="0">
                <a:latin typeface="Arial"/>
                <a:cs typeface="Arial"/>
              </a:rPr>
              <a:t>., </a:t>
            </a:r>
            <a:r>
              <a:rPr lang="en-US" sz="1500" b="1" dirty="0" smtClean="0">
                <a:latin typeface="Arial"/>
                <a:cs typeface="Arial"/>
              </a:rPr>
              <a:t>111</a:t>
            </a:r>
            <a:r>
              <a:rPr lang="en-US" sz="1500" dirty="0" smtClean="0">
                <a:latin typeface="Arial"/>
                <a:cs typeface="Arial"/>
              </a:rPr>
              <a:t>, 877–956.</a:t>
            </a:r>
          </a:p>
          <a:p>
            <a:pPr>
              <a:lnSpc>
                <a:spcPct val="90000"/>
              </a:lnSpc>
            </a:pPr>
            <a:r>
              <a:rPr lang="en-US" sz="1500" dirty="0" smtClean="0">
                <a:latin typeface="Arial"/>
                <a:cs typeface="Arial"/>
              </a:rPr>
              <a:t>Pyle</a:t>
            </a:r>
            <a:r>
              <a:rPr lang="en-US" sz="1500" dirty="0">
                <a:latin typeface="Arial"/>
                <a:cs typeface="Arial"/>
              </a:rPr>
              <a:t>, M. E., et al., 2004: A diagnostic study of jet streaks: Kinematic signatures and relationship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 smtClean="0">
                <a:latin typeface="Arial"/>
                <a:cs typeface="Arial"/>
              </a:rPr>
              <a:t>		to </a:t>
            </a:r>
            <a:r>
              <a:rPr lang="en-US" sz="1500" dirty="0">
                <a:latin typeface="Arial"/>
                <a:cs typeface="Arial"/>
              </a:rPr>
              <a:t>coherent tropopause disturbances. </a:t>
            </a:r>
            <a:r>
              <a:rPr lang="en-US" sz="1500" i="1" dirty="0">
                <a:latin typeface="Arial"/>
                <a:cs typeface="Arial"/>
              </a:rPr>
              <a:t>Mon. </a:t>
            </a:r>
            <a:r>
              <a:rPr lang="en-US" sz="1500" i="1" dirty="0" err="1">
                <a:latin typeface="Arial"/>
                <a:cs typeface="Arial"/>
              </a:rPr>
              <a:t>Wea</a:t>
            </a:r>
            <a:r>
              <a:rPr lang="en-US" sz="1500" i="1" dirty="0">
                <a:latin typeface="Arial"/>
                <a:cs typeface="Arial"/>
              </a:rPr>
              <a:t>. Rev., </a:t>
            </a:r>
            <a:r>
              <a:rPr lang="en-US" sz="1500" b="1" dirty="0">
                <a:latin typeface="Arial"/>
                <a:cs typeface="Arial"/>
              </a:rPr>
              <a:t>132</a:t>
            </a:r>
            <a:r>
              <a:rPr lang="en-US" sz="1500" dirty="0">
                <a:latin typeface="Arial"/>
                <a:cs typeface="Arial"/>
              </a:rPr>
              <a:t>, 297–319.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latin typeface="Arial"/>
                <a:cs typeface="Arial"/>
              </a:rPr>
              <a:t>Shapiro, M. A., T. </a:t>
            </a:r>
            <a:r>
              <a:rPr lang="en-US" sz="1500" dirty="0" err="1">
                <a:latin typeface="Arial"/>
                <a:cs typeface="Arial"/>
              </a:rPr>
              <a:t>Hampel</a:t>
            </a:r>
            <a:r>
              <a:rPr lang="en-US" sz="1500" dirty="0">
                <a:latin typeface="Arial"/>
                <a:cs typeface="Arial"/>
              </a:rPr>
              <a:t> and A. J. Krueger, 1987: The Arctic tropopause fold. </a:t>
            </a:r>
            <a:r>
              <a:rPr lang="en-US" sz="1500" i="1" dirty="0">
                <a:latin typeface="Arial"/>
                <a:cs typeface="Arial"/>
              </a:rPr>
              <a:t>Mon. </a:t>
            </a:r>
            <a:r>
              <a:rPr lang="en-US" sz="1500" i="1" dirty="0" err="1">
                <a:latin typeface="Arial"/>
                <a:cs typeface="Arial"/>
              </a:rPr>
              <a:t>Wea</a:t>
            </a:r>
            <a:r>
              <a:rPr lang="en-US" sz="1500" i="1" dirty="0">
                <a:latin typeface="Arial"/>
                <a:cs typeface="Arial"/>
              </a:rPr>
              <a:t>. </a:t>
            </a:r>
            <a:endParaRPr lang="en-US" sz="15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500" i="1" dirty="0" smtClean="0">
                <a:latin typeface="Arial"/>
                <a:cs typeface="Arial"/>
              </a:rPr>
              <a:t>		Rev</a:t>
            </a:r>
            <a:r>
              <a:rPr lang="en-US" sz="1500" dirty="0">
                <a:latin typeface="Arial"/>
                <a:cs typeface="Arial"/>
              </a:rPr>
              <a:t>., </a:t>
            </a:r>
            <a:r>
              <a:rPr lang="en-US" sz="1500" b="1" dirty="0">
                <a:latin typeface="Arial"/>
                <a:cs typeface="Arial"/>
              </a:rPr>
              <a:t>115</a:t>
            </a:r>
            <a:r>
              <a:rPr lang="en-US" sz="1500" dirty="0">
                <a:latin typeface="Arial"/>
                <a:cs typeface="Arial"/>
              </a:rPr>
              <a:t>, 444–454</a:t>
            </a:r>
            <a:r>
              <a:rPr lang="en-US" sz="1500" dirty="0" smtClean="0">
                <a:latin typeface="Arial"/>
                <a:cs typeface="Arial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1500" dirty="0" err="1" smtClean="0">
                <a:latin typeface="Arial"/>
                <a:cs typeface="Arial"/>
              </a:rPr>
              <a:t>Takayabu</a:t>
            </a:r>
            <a:r>
              <a:rPr lang="en-US" sz="1500" dirty="0" smtClean="0">
                <a:latin typeface="Arial"/>
                <a:cs typeface="Arial"/>
              </a:rPr>
              <a:t>, I., 1991: “Coupling development”: An efficient mechanism for the development of 	</a:t>
            </a:r>
            <a:endParaRPr lang="en-US" sz="15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 smtClean="0">
                <a:latin typeface="Arial"/>
                <a:cs typeface="Arial"/>
              </a:rPr>
              <a:t>		extratropical cyclones. </a:t>
            </a:r>
            <a:r>
              <a:rPr lang="en-US" sz="1500" i="1" dirty="0" smtClean="0">
                <a:latin typeface="Arial"/>
                <a:cs typeface="Arial"/>
              </a:rPr>
              <a:t>J. Meteor. Soc. Japan</a:t>
            </a:r>
            <a:r>
              <a:rPr lang="en-US" sz="1500" dirty="0" smtClean="0">
                <a:latin typeface="Arial"/>
                <a:cs typeface="Arial"/>
              </a:rPr>
              <a:t>, </a:t>
            </a:r>
            <a:r>
              <a:rPr lang="en-US" sz="1500" b="1" dirty="0" smtClean="0">
                <a:latin typeface="Arial"/>
                <a:cs typeface="Arial"/>
              </a:rPr>
              <a:t>69</a:t>
            </a:r>
            <a:r>
              <a:rPr lang="en-US" sz="1500" dirty="0" smtClean="0">
                <a:latin typeface="Arial"/>
                <a:cs typeface="Arial"/>
              </a:rPr>
              <a:t>, 609–628.</a:t>
            </a:r>
          </a:p>
          <a:p>
            <a:pPr>
              <a:lnSpc>
                <a:spcPct val="90000"/>
              </a:lnSpc>
            </a:pPr>
            <a:r>
              <a:rPr lang="en-US" sz="1500" dirty="0" err="1" smtClean="0">
                <a:latin typeface="Arial"/>
                <a:cs typeface="Arial"/>
              </a:rPr>
              <a:t>Uccellini</a:t>
            </a:r>
            <a:r>
              <a:rPr lang="en-US" sz="1500" dirty="0" smtClean="0">
                <a:latin typeface="Arial"/>
                <a:cs typeface="Arial"/>
              </a:rPr>
              <a:t>, L. W., D. Keyser, K. F. Brill, and C. H. Walsh, 1985: The Presidents’ Day cyclone of 18–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      		19 February 1979: Influence of upstream trough amplification and associated tropopause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 smtClean="0">
                <a:latin typeface="Arial"/>
                <a:cs typeface="Arial"/>
              </a:rPr>
              <a:t>       		folding on rapid cyclogenesis. </a:t>
            </a:r>
            <a:r>
              <a:rPr lang="en-US" sz="1500" i="1" dirty="0" smtClean="0">
                <a:latin typeface="Arial"/>
                <a:cs typeface="Arial"/>
              </a:rPr>
              <a:t>Mon. </a:t>
            </a:r>
            <a:r>
              <a:rPr lang="en-US" sz="1500" i="1" dirty="0" err="1" smtClean="0">
                <a:latin typeface="Arial"/>
                <a:cs typeface="Arial"/>
              </a:rPr>
              <a:t>Wea</a:t>
            </a:r>
            <a:r>
              <a:rPr lang="en-US" sz="1500" i="1" dirty="0" smtClean="0">
                <a:latin typeface="Arial"/>
                <a:cs typeface="Arial"/>
              </a:rPr>
              <a:t>. Rev.</a:t>
            </a:r>
            <a:r>
              <a:rPr lang="en-US" sz="1500" dirty="0" smtClean="0">
                <a:latin typeface="Arial"/>
                <a:cs typeface="Arial"/>
              </a:rPr>
              <a:t>, </a:t>
            </a:r>
            <a:r>
              <a:rPr lang="en-US" sz="1500" b="1" dirty="0" smtClean="0">
                <a:latin typeface="Arial"/>
                <a:cs typeface="Arial"/>
              </a:rPr>
              <a:t>113</a:t>
            </a:r>
            <a:r>
              <a:rPr lang="en-US" sz="1500" dirty="0" smtClean="0">
                <a:latin typeface="Arial"/>
                <a:cs typeface="Arial"/>
              </a:rPr>
              <a:t>, 962–988.</a:t>
            </a:r>
          </a:p>
          <a:p>
            <a:pPr>
              <a:lnSpc>
                <a:spcPct val="90000"/>
              </a:lnSpc>
            </a:pPr>
            <a:r>
              <a:rPr lang="en-US" sz="1500" dirty="0" smtClean="0">
                <a:latin typeface="Arial"/>
                <a:cs typeface="Arial"/>
              </a:rPr>
              <a:t>Waugh, D. W., A. H. </a:t>
            </a:r>
            <a:r>
              <a:rPr lang="en-US" sz="1500" dirty="0" err="1" smtClean="0">
                <a:latin typeface="Arial"/>
                <a:cs typeface="Arial"/>
              </a:rPr>
              <a:t>Sobel</a:t>
            </a:r>
            <a:r>
              <a:rPr lang="en-US" sz="1500" dirty="0" smtClean="0">
                <a:latin typeface="Arial"/>
                <a:cs typeface="Arial"/>
              </a:rPr>
              <a:t>, and L. M. </a:t>
            </a:r>
            <a:r>
              <a:rPr lang="en-US" sz="1500" dirty="0" err="1" smtClean="0">
                <a:latin typeface="Arial"/>
                <a:cs typeface="Arial"/>
              </a:rPr>
              <a:t>Polvani</a:t>
            </a:r>
            <a:r>
              <a:rPr lang="en-US" sz="1500" dirty="0" smtClean="0">
                <a:latin typeface="Arial"/>
                <a:cs typeface="Arial"/>
              </a:rPr>
              <a:t>, 2017: What is the polar </a:t>
            </a:r>
            <a:r>
              <a:rPr lang="en-US" sz="1500" dirty="0">
                <a:latin typeface="Arial"/>
                <a:cs typeface="Arial"/>
              </a:rPr>
              <a:t>v</a:t>
            </a:r>
            <a:r>
              <a:rPr lang="en-US" sz="1500" dirty="0" smtClean="0">
                <a:latin typeface="Arial"/>
                <a:cs typeface="Arial"/>
              </a:rPr>
              <a:t>ortex and how </a:t>
            </a:r>
            <a:r>
              <a:rPr lang="en-US" sz="1500" dirty="0">
                <a:latin typeface="Arial"/>
                <a:cs typeface="Arial"/>
              </a:rPr>
              <a:t>d</a:t>
            </a:r>
            <a:r>
              <a:rPr lang="en-US" sz="1500" dirty="0" smtClean="0">
                <a:latin typeface="Arial"/>
                <a:cs typeface="Arial"/>
              </a:rPr>
              <a:t>oes </a:t>
            </a:r>
            <a:r>
              <a:rPr lang="en-US" sz="1500" dirty="0">
                <a:latin typeface="Arial"/>
                <a:cs typeface="Arial"/>
              </a:rPr>
              <a:t>i</a:t>
            </a:r>
            <a:r>
              <a:rPr lang="en-US" sz="1500" dirty="0" smtClean="0">
                <a:latin typeface="Arial"/>
                <a:cs typeface="Arial"/>
              </a:rPr>
              <a:t>t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      		influence weather? </a:t>
            </a:r>
            <a:r>
              <a:rPr lang="en-US" sz="1500" i="1" dirty="0" smtClean="0">
                <a:latin typeface="Arial"/>
                <a:cs typeface="Arial"/>
              </a:rPr>
              <a:t>Bull. Amer. Meteor. </a:t>
            </a:r>
            <a:r>
              <a:rPr lang="en-US" sz="1500" dirty="0" smtClean="0">
                <a:latin typeface="Arial"/>
                <a:cs typeface="Arial"/>
              </a:rPr>
              <a:t>Soc., </a:t>
            </a:r>
            <a:r>
              <a:rPr lang="en-US" sz="1500" b="1" dirty="0" smtClean="0">
                <a:latin typeface="Arial"/>
                <a:cs typeface="Arial"/>
              </a:rPr>
              <a:t>98</a:t>
            </a:r>
            <a:r>
              <a:rPr lang="en-US" sz="1500" dirty="0" smtClean="0">
                <a:latin typeface="Arial"/>
                <a:cs typeface="Arial"/>
              </a:rPr>
              <a:t>, 37–44.</a:t>
            </a:r>
            <a:endParaRPr lang="en-US" sz="15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in Relation to the “Polar Vortex”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0871" y="5838151"/>
            <a:ext cx="9060139" cy="60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Schematic of stratospheric and tropospheric polar vortices. Adapted from Fig. 1 in Waugh et al. (2017) 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Waugh et al. (2017)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Shot 2017-01-30 at 6.29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5" y="1136650"/>
            <a:ext cx="8866997" cy="487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8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in Relation to the “Polar Vortex”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0871" y="5656739"/>
            <a:ext cx="9060139" cy="10554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Climatological zonal-mean zonal wind for Jan and Jul. Diamonds mark hemispheric maximum of zonal wind at each pressure level and approximate edge of polar vortex for that hemisphere. Data source: National Oceanic and Atmospheric Administration (NOAA) and Climate Prediction Center (CPC) analyses. Adapted from Fig. 2 in Waugh et al. (2017).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Waugh et al. (2017)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Shot 2017-01-30 at 6.32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4281"/>
            <a:ext cx="9144000" cy="467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88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in Relation to the “Polar Vortex”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-46169" y="5549246"/>
            <a:ext cx="4728695" cy="1308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300-hPa geopotential height (shaded, m) for 6 Jan 2014. Black edge marks tropospheric polar vortex edge at 300-hPa and white contours mark stratospheric vortex edge at 50 hPa. R and T represent locations of ridge and trough, respectively. Adapted from Fig. 4 in Waugh et al. (2017).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Waugh et al. (2017)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Shot 2017-01-30 at 6.37.1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" t="10580"/>
          <a:stretch/>
        </p:blipFill>
        <p:spPr>
          <a:xfrm>
            <a:off x="59696" y="1045541"/>
            <a:ext cx="4502867" cy="4219411"/>
          </a:xfrm>
          <a:prstGeom prst="rect">
            <a:avLst/>
          </a:prstGeom>
        </p:spPr>
      </p:pic>
      <p:grpSp>
        <p:nvGrpSpPr>
          <p:cNvPr id="99" name="Group 98"/>
          <p:cNvGrpSpPr/>
          <p:nvPr/>
        </p:nvGrpSpPr>
        <p:grpSpPr>
          <a:xfrm>
            <a:off x="101636" y="5292595"/>
            <a:ext cx="4239535" cy="344642"/>
            <a:chOff x="101636" y="5225755"/>
            <a:chExt cx="4239535" cy="344642"/>
          </a:xfrm>
        </p:grpSpPr>
        <p:pic>
          <p:nvPicPr>
            <p:cNvPr id="4" name="Picture 3" descr="Screen Shot 2017-01-30 at 6.55.37 PM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95375" y="3232016"/>
              <a:ext cx="252057" cy="423953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2114" y="5431898"/>
              <a:ext cx="45083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58801" y="5431898"/>
              <a:ext cx="45083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8240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94317" y="5431898"/>
              <a:ext cx="45083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8480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733870" y="5431898"/>
              <a:ext cx="45083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8720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77411" y="5431769"/>
              <a:ext cx="45083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8960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16445" y="5431198"/>
              <a:ext cx="45083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9200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48281" y="5430627"/>
              <a:ext cx="45083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9440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56871" y="5430627"/>
              <a:ext cx="45083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9680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7" name="Picture 6" descr="DT_theta_20140106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" b="5148"/>
          <a:stretch/>
        </p:blipFill>
        <p:spPr>
          <a:xfrm>
            <a:off x="4562563" y="954835"/>
            <a:ext cx="4507955" cy="4340599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4658188" y="5351009"/>
            <a:ext cx="4421471" cy="244479"/>
            <a:chOff x="4658188" y="5351009"/>
            <a:chExt cx="4421471" cy="244479"/>
          </a:xfrm>
        </p:grpSpPr>
        <p:pic>
          <p:nvPicPr>
            <p:cNvPr id="44" name="Picture 43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4696538" y="5351009"/>
              <a:ext cx="4343400" cy="12801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252103" y="54563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834629" y="5455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26122" y="5455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012230" y="5454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599583" y="545698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191810" y="5454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779103" y="5454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954722" y="545698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658188" y="5454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543315" y="5454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279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135091" y="5454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297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719638" y="545698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309611" y="545698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893789" y="545698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486016" y="5455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369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00" name="Content Placeholder 2"/>
          <p:cNvSpPr>
            <a:spLocks noGrp="1"/>
          </p:cNvSpPr>
          <p:nvPr>
            <p:ph idx="1"/>
          </p:nvPr>
        </p:nvSpPr>
        <p:spPr>
          <a:xfrm>
            <a:off x="4777017" y="5752346"/>
            <a:ext cx="4366983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surface.             Data source: ERA-Interim.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864" y="5661640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4669690" y="5653277"/>
            <a:ext cx="0" cy="11666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667" y="682530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Content Placeholder 2"/>
          <p:cNvSpPr txBox="1">
            <a:spLocks/>
          </p:cNvSpPr>
          <p:nvPr/>
        </p:nvSpPr>
        <p:spPr>
          <a:xfrm>
            <a:off x="-9106" y="693918"/>
            <a:ext cx="4571670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Jan 2014</a:t>
            </a:r>
            <a:endParaRPr lang="en-US" sz="1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Content Placeholder 2"/>
          <p:cNvSpPr txBox="1">
            <a:spLocks/>
          </p:cNvSpPr>
          <p:nvPr/>
        </p:nvSpPr>
        <p:spPr>
          <a:xfrm>
            <a:off x="4507989" y="693918"/>
            <a:ext cx="4571670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UTC 6 Jan 2014</a:t>
            </a:r>
            <a:endParaRPr lang="en-US" sz="1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5647859" y="4081469"/>
            <a:ext cx="88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>
            <a:off x="6446230" y="4343007"/>
            <a:ext cx="345285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48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in Relation to the “Polar Vortex”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-46169" y="5549246"/>
            <a:ext cx="4728695" cy="1308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300-hPa geopotential height (shaded, m) for 6 Jan 2014. Black edge marks tropospheric polar vortex edge at 300-hPa and white contours mark stratospheric vortex edge at 50 hPa. R and T represent locations of ridge and trough, respectively. Adapted from Fig. 4 in Waugh et al. (2017).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Waugh et al. (2017)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Shot 2017-01-30 at 6.37.1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" t="10580"/>
          <a:stretch/>
        </p:blipFill>
        <p:spPr>
          <a:xfrm>
            <a:off x="59696" y="1045541"/>
            <a:ext cx="4502867" cy="4219411"/>
          </a:xfrm>
          <a:prstGeom prst="rect">
            <a:avLst/>
          </a:prstGeom>
        </p:spPr>
      </p:pic>
      <p:grpSp>
        <p:nvGrpSpPr>
          <p:cNvPr id="99" name="Group 98"/>
          <p:cNvGrpSpPr/>
          <p:nvPr/>
        </p:nvGrpSpPr>
        <p:grpSpPr>
          <a:xfrm>
            <a:off x="101636" y="5292595"/>
            <a:ext cx="4239535" cy="344642"/>
            <a:chOff x="101636" y="5225755"/>
            <a:chExt cx="4239535" cy="344642"/>
          </a:xfrm>
        </p:grpSpPr>
        <p:pic>
          <p:nvPicPr>
            <p:cNvPr id="4" name="Picture 3" descr="Screen Shot 2017-01-30 at 6.55.37 PM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95375" y="3232016"/>
              <a:ext cx="252057" cy="423953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2114" y="5431898"/>
              <a:ext cx="45083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58801" y="5431898"/>
              <a:ext cx="45083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8240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94317" y="5431898"/>
              <a:ext cx="45083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8480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733870" y="5431898"/>
              <a:ext cx="45083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8720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77411" y="5431769"/>
              <a:ext cx="45083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8960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16445" y="5431198"/>
              <a:ext cx="45083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9200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48281" y="5430627"/>
              <a:ext cx="45083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9440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56871" y="5430627"/>
              <a:ext cx="45083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9680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cxnSp>
        <p:nvCxnSpPr>
          <p:cNvPr id="101" name="Straight Connector 100"/>
          <p:cNvCxnSpPr/>
          <p:nvPr/>
        </p:nvCxnSpPr>
        <p:spPr>
          <a:xfrm>
            <a:off x="864" y="5661640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4669690" y="5653277"/>
            <a:ext cx="0" cy="11666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667" y="682530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Content Placeholder 2"/>
          <p:cNvSpPr txBox="1">
            <a:spLocks/>
          </p:cNvSpPr>
          <p:nvPr/>
        </p:nvSpPr>
        <p:spPr>
          <a:xfrm>
            <a:off x="-9106" y="693918"/>
            <a:ext cx="4571670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Jan 2014</a:t>
            </a:r>
            <a:endParaRPr lang="en-US" sz="1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Content Placeholder 2"/>
          <p:cNvSpPr txBox="1">
            <a:spLocks/>
          </p:cNvSpPr>
          <p:nvPr/>
        </p:nvSpPr>
        <p:spPr>
          <a:xfrm>
            <a:off x="4507989" y="693918"/>
            <a:ext cx="4571670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UTC 6 Jan 2014</a:t>
            </a:r>
            <a:endParaRPr lang="en-US" sz="1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hickness_20140106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" b="5388"/>
          <a:stretch/>
        </p:blipFill>
        <p:spPr>
          <a:xfrm>
            <a:off x="4566021" y="964726"/>
            <a:ext cx="4504823" cy="4315968"/>
          </a:xfrm>
          <a:prstGeom prst="rect">
            <a:avLst/>
          </a:prstGeom>
        </p:spPr>
      </p:pic>
      <p:sp>
        <p:nvSpPr>
          <p:cNvPr id="4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                CP denotes “cold pool”.                                                 Data source: ERA-Interim.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744735" y="5357969"/>
            <a:ext cx="4343400" cy="260526"/>
            <a:chOff x="4744735" y="5357969"/>
            <a:chExt cx="4343400" cy="260526"/>
          </a:xfrm>
        </p:grpSpPr>
        <p:pic>
          <p:nvPicPr>
            <p:cNvPr id="49" name="Picture 48" descr="thickness_19820108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4744735" y="5357969"/>
              <a:ext cx="4343400" cy="128016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319133" y="54754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033901" y="547532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744735" y="54754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613994" y="54751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97447" y="54754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186549" y="54751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475715" y="54754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770576" y="54751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056077" y="547532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45243" y="547999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635800" y="547532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918968" y="54751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213829" y="547532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497300" y="54751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783541" y="54751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</p:grpSp>
      <p:sp>
        <p:nvSpPr>
          <p:cNvPr id="92" name="Rectangle 91"/>
          <p:cNvSpPr/>
          <p:nvPr/>
        </p:nvSpPr>
        <p:spPr>
          <a:xfrm>
            <a:off x="5751115" y="4081469"/>
            <a:ext cx="6834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6446230" y="4343007"/>
            <a:ext cx="345285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733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100445</TotalTime>
  <Words>7215</Words>
  <Application>Microsoft Macintosh PowerPoint</Application>
  <PresentationFormat>On-screen Show (4:3)</PresentationFormat>
  <Paragraphs>1245</Paragraphs>
  <Slides>57</Slides>
  <Notes>56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Linkages between Tropopause Polar Vortices and the Development of Extratropical Cyclones</vt:lpstr>
      <vt:lpstr>Coherent Disturbances on the Dynamic Tropopause</vt:lpstr>
      <vt:lpstr>Coherent Disturbances on the Dynamic Tropopause</vt:lpstr>
      <vt:lpstr>Coherent Disturbances on the Dynamic Tropopause</vt:lpstr>
      <vt:lpstr>Example of a TPV</vt:lpstr>
      <vt:lpstr>TPVs in Relation to the “Polar Vortex”</vt:lpstr>
      <vt:lpstr>TPVs in Relation to the “Polar Vortex”</vt:lpstr>
      <vt:lpstr>TPVs in Relation to the “Polar Vortex”</vt:lpstr>
      <vt:lpstr>TPVs in Relation to the “Polar Vortex”</vt:lpstr>
      <vt:lpstr>Tropopause-based PV Anomalies</vt:lpstr>
      <vt:lpstr>Cyclonic PV Anomalies and Cyclogenesis</vt:lpstr>
      <vt:lpstr>Cyclonic PV Anomalies and Cyclogenesis</vt:lpstr>
      <vt:lpstr>Cyclonic PV Anomalies and Cyclogenesis</vt:lpstr>
      <vt:lpstr>Cyclonic PV Anomalies and Cyclogenesis</vt:lpstr>
      <vt:lpstr>Cyclonic PV Anomalies and Cyclogenesis</vt:lpstr>
      <vt:lpstr>Cyclonic PV Anomalies and Cyclogenesis</vt:lpstr>
      <vt:lpstr>Presidents’ Day Storm of 1979 </vt:lpstr>
      <vt:lpstr>Presidents’ Day Storm of 1979 </vt:lpstr>
      <vt:lpstr>Presidents’ Day Storm of 1979 </vt:lpstr>
      <vt:lpstr>Presidents’ Day Storm of 1979 </vt:lpstr>
      <vt:lpstr>Presidents’ Day Storm of 1979 </vt:lpstr>
      <vt:lpstr>Presidents’ Day Storm of 1979 </vt:lpstr>
      <vt:lpstr>Presidents’ Day Storm of 1979 </vt:lpstr>
      <vt:lpstr>Presidents’ Day Storm of 1979 </vt:lpstr>
      <vt:lpstr>Presidents’ Day Storm of 1979 </vt:lpstr>
      <vt:lpstr>Presidents’ Day Storm of 1979 </vt:lpstr>
      <vt:lpstr>Presidents’ Day Storm of 1979 </vt:lpstr>
      <vt:lpstr>TPV-induced Cyclogenesis</vt:lpstr>
      <vt:lpstr>TPV-induced Cyclogenesis</vt:lpstr>
      <vt:lpstr>TPV-induced Cyclogenesis</vt:lpstr>
      <vt:lpstr>TPV-induced Cyclogenesis</vt:lpstr>
      <vt:lpstr>TPV-induced Cyclogenesis</vt:lpstr>
      <vt:lpstr>“Coupling Development”</vt:lpstr>
      <vt:lpstr>“Coupling Development”</vt:lpstr>
      <vt:lpstr>“Coupling Development”</vt:lpstr>
      <vt:lpstr>1978 Cleveland Superbomb</vt:lpstr>
      <vt:lpstr>1978 Cleveland Superbomb</vt:lpstr>
      <vt:lpstr>1978 Cleveland Superbomb</vt:lpstr>
      <vt:lpstr>1978 Cleveland Superbomb</vt:lpstr>
      <vt:lpstr>1978 Cleveland Superbomb</vt:lpstr>
      <vt:lpstr>The Arctic Tropopause Fold and Arctic Jet</vt:lpstr>
      <vt:lpstr>The Arctic Tropopause Fold and Arctic Jet</vt:lpstr>
      <vt:lpstr>The Arctic Tropopause Fold and Arctic Jet</vt:lpstr>
      <vt:lpstr>TPV Associated With Jan 1982 CAO</vt:lpstr>
      <vt:lpstr>TPV–Jet Interaction</vt:lpstr>
      <vt:lpstr>TPV–Jet Interaction</vt:lpstr>
      <vt:lpstr>TPV–Jet Interaction</vt:lpstr>
      <vt:lpstr>TPV–Jet Interaction</vt:lpstr>
      <vt:lpstr>TPV–Jet Interaction</vt:lpstr>
      <vt:lpstr>Climatology of Coherent Structures on Tropopause</vt:lpstr>
      <vt:lpstr>Climatology of Coherent Structures on Tropopause</vt:lpstr>
      <vt:lpstr>Climatology of Coherent Structures on Tropopause</vt:lpstr>
      <vt:lpstr>TPV Composite Structure</vt:lpstr>
      <vt:lpstr>TPV Composite Structure</vt:lpstr>
      <vt:lpstr>TPV Composite Structure</vt:lpstr>
      <vt:lpstr>Video Clips for Paper Discussion</vt:lpstr>
      <vt:lpstr>References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Extreme Weather Events Originating from Tropopause Polar Vortex Interactions with the North Atlantic Jet Stream</dc:title>
  <dc:creator>Kevin Biernat</dc:creator>
  <cp:lastModifiedBy>Kevin Biernat</cp:lastModifiedBy>
  <cp:revision>1053</cp:revision>
  <dcterms:created xsi:type="dcterms:W3CDTF">2015-06-02T14:46:59Z</dcterms:created>
  <dcterms:modified xsi:type="dcterms:W3CDTF">2017-02-13T15:16:02Z</dcterms:modified>
</cp:coreProperties>
</file>