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57" r:id="rId2"/>
    <p:sldId id="258" r:id="rId3"/>
    <p:sldId id="262" r:id="rId4"/>
    <p:sldId id="264" r:id="rId5"/>
    <p:sldId id="263" r:id="rId6"/>
    <p:sldId id="267" r:id="rId7"/>
    <p:sldId id="270" r:id="rId8"/>
    <p:sldId id="269" r:id="rId9"/>
    <p:sldId id="268" r:id="rId10"/>
    <p:sldId id="366" r:id="rId11"/>
    <p:sldId id="373" r:id="rId12"/>
    <p:sldId id="374" r:id="rId13"/>
    <p:sldId id="266" r:id="rId14"/>
    <p:sldId id="296" r:id="rId15"/>
    <p:sldId id="298" r:id="rId16"/>
    <p:sldId id="274" r:id="rId17"/>
    <p:sldId id="375" r:id="rId18"/>
    <p:sldId id="389" r:id="rId19"/>
    <p:sldId id="385" r:id="rId20"/>
    <p:sldId id="386" r:id="rId21"/>
    <p:sldId id="387" r:id="rId22"/>
    <p:sldId id="388" r:id="rId23"/>
    <p:sldId id="381" r:id="rId24"/>
    <p:sldId id="382" r:id="rId25"/>
    <p:sldId id="273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276" r:id="rId51"/>
    <p:sldId id="304" r:id="rId52"/>
    <p:sldId id="380" r:id="rId53"/>
    <p:sldId id="364" r:id="rId54"/>
    <p:sldId id="370" r:id="rId55"/>
    <p:sldId id="372" r:id="rId56"/>
    <p:sldId id="282" r:id="rId57"/>
    <p:sldId id="393" r:id="rId58"/>
    <p:sldId id="284" r:id="rId59"/>
    <p:sldId id="365" r:id="rId60"/>
    <p:sldId id="394" r:id="rId61"/>
    <p:sldId id="397" r:id="rId62"/>
    <p:sldId id="398" r:id="rId63"/>
    <p:sldId id="399" r:id="rId64"/>
    <p:sldId id="400" r:id="rId65"/>
    <p:sldId id="401" r:id="rId66"/>
    <p:sldId id="402" r:id="rId67"/>
    <p:sldId id="403" r:id="rId68"/>
    <p:sldId id="404" r:id="rId69"/>
    <p:sldId id="405" r:id="rId70"/>
    <p:sldId id="406" r:id="rId71"/>
    <p:sldId id="407" r:id="rId72"/>
    <p:sldId id="415" r:id="rId73"/>
    <p:sldId id="411" r:id="rId74"/>
    <p:sldId id="413" r:id="rId75"/>
    <p:sldId id="414" r:id="rId76"/>
    <p:sldId id="292" r:id="rId77"/>
    <p:sldId id="305" r:id="rId78"/>
    <p:sldId id="300" r:id="rId79"/>
    <p:sldId id="30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6B"/>
    <a:srgbClr val="27E505"/>
    <a:srgbClr val="3B006D"/>
    <a:srgbClr val="2B074C"/>
    <a:srgbClr val="A3363B"/>
    <a:srgbClr val="1171FF"/>
    <a:srgbClr val="F9202B"/>
    <a:srgbClr val="8056D2"/>
    <a:srgbClr val="C1AD83"/>
    <a:srgbClr val="22C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ithub.com/nickszap/tpvTrack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4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4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4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4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4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4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4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57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57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57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57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Tropopause Polar Vortices and the Development of Cold Air Outbreaks over Central and Eastern North America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Master’s Thesis Seminar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November 2017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148747" y="2545524"/>
            <a:ext cx="2156865" cy="116513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6073" y="2545524"/>
            <a:ext cx="2156865" cy="116513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5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635287" y="3485762"/>
            <a:ext cx="2540148" cy="22489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0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    (using a 0.5° grid) for all TPVs and cold pools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Cold Pools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23,045; avg. of ~623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TPVs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58,563; avg. of ~1,583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tpv_unique_density_500km_gte2d_gte6hOfLife_gt60N_thesis_fig_modifi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" y="1418743"/>
            <a:ext cx="4407205" cy="4572000"/>
          </a:xfrm>
          <a:prstGeom prst="rect">
            <a:avLst/>
          </a:prstGeom>
        </p:spPr>
      </p:pic>
      <p:pic>
        <p:nvPicPr>
          <p:cNvPr id="14" name="Picture 13" descr="cp_unique_density_500km_gte2d_gte6hOfLife_gt60N_thesis_fig_modifi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20364530">
            <a:off x="1950733" y="3867533"/>
            <a:ext cx="1063642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>
            <a:glow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547012">
            <a:off x="1079969" y="2032387"/>
            <a:ext cx="1906115" cy="120252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64530">
            <a:off x="6537811" y="3867532"/>
            <a:ext cx="1063642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547012">
            <a:off x="5656966" y="2032386"/>
            <a:ext cx="1906115" cy="120252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 rot="17041638">
            <a:off x="628294" y="2778572"/>
            <a:ext cx="1660246" cy="84946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3862003">
            <a:off x="2344783" y="3656173"/>
            <a:ext cx="719846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7041638">
            <a:off x="5187595" y="2780211"/>
            <a:ext cx="1660246" cy="84946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3862003">
            <a:off x="6878684" y="3657812"/>
            <a:ext cx="719846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3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4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331440">
            <a:off x="6644010" y="1507874"/>
            <a:ext cx="783886" cy="50114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331440">
            <a:off x="2074090" y="1507875"/>
            <a:ext cx="783886" cy="50114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4601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Transport of TPVs and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458" y="6081895"/>
            <a:ext cx="8687733" cy="750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Histograms showing total number of instances in which a TPV (red) and cold pool (blue) is transported equatorward of 60°N (black line on map) for each 10° longitude bin globally during 1979–2015. A TPV and cold pool can be counted more than once if it cross equatorward of 60°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returning poleward of 60°N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n_cross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3" y="688504"/>
            <a:ext cx="7806417" cy="53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6105890"/>
            <a:ext cx="8687733" cy="725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to middle latitudes (equatorward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60°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per season, (c) total number of cold pools per season, and (d) total number of cold pools transported to middle latitudes (equatorward of 60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season, normalized to a 91.25-day season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eason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0" y="809990"/>
            <a:ext cx="6321104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7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Murphy (2017)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climate regions encompassing central and eastern U.S.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 NCEI climate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p_track_1000km_circle_19820110_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1042141" y="3208074"/>
            <a:ext cx="3337851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1500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193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90573" y="2947367"/>
            <a:ext cx="333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16690" y="3218046"/>
            <a:ext cx="380444" cy="2967340"/>
            <a:chOff x="8136560" y="3218046"/>
            <a:chExt cx="380444" cy="2967340"/>
          </a:xfrm>
        </p:grpSpPr>
        <p:grpSp>
          <p:nvGrpSpPr>
            <p:cNvPr id="8" name="Group 7"/>
            <p:cNvGrpSpPr/>
            <p:nvPr/>
          </p:nvGrpSpPr>
          <p:grpSpPr>
            <a:xfrm>
              <a:off x="8164329" y="3218046"/>
              <a:ext cx="352675" cy="2852928"/>
              <a:chOff x="8164329" y="3218046"/>
              <a:chExt cx="352675" cy="2852928"/>
            </a:xfrm>
          </p:grpSpPr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3"/>
              <a:srcRect t="96189" r="289" b="1864"/>
              <a:stretch/>
            </p:blipFill>
            <p:spPr>
              <a:xfrm rot="16200000">
                <a:off x="6783585" y="4598790"/>
                <a:ext cx="2852928" cy="9144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10853" y="552026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10853" y="57097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16448" y="590211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10853" y="533629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10853" y="514536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10853" y="4955453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510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10853" y="4766474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520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853" y="457722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530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210853" y="43894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540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210853" y="419918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550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16448" y="400963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10853" y="382270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0853" y="363045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216448" y="344870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10853" y="3254281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600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136560" y="606227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90819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28087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39647" y="4718599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00292" y="5493324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8411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05632" y="537726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911007" y="645374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32752" y="6344126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919122" y="6349029"/>
            <a:ext cx="365760" cy="365760"/>
          </a:xfrm>
          <a:prstGeom prst="ellipse">
            <a:avLst/>
          </a:prstGeom>
          <a:solidFill>
            <a:srgbClr val="00006B">
              <a:alpha val="20000"/>
            </a:srgbClr>
          </a:solidFill>
          <a:ln w="31750">
            <a:solidFill>
              <a:srgbClr val="0000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309098" y="6231861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1500-km </a:t>
            </a:r>
          </a:p>
          <a:p>
            <a:r>
              <a:rPr lang="en-US" sz="1600" b="1" dirty="0" smtClean="0">
                <a:latin typeface="Arial"/>
                <a:cs typeface="Arial"/>
              </a:rPr>
              <a:t>radius circle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7" name="Picture 16" descr="thick_track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4587925" y="3212406"/>
            <a:ext cx="3340432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11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9331" y="2782875"/>
            <a:ext cx="530352" cy="11805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164213" y="1175821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22038" y="1162449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754672" y="2692997"/>
            <a:ext cx="530352" cy="12704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3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>
          <a:xfrm>
            <a:off x="457199" y="950818"/>
            <a:ext cx="8433053" cy="215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750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of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other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least two consecutive days to be identified as a match</a:t>
            </a:r>
          </a:p>
          <a:p>
            <a:pPr marL="457200" lvl="1" indent="0">
              <a:lnSpc>
                <a:spcPct val="110000"/>
              </a:lnSpc>
              <a:buFont typeface="Arial"/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T_theta_tracks_circle_19820110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1136776" y="3110180"/>
            <a:ext cx="3336343" cy="25515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thick_tracks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4613929" y="3110182"/>
            <a:ext cx="3336343" cy="2551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2360" y="5681082"/>
            <a:ext cx="9051640" cy="334008"/>
            <a:chOff x="68976" y="4963792"/>
            <a:chExt cx="9051640" cy="334008"/>
          </a:xfrm>
        </p:grpSpPr>
        <p:pic>
          <p:nvPicPr>
            <p:cNvPr id="9" name="Picture 8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7953" y="6032745"/>
            <a:ext cx="7396135" cy="277454"/>
            <a:chOff x="1054569" y="5403704"/>
            <a:chExt cx="7396135" cy="277454"/>
          </a:xfrm>
        </p:grpSpPr>
        <p:pic>
          <p:nvPicPr>
            <p:cNvPr id="34" name="Picture 3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36776" y="2802403"/>
            <a:ext cx="681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216649" y="650587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45126" y="6389364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4277733" y="6505873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398525" y="6389364"/>
            <a:ext cx="652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TPV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2499763" y="6439166"/>
            <a:ext cx="274320" cy="274320"/>
          </a:xfrm>
          <a:prstGeom prst="ellipse">
            <a:avLst/>
          </a:prstGeom>
          <a:solidFill>
            <a:schemeClr val="tx1">
              <a:alpha val="20000"/>
            </a:schemeClr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774083" y="6283896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750-km </a:t>
            </a:r>
          </a:p>
          <a:p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b="1" dirty="0" smtClean="0">
                <a:latin typeface="Arial"/>
                <a:cs typeface="Arial"/>
              </a:rPr>
              <a:t>adius circle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476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476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12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6998" r="3095" b="11605"/>
          <a:stretch/>
        </p:blipFill>
        <p:spPr>
          <a:xfrm>
            <a:off x="5064244" y="936157"/>
            <a:ext cx="4015303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TPVs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TPVs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969" y="3680103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55171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0601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11098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59692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680486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41555" y="296602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3413" y="347145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43413" y="246354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8775" y="195786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49537" y="145464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32319" y="95038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315947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09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08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03400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52433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80793" y="3680103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04117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187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0285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78195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6658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46231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4872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54" name="Picture 53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7013" r="2883" b="11410"/>
          <a:stretch/>
        </p:blipFill>
        <p:spPr>
          <a:xfrm>
            <a:off x="477352" y="936157"/>
            <a:ext cx="4015303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9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and_TPV_track_Jan_1982_PAC_198201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09" y="933293"/>
            <a:ext cx="4549492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" name="Rectangle 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119" name="Rectangle 118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5726544" y="3408417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697042" y="3720849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4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ick_mslp_coldPool_track_PAC_198201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58" y="933293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 descr="DT_theta_and_TPV_track_Jan_1982_PAC_198201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5935091" y="311531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171317" y="3368696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0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thick_mslp_coldPool_track_PAC_198201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53" y="928522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DT_theta_and_TPV_track_Jan_1982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123394" y="3006760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351663" y="3178071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12" y="935686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DT_theta_and_TPV_track_Jan_1982_PAC_198201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" y="928522"/>
            <a:ext cx="4553689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426390" y="272451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659016" y="2897128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33948" y="5359135"/>
            <a:ext cx="4486208" cy="340047"/>
            <a:chOff x="4673948" y="5359135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73948" y="5407744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75151" y="5359135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041418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42013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47183" y="55606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52366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54864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54310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57352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12988" y="5766457"/>
            <a:ext cx="9131012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PW (</a:t>
            </a:r>
            <a:r>
              <a:rPr lang="en-US" sz="1600" dirty="0">
                <a:latin typeface="Arial"/>
                <a:cs typeface="Arial"/>
              </a:rPr>
              <a:t>mm, shaded), 600–400-hPa ascent (</a:t>
            </a:r>
            <a:r>
              <a:rPr lang="en-US" sz="1600" dirty="0" smtClean="0">
                <a:latin typeface="Arial"/>
                <a:cs typeface="Arial"/>
              </a:rPr>
              <a:t>red, every </a:t>
            </a:r>
            <a:r>
              <a:rPr lang="en-US" sz="1600" dirty="0">
                <a:latin typeface="Arial"/>
                <a:cs typeface="Arial"/>
              </a:rPr>
              <a:t>2.5 × 10</a:t>
            </a:r>
            <a:r>
              <a:rPr lang="en-US" sz="1600" baseline="30000" dirty="0">
                <a:latin typeface="Arial"/>
                <a:cs typeface="Arial"/>
              </a:rPr>
              <a:t>−3</a:t>
            </a:r>
            <a:r>
              <a:rPr lang="en-US" sz="1600" dirty="0">
                <a:latin typeface="Arial"/>
                <a:cs typeface="Arial"/>
              </a:rPr>
              <a:t> hPa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</a:t>
            </a:r>
            <a:r>
              <a:rPr lang="en-US" sz="1600" dirty="0" smtClean="0">
                <a:latin typeface="Arial"/>
                <a:cs typeface="Arial"/>
              </a:rPr>
              <a:t>300</a:t>
            </a:r>
            <a:r>
              <a:rPr lang="en-US" sz="1600" dirty="0">
                <a:latin typeface="Arial"/>
                <a:cs typeface="Arial"/>
              </a:rPr>
              <a:t>–200-hPa PV (PVU, gray) and negative PV advection by the irrotational wind (PVU day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pic>
        <p:nvPicPr>
          <p:cNvPr id="7" name="Picture 6" descr="irrotWind_pvAdv_v2_198201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" y="1200523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rrotWind_pvAdv_v2_198201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03" y="1200523"/>
            <a:ext cx="4549492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40300" y="5359062"/>
            <a:ext cx="4870262" cy="337945"/>
            <a:chOff x="40300" y="5359062"/>
            <a:chExt cx="4870262" cy="337945"/>
          </a:xfrm>
        </p:grpSpPr>
        <p:sp>
          <p:nvSpPr>
            <p:cNvPr id="117" name="TextBox 116"/>
            <p:cNvSpPr txBox="1"/>
            <p:nvPr/>
          </p:nvSpPr>
          <p:spPr>
            <a:xfrm>
              <a:off x="552378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207925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55996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10282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166669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10787" y="5359062"/>
              <a:ext cx="9997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(PVU day</a:t>
              </a:r>
              <a:r>
                <a:rPr lang="en-US" sz="900" baseline="30000" dirty="0" smtClean="0">
                  <a:latin typeface="Arial"/>
                  <a:cs typeface="Arial"/>
                </a:rPr>
                <a:t>−1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9" name="Picture 8" descr="pvAdv_colorBar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37680" y="3523968"/>
              <a:ext cx="137160" cy="3931920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>
            <a:off x="22988" y="85274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0000 UTC </a:t>
            </a:r>
            <a:r>
              <a:rPr lang="en-US" sz="1600" b="1" dirty="0">
                <a:latin typeface="Arial"/>
                <a:cs typeface="Arial"/>
              </a:rPr>
              <a:t>6</a:t>
            </a:r>
            <a:r>
              <a:rPr lang="en-US" sz="1600" b="1" dirty="0" smtClean="0">
                <a:latin typeface="Arial"/>
                <a:cs typeface="Arial"/>
              </a:rPr>
              <a:t>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579606" y="85274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0000 UTC 7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2083981" y="354717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974260" y="3344857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371148" y="342002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131322" y="3274850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7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k_mslp_coldPool_track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77546" y="2587106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278118" y="131470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coldPool_track_198201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2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and_TPV_track_Jan_1982_NA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9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584520" y="247709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31602" y="174765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4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k_mslp_coldPool_track_198201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1" y="852608"/>
            <a:ext cx="454316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1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634520" y="2497097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904193" y="211237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791948" y="3100004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9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coldPool_track_198201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38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and_TPV_track_Jan_1982_NA_198201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1060859" y="259710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139505" y="336654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864866" y="1883969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8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shading),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shading)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572"/>
            <a:ext cx="9144000" cy="49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shading),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shading)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72"/>
            <a:ext cx="9144000" cy="4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5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shading),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shading)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214"/>
            <a:ext cx="9144000" cy="49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600_400_wind_TPV_19820108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1401"/>
          <a:stretch/>
        </p:blipFill>
        <p:spPr>
          <a:xfrm>
            <a:off x="1133039" y="785899"/>
            <a:ext cx="3858108" cy="30161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Qn_600_400_mslp_TPV_track_Jan_82_new_19820108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1402"/>
          <a:stretch/>
        </p:blipFill>
        <p:spPr>
          <a:xfrm>
            <a:off x="1133084" y="3811874"/>
            <a:ext cx="3858063" cy="30161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Qs_600_400_mslp_TPV_track_Jan_82_new_19820108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1402"/>
          <a:stretch/>
        </p:blipFill>
        <p:spPr>
          <a:xfrm>
            <a:off x="4997762" y="381516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27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Qs_600_400_mslp_TPV_track_Jan_82_new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4997124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0" name="Picture 99" descr="Qn_600_400_mslp_TPV_track_Jan_82_new_19820109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29061" y="3810976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1" name="Picture 100" descr="600_400_wind_TPV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008" y="782329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31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Qs_600_400_mslp_TPV_track_Jan_82_new_19820109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5001227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Qn_600_400_mslp_TPV_track_Jan_82_new_19820109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1221" y="3815152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2" name="Picture 51" descr="600_400_wind_TPV_19820109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1221" y="784408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9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12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Qs_600_400_mslp_TPV_track_Jan_82_ne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4994402" y="3822115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Qn_600_400_mslp_TPV_track_Jan_82_ne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646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2" name="Picture 51" descr="600_400_wind_TPV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267" y="785988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11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spatial overlap and temporal coincidence of TPV and cold pool in Jan 1982 CAO case suggests that the TPV and cold pool are dynamically linked and  demonstrates that: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equatorward transport of TPVs can lead to CAO development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much higher percentage of CAOs linked to cold pools over northern regions of U.S. compared to southern regions</a:t>
            </a:r>
          </a:p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809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pool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that TPVs that do not match with cold pools may still contribute to CAO development</a:t>
            </a:r>
          </a:p>
          <a:p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play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role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~74–88% of CAOs over northern regions of the U.S., suggesting that improved 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lead to improved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2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15469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and Zachary Murphy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play a role in the development of ~74–88% of CAOs over northern regions 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U.S.,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suggesting that improved understanding of TPVs may lead to improved understanding of 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8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9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76812</TotalTime>
  <Words>7343</Words>
  <Application>Microsoft Macintosh PowerPoint</Application>
  <PresentationFormat>On-screen Show (4:3)</PresentationFormat>
  <Paragraphs>2072</Paragraphs>
  <Slides>79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Linkages Between Tropopause Polar Vortices and the Development of Cold Air Outbreaks over Central and Eastern North America</vt:lpstr>
      <vt:lpstr>What are Tropopause Polar Vortices (TPVs)?</vt:lpstr>
      <vt:lpstr>Motivation</vt:lpstr>
      <vt:lpstr>Motivation</vt:lpstr>
      <vt:lpstr>Motivation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Outline</vt:lpstr>
      <vt:lpstr>TPV Tracking</vt:lpstr>
      <vt:lpstr>Cold Pool Tracking</vt:lpstr>
      <vt:lpstr>Filtering TPV and Cold Pool Tracks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Equatorward Transport of TPVs and Cold Pools</vt:lpstr>
      <vt:lpstr>Seasonal Variability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CAOs Linked to Cold Pools</vt:lpstr>
      <vt:lpstr>Cold Pools Associated with TPVs</vt:lpstr>
      <vt:lpstr>Cold Pools Associated with TPVs</vt:lpstr>
      <vt:lpstr>Cold Pools Associated with TPVs</vt:lpstr>
      <vt:lpstr>CAOs Linked to Cold Pools Associated with TPVs</vt:lpstr>
      <vt:lpstr>CAOs Linked to Cold Pools Associated with TPVs</vt:lpstr>
      <vt:lpstr>Ridge Amplification</vt:lpstr>
      <vt:lpstr>Ridge Amplification</vt:lpstr>
      <vt:lpstr>Ridge Amplification</vt:lpstr>
      <vt:lpstr>Ridge Amplification</vt:lpstr>
      <vt:lpstr>Ridge Amplification</vt:lpstr>
      <vt:lpstr>CAO Development</vt:lpstr>
      <vt:lpstr>CAO Development</vt:lpstr>
      <vt:lpstr>CAO Development</vt:lpstr>
      <vt:lpstr>CAO Development</vt:lpstr>
      <vt:lpstr>Cross Sections</vt:lpstr>
      <vt:lpstr>Cross Sections</vt:lpstr>
      <vt:lpstr>Cross Sections</vt:lpstr>
      <vt:lpstr>Q-vector Diagnosis</vt:lpstr>
      <vt:lpstr>Q-vector Diagnosis</vt:lpstr>
      <vt:lpstr>Q-vector Diagnosis</vt:lpstr>
      <vt:lpstr>Q-vector Diagnosis</vt:lpstr>
      <vt:lpstr>Conclusions </vt:lpstr>
      <vt:lpstr>Conclusions</vt:lpstr>
      <vt:lpstr>Conclusions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464</cp:revision>
  <dcterms:created xsi:type="dcterms:W3CDTF">2017-01-09T15:55:11Z</dcterms:created>
  <dcterms:modified xsi:type="dcterms:W3CDTF">2017-11-26T17:57:48Z</dcterms:modified>
</cp:coreProperties>
</file>