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1"/>
  </p:notesMasterIdLst>
  <p:sldIdLst>
    <p:sldId id="257" r:id="rId2"/>
    <p:sldId id="258" r:id="rId3"/>
    <p:sldId id="262" r:id="rId4"/>
    <p:sldId id="264" r:id="rId5"/>
    <p:sldId id="263" r:id="rId6"/>
    <p:sldId id="427" r:id="rId7"/>
    <p:sldId id="438" r:id="rId8"/>
    <p:sldId id="428" r:id="rId9"/>
    <p:sldId id="429" r:id="rId10"/>
    <p:sldId id="439" r:id="rId11"/>
    <p:sldId id="440" r:id="rId12"/>
    <p:sldId id="441" r:id="rId13"/>
    <p:sldId id="442" r:id="rId14"/>
    <p:sldId id="443" r:id="rId15"/>
    <p:sldId id="432" r:id="rId16"/>
    <p:sldId id="445" r:id="rId17"/>
    <p:sldId id="296" r:id="rId18"/>
    <p:sldId id="298" r:id="rId19"/>
    <p:sldId id="274" r:id="rId20"/>
    <p:sldId id="375" r:id="rId21"/>
    <p:sldId id="389" r:id="rId22"/>
    <p:sldId id="385" r:id="rId23"/>
    <p:sldId id="386" r:id="rId24"/>
    <p:sldId id="388" r:id="rId25"/>
    <p:sldId id="387" r:id="rId26"/>
    <p:sldId id="381" r:id="rId27"/>
    <p:sldId id="382" r:id="rId28"/>
    <p:sldId id="273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  <p:sldId id="324" r:id="rId42"/>
    <p:sldId id="325" r:id="rId43"/>
    <p:sldId id="326" r:id="rId44"/>
    <p:sldId id="327" r:id="rId45"/>
    <p:sldId id="328" r:id="rId46"/>
    <p:sldId id="329" r:id="rId47"/>
    <p:sldId id="330" r:id="rId48"/>
    <p:sldId id="331" r:id="rId49"/>
    <p:sldId id="332" r:id="rId50"/>
    <p:sldId id="333" r:id="rId51"/>
    <p:sldId id="334" r:id="rId52"/>
    <p:sldId id="335" r:id="rId53"/>
    <p:sldId id="276" r:id="rId54"/>
    <p:sldId id="304" r:id="rId55"/>
    <p:sldId id="380" r:id="rId56"/>
    <p:sldId id="364" r:id="rId57"/>
    <p:sldId id="370" r:id="rId58"/>
    <p:sldId id="372" r:id="rId59"/>
    <p:sldId id="282" r:id="rId60"/>
    <p:sldId id="393" r:id="rId61"/>
    <p:sldId id="284" r:id="rId62"/>
    <p:sldId id="365" r:id="rId63"/>
    <p:sldId id="444" r:id="rId64"/>
    <p:sldId id="416" r:id="rId65"/>
    <p:sldId id="394" r:id="rId66"/>
    <p:sldId id="397" r:id="rId67"/>
    <p:sldId id="398" r:id="rId68"/>
    <p:sldId id="399" r:id="rId69"/>
    <p:sldId id="400" r:id="rId70"/>
    <p:sldId id="401" r:id="rId71"/>
    <p:sldId id="402" r:id="rId72"/>
    <p:sldId id="403" r:id="rId73"/>
    <p:sldId id="404" r:id="rId74"/>
    <p:sldId id="405" r:id="rId75"/>
    <p:sldId id="406" r:id="rId76"/>
    <p:sldId id="407" r:id="rId77"/>
    <p:sldId id="448" r:id="rId78"/>
    <p:sldId id="446" r:id="rId79"/>
    <p:sldId id="447" r:id="rId80"/>
    <p:sldId id="417" r:id="rId81"/>
    <p:sldId id="418" r:id="rId82"/>
    <p:sldId id="415" r:id="rId83"/>
    <p:sldId id="411" r:id="rId84"/>
    <p:sldId id="413" r:id="rId85"/>
    <p:sldId id="414" r:id="rId86"/>
    <p:sldId id="424" r:id="rId87"/>
    <p:sldId id="422" r:id="rId88"/>
    <p:sldId id="423" r:id="rId89"/>
    <p:sldId id="426" r:id="rId9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0006B"/>
    <a:srgbClr val="27E505"/>
    <a:srgbClr val="3B006D"/>
    <a:srgbClr val="2B074C"/>
    <a:srgbClr val="A3363B"/>
    <a:srgbClr val="1171FF"/>
    <a:srgbClr val="F9202B"/>
    <a:srgbClr val="8056D2"/>
    <a:srgbClr val="C1AD83"/>
    <a:srgbClr val="22C7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7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notesMaster" Target="notesMasters/notesMaster1.xml"/><Relationship Id="rId92" Type="http://schemas.openxmlformats.org/officeDocument/2006/relationships/printerSettings" Target="printerSettings/printerSettings1.bin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7793A-820E-5F4A-823B-15DF083A8921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C6DFF-5A95-C645-A9F7-D5813438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08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7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57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70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1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6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64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8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9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2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9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0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33010-8781-CB40-A2BE-BDEB5FA3555A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2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ncdc.noaa.gov/billion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7.png"/><Relationship Id="rId5" Type="http://schemas.openxmlformats.org/officeDocument/2006/relationships/image" Target="../media/image16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5" Type="http://schemas.openxmlformats.org/officeDocument/2006/relationships/image" Target="../media/image1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github.com/nickszap/tpvTrack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7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7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7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63.png"/><Relationship Id="rId7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63.png"/><Relationship Id="rId7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63.png"/><Relationship Id="rId7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63.png"/><Relationship Id="rId7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5225"/>
            <a:ext cx="9135245" cy="1470025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Linkages Between Tropopause Polar Vortices and the Development of Cold Air Outbreaks over Central and Eastern North America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Master’s Thesis Seminar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November 2017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support provided by NSF Grant AGS-1355960</a:t>
            </a: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9016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4352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260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271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Arial"/>
                <a:cs typeface="Arial"/>
              </a:rPr>
              <a:t>According to NOAA NCEI, contributed to cost of 1.7 billion dollars, after 2017 consumer price adjustment, and 85 deaths (</a:t>
            </a:r>
            <a:r>
              <a:rPr lang="en-US" sz="2400" u="sng" dirty="0" smtClean="0">
                <a:latin typeface="Arial"/>
                <a:cs typeface="Arial"/>
                <a:hlinkClick r:id="rId3"/>
              </a:rPr>
              <a:t>https</a:t>
            </a:r>
            <a:r>
              <a:rPr lang="en-US" sz="2400" u="sng" dirty="0">
                <a:latin typeface="Arial"/>
                <a:cs typeface="Arial"/>
                <a:hlinkClick r:id="rId3"/>
              </a:rPr>
              <a:t>://www.ncdc.noaa.gov/billions/</a:t>
            </a:r>
            <a:r>
              <a:rPr lang="en-US" sz="2400" dirty="0" smtClean="0">
                <a:latin typeface="Arial"/>
                <a:cs typeface="Arial"/>
              </a:rPr>
              <a:t>)</a:t>
            </a:r>
            <a:endParaRPr lang="en-US" sz="2400" dirty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Arial"/>
                <a:cs typeface="Arial"/>
              </a:rPr>
              <a:t>Lead to widespread record lows over the central and eastern U.S. (Wagner, 1982)</a:t>
            </a:r>
          </a:p>
          <a:p>
            <a:pPr>
              <a:lnSpc>
                <a:spcPct val="50000"/>
              </a:lnSpc>
            </a:pPr>
            <a:endParaRPr lang="en-US" sz="2200" dirty="0" smtClean="0">
              <a:latin typeface="Arial"/>
              <a:cs typeface="Arial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All-time record low of −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32.2°C (−26°F)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in Chicago, IL on 10 January 1982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All-time record low of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−17.2°C (1°F)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in Augusta, GA on 11 January 1982</a:t>
            </a:r>
          </a:p>
          <a:p>
            <a:pPr lvl="1">
              <a:lnSpc>
                <a:spcPct val="110000"/>
              </a:lnSpc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788695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9–14 January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55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T_theta_19820108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" b="5446"/>
          <a:stretch/>
        </p:blipFill>
        <p:spPr>
          <a:xfrm>
            <a:off x="4044" y="946263"/>
            <a:ext cx="457102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9–14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11" name="Picture 10" descr="thickness_19820108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80052" y="946264"/>
            <a:ext cx="4560722" cy="4023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55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716702" y="1657842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208083" y="2103178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tangle 155"/>
          <p:cNvSpPr/>
          <p:nvPr/>
        </p:nvSpPr>
        <p:spPr>
          <a:xfrm>
            <a:off x="6420911" y="1749224"/>
            <a:ext cx="7473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>
          <a:xfrm>
            <a:off x="6783432" y="2222706"/>
            <a:ext cx="0" cy="39663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766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T_theta_19820109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" b="5446"/>
          <a:stretch/>
        </p:blipFill>
        <p:spPr>
          <a:xfrm>
            <a:off x="-113" y="946263"/>
            <a:ext cx="457102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716702" y="1917999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208083" y="2363335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4" name="Picture 3" descr="thickness_19820109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8116" y="946263"/>
            <a:ext cx="4560722" cy="402336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3" name="Picture 72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6396384" y="1811690"/>
            <a:ext cx="75473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3" name="Straight Arrow Connector 142"/>
          <p:cNvCxnSpPr/>
          <p:nvPr/>
        </p:nvCxnSpPr>
        <p:spPr>
          <a:xfrm>
            <a:off x="6762612" y="2295583"/>
            <a:ext cx="0" cy="39663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9–14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645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" b="5275"/>
          <a:stretch/>
        </p:blipFill>
        <p:spPr>
          <a:xfrm>
            <a:off x="-1657" y="946263"/>
            <a:ext cx="456271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997667" y="2768019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489048" y="3223766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6" name="Picture 5" descr="thickness_19820110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8976" y="946263"/>
            <a:ext cx="4560722" cy="4023360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4" name="Picture 73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1" name="Rectangle 140"/>
          <p:cNvSpPr/>
          <p:nvPr/>
        </p:nvSpPr>
        <p:spPr>
          <a:xfrm>
            <a:off x="6676088" y="2607325"/>
            <a:ext cx="75473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2" name="Straight Arrow Connector 141"/>
          <p:cNvCxnSpPr/>
          <p:nvPr/>
        </p:nvCxnSpPr>
        <p:spPr>
          <a:xfrm>
            <a:off x="7053455" y="3067617"/>
            <a:ext cx="0" cy="41102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9–14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156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1982011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 b="5446"/>
          <a:stretch/>
        </p:blipFill>
        <p:spPr>
          <a:xfrm>
            <a:off x="-3007" y="942863"/>
            <a:ext cx="4581983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2316184" y="2835396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3212745" y="3178943"/>
            <a:ext cx="300556" cy="23172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11" name="Picture 10" descr="thickness_19820111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6751" y="942863"/>
            <a:ext cx="4560721" cy="4023360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9" name="Picture 78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5" name="Rectangle 144"/>
          <p:cNvSpPr/>
          <p:nvPr/>
        </p:nvSpPr>
        <p:spPr>
          <a:xfrm>
            <a:off x="6872127" y="2703615"/>
            <a:ext cx="7473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6" name="Straight Arrow Connector 145"/>
          <p:cNvCxnSpPr/>
          <p:nvPr/>
        </p:nvCxnSpPr>
        <p:spPr>
          <a:xfrm>
            <a:off x="7523476" y="3103377"/>
            <a:ext cx="338739" cy="23722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9–14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08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271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Investigate the equatorward transport of TPVs and cold pools to middle latitudes</a:t>
            </a:r>
          </a:p>
          <a:p>
            <a:pPr>
              <a:lnSpc>
                <a:spcPct val="110000"/>
              </a:lnSpc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Investigate the dynamical linkages between TPVs, cold pools, and CAOs</a:t>
            </a:r>
          </a:p>
          <a:p>
            <a:pPr>
              <a:lnSpc>
                <a:spcPct val="11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78582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Objectives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482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2715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TPV and cold pool tracking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TPV and cold pool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climatologies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 linked to cold pools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cold pools associated with TPVs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 that are linked to cold pools associated with TPVs</a:t>
            </a:r>
          </a:p>
          <a:p>
            <a:pPr lvl="1"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Examination of 9–14 January 1982 CAO</a:t>
            </a: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969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17318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Data:</a:t>
            </a:r>
          </a:p>
          <a:p>
            <a:pPr marL="0" indent="0">
              <a:lnSpc>
                <a:spcPct val="6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0.5° ERA-Interim (Dee et al. 2011)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1979–2015, every 6 h</a:t>
            </a:r>
          </a:p>
          <a:p>
            <a:pPr lvl="1"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Utilized TPV tracking algorithm developed by Nicholas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Steven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 identify and track TPVs</a:t>
            </a:r>
          </a:p>
          <a:p>
            <a:pPr marL="457200" lvl="1" indent="0">
              <a:lnSpc>
                <a:spcPct val="6000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variables: potential temperature, relative vorticity, and wind on 2-PVU surface</a:t>
            </a:r>
          </a:p>
          <a:p>
            <a:pPr lvl="1">
              <a:lnSpc>
                <a:spcPct val="110000"/>
              </a:lnSpc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minima on 2-PVU surface tracked spatially and temporally to create TPV tracks</a:t>
            </a: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Tracking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0002" y="6392820"/>
            <a:ext cx="8944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Link for Tracking Algorithm: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https://github.com/nickszap/tpvTrack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-3264" y="638284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8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Modified TPV tracking algorithm by changing input variables to identify and track cold pools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variables: 1000–500-hPa thickness and thermal vorticity, and 700-hPa wind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minima tracked spatially and temporally to create cold pool tracks</a:t>
            </a: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Tracking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6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must last at least 2 days and spend at least 6 h poleward of 60°N (adapted from criteria of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2010)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pools must last at least 2 days and spend at least  6 h poleward of 60°N</a:t>
            </a:r>
          </a:p>
          <a:p>
            <a:pPr marL="40005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Focus on TPVs and cold pools transported from high latitudes to middle latitudes </a:t>
            </a:r>
          </a:p>
          <a:p>
            <a:pPr marL="57150" indent="0">
              <a:lnSpc>
                <a:spcPct val="5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 that TPVs and cold pools in high latitudes move equatorward of 60°N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Filtering TPV and Cold Pool Tracks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9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defined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tropopause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-based vortices of high-latitude origin and are material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 (Pyle et al. 2004;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2009, 2010, 2012, 2013)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2453" y="24768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7199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                           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76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    (using a 0.5° grid) for all TPVs and cold pools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Cold Pools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23,045; avg. of ~623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TPVs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58,563; avg. of ~1,583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tpv_unique_density_500km_gte2d_gte6hOfLife_gt60N_thesis_fig_modifi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1" y="1418743"/>
            <a:ext cx="4407205" cy="4572000"/>
          </a:xfrm>
          <a:prstGeom prst="rect">
            <a:avLst/>
          </a:prstGeom>
        </p:spPr>
      </p:pic>
      <p:pic>
        <p:nvPicPr>
          <p:cNvPr id="14" name="Picture 13" descr="cp_unique_density_500km_gte2d_gte6hOfLife_gt60N_thesis_fig_modifi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3" y="1418743"/>
            <a:ext cx="440720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54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445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2015.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Also, 1979–2015 mean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(black, every 5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pv_unique_density_500km_gte2d_gte6hOfLife_gt60N_transport_lt60N_thesis_fig_with_j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418743"/>
            <a:ext cx="4407205" cy="4572000"/>
          </a:xfrm>
          <a:prstGeom prst="rect">
            <a:avLst/>
          </a:prstGeom>
        </p:spPr>
      </p:pic>
      <p:pic>
        <p:nvPicPr>
          <p:cNvPr id="12" name="Picture 11" descr="cp_unique_density_500km_gte2d_gte6hOfLife_gt60N_transport_lt60N_thesis_fig_with_j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3" y="1418743"/>
            <a:ext cx="440720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30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pv_unique_density_500km_gte2d_gte6hOfLife_gt60N_transport_lt60N_thesis_fig_with_j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418743"/>
            <a:ext cx="4407205" cy="4572000"/>
          </a:xfrm>
          <a:prstGeom prst="rect">
            <a:avLst/>
          </a:prstGeom>
        </p:spPr>
      </p:pic>
      <p:pic>
        <p:nvPicPr>
          <p:cNvPr id="12" name="Picture 11" descr="cp_unique_density_500km_gte2d_gte6hOfLife_gt60N_transport_lt60N_thesis_fig_with_j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3" y="1418743"/>
            <a:ext cx="4407205" cy="45720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 rot="20364530">
            <a:off x="1950733" y="3867533"/>
            <a:ext cx="1063642" cy="1348123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>
            <a:glow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547012">
            <a:off x="1079969" y="2032387"/>
            <a:ext cx="1906115" cy="1202521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20364530">
            <a:off x="6537811" y="3867532"/>
            <a:ext cx="1063642" cy="1348123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547012">
            <a:off x="5656966" y="2032386"/>
            <a:ext cx="1906115" cy="1202521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88543" y="60445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2015.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Also, 1979–2015 mean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(black, every 5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18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pv_unique_density_500km_gte2d_gte6hOfLife_gt60N_transport_lt60N_thesis_fig_with_j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418743"/>
            <a:ext cx="4407205" cy="4572000"/>
          </a:xfrm>
          <a:prstGeom prst="rect">
            <a:avLst/>
          </a:prstGeom>
        </p:spPr>
      </p:pic>
      <p:pic>
        <p:nvPicPr>
          <p:cNvPr id="12" name="Picture 11" descr="cp_unique_density_500km_gte2d_gte6hOfLife_gt60N_transport_lt60N_thesis_fig_with_j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3" y="1418743"/>
            <a:ext cx="4407205" cy="45720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 rot="17041638">
            <a:off x="530797" y="2637457"/>
            <a:ext cx="1951150" cy="849460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3862003">
            <a:off x="2344783" y="3656173"/>
            <a:ext cx="719846" cy="1348123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13862003">
            <a:off x="6878684" y="3657812"/>
            <a:ext cx="719846" cy="1348123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88543" y="60445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2015.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Also, 1979–2015 mean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(black, every 5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 rot="17041638">
            <a:off x="5039297" y="2789856"/>
            <a:ext cx="1951150" cy="849460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32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pv_unique_density_500km_gte2d_gte6hOfLife_gt60N_transport_lt60N_thesis_fig_with_j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418743"/>
            <a:ext cx="4407205" cy="4572000"/>
          </a:xfrm>
          <a:prstGeom prst="rect">
            <a:avLst/>
          </a:prstGeom>
        </p:spPr>
      </p:pic>
      <p:pic>
        <p:nvPicPr>
          <p:cNvPr id="12" name="Picture 11" descr="cp_unique_density_500km_gte2d_gte6hOfLife_gt60N_transport_lt60N_thesis_fig_with_j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3" y="1418743"/>
            <a:ext cx="4407205" cy="4572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 rot="16200000">
            <a:off x="1307802" y="4591181"/>
            <a:ext cx="927337" cy="474024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6200000">
            <a:off x="5884798" y="4591182"/>
            <a:ext cx="927337" cy="474024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1331440">
            <a:off x="6644010" y="1507874"/>
            <a:ext cx="783886" cy="501144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1331440">
            <a:off x="2074090" y="1507875"/>
            <a:ext cx="783886" cy="501144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88543" y="60445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2015.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Also, 1979–2015 mean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(black, every 5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56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pv_unique_density_500km_gte2d_gte6hOfLife_gt60N_transport_lt60N_thesis_fig_with_j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418743"/>
            <a:ext cx="4407205" cy="4572000"/>
          </a:xfrm>
          <a:prstGeom prst="rect">
            <a:avLst/>
          </a:prstGeom>
        </p:spPr>
      </p:pic>
      <p:pic>
        <p:nvPicPr>
          <p:cNvPr id="12" name="Picture 11" descr="cp_unique_density_500km_gte2d_gte6hOfLife_gt60N_transport_lt60N_thesis_fig_with_j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3" y="1418743"/>
            <a:ext cx="4407205" cy="4572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 rot="16200000">
            <a:off x="1307802" y="4591181"/>
            <a:ext cx="927337" cy="474024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6200000">
            <a:off x="5884798" y="4591182"/>
            <a:ext cx="927337" cy="474024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88543" y="60445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2015.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Also, 1979–2015 mean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(black, every 5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841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4601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Equatorward Transport of TPVs and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3458" y="6081895"/>
            <a:ext cx="8687733" cy="750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Histograms showing total number of instances in which a TPV (red) and cold pool (blue) is transported equatorward of 60°N (black line on map) for each 10° longitude bin globally during 1979–2015. A TPV and cold pool can be counted more than once if it cross equatorward of 60°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returning poleward of 60°N 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lon_crossin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83" y="688504"/>
            <a:ext cx="7806417" cy="538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87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easonal Variability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13458" y="6105890"/>
            <a:ext cx="8687733" cy="7253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Total number of TPVs per season, (b) total number of TPVs transported to middle latitudes (equatorward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60°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N) per season, (c) total number of cold pools per season, and (d) total number of cold pools transported to middle latitudes (equatorward of 60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N)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season, normalized to a 91.25-day season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easonal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40" y="809990"/>
            <a:ext cx="6321104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7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>
            <a:spLocks noChangeAspect="1"/>
          </p:cNvSpPr>
          <p:nvPr/>
        </p:nvSpPr>
        <p:spPr>
          <a:xfrm rot="10580098" flipV="1">
            <a:off x="1609372" y="6091768"/>
            <a:ext cx="228600" cy="228600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45046" y="6055137"/>
            <a:ext cx="1404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Genesis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00862" y="6056851"/>
            <a:ext cx="1404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Arial"/>
                <a:cs typeface="Arial"/>
              </a:rPr>
              <a:t>Lysis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8" name="Multiply 37"/>
          <p:cNvSpPr/>
          <p:nvPr/>
        </p:nvSpPr>
        <p:spPr>
          <a:xfrm>
            <a:off x="3055548" y="6106595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Jan_1982_both_trac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" y="1166035"/>
            <a:ext cx="5360709" cy="4745736"/>
          </a:xfrm>
          <a:prstGeom prst="rect">
            <a:avLst/>
          </a:prstGeom>
        </p:spPr>
      </p:pic>
      <p:sp>
        <p:nvSpPr>
          <p:cNvPr id="8" name="5-Point Star 7"/>
          <p:cNvSpPr>
            <a:spLocks noChangeAspect="1"/>
          </p:cNvSpPr>
          <p:nvPr/>
        </p:nvSpPr>
        <p:spPr>
          <a:xfrm rot="10580098" flipV="1">
            <a:off x="3136286" y="2264521"/>
            <a:ext cx="228600" cy="228600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358417" y="2421355"/>
            <a:ext cx="374647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619259" y="3871051"/>
            <a:ext cx="170891" cy="40225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5-Point Star 30"/>
          <p:cNvSpPr>
            <a:spLocks noChangeAspect="1"/>
          </p:cNvSpPr>
          <p:nvPr/>
        </p:nvSpPr>
        <p:spPr>
          <a:xfrm rot="10580098" flipV="1">
            <a:off x="3038213" y="1518695"/>
            <a:ext cx="228600" cy="228600"/>
          </a:xfrm>
          <a:prstGeom prst="star5">
            <a:avLst/>
          </a:prstGeom>
          <a:solidFill>
            <a:srgbClr val="FFFF0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609812" y="2141742"/>
            <a:ext cx="88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202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9202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367306" y="4154231"/>
            <a:ext cx="98241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1171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Cold </a:t>
            </a:r>
          </a:p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1171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1171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4136543" y="2001129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/>
          <p:cNvSpPr/>
          <p:nvPr/>
        </p:nvSpPr>
        <p:spPr>
          <a:xfrm>
            <a:off x="4650338" y="3108901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0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Jan_1982_both_tracks_2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21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9" name="TextBox 8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74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22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1" name="TextBox 10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6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3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23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89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3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24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0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25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Jan_1982_both_tracks_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79" y="1164088"/>
            <a:ext cx="5366448" cy="474573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1" name="TextBox 10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52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4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26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50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4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27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7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5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28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03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5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29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17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5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30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4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6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31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88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air surges that accompany TPVs as they are transported into middle latitudes may lead to widespread cold air outbreaks (CAOs)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8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6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8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7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58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7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6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7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23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8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9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8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91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9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28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9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0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9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5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1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80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air surges that accompany TPVs as they are transported into middle latitudes may lead to widespread cold air outbreaks (CAOs)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CAOs may lead to significant socioeconomic impacts, posing a hazard to society, agriculture, and infrastructure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4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10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36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1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12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86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1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1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7"/>
            <a:ext cx="8433053" cy="522415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CAOs are identified using CAO climatology created by Murphy (2017)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Dataset: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Historical Climatology Network-Daily minimum temperature data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 of study: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1979–2015</a:t>
            </a:r>
          </a:p>
          <a:p>
            <a:pPr>
              <a:lnSpc>
                <a:spcPct val="110000"/>
              </a:lnSpc>
            </a:pPr>
            <a:endParaRPr lang="en-US" sz="2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12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7"/>
            <a:ext cx="8433053" cy="416392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 studied: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 NCEI climate regions encompassing central and eastern U.S. are examined (regions are color shaded in map below)</a:t>
            </a:r>
            <a:endPara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regions_stations_2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 t="47272" r="16364" b="9220"/>
          <a:stretch/>
        </p:blipFill>
        <p:spPr>
          <a:xfrm>
            <a:off x="5036185" y="4016725"/>
            <a:ext cx="4021196" cy="27867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5733143" y="3957532"/>
            <a:ext cx="118872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effectLst/>
                <a:latin typeface="Arial"/>
                <a:cs typeface="Arial"/>
              </a:rPr>
              <a:t>West North Central</a:t>
            </a:r>
            <a:endParaRPr lang="en-US" sz="1400" b="1" dirty="0">
              <a:ln w="0">
                <a:noFill/>
              </a:ln>
              <a:effectLst/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5393" y="3996663"/>
            <a:ext cx="11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East </a:t>
            </a:r>
            <a:r>
              <a: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 Central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24267" y="4038307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06390" y="5688586"/>
            <a:ext cx="11887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South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87896" y="5821243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latin typeface="Arial"/>
                <a:cs typeface="Arial"/>
              </a:rPr>
              <a:t>Southeast</a:t>
            </a:r>
            <a:endParaRPr lang="en-US" sz="1400" b="1" dirty="0">
              <a:ln w="0">
                <a:noFill/>
              </a:ln>
              <a:latin typeface="Arial"/>
              <a:cs typeface="Arial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382810" y="4407875"/>
            <a:ext cx="0" cy="29306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409661" y="4448430"/>
            <a:ext cx="0" cy="39487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376987" y="4326985"/>
            <a:ext cx="0" cy="4980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384845" y="5870721"/>
            <a:ext cx="379827" cy="2597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792395" y="5985543"/>
            <a:ext cx="336876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457197" y="2466668"/>
            <a:ext cx="8433055" cy="4326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CAO Definition: </a:t>
            </a:r>
          </a:p>
          <a:p>
            <a:pPr>
              <a:lnSpc>
                <a:spcPct val="50000"/>
              </a:lnSpc>
            </a:pPr>
            <a:endParaRPr lang="en-US" sz="2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or more stations within a NCEI climate region experience three or more consecutive days where minimum temperatures fall below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the 31-day centered moving                                              average of the 5th percentile                                         minimum temperature for                                                  those days and share at least                                                        one overlapping day</a:t>
            </a:r>
            <a:endParaRPr lang="en-US" sz="22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3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3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48976" y="5105097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latin typeface="Arial"/>
                <a:cs typeface="Arial"/>
              </a:rPr>
              <a:t>Central</a:t>
            </a:r>
            <a:endParaRPr lang="en-US" sz="1200" b="1" dirty="0">
              <a:ln w="0">
                <a:noFill/>
              </a:ln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6185" y="6499381"/>
            <a:ext cx="91841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Station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5143010" y="6606601"/>
            <a:ext cx="109728" cy="109728"/>
          </a:xfrm>
          <a:prstGeom prst="ellipse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9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p_track_1000km_circle_19820110_06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3"/>
          <a:stretch/>
        </p:blipFill>
        <p:spPr>
          <a:xfrm>
            <a:off x="1042141" y="3208074"/>
            <a:ext cx="3337851" cy="29626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8"/>
            <a:ext cx="8433053" cy="215872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CAOs linked to cold pools:</a:t>
            </a:r>
          </a:p>
          <a:p>
            <a:pPr marL="457200" lvl="1" indent="0">
              <a:lnSpc>
                <a:spcPct val="60000"/>
              </a:lnSpc>
              <a:buNone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 of radius 1500 km surrounding 1000–500-hPa thickness minimum of a cold pool must overlap at least one grid point (using a 0.5° grid) of region for at least one time stamp (6 h interval) during CAO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1939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590573" y="2947367"/>
            <a:ext cx="3337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Arial"/>
                <a:cs typeface="Arial"/>
              </a:rPr>
              <a:t>0600 UTC 10 Jan 1982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016690" y="3218046"/>
            <a:ext cx="380444" cy="2967340"/>
            <a:chOff x="8136560" y="3218046"/>
            <a:chExt cx="380444" cy="2967340"/>
          </a:xfrm>
        </p:grpSpPr>
        <p:grpSp>
          <p:nvGrpSpPr>
            <p:cNvPr id="8" name="Group 7"/>
            <p:cNvGrpSpPr/>
            <p:nvPr/>
          </p:nvGrpSpPr>
          <p:grpSpPr>
            <a:xfrm>
              <a:off x="8164329" y="3218046"/>
              <a:ext cx="352675" cy="2852928"/>
              <a:chOff x="8164329" y="3218046"/>
              <a:chExt cx="352675" cy="2852928"/>
            </a:xfrm>
          </p:grpSpPr>
          <p:pic>
            <p:nvPicPr>
              <p:cNvPr id="36" name="Picture 35"/>
              <p:cNvPicPr>
                <a:picLocks/>
              </p:cNvPicPr>
              <p:nvPr/>
            </p:nvPicPr>
            <p:blipFill rotWithShape="1">
              <a:blip r:embed="rId3"/>
              <a:srcRect t="96189" r="289" b="1864"/>
              <a:stretch/>
            </p:blipFill>
            <p:spPr>
              <a:xfrm rot="16200000">
                <a:off x="6783585" y="4598790"/>
                <a:ext cx="2852928" cy="91440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8210853" y="552026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480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210853" y="570977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470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216448" y="5902110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460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210853" y="533629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490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210853" y="5145362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500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210853" y="4955453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510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210853" y="4766474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520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210853" y="4577225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530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8210853" y="438947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540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210853" y="4199180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550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8216448" y="4009632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560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8210853" y="382270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570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8210853" y="3630455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580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8216448" y="3448702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590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8210853" y="3254281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600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8136560" y="6062275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(dam)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690819" y="4630284"/>
            <a:ext cx="118872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effectLst/>
                <a:latin typeface="Arial"/>
                <a:cs typeface="Arial"/>
              </a:rPr>
              <a:t>West North Central</a:t>
            </a:r>
            <a:endParaRPr lang="en-US" sz="1200" b="1" dirty="0">
              <a:ln w="0">
                <a:noFill/>
              </a:ln>
              <a:effectLst/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28087" y="4485313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East </a:t>
            </a:r>
            <a:r>
              <a:rPr lang="en-US" sz="12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 Central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39647" y="4718599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000292" y="5493324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latin typeface="Arial"/>
                <a:cs typeface="Arial"/>
              </a:rPr>
              <a:t>South</a:t>
            </a:r>
            <a:endParaRPr lang="en-US" sz="1200" b="1" dirty="0">
              <a:ln w="0">
                <a:noFill/>
              </a:ln>
              <a:latin typeface="Arial"/>
              <a:cs typeface="Arial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518411" y="5067284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Central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05632" y="5377260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Southeast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4911007" y="6453743"/>
            <a:ext cx="137160" cy="137160"/>
          </a:xfrm>
          <a:prstGeom prst="ellipse">
            <a:avLst/>
          </a:prstGeom>
          <a:solidFill>
            <a:srgbClr val="FFFF0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5032752" y="6344126"/>
            <a:ext cx="1528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Cold Pool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2919122" y="6349029"/>
            <a:ext cx="365760" cy="365760"/>
          </a:xfrm>
          <a:prstGeom prst="ellipse">
            <a:avLst/>
          </a:prstGeom>
          <a:solidFill>
            <a:srgbClr val="00006B">
              <a:alpha val="20000"/>
            </a:srgbClr>
          </a:solidFill>
          <a:ln w="31750">
            <a:solidFill>
              <a:srgbClr val="0000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3309098" y="6231861"/>
            <a:ext cx="15287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1500-km </a:t>
            </a:r>
          </a:p>
          <a:p>
            <a:r>
              <a:rPr lang="en-US" sz="1600" b="1" dirty="0" smtClean="0">
                <a:latin typeface="Arial"/>
                <a:cs typeface="Arial"/>
              </a:rPr>
              <a:t>radius circle</a:t>
            </a:r>
            <a:endParaRPr lang="en-US" sz="1600" b="1" dirty="0">
              <a:latin typeface="Arial"/>
              <a:cs typeface="Arial"/>
            </a:endParaRPr>
          </a:p>
        </p:txBody>
      </p:sp>
      <p:pic>
        <p:nvPicPr>
          <p:cNvPr id="17" name="Picture 16" descr="thick_track_circle_19820110_06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0"/>
          <a:stretch/>
        </p:blipFill>
        <p:spPr>
          <a:xfrm>
            <a:off x="4587925" y="3212406"/>
            <a:ext cx="3340432" cy="29626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113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976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66270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83744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24772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76025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0108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41735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55297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375281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13221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60886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8850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0851" y="3061230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1524" y="264475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6606" y="222679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8565" y="180717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8565" y="138173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3137" y="348444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565" y="966903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20209" y="2975193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722067" y="348771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22067" y="2473950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17429" y="196842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28191" y="1462854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10973" y="964961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35294" y="4550920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5131077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51673" y="448095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97001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5752985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584075"/>
            <a:ext cx="355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[(gray/blue)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 rot="16200000">
            <a:off x="4294601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87778" y="727067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44913" y="722763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10" name="Picture 9" descr="ncei_US_climate_region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63" name="Picture 62" descr="bar_chart_CPs_CAOs_60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7310" r="1280" b="11467"/>
          <a:stretch/>
        </p:blipFill>
        <p:spPr>
          <a:xfrm>
            <a:off x="482922" y="961074"/>
            <a:ext cx="4041624" cy="2779776"/>
          </a:xfrm>
          <a:prstGeom prst="rect">
            <a:avLst/>
          </a:prstGeom>
        </p:spPr>
      </p:pic>
      <p:pic>
        <p:nvPicPr>
          <p:cNvPr id="64" name="Picture 63" descr="bar_chart_CPs_CAOs_percent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7414" r="1656" b="11455"/>
          <a:stretch/>
        </p:blipFill>
        <p:spPr>
          <a:xfrm>
            <a:off x="5057667" y="959116"/>
            <a:ext cx="4041624" cy="2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1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976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66270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83744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24772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76025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0108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41735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55297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375281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13221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60886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8850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0851" y="3061230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1524" y="264475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6606" y="222679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8565" y="180717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8565" y="138173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3137" y="348444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565" y="966903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20209" y="2975193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722067" y="348771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22067" y="2473950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17429" y="196842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28191" y="1462854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10973" y="964961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35294" y="4550920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5131077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51673" y="448095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97001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5752985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584075"/>
            <a:ext cx="355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[(gray/blue)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 rot="16200000">
            <a:off x="4294601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87778" y="727067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44913" y="722763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10" name="Picture 9" descr="ncei_US_climate_region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63" name="Picture 62" descr="bar_chart_CPs_CAOs_60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7310" r="1280" b="11467"/>
          <a:stretch/>
        </p:blipFill>
        <p:spPr>
          <a:xfrm>
            <a:off x="482922" y="961074"/>
            <a:ext cx="4041624" cy="2779776"/>
          </a:xfrm>
          <a:prstGeom prst="rect">
            <a:avLst/>
          </a:prstGeom>
        </p:spPr>
      </p:pic>
      <p:pic>
        <p:nvPicPr>
          <p:cNvPr id="64" name="Picture 63" descr="bar_chart_CPs_CAOs_percent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7414" r="1656" b="11455"/>
          <a:stretch/>
        </p:blipFill>
        <p:spPr>
          <a:xfrm>
            <a:off x="5057667" y="959116"/>
            <a:ext cx="4041624" cy="27797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9331" y="2782875"/>
            <a:ext cx="530352" cy="118056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3164213" y="1175821"/>
            <a:ext cx="530352" cy="27876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5922038" y="1162449"/>
            <a:ext cx="530352" cy="27876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7754672" y="2692997"/>
            <a:ext cx="530352" cy="127044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36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ontent Placeholder 2"/>
          <p:cNvSpPr txBox="1">
            <a:spLocks/>
          </p:cNvSpPr>
          <p:nvPr/>
        </p:nvSpPr>
        <p:spPr>
          <a:xfrm>
            <a:off x="457199" y="950818"/>
            <a:ext cx="8433053" cy="2158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Identification of cold pools associated with TPVs: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Centers of TPVs and cold pools must be located within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750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of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other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least two consecutive days to be identified as a match</a:t>
            </a:r>
          </a:p>
          <a:p>
            <a:pPr marL="457200" lvl="1" indent="0">
              <a:lnSpc>
                <a:spcPct val="110000"/>
              </a:lnSpc>
              <a:buFont typeface="Arial"/>
              <a:buNone/>
            </a:pPr>
            <a:endPara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DT_theta_tracks_circle_19820110_06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8758" b="17083"/>
          <a:stretch/>
        </p:blipFill>
        <p:spPr>
          <a:xfrm>
            <a:off x="1136776" y="3110180"/>
            <a:ext cx="3336343" cy="25515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 descr="thick_tracks_circle_19820110_06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8758" b="17083"/>
          <a:stretch/>
        </p:blipFill>
        <p:spPr>
          <a:xfrm>
            <a:off x="4613929" y="3110182"/>
            <a:ext cx="3336343" cy="25515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92360" y="5681082"/>
            <a:ext cx="9051640" cy="334008"/>
            <a:chOff x="68976" y="4963792"/>
            <a:chExt cx="9051640" cy="334008"/>
          </a:xfrm>
        </p:grpSpPr>
        <p:pic>
          <p:nvPicPr>
            <p:cNvPr id="9" name="Picture 8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77953" y="6032745"/>
            <a:ext cx="7396135" cy="277454"/>
            <a:chOff x="1054569" y="5403704"/>
            <a:chExt cx="7396135" cy="277454"/>
          </a:xfrm>
        </p:grpSpPr>
        <p:pic>
          <p:nvPicPr>
            <p:cNvPr id="34" name="Picture 33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136776" y="2802403"/>
            <a:ext cx="6813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Arial"/>
                <a:cs typeface="Arial"/>
              </a:rPr>
              <a:t>0600 UTC 10 Jan 1982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5216649" y="6505873"/>
            <a:ext cx="137160" cy="137160"/>
          </a:xfrm>
          <a:prstGeom prst="ellipse">
            <a:avLst/>
          </a:prstGeom>
          <a:solidFill>
            <a:srgbClr val="FFFF0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345126" y="6389364"/>
            <a:ext cx="1528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Cold Pool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4277733" y="6505873"/>
            <a:ext cx="137160" cy="137160"/>
          </a:xfrm>
          <a:prstGeom prst="ellipse">
            <a:avLst/>
          </a:prstGeom>
          <a:solidFill>
            <a:srgbClr val="27E50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4398525" y="6389364"/>
            <a:ext cx="652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TPV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2499763" y="6439166"/>
            <a:ext cx="274320" cy="274320"/>
          </a:xfrm>
          <a:prstGeom prst="ellipse">
            <a:avLst/>
          </a:prstGeom>
          <a:solidFill>
            <a:schemeClr val="tx1">
              <a:alpha val="20000"/>
            </a:schemeClr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774083" y="6283896"/>
            <a:ext cx="15287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750-km </a:t>
            </a:r>
          </a:p>
          <a:p>
            <a:r>
              <a:rPr lang="en-US" sz="1600" b="1" dirty="0">
                <a:latin typeface="Arial"/>
                <a:cs typeface="Arial"/>
              </a:rPr>
              <a:t>r</a:t>
            </a:r>
            <a:r>
              <a:rPr lang="en-US" sz="1600" b="1" dirty="0" smtClean="0">
                <a:latin typeface="Arial"/>
                <a:cs typeface="Arial"/>
              </a:rPr>
              <a:t>adius circle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179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4766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6,288 out of a total of 8,395 cold pools, or 74.9%, match with at least one TPV 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6,510 out of a total of 25,085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TPVs,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26.0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%,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with at least one cold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94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 txBox="1">
            <a:spLocks/>
          </p:cNvSpPr>
          <p:nvPr/>
        </p:nvSpPr>
        <p:spPr>
          <a:xfrm>
            <a:off x="4716638" y="4625470"/>
            <a:ext cx="4309981" cy="1671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Arial"/>
                <a:cs typeface="Arial"/>
              </a:rPr>
              <a:t>Fig. 1.3.  Composite west-to-east cross-TPV section of anomalous </a:t>
            </a: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(K</a:t>
            </a:r>
            <a:r>
              <a:rPr lang="en-US" sz="1400" dirty="0" smtClean="0">
                <a:latin typeface="Arial"/>
                <a:cs typeface="Arial"/>
              </a:rPr>
              <a:t>). Thick </a:t>
            </a:r>
            <a:r>
              <a:rPr lang="en-US" sz="1400" dirty="0">
                <a:latin typeface="Arial"/>
                <a:cs typeface="Arial"/>
              </a:rPr>
              <a:t>solid black contour is the composite tropopause, thick dashed black contour is the background tropopause, and thin solid contour is the 0 contour. </a:t>
            </a:r>
            <a:r>
              <a:rPr lang="en-US" sz="1400" dirty="0" smtClean="0">
                <a:latin typeface="Arial"/>
                <a:cs typeface="Arial"/>
              </a:rPr>
              <a:t>Figure 9a </a:t>
            </a:r>
            <a:r>
              <a:rPr lang="en-US" sz="1400" dirty="0">
                <a:latin typeface="Arial"/>
                <a:cs typeface="Arial"/>
              </a:rPr>
              <a:t>and adapted caption from </a:t>
            </a:r>
            <a:r>
              <a:rPr lang="en-US" sz="1400" dirty="0" err="1">
                <a:latin typeface="Arial"/>
                <a:cs typeface="Arial"/>
              </a:rPr>
              <a:t>Cavallo</a:t>
            </a:r>
            <a:r>
              <a:rPr lang="en-US" sz="1400" dirty="0">
                <a:latin typeface="Arial"/>
                <a:cs typeface="Arial"/>
              </a:rPr>
              <a:t> and Hakim (2010)</a:t>
            </a:r>
            <a:r>
              <a:rPr lang="en-US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Content Placeholder 2"/>
          <p:cNvSpPr>
            <a:spLocks noGrp="1"/>
          </p:cNvSpPr>
          <p:nvPr>
            <p:ph idx="1"/>
          </p:nvPr>
        </p:nvSpPr>
        <p:spPr>
          <a:xfrm>
            <a:off x="-22357" y="4251160"/>
            <a:ext cx="4407199" cy="210354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 smtClean="0">
                <a:latin typeface="Arial"/>
                <a:cs typeface="Arial"/>
              </a:rPr>
              <a:t>Cross </a:t>
            </a:r>
            <a:r>
              <a:rPr lang="en-US" sz="1400" dirty="0">
                <a:latin typeface="Arial"/>
                <a:cs typeface="Arial"/>
              </a:rPr>
              <a:t>section of circularly symmetric cyclonic flow induced by simple isolated upper-level cyclonic PV anomaly (stippled region and red plus symbol). The thick line represents the tropopause and the solid contours represent potential temperature (every 5 K) and azimuthal wind velocity (every 3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). </a:t>
            </a:r>
            <a:r>
              <a:rPr lang="en-US" sz="1400" dirty="0" smtClean="0">
                <a:latin typeface="Arial"/>
                <a:cs typeface="Arial"/>
              </a:rPr>
              <a:t>Figure </a:t>
            </a:r>
            <a:r>
              <a:rPr lang="en-US" sz="1400" dirty="0">
                <a:latin typeface="Arial"/>
                <a:cs typeface="Arial"/>
              </a:rPr>
              <a:t>15 and caption adapted from Hoskins et al. </a:t>
            </a:r>
            <a:r>
              <a:rPr lang="en-US" sz="1400" dirty="0" smtClean="0">
                <a:latin typeface="Arial"/>
                <a:cs typeface="Arial"/>
              </a:rPr>
              <a:t>       (</a:t>
            </a:r>
            <a:r>
              <a:rPr lang="en-US" sz="1400" dirty="0">
                <a:latin typeface="Arial"/>
                <a:cs typeface="Arial"/>
              </a:rPr>
              <a:t>1985, section 3)</a:t>
            </a:r>
            <a:r>
              <a:rPr lang="en-US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" name="Picture 5" descr="fig_1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16" y="1965587"/>
            <a:ext cx="4593892" cy="2400657"/>
          </a:xfrm>
          <a:prstGeom prst="rect">
            <a:avLst/>
          </a:prstGeom>
        </p:spPr>
      </p:pic>
      <p:pic>
        <p:nvPicPr>
          <p:cNvPr id="73" name="Picture 72" descr="Screen Shot 2016-03-20 at 2.55.5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13" b="56391"/>
          <a:stretch/>
        </p:blipFill>
        <p:spPr>
          <a:xfrm>
            <a:off x="4676534" y="1448432"/>
            <a:ext cx="4309981" cy="3230516"/>
          </a:xfrm>
          <a:prstGeom prst="rect">
            <a:avLst/>
          </a:prstGeom>
        </p:spPr>
      </p:pic>
      <p:sp>
        <p:nvSpPr>
          <p:cNvPr id="74" name="Content Placeholder 2"/>
          <p:cNvSpPr txBox="1">
            <a:spLocks/>
          </p:cNvSpPr>
          <p:nvPr/>
        </p:nvSpPr>
        <p:spPr>
          <a:xfrm>
            <a:off x="93578" y="1614827"/>
            <a:ext cx="4291263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Hoskins et al. (1985)</a:t>
            </a:r>
            <a:endParaRPr lang="en-US" sz="1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Content Placeholder 2"/>
          <p:cNvSpPr txBox="1">
            <a:spLocks/>
          </p:cNvSpPr>
          <p:nvPr/>
        </p:nvSpPr>
        <p:spPr>
          <a:xfrm>
            <a:off x="5347368" y="1160771"/>
            <a:ext cx="3368843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(2010)</a:t>
            </a:r>
            <a:endParaRPr lang="en-US" sz="1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62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4766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6,288 out of a total of 8,395 cold pools, or 74.9%, match with at least one TPV </a:t>
            </a:r>
          </a:p>
          <a:p>
            <a:pPr>
              <a:lnSpc>
                <a:spcPct val="120000"/>
              </a:lnSpc>
            </a:pP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6,510 out of a total of 25,085 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TPVs,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26.0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%,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with at least one cold 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</a:p>
          <a:p>
            <a:pPr>
              <a:lnSpc>
                <a:spcPct val="120000"/>
              </a:lnSpc>
            </a:pP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not match with cold pools because:</a:t>
            </a:r>
          </a:p>
          <a:p>
            <a:pPr marL="0" indent="0">
              <a:lnSpc>
                <a:spcPct val="70000"/>
              </a:lnSpc>
              <a:buNone/>
            </a:pP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be too small or too weak to be associated with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trackable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cold pools</a:t>
            </a:r>
          </a:p>
          <a:p>
            <a:pPr lvl="1"/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be associated with thickness troughs that are not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trackable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match with cold pools not meeting latitude criteria</a:t>
            </a: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12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CAOs that are linked to cold pools associated with TPVs can now be identified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3536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4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bar_chart_CAOs_CPs_TPVs_percent_60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3" t="6998" r="3095" b="11605"/>
          <a:stretch/>
        </p:blipFill>
        <p:spPr>
          <a:xfrm>
            <a:off x="5064244" y="936157"/>
            <a:ext cx="4015303" cy="27797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535294" y="4365698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4898300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42048" y="428447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737233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6209511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923373"/>
            <a:ext cx="35506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associated with TPVs        [(purple/blue)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35294" y="5536438"/>
            <a:ext cx="340722" cy="165191"/>
          </a:xfrm>
          <a:prstGeom prst="rect">
            <a:avLst/>
          </a:prstGeom>
          <a:solidFill>
            <a:srgbClr val="8056D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42048" y="535370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 associated with TPVs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247969" y="3680103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855171" y="3680486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70601" y="3680486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911098" y="3680486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59692" y="3680486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184574" y="3680486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741555" y="2966028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43413" y="3471458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743413" y="2463547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38775" y="195786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749537" y="1454641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732319" y="950382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 rot="16200000">
            <a:off x="4315947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40914" y="3680486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250814" y="3680486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764664" y="3680486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303400" y="3680486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052433" y="3680486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580793" y="3680103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0851" y="304117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1524" y="261875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6606" y="2202852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8565" y="1781956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8565" y="1366584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23137" y="346231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565" y="948722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00005" y="727067"/>
            <a:ext cx="4362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 Associated with TPVs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651373" y="722763"/>
            <a:ext cx="4557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 Associated with TPVs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72443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75" name="Picture 74" descr="ncei_US_climate_region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76" name="TextBox 75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54" name="Picture 53" descr="bar_chart_CAOs_CPs_TPVs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4" t="7013" r="2883" b="11410"/>
          <a:stretch/>
        </p:blipFill>
        <p:spPr>
          <a:xfrm>
            <a:off x="477352" y="936157"/>
            <a:ext cx="4015303" cy="2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0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89"/>
            <a:ext cx="8229600" cy="650133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 of January 1982 CAO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580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3536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and 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fig_4.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7"/>
          <a:stretch/>
        </p:blipFill>
        <p:spPr>
          <a:xfrm>
            <a:off x="89388" y="928452"/>
            <a:ext cx="3983742" cy="4535538"/>
          </a:xfrm>
          <a:prstGeom prst="rect">
            <a:avLst/>
          </a:prstGeom>
        </p:spPr>
      </p:pic>
      <p:pic>
        <p:nvPicPr>
          <p:cNvPr id="62" name="Picture 61" descr="theta_and_thick_Jan_82_v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7271"/>
          <a:stretch/>
        </p:blipFill>
        <p:spPr>
          <a:xfrm>
            <a:off x="4422460" y="1600541"/>
            <a:ext cx="4297722" cy="3863448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582583" y="5633404"/>
            <a:ext cx="3198989" cy="635929"/>
            <a:chOff x="2167255" y="5799497"/>
            <a:chExt cx="3198989" cy="635929"/>
          </a:xfrm>
        </p:grpSpPr>
        <p:sp>
          <p:nvSpPr>
            <p:cNvPr id="64" name="5-Point Star 63"/>
            <p:cNvSpPr>
              <a:spLocks noChangeAspect="1"/>
            </p:cNvSpPr>
            <p:nvPr/>
          </p:nvSpPr>
          <p:spPr>
            <a:xfrm rot="10580098" flipV="1">
              <a:off x="2174893" y="5833201"/>
              <a:ext cx="246888" cy="246888"/>
            </a:xfrm>
            <a:prstGeom prst="star5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Multiply 64"/>
            <p:cNvSpPr>
              <a:spLocks noChangeAspect="1"/>
            </p:cNvSpPr>
            <p:nvPr/>
          </p:nvSpPr>
          <p:spPr>
            <a:xfrm>
              <a:off x="2167255" y="6158146"/>
              <a:ext cx="265176" cy="265176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434213" y="5799497"/>
              <a:ext cx="14041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Genesis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434213" y="6096872"/>
              <a:ext cx="14041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latin typeface="Arial"/>
                  <a:cs typeface="Arial"/>
                </a:rPr>
                <a:t>Lysis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3790485" y="5892579"/>
              <a:ext cx="164592" cy="164592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3790485" y="6187558"/>
              <a:ext cx="164592" cy="164592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960375" y="5799497"/>
              <a:ext cx="14041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TPV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962056" y="6096872"/>
              <a:ext cx="14041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Cold Pool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5624943" y="5776607"/>
            <a:ext cx="3239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Minimum DT </a:t>
            </a:r>
            <a:r>
              <a:rPr lang="en-US" sz="14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of TPV (</a:t>
            </a: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K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624943" y="6117878"/>
            <a:ext cx="323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Minimum 1000–500-hPa     thickness of cold </a:t>
            </a:r>
            <a:r>
              <a:rPr lang="en-US" sz="1400" b="1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ool (dam)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>
            <a:off x="5091510" y="5930606"/>
            <a:ext cx="476265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125998" y="6378837"/>
            <a:ext cx="476265" cy="0"/>
          </a:xfrm>
          <a:prstGeom prst="line">
            <a:avLst/>
          </a:prstGeom>
          <a:ln w="381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4034974" y="4547224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250</a:t>
            </a:r>
            <a:endParaRPr lang="en-US" sz="11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34974" y="3824867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260</a:t>
            </a:r>
            <a:endParaRPr lang="en-US" sz="11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034974" y="3104303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270</a:t>
            </a:r>
            <a:endParaRPr lang="en-US" sz="11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034974" y="2384442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280</a:t>
            </a:r>
            <a:endParaRPr lang="en-US" sz="11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034974" y="1666563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290</a:t>
            </a:r>
            <a:endParaRPr lang="en-US" sz="11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614443" y="4904227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460</a:t>
            </a:r>
            <a:endParaRPr lang="en-US" sz="1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614443" y="4316340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470</a:t>
            </a:r>
            <a:endParaRPr lang="en-US" sz="1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8614443" y="3728503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480</a:t>
            </a:r>
            <a:endParaRPr lang="en-US" sz="1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614443" y="3137198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490</a:t>
            </a:r>
            <a:endParaRPr lang="en-US" sz="1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614443" y="2548741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500</a:t>
            </a:r>
            <a:endParaRPr lang="en-US" sz="1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614443" y="1958504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510</a:t>
            </a:r>
            <a:endParaRPr lang="en-US" sz="1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233401" y="5423754"/>
            <a:ext cx="107618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Dec 1981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027347" y="5421494"/>
            <a:ext cx="13668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Jan 1982</a:t>
            </a:r>
            <a:endParaRPr lang="en-US" sz="1100" b="1" dirty="0">
              <a:latin typeface="Arial"/>
              <a:cs typeface="Arial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4561441" y="5525509"/>
            <a:ext cx="72330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6851042" y="5525509"/>
            <a:ext cx="395999" cy="232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6846590" y="5423869"/>
            <a:ext cx="0" cy="20792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6250864" y="5527831"/>
            <a:ext cx="59233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8161659" y="5525509"/>
            <a:ext cx="45278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388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Amplification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T_theta_and_TPV_track_Jan_1982_PAC_19820105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" y="933293"/>
            <a:ext cx="4553690" cy="3968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thick_mslp_coldPool_track_PAC_1982010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109" y="933293"/>
            <a:ext cx="4549492" cy="3968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18036" y="4585648"/>
            <a:ext cx="823964" cy="338554"/>
            <a:chOff x="10356" y="4601523"/>
            <a:chExt cx="823964" cy="338554"/>
          </a:xfrm>
        </p:grpSpPr>
        <p:sp>
          <p:nvSpPr>
            <p:cNvPr id="7" name="Rectangle 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9669" y="4575692"/>
            <a:ext cx="1716091" cy="338554"/>
            <a:chOff x="4579921" y="4594742"/>
            <a:chExt cx="1716091" cy="338554"/>
          </a:xfrm>
        </p:grpSpPr>
        <p:sp>
          <p:nvSpPr>
            <p:cNvPr id="119" name="Rectangle 118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20" name="Rectangle 119"/>
          <p:cNvSpPr/>
          <p:nvPr/>
        </p:nvSpPr>
        <p:spPr>
          <a:xfrm>
            <a:off x="5726544" y="3408417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1697042" y="3720849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246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ick_mslp_coldPool_track_PAC_1982010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758" y="933293"/>
            <a:ext cx="4549492" cy="3968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5" name="Picture 74" descr="DT_theta_and_TPV_track_Jan_1982_PAC_198201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" y="933293"/>
            <a:ext cx="4553690" cy="3968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Amplification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8564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7569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22" name="Rectangle 121"/>
          <p:cNvSpPr/>
          <p:nvPr/>
        </p:nvSpPr>
        <p:spPr>
          <a:xfrm>
            <a:off x="5935091" y="3115316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2171317" y="3368696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10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 descr="thick_mslp_coldPool_track_PAC_19820107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53" y="928522"/>
            <a:ext cx="4549492" cy="3968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DT_theta_and_TPV_track_Jan_1982_PAC_1982010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9" y="933293"/>
            <a:ext cx="4553690" cy="3968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Amplification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8564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7569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15" name="Rectangle 114"/>
          <p:cNvSpPr/>
          <p:nvPr/>
        </p:nvSpPr>
        <p:spPr>
          <a:xfrm>
            <a:off x="6123394" y="3006760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2351663" y="3178071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493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 descr="thick_mslp_coldPool_track_PAC_198201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612" y="935686"/>
            <a:ext cx="4549492" cy="3968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DT_theta_and_TPV_track_Jan_1982_PAC_19820108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2" y="928522"/>
            <a:ext cx="4553689" cy="3968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Amplification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8564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7569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15" name="Rectangle 114"/>
          <p:cNvSpPr/>
          <p:nvPr/>
        </p:nvSpPr>
        <p:spPr>
          <a:xfrm>
            <a:off x="6426390" y="2724516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659016" y="2897128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11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Amplification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733948" y="5359135"/>
            <a:ext cx="4486208" cy="340047"/>
            <a:chOff x="4673948" y="5359135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73948" y="5407744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75151" y="5359135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041418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542013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47183" y="55606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52366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54864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54310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57352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12988" y="5766457"/>
            <a:ext cx="9131012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PW (</a:t>
            </a:r>
            <a:r>
              <a:rPr lang="en-US" sz="1600" dirty="0">
                <a:latin typeface="Arial"/>
                <a:cs typeface="Arial"/>
              </a:rPr>
              <a:t>mm, shaded), 600–400-hPa ascent (</a:t>
            </a:r>
            <a:r>
              <a:rPr lang="en-US" sz="1600" dirty="0" smtClean="0">
                <a:latin typeface="Arial"/>
                <a:cs typeface="Arial"/>
              </a:rPr>
              <a:t>red, every </a:t>
            </a:r>
            <a:r>
              <a:rPr lang="en-US" sz="1600" dirty="0">
                <a:latin typeface="Arial"/>
                <a:cs typeface="Arial"/>
              </a:rPr>
              <a:t>2.5 × 10</a:t>
            </a:r>
            <a:r>
              <a:rPr lang="en-US" sz="1600" baseline="30000" dirty="0">
                <a:latin typeface="Arial"/>
                <a:cs typeface="Arial"/>
              </a:rPr>
              <a:t>−3</a:t>
            </a:r>
            <a:r>
              <a:rPr lang="en-US" sz="1600" dirty="0">
                <a:latin typeface="Arial"/>
                <a:cs typeface="Arial"/>
              </a:rPr>
              <a:t> hPa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), and </a:t>
            </a:r>
            <a:r>
              <a:rPr lang="en-US" sz="1600" dirty="0" smtClean="0">
                <a:latin typeface="Arial"/>
                <a:cs typeface="Arial"/>
              </a:rPr>
              <a:t>                                300</a:t>
            </a:r>
            <a:r>
              <a:rPr lang="en-US" sz="1600" dirty="0">
                <a:latin typeface="Arial"/>
                <a:cs typeface="Arial"/>
              </a:rPr>
              <a:t>–200-hPa PV (PVU, gray</a:t>
            </a:r>
            <a:r>
              <a:rPr lang="en-US" sz="1600" dirty="0" smtClean="0">
                <a:latin typeface="Arial"/>
                <a:cs typeface="Arial"/>
              </a:rPr>
              <a:t>), irrotational wind </a:t>
            </a:r>
            <a:r>
              <a:rPr lang="en-US" sz="1600" dirty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),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and </a:t>
            </a:r>
            <a:r>
              <a:rPr lang="en-US" sz="1600" dirty="0" smtClean="0">
                <a:latin typeface="Arial"/>
                <a:cs typeface="Arial"/>
              </a:rPr>
              <a:t>                                                      negative </a:t>
            </a:r>
            <a:r>
              <a:rPr lang="en-US" sz="1600" dirty="0">
                <a:latin typeface="Arial"/>
                <a:cs typeface="Arial"/>
              </a:rPr>
              <a:t>PV advection by </a:t>
            </a:r>
            <a:r>
              <a:rPr lang="en-US" sz="1600" dirty="0" smtClean="0">
                <a:latin typeface="Arial"/>
                <a:cs typeface="Arial"/>
              </a:rPr>
              <a:t>the irrotational </a:t>
            </a:r>
            <a:r>
              <a:rPr lang="en-US" sz="1600" dirty="0">
                <a:latin typeface="Arial"/>
                <a:cs typeface="Arial"/>
              </a:rPr>
              <a:t>wind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>
                <a:latin typeface="Arial"/>
                <a:cs typeface="Arial"/>
              </a:rPr>
              <a:t>PVU day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 </a:t>
            </a:r>
            <a:endParaRPr lang="en-US" sz="1600" baseline="30000" dirty="0">
              <a:latin typeface="Arial"/>
              <a:cs typeface="Arial"/>
            </a:endParaRPr>
          </a:p>
        </p:txBody>
      </p:sp>
      <p:pic>
        <p:nvPicPr>
          <p:cNvPr id="7" name="Picture 6" descr="irrotWind_pvAdv_v2_198201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" y="1200523"/>
            <a:ext cx="4549492" cy="3968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irrotWind_pvAdv_v2_1982010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03" y="1200523"/>
            <a:ext cx="4549492" cy="3968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40300" y="5359062"/>
            <a:ext cx="4870262" cy="337945"/>
            <a:chOff x="40300" y="5359062"/>
            <a:chExt cx="4870262" cy="337945"/>
          </a:xfrm>
        </p:grpSpPr>
        <p:sp>
          <p:nvSpPr>
            <p:cNvPr id="117" name="TextBox 116"/>
            <p:cNvSpPr txBox="1"/>
            <p:nvPr/>
          </p:nvSpPr>
          <p:spPr>
            <a:xfrm>
              <a:off x="552378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207925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855996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510282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166669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910787" y="5359062"/>
              <a:ext cx="99977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(PVU day</a:t>
              </a:r>
              <a:r>
                <a:rPr lang="en-US" sz="900" baseline="30000" dirty="0" smtClean="0">
                  <a:latin typeface="Arial"/>
                  <a:cs typeface="Arial"/>
                </a:rPr>
                <a:t>−1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pic>
          <p:nvPicPr>
            <p:cNvPr id="9" name="Picture 8" descr="pvAdv_colorBar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37680" y="3523968"/>
              <a:ext cx="137160" cy="3931920"/>
            </a:xfrm>
            <a:prstGeom prst="rect">
              <a:avLst/>
            </a:prstGeom>
          </p:spPr>
        </p:pic>
      </p:grpSp>
      <p:sp>
        <p:nvSpPr>
          <p:cNvPr id="127" name="TextBox 126"/>
          <p:cNvSpPr txBox="1"/>
          <p:nvPr/>
        </p:nvSpPr>
        <p:spPr>
          <a:xfrm>
            <a:off x="22988" y="852742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0000 UTC </a:t>
            </a:r>
            <a:r>
              <a:rPr lang="en-US" sz="1600" b="1" dirty="0">
                <a:latin typeface="Arial"/>
                <a:cs typeface="Arial"/>
              </a:rPr>
              <a:t>6</a:t>
            </a:r>
            <a:r>
              <a:rPr lang="en-US" sz="1600" b="1" dirty="0" smtClean="0">
                <a:latin typeface="Arial"/>
                <a:cs typeface="Arial"/>
              </a:rPr>
              <a:t> Jan 1982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4579606" y="852742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0000 UTC 7 Jan 1982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2083981" y="3547175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6974260" y="3344857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1371148" y="3420028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6131322" y="3274850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87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T_theta_na_1985012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" b="8876"/>
          <a:stretch/>
        </p:blipFill>
        <p:spPr>
          <a:xfrm>
            <a:off x="4731792" y="1061625"/>
            <a:ext cx="3790978" cy="4480560"/>
          </a:xfrm>
          <a:prstGeom prst="rect">
            <a:avLst/>
          </a:prstGeom>
        </p:spPr>
      </p:pic>
      <p:pic>
        <p:nvPicPr>
          <p:cNvPr id="45" name="Picture 44" descr="Screen Shot 2016-03-01 at 11.21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88" y="1061625"/>
            <a:ext cx="3735192" cy="450799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4916" y="682260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 txBox="1">
            <a:spLocks/>
          </p:cNvSpPr>
          <p:nvPr/>
        </p:nvSpPr>
        <p:spPr>
          <a:xfrm>
            <a:off x="4578976" y="5704522"/>
            <a:ext cx="4574205" cy="1118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surface.                           Data source: ERA-Interim.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555056" y="1084121"/>
            <a:ext cx="525967" cy="4553561"/>
            <a:chOff x="8555056" y="1150961"/>
            <a:chExt cx="525967" cy="4553561"/>
          </a:xfrm>
        </p:grpSpPr>
        <p:pic>
          <p:nvPicPr>
            <p:cNvPr id="10" name="Picture 9" descr="DT_theta_na_0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527335" y="3282982"/>
              <a:ext cx="4389120" cy="12507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8555056" y="5473690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780467" y="47562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780467" y="45599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776986" y="43527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776986" y="41680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780220" y="39729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776986" y="377357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780220" y="35636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776986" y="33785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776986" y="31750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780220" y="297817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776986" y="2768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780220" y="257158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780220" y="23812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776986" y="21821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780220" y="19847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80220" y="17759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780220" y="15835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780220" y="13932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780220" y="12056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780220" y="495398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780220" y="5155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775583" y="53471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2398809" y="4003865"/>
            <a:ext cx="109728" cy="10972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/>
          <p:cNvCxnSpPr>
            <a:stCxn id="13" idx="2"/>
          </p:cNvCxnSpPr>
          <p:nvPr/>
        </p:nvCxnSpPr>
        <p:spPr>
          <a:xfrm flipH="1">
            <a:off x="2453673" y="3108190"/>
            <a:ext cx="854468" cy="828835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Shapiro et al. (1987)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6543536" y="3101559"/>
            <a:ext cx="923353" cy="835466"/>
          </a:xfrm>
          <a:prstGeom prst="straightConnector1">
            <a:avLst/>
          </a:prstGeom>
          <a:ln w="47625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-12095" y="567744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Content Placeholder 2"/>
          <p:cNvSpPr>
            <a:spLocks noGrp="1"/>
          </p:cNvSpPr>
          <p:nvPr>
            <p:ph idx="1"/>
          </p:nvPr>
        </p:nvSpPr>
        <p:spPr>
          <a:xfrm>
            <a:off x="2988" y="5677448"/>
            <a:ext cx="4575988" cy="1145153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500-hPa geopotential height (black, every 6 dam) and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−40°C isotherm (dashed contour); track of polar vortex from 0000 UTC 12 January to 0000 UTC 24 January 1985 (heavy black). Figure 5 and caption adapted from                                   Shapiro et al. (1987).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4578976" y="5677448"/>
            <a:ext cx="0" cy="113962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7067087" y="2763005"/>
            <a:ext cx="799604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TPV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8537" y="2769636"/>
            <a:ext cx="1599208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“Polar Vortex”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2" name="Content Placeholder 2"/>
          <p:cNvSpPr txBox="1">
            <a:spLocks/>
          </p:cNvSpPr>
          <p:nvPr/>
        </p:nvSpPr>
        <p:spPr>
          <a:xfrm>
            <a:off x="2336151" y="705345"/>
            <a:ext cx="4195201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20 January 1985</a:t>
            </a:r>
            <a:endParaRPr lang="en-US" sz="1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94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ick_mslp_coldPool_track_198201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78" y="852608"/>
            <a:ext cx="4543167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and_TPV_track_Jan_1982_NA_19820108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" y="852608"/>
            <a:ext cx="4553000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7929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6934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77546" y="2587106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5278118" y="1314708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1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ick_mslp_coldPool_track_1982010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72" y="852608"/>
            <a:ext cx="4543167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and_TPV_track_Jan_1982_NA_19820109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" y="852608"/>
            <a:ext cx="4553000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9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7929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6934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584520" y="2477095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5631602" y="1747658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546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ick_mslp_coldPool_track_19820110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1" y="852608"/>
            <a:ext cx="4543166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and_TPV_track_Jan_1982_NA_19820110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" y="852608"/>
            <a:ext cx="4553000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7929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6934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634520" y="2497097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5904193" y="2112376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791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ick_mslp_coldPool_track_19820111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338" y="852608"/>
            <a:ext cx="4543167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and_TPV_track_Jan_1982_NA_1982011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0" y="852608"/>
            <a:ext cx="4553000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7929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6934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1060859" y="2597105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6139505" y="3366546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389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AutoNum type="alphaLcParenBoth"/>
            </a:pPr>
            <a:r>
              <a:rPr lang="en-US" sz="1600" dirty="0" smtClean="0">
                <a:latin typeface="Arial"/>
                <a:cs typeface="Arial"/>
              </a:rPr>
              <a:t>PV </a:t>
            </a:r>
            <a:r>
              <a:rPr lang="en-US" sz="1600" dirty="0">
                <a:latin typeface="Arial"/>
                <a:cs typeface="Arial"/>
              </a:rPr>
              <a:t>(PVU, shading), </a:t>
            </a:r>
            <a:r>
              <a:rPr lang="en-US" sz="1600" dirty="0" smtClean="0">
                <a:latin typeface="Arial"/>
                <a:cs typeface="Arial"/>
              </a:rPr>
              <a:t>θ (K, black), and wind speed (dashed white,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(b) DT (2-PVU surface) θ (K, shaded), wind speed (black,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),  and wind (m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flags and barbs);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(c) 1000–500-hPa thickness (dam, shading) </a:t>
            </a:r>
            <a:endParaRPr lang="en-US" sz="1600" baseline="300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16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ross_section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572"/>
            <a:ext cx="9144000" cy="495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7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AutoNum type="alphaLcParenBoth"/>
            </a:pPr>
            <a:r>
              <a:rPr lang="en-US" sz="1600" dirty="0" smtClean="0">
                <a:latin typeface="Arial"/>
                <a:cs typeface="Arial"/>
              </a:rPr>
              <a:t>PV </a:t>
            </a:r>
            <a:r>
              <a:rPr lang="en-US" sz="1600" dirty="0">
                <a:latin typeface="Arial"/>
                <a:cs typeface="Arial"/>
              </a:rPr>
              <a:t>(PVU, shading), </a:t>
            </a:r>
            <a:r>
              <a:rPr lang="en-US" sz="1600" dirty="0" smtClean="0">
                <a:latin typeface="Arial"/>
                <a:cs typeface="Arial"/>
              </a:rPr>
              <a:t>θ (K, black), and wind speed (dashed white,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(b) DT (2-PVU surface) θ (K, shaded), wind speed (black,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),  and wind (m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flags and barbs);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(c) 1000–500-hPa thickness (dam, shading) </a:t>
            </a:r>
            <a:endParaRPr lang="en-US" sz="1600" baseline="300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ross_section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72"/>
            <a:ext cx="9144000" cy="49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5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AutoNum type="alphaLcParenBoth"/>
            </a:pPr>
            <a:r>
              <a:rPr lang="en-US" sz="1600" dirty="0" smtClean="0">
                <a:latin typeface="Arial"/>
                <a:cs typeface="Arial"/>
              </a:rPr>
              <a:t>PV </a:t>
            </a:r>
            <a:r>
              <a:rPr lang="en-US" sz="1600" dirty="0">
                <a:latin typeface="Arial"/>
                <a:cs typeface="Arial"/>
              </a:rPr>
              <a:t>(PVU, shading), </a:t>
            </a:r>
            <a:r>
              <a:rPr lang="en-US" sz="1600" dirty="0" smtClean="0">
                <a:latin typeface="Arial"/>
                <a:cs typeface="Arial"/>
              </a:rPr>
              <a:t>θ (K, black), and wind speed (dashed white,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(b) DT (2-PVU surface) θ (K, shaded), wind speed (black,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),  and wind (m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flags and barbs);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(c) 1000–500-hPa thickness (dam, shading) </a:t>
            </a:r>
            <a:endParaRPr lang="en-US" sz="1600" baseline="300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ross_section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214"/>
            <a:ext cx="9144000" cy="494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93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jet streak strengthens over western North America during TPV–jet interaction, surface anticyclone strengthens and expands in left entrance region of jet streak</a:t>
            </a:r>
          </a:p>
          <a:p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Does TPV–jet interaction play a role in surface anticyclogenesis?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880971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TPV–jet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nteraction and Surface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nticyclogenesis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380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4663042" y="-13048"/>
            <a:ext cx="438173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Sanders and Hoskins (1990)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5131920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creen Shot 2017-11-27 at 3.40.2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t="4825" r="3668" b="11842"/>
          <a:stretch/>
        </p:blipFill>
        <p:spPr>
          <a:xfrm>
            <a:off x="88899" y="1131088"/>
            <a:ext cx="4332843" cy="256461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 descr="Screen Shot 2017-11-27 at 3.40.5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2928"/>
          <a:stretch/>
        </p:blipFill>
        <p:spPr>
          <a:xfrm>
            <a:off x="4630939" y="1131090"/>
            <a:ext cx="4208262" cy="258518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03443" y="3606799"/>
            <a:ext cx="4318299" cy="210354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Idealized pattern of upper-level geopotential height contours (solid) and </a:t>
            </a:r>
            <a:r>
              <a:rPr lang="en-US" sz="1600" dirty="0" smtClean="0">
                <a:latin typeface="Arial"/>
                <a:cs typeface="Arial"/>
              </a:rPr>
              <a:t>isotherms (dashed) for a train of equivalent-barotropic troughs and ridges, with Q-vectors overlaid. </a:t>
            </a:r>
            <a:r>
              <a:rPr lang="en-US" sz="1600" dirty="0" smtClean="0">
                <a:latin typeface="Arial"/>
                <a:cs typeface="Arial"/>
              </a:rPr>
              <a:t>Figure 4 </a:t>
            </a:r>
            <a:r>
              <a:rPr lang="en-US" sz="1600" dirty="0">
                <a:latin typeface="Arial"/>
                <a:cs typeface="Arial"/>
              </a:rPr>
              <a:t>and caption adapted from </a:t>
            </a:r>
            <a:r>
              <a:rPr lang="en-US" sz="1600" dirty="0" smtClean="0">
                <a:latin typeface="Arial"/>
                <a:cs typeface="Arial"/>
              </a:rPr>
              <a:t>Sanders and Hoskins (1990)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356100" y="3606799"/>
            <a:ext cx="4790281" cy="2103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 smtClean="0">
                <a:latin typeface="Arial"/>
                <a:cs typeface="Arial"/>
              </a:rPr>
              <a:t>Idealized pattern of confluent frontogenesis corresponding to an entrance region of a jet. Solid lines are contours of low-level geopotential height and dashed contours are contours of lower-tropospheric thickness, with Q-vectors overlaid Figure 5 and caption adapted from Sanders and Hoskins (1990) 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923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4663042" y="-13048"/>
            <a:ext cx="438173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Sanders and Hoskins (1990)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5131920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creen Shot 2017-11-27 at 3.40.2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t="4825" r="3668" b="11842"/>
          <a:stretch/>
        </p:blipFill>
        <p:spPr>
          <a:xfrm>
            <a:off x="88899" y="1131088"/>
            <a:ext cx="4332843" cy="256461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 descr="Screen Shot 2017-11-27 at 3.40.5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2928"/>
          <a:stretch/>
        </p:blipFill>
        <p:spPr>
          <a:xfrm>
            <a:off x="4630939" y="1131090"/>
            <a:ext cx="4208262" cy="258518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551922" y="1547250"/>
            <a:ext cx="11849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40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72261" y="1409207"/>
            <a:ext cx="11849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40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50618" y="1745072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05218" y="1409207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57200" y="5626100"/>
            <a:ext cx="8229600" cy="98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oes TPV–jet interaction influence Q-vector forcing for descent and forcing for anticyclogenesis?</a:t>
            </a:r>
          </a:p>
          <a:p>
            <a:pPr marL="0" indent="0">
              <a:buFont typeface="Arial"/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03443" y="3606799"/>
            <a:ext cx="4318299" cy="210354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Idealized pattern of upper-level geopotential height contours (solid) and </a:t>
            </a:r>
            <a:r>
              <a:rPr lang="en-US" sz="1600" dirty="0" smtClean="0">
                <a:latin typeface="Arial"/>
                <a:cs typeface="Arial"/>
              </a:rPr>
              <a:t>isotherms (dashed) for a train of equivalent-barotropic troughs and ridges, with Q-vectors overlaid. </a:t>
            </a:r>
            <a:r>
              <a:rPr lang="en-US" sz="1600" dirty="0" smtClean="0">
                <a:latin typeface="Arial"/>
                <a:cs typeface="Arial"/>
              </a:rPr>
              <a:t>Figure 4 </a:t>
            </a:r>
            <a:r>
              <a:rPr lang="en-US" sz="1600" dirty="0">
                <a:latin typeface="Arial"/>
                <a:cs typeface="Arial"/>
              </a:rPr>
              <a:t>and caption adapted from </a:t>
            </a:r>
            <a:r>
              <a:rPr lang="en-US" sz="1600" dirty="0" smtClean="0">
                <a:latin typeface="Arial"/>
                <a:cs typeface="Arial"/>
              </a:rPr>
              <a:t>Sanders and Hoskins (1990)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356100" y="3606799"/>
            <a:ext cx="4790281" cy="2103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 smtClean="0">
                <a:latin typeface="Arial"/>
                <a:cs typeface="Arial"/>
              </a:rPr>
              <a:t>Idealized pattern of confluent frontogenesis corresponding to an entrance region of a jet. Solid lines are contours of low-level geopotential height and dashed contours are contours of lower-tropospheric thickness, with Q-vectors overlaid Figure 5 and caption adapted from Sanders and Hoskins (1990) 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54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ckness_1985012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" b="5061"/>
          <a:stretch/>
        </p:blipFill>
        <p:spPr>
          <a:xfrm>
            <a:off x="4740409" y="1062597"/>
            <a:ext cx="3783743" cy="4480560"/>
          </a:xfrm>
          <a:prstGeom prst="rect">
            <a:avLst/>
          </a:prstGeom>
        </p:spPr>
      </p:pic>
      <p:pic>
        <p:nvPicPr>
          <p:cNvPr id="45" name="Picture 44" descr="Screen Shot 2016-03-01 at 11.21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88" y="1061625"/>
            <a:ext cx="3735192" cy="450799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-12095" y="567744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4916" y="682260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578976" y="5677448"/>
            <a:ext cx="0" cy="113962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 txBox="1">
            <a:spLocks/>
          </p:cNvSpPr>
          <p:nvPr/>
        </p:nvSpPr>
        <p:spPr>
          <a:xfrm>
            <a:off x="4578976" y="5677448"/>
            <a:ext cx="4574205" cy="114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700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-hPa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                                       Data source: ERA-Interim.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98809" y="4003865"/>
            <a:ext cx="109728" cy="10972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/>
          <p:cNvCxnSpPr>
            <a:stCxn id="13" idx="2"/>
          </p:cNvCxnSpPr>
          <p:nvPr/>
        </p:nvCxnSpPr>
        <p:spPr>
          <a:xfrm flipH="1">
            <a:off x="2453673" y="3108190"/>
            <a:ext cx="854468" cy="828835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6543536" y="3101559"/>
            <a:ext cx="923353" cy="835466"/>
          </a:xfrm>
          <a:prstGeom prst="straightConnector1">
            <a:avLst/>
          </a:prstGeom>
          <a:ln w="47625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490484" y="1082302"/>
            <a:ext cx="590539" cy="4576904"/>
            <a:chOff x="8490484" y="1149142"/>
            <a:chExt cx="590539" cy="4576904"/>
          </a:xfrm>
        </p:grpSpPr>
        <p:sp>
          <p:nvSpPr>
            <p:cNvPr id="34" name="TextBox 33"/>
            <p:cNvSpPr txBox="1"/>
            <p:nvPr/>
          </p:nvSpPr>
          <p:spPr>
            <a:xfrm>
              <a:off x="8490484" y="5495214"/>
              <a:ext cx="52108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900" dirty="0">
                <a:latin typeface="Arial"/>
                <a:cs typeface="Arial"/>
              </a:endParaRPr>
            </a:p>
          </p:txBody>
        </p:sp>
        <p:pic>
          <p:nvPicPr>
            <p:cNvPr id="66" name="Picture 65" descr="thickness_19820108_00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 rot="16200000">
              <a:off x="6521899" y="3279694"/>
              <a:ext cx="4389120" cy="128016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8780467" y="473733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780467" y="501714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780467" y="532569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780467" y="44361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780467" y="41566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780467" y="38653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780467" y="35642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780467" y="328348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780467" y="298656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780467" y="2687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780467" y="2401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780467" y="21222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780467" y="183415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780467" y="15417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780467" y="12320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867739" y="2760989"/>
            <a:ext cx="1176775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349E"/>
                </a:solidFill>
                <a:latin typeface="Arial"/>
                <a:cs typeface="Arial"/>
              </a:rPr>
              <a:t>Cold Pool</a:t>
            </a:r>
            <a:endParaRPr lang="en-US" sz="1600" b="1" dirty="0">
              <a:solidFill>
                <a:srgbClr val="00349E"/>
              </a:solidFill>
              <a:latin typeface="Arial"/>
              <a:cs typeface="Arial"/>
            </a:endParaRPr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2988" y="5677448"/>
            <a:ext cx="4575988" cy="1145153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500-hPa geopotential height (black, every 6 dam) and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−40°C isotherm (dashed contour); track of polar vortex from 0000 UTC 12 January to 0000 UTC 24 January 1985 (heavy black). Figure 5 and caption adapted from                                   Shapiro et al. (1987).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Shapiro et al. (1987)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8537" y="2769636"/>
            <a:ext cx="1599208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“Polar Vortex”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2336151" y="705345"/>
            <a:ext cx="4195201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20 January 1985</a:t>
            </a:r>
            <a:endParaRPr lang="en-US" sz="1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98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848173"/>
            <a:ext cx="8229600" cy="5189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Diagnose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Q-vector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forcing for vertical motion during TPV–jet interaction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Q-vectors in pressure coordinates calculated following Hoskins 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Pedder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(1980):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Q-vectors separated into across-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isentrope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and along-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isentrope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components following Keyser et al. (1992) as follows: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creen Shot 2016-05-03 at 8.25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065" y="2808424"/>
            <a:ext cx="4671567" cy="1005840"/>
          </a:xfrm>
          <a:prstGeom prst="rect">
            <a:avLst/>
          </a:prstGeom>
        </p:spPr>
      </p:pic>
      <p:pic>
        <p:nvPicPr>
          <p:cNvPr id="8" name="Picture 7" descr="Screen Shot 2016-05-03 at 8.28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33" y="4997154"/>
            <a:ext cx="3858456" cy="881717"/>
          </a:xfrm>
          <a:prstGeom prst="rect">
            <a:avLst/>
          </a:prstGeom>
        </p:spPr>
      </p:pic>
      <p:pic>
        <p:nvPicPr>
          <p:cNvPr id="3" name="Picture 2" descr="Screen Shot 2017-11-26 at 2.24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153" y="5872619"/>
            <a:ext cx="374168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2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848173"/>
            <a:ext cx="8229600" cy="55145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Q-vector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forcing for vertical motion associated with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calculated by adapting Q-vector form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QG omega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equation in pressure coordinates from Hoskins 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Pedder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(1980)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marL="0" indent="0">
              <a:buNone/>
            </a:pPr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 where                            , or equivalently,  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Q-vector components and respective forcings for vertical motion averaged over 600–400-hPa layer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creen Shot 2016-05-03 at 8.34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732" y="3333069"/>
            <a:ext cx="5020940" cy="724990"/>
          </a:xfrm>
          <a:prstGeom prst="rect">
            <a:avLst/>
          </a:prstGeom>
        </p:spPr>
      </p:pic>
      <p:pic>
        <p:nvPicPr>
          <p:cNvPr id="9" name="Picture 8" descr="Screen Shot 2016-05-03 at 8.34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732" y="2393409"/>
            <a:ext cx="5020940" cy="848182"/>
          </a:xfrm>
          <a:prstGeom prst="rect">
            <a:avLst/>
          </a:prstGeom>
        </p:spPr>
      </p:pic>
      <p:pic>
        <p:nvPicPr>
          <p:cNvPr id="10" name="Picture 9" descr="Screen Shot 2016-05-03 at 8.39.1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915" y="4470064"/>
            <a:ext cx="1756785" cy="456307"/>
          </a:xfrm>
          <a:prstGeom prst="rect">
            <a:avLst/>
          </a:prstGeom>
        </p:spPr>
      </p:pic>
      <p:pic>
        <p:nvPicPr>
          <p:cNvPr id="11" name="Picture 10" descr="Screen Shot 2016-05-03 at 8.39.3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69" y="4165974"/>
            <a:ext cx="2420059" cy="95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59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ntent Placeholder 2"/>
          <p:cNvSpPr txBox="1">
            <a:spLocks/>
          </p:cNvSpPr>
          <p:nvPr/>
        </p:nvSpPr>
        <p:spPr>
          <a:xfrm>
            <a:off x="5031148" y="779180"/>
            <a:ext cx="4342852" cy="19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600–400-hPa wind speed (shaded, m s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(b) </a:t>
            </a:r>
            <a:r>
              <a:rPr lang="en-US" sz="1400" dirty="0">
                <a:latin typeface="Arial"/>
                <a:cs typeface="Arial"/>
              </a:rPr>
              <a:t>600–400-hPa </a:t>
            </a:r>
            <a:r>
              <a:rPr lang="en-US" sz="1400" b="1" dirty="0" err="1">
                <a:latin typeface="Arial"/>
                <a:cs typeface="Arial"/>
              </a:rPr>
              <a:t>Q</a:t>
            </a:r>
            <a:r>
              <a:rPr lang="en-US" sz="1400" baseline="-25000" dirty="0" err="1">
                <a:latin typeface="Arial"/>
                <a:cs typeface="Arial"/>
              </a:rPr>
              <a:t>n</a:t>
            </a:r>
            <a:r>
              <a:rPr lang="en-US" sz="1400" dirty="0">
                <a:latin typeface="Arial"/>
                <a:cs typeface="Arial"/>
              </a:rPr>
              <a:t> 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err="1" smtClean="0">
                <a:latin typeface="Arial"/>
                <a:cs typeface="Arial"/>
              </a:rPr>
              <a:t>Q</a:t>
            </a:r>
            <a:r>
              <a:rPr lang="en-US" sz="1400" baseline="-25000" dirty="0" err="1" smtClean="0">
                <a:latin typeface="Arial"/>
                <a:cs typeface="Arial"/>
              </a:rPr>
              <a:t>n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shaded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(c)</a:t>
            </a:r>
            <a:r>
              <a:rPr lang="en-US" sz="1400" dirty="0">
                <a:latin typeface="Arial"/>
                <a:cs typeface="Arial"/>
              </a:rPr>
              <a:t> 600–400-hPa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</a:t>
            </a:r>
            <a:endParaRPr lang="en-US" sz="1400" dirty="0">
              <a:latin typeface="Arial"/>
              <a:cs typeface="Arial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1600" dirty="0" smtClean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600_400_wind_TPV_19820108_12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8" b="1401"/>
          <a:stretch/>
        </p:blipFill>
        <p:spPr>
          <a:xfrm>
            <a:off x="1133039" y="785899"/>
            <a:ext cx="3858108" cy="301612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Qn_600_400_mslp_TPV_track_Jan_82_new_19820108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7" b="1402"/>
          <a:stretch/>
        </p:blipFill>
        <p:spPr>
          <a:xfrm>
            <a:off x="1133084" y="3811874"/>
            <a:ext cx="3858063" cy="301612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Qs_600_400_mslp_TPV_track_Jan_82_new_19820108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7" b="1402"/>
          <a:stretch/>
        </p:blipFill>
        <p:spPr>
          <a:xfrm>
            <a:off x="4997762" y="3815164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" name="Straight Connector 5"/>
          <p:cNvCxnSpPr/>
          <p:nvPr/>
        </p:nvCxnSpPr>
        <p:spPr>
          <a:xfrm>
            <a:off x="5130137" y="2710191"/>
            <a:ext cx="466066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30137" y="2981234"/>
            <a:ext cx="466066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30137" y="3262483"/>
            <a:ext cx="466066" cy="0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5459043" y="3475718"/>
            <a:ext cx="137160" cy="137160"/>
          </a:xfrm>
          <a:prstGeom prst="ellipse">
            <a:avLst/>
          </a:prstGeom>
          <a:solidFill>
            <a:srgbClr val="27E50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596203" y="3390072"/>
            <a:ext cx="6529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/>
                <a:cs typeface="Arial"/>
              </a:rPr>
              <a:t>TPV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6203" y="254091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SLP (every 5 hPa, beginning at 1040 hPa)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6203" y="2827345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θ (every 5°C)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96203" y="310859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Z (every 10 dam)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9061" y="781638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29061" y="3802113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94402" y="3811874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53928" y="748279"/>
            <a:ext cx="670310" cy="6136572"/>
            <a:chOff x="-43928" y="748279"/>
            <a:chExt cx="670310" cy="6136572"/>
          </a:xfrm>
        </p:grpSpPr>
        <p:pic>
          <p:nvPicPr>
            <p:cNvPr id="53" name="Picture 5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-2810064" y="3637783"/>
              <a:ext cx="5943600" cy="16459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-43928" y="6607852"/>
              <a:ext cx="6703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2321" y="590207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2321" y="52119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62321" y="460115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62321" y="39451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62321" y="329919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90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2321" y="265588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62321" y="199000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62321" y="13245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120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1437" y="749033"/>
            <a:ext cx="503331" cy="5943600"/>
            <a:chOff x="591437" y="749033"/>
            <a:chExt cx="503331" cy="5943600"/>
          </a:xfrm>
        </p:grpSpPr>
        <p:pic>
          <p:nvPicPr>
            <p:cNvPr id="64" name="Picture 63" descr="Qs_500-300_7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36" b="2301"/>
            <a:stretch/>
          </p:blipFill>
          <p:spPr>
            <a:xfrm rot="16200000">
              <a:off x="-2298067" y="3638537"/>
              <a:ext cx="5943600" cy="164592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792090" y="9892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92090" y="13205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92090" y="164462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92090" y="197928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  <a:r>
                <a:rPr lang="en-US" sz="12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92090" y="230501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94212" y="26360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92090" y="29667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92090" y="329595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94212" y="36277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92090" y="396004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92090" y="428893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94212" y="461274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94212" y="49495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92090" y="52803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92090" y="56097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94212" y="59357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94212" y="62732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8276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 descr="Qs_600_400_mslp_TPV_track_Jan_82_new_19820109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4997124" y="3812024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0" name="Picture 99" descr="Qn_600_400_mslp_TPV_track_Jan_82_new_19820109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1129061" y="3810976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1" name="Picture 100" descr="600_400_wind_TPV_19820109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1132008" y="782329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4" name="Content Placeholder 2"/>
          <p:cNvSpPr txBox="1">
            <a:spLocks/>
          </p:cNvSpPr>
          <p:nvPr/>
        </p:nvSpPr>
        <p:spPr>
          <a:xfrm>
            <a:off x="5031148" y="779180"/>
            <a:ext cx="4342852" cy="19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600–400-hPa wind speed (shaded, m s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(b) </a:t>
            </a:r>
            <a:r>
              <a:rPr lang="en-US" sz="1400" dirty="0">
                <a:latin typeface="Arial"/>
                <a:cs typeface="Arial"/>
              </a:rPr>
              <a:t>600–400-hPa </a:t>
            </a:r>
            <a:r>
              <a:rPr lang="en-US" sz="1400" b="1" dirty="0" err="1">
                <a:latin typeface="Arial"/>
                <a:cs typeface="Arial"/>
              </a:rPr>
              <a:t>Q</a:t>
            </a:r>
            <a:r>
              <a:rPr lang="en-US" sz="1400" baseline="-25000" dirty="0" err="1">
                <a:latin typeface="Arial"/>
                <a:cs typeface="Arial"/>
              </a:rPr>
              <a:t>n</a:t>
            </a:r>
            <a:r>
              <a:rPr lang="en-US" sz="1400" dirty="0">
                <a:latin typeface="Arial"/>
                <a:cs typeface="Arial"/>
              </a:rPr>
              <a:t> 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err="1" smtClean="0">
                <a:latin typeface="Arial"/>
                <a:cs typeface="Arial"/>
              </a:rPr>
              <a:t>Q</a:t>
            </a:r>
            <a:r>
              <a:rPr lang="en-US" sz="1400" baseline="-25000" dirty="0" err="1" smtClean="0">
                <a:latin typeface="Arial"/>
                <a:cs typeface="Arial"/>
              </a:rPr>
              <a:t>n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shaded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(c)</a:t>
            </a:r>
            <a:r>
              <a:rPr lang="en-US" sz="1400" dirty="0">
                <a:latin typeface="Arial"/>
                <a:cs typeface="Arial"/>
              </a:rPr>
              <a:t> 600–400-hPa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</a:t>
            </a:r>
            <a:endParaRPr lang="en-US" sz="1400" dirty="0">
              <a:latin typeface="Arial"/>
              <a:cs typeface="Arial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1600" dirty="0" smtClean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130137" y="2710191"/>
            <a:ext cx="466066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30137" y="2981234"/>
            <a:ext cx="466066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30137" y="3262483"/>
            <a:ext cx="466066" cy="0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5459043" y="3475718"/>
            <a:ext cx="137160" cy="137160"/>
          </a:xfrm>
          <a:prstGeom prst="ellipse">
            <a:avLst/>
          </a:prstGeom>
          <a:solidFill>
            <a:srgbClr val="27E50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596203" y="3390072"/>
            <a:ext cx="6529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/>
                <a:cs typeface="Arial"/>
              </a:rPr>
              <a:t>TPV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6203" y="254091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SLP (every 5 hPa, beginning at 1040 hPa)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6203" y="2827345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θ (every 5°C)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96203" y="310859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Z (every 10 dam)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9061" y="781638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29061" y="3802113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94402" y="3811874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53928" y="748279"/>
            <a:ext cx="670310" cy="6136572"/>
            <a:chOff x="-43928" y="748279"/>
            <a:chExt cx="670310" cy="6136572"/>
          </a:xfrm>
        </p:grpSpPr>
        <p:pic>
          <p:nvPicPr>
            <p:cNvPr id="53" name="Picture 5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-2810064" y="3637783"/>
              <a:ext cx="5943600" cy="16459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-43928" y="6607852"/>
              <a:ext cx="6703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2321" y="590207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2321" y="52119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62321" y="460115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62321" y="39451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62321" y="329919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90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2321" y="265588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62321" y="199000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62321" y="13245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120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1437" y="749033"/>
            <a:ext cx="503331" cy="5943600"/>
            <a:chOff x="591437" y="749033"/>
            <a:chExt cx="503331" cy="5943600"/>
          </a:xfrm>
        </p:grpSpPr>
        <p:pic>
          <p:nvPicPr>
            <p:cNvPr id="64" name="Picture 63" descr="Qs_500-300_7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36" b="2301"/>
            <a:stretch/>
          </p:blipFill>
          <p:spPr>
            <a:xfrm rot="16200000">
              <a:off x="-2298067" y="3638537"/>
              <a:ext cx="5943600" cy="164592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792090" y="9892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92090" y="13205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92090" y="164462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92090" y="197928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  <a:r>
                <a:rPr lang="en-US" sz="12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92090" y="230501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94212" y="26360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92090" y="29667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92090" y="329595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94212" y="36277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92090" y="396004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92090" y="428893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94212" y="461274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94212" y="49495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92090" y="52803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92090" y="56097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94212" y="59357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94212" y="62732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31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Qs_600_400_mslp_TPV_track_Jan_82_new_19820109_12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5001227" y="3812024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Qn_600_400_mslp_TPV_track_Jan_82_new_19820109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1131221" y="3815152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2" name="Picture 51" descr="600_400_wind_TPV_19820109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1131221" y="784408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4" name="Content Placeholder 2"/>
          <p:cNvSpPr txBox="1">
            <a:spLocks/>
          </p:cNvSpPr>
          <p:nvPr/>
        </p:nvSpPr>
        <p:spPr>
          <a:xfrm>
            <a:off x="5031148" y="779180"/>
            <a:ext cx="4342852" cy="19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600–400-hPa wind speed (shaded, m s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(b) </a:t>
            </a:r>
            <a:r>
              <a:rPr lang="en-US" sz="1400" dirty="0">
                <a:latin typeface="Arial"/>
                <a:cs typeface="Arial"/>
              </a:rPr>
              <a:t>600–400-hPa </a:t>
            </a:r>
            <a:r>
              <a:rPr lang="en-US" sz="1400" b="1" dirty="0" err="1">
                <a:latin typeface="Arial"/>
                <a:cs typeface="Arial"/>
              </a:rPr>
              <a:t>Q</a:t>
            </a:r>
            <a:r>
              <a:rPr lang="en-US" sz="1400" baseline="-25000" dirty="0" err="1">
                <a:latin typeface="Arial"/>
                <a:cs typeface="Arial"/>
              </a:rPr>
              <a:t>n</a:t>
            </a:r>
            <a:r>
              <a:rPr lang="en-US" sz="1400" dirty="0">
                <a:latin typeface="Arial"/>
                <a:cs typeface="Arial"/>
              </a:rPr>
              <a:t> 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err="1" smtClean="0">
                <a:latin typeface="Arial"/>
                <a:cs typeface="Arial"/>
              </a:rPr>
              <a:t>Q</a:t>
            </a:r>
            <a:r>
              <a:rPr lang="en-US" sz="1400" baseline="-25000" dirty="0" err="1" smtClean="0">
                <a:latin typeface="Arial"/>
                <a:cs typeface="Arial"/>
              </a:rPr>
              <a:t>n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shaded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(c)</a:t>
            </a:r>
            <a:r>
              <a:rPr lang="en-US" sz="1400" dirty="0">
                <a:latin typeface="Arial"/>
                <a:cs typeface="Arial"/>
              </a:rPr>
              <a:t> 600–400-hPa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</a:t>
            </a:r>
            <a:endParaRPr lang="en-US" sz="1400" dirty="0">
              <a:latin typeface="Arial"/>
              <a:cs typeface="Arial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1600" dirty="0" smtClean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9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130137" y="2710191"/>
            <a:ext cx="466066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30137" y="2981234"/>
            <a:ext cx="466066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30137" y="3262483"/>
            <a:ext cx="466066" cy="0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5459043" y="3475718"/>
            <a:ext cx="137160" cy="137160"/>
          </a:xfrm>
          <a:prstGeom prst="ellipse">
            <a:avLst/>
          </a:prstGeom>
          <a:solidFill>
            <a:srgbClr val="27E50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596203" y="3390072"/>
            <a:ext cx="6529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/>
                <a:cs typeface="Arial"/>
              </a:rPr>
              <a:t>TPV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6203" y="254091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SLP (every 5 hPa, beginning at 1040 hPa)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6203" y="2827345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θ (every 5°C)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96203" y="310859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Z (every 10 dam)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9061" y="781638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29061" y="3802113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94402" y="3811874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53928" y="748279"/>
            <a:ext cx="670310" cy="6136572"/>
            <a:chOff x="-43928" y="748279"/>
            <a:chExt cx="670310" cy="6136572"/>
          </a:xfrm>
        </p:grpSpPr>
        <p:pic>
          <p:nvPicPr>
            <p:cNvPr id="53" name="Picture 5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-2810064" y="3637783"/>
              <a:ext cx="5943600" cy="16459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-43928" y="6607852"/>
              <a:ext cx="6703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2321" y="590207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2321" y="52119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62321" y="460115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62321" y="39451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62321" y="329919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90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2321" y="265588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62321" y="199000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62321" y="13245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120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1437" y="749033"/>
            <a:ext cx="503331" cy="5943600"/>
            <a:chOff x="591437" y="749033"/>
            <a:chExt cx="503331" cy="5943600"/>
          </a:xfrm>
        </p:grpSpPr>
        <p:pic>
          <p:nvPicPr>
            <p:cNvPr id="64" name="Picture 63" descr="Qs_500-300_7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36" b="2301"/>
            <a:stretch/>
          </p:blipFill>
          <p:spPr>
            <a:xfrm rot="16200000">
              <a:off x="-2298067" y="3638537"/>
              <a:ext cx="5943600" cy="164592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792090" y="9892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92090" y="13205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92090" y="164462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92090" y="197928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  <a:r>
                <a:rPr lang="en-US" sz="12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92090" y="230501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94212" y="26360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92090" y="29667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92090" y="329595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94212" y="36277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92090" y="396004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92090" y="428893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94212" y="461274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94212" y="49495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92090" y="52803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92090" y="56097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94212" y="59357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94212" y="62732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812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Qs_600_400_mslp_TPV_track_Jan_82_new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4994402" y="3822115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Qn_600_400_mslp_TPV_track_Jan_82_new_1982011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1132646" y="3812024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2" name="Picture 51" descr="600_400_wind_TPV_19820110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1132267" y="785988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4" name="Content Placeholder 2"/>
          <p:cNvSpPr txBox="1">
            <a:spLocks/>
          </p:cNvSpPr>
          <p:nvPr/>
        </p:nvSpPr>
        <p:spPr>
          <a:xfrm>
            <a:off x="5031148" y="779180"/>
            <a:ext cx="4342852" cy="19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600–400-hPa wind speed (shaded, m s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(b) </a:t>
            </a:r>
            <a:r>
              <a:rPr lang="en-US" sz="1400" dirty="0">
                <a:latin typeface="Arial"/>
                <a:cs typeface="Arial"/>
              </a:rPr>
              <a:t>600–400-hPa </a:t>
            </a:r>
            <a:r>
              <a:rPr lang="en-US" sz="1400" b="1" dirty="0" err="1">
                <a:latin typeface="Arial"/>
                <a:cs typeface="Arial"/>
              </a:rPr>
              <a:t>Q</a:t>
            </a:r>
            <a:r>
              <a:rPr lang="en-US" sz="1400" baseline="-25000" dirty="0" err="1">
                <a:latin typeface="Arial"/>
                <a:cs typeface="Arial"/>
              </a:rPr>
              <a:t>n</a:t>
            </a:r>
            <a:r>
              <a:rPr lang="en-US" sz="1400" dirty="0">
                <a:latin typeface="Arial"/>
                <a:cs typeface="Arial"/>
              </a:rPr>
              <a:t> 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err="1" smtClean="0">
                <a:latin typeface="Arial"/>
                <a:cs typeface="Arial"/>
              </a:rPr>
              <a:t>Q</a:t>
            </a:r>
            <a:r>
              <a:rPr lang="en-US" sz="1400" baseline="-25000" dirty="0" err="1" smtClean="0">
                <a:latin typeface="Arial"/>
                <a:cs typeface="Arial"/>
              </a:rPr>
              <a:t>n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shaded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(c)</a:t>
            </a:r>
            <a:r>
              <a:rPr lang="en-US" sz="1400" dirty="0">
                <a:latin typeface="Arial"/>
                <a:cs typeface="Arial"/>
              </a:rPr>
              <a:t> 600–400-hPa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</a:t>
            </a:r>
            <a:endParaRPr lang="en-US" sz="1400" dirty="0">
              <a:latin typeface="Arial"/>
              <a:cs typeface="Arial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1600" dirty="0" smtClean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130137" y="2710191"/>
            <a:ext cx="466066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30137" y="2981234"/>
            <a:ext cx="466066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30137" y="3262483"/>
            <a:ext cx="466066" cy="0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5459043" y="3475718"/>
            <a:ext cx="137160" cy="137160"/>
          </a:xfrm>
          <a:prstGeom prst="ellipse">
            <a:avLst/>
          </a:prstGeom>
          <a:solidFill>
            <a:srgbClr val="27E50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596203" y="3390072"/>
            <a:ext cx="6529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/>
                <a:cs typeface="Arial"/>
              </a:rPr>
              <a:t>TPV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6203" y="254091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SLP (every 5 hPa, beginning at 1040 hPa)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6203" y="2827345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θ (every 5°C)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96203" y="310859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Z (every 10 dam)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9061" y="781638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29061" y="3802113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94402" y="3811874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53928" y="748279"/>
            <a:ext cx="670310" cy="6136572"/>
            <a:chOff x="-43928" y="748279"/>
            <a:chExt cx="670310" cy="6136572"/>
          </a:xfrm>
        </p:grpSpPr>
        <p:pic>
          <p:nvPicPr>
            <p:cNvPr id="53" name="Picture 5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-2810064" y="3637783"/>
              <a:ext cx="5943600" cy="16459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-43928" y="6607852"/>
              <a:ext cx="6703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2321" y="590207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2321" y="52119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62321" y="460115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62321" y="39451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62321" y="329919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90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2321" y="265588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62321" y="199000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62321" y="13245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120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1437" y="749033"/>
            <a:ext cx="503331" cy="5943600"/>
            <a:chOff x="591437" y="749033"/>
            <a:chExt cx="503331" cy="5943600"/>
          </a:xfrm>
        </p:grpSpPr>
        <p:pic>
          <p:nvPicPr>
            <p:cNvPr id="64" name="Picture 63" descr="Qs_500-300_7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36" b="2301"/>
            <a:stretch/>
          </p:blipFill>
          <p:spPr>
            <a:xfrm rot="16200000">
              <a:off x="-2298067" y="3638537"/>
              <a:ext cx="5943600" cy="164592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792090" y="9892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92090" y="13205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92090" y="164462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92090" y="197928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  <a:r>
                <a:rPr lang="en-US" sz="12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92090" y="230501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94212" y="26360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92090" y="29667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92090" y="329595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94212" y="36277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92090" y="396004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92090" y="428893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94212" y="461274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94212" y="49495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92090" y="52803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92090" y="56097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94212" y="59357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94212" y="62732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0111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Central and eastern North America and Siberia and eastern Asia are preferred corridors for the equatorward transport of TPVs and Cold Pools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~85–90% of CAOs over northern region of the U.S. are linked to cold pools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74–88% of CAOs over northern regions of the U.S. are linked to cold pools associated with TPVs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41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Large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spatial overlap and temporal coincidence of TPV and cold pool in Jan 1982 CAO case suggests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dynamical linkage between the TPV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cold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TPV strengthens and becomes better defined, the cold pool does as well, further illustrating a dynamical linkage between the TPV and cold pool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This dynamical linkage demonstrates that</a:t>
            </a:r>
          </a:p>
          <a:p>
            <a:pPr>
              <a:lnSpc>
                <a:spcPct val="50000"/>
              </a:lnSpc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influence of TPVs can extend through the depth of the troposphere and over a widespread geographical area</a:t>
            </a:r>
          </a:p>
          <a:p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equatorward transport of TPVs can lead to CAO development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138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TPV–jet interaction may be associated with enhanced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forcing for descent in left entrance region of jet streak,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may support strengthening and expansion of strong surface anticyclone in this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develops as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TPV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cold pool move equatorward into the U.S., along with the strong surface anticyclone,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cold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from cold pool associated with TPV spreads far away from core of cold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understanding of TPVs and their equatorward transport may lead to improved understanding of CAOs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396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Lance and Dan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DAES Faculty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Staff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Fellow graduate students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234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Zach Murphy and Nicholas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My Family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962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3-23 at 12.29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713" y="1141940"/>
            <a:ext cx="4856975" cy="332285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619" y="1172375"/>
            <a:ext cx="4172406" cy="3315739"/>
            <a:chOff x="5004904" y="756882"/>
            <a:chExt cx="3416618" cy="2679700"/>
          </a:xfrm>
        </p:grpSpPr>
        <p:pic>
          <p:nvPicPr>
            <p:cNvPr id="6" name="Picture 5" descr="Screen Shot 2016-03-23 at 12.30.07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904" y="756882"/>
              <a:ext cx="3416618" cy="2679700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 flipH="1">
              <a:off x="6681126" y="1713642"/>
              <a:ext cx="308496" cy="1257031"/>
            </a:xfrm>
            <a:prstGeom prst="line">
              <a:avLst/>
            </a:prstGeom>
            <a:ln w="508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ontent Placeholder 2"/>
          <p:cNvSpPr txBox="1">
            <a:spLocks/>
          </p:cNvSpPr>
          <p:nvPr/>
        </p:nvSpPr>
        <p:spPr>
          <a:xfrm>
            <a:off x="68619" y="4677150"/>
            <a:ext cx="4172407" cy="2103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500-hPa geopotential height (dam, solid contours), temperature (°C, dashed contours), and wind (barbs and flags,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 Figure 7 and caption adapted from Shapiro et al. (1987)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9144" y="1880010"/>
            <a:ext cx="3207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endParaRPr 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26438" y="3814879"/>
            <a:ext cx="7093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A’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90216" y="4360150"/>
            <a:ext cx="32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A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402106" y="4360150"/>
            <a:ext cx="559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A’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2336151" y="772185"/>
            <a:ext cx="4195201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20 January 1985</a:t>
            </a:r>
            <a:endParaRPr lang="en-US" sz="1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Shapiro et al. (1987)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4569965" y="4677150"/>
            <a:ext cx="4556723" cy="2103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otential temperature (K, thin solid),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heavy dashed contours), and wind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barbs and flags) between Sault Sainte Marie, MI and Longview, TX. Heavy solid line is tropopause (10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−7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isopleth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of PV) and light dashed lines indicate tropospheric frontal and stable layer boundaries. Figure 9 and caption adapted from Shapiro et al. (1987)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87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78437</TotalTime>
  <Words>8126</Words>
  <Application>Microsoft Macintosh PowerPoint</Application>
  <PresentationFormat>On-screen Show (4:3)</PresentationFormat>
  <Paragraphs>2068</Paragraphs>
  <Slides>89</Slides>
  <Notes>72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0" baseType="lpstr">
      <vt:lpstr>Office Theme</vt:lpstr>
      <vt:lpstr>Linkages Between Tropopause Polar Vortices and the Development of Cold Air Outbreaks over Central and Eastern North America</vt:lpstr>
      <vt:lpstr>What are Tropopause Polar Vortices (TPVs)?</vt:lpstr>
      <vt:lpstr>Motivation</vt:lpstr>
      <vt:lpstr>Motivation</vt:lpstr>
      <vt:lpstr>Motivation</vt:lpstr>
      <vt:lpstr>Motivation</vt:lpstr>
      <vt:lpstr>Motivation</vt:lpstr>
      <vt:lpstr>Motivation</vt:lpstr>
      <vt:lpstr>Motivation</vt:lpstr>
      <vt:lpstr>Overview of 9–14 January 1982 CAO</vt:lpstr>
      <vt:lpstr>9–14 Jan 1982 CAO </vt:lpstr>
      <vt:lpstr>9–14 Jan 1982 CAO </vt:lpstr>
      <vt:lpstr>9–14 Jan 1982 CAO </vt:lpstr>
      <vt:lpstr>9–14 Jan 1982 CAO </vt:lpstr>
      <vt:lpstr>Research Objectives</vt:lpstr>
      <vt:lpstr>Outline</vt:lpstr>
      <vt:lpstr>TPV Tracking</vt:lpstr>
      <vt:lpstr>Cold Pool Tracking</vt:lpstr>
      <vt:lpstr>Filtering TPV and Cold Pool Tracks</vt:lpstr>
      <vt:lpstr>TPV and Cold Pool Track Density</vt:lpstr>
      <vt:lpstr>TPV and Cold Pool Track Density</vt:lpstr>
      <vt:lpstr>TPV and Cold Pool Track Density</vt:lpstr>
      <vt:lpstr>TPV and Cold Pool Track Density</vt:lpstr>
      <vt:lpstr>TPV and Cold Pool Track Density</vt:lpstr>
      <vt:lpstr>TPV and Cold Pool Track Density</vt:lpstr>
      <vt:lpstr>Equatorward Transport of TPVs and Cold Pools</vt:lpstr>
      <vt:lpstr>Seasonal Variability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CAO Identification</vt:lpstr>
      <vt:lpstr>CAO Identification</vt:lpstr>
      <vt:lpstr>CAOs Linked to Cold Pools</vt:lpstr>
      <vt:lpstr>CAOs Linked to Cold Pools</vt:lpstr>
      <vt:lpstr>CAOs Linked to Cold Pools</vt:lpstr>
      <vt:lpstr>Cold Pools Associated with TPVs</vt:lpstr>
      <vt:lpstr>Cold Pools Associated with TPVs</vt:lpstr>
      <vt:lpstr>Cold Pools Associated with TPVs</vt:lpstr>
      <vt:lpstr>CAOs Linked to Cold Pools Associated with TPVs</vt:lpstr>
      <vt:lpstr>CAOs Linked to Cold Pools Associated with TPVs</vt:lpstr>
      <vt:lpstr>PowerPoint Presentation</vt:lpstr>
      <vt:lpstr>TPV and Cold Pool Track and Intensity</vt:lpstr>
      <vt:lpstr>Ridge Amplification</vt:lpstr>
      <vt:lpstr>Ridge Amplification</vt:lpstr>
      <vt:lpstr>Ridge Amplification</vt:lpstr>
      <vt:lpstr>Ridge Amplification</vt:lpstr>
      <vt:lpstr>Ridge Amplification</vt:lpstr>
      <vt:lpstr>CAO Development</vt:lpstr>
      <vt:lpstr>CAO Development</vt:lpstr>
      <vt:lpstr>CAO Development</vt:lpstr>
      <vt:lpstr>CAO Development</vt:lpstr>
      <vt:lpstr>Cross Sections</vt:lpstr>
      <vt:lpstr>Cross Sections</vt:lpstr>
      <vt:lpstr>Cross Sections</vt:lpstr>
      <vt:lpstr>TPV–jet Interaction and Surface Anticyclogenesis</vt:lpstr>
      <vt:lpstr>Q-vector Diagnosis</vt:lpstr>
      <vt:lpstr>Q-vector Diagnosis</vt:lpstr>
      <vt:lpstr>Q-vector Diagnosis</vt:lpstr>
      <vt:lpstr>Q-vector Diagnosis</vt:lpstr>
      <vt:lpstr>Q-vector Diagnosis</vt:lpstr>
      <vt:lpstr>Q-vector Diagnosis</vt:lpstr>
      <vt:lpstr>Q-vector Diagnosis</vt:lpstr>
      <vt:lpstr>Q-vector Diagnosis</vt:lpstr>
      <vt:lpstr>Conclusions </vt:lpstr>
      <vt:lpstr>Conclusions </vt:lpstr>
      <vt:lpstr>Conclusions 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Linkages Between the Equatorward Transport of Tropopause Polar Vortices and the Development of Cold Air Outbreaks</dc:title>
  <dc:creator>Kevin Biernat</dc:creator>
  <cp:lastModifiedBy>Kevin Biernat</cp:lastModifiedBy>
  <cp:revision>521</cp:revision>
  <dcterms:created xsi:type="dcterms:W3CDTF">2017-01-09T15:55:11Z</dcterms:created>
  <dcterms:modified xsi:type="dcterms:W3CDTF">2017-11-28T00:53:42Z</dcterms:modified>
</cp:coreProperties>
</file>