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72" r:id="rId4"/>
    <p:sldId id="257" r:id="rId5"/>
    <p:sldId id="260" r:id="rId6"/>
    <p:sldId id="261" r:id="rId7"/>
    <p:sldId id="264" r:id="rId8"/>
    <p:sldId id="263" r:id="rId9"/>
    <p:sldId id="262" r:id="rId10"/>
    <p:sldId id="265" r:id="rId11"/>
    <p:sldId id="266" r:id="rId12"/>
    <p:sldId id="270" r:id="rId13"/>
    <p:sldId id="269" r:id="rId14"/>
    <p:sldId id="268" r:id="rId15"/>
    <p:sldId id="271" r:id="rId16"/>
    <p:sldId id="267" r:id="rId17"/>
    <p:sldId id="25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BF96"/>
    <a:srgbClr val="3F7721"/>
    <a:srgbClr val="6E4081"/>
    <a:srgbClr val="BFA8BF"/>
    <a:srgbClr val="D9C190"/>
    <a:srgbClr val="B37E13"/>
    <a:srgbClr val="86552F"/>
    <a:srgbClr val="C8B09D"/>
    <a:srgbClr val="D3A6B2"/>
    <a:srgbClr val="A13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5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78CE3-879B-5042-8B87-7AA23EBF7AF2}" type="datetimeFigureOut">
              <a:rPr lang="en-US" smtClean="0"/>
              <a:t>8/1/17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2B5D4-E309-6846-B941-7840866B3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98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1500 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B5D4-E309-6846-B941-7840866B39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78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500 km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B5D4-E309-6846-B941-7840866B39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78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750 km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B5D4-E309-6846-B941-7840866B39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78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1000 km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B5D4-E309-6846-B941-7840866B39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78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1500 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B5D4-E309-6846-B941-7840866B39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9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1500 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B5D4-E309-6846-B941-7840866B39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21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1000 km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B5D4-E309-6846-B941-7840866B39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78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1250 km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B5D4-E309-6846-B941-7840866B39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78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1500 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B5D4-E309-6846-B941-7840866B39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78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1750 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B5D4-E309-6846-B941-7840866B39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78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2000 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B5D4-E309-6846-B941-7840866B39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78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250 km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B5D4-E309-6846-B941-7840866B39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78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C7E4-4844-AE49-BEDA-0E4C116F1BA7}" type="datetimeFigureOut">
              <a:rPr lang="en-US" smtClean="0"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D0BF8-6216-EC4E-BD54-F76463DA0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96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C7E4-4844-AE49-BEDA-0E4C116F1BA7}" type="datetimeFigureOut">
              <a:rPr lang="en-US" smtClean="0"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D0BF8-6216-EC4E-BD54-F76463DA0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23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C7E4-4844-AE49-BEDA-0E4C116F1BA7}" type="datetimeFigureOut">
              <a:rPr lang="en-US" smtClean="0"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D0BF8-6216-EC4E-BD54-F76463DA0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01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C7E4-4844-AE49-BEDA-0E4C116F1BA7}" type="datetimeFigureOut">
              <a:rPr lang="en-US" smtClean="0"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D0BF8-6216-EC4E-BD54-F76463DA0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C7E4-4844-AE49-BEDA-0E4C116F1BA7}" type="datetimeFigureOut">
              <a:rPr lang="en-US" smtClean="0"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D0BF8-6216-EC4E-BD54-F76463DA0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65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C7E4-4844-AE49-BEDA-0E4C116F1BA7}" type="datetimeFigureOut">
              <a:rPr lang="en-US" smtClean="0"/>
              <a:t>8/1/17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D0BF8-6216-EC4E-BD54-F76463DA0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72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C7E4-4844-AE49-BEDA-0E4C116F1BA7}" type="datetimeFigureOut">
              <a:rPr lang="en-US" smtClean="0"/>
              <a:t>8/1/17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D0BF8-6216-EC4E-BD54-F76463DA0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86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C7E4-4844-AE49-BEDA-0E4C116F1BA7}" type="datetimeFigureOut">
              <a:rPr lang="en-US" smtClean="0"/>
              <a:t>8/1/17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D0BF8-6216-EC4E-BD54-F76463DA0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83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C7E4-4844-AE49-BEDA-0E4C116F1BA7}" type="datetimeFigureOut">
              <a:rPr lang="en-US" smtClean="0"/>
              <a:t>8/1/17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D0BF8-6216-EC4E-BD54-F76463DA0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02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C7E4-4844-AE49-BEDA-0E4C116F1BA7}" type="datetimeFigureOut">
              <a:rPr lang="en-US" smtClean="0"/>
              <a:t>8/1/17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D0BF8-6216-EC4E-BD54-F76463DA0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31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C7E4-4844-AE49-BEDA-0E4C116F1BA7}" type="datetimeFigureOut">
              <a:rPr lang="en-US" smtClean="0"/>
              <a:t>8/1/17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D0BF8-6216-EC4E-BD54-F76463DA0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4C7E4-4844-AE49-BEDA-0E4C116F1BA7}" type="datetimeFigureOut">
              <a:rPr lang="en-US" smtClean="0"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D0BF8-6216-EC4E-BD54-F76463DA0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9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6.png"/><Relationship Id="rId5" Type="http://schemas.openxmlformats.org/officeDocument/2006/relationships/image" Target="../media/image26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754760" y="121005"/>
            <a:ext cx="8251366" cy="6655799"/>
            <a:chOff x="754760" y="121005"/>
            <a:chExt cx="8251366" cy="6655799"/>
          </a:xfrm>
        </p:grpSpPr>
        <p:grpSp>
          <p:nvGrpSpPr>
            <p:cNvPr id="24" name="Group 23"/>
            <p:cNvGrpSpPr/>
            <p:nvPr/>
          </p:nvGrpSpPr>
          <p:grpSpPr>
            <a:xfrm>
              <a:off x="754760" y="121005"/>
              <a:ext cx="7439795" cy="5298035"/>
              <a:chOff x="754760" y="227650"/>
              <a:chExt cx="7439795" cy="5298035"/>
            </a:xfrm>
          </p:grpSpPr>
          <p:pic>
            <p:nvPicPr>
              <p:cNvPr id="6" name="Picture 5" descr="domains_and_west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4760" y="227650"/>
                <a:ext cx="7439795" cy="5298035"/>
              </a:xfrm>
              <a:prstGeom prst="rect">
                <a:avLst/>
              </a:prstGeom>
            </p:spPr>
          </p:pic>
          <p:sp>
            <p:nvSpPr>
              <p:cNvPr id="23" name="Freeform 22"/>
              <p:cNvSpPr/>
              <p:nvPr/>
            </p:nvSpPr>
            <p:spPr>
              <a:xfrm>
                <a:off x="2564111" y="1289270"/>
                <a:ext cx="1279641" cy="2955181"/>
              </a:xfrm>
              <a:custGeom>
                <a:avLst/>
                <a:gdLst>
                  <a:gd name="connsiteX0" fmla="*/ 53117 w 1279641"/>
                  <a:gd name="connsiteY0" fmla="*/ 0 h 2955181"/>
                  <a:gd name="connsiteX1" fmla="*/ 0 w 1279641"/>
                  <a:gd name="connsiteY1" fmla="*/ 149691 h 2955181"/>
                  <a:gd name="connsiteX2" fmla="*/ 19315 w 1279641"/>
                  <a:gd name="connsiteY2" fmla="*/ 202807 h 2955181"/>
                  <a:gd name="connsiteX3" fmla="*/ 4828 w 1279641"/>
                  <a:gd name="connsiteY3" fmla="*/ 251094 h 2955181"/>
                  <a:gd name="connsiteX4" fmla="*/ 38630 w 1279641"/>
                  <a:gd name="connsiteY4" fmla="*/ 284895 h 2955181"/>
                  <a:gd name="connsiteX5" fmla="*/ 62774 w 1279641"/>
                  <a:gd name="connsiteY5" fmla="*/ 376641 h 2955181"/>
                  <a:gd name="connsiteX6" fmla="*/ 62774 w 1279641"/>
                  <a:gd name="connsiteY6" fmla="*/ 376641 h 2955181"/>
                  <a:gd name="connsiteX7" fmla="*/ 62774 w 1279641"/>
                  <a:gd name="connsiteY7" fmla="*/ 376641 h 2955181"/>
                  <a:gd name="connsiteX8" fmla="*/ 101405 w 1279641"/>
                  <a:gd name="connsiteY8" fmla="*/ 395956 h 2955181"/>
                  <a:gd name="connsiteX9" fmla="*/ 101405 w 1279641"/>
                  <a:gd name="connsiteY9" fmla="*/ 395956 h 2955181"/>
                  <a:gd name="connsiteX10" fmla="*/ 72432 w 1279641"/>
                  <a:gd name="connsiteY10" fmla="*/ 478044 h 2955181"/>
                  <a:gd name="connsiteX11" fmla="*/ 72432 w 1279641"/>
                  <a:gd name="connsiteY11" fmla="*/ 478044 h 2955181"/>
                  <a:gd name="connsiteX12" fmla="*/ 38630 w 1279641"/>
                  <a:gd name="connsiteY12" fmla="*/ 555304 h 2955181"/>
                  <a:gd name="connsiteX13" fmla="*/ 38630 w 1279641"/>
                  <a:gd name="connsiteY13" fmla="*/ 555304 h 2955181"/>
                  <a:gd name="connsiteX14" fmla="*/ 38630 w 1279641"/>
                  <a:gd name="connsiteY14" fmla="*/ 555304 h 2955181"/>
                  <a:gd name="connsiteX15" fmla="*/ 77261 w 1279641"/>
                  <a:gd name="connsiteY15" fmla="*/ 589105 h 2955181"/>
                  <a:gd name="connsiteX16" fmla="*/ 115892 w 1279641"/>
                  <a:gd name="connsiteY16" fmla="*/ 550475 h 2955181"/>
                  <a:gd name="connsiteX17" fmla="*/ 115892 w 1279641"/>
                  <a:gd name="connsiteY17" fmla="*/ 642221 h 2955181"/>
                  <a:gd name="connsiteX18" fmla="*/ 115892 w 1279641"/>
                  <a:gd name="connsiteY18" fmla="*/ 642221 h 2955181"/>
                  <a:gd name="connsiteX19" fmla="*/ 120720 w 1279641"/>
                  <a:gd name="connsiteY19" fmla="*/ 704994 h 2955181"/>
                  <a:gd name="connsiteX20" fmla="*/ 169009 w 1279641"/>
                  <a:gd name="connsiteY20" fmla="*/ 719481 h 2955181"/>
                  <a:gd name="connsiteX21" fmla="*/ 154522 w 1279641"/>
                  <a:gd name="connsiteY21" fmla="*/ 782254 h 2955181"/>
                  <a:gd name="connsiteX22" fmla="*/ 309045 w 1279641"/>
                  <a:gd name="connsiteY22" fmla="*/ 796740 h 2955181"/>
                  <a:gd name="connsiteX23" fmla="*/ 357333 w 1279641"/>
                  <a:gd name="connsiteY23" fmla="*/ 777425 h 2955181"/>
                  <a:gd name="connsiteX24" fmla="*/ 362162 w 1279641"/>
                  <a:gd name="connsiteY24" fmla="*/ 825713 h 2955181"/>
                  <a:gd name="connsiteX25" fmla="*/ 236612 w 1279641"/>
                  <a:gd name="connsiteY25" fmla="*/ 1342386 h 2955181"/>
                  <a:gd name="connsiteX26" fmla="*/ 960938 w 1279641"/>
                  <a:gd name="connsiteY26" fmla="*/ 1492077 h 2955181"/>
                  <a:gd name="connsiteX27" fmla="*/ 1279641 w 1279641"/>
                  <a:gd name="connsiteY27" fmla="*/ 1535535 h 2955181"/>
                  <a:gd name="connsiteX28" fmla="*/ 1221695 w 1279641"/>
                  <a:gd name="connsiteY28" fmla="*/ 2158441 h 2955181"/>
                  <a:gd name="connsiteX29" fmla="*/ 1091316 w 1279641"/>
                  <a:gd name="connsiteY29" fmla="*/ 2139126 h 2955181"/>
                  <a:gd name="connsiteX30" fmla="*/ 994739 w 1279641"/>
                  <a:gd name="connsiteY30" fmla="*/ 2955181 h 2955181"/>
                  <a:gd name="connsiteX31" fmla="*/ 589117 w 1279641"/>
                  <a:gd name="connsiteY31" fmla="*/ 2887579 h 2955181"/>
                  <a:gd name="connsiteX32" fmla="*/ 589117 w 1279641"/>
                  <a:gd name="connsiteY32" fmla="*/ 2887579 h 2955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279641" h="2955181">
                    <a:moveTo>
                      <a:pt x="53117" y="0"/>
                    </a:moveTo>
                    <a:lnTo>
                      <a:pt x="0" y="149691"/>
                    </a:lnTo>
                    <a:lnTo>
                      <a:pt x="19315" y="202807"/>
                    </a:lnTo>
                    <a:lnTo>
                      <a:pt x="4828" y="251094"/>
                    </a:lnTo>
                    <a:lnTo>
                      <a:pt x="38630" y="284895"/>
                    </a:lnTo>
                    <a:lnTo>
                      <a:pt x="62774" y="376641"/>
                    </a:lnTo>
                    <a:lnTo>
                      <a:pt x="62774" y="376641"/>
                    </a:lnTo>
                    <a:lnTo>
                      <a:pt x="62774" y="376641"/>
                    </a:lnTo>
                    <a:lnTo>
                      <a:pt x="101405" y="395956"/>
                    </a:lnTo>
                    <a:lnTo>
                      <a:pt x="101405" y="395956"/>
                    </a:lnTo>
                    <a:lnTo>
                      <a:pt x="72432" y="478044"/>
                    </a:lnTo>
                    <a:lnTo>
                      <a:pt x="72432" y="478044"/>
                    </a:lnTo>
                    <a:lnTo>
                      <a:pt x="38630" y="555304"/>
                    </a:lnTo>
                    <a:lnTo>
                      <a:pt x="38630" y="555304"/>
                    </a:lnTo>
                    <a:lnTo>
                      <a:pt x="38630" y="555304"/>
                    </a:lnTo>
                    <a:lnTo>
                      <a:pt x="77261" y="589105"/>
                    </a:lnTo>
                    <a:lnTo>
                      <a:pt x="115892" y="550475"/>
                    </a:lnTo>
                    <a:lnTo>
                      <a:pt x="115892" y="642221"/>
                    </a:lnTo>
                    <a:lnTo>
                      <a:pt x="115892" y="642221"/>
                    </a:lnTo>
                    <a:lnTo>
                      <a:pt x="120720" y="704994"/>
                    </a:lnTo>
                    <a:lnTo>
                      <a:pt x="169009" y="719481"/>
                    </a:lnTo>
                    <a:lnTo>
                      <a:pt x="154522" y="782254"/>
                    </a:lnTo>
                    <a:lnTo>
                      <a:pt x="309045" y="796740"/>
                    </a:lnTo>
                    <a:lnTo>
                      <a:pt x="357333" y="777425"/>
                    </a:lnTo>
                    <a:lnTo>
                      <a:pt x="362162" y="825713"/>
                    </a:lnTo>
                    <a:lnTo>
                      <a:pt x="236612" y="1342386"/>
                    </a:lnTo>
                    <a:lnTo>
                      <a:pt x="960938" y="1492077"/>
                    </a:lnTo>
                    <a:lnTo>
                      <a:pt x="1279641" y="1535535"/>
                    </a:lnTo>
                    <a:lnTo>
                      <a:pt x="1221695" y="2158441"/>
                    </a:lnTo>
                    <a:lnTo>
                      <a:pt x="1091316" y="2139126"/>
                    </a:lnTo>
                    <a:lnTo>
                      <a:pt x="994739" y="2955181"/>
                    </a:lnTo>
                    <a:lnTo>
                      <a:pt x="589117" y="2887579"/>
                    </a:lnTo>
                    <a:lnTo>
                      <a:pt x="589117" y="2887579"/>
                    </a:lnTo>
                  </a:path>
                </a:pathLst>
              </a:custGeom>
              <a:ln w="635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974261" y="5568582"/>
              <a:ext cx="2455805" cy="1108111"/>
              <a:chOff x="974261" y="5568582"/>
              <a:chExt cx="2455805" cy="1108111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974261" y="5623099"/>
                <a:ext cx="475013" cy="1001500"/>
                <a:chOff x="974261" y="5623099"/>
                <a:chExt cx="475013" cy="1001500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974261" y="5623099"/>
                  <a:ext cx="475013" cy="232680"/>
                </a:xfrm>
                <a:prstGeom prst="rect">
                  <a:avLst/>
                </a:prstGeom>
                <a:solidFill>
                  <a:srgbClr val="92A4BC"/>
                </a:solidFill>
                <a:ln>
                  <a:solidFill>
                    <a:srgbClr val="133D7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974261" y="6006839"/>
                  <a:ext cx="475013" cy="232680"/>
                </a:xfrm>
                <a:prstGeom prst="rect">
                  <a:avLst/>
                </a:prstGeom>
                <a:solidFill>
                  <a:srgbClr val="C88987"/>
                </a:solidFill>
                <a:ln>
                  <a:solidFill>
                    <a:srgbClr val="84000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974261" y="6391919"/>
                  <a:ext cx="475013" cy="232680"/>
                </a:xfrm>
                <a:prstGeom prst="rect">
                  <a:avLst/>
                </a:prstGeom>
                <a:solidFill>
                  <a:srgbClr val="CB967A"/>
                </a:solidFill>
                <a:ln>
                  <a:solidFill>
                    <a:srgbClr val="C43505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TextBox 36"/>
              <p:cNvSpPr txBox="1"/>
              <p:nvPr/>
            </p:nvSpPr>
            <p:spPr>
              <a:xfrm>
                <a:off x="1456386" y="5568582"/>
                <a:ext cx="19736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Northwest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456386" y="5952752"/>
                <a:ext cx="19736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West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456386" y="6338139"/>
                <a:ext cx="19736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Southwest</a:t>
                </a:r>
                <a:endParaRPr lang="en-US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3487181" y="5568582"/>
              <a:ext cx="2448693" cy="1108111"/>
              <a:chOff x="3606245" y="5568582"/>
              <a:chExt cx="2448693" cy="1108111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3606245" y="5623099"/>
                <a:ext cx="475013" cy="1001500"/>
                <a:chOff x="3131232" y="5623099"/>
                <a:chExt cx="475013" cy="1001500"/>
              </a:xfrm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3131232" y="5623099"/>
                  <a:ext cx="475013" cy="232680"/>
                </a:xfrm>
                <a:prstGeom prst="rect">
                  <a:avLst/>
                </a:prstGeom>
                <a:solidFill>
                  <a:srgbClr val="B4AFAD"/>
                </a:solidFill>
                <a:ln>
                  <a:solidFill>
                    <a:srgbClr val="52525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3131232" y="6005128"/>
                  <a:ext cx="475013" cy="232680"/>
                </a:xfrm>
                <a:prstGeom prst="rect">
                  <a:avLst/>
                </a:prstGeom>
                <a:solidFill>
                  <a:srgbClr val="C8B09D"/>
                </a:solidFill>
                <a:ln>
                  <a:solidFill>
                    <a:srgbClr val="86552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3131232" y="6391919"/>
                  <a:ext cx="475013" cy="232680"/>
                </a:xfrm>
                <a:prstGeom prst="rect">
                  <a:avLst/>
                </a:prstGeom>
                <a:solidFill>
                  <a:srgbClr val="D9C190"/>
                </a:solidFill>
                <a:ln>
                  <a:solidFill>
                    <a:srgbClr val="B37E13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4081258" y="5568582"/>
                <a:ext cx="19736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West North Central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081258" y="5952752"/>
                <a:ext cx="19736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East North Central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081258" y="6338139"/>
                <a:ext cx="19736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Central</a:t>
                </a:r>
                <a:endParaRPr lang="en-US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557433" y="5568582"/>
              <a:ext cx="2448693" cy="1108111"/>
              <a:chOff x="6210163" y="5568582"/>
              <a:chExt cx="2448693" cy="1108111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6210163" y="5623099"/>
                <a:ext cx="475013" cy="1001500"/>
                <a:chOff x="5524961" y="5623099"/>
                <a:chExt cx="475013" cy="1001500"/>
              </a:xfrm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5524961" y="6002623"/>
                  <a:ext cx="475013" cy="232680"/>
                </a:xfrm>
                <a:prstGeom prst="rect">
                  <a:avLst/>
                </a:prstGeom>
                <a:solidFill>
                  <a:srgbClr val="D3A6B2"/>
                </a:solidFill>
                <a:ln>
                  <a:solidFill>
                    <a:srgbClr val="A13B5D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5524961" y="5623099"/>
                  <a:ext cx="475013" cy="232680"/>
                </a:xfrm>
                <a:prstGeom prst="rect">
                  <a:avLst/>
                </a:prstGeom>
                <a:solidFill>
                  <a:srgbClr val="BFA8BF"/>
                </a:solidFill>
                <a:ln>
                  <a:solidFill>
                    <a:srgbClr val="6E408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5524961" y="6391919"/>
                  <a:ext cx="475013" cy="232680"/>
                </a:xfrm>
                <a:prstGeom prst="rect">
                  <a:avLst/>
                </a:prstGeom>
                <a:solidFill>
                  <a:srgbClr val="AABF96"/>
                </a:solidFill>
                <a:ln>
                  <a:solidFill>
                    <a:srgbClr val="3F772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>
                <a:off x="6685176" y="5568582"/>
                <a:ext cx="19736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Northeast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685176" y="5952752"/>
                <a:ext cx="19736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South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685176" y="6338139"/>
                <a:ext cx="19736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Southeast</a:t>
                </a:r>
                <a:endParaRPr lang="en-US" dirty="0">
                  <a:latin typeface="Arial"/>
                  <a:cs typeface="Arial"/>
                </a:endParaRPr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3284052" y="5478114"/>
              <a:ext cx="4910503" cy="1298690"/>
            </a:xfrm>
            <a:prstGeom prst="rect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2294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5860" y="5138157"/>
            <a:ext cx="8807162" cy="288672"/>
            <a:chOff x="95860" y="5567993"/>
            <a:chExt cx="8807162" cy="288672"/>
          </a:xfrm>
        </p:grpSpPr>
        <p:grpSp>
          <p:nvGrpSpPr>
            <p:cNvPr id="9" name="Group 8"/>
            <p:cNvGrpSpPr/>
            <p:nvPr/>
          </p:nvGrpSpPr>
          <p:grpSpPr>
            <a:xfrm>
              <a:off x="95860" y="5567993"/>
              <a:ext cx="1813384" cy="276999"/>
              <a:chOff x="65860" y="5597532"/>
              <a:chExt cx="1813384" cy="276999"/>
            </a:xfrm>
          </p:grpSpPr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65860" y="5653967"/>
                <a:ext cx="336012" cy="164592"/>
              </a:xfrm>
              <a:prstGeom prst="rect">
                <a:avLst/>
              </a:prstGeom>
              <a:solidFill>
                <a:srgbClr val="B4AFAD"/>
              </a:solidFill>
              <a:ln>
                <a:solidFill>
                  <a:srgbClr val="52525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05732" y="5597532"/>
                <a:ext cx="14735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West North Central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077627" y="5577994"/>
              <a:ext cx="1845889" cy="276999"/>
              <a:chOff x="63723" y="5897751"/>
              <a:chExt cx="1845889" cy="276999"/>
            </a:xfrm>
          </p:grpSpPr>
          <p:sp>
            <p:nvSpPr>
              <p:cNvPr id="57" name="Rectangle 56"/>
              <p:cNvSpPr>
                <a:spLocks noChangeAspect="1"/>
              </p:cNvSpPr>
              <p:nvPr/>
            </p:nvSpPr>
            <p:spPr>
              <a:xfrm>
                <a:off x="63723" y="5954528"/>
                <a:ext cx="342009" cy="164592"/>
              </a:xfrm>
              <a:prstGeom prst="rect">
                <a:avLst/>
              </a:prstGeom>
              <a:solidFill>
                <a:srgbClr val="C8B09D"/>
              </a:solidFill>
              <a:ln>
                <a:solidFill>
                  <a:srgbClr val="86552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09592" y="5897751"/>
                <a:ext cx="15000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East North Central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015857" y="5579666"/>
              <a:ext cx="1115330" cy="276999"/>
              <a:chOff x="1944195" y="5597532"/>
              <a:chExt cx="1115330" cy="276999"/>
            </a:xfrm>
          </p:grpSpPr>
          <p:sp>
            <p:nvSpPr>
              <p:cNvPr id="58" name="Rectangle 57"/>
              <p:cNvSpPr>
                <a:spLocks noChangeAspect="1"/>
              </p:cNvSpPr>
              <p:nvPr/>
            </p:nvSpPr>
            <p:spPr>
              <a:xfrm>
                <a:off x="1944195" y="5653967"/>
                <a:ext cx="336012" cy="164592"/>
              </a:xfrm>
              <a:prstGeom prst="rect">
                <a:avLst/>
              </a:prstGeom>
              <a:solidFill>
                <a:srgbClr val="D9C190"/>
              </a:solidFill>
              <a:ln>
                <a:solidFill>
                  <a:srgbClr val="B37E1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283964" y="5597532"/>
                <a:ext cx="77556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Central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181172" y="5579666"/>
              <a:ext cx="1370551" cy="276999"/>
              <a:chOff x="1944195" y="5896117"/>
              <a:chExt cx="1370551" cy="276999"/>
            </a:xfrm>
          </p:grpSpPr>
          <p:sp>
            <p:nvSpPr>
              <p:cNvPr id="65" name="Rectangle 64"/>
              <p:cNvSpPr>
                <a:spLocks noChangeAspect="1"/>
              </p:cNvSpPr>
              <p:nvPr/>
            </p:nvSpPr>
            <p:spPr>
              <a:xfrm>
                <a:off x="1944195" y="5954528"/>
                <a:ext cx="336012" cy="164592"/>
              </a:xfrm>
              <a:prstGeom prst="rect">
                <a:avLst/>
              </a:prstGeom>
              <a:solidFill>
                <a:srgbClr val="BFA8BF"/>
              </a:solidFill>
              <a:ln>
                <a:solidFill>
                  <a:srgbClr val="6E408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2283455" y="5896117"/>
                <a:ext cx="103129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Northeast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6531541" y="5579666"/>
              <a:ext cx="1080690" cy="276999"/>
              <a:chOff x="3213708" y="5597532"/>
              <a:chExt cx="1080690" cy="276999"/>
            </a:xfrm>
          </p:grpSpPr>
          <p:sp>
            <p:nvSpPr>
              <p:cNvPr id="64" name="Rectangle 63"/>
              <p:cNvSpPr>
                <a:spLocks noChangeAspect="1"/>
              </p:cNvSpPr>
              <p:nvPr/>
            </p:nvSpPr>
            <p:spPr>
              <a:xfrm>
                <a:off x="3213708" y="5653967"/>
                <a:ext cx="336012" cy="164592"/>
              </a:xfrm>
              <a:prstGeom prst="rect">
                <a:avLst/>
              </a:prstGeom>
              <a:solidFill>
                <a:srgbClr val="D3A6B2"/>
              </a:solidFill>
              <a:ln>
                <a:solidFill>
                  <a:srgbClr val="A13B5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3552968" y="5597532"/>
                <a:ext cx="7414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South</a:t>
                </a:r>
                <a:endParaRPr lang="en-US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7573384" y="5579666"/>
              <a:ext cx="1329638" cy="276999"/>
              <a:chOff x="3213708" y="5897751"/>
              <a:chExt cx="1329638" cy="276999"/>
            </a:xfrm>
          </p:grpSpPr>
          <p:sp>
            <p:nvSpPr>
              <p:cNvPr id="66" name="Rectangle 65"/>
              <p:cNvSpPr>
                <a:spLocks noChangeAspect="1"/>
              </p:cNvSpPr>
              <p:nvPr/>
            </p:nvSpPr>
            <p:spPr>
              <a:xfrm>
                <a:off x="3213708" y="5954528"/>
                <a:ext cx="336012" cy="164592"/>
              </a:xfrm>
              <a:prstGeom prst="rect">
                <a:avLst/>
              </a:prstGeom>
              <a:solidFill>
                <a:srgbClr val="AABF96"/>
              </a:solidFill>
              <a:ln>
                <a:solidFill>
                  <a:srgbClr val="3F772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3552968" y="5897751"/>
                <a:ext cx="9903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Southeast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73840" y="5466670"/>
            <a:ext cx="8706401" cy="373626"/>
            <a:chOff x="93378" y="5173600"/>
            <a:chExt cx="8706401" cy="373626"/>
          </a:xfrm>
        </p:grpSpPr>
        <p:pic>
          <p:nvPicPr>
            <p:cNvPr id="68" name="Picture 67" descr="thickness_19820108_000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93378" y="5197968"/>
              <a:ext cx="8207785" cy="164592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1312905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480</a:t>
              </a:r>
              <a:endParaRPr lang="en-US" sz="2000" dirty="0" smtClean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76716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470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31203" y="536171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460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860072" y="536171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490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409651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500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951857" y="536156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510</a:t>
              </a:r>
              <a:endParaRPr lang="en-US" sz="2000" dirty="0" smtClean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495678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520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049720" y="536156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530</a:t>
              </a:r>
              <a:endParaRPr lang="en-US" sz="24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590616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140866" y="536156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686208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560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27810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570</a:t>
              </a:r>
              <a:endParaRPr lang="en-US" sz="20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776604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580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310804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590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55709" y="536156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06081" y="5173600"/>
              <a:ext cx="49369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1200" dirty="0" smtClean="0">
                  <a:latin typeface="Arial"/>
                  <a:cs typeface="Arial"/>
                </a:rPr>
                <a:t>dam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213337" y="704708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1200 UTC 20 Jan 1985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2" name="Picture 1" descr="cp_track_1750km_circle_19850120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8" y="995141"/>
            <a:ext cx="4330141" cy="4123944"/>
          </a:xfrm>
          <a:prstGeom prst="rect">
            <a:avLst/>
          </a:prstGeom>
        </p:spPr>
      </p:pic>
      <p:pic>
        <p:nvPicPr>
          <p:cNvPr id="3" name="Picture 2" descr="thick_track_circle_19850120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0" y="995141"/>
            <a:ext cx="4329907" cy="41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43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5860" y="5138157"/>
            <a:ext cx="8807162" cy="288672"/>
            <a:chOff x="95860" y="5567993"/>
            <a:chExt cx="8807162" cy="288672"/>
          </a:xfrm>
        </p:grpSpPr>
        <p:grpSp>
          <p:nvGrpSpPr>
            <p:cNvPr id="9" name="Group 8"/>
            <p:cNvGrpSpPr/>
            <p:nvPr/>
          </p:nvGrpSpPr>
          <p:grpSpPr>
            <a:xfrm>
              <a:off x="95860" y="5567993"/>
              <a:ext cx="1813384" cy="276999"/>
              <a:chOff x="65860" y="5597532"/>
              <a:chExt cx="1813384" cy="276999"/>
            </a:xfrm>
          </p:grpSpPr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65860" y="5653967"/>
                <a:ext cx="336012" cy="164592"/>
              </a:xfrm>
              <a:prstGeom prst="rect">
                <a:avLst/>
              </a:prstGeom>
              <a:solidFill>
                <a:srgbClr val="B4AFAD"/>
              </a:solidFill>
              <a:ln>
                <a:solidFill>
                  <a:srgbClr val="52525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05732" y="5597532"/>
                <a:ext cx="14735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West North Central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077627" y="5577994"/>
              <a:ext cx="1845889" cy="276999"/>
              <a:chOff x="63723" y="5897751"/>
              <a:chExt cx="1845889" cy="276999"/>
            </a:xfrm>
          </p:grpSpPr>
          <p:sp>
            <p:nvSpPr>
              <p:cNvPr id="57" name="Rectangle 56"/>
              <p:cNvSpPr>
                <a:spLocks noChangeAspect="1"/>
              </p:cNvSpPr>
              <p:nvPr/>
            </p:nvSpPr>
            <p:spPr>
              <a:xfrm>
                <a:off x="63723" y="5954528"/>
                <a:ext cx="342009" cy="164592"/>
              </a:xfrm>
              <a:prstGeom prst="rect">
                <a:avLst/>
              </a:prstGeom>
              <a:solidFill>
                <a:srgbClr val="C8B09D"/>
              </a:solidFill>
              <a:ln>
                <a:solidFill>
                  <a:srgbClr val="86552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09592" y="5897751"/>
                <a:ext cx="15000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East North Central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015857" y="5579666"/>
              <a:ext cx="1115330" cy="276999"/>
              <a:chOff x="1944195" y="5597532"/>
              <a:chExt cx="1115330" cy="276999"/>
            </a:xfrm>
          </p:grpSpPr>
          <p:sp>
            <p:nvSpPr>
              <p:cNvPr id="58" name="Rectangle 57"/>
              <p:cNvSpPr>
                <a:spLocks noChangeAspect="1"/>
              </p:cNvSpPr>
              <p:nvPr/>
            </p:nvSpPr>
            <p:spPr>
              <a:xfrm>
                <a:off x="1944195" y="5653967"/>
                <a:ext cx="336012" cy="164592"/>
              </a:xfrm>
              <a:prstGeom prst="rect">
                <a:avLst/>
              </a:prstGeom>
              <a:solidFill>
                <a:srgbClr val="D9C190"/>
              </a:solidFill>
              <a:ln>
                <a:solidFill>
                  <a:srgbClr val="B37E1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283964" y="5597532"/>
                <a:ext cx="77556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Central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181172" y="5579666"/>
              <a:ext cx="1370551" cy="276999"/>
              <a:chOff x="1944195" y="5896117"/>
              <a:chExt cx="1370551" cy="276999"/>
            </a:xfrm>
          </p:grpSpPr>
          <p:sp>
            <p:nvSpPr>
              <p:cNvPr id="65" name="Rectangle 64"/>
              <p:cNvSpPr>
                <a:spLocks noChangeAspect="1"/>
              </p:cNvSpPr>
              <p:nvPr/>
            </p:nvSpPr>
            <p:spPr>
              <a:xfrm>
                <a:off x="1944195" y="5954528"/>
                <a:ext cx="336012" cy="164592"/>
              </a:xfrm>
              <a:prstGeom prst="rect">
                <a:avLst/>
              </a:prstGeom>
              <a:solidFill>
                <a:srgbClr val="BFA8BF"/>
              </a:solidFill>
              <a:ln>
                <a:solidFill>
                  <a:srgbClr val="6E408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2283455" y="5896117"/>
                <a:ext cx="103129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Northeast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6531541" y="5579666"/>
              <a:ext cx="1080690" cy="276999"/>
              <a:chOff x="3213708" y="5597532"/>
              <a:chExt cx="1080690" cy="276999"/>
            </a:xfrm>
          </p:grpSpPr>
          <p:sp>
            <p:nvSpPr>
              <p:cNvPr id="64" name="Rectangle 63"/>
              <p:cNvSpPr>
                <a:spLocks noChangeAspect="1"/>
              </p:cNvSpPr>
              <p:nvPr/>
            </p:nvSpPr>
            <p:spPr>
              <a:xfrm>
                <a:off x="3213708" y="5653967"/>
                <a:ext cx="336012" cy="164592"/>
              </a:xfrm>
              <a:prstGeom prst="rect">
                <a:avLst/>
              </a:prstGeom>
              <a:solidFill>
                <a:srgbClr val="D3A6B2"/>
              </a:solidFill>
              <a:ln>
                <a:solidFill>
                  <a:srgbClr val="A13B5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3552968" y="5597532"/>
                <a:ext cx="7414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South</a:t>
                </a:r>
                <a:endParaRPr lang="en-US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7573384" y="5579666"/>
              <a:ext cx="1329638" cy="276999"/>
              <a:chOff x="3213708" y="5897751"/>
              <a:chExt cx="1329638" cy="276999"/>
            </a:xfrm>
          </p:grpSpPr>
          <p:sp>
            <p:nvSpPr>
              <p:cNvPr id="66" name="Rectangle 65"/>
              <p:cNvSpPr>
                <a:spLocks noChangeAspect="1"/>
              </p:cNvSpPr>
              <p:nvPr/>
            </p:nvSpPr>
            <p:spPr>
              <a:xfrm>
                <a:off x="3213708" y="5954528"/>
                <a:ext cx="336012" cy="164592"/>
              </a:xfrm>
              <a:prstGeom prst="rect">
                <a:avLst/>
              </a:prstGeom>
              <a:solidFill>
                <a:srgbClr val="AABF96"/>
              </a:solidFill>
              <a:ln>
                <a:solidFill>
                  <a:srgbClr val="3F772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3552968" y="5897751"/>
                <a:ext cx="9903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Southeast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73840" y="5466670"/>
            <a:ext cx="8706401" cy="373626"/>
            <a:chOff x="93378" y="5173600"/>
            <a:chExt cx="8706401" cy="373626"/>
          </a:xfrm>
        </p:grpSpPr>
        <p:pic>
          <p:nvPicPr>
            <p:cNvPr id="68" name="Picture 67" descr="thickness_19820108_000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93378" y="5197968"/>
              <a:ext cx="8207785" cy="164592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1312905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480</a:t>
              </a:r>
              <a:endParaRPr lang="en-US" sz="2000" dirty="0" smtClean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76716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470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31203" y="536171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460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860072" y="536171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490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409651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500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951857" y="536156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510</a:t>
              </a:r>
              <a:endParaRPr lang="en-US" sz="2000" dirty="0" smtClean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495678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520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049720" y="536156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530</a:t>
              </a:r>
              <a:endParaRPr lang="en-US" sz="24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590616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140866" y="536156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686208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560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27810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570</a:t>
              </a:r>
              <a:endParaRPr lang="en-US" sz="20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776604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580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310804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590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55709" y="536156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06081" y="5173600"/>
              <a:ext cx="49369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1200" dirty="0" smtClean="0">
                  <a:latin typeface="Arial"/>
                  <a:cs typeface="Arial"/>
                </a:rPr>
                <a:t>dam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213337" y="704708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1200 UTC 20 Jan 1985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2" name="Picture 11" descr="cp_track_2000km_circle_19850120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7" y="995141"/>
            <a:ext cx="4330141" cy="4123944"/>
          </a:xfrm>
          <a:prstGeom prst="rect">
            <a:avLst/>
          </a:prstGeom>
        </p:spPr>
      </p:pic>
      <p:pic>
        <p:nvPicPr>
          <p:cNvPr id="13" name="Picture 12" descr="thick_track_circle_19850120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593" y="995141"/>
            <a:ext cx="4329908" cy="41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05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3840" y="5521415"/>
            <a:ext cx="8706401" cy="373626"/>
            <a:chOff x="73840" y="5466670"/>
            <a:chExt cx="8706401" cy="373626"/>
          </a:xfrm>
        </p:grpSpPr>
        <p:pic>
          <p:nvPicPr>
            <p:cNvPr id="68" name="Picture 67" descr="thickness_19820108_000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73840" y="5491038"/>
              <a:ext cx="8207785" cy="164592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1293367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480</a:t>
              </a:r>
              <a:endParaRPr lang="en-US" sz="2000" dirty="0" smtClean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57178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470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11665" y="565478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460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840534" y="565478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490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390113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500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932319" y="565463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510</a:t>
              </a:r>
              <a:endParaRPr lang="en-US" sz="2000" dirty="0" smtClean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476140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520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030182" y="565463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530</a:t>
              </a:r>
              <a:endParaRPr lang="en-US" sz="24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571078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121328" y="565463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666670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560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08272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570</a:t>
              </a:r>
              <a:endParaRPr lang="en-US" sz="20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757066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580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291266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590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36171" y="565463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286543" y="5466670"/>
              <a:ext cx="49369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1200" dirty="0" smtClean="0">
                  <a:latin typeface="Arial"/>
                  <a:cs typeface="Arial"/>
                </a:rPr>
                <a:t>dam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213337" y="704708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1200 UTC 20 Jan 1985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6598" y="5124412"/>
            <a:ext cx="8594900" cy="402113"/>
            <a:chOff x="56598" y="5124412"/>
            <a:chExt cx="8594900" cy="402113"/>
          </a:xfrm>
        </p:grpSpPr>
        <p:pic>
          <p:nvPicPr>
            <p:cNvPr id="45" name="Picture 4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56598" y="5193973"/>
              <a:ext cx="8229600" cy="173736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244882" y="533548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612152" y="534110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977956" y="534185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41952" y="534110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726399" y="534185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100376" y="534110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467254" y="534110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835806" y="533548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213024" y="53403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584257" y="53382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955472" y="534110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331608" y="534110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696490" y="53382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067271" y="534110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436107" y="534110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816036" y="53382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182394" y="534102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554178" y="533824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923250" y="53403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866820" y="533548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91814" y="533548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14893" y="533548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255165" y="5124412"/>
              <a:ext cx="3963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pic>
        <p:nvPicPr>
          <p:cNvPr id="2" name="Picture 1" descr="DT_theta_tracks_circle_19850120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" y="995141"/>
            <a:ext cx="4329908" cy="4123944"/>
          </a:xfrm>
          <a:prstGeom prst="rect">
            <a:avLst/>
          </a:prstGeom>
        </p:spPr>
      </p:pic>
      <p:pic>
        <p:nvPicPr>
          <p:cNvPr id="3" name="Picture 2" descr="thick_tracks_circle_19850120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89" y="995141"/>
            <a:ext cx="4329907" cy="41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97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3840" y="5521415"/>
            <a:ext cx="8706401" cy="373626"/>
            <a:chOff x="73840" y="5466670"/>
            <a:chExt cx="8706401" cy="373626"/>
          </a:xfrm>
        </p:grpSpPr>
        <p:pic>
          <p:nvPicPr>
            <p:cNvPr id="68" name="Picture 67" descr="thickness_19820108_000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73840" y="5491038"/>
              <a:ext cx="8207785" cy="164592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1293367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480</a:t>
              </a:r>
              <a:endParaRPr lang="en-US" sz="2000" dirty="0" smtClean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57178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470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11665" y="565478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460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840534" y="565478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490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390113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500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932319" y="565463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510</a:t>
              </a:r>
              <a:endParaRPr lang="en-US" sz="2000" dirty="0" smtClean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476140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520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030182" y="565463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530</a:t>
              </a:r>
              <a:endParaRPr lang="en-US" sz="24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571078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121328" y="565463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666670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560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08272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570</a:t>
              </a:r>
              <a:endParaRPr lang="en-US" sz="20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757066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580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291266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590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36171" y="565463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286543" y="5466670"/>
              <a:ext cx="49369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1200" dirty="0" smtClean="0">
                  <a:latin typeface="Arial"/>
                  <a:cs typeface="Arial"/>
                </a:rPr>
                <a:t>dam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213337" y="704708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1200 UTC 20 Jan 1985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6598" y="5124412"/>
            <a:ext cx="8594900" cy="402113"/>
            <a:chOff x="56598" y="5124412"/>
            <a:chExt cx="8594900" cy="402113"/>
          </a:xfrm>
        </p:grpSpPr>
        <p:pic>
          <p:nvPicPr>
            <p:cNvPr id="45" name="Picture 4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56598" y="5193973"/>
              <a:ext cx="8229600" cy="173736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244882" y="533548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612152" y="534110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977956" y="534185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41952" y="534110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726399" y="534185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100376" y="534110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467254" y="534110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835806" y="533548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213024" y="53403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584257" y="53382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955472" y="534110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331608" y="534110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696490" y="53382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067271" y="534110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436107" y="534110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816036" y="53382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182394" y="534102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554178" y="533824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923250" y="53403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866820" y="533548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91814" y="533548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14893" y="533548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255165" y="5124412"/>
              <a:ext cx="3963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pic>
        <p:nvPicPr>
          <p:cNvPr id="4" name="Picture 3" descr="DT_theta_tracks_circle_19850120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" y="995141"/>
            <a:ext cx="4329908" cy="4123944"/>
          </a:xfrm>
          <a:prstGeom prst="rect">
            <a:avLst/>
          </a:prstGeom>
        </p:spPr>
      </p:pic>
      <p:pic>
        <p:nvPicPr>
          <p:cNvPr id="5" name="Picture 4" descr="thick_tracks_circle_19850120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30" y="995141"/>
            <a:ext cx="4329908" cy="41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2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1961" y="704708"/>
            <a:ext cx="8758280" cy="5190333"/>
            <a:chOff x="21961" y="704708"/>
            <a:chExt cx="8758280" cy="5190333"/>
          </a:xfrm>
        </p:grpSpPr>
        <p:grpSp>
          <p:nvGrpSpPr>
            <p:cNvPr id="14" name="Group 13"/>
            <p:cNvGrpSpPr/>
            <p:nvPr/>
          </p:nvGrpSpPr>
          <p:grpSpPr>
            <a:xfrm>
              <a:off x="73840" y="5521415"/>
              <a:ext cx="8706401" cy="373626"/>
              <a:chOff x="73840" y="5466670"/>
              <a:chExt cx="8706401" cy="373626"/>
            </a:xfrm>
          </p:grpSpPr>
          <p:pic>
            <p:nvPicPr>
              <p:cNvPr id="68" name="Picture 67" descr="thickness_19820108_0000.png"/>
              <p:cNvPicPr>
                <a:picLocks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>
                <a:off x="73840" y="5491038"/>
                <a:ext cx="8207785" cy="164592"/>
              </a:xfrm>
              <a:prstGeom prst="rect">
                <a:avLst/>
              </a:prstGeom>
            </p:spPr>
          </p:pic>
          <p:sp>
            <p:nvSpPr>
              <p:cNvPr id="69" name="TextBox 68"/>
              <p:cNvSpPr txBox="1"/>
              <p:nvPr/>
            </p:nvSpPr>
            <p:spPr>
              <a:xfrm>
                <a:off x="1293367" y="565563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757178" y="565563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211665" y="565478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1840534" y="565478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2390113" y="565563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2932319" y="565463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3476140" y="565563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4030182" y="565463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571078" y="565563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1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5121328" y="565463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666670" y="565563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6208272" y="565563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6757066" y="565563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7291266" y="565563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7836171" y="565463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8286543" y="5466670"/>
                <a:ext cx="493698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(</a:t>
                </a:r>
                <a:r>
                  <a:rPr lang="en-US" sz="1200" dirty="0" smtClean="0">
                    <a:latin typeface="Arial"/>
                    <a:cs typeface="Arial"/>
                  </a:rPr>
                  <a:t>dam</a:t>
                </a:r>
                <a:r>
                  <a:rPr lang="en-US" sz="900" dirty="0" smtClean="0">
                    <a:latin typeface="Arial"/>
                    <a:cs typeface="Arial"/>
                  </a:rPr>
                  <a:t>)</a:t>
                </a:r>
                <a:endParaRPr lang="en-US" sz="14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213337" y="704708"/>
              <a:ext cx="23078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1200 UTC 20 Jan 1985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2" name="Picture 1" descr="DT_theta_tracks_circle_19850120_12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1" y="995141"/>
              <a:ext cx="4329908" cy="412394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" name="Picture 2" descr="thick_tracks_circle_19850120_12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5593" y="995141"/>
              <a:ext cx="4329908" cy="412394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16" name="Group 15"/>
            <p:cNvGrpSpPr/>
            <p:nvPr/>
          </p:nvGrpSpPr>
          <p:grpSpPr>
            <a:xfrm>
              <a:off x="56598" y="5124412"/>
              <a:ext cx="8594900" cy="402113"/>
              <a:chOff x="56598" y="5124412"/>
              <a:chExt cx="8594900" cy="402113"/>
            </a:xfrm>
          </p:grpSpPr>
          <p:pic>
            <p:nvPicPr>
              <p:cNvPr id="45" name="Picture 44" descr="DT_theta_na_0.png"/>
              <p:cNvPicPr>
                <a:picLocks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37" t="96667" r="11685" b="1296"/>
              <a:stretch/>
            </p:blipFill>
            <p:spPr>
              <a:xfrm>
                <a:off x="56598" y="5193973"/>
                <a:ext cx="8229600" cy="173736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1244882" y="533548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270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612152" y="534110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276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977956" y="534185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282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341952" y="534110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288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726399" y="534185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294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100376" y="534110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300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467254" y="534110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306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3835806" y="533548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312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213024" y="534030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318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584257" y="5338297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324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4955472" y="534110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330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5331608" y="534110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336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696490" y="5338297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342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6067271" y="534110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348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6436107" y="534110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354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6816036" y="5338297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360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7182394" y="5341025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366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7554178" y="533824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372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7923250" y="534030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3</a:t>
                </a:r>
                <a:r>
                  <a:rPr lang="en-US" sz="1200" dirty="0" smtClean="0">
                    <a:latin typeface="Arial"/>
                    <a:cs typeface="Arial"/>
                  </a:rPr>
                  <a:t>78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866820" y="533548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264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491814" y="533548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258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114893" y="533548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252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8255165" y="5124412"/>
                <a:ext cx="3963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(K</a:t>
                </a:r>
                <a:r>
                  <a:rPr lang="en-US" sz="1200" dirty="0">
                    <a:latin typeface="Arial"/>
                    <a:cs typeface="Arial"/>
                  </a:rPr>
                  <a:t>)</a:t>
                </a:r>
              </a:p>
            </p:txBody>
          </p:sp>
        </p:grpSp>
        <p:sp>
          <p:nvSpPr>
            <p:cNvPr id="98" name="TextBox 97"/>
            <p:cNvSpPr txBox="1"/>
            <p:nvPr/>
          </p:nvSpPr>
          <p:spPr>
            <a:xfrm>
              <a:off x="22449" y="994759"/>
              <a:ext cx="280256" cy="2616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(a)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398797" y="997151"/>
              <a:ext cx="280256" cy="2616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(b)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0987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3840" y="5521415"/>
            <a:ext cx="8706401" cy="373626"/>
            <a:chOff x="73840" y="5466670"/>
            <a:chExt cx="8706401" cy="373626"/>
          </a:xfrm>
        </p:grpSpPr>
        <p:pic>
          <p:nvPicPr>
            <p:cNvPr id="68" name="Picture 67" descr="thickness_19820108_000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73840" y="5491038"/>
              <a:ext cx="8207785" cy="164592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1293367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480</a:t>
              </a:r>
              <a:endParaRPr lang="en-US" sz="2000" dirty="0" smtClean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57178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470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11665" y="565478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460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840534" y="565478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490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390113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500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932319" y="565463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510</a:t>
              </a:r>
              <a:endParaRPr lang="en-US" sz="2000" dirty="0" smtClean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476140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520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030182" y="565463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530</a:t>
              </a:r>
              <a:endParaRPr lang="en-US" sz="24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571078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121328" y="565463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666670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560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08272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570</a:t>
              </a:r>
              <a:endParaRPr lang="en-US" sz="20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757066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580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291266" y="56556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590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36171" y="565463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286543" y="5466670"/>
              <a:ext cx="49369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1200" dirty="0" smtClean="0">
                  <a:latin typeface="Arial"/>
                  <a:cs typeface="Arial"/>
                </a:rPr>
                <a:t>dam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213337" y="704708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1200 UTC 20 Jan 1985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6598" y="5124412"/>
            <a:ext cx="8594900" cy="402113"/>
            <a:chOff x="56598" y="5124412"/>
            <a:chExt cx="8594900" cy="402113"/>
          </a:xfrm>
        </p:grpSpPr>
        <p:pic>
          <p:nvPicPr>
            <p:cNvPr id="45" name="Picture 4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56598" y="5193973"/>
              <a:ext cx="8229600" cy="173736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244882" y="533548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612152" y="534110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977956" y="534185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41952" y="534110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726399" y="534185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100376" y="534110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467254" y="534110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835806" y="533548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213024" y="53403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584257" y="53382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955472" y="534110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331608" y="534110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696490" y="53382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067271" y="534110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436107" y="534110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816036" y="53382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182394" y="534102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554178" y="533824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923250" y="53403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866820" y="533548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91814" y="533548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14893" y="533548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255165" y="5124412"/>
              <a:ext cx="3963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pic>
        <p:nvPicPr>
          <p:cNvPr id="4" name="Picture 3" descr="DT_theta_tracks_circle_19850120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9" y="995141"/>
            <a:ext cx="4329907" cy="4123944"/>
          </a:xfrm>
          <a:prstGeom prst="rect">
            <a:avLst/>
          </a:prstGeom>
        </p:spPr>
      </p:pic>
      <p:pic>
        <p:nvPicPr>
          <p:cNvPr id="5" name="Picture 4" descr="thick_tracks_circle_19850120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593" y="995141"/>
            <a:ext cx="4329908" cy="41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6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1982011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 b="5446"/>
          <a:stretch/>
        </p:blipFill>
        <p:spPr>
          <a:xfrm>
            <a:off x="-3007" y="942863"/>
            <a:ext cx="4581983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2316184" y="2835396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3212745" y="3178943"/>
            <a:ext cx="300556" cy="23172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11" name="Picture 10" descr="thickness_19820111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6751" y="942863"/>
            <a:ext cx="4560721" cy="4023360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9" name="Picture 78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5" name="Rectangle 144"/>
          <p:cNvSpPr/>
          <p:nvPr/>
        </p:nvSpPr>
        <p:spPr>
          <a:xfrm>
            <a:off x="6872127" y="2703615"/>
            <a:ext cx="7473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6" name="Straight Arrow Connector 145"/>
          <p:cNvCxnSpPr/>
          <p:nvPr/>
        </p:nvCxnSpPr>
        <p:spPr>
          <a:xfrm>
            <a:off x="7523476" y="3103377"/>
            <a:ext cx="338739" cy="23722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60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CPs_CAOs_60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 t="7635" r="1986" b="12371"/>
          <a:stretch/>
        </p:blipFill>
        <p:spPr>
          <a:xfrm>
            <a:off x="449081" y="975500"/>
            <a:ext cx="4050862" cy="27797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9959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42432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64664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15973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77579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1851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185611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09223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334499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83023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46564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7947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0851" y="309458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1524" y="2672277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6606" y="2232616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8565" y="180824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8565" y="1383027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3137" y="3517799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565" y="951487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20209" y="3019964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722067" y="3526661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22067" y="2507834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17429" y="2002309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28191" y="1486154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10973" y="971852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35294" y="4550920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5131077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51673" y="448095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97001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5752985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584075"/>
            <a:ext cx="355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[(gray/blue)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 rot="16200000">
            <a:off x="4294601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87778" y="727067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44913" y="722763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10" name="Picture 9" descr="ncei_US_climate_region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6" name="Picture 5" descr="bar_chart_CPs_CAOs_percent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6" t="8032" r="1173" b="12292"/>
          <a:stretch/>
        </p:blipFill>
        <p:spPr>
          <a:xfrm>
            <a:off x="5047505" y="997036"/>
            <a:ext cx="406525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8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754760" y="121005"/>
            <a:ext cx="7439795" cy="5298035"/>
            <a:chOff x="754760" y="227650"/>
            <a:chExt cx="7439795" cy="5298035"/>
          </a:xfrm>
        </p:grpSpPr>
        <p:pic>
          <p:nvPicPr>
            <p:cNvPr id="6" name="Picture 5" descr="domains_and_wes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760" y="227650"/>
              <a:ext cx="7439795" cy="5298035"/>
            </a:xfrm>
            <a:prstGeom prst="rect">
              <a:avLst/>
            </a:prstGeom>
          </p:spPr>
        </p:pic>
        <p:sp>
          <p:nvSpPr>
            <p:cNvPr id="23" name="Freeform 22"/>
            <p:cNvSpPr/>
            <p:nvPr/>
          </p:nvSpPr>
          <p:spPr>
            <a:xfrm>
              <a:off x="2564111" y="1289270"/>
              <a:ext cx="1279641" cy="2955181"/>
            </a:xfrm>
            <a:custGeom>
              <a:avLst/>
              <a:gdLst>
                <a:gd name="connsiteX0" fmla="*/ 53117 w 1279641"/>
                <a:gd name="connsiteY0" fmla="*/ 0 h 2955181"/>
                <a:gd name="connsiteX1" fmla="*/ 0 w 1279641"/>
                <a:gd name="connsiteY1" fmla="*/ 149691 h 2955181"/>
                <a:gd name="connsiteX2" fmla="*/ 19315 w 1279641"/>
                <a:gd name="connsiteY2" fmla="*/ 202807 h 2955181"/>
                <a:gd name="connsiteX3" fmla="*/ 4828 w 1279641"/>
                <a:gd name="connsiteY3" fmla="*/ 251094 h 2955181"/>
                <a:gd name="connsiteX4" fmla="*/ 38630 w 1279641"/>
                <a:gd name="connsiteY4" fmla="*/ 284895 h 2955181"/>
                <a:gd name="connsiteX5" fmla="*/ 62774 w 1279641"/>
                <a:gd name="connsiteY5" fmla="*/ 376641 h 2955181"/>
                <a:gd name="connsiteX6" fmla="*/ 62774 w 1279641"/>
                <a:gd name="connsiteY6" fmla="*/ 376641 h 2955181"/>
                <a:gd name="connsiteX7" fmla="*/ 62774 w 1279641"/>
                <a:gd name="connsiteY7" fmla="*/ 376641 h 2955181"/>
                <a:gd name="connsiteX8" fmla="*/ 101405 w 1279641"/>
                <a:gd name="connsiteY8" fmla="*/ 395956 h 2955181"/>
                <a:gd name="connsiteX9" fmla="*/ 101405 w 1279641"/>
                <a:gd name="connsiteY9" fmla="*/ 395956 h 2955181"/>
                <a:gd name="connsiteX10" fmla="*/ 72432 w 1279641"/>
                <a:gd name="connsiteY10" fmla="*/ 478044 h 2955181"/>
                <a:gd name="connsiteX11" fmla="*/ 72432 w 1279641"/>
                <a:gd name="connsiteY11" fmla="*/ 478044 h 2955181"/>
                <a:gd name="connsiteX12" fmla="*/ 38630 w 1279641"/>
                <a:gd name="connsiteY12" fmla="*/ 555304 h 2955181"/>
                <a:gd name="connsiteX13" fmla="*/ 38630 w 1279641"/>
                <a:gd name="connsiteY13" fmla="*/ 555304 h 2955181"/>
                <a:gd name="connsiteX14" fmla="*/ 38630 w 1279641"/>
                <a:gd name="connsiteY14" fmla="*/ 555304 h 2955181"/>
                <a:gd name="connsiteX15" fmla="*/ 77261 w 1279641"/>
                <a:gd name="connsiteY15" fmla="*/ 589105 h 2955181"/>
                <a:gd name="connsiteX16" fmla="*/ 115892 w 1279641"/>
                <a:gd name="connsiteY16" fmla="*/ 550475 h 2955181"/>
                <a:gd name="connsiteX17" fmla="*/ 115892 w 1279641"/>
                <a:gd name="connsiteY17" fmla="*/ 642221 h 2955181"/>
                <a:gd name="connsiteX18" fmla="*/ 115892 w 1279641"/>
                <a:gd name="connsiteY18" fmla="*/ 642221 h 2955181"/>
                <a:gd name="connsiteX19" fmla="*/ 120720 w 1279641"/>
                <a:gd name="connsiteY19" fmla="*/ 704994 h 2955181"/>
                <a:gd name="connsiteX20" fmla="*/ 169009 w 1279641"/>
                <a:gd name="connsiteY20" fmla="*/ 719481 h 2955181"/>
                <a:gd name="connsiteX21" fmla="*/ 154522 w 1279641"/>
                <a:gd name="connsiteY21" fmla="*/ 782254 h 2955181"/>
                <a:gd name="connsiteX22" fmla="*/ 309045 w 1279641"/>
                <a:gd name="connsiteY22" fmla="*/ 796740 h 2955181"/>
                <a:gd name="connsiteX23" fmla="*/ 357333 w 1279641"/>
                <a:gd name="connsiteY23" fmla="*/ 777425 h 2955181"/>
                <a:gd name="connsiteX24" fmla="*/ 362162 w 1279641"/>
                <a:gd name="connsiteY24" fmla="*/ 825713 h 2955181"/>
                <a:gd name="connsiteX25" fmla="*/ 236612 w 1279641"/>
                <a:gd name="connsiteY25" fmla="*/ 1342386 h 2955181"/>
                <a:gd name="connsiteX26" fmla="*/ 960938 w 1279641"/>
                <a:gd name="connsiteY26" fmla="*/ 1492077 h 2955181"/>
                <a:gd name="connsiteX27" fmla="*/ 1279641 w 1279641"/>
                <a:gd name="connsiteY27" fmla="*/ 1535535 h 2955181"/>
                <a:gd name="connsiteX28" fmla="*/ 1221695 w 1279641"/>
                <a:gd name="connsiteY28" fmla="*/ 2158441 h 2955181"/>
                <a:gd name="connsiteX29" fmla="*/ 1091316 w 1279641"/>
                <a:gd name="connsiteY29" fmla="*/ 2139126 h 2955181"/>
                <a:gd name="connsiteX30" fmla="*/ 994739 w 1279641"/>
                <a:gd name="connsiteY30" fmla="*/ 2955181 h 2955181"/>
                <a:gd name="connsiteX31" fmla="*/ 589117 w 1279641"/>
                <a:gd name="connsiteY31" fmla="*/ 2887579 h 2955181"/>
                <a:gd name="connsiteX32" fmla="*/ 589117 w 1279641"/>
                <a:gd name="connsiteY32" fmla="*/ 2887579 h 2955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79641" h="2955181">
                  <a:moveTo>
                    <a:pt x="53117" y="0"/>
                  </a:moveTo>
                  <a:lnTo>
                    <a:pt x="0" y="149691"/>
                  </a:lnTo>
                  <a:lnTo>
                    <a:pt x="19315" y="202807"/>
                  </a:lnTo>
                  <a:lnTo>
                    <a:pt x="4828" y="251094"/>
                  </a:lnTo>
                  <a:lnTo>
                    <a:pt x="38630" y="284895"/>
                  </a:lnTo>
                  <a:lnTo>
                    <a:pt x="62774" y="376641"/>
                  </a:lnTo>
                  <a:lnTo>
                    <a:pt x="62774" y="376641"/>
                  </a:lnTo>
                  <a:lnTo>
                    <a:pt x="62774" y="376641"/>
                  </a:lnTo>
                  <a:lnTo>
                    <a:pt x="101405" y="395956"/>
                  </a:lnTo>
                  <a:lnTo>
                    <a:pt x="101405" y="395956"/>
                  </a:lnTo>
                  <a:lnTo>
                    <a:pt x="72432" y="478044"/>
                  </a:lnTo>
                  <a:lnTo>
                    <a:pt x="72432" y="478044"/>
                  </a:lnTo>
                  <a:lnTo>
                    <a:pt x="38630" y="555304"/>
                  </a:lnTo>
                  <a:lnTo>
                    <a:pt x="38630" y="555304"/>
                  </a:lnTo>
                  <a:lnTo>
                    <a:pt x="38630" y="555304"/>
                  </a:lnTo>
                  <a:lnTo>
                    <a:pt x="77261" y="589105"/>
                  </a:lnTo>
                  <a:lnTo>
                    <a:pt x="115892" y="550475"/>
                  </a:lnTo>
                  <a:lnTo>
                    <a:pt x="115892" y="642221"/>
                  </a:lnTo>
                  <a:lnTo>
                    <a:pt x="115892" y="642221"/>
                  </a:lnTo>
                  <a:lnTo>
                    <a:pt x="120720" y="704994"/>
                  </a:lnTo>
                  <a:lnTo>
                    <a:pt x="169009" y="719481"/>
                  </a:lnTo>
                  <a:lnTo>
                    <a:pt x="154522" y="782254"/>
                  </a:lnTo>
                  <a:lnTo>
                    <a:pt x="309045" y="796740"/>
                  </a:lnTo>
                  <a:lnTo>
                    <a:pt x="357333" y="777425"/>
                  </a:lnTo>
                  <a:lnTo>
                    <a:pt x="362162" y="825713"/>
                  </a:lnTo>
                  <a:lnTo>
                    <a:pt x="236612" y="1342386"/>
                  </a:lnTo>
                  <a:lnTo>
                    <a:pt x="960938" y="1492077"/>
                  </a:lnTo>
                  <a:lnTo>
                    <a:pt x="1279641" y="1535535"/>
                  </a:lnTo>
                  <a:lnTo>
                    <a:pt x="1221695" y="2158441"/>
                  </a:lnTo>
                  <a:lnTo>
                    <a:pt x="1091316" y="2139126"/>
                  </a:lnTo>
                  <a:lnTo>
                    <a:pt x="994739" y="2955181"/>
                  </a:lnTo>
                  <a:lnTo>
                    <a:pt x="589117" y="2887579"/>
                  </a:lnTo>
                  <a:lnTo>
                    <a:pt x="589117" y="2887579"/>
                  </a:lnTo>
                </a:path>
              </a:pathLst>
            </a:custGeom>
            <a:ln w="635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74261" y="5568582"/>
            <a:ext cx="2455805" cy="1108111"/>
            <a:chOff x="974261" y="5568582"/>
            <a:chExt cx="2455805" cy="1108111"/>
          </a:xfrm>
        </p:grpSpPr>
        <p:grpSp>
          <p:nvGrpSpPr>
            <p:cNvPr id="47" name="Group 46"/>
            <p:cNvGrpSpPr/>
            <p:nvPr/>
          </p:nvGrpSpPr>
          <p:grpSpPr>
            <a:xfrm>
              <a:off x="974261" y="5623099"/>
              <a:ext cx="475013" cy="1001500"/>
              <a:chOff x="974261" y="5623099"/>
              <a:chExt cx="475013" cy="100150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974261" y="5623099"/>
                <a:ext cx="475013" cy="232680"/>
              </a:xfrm>
              <a:prstGeom prst="rect">
                <a:avLst/>
              </a:prstGeom>
              <a:solidFill>
                <a:srgbClr val="92A4BC"/>
              </a:solidFill>
              <a:ln>
                <a:solidFill>
                  <a:srgbClr val="133D7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974261" y="6006839"/>
                <a:ext cx="475013" cy="232680"/>
              </a:xfrm>
              <a:prstGeom prst="rect">
                <a:avLst/>
              </a:prstGeom>
              <a:solidFill>
                <a:srgbClr val="C88987"/>
              </a:solidFill>
              <a:ln>
                <a:solidFill>
                  <a:srgbClr val="84000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974261" y="6391919"/>
                <a:ext cx="475013" cy="232680"/>
              </a:xfrm>
              <a:prstGeom prst="rect">
                <a:avLst/>
              </a:prstGeom>
              <a:solidFill>
                <a:srgbClr val="CB967A"/>
              </a:solidFill>
              <a:ln>
                <a:solidFill>
                  <a:srgbClr val="C4350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1456386" y="5568582"/>
              <a:ext cx="19736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Northwest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56386" y="5952752"/>
              <a:ext cx="19736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West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456386" y="6338139"/>
              <a:ext cx="19736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Southwest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487181" y="5568582"/>
            <a:ext cx="2448693" cy="1108111"/>
            <a:chOff x="3606245" y="5568582"/>
            <a:chExt cx="2448693" cy="1108111"/>
          </a:xfrm>
        </p:grpSpPr>
        <p:grpSp>
          <p:nvGrpSpPr>
            <p:cNvPr id="34" name="Group 33"/>
            <p:cNvGrpSpPr/>
            <p:nvPr/>
          </p:nvGrpSpPr>
          <p:grpSpPr>
            <a:xfrm>
              <a:off x="3606245" y="5623099"/>
              <a:ext cx="475013" cy="1001500"/>
              <a:chOff x="3131232" y="5623099"/>
              <a:chExt cx="475013" cy="100150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131232" y="5623099"/>
                <a:ext cx="475013" cy="232680"/>
              </a:xfrm>
              <a:prstGeom prst="rect">
                <a:avLst/>
              </a:prstGeom>
              <a:solidFill>
                <a:srgbClr val="B4AFAD"/>
              </a:solidFill>
              <a:ln>
                <a:solidFill>
                  <a:srgbClr val="52525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131232" y="6005128"/>
                <a:ext cx="475013" cy="232680"/>
              </a:xfrm>
              <a:prstGeom prst="rect">
                <a:avLst/>
              </a:prstGeom>
              <a:solidFill>
                <a:srgbClr val="C8B09D"/>
              </a:solidFill>
              <a:ln>
                <a:solidFill>
                  <a:srgbClr val="86552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3131232" y="6391919"/>
                <a:ext cx="475013" cy="232680"/>
              </a:xfrm>
              <a:prstGeom prst="rect">
                <a:avLst/>
              </a:prstGeom>
              <a:solidFill>
                <a:srgbClr val="D9C190"/>
              </a:solidFill>
              <a:ln>
                <a:solidFill>
                  <a:srgbClr val="B37E1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4081258" y="5568582"/>
              <a:ext cx="19736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West North Central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081258" y="5952752"/>
              <a:ext cx="19736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East North Central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081258" y="6338139"/>
              <a:ext cx="19736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Central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557433" y="5568582"/>
            <a:ext cx="2448693" cy="1108111"/>
            <a:chOff x="6210163" y="5568582"/>
            <a:chExt cx="2448693" cy="1108111"/>
          </a:xfrm>
        </p:grpSpPr>
        <p:grpSp>
          <p:nvGrpSpPr>
            <p:cNvPr id="35" name="Group 34"/>
            <p:cNvGrpSpPr/>
            <p:nvPr/>
          </p:nvGrpSpPr>
          <p:grpSpPr>
            <a:xfrm>
              <a:off x="6210163" y="5623099"/>
              <a:ext cx="475013" cy="1001500"/>
              <a:chOff x="5524961" y="5623099"/>
              <a:chExt cx="475013" cy="1001500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5524961" y="6002623"/>
                <a:ext cx="475013" cy="232680"/>
              </a:xfrm>
              <a:prstGeom prst="rect">
                <a:avLst/>
              </a:prstGeom>
              <a:solidFill>
                <a:srgbClr val="D3A6B2"/>
              </a:solidFill>
              <a:ln>
                <a:solidFill>
                  <a:srgbClr val="A13B5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524961" y="5623099"/>
                <a:ext cx="475013" cy="232680"/>
              </a:xfrm>
              <a:prstGeom prst="rect">
                <a:avLst/>
              </a:prstGeom>
              <a:solidFill>
                <a:srgbClr val="BFA8BF"/>
              </a:solidFill>
              <a:ln>
                <a:solidFill>
                  <a:srgbClr val="6E408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524961" y="6391919"/>
                <a:ext cx="475013" cy="232680"/>
              </a:xfrm>
              <a:prstGeom prst="rect">
                <a:avLst/>
              </a:prstGeom>
              <a:solidFill>
                <a:srgbClr val="AABF96"/>
              </a:solidFill>
              <a:ln>
                <a:solidFill>
                  <a:srgbClr val="3F772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685176" y="5568582"/>
              <a:ext cx="19736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Northeast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685176" y="5952752"/>
              <a:ext cx="19736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South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85176" y="6338139"/>
              <a:ext cx="19736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Southeast</a:t>
              </a:r>
              <a:endParaRPr lang="en-US" dirty="0">
                <a:latin typeface="Arial"/>
                <a:cs typeface="Arial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3284052" y="5478114"/>
            <a:ext cx="4910503" cy="1298690"/>
          </a:xfrm>
          <a:prstGeom prst="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07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_2.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04"/>
          <a:stretch/>
        </p:blipFill>
        <p:spPr>
          <a:xfrm>
            <a:off x="883920" y="0"/>
            <a:ext cx="7491571" cy="668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22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ck_track_circle_3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" b="5302"/>
          <a:stretch/>
        </p:blipFill>
        <p:spPr>
          <a:xfrm>
            <a:off x="4384410" y="996361"/>
            <a:ext cx="4337024" cy="4122724"/>
          </a:xfrm>
          <a:prstGeom prst="rect">
            <a:avLst/>
          </a:prstGeom>
        </p:spPr>
      </p:pic>
      <p:pic>
        <p:nvPicPr>
          <p:cNvPr id="3" name="Picture 2" descr="cp_track_1500km_circle_3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/>
          <a:stretch/>
        </p:blipFill>
        <p:spPr>
          <a:xfrm>
            <a:off x="21151" y="996361"/>
            <a:ext cx="4326162" cy="4120825"/>
          </a:xfrm>
          <a:prstGeom prst="rect">
            <a:avLst/>
          </a:prstGeom>
        </p:spPr>
      </p:pic>
      <p:sp>
        <p:nvSpPr>
          <p:cNvPr id="56" name="Rectangle 55"/>
          <p:cNvSpPr>
            <a:spLocks noChangeAspect="1"/>
          </p:cNvSpPr>
          <p:nvPr/>
        </p:nvSpPr>
        <p:spPr>
          <a:xfrm>
            <a:off x="65860" y="5653967"/>
            <a:ext cx="336012" cy="164592"/>
          </a:xfrm>
          <a:prstGeom prst="rect">
            <a:avLst/>
          </a:prstGeom>
          <a:solidFill>
            <a:srgbClr val="B4AFAD"/>
          </a:solidFill>
          <a:ln>
            <a:solidFill>
              <a:srgbClr val="52525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Rectangle 56"/>
          <p:cNvSpPr>
            <a:spLocks noChangeAspect="1"/>
          </p:cNvSpPr>
          <p:nvPr/>
        </p:nvSpPr>
        <p:spPr>
          <a:xfrm>
            <a:off x="63723" y="5954528"/>
            <a:ext cx="342009" cy="164592"/>
          </a:xfrm>
          <a:prstGeom prst="rect">
            <a:avLst/>
          </a:prstGeom>
          <a:solidFill>
            <a:srgbClr val="C8B09D"/>
          </a:solidFill>
          <a:ln>
            <a:solidFill>
              <a:srgbClr val="8655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Rectangle 57"/>
          <p:cNvSpPr>
            <a:spLocks noChangeAspect="1"/>
          </p:cNvSpPr>
          <p:nvPr/>
        </p:nvSpPr>
        <p:spPr>
          <a:xfrm>
            <a:off x="1944195" y="5653967"/>
            <a:ext cx="336012" cy="164592"/>
          </a:xfrm>
          <a:prstGeom prst="rect">
            <a:avLst/>
          </a:prstGeom>
          <a:solidFill>
            <a:srgbClr val="D9C190"/>
          </a:solidFill>
          <a:ln>
            <a:solidFill>
              <a:srgbClr val="B37E1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405732" y="5597532"/>
            <a:ext cx="1473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West North Central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09592" y="5897751"/>
            <a:ext cx="1500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East North Central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83964" y="5597532"/>
            <a:ext cx="775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Central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4" name="Rectangle 63"/>
          <p:cNvSpPr>
            <a:spLocks noChangeAspect="1"/>
          </p:cNvSpPr>
          <p:nvPr/>
        </p:nvSpPr>
        <p:spPr>
          <a:xfrm>
            <a:off x="3213708" y="5653967"/>
            <a:ext cx="336012" cy="164592"/>
          </a:xfrm>
          <a:prstGeom prst="rect">
            <a:avLst/>
          </a:prstGeom>
          <a:solidFill>
            <a:srgbClr val="D3A6B2"/>
          </a:solidFill>
          <a:ln>
            <a:solidFill>
              <a:srgbClr val="A13B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Rectangle 64"/>
          <p:cNvSpPr>
            <a:spLocks noChangeAspect="1"/>
          </p:cNvSpPr>
          <p:nvPr/>
        </p:nvSpPr>
        <p:spPr>
          <a:xfrm>
            <a:off x="1944195" y="5954528"/>
            <a:ext cx="336012" cy="164592"/>
          </a:xfrm>
          <a:prstGeom prst="rect">
            <a:avLst/>
          </a:prstGeom>
          <a:solidFill>
            <a:srgbClr val="BFA8BF"/>
          </a:solidFill>
          <a:ln>
            <a:solidFill>
              <a:srgbClr val="6E408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Rectangle 65"/>
          <p:cNvSpPr>
            <a:spLocks noChangeAspect="1"/>
          </p:cNvSpPr>
          <p:nvPr/>
        </p:nvSpPr>
        <p:spPr>
          <a:xfrm>
            <a:off x="3213708" y="5954528"/>
            <a:ext cx="336012" cy="164592"/>
          </a:xfrm>
          <a:prstGeom prst="rect">
            <a:avLst/>
          </a:prstGeom>
          <a:solidFill>
            <a:srgbClr val="AABF96"/>
          </a:solidFill>
          <a:ln>
            <a:solidFill>
              <a:srgbClr val="3F772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2283455" y="5896117"/>
            <a:ext cx="1031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Northeast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552968" y="5597532"/>
            <a:ext cx="7414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South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52968" y="5897751"/>
            <a:ext cx="990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Southeast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68" name="Picture 67" descr="thickness_19820108_0000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t="96203" r="377" b="1852"/>
          <a:stretch/>
        </p:blipFill>
        <p:spPr>
          <a:xfrm>
            <a:off x="93378" y="5197968"/>
            <a:ext cx="8207785" cy="164592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312905" y="5362560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480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76716" y="5362560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470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31203" y="536171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460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860072" y="536171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490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409651" y="5362560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500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951857" y="5361561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510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495678" y="5362560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520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049720" y="5361561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530</a:t>
            </a:r>
            <a:endParaRPr lang="en-US" sz="2400" dirty="0" smtClean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590616" y="5362560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540</a:t>
            </a:r>
            <a:endParaRPr lang="en-US" sz="1400" dirty="0" smtClean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140866" y="5361561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550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686208" y="5362560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560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227810" y="5362560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570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776604" y="5362560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580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310804" y="5362560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590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855709" y="5361561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600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286543" y="5173600"/>
            <a:ext cx="4936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</a:t>
            </a:r>
            <a:r>
              <a:rPr lang="en-US" sz="1200" dirty="0" smtClean="0">
                <a:latin typeface="Arial"/>
                <a:cs typeface="Arial"/>
              </a:rPr>
              <a:t>dam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1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836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ck_track_circle_3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" b="5302"/>
          <a:stretch/>
        </p:blipFill>
        <p:spPr>
          <a:xfrm>
            <a:off x="4384410" y="996361"/>
            <a:ext cx="4337024" cy="4122724"/>
          </a:xfrm>
          <a:prstGeom prst="rect">
            <a:avLst/>
          </a:prstGeom>
        </p:spPr>
      </p:pic>
      <p:pic>
        <p:nvPicPr>
          <p:cNvPr id="3" name="Picture 2" descr="cp_track_1500km_circle_3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/>
          <a:stretch/>
        </p:blipFill>
        <p:spPr>
          <a:xfrm>
            <a:off x="21151" y="996361"/>
            <a:ext cx="4326162" cy="41208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5860" y="5567993"/>
            <a:ext cx="1813384" cy="276999"/>
            <a:chOff x="65860" y="5597532"/>
            <a:chExt cx="1813384" cy="276999"/>
          </a:xfrm>
        </p:grpSpPr>
        <p:sp>
          <p:nvSpPr>
            <p:cNvPr id="56" name="Rectangle 55"/>
            <p:cNvSpPr>
              <a:spLocks noChangeAspect="1"/>
            </p:cNvSpPr>
            <p:nvPr/>
          </p:nvSpPr>
          <p:spPr>
            <a:xfrm>
              <a:off x="65860" y="5653967"/>
              <a:ext cx="336012" cy="164592"/>
            </a:xfrm>
            <a:prstGeom prst="rect">
              <a:avLst/>
            </a:prstGeom>
            <a:solidFill>
              <a:srgbClr val="B4AFAD"/>
            </a:solidFill>
            <a:ln>
              <a:solidFill>
                <a:srgbClr val="52525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05732" y="5597532"/>
              <a:ext cx="1473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West North Central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077627" y="5577994"/>
            <a:ext cx="1845889" cy="276999"/>
            <a:chOff x="63723" y="5897751"/>
            <a:chExt cx="1845889" cy="276999"/>
          </a:xfrm>
        </p:grpSpPr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63723" y="5954528"/>
              <a:ext cx="342009" cy="164592"/>
            </a:xfrm>
            <a:prstGeom prst="rect">
              <a:avLst/>
            </a:prstGeom>
            <a:solidFill>
              <a:srgbClr val="C8B09D"/>
            </a:solidFill>
            <a:ln>
              <a:solidFill>
                <a:srgbClr val="86552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09592" y="5897751"/>
              <a:ext cx="15000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East North Central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15857" y="5579666"/>
            <a:ext cx="1115330" cy="276999"/>
            <a:chOff x="1944195" y="5597532"/>
            <a:chExt cx="1115330" cy="276999"/>
          </a:xfrm>
        </p:grpSpPr>
        <p:sp>
          <p:nvSpPr>
            <p:cNvPr id="58" name="Rectangle 57"/>
            <p:cNvSpPr>
              <a:spLocks noChangeAspect="1"/>
            </p:cNvSpPr>
            <p:nvPr/>
          </p:nvSpPr>
          <p:spPr>
            <a:xfrm>
              <a:off x="1944195" y="5653967"/>
              <a:ext cx="336012" cy="164592"/>
            </a:xfrm>
            <a:prstGeom prst="rect">
              <a:avLst/>
            </a:prstGeom>
            <a:solidFill>
              <a:srgbClr val="D9C190"/>
            </a:solidFill>
            <a:ln>
              <a:solidFill>
                <a:srgbClr val="B37E1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283964" y="5597532"/>
              <a:ext cx="7755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Central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81172" y="5579666"/>
            <a:ext cx="1370551" cy="276999"/>
            <a:chOff x="1944195" y="5896117"/>
            <a:chExt cx="1370551" cy="276999"/>
          </a:xfrm>
        </p:grpSpPr>
        <p:sp>
          <p:nvSpPr>
            <p:cNvPr id="65" name="Rectangle 64"/>
            <p:cNvSpPr>
              <a:spLocks noChangeAspect="1"/>
            </p:cNvSpPr>
            <p:nvPr/>
          </p:nvSpPr>
          <p:spPr>
            <a:xfrm>
              <a:off x="1944195" y="5954528"/>
              <a:ext cx="336012" cy="164592"/>
            </a:xfrm>
            <a:prstGeom prst="rect">
              <a:avLst/>
            </a:prstGeom>
            <a:solidFill>
              <a:srgbClr val="BFA8BF"/>
            </a:solidFill>
            <a:ln>
              <a:solidFill>
                <a:srgbClr val="6E408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283455" y="5896117"/>
              <a:ext cx="10312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Northeast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531541" y="5579666"/>
            <a:ext cx="1080690" cy="276999"/>
            <a:chOff x="3213708" y="5597532"/>
            <a:chExt cx="1080690" cy="276999"/>
          </a:xfrm>
        </p:grpSpPr>
        <p:sp>
          <p:nvSpPr>
            <p:cNvPr id="64" name="Rectangle 63"/>
            <p:cNvSpPr>
              <a:spLocks noChangeAspect="1"/>
            </p:cNvSpPr>
            <p:nvPr/>
          </p:nvSpPr>
          <p:spPr>
            <a:xfrm>
              <a:off x="3213708" y="5653967"/>
              <a:ext cx="336012" cy="164592"/>
            </a:xfrm>
            <a:prstGeom prst="rect">
              <a:avLst/>
            </a:prstGeom>
            <a:solidFill>
              <a:srgbClr val="D3A6B2"/>
            </a:solidFill>
            <a:ln>
              <a:solidFill>
                <a:srgbClr val="A13B5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552968" y="5597532"/>
              <a:ext cx="7414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South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573384" y="5579666"/>
            <a:ext cx="1329638" cy="276999"/>
            <a:chOff x="3213708" y="5897751"/>
            <a:chExt cx="1329638" cy="276999"/>
          </a:xfrm>
        </p:grpSpPr>
        <p:sp>
          <p:nvSpPr>
            <p:cNvPr id="66" name="Rectangle 65"/>
            <p:cNvSpPr>
              <a:spLocks noChangeAspect="1"/>
            </p:cNvSpPr>
            <p:nvPr/>
          </p:nvSpPr>
          <p:spPr>
            <a:xfrm>
              <a:off x="3213708" y="5954528"/>
              <a:ext cx="336012" cy="164592"/>
            </a:xfrm>
            <a:prstGeom prst="rect">
              <a:avLst/>
            </a:prstGeom>
            <a:solidFill>
              <a:srgbClr val="AABF96"/>
            </a:solidFill>
            <a:ln>
              <a:solidFill>
                <a:srgbClr val="3F772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552968" y="5897751"/>
              <a:ext cx="9903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Southeast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68" name="Picture 67" descr="thickness_19820108_0000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t="96203" r="377" b="1852"/>
          <a:stretch/>
        </p:blipFill>
        <p:spPr>
          <a:xfrm>
            <a:off x="93378" y="5197968"/>
            <a:ext cx="8207785" cy="164592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312905" y="5362560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480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76716" y="5362560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470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31203" y="536171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460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860072" y="536171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490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409651" y="5362560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500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951857" y="5361561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510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495678" y="5362560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520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049720" y="5361561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530</a:t>
            </a:r>
            <a:endParaRPr lang="en-US" sz="2400" dirty="0" smtClean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590616" y="5362560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540</a:t>
            </a:r>
            <a:endParaRPr lang="en-US" sz="1400" dirty="0" smtClean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140866" y="5361561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550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686208" y="5362560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560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227810" y="5362560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570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776604" y="5362560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580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310804" y="5362560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590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855709" y="5361561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600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286543" y="5173600"/>
            <a:ext cx="4936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</a:t>
            </a:r>
            <a:r>
              <a:rPr lang="en-US" sz="1200" dirty="0" smtClean="0">
                <a:latin typeface="Arial"/>
                <a:cs typeface="Arial"/>
              </a:rPr>
              <a:t>dam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1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865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1151" y="704708"/>
            <a:ext cx="8881871" cy="5135588"/>
            <a:chOff x="21151" y="704708"/>
            <a:chExt cx="8881871" cy="5135588"/>
          </a:xfrm>
        </p:grpSpPr>
        <p:grpSp>
          <p:nvGrpSpPr>
            <p:cNvPr id="12" name="Group 11"/>
            <p:cNvGrpSpPr/>
            <p:nvPr/>
          </p:nvGrpSpPr>
          <p:grpSpPr>
            <a:xfrm>
              <a:off x="21151" y="996361"/>
              <a:ext cx="8881871" cy="4843935"/>
              <a:chOff x="21151" y="996361"/>
              <a:chExt cx="8881871" cy="4843935"/>
            </a:xfrm>
          </p:grpSpPr>
          <p:pic>
            <p:nvPicPr>
              <p:cNvPr id="2" name="Picture 1" descr="thick_track_circle_35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05" b="5302"/>
              <a:stretch/>
            </p:blipFill>
            <p:spPr>
              <a:xfrm>
                <a:off x="4384410" y="996361"/>
                <a:ext cx="4337024" cy="4122724"/>
              </a:xfrm>
              <a:prstGeom prst="rect">
                <a:avLst/>
              </a:prstGeom>
            </p:spPr>
          </p:pic>
          <p:pic>
            <p:nvPicPr>
              <p:cNvPr id="3" name="Picture 2" descr="cp_track_1500km_circle_35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87"/>
              <a:stretch/>
            </p:blipFill>
            <p:spPr>
              <a:xfrm>
                <a:off x="21151" y="996361"/>
                <a:ext cx="4326162" cy="4120825"/>
              </a:xfrm>
              <a:prstGeom prst="rect">
                <a:avLst/>
              </a:prstGeom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95860" y="5138157"/>
                <a:ext cx="8807162" cy="288672"/>
                <a:chOff x="95860" y="5567993"/>
                <a:chExt cx="8807162" cy="288672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95860" y="5567993"/>
                  <a:ext cx="1813384" cy="276999"/>
                  <a:chOff x="65860" y="5597532"/>
                  <a:chExt cx="1813384" cy="276999"/>
                </a:xfrm>
              </p:grpSpPr>
              <p:sp>
                <p:nvSpPr>
                  <p:cNvPr id="56" name="Rectangle 55"/>
                  <p:cNvSpPr>
                    <a:spLocks noChangeAspect="1"/>
                  </p:cNvSpPr>
                  <p:nvPr/>
                </p:nvSpPr>
                <p:spPr>
                  <a:xfrm>
                    <a:off x="65860" y="5653967"/>
                    <a:ext cx="336012" cy="164592"/>
                  </a:xfrm>
                  <a:prstGeom prst="rect">
                    <a:avLst/>
                  </a:prstGeom>
                  <a:solidFill>
                    <a:srgbClr val="B4AFAD"/>
                  </a:solidFill>
                  <a:ln>
                    <a:solidFill>
                      <a:srgbClr val="525252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405732" y="5597532"/>
                    <a:ext cx="1473512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smtClean="0">
                        <a:latin typeface="Arial"/>
                        <a:cs typeface="Arial"/>
                      </a:rPr>
                      <a:t>West North Central</a:t>
                    </a:r>
                    <a:endParaRPr lang="en-US" sz="1400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8" name="Group 7"/>
                <p:cNvGrpSpPr/>
                <p:nvPr/>
              </p:nvGrpSpPr>
              <p:grpSpPr>
                <a:xfrm>
                  <a:off x="2077627" y="5577994"/>
                  <a:ext cx="1845889" cy="276999"/>
                  <a:chOff x="63723" y="5897751"/>
                  <a:chExt cx="1845889" cy="276999"/>
                </a:xfrm>
              </p:grpSpPr>
              <p:sp>
                <p:nvSpPr>
                  <p:cNvPr id="57" name="Rectangle 56"/>
                  <p:cNvSpPr>
                    <a:spLocks noChangeAspect="1"/>
                  </p:cNvSpPr>
                  <p:nvPr/>
                </p:nvSpPr>
                <p:spPr>
                  <a:xfrm>
                    <a:off x="63723" y="5954528"/>
                    <a:ext cx="342009" cy="164592"/>
                  </a:xfrm>
                  <a:prstGeom prst="rect">
                    <a:avLst/>
                  </a:prstGeom>
                  <a:solidFill>
                    <a:srgbClr val="C8B09D"/>
                  </a:solidFill>
                  <a:ln>
                    <a:solidFill>
                      <a:srgbClr val="86552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409592" y="5897751"/>
                    <a:ext cx="150002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smtClean="0">
                        <a:latin typeface="Arial"/>
                        <a:cs typeface="Arial"/>
                      </a:rPr>
                      <a:t>East North Central</a:t>
                    </a:r>
                    <a:endParaRPr lang="en-US" sz="1400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4" name="Group 3"/>
                <p:cNvGrpSpPr/>
                <p:nvPr/>
              </p:nvGrpSpPr>
              <p:grpSpPr>
                <a:xfrm>
                  <a:off x="4015857" y="5579666"/>
                  <a:ext cx="1115330" cy="276999"/>
                  <a:chOff x="1944195" y="5597532"/>
                  <a:chExt cx="1115330" cy="276999"/>
                </a:xfrm>
              </p:grpSpPr>
              <p:sp>
                <p:nvSpPr>
                  <p:cNvPr id="58" name="Rectangle 57"/>
                  <p:cNvSpPr>
                    <a:spLocks noChangeAspect="1"/>
                  </p:cNvSpPr>
                  <p:nvPr/>
                </p:nvSpPr>
                <p:spPr>
                  <a:xfrm>
                    <a:off x="1944195" y="5653967"/>
                    <a:ext cx="336012" cy="164592"/>
                  </a:xfrm>
                  <a:prstGeom prst="rect">
                    <a:avLst/>
                  </a:prstGeom>
                  <a:solidFill>
                    <a:srgbClr val="D9C190"/>
                  </a:solidFill>
                  <a:ln>
                    <a:solidFill>
                      <a:srgbClr val="B37E13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2283964" y="5597532"/>
                    <a:ext cx="77556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smtClean="0">
                        <a:latin typeface="Arial"/>
                        <a:cs typeface="Arial"/>
                      </a:rPr>
                      <a:t>Central</a:t>
                    </a:r>
                    <a:endParaRPr lang="en-US" sz="1400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5" name="Group 4"/>
                <p:cNvGrpSpPr/>
                <p:nvPr/>
              </p:nvGrpSpPr>
              <p:grpSpPr>
                <a:xfrm>
                  <a:off x="5181172" y="5579666"/>
                  <a:ext cx="1370551" cy="276999"/>
                  <a:chOff x="1944195" y="5896117"/>
                  <a:chExt cx="1370551" cy="276999"/>
                </a:xfrm>
              </p:grpSpPr>
              <p:sp>
                <p:nvSpPr>
                  <p:cNvPr id="65" name="Rectangle 64"/>
                  <p:cNvSpPr>
                    <a:spLocks noChangeAspect="1"/>
                  </p:cNvSpPr>
                  <p:nvPr/>
                </p:nvSpPr>
                <p:spPr>
                  <a:xfrm>
                    <a:off x="1944195" y="5954528"/>
                    <a:ext cx="336012" cy="164592"/>
                  </a:xfrm>
                  <a:prstGeom prst="rect">
                    <a:avLst/>
                  </a:prstGeom>
                  <a:solidFill>
                    <a:srgbClr val="BFA8BF"/>
                  </a:solidFill>
                  <a:ln>
                    <a:solidFill>
                      <a:srgbClr val="6E408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283455" y="5896117"/>
                    <a:ext cx="103129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smtClean="0">
                        <a:latin typeface="Arial"/>
                        <a:cs typeface="Arial"/>
                      </a:rPr>
                      <a:t>Northeast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6" name="Group 5"/>
                <p:cNvGrpSpPr/>
                <p:nvPr/>
              </p:nvGrpSpPr>
              <p:grpSpPr>
                <a:xfrm>
                  <a:off x="6531541" y="5579666"/>
                  <a:ext cx="1080690" cy="276999"/>
                  <a:chOff x="3213708" y="5597532"/>
                  <a:chExt cx="1080690" cy="276999"/>
                </a:xfrm>
              </p:grpSpPr>
              <p:sp>
                <p:nvSpPr>
                  <p:cNvPr id="64" name="Rectangle 63"/>
                  <p:cNvSpPr>
                    <a:spLocks noChangeAspect="1"/>
                  </p:cNvSpPr>
                  <p:nvPr/>
                </p:nvSpPr>
                <p:spPr>
                  <a:xfrm>
                    <a:off x="3213708" y="5653967"/>
                    <a:ext cx="336012" cy="164592"/>
                  </a:xfrm>
                  <a:prstGeom prst="rect">
                    <a:avLst/>
                  </a:prstGeom>
                  <a:solidFill>
                    <a:srgbClr val="D3A6B2"/>
                  </a:solidFill>
                  <a:ln>
                    <a:solidFill>
                      <a:srgbClr val="A13B5D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3552968" y="5597532"/>
                    <a:ext cx="74143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smtClean="0">
                        <a:latin typeface="Arial"/>
                        <a:cs typeface="Arial"/>
                      </a:rPr>
                      <a:t>South</a:t>
                    </a:r>
                    <a:endParaRPr lang="en-US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7" name="Group 6"/>
                <p:cNvGrpSpPr/>
                <p:nvPr/>
              </p:nvGrpSpPr>
              <p:grpSpPr>
                <a:xfrm>
                  <a:off x="7573384" y="5579666"/>
                  <a:ext cx="1329638" cy="276999"/>
                  <a:chOff x="3213708" y="5897751"/>
                  <a:chExt cx="1329638" cy="276999"/>
                </a:xfrm>
              </p:grpSpPr>
              <p:sp>
                <p:nvSpPr>
                  <p:cNvPr id="66" name="Rectangle 65"/>
                  <p:cNvSpPr>
                    <a:spLocks noChangeAspect="1"/>
                  </p:cNvSpPr>
                  <p:nvPr/>
                </p:nvSpPr>
                <p:spPr>
                  <a:xfrm>
                    <a:off x="3213708" y="5954528"/>
                    <a:ext cx="336012" cy="164592"/>
                  </a:xfrm>
                  <a:prstGeom prst="rect">
                    <a:avLst/>
                  </a:prstGeom>
                  <a:solidFill>
                    <a:srgbClr val="AABF96"/>
                  </a:solidFill>
                  <a:ln>
                    <a:solidFill>
                      <a:srgbClr val="3F772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3552968" y="5897751"/>
                    <a:ext cx="99037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smtClean="0">
                        <a:latin typeface="Arial"/>
                        <a:cs typeface="Arial"/>
                      </a:rPr>
                      <a:t>Southeast</a:t>
                    </a:r>
                    <a:endParaRPr lang="en-US" sz="1200" dirty="0">
                      <a:latin typeface="Arial"/>
                      <a:cs typeface="Arial"/>
                    </a:endParaRPr>
                  </a:p>
                </p:txBody>
              </p:sp>
            </p:grpSp>
          </p:grpSp>
          <p:grpSp>
            <p:nvGrpSpPr>
              <p:cNvPr id="10" name="Group 9"/>
              <p:cNvGrpSpPr/>
              <p:nvPr/>
            </p:nvGrpSpPr>
            <p:grpSpPr>
              <a:xfrm>
                <a:off x="73840" y="5466670"/>
                <a:ext cx="8706401" cy="373626"/>
                <a:chOff x="93378" y="5173600"/>
                <a:chExt cx="8706401" cy="373626"/>
              </a:xfrm>
            </p:grpSpPr>
            <p:pic>
              <p:nvPicPr>
                <p:cNvPr id="68" name="Picture 67" descr="thickness_19820108_0000.png"/>
                <p:cNvPicPr>
                  <a:picLocks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2" t="96203" r="377" b="1852"/>
                <a:stretch/>
              </p:blipFill>
              <p:spPr>
                <a:xfrm>
                  <a:off x="93378" y="5197968"/>
                  <a:ext cx="8207785" cy="164592"/>
                </a:xfrm>
                <a:prstGeom prst="rect">
                  <a:avLst/>
                </a:prstGeom>
              </p:spPr>
            </p:pic>
            <p:sp>
              <p:nvSpPr>
                <p:cNvPr id="69" name="TextBox 68"/>
                <p:cNvSpPr txBox="1"/>
                <p:nvPr/>
              </p:nvSpPr>
              <p:spPr>
                <a:xfrm>
                  <a:off x="1312905" y="5362560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latin typeface="Arial"/>
                      <a:cs typeface="Arial"/>
                    </a:rPr>
                    <a:t>480</a:t>
                  </a:r>
                  <a:endParaRPr lang="en-US" sz="2000" dirty="0" smtClean="0">
                    <a:latin typeface="Arial"/>
                    <a:cs typeface="Arial"/>
                  </a:endParaRP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776716" y="5362560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latin typeface="Arial"/>
                      <a:cs typeface="Arial"/>
                    </a:rPr>
                    <a:t>470</a:t>
                  </a: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231203" y="5361712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latin typeface="Arial"/>
                      <a:cs typeface="Arial"/>
                    </a:rPr>
                    <a:t>460</a:t>
                  </a: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1860072" y="5361712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latin typeface="Arial"/>
                      <a:cs typeface="Arial"/>
                    </a:rPr>
                    <a:t>490</a:t>
                  </a: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2409651" y="5362560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latin typeface="Arial"/>
                      <a:cs typeface="Arial"/>
                    </a:rPr>
                    <a:t>500</a:t>
                  </a: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2951857" y="5361561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latin typeface="Arial"/>
                      <a:cs typeface="Arial"/>
                    </a:rPr>
                    <a:t>510</a:t>
                  </a:r>
                  <a:endParaRPr lang="en-US" sz="2000" dirty="0" smtClean="0">
                    <a:latin typeface="Arial"/>
                    <a:cs typeface="Arial"/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3495678" y="5362560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latin typeface="Arial"/>
                      <a:cs typeface="Arial"/>
                    </a:rPr>
                    <a:t>520</a:t>
                  </a: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4049720" y="5361561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latin typeface="Arial"/>
                      <a:cs typeface="Arial"/>
                    </a:rPr>
                    <a:t>530</a:t>
                  </a:r>
                  <a:endParaRPr lang="en-US" sz="2400" dirty="0" smtClean="0">
                    <a:latin typeface="Arial"/>
                    <a:cs typeface="Arial"/>
                  </a:endParaRP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4590616" y="5362560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latin typeface="Arial"/>
                      <a:cs typeface="Arial"/>
                    </a:rPr>
                    <a:t>540</a:t>
                  </a:r>
                  <a:endParaRPr lang="en-US" sz="1400" dirty="0" smtClean="0">
                    <a:latin typeface="Arial"/>
                    <a:cs typeface="Arial"/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5140866" y="5361561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latin typeface="Arial"/>
                      <a:cs typeface="Arial"/>
                    </a:rPr>
                    <a:t>550</a:t>
                  </a: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5686208" y="5362560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latin typeface="Arial"/>
                      <a:cs typeface="Arial"/>
                    </a:rPr>
                    <a:t>560</a:t>
                  </a: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6227810" y="5362560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latin typeface="Arial"/>
                      <a:cs typeface="Arial"/>
                    </a:rPr>
                    <a:t>570</a:t>
                  </a:r>
                  <a:endParaRPr lang="en-US" sz="2000" dirty="0" smtClean="0">
                    <a:latin typeface="Arial"/>
                    <a:cs typeface="Arial"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6776604" y="5362560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latin typeface="Arial"/>
                      <a:cs typeface="Arial"/>
                    </a:rPr>
                    <a:t>580</a:t>
                  </a: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7310804" y="5362560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latin typeface="Arial"/>
                      <a:cs typeface="Arial"/>
                    </a:rPr>
                    <a:t>590</a:t>
                  </a: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7855709" y="5361561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latin typeface="Arial"/>
                      <a:cs typeface="Arial"/>
                    </a:rPr>
                    <a:t>600</a:t>
                  </a: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8306081" y="5173600"/>
                  <a:ext cx="493698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900" dirty="0" smtClean="0">
                      <a:latin typeface="Arial"/>
                      <a:cs typeface="Arial"/>
                    </a:rPr>
                    <a:t>(</a:t>
                  </a:r>
                  <a:r>
                    <a:rPr lang="en-US" sz="1200" dirty="0" smtClean="0">
                      <a:latin typeface="Arial"/>
                      <a:cs typeface="Arial"/>
                    </a:rPr>
                    <a:t>dam</a:t>
                  </a:r>
                  <a:r>
                    <a:rPr lang="en-US" sz="900" dirty="0" smtClean="0">
                      <a:latin typeface="Arial"/>
                      <a:cs typeface="Arial"/>
                    </a:rPr>
                    <a:t>)</a:t>
                  </a:r>
                  <a:endParaRPr lang="en-US" sz="1400" dirty="0" smtClean="0">
                    <a:latin typeface="Arial"/>
                    <a:cs typeface="Arial"/>
                  </a:endParaRPr>
                </a:p>
              </p:txBody>
            </p:sp>
          </p:grpSp>
        </p:grpSp>
        <p:sp>
          <p:nvSpPr>
            <p:cNvPr id="42" name="TextBox 41"/>
            <p:cNvSpPr txBox="1"/>
            <p:nvPr/>
          </p:nvSpPr>
          <p:spPr>
            <a:xfrm>
              <a:off x="3213337" y="704708"/>
              <a:ext cx="23078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1200 UTC 20 Jan 1985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3262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5860" y="5138157"/>
            <a:ext cx="8807162" cy="288672"/>
            <a:chOff x="95860" y="5567993"/>
            <a:chExt cx="8807162" cy="288672"/>
          </a:xfrm>
        </p:grpSpPr>
        <p:grpSp>
          <p:nvGrpSpPr>
            <p:cNvPr id="9" name="Group 8"/>
            <p:cNvGrpSpPr/>
            <p:nvPr/>
          </p:nvGrpSpPr>
          <p:grpSpPr>
            <a:xfrm>
              <a:off x="95860" y="5567993"/>
              <a:ext cx="1813384" cy="276999"/>
              <a:chOff x="65860" y="5597532"/>
              <a:chExt cx="1813384" cy="276999"/>
            </a:xfrm>
          </p:grpSpPr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65860" y="5653967"/>
                <a:ext cx="336012" cy="164592"/>
              </a:xfrm>
              <a:prstGeom prst="rect">
                <a:avLst/>
              </a:prstGeom>
              <a:solidFill>
                <a:srgbClr val="B4AFAD"/>
              </a:solidFill>
              <a:ln>
                <a:solidFill>
                  <a:srgbClr val="52525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05732" y="5597532"/>
                <a:ext cx="14735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West North Central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077627" y="5577994"/>
              <a:ext cx="1845889" cy="276999"/>
              <a:chOff x="63723" y="5897751"/>
              <a:chExt cx="1845889" cy="276999"/>
            </a:xfrm>
          </p:grpSpPr>
          <p:sp>
            <p:nvSpPr>
              <p:cNvPr id="57" name="Rectangle 56"/>
              <p:cNvSpPr>
                <a:spLocks noChangeAspect="1"/>
              </p:cNvSpPr>
              <p:nvPr/>
            </p:nvSpPr>
            <p:spPr>
              <a:xfrm>
                <a:off x="63723" y="5954528"/>
                <a:ext cx="342009" cy="164592"/>
              </a:xfrm>
              <a:prstGeom prst="rect">
                <a:avLst/>
              </a:prstGeom>
              <a:solidFill>
                <a:srgbClr val="C8B09D"/>
              </a:solidFill>
              <a:ln>
                <a:solidFill>
                  <a:srgbClr val="86552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09592" y="5897751"/>
                <a:ext cx="15000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East North Central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015857" y="5579666"/>
              <a:ext cx="1115330" cy="276999"/>
              <a:chOff x="1944195" y="5597532"/>
              <a:chExt cx="1115330" cy="276999"/>
            </a:xfrm>
          </p:grpSpPr>
          <p:sp>
            <p:nvSpPr>
              <p:cNvPr id="58" name="Rectangle 57"/>
              <p:cNvSpPr>
                <a:spLocks noChangeAspect="1"/>
              </p:cNvSpPr>
              <p:nvPr/>
            </p:nvSpPr>
            <p:spPr>
              <a:xfrm>
                <a:off x="1944195" y="5653967"/>
                <a:ext cx="336012" cy="164592"/>
              </a:xfrm>
              <a:prstGeom prst="rect">
                <a:avLst/>
              </a:prstGeom>
              <a:solidFill>
                <a:srgbClr val="D9C190"/>
              </a:solidFill>
              <a:ln>
                <a:solidFill>
                  <a:srgbClr val="B37E1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283964" y="5597532"/>
                <a:ext cx="77556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Central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181172" y="5579666"/>
              <a:ext cx="1370551" cy="276999"/>
              <a:chOff x="1944195" y="5896117"/>
              <a:chExt cx="1370551" cy="276999"/>
            </a:xfrm>
          </p:grpSpPr>
          <p:sp>
            <p:nvSpPr>
              <p:cNvPr id="65" name="Rectangle 64"/>
              <p:cNvSpPr>
                <a:spLocks noChangeAspect="1"/>
              </p:cNvSpPr>
              <p:nvPr/>
            </p:nvSpPr>
            <p:spPr>
              <a:xfrm>
                <a:off x="1944195" y="5954528"/>
                <a:ext cx="336012" cy="164592"/>
              </a:xfrm>
              <a:prstGeom prst="rect">
                <a:avLst/>
              </a:prstGeom>
              <a:solidFill>
                <a:srgbClr val="BFA8BF"/>
              </a:solidFill>
              <a:ln>
                <a:solidFill>
                  <a:srgbClr val="6E408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2283455" y="5896117"/>
                <a:ext cx="103129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Northeast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6531541" y="5579666"/>
              <a:ext cx="1080690" cy="276999"/>
              <a:chOff x="3213708" y="5597532"/>
              <a:chExt cx="1080690" cy="276999"/>
            </a:xfrm>
          </p:grpSpPr>
          <p:sp>
            <p:nvSpPr>
              <p:cNvPr id="64" name="Rectangle 63"/>
              <p:cNvSpPr>
                <a:spLocks noChangeAspect="1"/>
              </p:cNvSpPr>
              <p:nvPr/>
            </p:nvSpPr>
            <p:spPr>
              <a:xfrm>
                <a:off x="3213708" y="5653967"/>
                <a:ext cx="336012" cy="164592"/>
              </a:xfrm>
              <a:prstGeom prst="rect">
                <a:avLst/>
              </a:prstGeom>
              <a:solidFill>
                <a:srgbClr val="D3A6B2"/>
              </a:solidFill>
              <a:ln>
                <a:solidFill>
                  <a:srgbClr val="A13B5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3552968" y="5597532"/>
                <a:ext cx="7414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South</a:t>
                </a:r>
                <a:endParaRPr lang="en-US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7573384" y="5579666"/>
              <a:ext cx="1329638" cy="276999"/>
              <a:chOff x="3213708" y="5897751"/>
              <a:chExt cx="1329638" cy="276999"/>
            </a:xfrm>
          </p:grpSpPr>
          <p:sp>
            <p:nvSpPr>
              <p:cNvPr id="66" name="Rectangle 65"/>
              <p:cNvSpPr>
                <a:spLocks noChangeAspect="1"/>
              </p:cNvSpPr>
              <p:nvPr/>
            </p:nvSpPr>
            <p:spPr>
              <a:xfrm>
                <a:off x="3213708" y="5954528"/>
                <a:ext cx="336012" cy="164592"/>
              </a:xfrm>
              <a:prstGeom prst="rect">
                <a:avLst/>
              </a:prstGeom>
              <a:solidFill>
                <a:srgbClr val="AABF96"/>
              </a:solidFill>
              <a:ln>
                <a:solidFill>
                  <a:srgbClr val="3F772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3552968" y="5897751"/>
                <a:ext cx="9903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Southeast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73840" y="5466670"/>
            <a:ext cx="8706401" cy="373626"/>
            <a:chOff x="93378" y="5173600"/>
            <a:chExt cx="8706401" cy="373626"/>
          </a:xfrm>
        </p:grpSpPr>
        <p:pic>
          <p:nvPicPr>
            <p:cNvPr id="68" name="Picture 67" descr="thickness_19820108_000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93378" y="5197968"/>
              <a:ext cx="8207785" cy="164592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1312905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480</a:t>
              </a:r>
              <a:endParaRPr lang="en-US" sz="2000" dirty="0" smtClean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76716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470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31203" y="536171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460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860072" y="536171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490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409651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500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951857" y="536156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510</a:t>
              </a:r>
              <a:endParaRPr lang="en-US" sz="2000" dirty="0" smtClean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495678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520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049720" y="536156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530</a:t>
              </a:r>
              <a:endParaRPr lang="en-US" sz="24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590616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140866" y="536156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686208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560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27810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570</a:t>
              </a:r>
              <a:endParaRPr lang="en-US" sz="20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776604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580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310804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590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55709" y="536156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06081" y="5173600"/>
              <a:ext cx="49369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1200" dirty="0" smtClean="0">
                  <a:latin typeface="Arial"/>
                  <a:cs typeface="Arial"/>
                </a:rPr>
                <a:t>dam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213337" y="704708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1200 UTC 20 Jan 1985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2" name="Picture 11" descr="cp_track_1000km_circle_19850120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" y="995141"/>
            <a:ext cx="4330141" cy="4123944"/>
          </a:xfrm>
          <a:prstGeom prst="rect">
            <a:avLst/>
          </a:prstGeom>
        </p:spPr>
      </p:pic>
      <p:pic>
        <p:nvPicPr>
          <p:cNvPr id="13" name="Picture 12" descr="thick_track_circle_19850120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769" y="995141"/>
            <a:ext cx="4329908" cy="41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93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5860" y="5138157"/>
            <a:ext cx="8807162" cy="288672"/>
            <a:chOff x="95860" y="5567993"/>
            <a:chExt cx="8807162" cy="288672"/>
          </a:xfrm>
        </p:grpSpPr>
        <p:grpSp>
          <p:nvGrpSpPr>
            <p:cNvPr id="9" name="Group 8"/>
            <p:cNvGrpSpPr/>
            <p:nvPr/>
          </p:nvGrpSpPr>
          <p:grpSpPr>
            <a:xfrm>
              <a:off x="95860" y="5567993"/>
              <a:ext cx="1813384" cy="276999"/>
              <a:chOff x="65860" y="5597532"/>
              <a:chExt cx="1813384" cy="276999"/>
            </a:xfrm>
          </p:grpSpPr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65860" y="5653967"/>
                <a:ext cx="336012" cy="164592"/>
              </a:xfrm>
              <a:prstGeom prst="rect">
                <a:avLst/>
              </a:prstGeom>
              <a:solidFill>
                <a:srgbClr val="B4AFAD"/>
              </a:solidFill>
              <a:ln>
                <a:solidFill>
                  <a:srgbClr val="52525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05732" y="5597532"/>
                <a:ext cx="14735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West North Central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077627" y="5577994"/>
              <a:ext cx="1845889" cy="276999"/>
              <a:chOff x="63723" y="5897751"/>
              <a:chExt cx="1845889" cy="276999"/>
            </a:xfrm>
          </p:grpSpPr>
          <p:sp>
            <p:nvSpPr>
              <p:cNvPr id="57" name="Rectangle 56"/>
              <p:cNvSpPr>
                <a:spLocks noChangeAspect="1"/>
              </p:cNvSpPr>
              <p:nvPr/>
            </p:nvSpPr>
            <p:spPr>
              <a:xfrm>
                <a:off x="63723" y="5954528"/>
                <a:ext cx="342009" cy="164592"/>
              </a:xfrm>
              <a:prstGeom prst="rect">
                <a:avLst/>
              </a:prstGeom>
              <a:solidFill>
                <a:srgbClr val="C8B09D"/>
              </a:solidFill>
              <a:ln>
                <a:solidFill>
                  <a:srgbClr val="86552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09592" y="5897751"/>
                <a:ext cx="15000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East North Central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015857" y="5579666"/>
              <a:ext cx="1115330" cy="276999"/>
              <a:chOff x="1944195" y="5597532"/>
              <a:chExt cx="1115330" cy="276999"/>
            </a:xfrm>
          </p:grpSpPr>
          <p:sp>
            <p:nvSpPr>
              <p:cNvPr id="58" name="Rectangle 57"/>
              <p:cNvSpPr>
                <a:spLocks noChangeAspect="1"/>
              </p:cNvSpPr>
              <p:nvPr/>
            </p:nvSpPr>
            <p:spPr>
              <a:xfrm>
                <a:off x="1944195" y="5653967"/>
                <a:ext cx="336012" cy="164592"/>
              </a:xfrm>
              <a:prstGeom prst="rect">
                <a:avLst/>
              </a:prstGeom>
              <a:solidFill>
                <a:srgbClr val="D9C190"/>
              </a:solidFill>
              <a:ln>
                <a:solidFill>
                  <a:srgbClr val="B37E1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283964" y="5597532"/>
                <a:ext cx="77556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Central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181172" y="5579666"/>
              <a:ext cx="1370551" cy="276999"/>
              <a:chOff x="1944195" y="5896117"/>
              <a:chExt cx="1370551" cy="276999"/>
            </a:xfrm>
          </p:grpSpPr>
          <p:sp>
            <p:nvSpPr>
              <p:cNvPr id="65" name="Rectangle 64"/>
              <p:cNvSpPr>
                <a:spLocks noChangeAspect="1"/>
              </p:cNvSpPr>
              <p:nvPr/>
            </p:nvSpPr>
            <p:spPr>
              <a:xfrm>
                <a:off x="1944195" y="5954528"/>
                <a:ext cx="336012" cy="164592"/>
              </a:xfrm>
              <a:prstGeom prst="rect">
                <a:avLst/>
              </a:prstGeom>
              <a:solidFill>
                <a:srgbClr val="BFA8BF"/>
              </a:solidFill>
              <a:ln>
                <a:solidFill>
                  <a:srgbClr val="6E408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2283455" y="5896117"/>
                <a:ext cx="103129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Northeast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6531541" y="5579666"/>
              <a:ext cx="1080690" cy="276999"/>
              <a:chOff x="3213708" y="5597532"/>
              <a:chExt cx="1080690" cy="276999"/>
            </a:xfrm>
          </p:grpSpPr>
          <p:sp>
            <p:nvSpPr>
              <p:cNvPr id="64" name="Rectangle 63"/>
              <p:cNvSpPr>
                <a:spLocks noChangeAspect="1"/>
              </p:cNvSpPr>
              <p:nvPr/>
            </p:nvSpPr>
            <p:spPr>
              <a:xfrm>
                <a:off x="3213708" y="5653967"/>
                <a:ext cx="336012" cy="164592"/>
              </a:xfrm>
              <a:prstGeom prst="rect">
                <a:avLst/>
              </a:prstGeom>
              <a:solidFill>
                <a:srgbClr val="D3A6B2"/>
              </a:solidFill>
              <a:ln>
                <a:solidFill>
                  <a:srgbClr val="A13B5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3552968" y="5597532"/>
                <a:ext cx="7414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South</a:t>
                </a:r>
                <a:endParaRPr lang="en-US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7573384" y="5579666"/>
              <a:ext cx="1329638" cy="276999"/>
              <a:chOff x="3213708" y="5897751"/>
              <a:chExt cx="1329638" cy="276999"/>
            </a:xfrm>
          </p:grpSpPr>
          <p:sp>
            <p:nvSpPr>
              <p:cNvPr id="66" name="Rectangle 65"/>
              <p:cNvSpPr>
                <a:spLocks noChangeAspect="1"/>
              </p:cNvSpPr>
              <p:nvPr/>
            </p:nvSpPr>
            <p:spPr>
              <a:xfrm>
                <a:off x="3213708" y="5954528"/>
                <a:ext cx="336012" cy="164592"/>
              </a:xfrm>
              <a:prstGeom prst="rect">
                <a:avLst/>
              </a:prstGeom>
              <a:solidFill>
                <a:srgbClr val="AABF96"/>
              </a:solidFill>
              <a:ln>
                <a:solidFill>
                  <a:srgbClr val="3F772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3552968" y="5897751"/>
                <a:ext cx="9903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Southeast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73840" y="5466670"/>
            <a:ext cx="8706401" cy="373626"/>
            <a:chOff x="93378" y="5173600"/>
            <a:chExt cx="8706401" cy="373626"/>
          </a:xfrm>
        </p:grpSpPr>
        <p:pic>
          <p:nvPicPr>
            <p:cNvPr id="68" name="Picture 67" descr="thickness_19820108_000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93378" y="5197968"/>
              <a:ext cx="8207785" cy="164592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1312905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480</a:t>
              </a:r>
              <a:endParaRPr lang="en-US" sz="2000" dirty="0" smtClean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76716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470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31203" y="536171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460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860072" y="536171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490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409651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500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951857" y="536156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510</a:t>
              </a:r>
              <a:endParaRPr lang="en-US" sz="2000" dirty="0" smtClean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495678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520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049720" y="536156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530</a:t>
              </a:r>
              <a:endParaRPr lang="en-US" sz="24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590616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140866" y="536156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686208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560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27810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570</a:t>
              </a:r>
              <a:endParaRPr lang="en-US" sz="20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776604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580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310804" y="536256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590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55709" y="536156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06081" y="5173600"/>
              <a:ext cx="49369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1200" dirty="0" smtClean="0">
                  <a:latin typeface="Arial"/>
                  <a:cs typeface="Arial"/>
                </a:rPr>
                <a:t>dam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213337" y="704708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1200 UTC 20 Jan 1985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2" name="Picture 1" descr="cp_track_1250km_circle_19850120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" y="995141"/>
            <a:ext cx="4330141" cy="4123944"/>
          </a:xfrm>
          <a:prstGeom prst="rect">
            <a:avLst/>
          </a:prstGeom>
        </p:spPr>
      </p:pic>
      <p:pic>
        <p:nvPicPr>
          <p:cNvPr id="3" name="Picture 2" descr="thick_track_circle_19850120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290" y="995141"/>
            <a:ext cx="4329908" cy="41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71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896" y="704708"/>
            <a:ext cx="8881126" cy="5135588"/>
            <a:chOff x="21896" y="704708"/>
            <a:chExt cx="8881126" cy="5135588"/>
          </a:xfrm>
        </p:grpSpPr>
        <p:grpSp>
          <p:nvGrpSpPr>
            <p:cNvPr id="11" name="Group 10"/>
            <p:cNvGrpSpPr/>
            <p:nvPr/>
          </p:nvGrpSpPr>
          <p:grpSpPr>
            <a:xfrm>
              <a:off x="95860" y="5138157"/>
              <a:ext cx="8807162" cy="288672"/>
              <a:chOff x="95860" y="5567993"/>
              <a:chExt cx="8807162" cy="288672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95860" y="5567993"/>
                <a:ext cx="1813384" cy="276999"/>
                <a:chOff x="65860" y="5597532"/>
                <a:chExt cx="1813384" cy="276999"/>
              </a:xfrm>
            </p:grpSpPr>
            <p:sp>
              <p:nvSpPr>
                <p:cNvPr id="56" name="Rectangle 55"/>
                <p:cNvSpPr>
                  <a:spLocks noChangeAspect="1"/>
                </p:cNvSpPr>
                <p:nvPr/>
              </p:nvSpPr>
              <p:spPr>
                <a:xfrm>
                  <a:off x="65860" y="5653967"/>
                  <a:ext cx="336012" cy="164592"/>
                </a:xfrm>
                <a:prstGeom prst="rect">
                  <a:avLst/>
                </a:prstGeom>
                <a:solidFill>
                  <a:srgbClr val="B4AFAD"/>
                </a:solidFill>
                <a:ln>
                  <a:solidFill>
                    <a:srgbClr val="52525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405732" y="5597532"/>
                  <a:ext cx="147351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West North Central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2077627" y="5577994"/>
                <a:ext cx="1845889" cy="276999"/>
                <a:chOff x="63723" y="5897751"/>
                <a:chExt cx="1845889" cy="276999"/>
              </a:xfrm>
            </p:grpSpPr>
            <p:sp>
              <p:nvSpPr>
                <p:cNvPr id="57" name="Rectangle 56"/>
                <p:cNvSpPr>
                  <a:spLocks noChangeAspect="1"/>
                </p:cNvSpPr>
                <p:nvPr/>
              </p:nvSpPr>
              <p:spPr>
                <a:xfrm>
                  <a:off x="63723" y="5954528"/>
                  <a:ext cx="342009" cy="164592"/>
                </a:xfrm>
                <a:prstGeom prst="rect">
                  <a:avLst/>
                </a:prstGeom>
                <a:solidFill>
                  <a:srgbClr val="C8B09D"/>
                </a:solidFill>
                <a:ln>
                  <a:solidFill>
                    <a:srgbClr val="86552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409592" y="5897751"/>
                  <a:ext cx="150002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East North Central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4" name="Group 3"/>
              <p:cNvGrpSpPr/>
              <p:nvPr/>
            </p:nvGrpSpPr>
            <p:grpSpPr>
              <a:xfrm>
                <a:off x="4015857" y="5579666"/>
                <a:ext cx="1115330" cy="276999"/>
                <a:chOff x="1944195" y="5597532"/>
                <a:chExt cx="1115330" cy="276999"/>
              </a:xfrm>
            </p:grpSpPr>
            <p:sp>
              <p:nvSpPr>
                <p:cNvPr id="58" name="Rectangle 57"/>
                <p:cNvSpPr>
                  <a:spLocks noChangeAspect="1"/>
                </p:cNvSpPr>
                <p:nvPr/>
              </p:nvSpPr>
              <p:spPr>
                <a:xfrm>
                  <a:off x="1944195" y="5653967"/>
                  <a:ext cx="336012" cy="164592"/>
                </a:xfrm>
                <a:prstGeom prst="rect">
                  <a:avLst/>
                </a:prstGeom>
                <a:solidFill>
                  <a:srgbClr val="D9C190"/>
                </a:solidFill>
                <a:ln>
                  <a:solidFill>
                    <a:srgbClr val="B37E13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2283964" y="5597532"/>
                  <a:ext cx="77556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Central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" name="Group 4"/>
              <p:cNvGrpSpPr/>
              <p:nvPr/>
            </p:nvGrpSpPr>
            <p:grpSpPr>
              <a:xfrm>
                <a:off x="5181172" y="5579666"/>
                <a:ext cx="1370551" cy="276999"/>
                <a:chOff x="1944195" y="5896117"/>
                <a:chExt cx="1370551" cy="276999"/>
              </a:xfrm>
            </p:grpSpPr>
            <p:sp>
              <p:nvSpPr>
                <p:cNvPr id="65" name="Rectangle 64"/>
                <p:cNvSpPr>
                  <a:spLocks noChangeAspect="1"/>
                </p:cNvSpPr>
                <p:nvPr/>
              </p:nvSpPr>
              <p:spPr>
                <a:xfrm>
                  <a:off x="1944195" y="5954528"/>
                  <a:ext cx="336012" cy="164592"/>
                </a:xfrm>
                <a:prstGeom prst="rect">
                  <a:avLst/>
                </a:prstGeom>
                <a:solidFill>
                  <a:srgbClr val="BFA8BF"/>
                </a:solidFill>
                <a:ln>
                  <a:solidFill>
                    <a:srgbClr val="6E408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2283455" y="5896117"/>
                  <a:ext cx="103129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Northeast</a:t>
                  </a:r>
                  <a:endParaRPr lang="en-US" sz="16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" name="Group 5"/>
              <p:cNvGrpSpPr/>
              <p:nvPr/>
            </p:nvGrpSpPr>
            <p:grpSpPr>
              <a:xfrm>
                <a:off x="6531541" y="5579666"/>
                <a:ext cx="1080690" cy="276999"/>
                <a:chOff x="3213708" y="5597532"/>
                <a:chExt cx="1080690" cy="276999"/>
              </a:xfrm>
            </p:grpSpPr>
            <p:sp>
              <p:nvSpPr>
                <p:cNvPr id="64" name="Rectangle 63"/>
                <p:cNvSpPr>
                  <a:spLocks noChangeAspect="1"/>
                </p:cNvSpPr>
                <p:nvPr/>
              </p:nvSpPr>
              <p:spPr>
                <a:xfrm>
                  <a:off x="3213708" y="5653967"/>
                  <a:ext cx="336012" cy="164592"/>
                </a:xfrm>
                <a:prstGeom prst="rect">
                  <a:avLst/>
                </a:prstGeom>
                <a:solidFill>
                  <a:srgbClr val="D3A6B2"/>
                </a:solidFill>
                <a:ln>
                  <a:solidFill>
                    <a:srgbClr val="A13B5D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3552968" y="5597532"/>
                  <a:ext cx="74143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South</a:t>
                  </a:r>
                  <a:endParaRPr lang="en-US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7" name="Group 6"/>
              <p:cNvGrpSpPr/>
              <p:nvPr/>
            </p:nvGrpSpPr>
            <p:grpSpPr>
              <a:xfrm>
                <a:off x="7573384" y="5579666"/>
                <a:ext cx="1329638" cy="276999"/>
                <a:chOff x="3213708" y="5897751"/>
                <a:chExt cx="1329638" cy="276999"/>
              </a:xfrm>
            </p:grpSpPr>
            <p:sp>
              <p:nvSpPr>
                <p:cNvPr id="66" name="Rectangle 65"/>
                <p:cNvSpPr>
                  <a:spLocks noChangeAspect="1"/>
                </p:cNvSpPr>
                <p:nvPr/>
              </p:nvSpPr>
              <p:spPr>
                <a:xfrm>
                  <a:off x="3213708" y="5954528"/>
                  <a:ext cx="336012" cy="164592"/>
                </a:xfrm>
                <a:prstGeom prst="rect">
                  <a:avLst/>
                </a:prstGeom>
                <a:solidFill>
                  <a:srgbClr val="AABF96"/>
                </a:solidFill>
                <a:ln>
                  <a:solidFill>
                    <a:srgbClr val="3F772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3552968" y="5897751"/>
                  <a:ext cx="99037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Southeast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</p:grpSp>
        </p:grpSp>
        <p:grpSp>
          <p:nvGrpSpPr>
            <p:cNvPr id="10" name="Group 9"/>
            <p:cNvGrpSpPr/>
            <p:nvPr/>
          </p:nvGrpSpPr>
          <p:grpSpPr>
            <a:xfrm>
              <a:off x="73840" y="5466670"/>
              <a:ext cx="8706401" cy="373626"/>
              <a:chOff x="93378" y="5173600"/>
              <a:chExt cx="8706401" cy="373626"/>
            </a:xfrm>
          </p:grpSpPr>
          <p:pic>
            <p:nvPicPr>
              <p:cNvPr id="68" name="Picture 67" descr="thickness_19820108_0000.png"/>
              <p:cNvPicPr>
                <a:picLocks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>
                <a:off x="93378" y="5197968"/>
                <a:ext cx="8207785" cy="164592"/>
              </a:xfrm>
              <a:prstGeom prst="rect">
                <a:avLst/>
              </a:prstGeom>
            </p:spPr>
          </p:pic>
          <p:sp>
            <p:nvSpPr>
              <p:cNvPr id="69" name="TextBox 68"/>
              <p:cNvSpPr txBox="1"/>
              <p:nvPr/>
            </p:nvSpPr>
            <p:spPr>
              <a:xfrm>
                <a:off x="1312905" y="536256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776716" y="536256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231203" y="53617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1860072" y="53617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2409651" y="536256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2951857" y="53615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3495678" y="536256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4049720" y="53615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590616" y="536256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1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5140866" y="53615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686208" y="536256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6227810" y="536256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6776604" y="536256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7310804" y="536256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7855709" y="53615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8306081" y="5173600"/>
                <a:ext cx="493698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(</a:t>
                </a:r>
                <a:r>
                  <a:rPr lang="en-US" sz="1200" dirty="0" smtClean="0">
                    <a:latin typeface="Arial"/>
                    <a:cs typeface="Arial"/>
                  </a:rPr>
                  <a:t>dam</a:t>
                </a:r>
                <a:r>
                  <a:rPr lang="en-US" sz="900" dirty="0" smtClean="0">
                    <a:latin typeface="Arial"/>
                    <a:cs typeface="Arial"/>
                  </a:rPr>
                  <a:t>)</a:t>
                </a:r>
                <a:endParaRPr lang="en-US" sz="14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213337" y="704708"/>
              <a:ext cx="23078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1200 UTC 20 Jan 1985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14" name="Picture 13" descr="cp_track_1500km_circle_19850120_12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6" y="995141"/>
              <a:ext cx="4330141" cy="412394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5" name="Picture 14" descr="thick_track_circle_19850120_12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7717" y="995141"/>
              <a:ext cx="4329908" cy="412394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3" name="TextBox 42"/>
            <p:cNvSpPr txBox="1"/>
            <p:nvPr/>
          </p:nvSpPr>
          <p:spPr>
            <a:xfrm>
              <a:off x="25838" y="994434"/>
              <a:ext cx="280256" cy="2616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(a)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399011" y="993544"/>
              <a:ext cx="280256" cy="2616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(b)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8678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4232</TotalTime>
  <Words>758</Words>
  <Application>Microsoft Macintosh PowerPoint</Application>
  <PresentationFormat>On-screen Show (4:3)</PresentationFormat>
  <Paragraphs>474</Paragraphs>
  <Slides>17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9–12 Jan 1982 CAO </vt:lpstr>
      <vt:lpstr>CAOs Linked to Cold Pools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Biernat</dc:creator>
  <cp:lastModifiedBy>Kevin Biernat</cp:lastModifiedBy>
  <cp:revision>24</cp:revision>
  <dcterms:created xsi:type="dcterms:W3CDTF">2017-07-30T22:02:55Z</dcterms:created>
  <dcterms:modified xsi:type="dcterms:W3CDTF">2017-08-02T20:46:57Z</dcterms:modified>
</cp:coreProperties>
</file>