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60" r:id="rId5"/>
    <p:sldId id="259" r:id="rId6"/>
    <p:sldId id="265" r:id="rId7"/>
    <p:sldId id="264" r:id="rId8"/>
    <p:sldId id="266" r:id="rId9"/>
    <p:sldId id="267" r:id="rId10"/>
    <p:sldId id="268" r:id="rId11"/>
    <p:sldId id="275" r:id="rId12"/>
    <p:sldId id="271" r:id="rId13"/>
    <p:sldId id="315" r:id="rId14"/>
    <p:sldId id="272" r:id="rId15"/>
    <p:sldId id="274" r:id="rId16"/>
    <p:sldId id="276" r:id="rId17"/>
    <p:sldId id="277" r:id="rId18"/>
    <p:sldId id="280" r:id="rId19"/>
    <p:sldId id="281" r:id="rId20"/>
    <p:sldId id="278" r:id="rId21"/>
    <p:sldId id="279" r:id="rId22"/>
    <p:sldId id="291" r:id="rId23"/>
    <p:sldId id="283" r:id="rId24"/>
    <p:sldId id="316" r:id="rId25"/>
    <p:sldId id="293" r:id="rId26"/>
    <p:sldId id="294" r:id="rId27"/>
    <p:sldId id="295" r:id="rId28"/>
    <p:sldId id="296" r:id="rId29"/>
    <p:sldId id="298" r:id="rId30"/>
    <p:sldId id="299" r:id="rId31"/>
    <p:sldId id="300" r:id="rId32"/>
    <p:sldId id="301" r:id="rId33"/>
    <p:sldId id="302" r:id="rId34"/>
    <p:sldId id="303" r:id="rId35"/>
    <p:sldId id="307" r:id="rId36"/>
    <p:sldId id="310" r:id="rId37"/>
    <p:sldId id="311" r:id="rId38"/>
    <p:sldId id="309" r:id="rId39"/>
    <p:sldId id="312" r:id="rId40"/>
    <p:sldId id="290" r:id="rId41"/>
    <p:sldId id="313" r:id="rId42"/>
    <p:sldId id="314" r:id="rId43"/>
    <p:sldId id="28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22" autoAdjust="0"/>
  </p:normalViewPr>
  <p:slideViewPr>
    <p:cSldViewPr snapToGrid="0" snapToObjects="1">
      <p:cViewPr>
        <p:scale>
          <a:sx n="100" d="100"/>
          <a:sy n="100" d="100"/>
        </p:scale>
        <p:origin x="-120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2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6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5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79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69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53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194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515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706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99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08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80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231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5989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303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4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2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0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8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6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2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FD20E-CEE6-4646-B0FC-C205ED31C0F4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C6837-F1AE-8B45-A83D-ABA63A8E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3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67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0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Sensitivity of </a:t>
            </a:r>
            <a:r>
              <a:rPr lang="en-US" dirty="0" smtClean="0"/>
              <a:t>Moisture Flux and </a:t>
            </a:r>
            <a:r>
              <a:rPr lang="en-US" dirty="0"/>
              <a:t>Precipitation Formation to </a:t>
            </a:r>
            <a:r>
              <a:rPr lang="en-US" dirty="0" smtClean="0"/>
              <a:t>WRF Planetary Boundary Layer Parameterizations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2500"/>
            <a:ext cx="6400800" cy="1752600"/>
          </a:xfrm>
        </p:spPr>
        <p:txBody>
          <a:bodyPr/>
          <a:lstStyle/>
          <a:p>
            <a:r>
              <a:rPr lang="en-US" dirty="0" smtClean="0"/>
              <a:t>Matt Vaughan</a:t>
            </a:r>
          </a:p>
          <a:p>
            <a:r>
              <a:rPr lang="en-US" dirty="0" smtClean="0"/>
              <a:t>Class Project</a:t>
            </a:r>
            <a:endParaRPr lang="en-US" dirty="0" smtClean="0"/>
          </a:p>
          <a:p>
            <a:r>
              <a:rPr lang="en-US" dirty="0" smtClean="0"/>
              <a:t>ATM 621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5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2-21 at 12.4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42" y="3310062"/>
            <a:ext cx="3304177" cy="917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vs. </a:t>
            </a:r>
            <a:r>
              <a:rPr lang="en-US" b="1" dirty="0" smtClean="0"/>
              <a:t>Nonlocal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389155" cy="517700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Nonlocal scheme estimates PBL height and imposes K-profile shape function</a:t>
            </a:r>
            <a:endParaRPr lang="en-US" dirty="0"/>
          </a:p>
        </p:txBody>
      </p:sp>
      <p:pic>
        <p:nvPicPr>
          <p:cNvPr id="9" name="Picture 8" descr="Screen Shot 2017-02-21 at 12.20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7" y="3483227"/>
            <a:ext cx="3009900" cy="57150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12" idx="1"/>
          </p:cNvCxnSpPr>
          <p:nvPr/>
        </p:nvCxnSpPr>
        <p:spPr>
          <a:xfrm flipH="1">
            <a:off x="5960107" y="2852076"/>
            <a:ext cx="605300" cy="53506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65407" y="2528910"/>
            <a:ext cx="2121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Potential temp at lowest model level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2895" y="4606874"/>
            <a:ext cx="2121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Appropriate surface potential temp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7323708" y="4227890"/>
            <a:ext cx="619884" cy="37898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04637" y="4753517"/>
            <a:ext cx="2251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Critical Richardson number. Varies with version (~0.75–</a:t>
            </a:r>
            <a:r>
              <a:rPr lang="en-US" dirty="0" smtClean="0">
                <a:solidFill>
                  <a:srgbClr val="FF0000"/>
                </a:solidFill>
              </a:rPr>
              <a:t>0.0)</a:t>
            </a:r>
            <a:r>
              <a:rPr lang="en-US" dirty="0" smtClean="0">
                <a:solidFill>
                  <a:srgbClr val="FF0000"/>
                </a:solidFill>
              </a:rPr>
              <a:t>. Can be source of sensitivity.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892254" y="3910611"/>
            <a:ext cx="201977" cy="84290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05097" y="6409981"/>
            <a:ext cx="214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Hong and Pan (1996)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73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2-21 at 12.4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42" y="3310062"/>
            <a:ext cx="3304177" cy="917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vs. </a:t>
            </a:r>
            <a:r>
              <a:rPr lang="en-US" b="1" dirty="0" smtClean="0"/>
              <a:t>Nonlocal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389155" cy="517700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Nonlocal scheme estimates PBL height and imposes K-profile shape function</a:t>
            </a:r>
            <a:endParaRPr lang="en-US" dirty="0"/>
          </a:p>
        </p:txBody>
      </p:sp>
      <p:pic>
        <p:nvPicPr>
          <p:cNvPr id="9" name="Picture 8" descr="Screen Shot 2017-02-21 at 12.20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7" y="3483227"/>
            <a:ext cx="3009900" cy="571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04637" y="4753517"/>
            <a:ext cx="2236187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Critical Richardson number. Varies with version (~0.75–0.0). </a:t>
            </a:r>
            <a:r>
              <a:rPr lang="en-US" b="1" dirty="0" smtClean="0">
                <a:solidFill>
                  <a:srgbClr val="FF0000"/>
                </a:solidFill>
              </a:rPr>
              <a:t>Can be source of sensitivity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892254" y="3910611"/>
            <a:ext cx="201977" cy="84290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05097" y="6409981"/>
            <a:ext cx="214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Hong and Pan (1996)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0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2-21 at 12.42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42" y="3310062"/>
            <a:ext cx="3304177" cy="917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vs. </a:t>
            </a:r>
            <a:r>
              <a:rPr lang="en-US" b="1" dirty="0" smtClean="0"/>
              <a:t>Nonlocal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389155" cy="517700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Nonlocal scheme estimates PBL height and imposes K-profile shape function</a:t>
            </a:r>
            <a:endParaRPr lang="en-US" dirty="0"/>
          </a:p>
        </p:txBody>
      </p:sp>
      <p:pic>
        <p:nvPicPr>
          <p:cNvPr id="9" name="Picture 8" descr="Screen Shot 2017-02-21 at 12.20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7" y="3483227"/>
            <a:ext cx="3009900" cy="571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05097" y="6409981"/>
            <a:ext cx="214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Hong and Pan (1996)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55932"/>
              </p:ext>
            </p:extLst>
          </p:nvPr>
        </p:nvGraphicFramePr>
        <p:xfrm>
          <a:off x="-3390901" y="4761893"/>
          <a:ext cx="16123521" cy="106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ocument" r:id="rId5" imgW="5943600" imgH="393700" progId="Word.Document.12">
                  <p:embed/>
                </p:oleObj>
              </mc:Choice>
              <mc:Fallback>
                <p:oleObj name="Document" r:id="rId5" imgW="5943600" imgH="39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3390901" y="4761893"/>
                        <a:ext cx="16123521" cy="1068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231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02-22 at 3.16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14" r="-14614"/>
          <a:stretch>
            <a:fillRect/>
          </a:stretch>
        </p:blipFill>
        <p:spPr>
          <a:xfrm>
            <a:off x="-274642" y="1197715"/>
            <a:ext cx="9655856" cy="5310349"/>
          </a:xfrm>
        </p:spPr>
      </p:pic>
      <p:sp>
        <p:nvSpPr>
          <p:cNvPr id="5" name="TextBox 4"/>
          <p:cNvSpPr txBox="1"/>
          <p:nvPr/>
        </p:nvSpPr>
        <p:spPr>
          <a:xfrm>
            <a:off x="3467423" y="6488668"/>
            <a:ext cx="214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Hong and Pan (1996)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1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What significance does critical bulk Richardson number have on precipitation and </a:t>
            </a:r>
            <a:r>
              <a:rPr lang="en-US" dirty="0" smtClean="0"/>
              <a:t>moisture flux </a:t>
            </a:r>
            <a:r>
              <a:rPr lang="en-US" dirty="0" smtClean="0"/>
              <a:t>in winter cyclones?</a:t>
            </a:r>
          </a:p>
        </p:txBody>
      </p:sp>
    </p:spTree>
    <p:extLst>
      <p:ext uri="{BB962C8B-B14F-4D97-AF65-F5344CB8AC3E}">
        <p14:creationId xmlns:p14="http://schemas.microsoft.com/office/powerpoint/2010/main" val="90857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What significance does critical bulk Richardson number have on precipitation and </a:t>
            </a:r>
            <a:r>
              <a:rPr lang="en-US" dirty="0" smtClean="0"/>
              <a:t>moisture flux </a:t>
            </a:r>
            <a:r>
              <a:rPr lang="en-US" dirty="0" smtClean="0"/>
              <a:t>in winter cyclones?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95" y="3113028"/>
            <a:ext cx="4524279" cy="3438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703274" y="6488668"/>
            <a:ext cx="163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H. Archambault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173" y="3864247"/>
            <a:ext cx="1639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0600 UTC 27 January 2015 “Twitter Apology” snowstorm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0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What significance does critical bulk Richardson number have on precipitation and </a:t>
            </a:r>
            <a:r>
              <a:rPr lang="en-US" dirty="0" smtClean="0"/>
              <a:t>moisture flux in </a:t>
            </a:r>
            <a:r>
              <a:rPr lang="en-US" dirty="0" smtClean="0"/>
              <a:t>winter cyclones?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95" y="3113028"/>
            <a:ext cx="4524279" cy="3438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703274" y="6488668"/>
            <a:ext cx="163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H. Archambault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173" y="3864247"/>
            <a:ext cx="1639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0600 UTC 27 January 2015 “Twitter Apology” snowstorm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21692" y="3125582"/>
            <a:ext cx="242230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“My deepest apologies to many key decision makers and so many members of the general public,” said Gary </a:t>
            </a:r>
            <a:r>
              <a:rPr lang="en-US" dirty="0" err="1"/>
              <a:t>Szatkowski</a:t>
            </a:r>
            <a:r>
              <a:rPr lang="en-US" dirty="0"/>
              <a:t>, meteorologist-in-charge at the National Weather Service in Mount </a:t>
            </a:r>
            <a:r>
              <a:rPr lang="en-US" dirty="0" smtClean="0"/>
              <a:t>Holly (</a:t>
            </a:r>
            <a:r>
              <a:rPr lang="en-US" dirty="0" err="1" smtClean="0"/>
              <a:t>NJ.com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4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What significance does critical bulk Richardson number have on precipitation and </a:t>
            </a:r>
            <a:r>
              <a:rPr lang="en-US" dirty="0" smtClean="0"/>
              <a:t>moisture flux in </a:t>
            </a:r>
            <a:r>
              <a:rPr lang="en-US" dirty="0" smtClean="0"/>
              <a:t>winter cyclones?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3274" y="6488668"/>
            <a:ext cx="163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WeatherBell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30" y="3125582"/>
            <a:ext cx="4345541" cy="358610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138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1349"/>
            <a:ext cx="8229600" cy="4951156"/>
          </a:xfrm>
        </p:spPr>
        <p:txBody>
          <a:bodyPr/>
          <a:lstStyle/>
          <a:p>
            <a:r>
              <a:rPr lang="en-US" dirty="0" smtClean="0"/>
              <a:t>What significance does critical bulk Richardson number have on precipitation and </a:t>
            </a:r>
            <a:r>
              <a:rPr lang="en-US" dirty="0" smtClean="0"/>
              <a:t>moisture flux in </a:t>
            </a:r>
            <a:r>
              <a:rPr lang="en-US" dirty="0" smtClean="0"/>
              <a:t>winter cyclones?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9693" y="3006308"/>
            <a:ext cx="134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WeatherBell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070"/>
            <a:ext cx="4569700" cy="34959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276" y="3362070"/>
            <a:ext cx="4474723" cy="349593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35365" y="3038418"/>
            <a:ext cx="134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GFS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3578" y="3006152"/>
            <a:ext cx="134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4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Vary the critical bulk Richardson number in a WRF simulation of the  27 January 2015 </a:t>
            </a:r>
            <a:r>
              <a:rPr lang="en-US" dirty="0" smtClean="0"/>
              <a:t>snowstorm</a:t>
            </a:r>
          </a:p>
          <a:p>
            <a:pPr lvl="1"/>
            <a:r>
              <a:rPr lang="en-US" dirty="0" smtClean="0"/>
              <a:t>0000 UTC 26 to 0000 UTC 29 January 2015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YSU uses iterative process to determine PBL height</a:t>
            </a:r>
          </a:p>
          <a:p>
            <a:pPr lvl="1"/>
            <a:r>
              <a:rPr lang="en-US" dirty="0" smtClean="0"/>
              <a:t>Calculates bulk Richardson number between </a:t>
            </a:r>
            <a:r>
              <a:rPr lang="en-US" dirty="0" err="1" smtClean="0"/>
              <a:t>sfc</a:t>
            </a:r>
            <a:r>
              <a:rPr lang="en-US" dirty="0" smtClean="0"/>
              <a:t> and </a:t>
            </a:r>
            <a:r>
              <a:rPr lang="en-US" dirty="0" err="1" smtClean="0"/>
              <a:t>progessively</a:t>
            </a:r>
            <a:r>
              <a:rPr lang="en-US" dirty="0" smtClean="0"/>
              <a:t> higher levels until critical Richardson number is reached</a:t>
            </a:r>
          </a:p>
        </p:txBody>
      </p:sp>
    </p:spTree>
    <p:extLst>
      <p:ext uri="{BB962C8B-B14F-4D97-AF65-F5344CB8AC3E}">
        <p14:creationId xmlns:p14="http://schemas.microsoft.com/office/powerpoint/2010/main" val="276863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49227"/>
          </a:xfrm>
        </p:spPr>
        <p:txBody>
          <a:bodyPr/>
          <a:lstStyle/>
          <a:p>
            <a:r>
              <a:rPr lang="en-US" dirty="0" smtClean="0"/>
              <a:t>Why are there errors in models?</a:t>
            </a:r>
            <a:endParaRPr lang="en-US" dirty="0"/>
          </a:p>
          <a:p>
            <a:pPr lvl="1"/>
            <a:r>
              <a:rPr lang="en-US" dirty="0" smtClean="0"/>
              <a:t>Initial condition errors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98540" y="619207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Bauer et al. (2015)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2783" b="-62783"/>
          <a:stretch>
            <a:fillRect/>
          </a:stretch>
        </p:blipFill>
        <p:spPr>
          <a:xfrm>
            <a:off x="1266800" y="1014132"/>
            <a:ext cx="6457999" cy="7237326"/>
          </a:xfrm>
        </p:spPr>
      </p:pic>
    </p:spTree>
    <p:extLst>
      <p:ext uri="{BB962C8B-B14F-4D97-AF65-F5344CB8AC3E}">
        <p14:creationId xmlns:p14="http://schemas.microsoft.com/office/powerpoint/2010/main" val="205046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Initial and boundary conditions: ERA-I</a:t>
            </a:r>
          </a:p>
          <a:p>
            <a:r>
              <a:rPr lang="en-US" dirty="0" smtClean="0"/>
              <a:t>40-km outer domain, </a:t>
            </a:r>
            <a:r>
              <a:rPr lang="en-US" b="1" dirty="0" smtClean="0"/>
              <a:t>13-km inner </a:t>
            </a:r>
            <a:r>
              <a:rPr lang="en-US" b="1" dirty="0" smtClean="0"/>
              <a:t>domain</a:t>
            </a:r>
            <a:endParaRPr lang="en-US" b="1" dirty="0" smtClean="0"/>
          </a:p>
          <a:p>
            <a:r>
              <a:rPr lang="en-US" dirty="0" smtClean="0"/>
              <a:t>Similar physics to RAP</a:t>
            </a:r>
          </a:p>
          <a:p>
            <a:pPr lvl="1"/>
            <a:r>
              <a:rPr lang="en-US" dirty="0" smtClean="0"/>
              <a:t>Benjamin et al. (2016)</a:t>
            </a:r>
          </a:p>
          <a:p>
            <a:r>
              <a:rPr lang="en-US" dirty="0" smtClean="0"/>
              <a:t>Use YSU PBL scheme</a:t>
            </a:r>
          </a:p>
          <a:p>
            <a:r>
              <a:rPr lang="en-US" dirty="0" smtClean="0"/>
              <a:t>Set critical Richardson                                          number to 0.0 or 0.25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 b="26039"/>
          <a:stretch/>
        </p:blipFill>
        <p:spPr>
          <a:xfrm>
            <a:off x="4686300" y="3060700"/>
            <a:ext cx="4384183" cy="28067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485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Initial and boundary conditions: ERA-I</a:t>
            </a:r>
          </a:p>
          <a:p>
            <a:r>
              <a:rPr lang="en-US" dirty="0" smtClean="0"/>
              <a:t>40-km outer domain, 13-km inner domain</a:t>
            </a:r>
          </a:p>
          <a:p>
            <a:r>
              <a:rPr lang="en-US" dirty="0" smtClean="0"/>
              <a:t>Similar physics to RAP</a:t>
            </a:r>
          </a:p>
          <a:p>
            <a:pPr lvl="1"/>
            <a:r>
              <a:rPr lang="en-US" dirty="0" smtClean="0"/>
              <a:t>Benjamin et al. (2016)</a:t>
            </a:r>
          </a:p>
          <a:p>
            <a:r>
              <a:rPr lang="en-US" dirty="0" smtClean="0"/>
              <a:t>Use YSU PBL scheme</a:t>
            </a:r>
          </a:p>
          <a:p>
            <a:r>
              <a:rPr lang="en-US" b="1" dirty="0" smtClean="0"/>
              <a:t>Set critical Richardson                                          number to 0.0 or 0.25</a:t>
            </a:r>
          </a:p>
        </p:txBody>
      </p:sp>
      <p:pic>
        <p:nvPicPr>
          <p:cNvPr id="5" name="Content Placeholder 7" descr="Screen Shot 2017-02-27 at 11.3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" b="981"/>
          <a:stretch>
            <a:fillRect/>
          </a:stretch>
        </p:blipFill>
        <p:spPr>
          <a:xfrm>
            <a:off x="5367306" y="1206500"/>
            <a:ext cx="3328647" cy="3730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7306" y="4952590"/>
            <a:ext cx="36502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Radius vs. height cross-sections showing the temporally-averaged symmetric components of </a:t>
            </a:r>
            <a:r>
              <a:rPr lang="en-US" sz="1400" dirty="0" smtClean="0"/>
              <a:t>water </a:t>
            </a:r>
            <a:r>
              <a:rPr lang="en-US" sz="1400" dirty="0"/>
              <a:t>vapor (shaded) and eddy diffusivity applied to vapor (</a:t>
            </a:r>
            <a:r>
              <a:rPr lang="en-US" sz="1400" i="1" dirty="0" err="1"/>
              <a:t>Kh</a:t>
            </a:r>
            <a:r>
              <a:rPr lang="en-US" sz="1400" dirty="0"/>
              <a:t>; 10 m2 s−1 contours</a:t>
            </a:r>
            <a:r>
              <a:rPr lang="en-US" sz="1400" dirty="0" smtClean="0"/>
              <a:t>) </a:t>
            </a:r>
            <a:r>
              <a:rPr lang="en-US" sz="1400" dirty="0"/>
              <a:t>using YSU with (a) </a:t>
            </a:r>
            <a:r>
              <a:rPr lang="en-US" sz="1400" dirty="0" err="1"/>
              <a:t>Rib</a:t>
            </a:r>
            <a:r>
              <a:rPr lang="en-US" sz="1400" i="1" dirty="0" err="1"/>
              <a:t>cr</a:t>
            </a:r>
            <a:r>
              <a:rPr lang="en-US" sz="1400" dirty="0"/>
              <a:t>=0.25, and (b) the default setup. Panel (c) shows difference fields. </a:t>
            </a:r>
            <a:r>
              <a:rPr lang="en-US" sz="1400" dirty="0" smtClean="0"/>
              <a:t>(Bu et al. 2017)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047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pic>
        <p:nvPicPr>
          <p:cNvPr id="6" name="Picture 5" descr="track_nai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400" y="633005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0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pic>
        <p:nvPicPr>
          <p:cNvPr id="6" name="Picture 5" descr="track_nai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400" y="633005"/>
            <a:ext cx="5299364" cy="6858000"/>
          </a:xfrm>
          <a:prstGeom prst="rect">
            <a:avLst/>
          </a:prstGeom>
        </p:spPr>
      </p:pic>
      <p:pic>
        <p:nvPicPr>
          <p:cNvPr id="7" name="Picture 6" descr="eddy_d0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413000"/>
            <a:ext cx="3390900" cy="33909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58082" y="2413000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YSU (0.0), </a:t>
            </a:r>
            <a:r>
              <a:rPr lang="en-US" sz="1600" dirty="0" smtClean="0">
                <a:solidFill>
                  <a:srgbClr val="FF0000"/>
                </a:solidFill>
              </a:rPr>
              <a:t>YSU (0.25)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5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pic>
        <p:nvPicPr>
          <p:cNvPr id="6" name="Picture 5" descr="track_nai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400" y="633005"/>
            <a:ext cx="52993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413000"/>
            <a:ext cx="3390900" cy="33909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58082" y="2413000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YSU (0.0), </a:t>
            </a:r>
            <a:r>
              <a:rPr lang="en-US" sz="1600" dirty="0" smtClean="0">
                <a:solidFill>
                  <a:srgbClr val="FF0000"/>
                </a:solidFill>
              </a:rPr>
              <a:t>YSU (0.25)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8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pic>
        <p:nvPicPr>
          <p:cNvPr id="6" name="Picture 5" descr="track_nai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400" y="633005"/>
            <a:ext cx="52993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413000"/>
            <a:ext cx="3390900" cy="33909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58082" y="2413000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YSU (0.0), </a:t>
            </a:r>
            <a:r>
              <a:rPr lang="en-US" sz="1600" dirty="0" smtClean="0">
                <a:solidFill>
                  <a:srgbClr val="FF0000"/>
                </a:solidFill>
              </a:rPr>
              <a:t>YSU (0.25)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9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pic>
        <p:nvPicPr>
          <p:cNvPr id="6" name="Picture 5" descr="track_nai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400" y="633005"/>
            <a:ext cx="52993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413000"/>
            <a:ext cx="3390900" cy="33909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58082" y="2413000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YSU (0.0), </a:t>
            </a:r>
            <a:r>
              <a:rPr lang="en-US" sz="1600" dirty="0" smtClean="0">
                <a:solidFill>
                  <a:srgbClr val="FF0000"/>
                </a:solidFill>
              </a:rPr>
              <a:t>YSU (0.25)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9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55" y="274638"/>
            <a:ext cx="8229600" cy="1143000"/>
          </a:xfrm>
        </p:spPr>
        <p:txBody>
          <a:bodyPr/>
          <a:lstStyle/>
          <a:p>
            <a:r>
              <a:rPr lang="en-US" dirty="0" smtClean="0"/>
              <a:t>Progression</a:t>
            </a:r>
            <a:endParaRPr lang="en-US" dirty="0"/>
          </a:p>
        </p:txBody>
      </p:sp>
      <p:pic>
        <p:nvPicPr>
          <p:cNvPr id="6" name="Picture 5" descr="track_nai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058" y="-336177"/>
            <a:ext cx="2286001" cy="295835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335482" y="1947446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0000 UTC 26 Jan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40400" y="962561"/>
            <a:ext cx="3402424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MSLP (hPa, black contours), 925–700-hPa layer-averaged winds (barbed), </a:t>
            </a:r>
            <a:r>
              <a:rPr lang="en-US" sz="1600" dirty="0">
                <a:solidFill>
                  <a:srgbClr val="0000FF"/>
                </a:solidFill>
              </a:rPr>
              <a:t>and 925–700-hPa layer-</a:t>
            </a:r>
            <a:r>
              <a:rPr lang="en-US" sz="1600" dirty="0" smtClean="0">
                <a:solidFill>
                  <a:srgbClr val="0000FF"/>
                </a:solidFill>
              </a:rPr>
              <a:t>averaged potential temperature (K, red contours)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Picture 2" descr="theta_00_flux_d0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b="28889"/>
          <a:stretch/>
        </p:blipFill>
        <p:spPr>
          <a:xfrm>
            <a:off x="665545" y="2286001"/>
            <a:ext cx="781291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9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ck_nai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058" y="-336177"/>
            <a:ext cx="2286001" cy="295835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335482" y="1947446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0000 UTC 27 Jan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40400" y="962561"/>
            <a:ext cx="3402424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MSLP (hPa, black contours), 925–700-hPa layer-averaged winds (barbed), </a:t>
            </a:r>
            <a:r>
              <a:rPr lang="en-US" sz="1600" dirty="0">
                <a:solidFill>
                  <a:srgbClr val="0000FF"/>
                </a:solidFill>
              </a:rPr>
              <a:t>and 925–700-hPa layer-</a:t>
            </a:r>
            <a:r>
              <a:rPr lang="en-US" sz="1600" dirty="0" smtClean="0">
                <a:solidFill>
                  <a:srgbClr val="0000FF"/>
                </a:solidFill>
              </a:rPr>
              <a:t>averaged potential temperature (K, red contours)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Picture 2" descr="theta_00_flux_d0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b="28889"/>
          <a:stretch/>
        </p:blipFill>
        <p:spPr>
          <a:xfrm>
            <a:off x="665545" y="2286000"/>
            <a:ext cx="7812911" cy="4572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8855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0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ck_nai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058" y="-336177"/>
            <a:ext cx="2286001" cy="295835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335482" y="1947446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0000 UTC 28 Jan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40400" y="962561"/>
            <a:ext cx="3402424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MSLP (hPa, black contours), 925–700-hPa layer-averaged winds (barbed), </a:t>
            </a:r>
            <a:r>
              <a:rPr lang="en-US" sz="1600" dirty="0">
                <a:solidFill>
                  <a:srgbClr val="0000FF"/>
                </a:solidFill>
              </a:rPr>
              <a:t>and 925–700-hPa layer-</a:t>
            </a:r>
            <a:r>
              <a:rPr lang="en-US" sz="1600" dirty="0" smtClean="0">
                <a:solidFill>
                  <a:srgbClr val="0000FF"/>
                </a:solidFill>
              </a:rPr>
              <a:t>averaged potential temperature (K, red contours)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 descr="theta_00_flux_d02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b="28889"/>
          <a:stretch/>
        </p:blipFill>
        <p:spPr>
          <a:xfrm>
            <a:off x="665545" y="2286000"/>
            <a:ext cx="7812911" cy="4572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8855" y="274638"/>
            <a:ext cx="8229600" cy="1143000"/>
          </a:xfrm>
        </p:spPr>
        <p:txBody>
          <a:bodyPr/>
          <a:lstStyle/>
          <a:p>
            <a:r>
              <a:rPr lang="en-US" dirty="0" smtClean="0"/>
              <a:t>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1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49227"/>
          </a:xfrm>
        </p:spPr>
        <p:txBody>
          <a:bodyPr/>
          <a:lstStyle/>
          <a:p>
            <a:r>
              <a:rPr lang="en-US" dirty="0" smtClean="0"/>
              <a:t>Why are there errors in models?</a:t>
            </a:r>
            <a:endParaRPr lang="en-US" dirty="0"/>
          </a:p>
          <a:p>
            <a:pPr lvl="1"/>
            <a:r>
              <a:rPr lang="en-US" dirty="0" smtClean="0"/>
              <a:t>Initial condition errors</a:t>
            </a:r>
          </a:p>
          <a:p>
            <a:pPr lvl="1"/>
            <a:r>
              <a:rPr lang="en-US" dirty="0" smtClean="0"/>
              <a:t>Model errors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7173" b="-471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384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05" y="0"/>
            <a:ext cx="3486395" cy="3486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486393" cy="3486393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9898" y="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7162" y="2671346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Analysis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3486394"/>
            <a:ext cx="239923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Total Snowfall (in)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2859" y="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YSU (0.0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5" y="3009900"/>
            <a:ext cx="4471471" cy="37017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744770" y="3486394"/>
            <a:ext cx="239922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Total Snowfall (in)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Snowfall</a:t>
            </a:r>
            <a:endParaRPr lang="en-US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807736" y="6398534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chemeClr val="bg1"/>
                </a:solidFill>
              </a:rPr>
              <a:t>Weatherbell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7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>
          <a:xfrm>
            <a:off x="4462371" y="0"/>
            <a:ext cx="4681630" cy="4076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>
          <a:xfrm>
            <a:off x="0" y="1"/>
            <a:ext cx="4681630" cy="4076699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56998" y="228431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486393" y="169277"/>
            <a:ext cx="239923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Storm Total Snowfall (in)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7859" y="228431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YSU (0.0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4076700"/>
            <a:ext cx="8229600" cy="2474656"/>
          </a:xfrm>
        </p:spPr>
        <p:txBody>
          <a:bodyPr>
            <a:normAutofit/>
          </a:bodyPr>
          <a:lstStyle/>
          <a:p>
            <a:r>
              <a:rPr lang="en-US" dirty="0" smtClean="0"/>
              <a:t>YSU (0.0) generally produced heavier amounts of snow</a:t>
            </a:r>
          </a:p>
          <a:p>
            <a:r>
              <a:rPr lang="en-US" b="1" dirty="0" smtClean="0"/>
              <a:t>Both highlight Eastern MA and have a tight gradient around NYC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7959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>
          <a:xfrm>
            <a:off x="4462371" y="0"/>
            <a:ext cx="4681630" cy="4076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>
          <a:xfrm>
            <a:off x="0" y="1"/>
            <a:ext cx="4681630" cy="4076699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56998" y="228431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486393" y="169277"/>
            <a:ext cx="239923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Storm Total Snowfall (in)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7859" y="228431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YSU (0.0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4076700"/>
            <a:ext cx="8229600" cy="2474656"/>
          </a:xfrm>
        </p:spPr>
        <p:txBody>
          <a:bodyPr>
            <a:normAutofit/>
          </a:bodyPr>
          <a:lstStyle/>
          <a:p>
            <a:r>
              <a:rPr lang="en-US" dirty="0" smtClean="0"/>
              <a:t>YSU (0.0) generally produced heavier amounts of snow</a:t>
            </a:r>
          </a:p>
          <a:p>
            <a:r>
              <a:rPr lang="en-US" b="1" dirty="0" smtClean="0"/>
              <a:t>Both highlight Eastern MA and have a tight gradient around NYC</a:t>
            </a:r>
            <a:endParaRPr lang="en-US" b="1" dirty="0" smtClean="0"/>
          </a:p>
        </p:txBody>
      </p:sp>
      <p:pic>
        <p:nvPicPr>
          <p:cNvPr id="2" name="Picture 1" descr="snowfall_diff_d022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16481"/>
          <a:stretch/>
        </p:blipFill>
        <p:spPr>
          <a:xfrm>
            <a:off x="1574801" y="2673020"/>
            <a:ext cx="5994399" cy="4184979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377056" y="2346997"/>
            <a:ext cx="239923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YSU(0.0) – YSU(0.25)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1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Moisture Flux and Precipitable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29692" y="1270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53352" y="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(0.0)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578599" y="3678654"/>
            <a:ext cx="2565401" cy="181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MSLP (hPa, black contours), 925–700-hPa layer-averaged winds (barbed), </a:t>
            </a:r>
            <a:r>
              <a:rPr lang="en-US" sz="1600" dirty="0">
                <a:solidFill>
                  <a:srgbClr val="0000FF"/>
                </a:solidFill>
              </a:rPr>
              <a:t>and 925–700-hPa layer-</a:t>
            </a:r>
            <a:r>
              <a:rPr lang="en-US" sz="1600" dirty="0" smtClean="0">
                <a:solidFill>
                  <a:srgbClr val="0000FF"/>
                </a:solidFill>
              </a:rPr>
              <a:t>averaged moisture flux(m s</a:t>
            </a:r>
            <a:r>
              <a:rPr lang="en-US" sz="1600" baseline="30000" dirty="0" smtClean="0">
                <a:solidFill>
                  <a:srgbClr val="0000FF"/>
                </a:solidFill>
              </a:rPr>
              <a:t>–1</a:t>
            </a:r>
            <a:r>
              <a:rPr lang="en-US" sz="1600" dirty="0" smtClean="0">
                <a:solidFill>
                  <a:srgbClr val="0000FF"/>
                </a:solidFill>
              </a:rPr>
              <a:t>, red contours)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911152" y="6409323"/>
            <a:ext cx="22328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0000 </a:t>
            </a:r>
            <a:r>
              <a:rPr lang="en-US" sz="1600" dirty="0" smtClean="0">
                <a:solidFill>
                  <a:schemeClr val="bg1"/>
                </a:solidFill>
              </a:rPr>
              <a:t>UTC </a:t>
            </a:r>
            <a:r>
              <a:rPr lang="en-US" sz="1600" dirty="0" smtClean="0">
                <a:solidFill>
                  <a:schemeClr val="bg1"/>
                </a:solidFill>
              </a:rPr>
              <a:t>27</a:t>
            </a:r>
            <a:r>
              <a:rPr lang="en-US" sz="1600" dirty="0" smtClean="0">
                <a:solidFill>
                  <a:schemeClr val="bg1"/>
                </a:solidFill>
              </a:rPr>
              <a:t> Jan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" name="Picture 10" descr="m_00_flux_d0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2529" r="13519" b="28518"/>
          <a:stretch/>
        </p:blipFill>
        <p:spPr>
          <a:xfrm>
            <a:off x="394278" y="325039"/>
            <a:ext cx="4184437" cy="3357484"/>
          </a:xfrm>
          <a:prstGeom prst="rect">
            <a:avLst/>
          </a:prstGeom>
        </p:spPr>
      </p:pic>
      <p:pic>
        <p:nvPicPr>
          <p:cNvPr id="13" name="Picture 12" descr="m_25_flux_d0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2529" r="13889" b="28333"/>
          <a:stretch/>
        </p:blipFill>
        <p:spPr>
          <a:xfrm>
            <a:off x="4740188" y="338554"/>
            <a:ext cx="4106835" cy="3322316"/>
          </a:xfrm>
          <a:prstGeom prst="rect">
            <a:avLst/>
          </a:prstGeom>
        </p:spPr>
      </p:pic>
      <p:pic>
        <p:nvPicPr>
          <p:cNvPr id="14" name="Picture 13" descr="m_25_flux_d021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77407" r="25926" b="15186"/>
          <a:stretch/>
        </p:blipFill>
        <p:spPr>
          <a:xfrm>
            <a:off x="3216271" y="351254"/>
            <a:ext cx="2895600" cy="5080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623764" y="-4177"/>
            <a:ext cx="2232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/>
              <a:t>Moisture Flux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3406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flux_diff_d0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13582" r="13096" b="16725"/>
          <a:stretch/>
        </p:blipFill>
        <p:spPr>
          <a:xfrm>
            <a:off x="394278" y="3682523"/>
            <a:ext cx="3415722" cy="3175477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29692" y="1270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53352" y="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(0.0)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578599" y="3678654"/>
            <a:ext cx="2565401" cy="181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MSLP (hPa, black contours), 925–700-hPa layer-averaged winds (barbed), </a:t>
            </a:r>
            <a:r>
              <a:rPr lang="en-US" sz="1600" dirty="0">
                <a:solidFill>
                  <a:srgbClr val="0000FF"/>
                </a:solidFill>
              </a:rPr>
              <a:t>and 925–700-hPa layer-</a:t>
            </a:r>
            <a:r>
              <a:rPr lang="en-US" sz="1600" dirty="0" smtClean="0">
                <a:solidFill>
                  <a:srgbClr val="0000FF"/>
                </a:solidFill>
              </a:rPr>
              <a:t>averaged moisture flux(m s</a:t>
            </a:r>
            <a:r>
              <a:rPr lang="en-US" sz="1600" baseline="30000" dirty="0" smtClean="0">
                <a:solidFill>
                  <a:srgbClr val="0000FF"/>
                </a:solidFill>
              </a:rPr>
              <a:t>–1</a:t>
            </a:r>
            <a:r>
              <a:rPr lang="en-US" sz="1600" dirty="0" smtClean="0">
                <a:solidFill>
                  <a:srgbClr val="0000FF"/>
                </a:solidFill>
              </a:rPr>
              <a:t>, red contours)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911152" y="6409323"/>
            <a:ext cx="22328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0000 </a:t>
            </a:r>
            <a:r>
              <a:rPr lang="en-US" sz="1600" dirty="0" smtClean="0">
                <a:solidFill>
                  <a:schemeClr val="bg1"/>
                </a:solidFill>
              </a:rPr>
              <a:t>UTC </a:t>
            </a:r>
            <a:r>
              <a:rPr lang="en-US" sz="1600" dirty="0" smtClean="0">
                <a:solidFill>
                  <a:schemeClr val="bg1"/>
                </a:solidFill>
              </a:rPr>
              <a:t>27</a:t>
            </a:r>
            <a:r>
              <a:rPr lang="en-US" sz="1600" dirty="0" smtClean="0">
                <a:solidFill>
                  <a:schemeClr val="bg1"/>
                </a:solidFill>
              </a:rPr>
              <a:t> Jan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33442" y="3822700"/>
            <a:ext cx="2384429" cy="338554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YSU(0.0) – 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" name="Picture 10" descr="m_00_flux_d0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2529" r="13519" b="28518"/>
          <a:stretch/>
        </p:blipFill>
        <p:spPr>
          <a:xfrm>
            <a:off x="394278" y="325039"/>
            <a:ext cx="4184437" cy="3357484"/>
          </a:xfrm>
          <a:prstGeom prst="rect">
            <a:avLst/>
          </a:prstGeom>
        </p:spPr>
      </p:pic>
      <p:pic>
        <p:nvPicPr>
          <p:cNvPr id="13" name="Picture 12" descr="m_25_flux_d02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2529" r="13889" b="28333"/>
          <a:stretch/>
        </p:blipFill>
        <p:spPr>
          <a:xfrm>
            <a:off x="4740188" y="338554"/>
            <a:ext cx="4106835" cy="3322316"/>
          </a:xfrm>
          <a:prstGeom prst="rect">
            <a:avLst/>
          </a:prstGeom>
        </p:spPr>
      </p:pic>
      <p:pic>
        <p:nvPicPr>
          <p:cNvPr id="14" name="Picture 13" descr="m_25_flux_d021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77407" r="25926" b="15186"/>
          <a:stretch/>
        </p:blipFill>
        <p:spPr>
          <a:xfrm>
            <a:off x="3216271" y="351254"/>
            <a:ext cx="2895600" cy="5080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23764" y="-4177"/>
            <a:ext cx="2232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/>
              <a:t>Moisture Flux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2272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flux_diff_d0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13582" r="13096" b="16725"/>
          <a:stretch/>
        </p:blipFill>
        <p:spPr>
          <a:xfrm>
            <a:off x="394278" y="3682523"/>
            <a:ext cx="3415722" cy="3175477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29692" y="1270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53352" y="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(0.0)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578599" y="3678654"/>
            <a:ext cx="2565401" cy="181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MSLP (hPa, black contours), 925–700-hPa layer-averaged winds (barbed), </a:t>
            </a:r>
            <a:r>
              <a:rPr lang="en-US" sz="1600" dirty="0">
                <a:solidFill>
                  <a:srgbClr val="0000FF"/>
                </a:solidFill>
              </a:rPr>
              <a:t>and 925–700-hPa layer-</a:t>
            </a:r>
            <a:r>
              <a:rPr lang="en-US" sz="1600" dirty="0" smtClean="0">
                <a:solidFill>
                  <a:srgbClr val="0000FF"/>
                </a:solidFill>
              </a:rPr>
              <a:t>averaged moisture flux(m s</a:t>
            </a:r>
            <a:r>
              <a:rPr lang="en-US" sz="1600" baseline="30000" dirty="0" smtClean="0">
                <a:solidFill>
                  <a:srgbClr val="0000FF"/>
                </a:solidFill>
              </a:rPr>
              <a:t>–1</a:t>
            </a:r>
            <a:r>
              <a:rPr lang="en-US" sz="1600" dirty="0" smtClean="0">
                <a:solidFill>
                  <a:srgbClr val="0000FF"/>
                </a:solidFill>
              </a:rPr>
              <a:t>, red contours)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911152" y="6409323"/>
            <a:ext cx="22328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0000 </a:t>
            </a:r>
            <a:r>
              <a:rPr lang="en-US" sz="1600" dirty="0" smtClean="0">
                <a:solidFill>
                  <a:schemeClr val="bg1"/>
                </a:solidFill>
              </a:rPr>
              <a:t>UTC </a:t>
            </a:r>
            <a:r>
              <a:rPr lang="en-US" sz="1600" dirty="0" smtClean="0">
                <a:solidFill>
                  <a:schemeClr val="bg1"/>
                </a:solidFill>
              </a:rPr>
              <a:t>27</a:t>
            </a:r>
            <a:r>
              <a:rPr lang="en-US" sz="1600" dirty="0" smtClean="0">
                <a:solidFill>
                  <a:schemeClr val="bg1"/>
                </a:solidFill>
              </a:rPr>
              <a:t> Jan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33442" y="3822700"/>
            <a:ext cx="2384429" cy="338554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YSU(0.0) – 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035171" y="4580136"/>
            <a:ext cx="1181100" cy="9652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_00_flux_d0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2529" r="13519" b="28518"/>
          <a:stretch/>
        </p:blipFill>
        <p:spPr>
          <a:xfrm>
            <a:off x="394278" y="325039"/>
            <a:ext cx="4184437" cy="3357484"/>
          </a:xfrm>
          <a:prstGeom prst="rect">
            <a:avLst/>
          </a:prstGeom>
        </p:spPr>
      </p:pic>
      <p:pic>
        <p:nvPicPr>
          <p:cNvPr id="13" name="Picture 12" descr="m_25_flux_d02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2529" r="13889" b="28333"/>
          <a:stretch/>
        </p:blipFill>
        <p:spPr>
          <a:xfrm>
            <a:off x="4740188" y="338554"/>
            <a:ext cx="4106835" cy="3322316"/>
          </a:xfrm>
          <a:prstGeom prst="rect">
            <a:avLst/>
          </a:prstGeom>
        </p:spPr>
      </p:pic>
      <p:pic>
        <p:nvPicPr>
          <p:cNvPr id="14" name="Picture 13" descr="m_25_flux_d021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77407" r="25926" b="15186"/>
          <a:stretch/>
        </p:blipFill>
        <p:spPr>
          <a:xfrm>
            <a:off x="3216271" y="351254"/>
            <a:ext cx="2895600" cy="5080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23764" y="-4177"/>
            <a:ext cx="2232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/>
              <a:t>Moisture Flux</a:t>
            </a:r>
            <a:endParaRPr lang="en-US" sz="1600" b="1" dirty="0"/>
          </a:p>
        </p:txBody>
      </p:sp>
      <p:pic>
        <p:nvPicPr>
          <p:cNvPr id="3" name="Picture 2" descr="eddy_d02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7407" r="15891" b="8519"/>
          <a:stretch/>
        </p:blipFill>
        <p:spPr>
          <a:xfrm>
            <a:off x="3810000" y="3822699"/>
            <a:ext cx="2788284" cy="2586623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074434" y="6434723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YSU (0.0), </a:t>
            </a:r>
            <a:r>
              <a:rPr lang="en-US" sz="1600" dirty="0" smtClean="0">
                <a:solidFill>
                  <a:srgbClr val="FF0000"/>
                </a:solidFill>
              </a:rPr>
              <a:t>YSU (0.25)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t="12485" r="12488" b="27603"/>
          <a:stretch/>
        </p:blipFill>
        <p:spPr>
          <a:xfrm>
            <a:off x="4674179" y="351254"/>
            <a:ext cx="4134784" cy="33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2485" r="12623" b="27603"/>
          <a:stretch/>
        </p:blipFill>
        <p:spPr>
          <a:xfrm>
            <a:off x="394278" y="351254"/>
            <a:ext cx="4110320" cy="33274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29692" y="1270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53352" y="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(0.0)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578599" y="3678654"/>
            <a:ext cx="2565401" cy="181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MSLP (hPa, black contours), 925–700-hPa layer-averaged winds (barbed), </a:t>
            </a:r>
            <a:r>
              <a:rPr lang="en-US" sz="1600" dirty="0">
                <a:solidFill>
                  <a:srgbClr val="0000FF"/>
                </a:solidFill>
              </a:rPr>
              <a:t>and 925–700-hPa layer-</a:t>
            </a:r>
            <a:r>
              <a:rPr lang="en-US" sz="1600" dirty="0" smtClean="0">
                <a:solidFill>
                  <a:srgbClr val="0000FF"/>
                </a:solidFill>
              </a:rPr>
              <a:t>averaged moisture flux(m s</a:t>
            </a:r>
            <a:r>
              <a:rPr lang="en-US" sz="1600" baseline="30000" dirty="0" smtClean="0">
                <a:solidFill>
                  <a:srgbClr val="0000FF"/>
                </a:solidFill>
              </a:rPr>
              <a:t>–1</a:t>
            </a:r>
            <a:r>
              <a:rPr lang="en-US" sz="1600" dirty="0" smtClean="0">
                <a:solidFill>
                  <a:srgbClr val="0000FF"/>
                </a:solidFill>
              </a:rPr>
              <a:t>, red contours)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" name="Picture 13" descr="m_25_flux_d021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77407" r="25926" b="15186"/>
          <a:stretch/>
        </p:blipFill>
        <p:spPr>
          <a:xfrm>
            <a:off x="3216271" y="351254"/>
            <a:ext cx="2895600" cy="5080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911152" y="6409323"/>
            <a:ext cx="22328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0600 </a:t>
            </a:r>
            <a:r>
              <a:rPr lang="en-US" sz="1600" dirty="0" smtClean="0">
                <a:solidFill>
                  <a:schemeClr val="bg1"/>
                </a:solidFill>
              </a:rPr>
              <a:t>UTC </a:t>
            </a:r>
            <a:r>
              <a:rPr lang="en-US" sz="1600" dirty="0" smtClean="0">
                <a:solidFill>
                  <a:schemeClr val="bg1"/>
                </a:solidFill>
              </a:rPr>
              <a:t>27</a:t>
            </a:r>
            <a:r>
              <a:rPr lang="en-US" sz="1600" dirty="0" smtClean="0">
                <a:solidFill>
                  <a:schemeClr val="bg1"/>
                </a:solidFill>
              </a:rPr>
              <a:t> Jan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 descr="mflux_diff_d021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2530" r="13333" b="17778"/>
          <a:stretch/>
        </p:blipFill>
        <p:spPr>
          <a:xfrm>
            <a:off x="394278" y="3678654"/>
            <a:ext cx="3312926" cy="3132648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33442" y="3822700"/>
            <a:ext cx="2384429" cy="338554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YSU(0.0) – 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035171" y="4580136"/>
            <a:ext cx="1181100" cy="9652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623764" y="-4177"/>
            <a:ext cx="2232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/>
              <a:t>Moisture Flux</a:t>
            </a:r>
            <a:endParaRPr lang="en-US" sz="1600" b="1" dirty="0"/>
          </a:p>
        </p:txBody>
      </p:sp>
      <p:pic>
        <p:nvPicPr>
          <p:cNvPr id="20" name="Picture 19" descr="eddy_d021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7407" r="15891" b="8519"/>
          <a:stretch/>
        </p:blipFill>
        <p:spPr>
          <a:xfrm>
            <a:off x="3707204" y="3822699"/>
            <a:ext cx="2768598" cy="2568361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947434" y="6409323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YSU (0.0), </a:t>
            </a:r>
            <a:r>
              <a:rPr lang="en-US" sz="1600" dirty="0" smtClean="0">
                <a:solidFill>
                  <a:srgbClr val="FF0000"/>
                </a:solidFill>
              </a:rPr>
              <a:t>YSU (0.25)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4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flux_diff_d02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5" t="12530" r="13339" b="17778"/>
          <a:stretch/>
        </p:blipFill>
        <p:spPr>
          <a:xfrm>
            <a:off x="285411" y="3674166"/>
            <a:ext cx="3285642" cy="3132647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29692" y="1270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53352" y="0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(0.0)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653352" y="3284954"/>
            <a:ext cx="2384429" cy="338554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YSU(0.0) – 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911152" y="6409323"/>
            <a:ext cx="22328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12</a:t>
            </a:r>
            <a:r>
              <a:rPr lang="en-US" sz="1600" dirty="0" smtClean="0">
                <a:solidFill>
                  <a:schemeClr val="bg1"/>
                </a:solidFill>
              </a:rPr>
              <a:t>00 </a:t>
            </a:r>
            <a:r>
              <a:rPr lang="en-US" sz="1600" dirty="0" smtClean="0">
                <a:solidFill>
                  <a:schemeClr val="bg1"/>
                </a:solidFill>
              </a:rPr>
              <a:t>UTC </a:t>
            </a:r>
            <a:r>
              <a:rPr lang="en-US" sz="1600" dirty="0" smtClean="0">
                <a:solidFill>
                  <a:schemeClr val="bg1"/>
                </a:solidFill>
              </a:rPr>
              <a:t>27</a:t>
            </a:r>
            <a:r>
              <a:rPr lang="en-US" sz="1600" dirty="0" smtClean="0">
                <a:solidFill>
                  <a:schemeClr val="bg1"/>
                </a:solidFill>
              </a:rPr>
              <a:t> Jan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051050" y="4394200"/>
            <a:ext cx="1181100" cy="9652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_00_flux_d02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2529" r="13148" b="28889"/>
          <a:stretch/>
        </p:blipFill>
        <p:spPr>
          <a:xfrm>
            <a:off x="285411" y="338554"/>
            <a:ext cx="4210207" cy="3340100"/>
          </a:xfrm>
          <a:prstGeom prst="rect">
            <a:avLst/>
          </a:prstGeom>
        </p:spPr>
      </p:pic>
      <p:pic>
        <p:nvPicPr>
          <p:cNvPr id="4" name="Picture 3" descr="m_25_flux_d02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t="12529" r="13518" b="28703"/>
          <a:stretch/>
        </p:blipFill>
        <p:spPr>
          <a:xfrm>
            <a:off x="4699000" y="363954"/>
            <a:ext cx="4121125" cy="3306718"/>
          </a:xfrm>
          <a:prstGeom prst="rect">
            <a:avLst/>
          </a:prstGeom>
        </p:spPr>
      </p:pic>
      <p:pic>
        <p:nvPicPr>
          <p:cNvPr id="14" name="Picture 13" descr="m_25_flux_d021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77407" r="25926" b="15186"/>
          <a:stretch/>
        </p:blipFill>
        <p:spPr>
          <a:xfrm>
            <a:off x="3216271" y="351254"/>
            <a:ext cx="2895600" cy="5080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578599" y="3678654"/>
            <a:ext cx="2565401" cy="181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MSLP (hPa, black contours), 925–700-hPa layer-averaged winds (barbed), </a:t>
            </a:r>
            <a:r>
              <a:rPr lang="en-US" sz="1600" dirty="0">
                <a:solidFill>
                  <a:srgbClr val="0000FF"/>
                </a:solidFill>
              </a:rPr>
              <a:t>and 925–700-hPa layer-</a:t>
            </a:r>
            <a:r>
              <a:rPr lang="en-US" sz="1600" dirty="0" smtClean="0">
                <a:solidFill>
                  <a:srgbClr val="0000FF"/>
                </a:solidFill>
              </a:rPr>
              <a:t>averaged moisture flux(m s</a:t>
            </a:r>
            <a:r>
              <a:rPr lang="en-US" sz="1600" baseline="30000" dirty="0" smtClean="0">
                <a:solidFill>
                  <a:srgbClr val="0000FF"/>
                </a:solidFill>
              </a:rPr>
              <a:t>–1</a:t>
            </a:r>
            <a:r>
              <a:rPr lang="en-US" sz="1600" dirty="0" smtClean="0">
                <a:solidFill>
                  <a:srgbClr val="0000FF"/>
                </a:solidFill>
              </a:rPr>
              <a:t>, red contours)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933442" y="3822700"/>
            <a:ext cx="2384429" cy="338554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YSU(0.0) – 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3" name="Picture 22" descr="eddy_d021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7407" r="15891" b="8519"/>
          <a:stretch/>
        </p:blipFill>
        <p:spPr>
          <a:xfrm>
            <a:off x="3623764" y="3716934"/>
            <a:ext cx="2852038" cy="2645766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936181" y="6409323"/>
            <a:ext cx="2283648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YSU (0.0), </a:t>
            </a:r>
            <a:r>
              <a:rPr lang="en-US" sz="1600" dirty="0" smtClean="0">
                <a:solidFill>
                  <a:srgbClr val="FF0000"/>
                </a:solidFill>
              </a:rPr>
              <a:t>YSU (0.25)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623764" y="-4177"/>
            <a:ext cx="2232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/>
              <a:t>Moisture Flux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2632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610" y="740946"/>
            <a:ext cx="406950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Moisture Flux Difference (</a:t>
            </a:r>
            <a:r>
              <a:rPr lang="en-US" sz="1600" dirty="0">
                <a:solidFill>
                  <a:schemeClr val="bg1"/>
                </a:solidFill>
              </a:rPr>
              <a:t>m s</a:t>
            </a:r>
            <a:r>
              <a:rPr lang="en-US" sz="1600" baseline="30000" dirty="0">
                <a:solidFill>
                  <a:schemeClr val="bg1"/>
                </a:solidFill>
              </a:rPr>
              <a:t>–</a:t>
            </a:r>
            <a:r>
              <a:rPr lang="en-US" sz="1600" baseline="30000" dirty="0" smtClean="0">
                <a:solidFill>
                  <a:schemeClr val="bg1"/>
                </a:solidFill>
              </a:rPr>
              <a:t>1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 descr="pwdiff_d02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7" t="13704" r="12580" b="17593"/>
          <a:stretch/>
        </p:blipFill>
        <p:spPr>
          <a:xfrm>
            <a:off x="4883640" y="1079500"/>
            <a:ext cx="4100898" cy="3793434"/>
          </a:xfrm>
          <a:prstGeom prst="rect">
            <a:avLst/>
          </a:prstGeom>
        </p:spPr>
      </p:pic>
      <p:pic>
        <p:nvPicPr>
          <p:cNvPr id="3" name="Picture 2" descr="mflux_diff_d02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3704" r="12963" b="17593"/>
          <a:stretch/>
        </p:blipFill>
        <p:spPr>
          <a:xfrm>
            <a:off x="94910" y="1079500"/>
            <a:ext cx="4069506" cy="3793434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889099" y="740946"/>
            <a:ext cx="406950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Precipitable </a:t>
            </a:r>
            <a:r>
              <a:rPr lang="en-US" sz="1600" dirty="0">
                <a:solidFill>
                  <a:schemeClr val="bg1"/>
                </a:solidFill>
              </a:rPr>
              <a:t>Water Difference (</a:t>
            </a:r>
            <a:r>
              <a:rPr lang="en-US" sz="1600" dirty="0" smtClean="0">
                <a:solidFill>
                  <a:schemeClr val="bg1"/>
                </a:solidFill>
              </a:rPr>
              <a:t>mm)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33550" y="1739900"/>
            <a:ext cx="1181100" cy="9652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7741" y="1739900"/>
            <a:ext cx="1181100" cy="9652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02482" y="59323"/>
            <a:ext cx="353903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/>
              <a:t>1200 UTC 27 Jan</a:t>
            </a:r>
            <a:endParaRPr lang="en-US" sz="2800" b="1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4872934"/>
            <a:ext cx="8229600" cy="1678422"/>
          </a:xfrm>
        </p:spPr>
        <p:txBody>
          <a:bodyPr>
            <a:normAutofit/>
          </a:bodyPr>
          <a:lstStyle/>
          <a:p>
            <a:r>
              <a:rPr lang="en-US" dirty="0" smtClean="0"/>
              <a:t>Enhanced moisture flux attendant with increasing PWAT over New England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819900" y="6409323"/>
            <a:ext cx="232410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(0.0) – YSU (0.25)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5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49227"/>
          </a:xfrm>
        </p:spPr>
        <p:txBody>
          <a:bodyPr/>
          <a:lstStyle/>
          <a:p>
            <a:r>
              <a:rPr lang="en-US" dirty="0" smtClean="0"/>
              <a:t>Why are there errors in models?</a:t>
            </a:r>
            <a:endParaRPr lang="en-US" dirty="0"/>
          </a:p>
          <a:p>
            <a:pPr lvl="1"/>
            <a:r>
              <a:rPr lang="en-US" dirty="0" smtClean="0"/>
              <a:t>Initial condition errors</a:t>
            </a:r>
          </a:p>
          <a:p>
            <a:pPr lvl="1"/>
            <a:r>
              <a:rPr lang="en-US" dirty="0" smtClean="0"/>
              <a:t>Model errors</a:t>
            </a:r>
          </a:p>
          <a:p>
            <a:pPr lvl="1"/>
            <a:endParaRPr lang="en-US" dirty="0"/>
          </a:p>
          <a:p>
            <a:r>
              <a:rPr lang="en-US" dirty="0" smtClean="0"/>
              <a:t>What can cause model errors?</a:t>
            </a:r>
          </a:p>
          <a:p>
            <a:pPr lvl="1"/>
            <a:r>
              <a:rPr lang="en-US" dirty="0" smtClean="0"/>
              <a:t>Numerical integration</a:t>
            </a:r>
          </a:p>
          <a:p>
            <a:pPr lvl="1"/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Model physics uncertainty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7173" b="-471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971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wdiff_d02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3704" r="12778" b="17407"/>
          <a:stretch/>
        </p:blipFill>
        <p:spPr>
          <a:xfrm>
            <a:off x="4869445" y="1079500"/>
            <a:ext cx="4089159" cy="3793434"/>
          </a:xfrm>
          <a:prstGeom prst="rect">
            <a:avLst/>
          </a:prstGeom>
        </p:spPr>
      </p:pic>
      <p:pic>
        <p:nvPicPr>
          <p:cNvPr id="4" name="Picture 3" descr="mflux_diff_d02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3704" r="12778" b="17407"/>
          <a:stretch/>
        </p:blipFill>
        <p:spPr>
          <a:xfrm>
            <a:off x="107610" y="1079500"/>
            <a:ext cx="4089159" cy="3793434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610" y="740946"/>
            <a:ext cx="406950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Moisture Flux Difference (</a:t>
            </a:r>
            <a:r>
              <a:rPr lang="en-US" sz="1600" dirty="0">
                <a:solidFill>
                  <a:schemeClr val="bg1"/>
                </a:solidFill>
              </a:rPr>
              <a:t>m s</a:t>
            </a:r>
            <a:r>
              <a:rPr lang="en-US" sz="1600" baseline="30000" dirty="0">
                <a:solidFill>
                  <a:schemeClr val="bg1"/>
                </a:solidFill>
              </a:rPr>
              <a:t>–</a:t>
            </a:r>
            <a:r>
              <a:rPr lang="en-US" sz="1600" baseline="30000" dirty="0" smtClean="0">
                <a:solidFill>
                  <a:schemeClr val="bg1"/>
                </a:solidFill>
              </a:rPr>
              <a:t>1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889099" y="740946"/>
            <a:ext cx="406950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Precipitable </a:t>
            </a:r>
            <a:r>
              <a:rPr lang="en-US" sz="1600" dirty="0">
                <a:solidFill>
                  <a:schemeClr val="bg1"/>
                </a:solidFill>
              </a:rPr>
              <a:t>Water Difference (</a:t>
            </a:r>
            <a:r>
              <a:rPr lang="en-US" sz="1600" dirty="0" smtClean="0">
                <a:solidFill>
                  <a:schemeClr val="bg1"/>
                </a:solidFill>
              </a:rPr>
              <a:t>mm)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33550" y="1739900"/>
            <a:ext cx="1181100" cy="9652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7741" y="1739900"/>
            <a:ext cx="1181100" cy="9652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02482" y="59323"/>
            <a:ext cx="353903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/>
              <a:t>1500 UTC 27 Jan</a:t>
            </a:r>
            <a:endParaRPr lang="en-US" sz="2800" b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4872934"/>
            <a:ext cx="8229600" cy="1678422"/>
          </a:xfrm>
        </p:spPr>
        <p:txBody>
          <a:bodyPr>
            <a:normAutofit/>
          </a:bodyPr>
          <a:lstStyle/>
          <a:p>
            <a:r>
              <a:rPr lang="en-US" dirty="0" smtClean="0"/>
              <a:t>Enhanced moisture flux attendant with increasing PWAT over New England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819900" y="6409323"/>
            <a:ext cx="232410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(0.0) – YSU (0.25)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>
          <a:xfrm>
            <a:off x="4462371" y="0"/>
            <a:ext cx="4681630" cy="4076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>
          <a:xfrm>
            <a:off x="0" y="1"/>
            <a:ext cx="4681630" cy="4076699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56998" y="228431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YSU (0.25)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486393" y="169277"/>
            <a:ext cx="239923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Storm Total Snowfall (in)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7859" y="228431"/>
            <a:ext cx="156291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YSU (0.0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4076700"/>
            <a:ext cx="8229600" cy="2474656"/>
          </a:xfrm>
        </p:spPr>
        <p:txBody>
          <a:bodyPr>
            <a:normAutofit/>
          </a:bodyPr>
          <a:lstStyle/>
          <a:p>
            <a:r>
              <a:rPr lang="en-US" dirty="0" smtClean="0"/>
              <a:t>YSU (0.0) generally produced heavier amounts of snow</a:t>
            </a:r>
          </a:p>
          <a:p>
            <a:r>
              <a:rPr lang="en-US" b="1" dirty="0" smtClean="0"/>
              <a:t>Both highlight Eastern MA and have a tight gradient around NYC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71769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Storm track similar between both simulations</a:t>
            </a:r>
          </a:p>
          <a:p>
            <a:pPr lvl="1"/>
            <a:r>
              <a:rPr lang="en-US" dirty="0" smtClean="0"/>
              <a:t>Physics may need more time to produce diversity</a:t>
            </a:r>
          </a:p>
          <a:p>
            <a:r>
              <a:rPr lang="en-US" dirty="0" smtClean="0"/>
              <a:t>Similar snowfall coverage, different amounts</a:t>
            </a:r>
          </a:p>
          <a:p>
            <a:r>
              <a:rPr lang="en-US" dirty="0" smtClean="0"/>
              <a:t>YSU (0.0) exhibited higher moisture flux values in the warm sector</a:t>
            </a:r>
          </a:p>
          <a:p>
            <a:pPr lvl="1"/>
            <a:r>
              <a:rPr lang="en-US" dirty="0" smtClean="0"/>
              <a:t>May have led to higher PWAT over NE</a:t>
            </a:r>
          </a:p>
          <a:p>
            <a:r>
              <a:rPr lang="en-US" dirty="0" smtClean="0"/>
              <a:t>Ensemble approach is needed to separate out physics influence, especially for smaller-scale phenomena (check back at Cyclone Workshop)</a:t>
            </a:r>
          </a:p>
        </p:txBody>
      </p:sp>
    </p:spTree>
    <p:extLst>
      <p:ext uri="{BB962C8B-B14F-4D97-AF65-F5344CB8AC3E}">
        <p14:creationId xmlns:p14="http://schemas.microsoft.com/office/powerpoint/2010/main" val="81497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49227"/>
          </a:xfrm>
        </p:spPr>
        <p:txBody>
          <a:bodyPr/>
          <a:lstStyle/>
          <a:p>
            <a:r>
              <a:rPr lang="en-US" dirty="0" smtClean="0"/>
              <a:t>Why are there errors in models?</a:t>
            </a:r>
            <a:endParaRPr lang="en-US" dirty="0"/>
          </a:p>
          <a:p>
            <a:pPr lvl="1"/>
            <a:r>
              <a:rPr lang="en-US" dirty="0" smtClean="0"/>
              <a:t>Initial condition errors</a:t>
            </a:r>
          </a:p>
          <a:p>
            <a:pPr lvl="1"/>
            <a:r>
              <a:rPr lang="en-US" dirty="0" smtClean="0"/>
              <a:t>Model errors</a:t>
            </a:r>
          </a:p>
          <a:p>
            <a:pPr lvl="1"/>
            <a:endParaRPr lang="en-US" dirty="0"/>
          </a:p>
          <a:p>
            <a:r>
              <a:rPr lang="en-US" dirty="0" smtClean="0"/>
              <a:t>What can cause model errors?</a:t>
            </a:r>
          </a:p>
          <a:p>
            <a:pPr lvl="1"/>
            <a:r>
              <a:rPr lang="en-US" dirty="0" smtClean="0"/>
              <a:t>Numerical integration</a:t>
            </a:r>
          </a:p>
          <a:p>
            <a:pPr lvl="1"/>
            <a:r>
              <a:rPr lang="en-US" dirty="0" smtClean="0"/>
              <a:t>Resolution</a:t>
            </a:r>
          </a:p>
          <a:p>
            <a:pPr lvl="1"/>
            <a:r>
              <a:rPr lang="en-US" b="1" dirty="0" smtClean="0"/>
              <a:t>Model physics uncertainty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7173" b="-471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029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49227"/>
          </a:xfrm>
        </p:spPr>
        <p:txBody>
          <a:bodyPr/>
          <a:lstStyle/>
          <a:p>
            <a:r>
              <a:rPr lang="en-US" dirty="0" smtClean="0"/>
              <a:t>Why are there errors in models?</a:t>
            </a:r>
            <a:endParaRPr lang="en-US" dirty="0"/>
          </a:p>
          <a:p>
            <a:pPr lvl="1"/>
            <a:r>
              <a:rPr lang="en-US" dirty="0" smtClean="0"/>
              <a:t>Initial condition errors</a:t>
            </a:r>
          </a:p>
          <a:p>
            <a:pPr lvl="1"/>
            <a:r>
              <a:rPr lang="en-US" dirty="0" smtClean="0"/>
              <a:t>Model errors</a:t>
            </a:r>
          </a:p>
          <a:p>
            <a:pPr lvl="1"/>
            <a:endParaRPr lang="en-US" dirty="0"/>
          </a:p>
          <a:p>
            <a:r>
              <a:rPr lang="en-US" dirty="0" smtClean="0"/>
              <a:t>What can cause model errors?</a:t>
            </a:r>
          </a:p>
          <a:p>
            <a:pPr lvl="1"/>
            <a:r>
              <a:rPr lang="en-US" dirty="0" smtClean="0"/>
              <a:t>Numerical integration</a:t>
            </a:r>
          </a:p>
          <a:p>
            <a:pPr lvl="1"/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Model physics uncertainty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7173" b="-47173"/>
          <a:stretch>
            <a:fillRect/>
          </a:stretch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896"/>
            <a:ext cx="9144000" cy="54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49227"/>
          </a:xfrm>
        </p:spPr>
        <p:txBody>
          <a:bodyPr/>
          <a:lstStyle/>
          <a:p>
            <a:r>
              <a:rPr lang="en-US" dirty="0" smtClean="0"/>
              <a:t>Why are there errors in models?</a:t>
            </a:r>
            <a:endParaRPr lang="en-US" dirty="0"/>
          </a:p>
          <a:p>
            <a:pPr lvl="1"/>
            <a:r>
              <a:rPr lang="en-US" dirty="0" smtClean="0"/>
              <a:t>Initial condition errors</a:t>
            </a:r>
          </a:p>
          <a:p>
            <a:pPr lvl="1"/>
            <a:r>
              <a:rPr lang="en-US" dirty="0" smtClean="0"/>
              <a:t>Model errors</a:t>
            </a:r>
          </a:p>
          <a:p>
            <a:pPr lvl="1"/>
            <a:endParaRPr lang="en-US" dirty="0"/>
          </a:p>
          <a:p>
            <a:r>
              <a:rPr lang="en-US" dirty="0" smtClean="0"/>
              <a:t>What can cause model errors?</a:t>
            </a:r>
          </a:p>
          <a:p>
            <a:pPr lvl="1"/>
            <a:r>
              <a:rPr lang="en-US" dirty="0" smtClean="0"/>
              <a:t>Numerical integration</a:t>
            </a:r>
          </a:p>
          <a:p>
            <a:pPr lvl="1"/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Model physics uncertainty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7173" b="-47173"/>
          <a:stretch>
            <a:fillRect/>
          </a:stretch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896"/>
            <a:ext cx="9144000" cy="54999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366555" y="4669542"/>
            <a:ext cx="2029579" cy="659961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PBL Processes in WRF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1156"/>
          </a:xfrm>
        </p:spPr>
        <p:txBody>
          <a:bodyPr/>
          <a:lstStyle/>
          <a:p>
            <a:r>
              <a:rPr lang="en-US" dirty="0" smtClean="0"/>
              <a:t>Turbulent PBL processes are too small to resolve for km-scale models</a:t>
            </a:r>
          </a:p>
          <a:p>
            <a:pPr lvl="1"/>
            <a:r>
              <a:rPr lang="en-US" dirty="0" err="1" smtClean="0"/>
              <a:t>Subgrid</a:t>
            </a:r>
            <a:r>
              <a:rPr lang="en-US" dirty="0" smtClean="0"/>
              <a:t> scale processes must be parameterized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oal is to describe the mean turbulent vertical transport of heat, momentum and moisture by eddies</a:t>
            </a:r>
          </a:p>
          <a:p>
            <a:pPr lvl="1"/>
            <a:r>
              <a:rPr lang="en-US" dirty="0" smtClean="0"/>
              <a:t>Two common approaches are through local (e.g., MYJ) and nonlocal (e.g., YSU) diffusion schemes</a:t>
            </a:r>
          </a:p>
        </p:txBody>
      </p:sp>
    </p:spTree>
    <p:extLst>
      <p:ext uri="{BB962C8B-B14F-4D97-AF65-F5344CB8AC3E}">
        <p14:creationId xmlns:p14="http://schemas.microsoft.com/office/powerpoint/2010/main" val="175916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vs. Nonlocal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389155" cy="5177009"/>
          </a:xfrm>
        </p:spPr>
        <p:txBody>
          <a:bodyPr/>
          <a:lstStyle/>
          <a:p>
            <a:r>
              <a:rPr lang="en-US" dirty="0" smtClean="0"/>
              <a:t>Local scheme uses local gradients to establish K-profile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Nonlocal scheme estimates PBL height and imposes K-profile shape function</a:t>
            </a:r>
            <a:endParaRPr lang="en-US" dirty="0"/>
          </a:p>
        </p:txBody>
      </p:sp>
      <p:pic>
        <p:nvPicPr>
          <p:cNvPr id="6" name="Picture 5" descr="Screen Shot 2017-02-21 at 12.03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7" y="2669791"/>
            <a:ext cx="2790606" cy="1315723"/>
          </a:xfrm>
          <a:prstGeom prst="rect">
            <a:avLst/>
          </a:prstGeom>
        </p:spPr>
      </p:pic>
      <p:pic>
        <p:nvPicPr>
          <p:cNvPr id="7" name="Picture 6" descr="Screen Shot 2017-02-21 at 12.05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31" y="2669791"/>
            <a:ext cx="2045738" cy="1315723"/>
          </a:xfrm>
          <a:prstGeom prst="rect">
            <a:avLst/>
          </a:prstGeom>
        </p:spPr>
      </p:pic>
      <p:pic>
        <p:nvPicPr>
          <p:cNvPr id="9" name="Picture 8" descr="Screen Shot 2017-02-21 at 12.20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7" y="5445748"/>
            <a:ext cx="3009900" cy="571500"/>
          </a:xfrm>
          <a:prstGeom prst="rect">
            <a:avLst/>
          </a:prstGeom>
        </p:spPr>
      </p:pic>
      <p:pic>
        <p:nvPicPr>
          <p:cNvPr id="8" name="Picture 7" descr="Screen Shot 2017-02-21 at 12.42.4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80" y="5272583"/>
            <a:ext cx="3304177" cy="9178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5097" y="6409981"/>
            <a:ext cx="214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Hong and Pan (1996)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21734" y="3986226"/>
            <a:ext cx="257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Krishnamurti</a:t>
            </a:r>
            <a:r>
              <a:rPr lang="en-US" dirty="0" smtClean="0"/>
              <a:t> et al. (2007)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116" y="27482"/>
            <a:ext cx="2061962" cy="15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0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6309</TotalTime>
  <Words>1547</Words>
  <Application>Microsoft Macintosh PowerPoint</Application>
  <PresentationFormat>On-screen Show (4:3)</PresentationFormat>
  <Paragraphs>211</Paragraphs>
  <Slides>42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Black</vt:lpstr>
      <vt:lpstr>Microsoft Word Document</vt:lpstr>
      <vt:lpstr>The Sensitivity of Moisture Flux and Precipitation Formation to WRF Planetary Boundary Layer Parameterizations </vt:lpstr>
      <vt:lpstr>Motivation</vt:lpstr>
      <vt:lpstr>Motivation</vt:lpstr>
      <vt:lpstr>Motivation</vt:lpstr>
      <vt:lpstr>Motivation</vt:lpstr>
      <vt:lpstr>Motivation</vt:lpstr>
      <vt:lpstr>Motivation</vt:lpstr>
      <vt:lpstr>PBL Processes in WRF</vt:lpstr>
      <vt:lpstr>Local vs. Nonlocal</vt:lpstr>
      <vt:lpstr>Local vs. Nonlocal</vt:lpstr>
      <vt:lpstr>Local vs. Nonlocal</vt:lpstr>
      <vt:lpstr>Local vs. Nonlocal</vt:lpstr>
      <vt:lpstr>PowerPoint Presentation</vt:lpstr>
      <vt:lpstr>Motivating Question</vt:lpstr>
      <vt:lpstr>Motivating Question</vt:lpstr>
      <vt:lpstr>Motivating Question</vt:lpstr>
      <vt:lpstr>Motivating Question</vt:lpstr>
      <vt:lpstr>Motivating Question</vt:lpstr>
      <vt:lpstr>Experimental Design</vt:lpstr>
      <vt:lpstr>Experimental Design</vt:lpstr>
      <vt:lpstr>Experimental Design</vt:lpstr>
      <vt:lpstr>Track</vt:lpstr>
      <vt:lpstr>Track</vt:lpstr>
      <vt:lpstr>Track</vt:lpstr>
      <vt:lpstr>Track</vt:lpstr>
      <vt:lpstr>Track</vt:lpstr>
      <vt:lpstr>Progression</vt:lpstr>
      <vt:lpstr>PowerPoint Presentation</vt:lpstr>
      <vt:lpstr>Progression</vt:lpstr>
      <vt:lpstr>Snowfall</vt:lpstr>
      <vt:lpstr>PowerPoint Presentation</vt:lpstr>
      <vt:lpstr>PowerPoint Presentation</vt:lpstr>
      <vt:lpstr>Moisture Flux and Precipitable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&amp; Future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Vaughan</dc:creator>
  <cp:lastModifiedBy>Matt Vaughan</cp:lastModifiedBy>
  <cp:revision>44</cp:revision>
  <dcterms:created xsi:type="dcterms:W3CDTF">2017-03-28T02:46:14Z</dcterms:created>
  <dcterms:modified xsi:type="dcterms:W3CDTF">2017-05-11T19:44:15Z</dcterms:modified>
</cp:coreProperties>
</file>