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notesMasterIdLst>
    <p:notesMasterId r:id="rId65"/>
  </p:notesMasterIdLst>
  <p:sldIdLst>
    <p:sldId id="256" r:id="rId2"/>
    <p:sldId id="257" r:id="rId3"/>
    <p:sldId id="259" r:id="rId4"/>
    <p:sldId id="313" r:id="rId5"/>
    <p:sldId id="335" r:id="rId6"/>
    <p:sldId id="366" r:id="rId7"/>
    <p:sldId id="334" r:id="rId8"/>
    <p:sldId id="311" r:id="rId9"/>
    <p:sldId id="312" r:id="rId10"/>
    <p:sldId id="367" r:id="rId11"/>
    <p:sldId id="368" r:id="rId12"/>
    <p:sldId id="369" r:id="rId13"/>
    <p:sldId id="314" r:id="rId14"/>
    <p:sldId id="319" r:id="rId15"/>
    <p:sldId id="316" r:id="rId16"/>
    <p:sldId id="317" r:id="rId17"/>
    <p:sldId id="364" r:id="rId18"/>
    <p:sldId id="318" r:id="rId19"/>
    <p:sldId id="371" r:id="rId20"/>
    <p:sldId id="315" r:id="rId21"/>
    <p:sldId id="358" r:id="rId22"/>
    <p:sldId id="320" r:id="rId23"/>
    <p:sldId id="321" r:id="rId24"/>
    <p:sldId id="322" r:id="rId25"/>
    <p:sldId id="323" r:id="rId26"/>
    <p:sldId id="359" r:id="rId27"/>
    <p:sldId id="362" r:id="rId28"/>
    <p:sldId id="360" r:id="rId29"/>
    <p:sldId id="324" r:id="rId30"/>
    <p:sldId id="361" r:id="rId31"/>
    <p:sldId id="363" r:id="rId32"/>
    <p:sldId id="342" r:id="rId33"/>
    <p:sldId id="309" r:id="rId34"/>
    <p:sldId id="356" r:id="rId35"/>
    <p:sldId id="350" r:id="rId36"/>
    <p:sldId id="351" r:id="rId37"/>
    <p:sldId id="352" r:id="rId38"/>
    <p:sldId id="353" r:id="rId39"/>
    <p:sldId id="354" r:id="rId40"/>
    <p:sldId id="355" r:id="rId41"/>
    <p:sldId id="372" r:id="rId42"/>
    <p:sldId id="357" r:id="rId43"/>
    <p:sldId id="327" r:id="rId44"/>
    <p:sldId id="328" r:id="rId45"/>
    <p:sldId id="343" r:id="rId46"/>
    <p:sldId id="344" r:id="rId47"/>
    <p:sldId id="345" r:id="rId48"/>
    <p:sldId id="346" r:id="rId49"/>
    <p:sldId id="347" r:id="rId50"/>
    <p:sldId id="348" r:id="rId51"/>
    <p:sldId id="329" r:id="rId52"/>
    <p:sldId id="349" r:id="rId53"/>
    <p:sldId id="331" r:id="rId54"/>
    <p:sldId id="326" r:id="rId55"/>
    <p:sldId id="332" r:id="rId56"/>
    <p:sldId id="333" r:id="rId57"/>
    <p:sldId id="336" r:id="rId58"/>
    <p:sldId id="337" r:id="rId59"/>
    <p:sldId id="338" r:id="rId60"/>
    <p:sldId id="370" r:id="rId61"/>
    <p:sldId id="339" r:id="rId62"/>
    <p:sldId id="365" r:id="rId63"/>
    <p:sldId id="34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321E5-0A31-6541-9820-27D41923422D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99EC5-3BE9-4047-B835-CB1574F3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28E7FD-D9ED-6141-8247-6831919BAADA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Calculations take TIME and as resol improves TIME STEP gets smaller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does this become little more than a cartoon version of reality?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11A71-D30F-4F45-8C0E-3C8106F32F8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6C797C-0BCD-B34B-A369-67B1755D993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Calculations take TIME and as resol improves TIME STEP gets smaller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12647B-AFD6-4F4C-A720-548BB99EFCFC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21C5CB-DE30-774B-A98C-206085D64CB9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731345-0764-9347-9840-B4D415C689BC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14339E-4520-9A42-8059-5F5398FB6996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Witch = where Oct 2007 Witch Creek fire started, one of largest fires in CA history.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Guejito</a:t>
            </a:r>
            <a:r>
              <a:rPr lang="en-US" baseline="0" dirty="0" smtClean="0"/>
              <a:t> fire started later, merged with Witch and other fires.</a:t>
            </a:r>
          </a:p>
          <a:p>
            <a:r>
              <a:rPr lang="en-US" baseline="0" dirty="0" smtClean="0"/>
              <a:t>25+ fires in So Cal in late Oct 2007, during brutally strong Santa Ana wind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EAE20-24BB-F84B-9A2B-9AA4358BADA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EAE20-24BB-F84B-9A2B-9AA4358BADA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EAE20-24BB-F84B-9A2B-9AA4358BADA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283A74-231A-D640-A4C3-4A83A147F9C4}" type="datetimeFigureOut">
              <a:rPr lang="en-US" smtClean="0"/>
              <a:t>5/16/18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c.noaa.gov/exper/mesoanalysis/" TargetMode="Externa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c.noaa.gov/exper/mesoanalysis/" TargetMode="Externa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212" y="3011975"/>
            <a:ext cx="7791682" cy="1793167"/>
          </a:xfrm>
        </p:spPr>
        <p:txBody>
          <a:bodyPr/>
          <a:lstStyle/>
          <a:p>
            <a:r>
              <a:rPr lang="en-US" dirty="0" smtClean="0"/>
              <a:t>Advanced Weather </a:t>
            </a:r>
            <a:r>
              <a:rPr lang="en-US" dirty="0" smtClean="0"/>
              <a:t>Course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Severe Weather</a:t>
            </a:r>
            <a:r>
              <a:rPr lang="en-US" dirty="0" smtClean="0"/>
              <a:t> and Numerical </a:t>
            </a:r>
            <a:r>
              <a:rPr lang="en-US" dirty="0" smtClean="0"/>
              <a:t>W</a:t>
            </a:r>
            <a:r>
              <a:rPr lang="en-US" dirty="0" smtClean="0"/>
              <a:t>eather Prediction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12" y="162861"/>
            <a:ext cx="7737660" cy="206337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211730" y="2226237"/>
            <a:ext cx="6946152" cy="5677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Quasi-geostrophic Omega Equation (diagnoses ascent and likely cloud location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2600" y="6349999"/>
            <a:ext cx="65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Contact: Matthew Vaughan (mvaughan@albany.edu)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6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Wind Shear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wind shear is a change in wind speed and/or direction with height</a:t>
            </a:r>
          </a:p>
          <a:p>
            <a:pPr lvl="1"/>
            <a:r>
              <a:rPr lang="en-US" dirty="0" smtClean="0"/>
              <a:t>Caused by horizontal gradients in temperature</a:t>
            </a:r>
          </a:p>
          <a:p>
            <a:pPr lvl="1"/>
            <a:endParaRPr lang="en-US" dirty="0"/>
          </a:p>
          <a:p>
            <a:r>
              <a:rPr lang="en-US" dirty="0" smtClean="0"/>
              <a:t>From prior research, &gt;30 knots of 0–6-km shear is necessary for severe weather to develop (</a:t>
            </a:r>
            <a:r>
              <a:rPr lang="en-US" dirty="0" err="1" smtClean="0"/>
              <a:t>spc.gov</a:t>
            </a:r>
            <a:r>
              <a:rPr lang="en-US" dirty="0" smtClean="0"/>
              <a:t>/</a:t>
            </a:r>
            <a:r>
              <a:rPr lang="en-US" dirty="0" err="1" smtClean="0"/>
              <a:t>exper</a:t>
            </a:r>
            <a:r>
              <a:rPr lang="en-US" dirty="0" smtClean="0"/>
              <a:t>/sounding/)</a:t>
            </a:r>
          </a:p>
          <a:p>
            <a:pPr lvl="1"/>
            <a:r>
              <a:rPr lang="en-US" dirty="0" smtClean="0">
                <a:hlinkClick r:id="rId2"/>
              </a:rPr>
              <a:t>spc.noaa.gov</a:t>
            </a:r>
            <a:r>
              <a:rPr lang="en-US" dirty="0">
                <a:hlinkClick r:id="rId2"/>
              </a:rPr>
              <a:t>/exper/mesoanalysis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for best computed shear throughout the day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71" y="77434"/>
            <a:ext cx="2345763" cy="14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Wind Shear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wind shear is a change in wind speed and/or direction with height</a:t>
            </a:r>
          </a:p>
          <a:p>
            <a:pPr lvl="1"/>
            <a:r>
              <a:rPr lang="en-US" dirty="0" smtClean="0"/>
              <a:t>Caused by horizontal gradients in temperature</a:t>
            </a:r>
          </a:p>
          <a:p>
            <a:pPr lvl="1"/>
            <a:endParaRPr lang="en-US" dirty="0"/>
          </a:p>
          <a:p>
            <a:r>
              <a:rPr lang="en-US" dirty="0" smtClean="0"/>
              <a:t>From prior research, &gt;30 knots of 0–6-km shear is necessary for severe weather to develop (</a:t>
            </a:r>
            <a:r>
              <a:rPr lang="en-US" dirty="0" err="1" smtClean="0"/>
              <a:t>spc.gov</a:t>
            </a:r>
            <a:r>
              <a:rPr lang="en-US" dirty="0" smtClean="0"/>
              <a:t>/</a:t>
            </a:r>
            <a:r>
              <a:rPr lang="en-US" dirty="0" err="1" smtClean="0"/>
              <a:t>exper</a:t>
            </a:r>
            <a:r>
              <a:rPr lang="en-US" dirty="0" smtClean="0"/>
              <a:t>/sounding/)</a:t>
            </a:r>
          </a:p>
          <a:p>
            <a:pPr lvl="1"/>
            <a:r>
              <a:rPr lang="en-US" dirty="0" smtClean="0">
                <a:hlinkClick r:id="rId2"/>
              </a:rPr>
              <a:t>spc.noaa.gov</a:t>
            </a:r>
            <a:r>
              <a:rPr lang="en-US" dirty="0">
                <a:hlinkClick r:id="rId2"/>
              </a:rPr>
              <a:t>/exper/mesoanalysis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for best computed shear throughout the day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Locally, easterly wind tends to enhance shear in NE</a:t>
            </a:r>
          </a:p>
          <a:p>
            <a:pPr lvl="1"/>
            <a:r>
              <a:rPr lang="en-US" b="1" dirty="0" smtClean="0"/>
              <a:t>Important for field personnel</a:t>
            </a:r>
          </a:p>
          <a:p>
            <a:pPr lvl="2"/>
            <a:r>
              <a:rPr lang="en-US" b="1" dirty="0" smtClean="0"/>
              <a:t>Especially in complex terrain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71" y="77434"/>
            <a:ext cx="2345763" cy="14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Wind Shear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r>
              <a:rPr lang="en-US" sz="4800" dirty="0" smtClean="0"/>
              <a:t>How does vertical wind shear lead to severe weather?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471" y="77434"/>
            <a:ext cx="2345763" cy="14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997885"/>
            <a:ext cx="3257176" cy="183216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526117" y="4913966"/>
            <a:ext cx="986117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234" y="3382546"/>
            <a:ext cx="4631765" cy="32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6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r>
              <a:rPr lang="en-US" dirty="0" smtClean="0"/>
              <a:t>Cold pools can tilt vortex tubes downward, creating bookend vortices and high winds at the surface (e.g. Bow echoes)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4" descr="1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43000"/>
            <a:ext cx="9067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33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7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r>
              <a:rPr lang="en-US" dirty="0" smtClean="0"/>
              <a:t>Cold pools can tilt vortex tubes downward, creating bookend vortices and high winds at the surface (e.g. Bow echoes)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1005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66825"/>
            <a:ext cx="8991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52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r>
              <a:rPr lang="en-US" dirty="0" smtClean="0"/>
              <a:t>Cold pools can tilt vortex tubes downward, creating bookend vortices and high winds at the surface (e.g. Bow echoes)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08099"/>
            <a:ext cx="8059271" cy="53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1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r>
              <a:rPr lang="en-US" dirty="0" smtClean="0"/>
              <a:t>Cold pools can tilt vortex tubes downward, creating bookend vortices and high winds at the surface (e.g. Bow echoes)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118" y="5229412"/>
            <a:ext cx="2068617" cy="14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5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 Tubes and Downdrafts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Tilting of vortex tubes by cumulus clouds can create a rotating updraft</a:t>
            </a:r>
          </a:p>
          <a:p>
            <a:pPr lvl="1"/>
            <a:r>
              <a:rPr lang="en-US" dirty="0" smtClean="0"/>
              <a:t>Like stirring your coffee, this reduces pressure further, strengthening the storm (e.g. Supercell thunderstorm)</a:t>
            </a:r>
          </a:p>
          <a:p>
            <a:pPr lvl="1"/>
            <a:endParaRPr lang="en-US" dirty="0"/>
          </a:p>
          <a:p>
            <a:r>
              <a:rPr lang="en-US" dirty="0" smtClean="0"/>
              <a:t>Cold pools of air can bring higher momentum air to the surface (e.g. severe squall lines)</a:t>
            </a:r>
          </a:p>
          <a:p>
            <a:endParaRPr lang="en-US" dirty="0"/>
          </a:p>
          <a:p>
            <a:r>
              <a:rPr lang="en-US" dirty="0" smtClean="0"/>
              <a:t>Cold pools can tilt vortex tubes downward, creating bookend vortices and high winds at the surface (e.g. Bow echoes)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6" y="1240118"/>
            <a:ext cx="7924558" cy="53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 Weather Principles</a:t>
            </a:r>
          </a:p>
          <a:p>
            <a:pPr lvl="1"/>
            <a:r>
              <a:rPr lang="en-US" dirty="0" smtClean="0"/>
              <a:t>Vertical wind shear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ow echoes and supercell signatures from radar</a:t>
            </a:r>
          </a:p>
          <a:p>
            <a:pPr lvl="1"/>
            <a:r>
              <a:rPr lang="en-US" dirty="0" smtClean="0"/>
              <a:t>Recognizing severe weather threat in the field</a:t>
            </a:r>
          </a:p>
          <a:p>
            <a:endParaRPr lang="en-US" dirty="0"/>
          </a:p>
          <a:p>
            <a:r>
              <a:rPr lang="en-US" dirty="0" smtClean="0"/>
              <a:t>Numerical Weather Prediction</a:t>
            </a:r>
          </a:p>
          <a:p>
            <a:pPr lvl="1"/>
            <a:r>
              <a:rPr lang="en-US" dirty="0" smtClean="0"/>
              <a:t>Principles</a:t>
            </a:r>
          </a:p>
          <a:p>
            <a:pPr lvl="1"/>
            <a:r>
              <a:rPr lang="en-US" dirty="0" smtClean="0"/>
              <a:t>Proper interpretation of ensembles</a:t>
            </a:r>
          </a:p>
          <a:p>
            <a:pPr lvl="1"/>
            <a:r>
              <a:rPr lang="en-US" dirty="0" smtClean="0"/>
              <a:t>Common model biases/trouble spots</a:t>
            </a:r>
          </a:p>
          <a:p>
            <a:endParaRPr lang="en-US" dirty="0" smtClean="0"/>
          </a:p>
          <a:p>
            <a:r>
              <a:rPr lang="en-US" dirty="0" smtClean="0"/>
              <a:t>Questions and Audience-directed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913529"/>
            <a:ext cx="3996226" cy="2247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02" y="2179638"/>
            <a:ext cx="4140065" cy="3795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647" y="5259296"/>
            <a:ext cx="383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Radars collocated at many NWS offices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50217" y="60314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locations across the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614507"/>
            <a:ext cx="6992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Radar beam height gets higher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Weak bias in far-away storms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Detects anything in the sky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12" y="3584388"/>
            <a:ext cx="7620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0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Supercell Reflectivity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4" descr="1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2" y="1543170"/>
            <a:ext cx="7783947" cy="52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79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Supercell Reflectivity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103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2" y="1482070"/>
            <a:ext cx="6999419" cy="537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9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Supercell Radar Velocity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4" descr="1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4" y="1600200"/>
            <a:ext cx="439864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9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Supercell </a:t>
            </a:r>
            <a:r>
              <a:rPr lang="en-US" dirty="0"/>
              <a:t>Radar Velocity </a:t>
            </a:r>
            <a:r>
              <a:rPr lang="en-US" dirty="0" smtClean="0"/>
              <a:t>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4" descr="1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4" y="1600200"/>
            <a:ext cx="439864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0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9" t="48163" r="39972" b="31939"/>
          <a:stretch/>
        </p:blipFill>
        <p:spPr bwMode="auto">
          <a:xfrm>
            <a:off x="4909129" y="2822008"/>
            <a:ext cx="3470426" cy="244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571118" y="2291752"/>
            <a:ext cx="124244" cy="162907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3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Reflectivity and Velocity of a Supercell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28" b="-3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463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Supercell Radar ID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20212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“Hook echo” with top-heavy reflectivity signature</a:t>
            </a:r>
          </a:p>
          <a:p>
            <a:endParaRPr lang="en-US" sz="2800" dirty="0"/>
          </a:p>
          <a:p>
            <a:r>
              <a:rPr lang="en-US" sz="2800" dirty="0" smtClean="0"/>
              <a:t>Doppler velocity couplet near the hook echo</a:t>
            </a:r>
          </a:p>
          <a:p>
            <a:endParaRPr lang="en-US" sz="2800" dirty="0"/>
          </a:p>
          <a:p>
            <a:r>
              <a:rPr lang="en-US" sz="2800" dirty="0" smtClean="0"/>
              <a:t>Hazards:</a:t>
            </a:r>
          </a:p>
          <a:p>
            <a:pPr lvl="1"/>
            <a:r>
              <a:rPr lang="en-US" sz="2600" dirty="0" smtClean="0"/>
              <a:t>Hail in the front flank (can get very large)</a:t>
            </a:r>
          </a:p>
          <a:p>
            <a:pPr lvl="1"/>
            <a:r>
              <a:rPr lang="en-US" sz="2600" dirty="0" smtClean="0"/>
              <a:t>Damaging winds in front flank and hook</a:t>
            </a:r>
          </a:p>
          <a:p>
            <a:pPr lvl="1"/>
            <a:r>
              <a:rPr lang="en-US" sz="2600" dirty="0" smtClean="0"/>
              <a:t>Tornadoes within the hook echo</a:t>
            </a:r>
          </a:p>
          <a:p>
            <a:pPr lvl="1"/>
            <a:endParaRPr lang="en-US" sz="2600" dirty="0"/>
          </a:p>
        </p:txBody>
      </p:sp>
      <p:pic>
        <p:nvPicPr>
          <p:cNvPr id="4" name="Picture 3" descr="103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68" y="274638"/>
            <a:ext cx="1848063" cy="14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49882" t="-3228" b="16453"/>
          <a:stretch/>
        </p:blipFill>
        <p:spPr>
          <a:xfrm>
            <a:off x="7153168" y="3006226"/>
            <a:ext cx="1848062" cy="18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Echo Doppler Radar </a:t>
            </a:r>
            <a:r>
              <a:rPr lang="en-US" dirty="0"/>
              <a:t>S</a:t>
            </a:r>
            <a:r>
              <a:rPr lang="en-US" dirty="0" smtClean="0"/>
              <a:t>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10"/>
          <a:stretch/>
        </p:blipFill>
        <p:spPr>
          <a:xfrm>
            <a:off x="672352" y="2076824"/>
            <a:ext cx="6902823" cy="4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Echo Doppler Radar </a:t>
            </a:r>
            <a:r>
              <a:rPr lang="en-US" dirty="0"/>
              <a:t>S</a:t>
            </a:r>
            <a:r>
              <a:rPr lang="en-US" dirty="0" smtClean="0"/>
              <a:t>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1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6" y="1600200"/>
            <a:ext cx="764967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NWS definition:</a:t>
            </a:r>
          </a:p>
          <a:p>
            <a:pPr lvl="1"/>
            <a:r>
              <a:rPr lang="en-US" dirty="0" smtClean="0"/>
              <a:t>Wind gust greater than 58 MPH</a:t>
            </a:r>
          </a:p>
          <a:p>
            <a:pPr lvl="1"/>
            <a:r>
              <a:rPr lang="en-US" dirty="0" smtClean="0"/>
              <a:t>Hail over 1” (&lt;0.75” prior to 2013)</a:t>
            </a:r>
          </a:p>
          <a:p>
            <a:pPr lvl="1"/>
            <a:r>
              <a:rPr lang="en-US" dirty="0" smtClean="0"/>
              <a:t>Tornado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Shape 3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3398" y="3289059"/>
            <a:ext cx="5950938" cy="3406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75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Echo Doppler Radar </a:t>
            </a:r>
            <a:r>
              <a:rPr lang="en-US" dirty="0"/>
              <a:t>S</a:t>
            </a:r>
            <a:r>
              <a:rPr lang="en-US" dirty="0" smtClean="0"/>
              <a:t>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" y="1600200"/>
            <a:ext cx="7709647" cy="52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9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Echo Radar ID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Watch for “bowing” in the middle of small line segments</a:t>
            </a:r>
          </a:p>
          <a:p>
            <a:pPr lvl="1"/>
            <a:r>
              <a:rPr lang="en-US" sz="2600" dirty="0" smtClean="0"/>
              <a:t>Most common severe weather mode in Northeast</a:t>
            </a:r>
          </a:p>
          <a:p>
            <a:pPr lvl="1"/>
            <a:r>
              <a:rPr lang="en-US" sz="2600" dirty="0" smtClean="0"/>
              <a:t>Bookend vortices are more definitive, though NWS will likely warn that</a:t>
            </a:r>
          </a:p>
          <a:p>
            <a:pPr lvl="1"/>
            <a:endParaRPr lang="en-US" sz="2600" dirty="0"/>
          </a:p>
          <a:p>
            <a:r>
              <a:rPr lang="en-US" sz="2800" dirty="0" smtClean="0"/>
              <a:t>If radar is close enough, Doppler velocity can confirm wind hazard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06" y="4893986"/>
            <a:ext cx="2653553" cy="1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Large computers create grid boxes over the Earth and assign temp, wind, dew point, etc. to each grid box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39" y="2684360"/>
            <a:ext cx="3945965" cy="39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6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Large computers create grid boxes over the Earth and assign temp, wind, dew point</a:t>
            </a:r>
            <a:r>
              <a:rPr lang="en-US" sz="2800" dirty="0" smtClean="0"/>
              <a:t>, terrain height, </a:t>
            </a:r>
            <a:r>
              <a:rPr lang="en-US" sz="2800" dirty="0"/>
              <a:t>etc. to each grid box 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r>
              <a:rPr lang="en-US" sz="2800" dirty="0" smtClean="0"/>
              <a:t>Spatial resolution varies from ~50 mile to ~1.6 mile “pixel density”</a:t>
            </a:r>
          </a:p>
          <a:p>
            <a:endParaRPr lang="en-US" sz="2800" dirty="0" smtClean="0"/>
          </a:p>
          <a:p>
            <a:r>
              <a:rPr lang="en-US" sz="2800" dirty="0" smtClean="0"/>
              <a:t>Correlated with observation density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977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katrina-08-28-2005-154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0"/>
            <a:ext cx="85280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Hurricane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Katrina satellite picture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composed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 1 km pixels.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High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resolution model = possibly accurate, definitely expensive,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and extremely time-consuming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3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katrina-08-28-2005-154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0"/>
            <a:ext cx="85280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 model resolution increases, we see more, but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computers must be much bigger</a:t>
            </a:r>
            <a:endParaRPr lang="en-US" sz="20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9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katrina-08-28-2005-1545z_12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85201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Compromising on the resolution – now it’s 10 km</a:t>
            </a: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4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katrina-08-28-2005-1545z_12dpi_4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85201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30 km resolution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katrina-08-28-2005-1545z_12dpi_2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0"/>
            <a:ext cx="8501063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60 km…At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what point would we not be able to tell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hurricane if we had not known it from the start?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NWS definition:</a:t>
            </a:r>
          </a:p>
          <a:p>
            <a:pPr lvl="1"/>
            <a:r>
              <a:rPr lang="en-US" dirty="0" smtClean="0"/>
              <a:t>Wind gust greater than 58 MPH</a:t>
            </a:r>
          </a:p>
          <a:p>
            <a:pPr lvl="1"/>
            <a:r>
              <a:rPr lang="en-US" dirty="0" smtClean="0"/>
              <a:t>Hail over 1” (&lt;0.75” prior to 2013)</a:t>
            </a:r>
          </a:p>
          <a:p>
            <a:pPr lvl="1"/>
            <a:r>
              <a:rPr lang="en-US" dirty="0" smtClean="0"/>
              <a:t>Tornado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1854" y="3423823"/>
            <a:ext cx="1918876" cy="32029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800" dirty="0" smtClean="0"/>
              <a:t>Normalized frequency of occurrence of widespread severe weather days in the Northeast U.S. </a:t>
            </a:r>
            <a:endParaRPr lang="en-US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99336" y="909701"/>
            <a:ext cx="2074264" cy="1879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800" dirty="0" smtClean="0"/>
              <a:t>Blue = frequency</a:t>
            </a:r>
          </a:p>
          <a:p>
            <a:pPr marL="114300" indent="0">
              <a:buNone/>
            </a:pPr>
            <a:r>
              <a:rPr lang="en-US" sz="1800" dirty="0" smtClean="0"/>
              <a:t>Red = worse than average forecasts</a:t>
            </a:r>
          </a:p>
          <a:p>
            <a:pPr marL="114300" indent="0">
              <a:buNone/>
            </a:pPr>
            <a:r>
              <a:rPr lang="en-US" sz="1800" dirty="0" smtClean="0"/>
              <a:t>Green = better than average forecasts</a:t>
            </a:r>
            <a:endParaRPr lang="en-US" sz="1800" dirty="0"/>
          </a:p>
        </p:txBody>
      </p:sp>
      <p:pic>
        <p:nvPicPr>
          <p:cNvPr id="4" name="Shape 359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84" y="2788760"/>
            <a:ext cx="6151016" cy="379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36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katrina-08-28-2005-1545z_1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0"/>
            <a:ext cx="843756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120 km…This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 the world as seen by global weather models not so long ago, and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still many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climate models today.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778D-EF6E-0544-8C8F-E23506D161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4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equations of motion are integrated forward with time at each location</a:t>
            </a:r>
          </a:p>
          <a:p>
            <a:pPr lvl="1"/>
            <a:r>
              <a:rPr lang="en-US" sz="2600" dirty="0" smtClean="0"/>
              <a:t>(new forecast = old forecast + change function)</a:t>
            </a:r>
            <a:endParaRPr lang="en-US" sz="2400" dirty="0" smtClean="0"/>
          </a:p>
          <a:p>
            <a:endParaRPr lang="en-US" sz="2800" dirty="0"/>
          </a:p>
          <a:p>
            <a:pPr marL="11430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8" y="5735795"/>
            <a:ext cx="2513202" cy="6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209176" y="3033059"/>
            <a:ext cx="2002118" cy="2719294"/>
          </a:xfrm>
          <a:custGeom>
            <a:avLst/>
            <a:gdLst>
              <a:gd name="connsiteX0" fmla="*/ 2002118 w 2002118"/>
              <a:gd name="connsiteY0" fmla="*/ 0 h 2719294"/>
              <a:gd name="connsiteX1" fmla="*/ 821765 w 2002118"/>
              <a:gd name="connsiteY1" fmla="*/ 14941 h 2719294"/>
              <a:gd name="connsiteX2" fmla="*/ 552824 w 2002118"/>
              <a:gd name="connsiteY2" fmla="*/ 44823 h 2719294"/>
              <a:gd name="connsiteX3" fmla="*/ 239059 w 2002118"/>
              <a:gd name="connsiteY3" fmla="*/ 59765 h 2719294"/>
              <a:gd name="connsiteX4" fmla="*/ 119530 w 2002118"/>
              <a:gd name="connsiteY4" fmla="*/ 104588 h 2719294"/>
              <a:gd name="connsiteX5" fmla="*/ 44824 w 2002118"/>
              <a:gd name="connsiteY5" fmla="*/ 194235 h 2719294"/>
              <a:gd name="connsiteX6" fmla="*/ 14942 w 2002118"/>
              <a:gd name="connsiteY6" fmla="*/ 254000 h 2719294"/>
              <a:gd name="connsiteX7" fmla="*/ 0 w 2002118"/>
              <a:gd name="connsiteY7" fmla="*/ 343647 h 2719294"/>
              <a:gd name="connsiteX8" fmla="*/ 29883 w 2002118"/>
              <a:gd name="connsiteY8" fmla="*/ 537882 h 2719294"/>
              <a:gd name="connsiteX9" fmla="*/ 59765 w 2002118"/>
              <a:gd name="connsiteY9" fmla="*/ 627529 h 2719294"/>
              <a:gd name="connsiteX10" fmla="*/ 74706 w 2002118"/>
              <a:gd name="connsiteY10" fmla="*/ 672353 h 2719294"/>
              <a:gd name="connsiteX11" fmla="*/ 104589 w 2002118"/>
              <a:gd name="connsiteY11" fmla="*/ 702235 h 2719294"/>
              <a:gd name="connsiteX12" fmla="*/ 149412 w 2002118"/>
              <a:gd name="connsiteY12" fmla="*/ 791882 h 2719294"/>
              <a:gd name="connsiteX13" fmla="*/ 179295 w 2002118"/>
              <a:gd name="connsiteY13" fmla="*/ 881529 h 2719294"/>
              <a:gd name="connsiteX14" fmla="*/ 209177 w 2002118"/>
              <a:gd name="connsiteY14" fmla="*/ 941294 h 2719294"/>
              <a:gd name="connsiteX15" fmla="*/ 239059 w 2002118"/>
              <a:gd name="connsiteY15" fmla="*/ 1030941 h 2719294"/>
              <a:gd name="connsiteX16" fmla="*/ 254000 w 2002118"/>
              <a:gd name="connsiteY16" fmla="*/ 1075765 h 2719294"/>
              <a:gd name="connsiteX17" fmla="*/ 283883 w 2002118"/>
              <a:gd name="connsiteY17" fmla="*/ 1105647 h 2719294"/>
              <a:gd name="connsiteX18" fmla="*/ 313765 w 2002118"/>
              <a:gd name="connsiteY18" fmla="*/ 1464235 h 2719294"/>
              <a:gd name="connsiteX19" fmla="*/ 328706 w 2002118"/>
              <a:gd name="connsiteY19" fmla="*/ 1553882 h 2719294"/>
              <a:gd name="connsiteX20" fmla="*/ 373530 w 2002118"/>
              <a:gd name="connsiteY20" fmla="*/ 1598706 h 2719294"/>
              <a:gd name="connsiteX21" fmla="*/ 418353 w 2002118"/>
              <a:gd name="connsiteY21" fmla="*/ 1792941 h 2719294"/>
              <a:gd name="connsiteX22" fmla="*/ 448236 w 2002118"/>
              <a:gd name="connsiteY22" fmla="*/ 1882588 h 2719294"/>
              <a:gd name="connsiteX23" fmla="*/ 508000 w 2002118"/>
              <a:gd name="connsiteY23" fmla="*/ 1972235 h 2719294"/>
              <a:gd name="connsiteX24" fmla="*/ 522942 w 2002118"/>
              <a:gd name="connsiteY24" fmla="*/ 2032000 h 2719294"/>
              <a:gd name="connsiteX25" fmla="*/ 552824 w 2002118"/>
              <a:gd name="connsiteY25" fmla="*/ 2181412 h 2719294"/>
              <a:gd name="connsiteX26" fmla="*/ 567765 w 2002118"/>
              <a:gd name="connsiteY26" fmla="*/ 2241176 h 2719294"/>
              <a:gd name="connsiteX27" fmla="*/ 582706 w 2002118"/>
              <a:gd name="connsiteY27" fmla="*/ 2286000 h 2719294"/>
              <a:gd name="connsiteX28" fmla="*/ 597648 w 2002118"/>
              <a:gd name="connsiteY28" fmla="*/ 2360706 h 2719294"/>
              <a:gd name="connsiteX29" fmla="*/ 627530 w 2002118"/>
              <a:gd name="connsiteY29" fmla="*/ 2420470 h 2719294"/>
              <a:gd name="connsiteX30" fmla="*/ 657412 w 2002118"/>
              <a:gd name="connsiteY30" fmla="*/ 2525059 h 2719294"/>
              <a:gd name="connsiteX31" fmla="*/ 672353 w 2002118"/>
              <a:gd name="connsiteY31" fmla="*/ 2689412 h 2719294"/>
              <a:gd name="connsiteX32" fmla="*/ 687295 w 2002118"/>
              <a:gd name="connsiteY32" fmla="*/ 2629647 h 2719294"/>
              <a:gd name="connsiteX33" fmla="*/ 747059 w 2002118"/>
              <a:gd name="connsiteY33" fmla="*/ 2495176 h 2719294"/>
              <a:gd name="connsiteX34" fmla="*/ 762000 w 2002118"/>
              <a:gd name="connsiteY34" fmla="*/ 2450353 h 2719294"/>
              <a:gd name="connsiteX35" fmla="*/ 821765 w 2002118"/>
              <a:gd name="connsiteY35" fmla="*/ 2360706 h 2719294"/>
              <a:gd name="connsiteX36" fmla="*/ 836706 w 2002118"/>
              <a:gd name="connsiteY36" fmla="*/ 2315882 h 2719294"/>
              <a:gd name="connsiteX37" fmla="*/ 866589 w 2002118"/>
              <a:gd name="connsiteY37" fmla="*/ 2286000 h 2719294"/>
              <a:gd name="connsiteX38" fmla="*/ 896471 w 2002118"/>
              <a:gd name="connsiteY38" fmla="*/ 2241176 h 2719294"/>
              <a:gd name="connsiteX39" fmla="*/ 851648 w 2002118"/>
              <a:gd name="connsiteY39" fmla="*/ 2345765 h 2719294"/>
              <a:gd name="connsiteX40" fmla="*/ 836706 w 2002118"/>
              <a:gd name="connsiteY40" fmla="*/ 2390588 h 2719294"/>
              <a:gd name="connsiteX41" fmla="*/ 806824 w 2002118"/>
              <a:gd name="connsiteY41" fmla="*/ 2435412 h 2719294"/>
              <a:gd name="connsiteX42" fmla="*/ 747059 w 2002118"/>
              <a:gd name="connsiteY42" fmla="*/ 2569882 h 2719294"/>
              <a:gd name="connsiteX43" fmla="*/ 717177 w 2002118"/>
              <a:gd name="connsiteY43" fmla="*/ 2659529 h 2719294"/>
              <a:gd name="connsiteX44" fmla="*/ 702236 w 2002118"/>
              <a:gd name="connsiteY44" fmla="*/ 2704353 h 2719294"/>
              <a:gd name="connsiteX45" fmla="*/ 657412 w 2002118"/>
              <a:gd name="connsiteY45" fmla="*/ 2719294 h 2719294"/>
              <a:gd name="connsiteX46" fmla="*/ 597648 w 2002118"/>
              <a:gd name="connsiteY46" fmla="*/ 2659529 h 2719294"/>
              <a:gd name="connsiteX47" fmla="*/ 552824 w 2002118"/>
              <a:gd name="connsiteY47" fmla="*/ 2644588 h 2719294"/>
              <a:gd name="connsiteX48" fmla="*/ 493059 w 2002118"/>
              <a:gd name="connsiteY48" fmla="*/ 2569882 h 2719294"/>
              <a:gd name="connsiteX49" fmla="*/ 463177 w 2002118"/>
              <a:gd name="connsiteY49" fmla="*/ 2525059 h 2719294"/>
              <a:gd name="connsiteX50" fmla="*/ 433295 w 2002118"/>
              <a:gd name="connsiteY50" fmla="*/ 2495176 h 2719294"/>
              <a:gd name="connsiteX51" fmla="*/ 403412 w 2002118"/>
              <a:gd name="connsiteY51" fmla="*/ 2450353 h 2719294"/>
              <a:gd name="connsiteX52" fmla="*/ 358589 w 2002118"/>
              <a:gd name="connsiteY52" fmla="*/ 2435412 h 2719294"/>
              <a:gd name="connsiteX53" fmla="*/ 313765 w 2002118"/>
              <a:gd name="connsiteY53" fmla="*/ 2405529 h 2719294"/>
              <a:gd name="connsiteX54" fmla="*/ 268942 w 2002118"/>
              <a:gd name="connsiteY54" fmla="*/ 2390588 h 2719294"/>
              <a:gd name="connsiteX55" fmla="*/ 254000 w 2002118"/>
              <a:gd name="connsiteY55" fmla="*/ 2345765 h 271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02118" h="2719294">
                <a:moveTo>
                  <a:pt x="2002118" y="0"/>
                </a:moveTo>
                <a:lnTo>
                  <a:pt x="821765" y="14941"/>
                </a:lnTo>
                <a:cubicBezTo>
                  <a:pt x="335464" y="25629"/>
                  <a:pt x="841460" y="23442"/>
                  <a:pt x="552824" y="44823"/>
                </a:cubicBezTo>
                <a:cubicBezTo>
                  <a:pt x="448403" y="52558"/>
                  <a:pt x="343647" y="54784"/>
                  <a:pt x="239059" y="59765"/>
                </a:cubicBezTo>
                <a:cubicBezTo>
                  <a:pt x="190934" y="71796"/>
                  <a:pt x="161600" y="74538"/>
                  <a:pt x="119530" y="104588"/>
                </a:cubicBezTo>
                <a:cubicBezTo>
                  <a:pt x="89694" y="125899"/>
                  <a:pt x="62900" y="162602"/>
                  <a:pt x="44824" y="194235"/>
                </a:cubicBezTo>
                <a:cubicBezTo>
                  <a:pt x="33774" y="213573"/>
                  <a:pt x="24903" y="234078"/>
                  <a:pt x="14942" y="254000"/>
                </a:cubicBezTo>
                <a:cubicBezTo>
                  <a:pt x="9961" y="283882"/>
                  <a:pt x="0" y="313352"/>
                  <a:pt x="0" y="343647"/>
                </a:cubicBezTo>
                <a:cubicBezTo>
                  <a:pt x="0" y="403267"/>
                  <a:pt x="11840" y="477738"/>
                  <a:pt x="29883" y="537882"/>
                </a:cubicBezTo>
                <a:cubicBezTo>
                  <a:pt x="38934" y="568052"/>
                  <a:pt x="49804" y="597647"/>
                  <a:pt x="59765" y="627529"/>
                </a:cubicBezTo>
                <a:cubicBezTo>
                  <a:pt x="64745" y="642470"/>
                  <a:pt x="63569" y="661217"/>
                  <a:pt x="74706" y="672353"/>
                </a:cubicBezTo>
                <a:lnTo>
                  <a:pt x="104589" y="702235"/>
                </a:lnTo>
                <a:cubicBezTo>
                  <a:pt x="159075" y="865695"/>
                  <a:pt x="72181" y="618114"/>
                  <a:pt x="149412" y="791882"/>
                </a:cubicBezTo>
                <a:cubicBezTo>
                  <a:pt x="162205" y="820666"/>
                  <a:pt x="165208" y="853356"/>
                  <a:pt x="179295" y="881529"/>
                </a:cubicBezTo>
                <a:cubicBezTo>
                  <a:pt x="189256" y="901451"/>
                  <a:pt x="200905" y="920614"/>
                  <a:pt x="209177" y="941294"/>
                </a:cubicBezTo>
                <a:cubicBezTo>
                  <a:pt x="220875" y="970540"/>
                  <a:pt x="229098" y="1001059"/>
                  <a:pt x="239059" y="1030941"/>
                </a:cubicBezTo>
                <a:cubicBezTo>
                  <a:pt x="244039" y="1045882"/>
                  <a:pt x="242863" y="1064629"/>
                  <a:pt x="254000" y="1075765"/>
                </a:cubicBezTo>
                <a:lnTo>
                  <a:pt x="283883" y="1105647"/>
                </a:lnTo>
                <a:cubicBezTo>
                  <a:pt x="333621" y="1254861"/>
                  <a:pt x="286868" y="1101117"/>
                  <a:pt x="313765" y="1464235"/>
                </a:cubicBezTo>
                <a:cubicBezTo>
                  <a:pt x="316003" y="1494447"/>
                  <a:pt x="316402" y="1526199"/>
                  <a:pt x="328706" y="1553882"/>
                </a:cubicBezTo>
                <a:cubicBezTo>
                  <a:pt x="337288" y="1573191"/>
                  <a:pt x="358589" y="1583765"/>
                  <a:pt x="373530" y="1598706"/>
                </a:cubicBezTo>
                <a:cubicBezTo>
                  <a:pt x="394990" y="1770391"/>
                  <a:pt x="371426" y="1663893"/>
                  <a:pt x="418353" y="1792941"/>
                </a:cubicBezTo>
                <a:cubicBezTo>
                  <a:pt x="429118" y="1822543"/>
                  <a:pt x="430764" y="1856379"/>
                  <a:pt x="448236" y="1882588"/>
                </a:cubicBezTo>
                <a:lnTo>
                  <a:pt x="508000" y="1972235"/>
                </a:lnTo>
                <a:cubicBezTo>
                  <a:pt x="512981" y="1992157"/>
                  <a:pt x="518639" y="2011921"/>
                  <a:pt x="522942" y="2032000"/>
                </a:cubicBezTo>
                <a:cubicBezTo>
                  <a:pt x="533584" y="2081663"/>
                  <a:pt x="540506" y="2132138"/>
                  <a:pt x="552824" y="2181412"/>
                </a:cubicBezTo>
                <a:cubicBezTo>
                  <a:pt x="557804" y="2201333"/>
                  <a:pt x="562124" y="2221432"/>
                  <a:pt x="567765" y="2241176"/>
                </a:cubicBezTo>
                <a:cubicBezTo>
                  <a:pt x="572092" y="2256320"/>
                  <a:pt x="578886" y="2270721"/>
                  <a:pt x="582706" y="2286000"/>
                </a:cubicBezTo>
                <a:cubicBezTo>
                  <a:pt x="588865" y="2310637"/>
                  <a:pt x="589617" y="2336614"/>
                  <a:pt x="597648" y="2360706"/>
                </a:cubicBezTo>
                <a:cubicBezTo>
                  <a:pt x="604691" y="2381836"/>
                  <a:pt x="618756" y="2399998"/>
                  <a:pt x="627530" y="2420470"/>
                </a:cubicBezTo>
                <a:cubicBezTo>
                  <a:pt x="640390" y="2450478"/>
                  <a:pt x="649831" y="2494733"/>
                  <a:pt x="657412" y="2525059"/>
                </a:cubicBezTo>
                <a:cubicBezTo>
                  <a:pt x="662392" y="2579843"/>
                  <a:pt x="657240" y="2636518"/>
                  <a:pt x="672353" y="2689412"/>
                </a:cubicBezTo>
                <a:cubicBezTo>
                  <a:pt x="677994" y="2709157"/>
                  <a:pt x="681394" y="2649316"/>
                  <a:pt x="687295" y="2629647"/>
                </a:cubicBezTo>
                <a:cubicBezTo>
                  <a:pt x="745116" y="2436911"/>
                  <a:pt x="687014" y="2615267"/>
                  <a:pt x="747059" y="2495176"/>
                </a:cubicBezTo>
                <a:cubicBezTo>
                  <a:pt x="754102" y="2481089"/>
                  <a:pt x="754351" y="2464120"/>
                  <a:pt x="762000" y="2450353"/>
                </a:cubicBezTo>
                <a:cubicBezTo>
                  <a:pt x="779442" y="2418958"/>
                  <a:pt x="821765" y="2360706"/>
                  <a:pt x="821765" y="2360706"/>
                </a:cubicBezTo>
                <a:cubicBezTo>
                  <a:pt x="826745" y="2345765"/>
                  <a:pt x="828603" y="2329387"/>
                  <a:pt x="836706" y="2315882"/>
                </a:cubicBezTo>
                <a:cubicBezTo>
                  <a:pt x="843954" y="2303803"/>
                  <a:pt x="857789" y="2297000"/>
                  <a:pt x="866589" y="2286000"/>
                </a:cubicBezTo>
                <a:cubicBezTo>
                  <a:pt x="877807" y="2271978"/>
                  <a:pt x="886510" y="2256117"/>
                  <a:pt x="896471" y="2241176"/>
                </a:cubicBezTo>
                <a:cubicBezTo>
                  <a:pt x="865377" y="2365552"/>
                  <a:pt x="903237" y="2242588"/>
                  <a:pt x="851648" y="2345765"/>
                </a:cubicBezTo>
                <a:cubicBezTo>
                  <a:pt x="844605" y="2359852"/>
                  <a:pt x="843749" y="2376501"/>
                  <a:pt x="836706" y="2390588"/>
                </a:cubicBezTo>
                <a:cubicBezTo>
                  <a:pt x="828675" y="2406649"/>
                  <a:pt x="814117" y="2419003"/>
                  <a:pt x="806824" y="2435412"/>
                </a:cubicBezTo>
                <a:cubicBezTo>
                  <a:pt x="735707" y="2595428"/>
                  <a:pt x="814685" y="2468446"/>
                  <a:pt x="747059" y="2569882"/>
                </a:cubicBezTo>
                <a:lnTo>
                  <a:pt x="717177" y="2659529"/>
                </a:lnTo>
                <a:cubicBezTo>
                  <a:pt x="712197" y="2674470"/>
                  <a:pt x="717177" y="2699373"/>
                  <a:pt x="702236" y="2704353"/>
                </a:cubicBezTo>
                <a:lnTo>
                  <a:pt x="657412" y="2719294"/>
                </a:lnTo>
                <a:cubicBezTo>
                  <a:pt x="537883" y="2679451"/>
                  <a:pt x="677335" y="2739216"/>
                  <a:pt x="597648" y="2659529"/>
                </a:cubicBezTo>
                <a:cubicBezTo>
                  <a:pt x="586511" y="2648392"/>
                  <a:pt x="567765" y="2649568"/>
                  <a:pt x="552824" y="2644588"/>
                </a:cubicBezTo>
                <a:cubicBezTo>
                  <a:pt x="460852" y="2506630"/>
                  <a:pt x="578218" y="2676331"/>
                  <a:pt x="493059" y="2569882"/>
                </a:cubicBezTo>
                <a:cubicBezTo>
                  <a:pt x="481841" y="2555860"/>
                  <a:pt x="474394" y="2539081"/>
                  <a:pt x="463177" y="2525059"/>
                </a:cubicBezTo>
                <a:cubicBezTo>
                  <a:pt x="454377" y="2514059"/>
                  <a:pt x="442095" y="2506176"/>
                  <a:pt x="433295" y="2495176"/>
                </a:cubicBezTo>
                <a:cubicBezTo>
                  <a:pt x="422077" y="2481154"/>
                  <a:pt x="417434" y="2461571"/>
                  <a:pt x="403412" y="2450353"/>
                </a:cubicBezTo>
                <a:cubicBezTo>
                  <a:pt x="391114" y="2440515"/>
                  <a:pt x="373530" y="2440392"/>
                  <a:pt x="358589" y="2435412"/>
                </a:cubicBezTo>
                <a:cubicBezTo>
                  <a:pt x="343648" y="2425451"/>
                  <a:pt x="329826" y="2413560"/>
                  <a:pt x="313765" y="2405529"/>
                </a:cubicBezTo>
                <a:cubicBezTo>
                  <a:pt x="299679" y="2398486"/>
                  <a:pt x="280078" y="2401724"/>
                  <a:pt x="268942" y="2390588"/>
                </a:cubicBezTo>
                <a:cubicBezTo>
                  <a:pt x="257805" y="2379452"/>
                  <a:pt x="254000" y="2345765"/>
                  <a:pt x="254000" y="2345765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9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equations of motion are integrated forward with time at each location</a:t>
            </a:r>
          </a:p>
          <a:p>
            <a:pPr lvl="1"/>
            <a:r>
              <a:rPr lang="en-US" sz="2600" dirty="0" smtClean="0"/>
              <a:t>(new forecast = old forecast + change function)</a:t>
            </a:r>
            <a:endParaRPr lang="en-US" sz="2400" dirty="0" smtClean="0"/>
          </a:p>
          <a:p>
            <a:endParaRPr lang="en-US" sz="2800" dirty="0"/>
          </a:p>
          <a:p>
            <a:r>
              <a:rPr lang="en-US" sz="2800" dirty="0" smtClean="0"/>
              <a:t>Easy in theory, hard in practice…why?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35" y="4049058"/>
            <a:ext cx="2693894" cy="2693894"/>
          </a:xfrm>
          <a:prstGeom prst="rect">
            <a:avLst/>
          </a:prstGeom>
        </p:spPr>
      </p:pic>
      <p:pic>
        <p:nvPicPr>
          <p:cNvPr id="6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8" y="5735795"/>
            <a:ext cx="2513202" cy="6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209176" y="3033059"/>
            <a:ext cx="2002118" cy="2719294"/>
          </a:xfrm>
          <a:custGeom>
            <a:avLst/>
            <a:gdLst>
              <a:gd name="connsiteX0" fmla="*/ 2002118 w 2002118"/>
              <a:gd name="connsiteY0" fmla="*/ 0 h 2719294"/>
              <a:gd name="connsiteX1" fmla="*/ 821765 w 2002118"/>
              <a:gd name="connsiteY1" fmla="*/ 14941 h 2719294"/>
              <a:gd name="connsiteX2" fmla="*/ 552824 w 2002118"/>
              <a:gd name="connsiteY2" fmla="*/ 44823 h 2719294"/>
              <a:gd name="connsiteX3" fmla="*/ 239059 w 2002118"/>
              <a:gd name="connsiteY3" fmla="*/ 59765 h 2719294"/>
              <a:gd name="connsiteX4" fmla="*/ 119530 w 2002118"/>
              <a:gd name="connsiteY4" fmla="*/ 104588 h 2719294"/>
              <a:gd name="connsiteX5" fmla="*/ 44824 w 2002118"/>
              <a:gd name="connsiteY5" fmla="*/ 194235 h 2719294"/>
              <a:gd name="connsiteX6" fmla="*/ 14942 w 2002118"/>
              <a:gd name="connsiteY6" fmla="*/ 254000 h 2719294"/>
              <a:gd name="connsiteX7" fmla="*/ 0 w 2002118"/>
              <a:gd name="connsiteY7" fmla="*/ 343647 h 2719294"/>
              <a:gd name="connsiteX8" fmla="*/ 29883 w 2002118"/>
              <a:gd name="connsiteY8" fmla="*/ 537882 h 2719294"/>
              <a:gd name="connsiteX9" fmla="*/ 59765 w 2002118"/>
              <a:gd name="connsiteY9" fmla="*/ 627529 h 2719294"/>
              <a:gd name="connsiteX10" fmla="*/ 74706 w 2002118"/>
              <a:gd name="connsiteY10" fmla="*/ 672353 h 2719294"/>
              <a:gd name="connsiteX11" fmla="*/ 104589 w 2002118"/>
              <a:gd name="connsiteY11" fmla="*/ 702235 h 2719294"/>
              <a:gd name="connsiteX12" fmla="*/ 149412 w 2002118"/>
              <a:gd name="connsiteY12" fmla="*/ 791882 h 2719294"/>
              <a:gd name="connsiteX13" fmla="*/ 179295 w 2002118"/>
              <a:gd name="connsiteY13" fmla="*/ 881529 h 2719294"/>
              <a:gd name="connsiteX14" fmla="*/ 209177 w 2002118"/>
              <a:gd name="connsiteY14" fmla="*/ 941294 h 2719294"/>
              <a:gd name="connsiteX15" fmla="*/ 239059 w 2002118"/>
              <a:gd name="connsiteY15" fmla="*/ 1030941 h 2719294"/>
              <a:gd name="connsiteX16" fmla="*/ 254000 w 2002118"/>
              <a:gd name="connsiteY16" fmla="*/ 1075765 h 2719294"/>
              <a:gd name="connsiteX17" fmla="*/ 283883 w 2002118"/>
              <a:gd name="connsiteY17" fmla="*/ 1105647 h 2719294"/>
              <a:gd name="connsiteX18" fmla="*/ 313765 w 2002118"/>
              <a:gd name="connsiteY18" fmla="*/ 1464235 h 2719294"/>
              <a:gd name="connsiteX19" fmla="*/ 328706 w 2002118"/>
              <a:gd name="connsiteY19" fmla="*/ 1553882 h 2719294"/>
              <a:gd name="connsiteX20" fmla="*/ 373530 w 2002118"/>
              <a:gd name="connsiteY20" fmla="*/ 1598706 h 2719294"/>
              <a:gd name="connsiteX21" fmla="*/ 418353 w 2002118"/>
              <a:gd name="connsiteY21" fmla="*/ 1792941 h 2719294"/>
              <a:gd name="connsiteX22" fmla="*/ 448236 w 2002118"/>
              <a:gd name="connsiteY22" fmla="*/ 1882588 h 2719294"/>
              <a:gd name="connsiteX23" fmla="*/ 508000 w 2002118"/>
              <a:gd name="connsiteY23" fmla="*/ 1972235 h 2719294"/>
              <a:gd name="connsiteX24" fmla="*/ 522942 w 2002118"/>
              <a:gd name="connsiteY24" fmla="*/ 2032000 h 2719294"/>
              <a:gd name="connsiteX25" fmla="*/ 552824 w 2002118"/>
              <a:gd name="connsiteY25" fmla="*/ 2181412 h 2719294"/>
              <a:gd name="connsiteX26" fmla="*/ 567765 w 2002118"/>
              <a:gd name="connsiteY26" fmla="*/ 2241176 h 2719294"/>
              <a:gd name="connsiteX27" fmla="*/ 582706 w 2002118"/>
              <a:gd name="connsiteY27" fmla="*/ 2286000 h 2719294"/>
              <a:gd name="connsiteX28" fmla="*/ 597648 w 2002118"/>
              <a:gd name="connsiteY28" fmla="*/ 2360706 h 2719294"/>
              <a:gd name="connsiteX29" fmla="*/ 627530 w 2002118"/>
              <a:gd name="connsiteY29" fmla="*/ 2420470 h 2719294"/>
              <a:gd name="connsiteX30" fmla="*/ 657412 w 2002118"/>
              <a:gd name="connsiteY30" fmla="*/ 2525059 h 2719294"/>
              <a:gd name="connsiteX31" fmla="*/ 672353 w 2002118"/>
              <a:gd name="connsiteY31" fmla="*/ 2689412 h 2719294"/>
              <a:gd name="connsiteX32" fmla="*/ 687295 w 2002118"/>
              <a:gd name="connsiteY32" fmla="*/ 2629647 h 2719294"/>
              <a:gd name="connsiteX33" fmla="*/ 747059 w 2002118"/>
              <a:gd name="connsiteY33" fmla="*/ 2495176 h 2719294"/>
              <a:gd name="connsiteX34" fmla="*/ 762000 w 2002118"/>
              <a:gd name="connsiteY34" fmla="*/ 2450353 h 2719294"/>
              <a:gd name="connsiteX35" fmla="*/ 821765 w 2002118"/>
              <a:gd name="connsiteY35" fmla="*/ 2360706 h 2719294"/>
              <a:gd name="connsiteX36" fmla="*/ 836706 w 2002118"/>
              <a:gd name="connsiteY36" fmla="*/ 2315882 h 2719294"/>
              <a:gd name="connsiteX37" fmla="*/ 866589 w 2002118"/>
              <a:gd name="connsiteY37" fmla="*/ 2286000 h 2719294"/>
              <a:gd name="connsiteX38" fmla="*/ 896471 w 2002118"/>
              <a:gd name="connsiteY38" fmla="*/ 2241176 h 2719294"/>
              <a:gd name="connsiteX39" fmla="*/ 851648 w 2002118"/>
              <a:gd name="connsiteY39" fmla="*/ 2345765 h 2719294"/>
              <a:gd name="connsiteX40" fmla="*/ 836706 w 2002118"/>
              <a:gd name="connsiteY40" fmla="*/ 2390588 h 2719294"/>
              <a:gd name="connsiteX41" fmla="*/ 806824 w 2002118"/>
              <a:gd name="connsiteY41" fmla="*/ 2435412 h 2719294"/>
              <a:gd name="connsiteX42" fmla="*/ 747059 w 2002118"/>
              <a:gd name="connsiteY42" fmla="*/ 2569882 h 2719294"/>
              <a:gd name="connsiteX43" fmla="*/ 717177 w 2002118"/>
              <a:gd name="connsiteY43" fmla="*/ 2659529 h 2719294"/>
              <a:gd name="connsiteX44" fmla="*/ 702236 w 2002118"/>
              <a:gd name="connsiteY44" fmla="*/ 2704353 h 2719294"/>
              <a:gd name="connsiteX45" fmla="*/ 657412 w 2002118"/>
              <a:gd name="connsiteY45" fmla="*/ 2719294 h 2719294"/>
              <a:gd name="connsiteX46" fmla="*/ 597648 w 2002118"/>
              <a:gd name="connsiteY46" fmla="*/ 2659529 h 2719294"/>
              <a:gd name="connsiteX47" fmla="*/ 552824 w 2002118"/>
              <a:gd name="connsiteY47" fmla="*/ 2644588 h 2719294"/>
              <a:gd name="connsiteX48" fmla="*/ 493059 w 2002118"/>
              <a:gd name="connsiteY48" fmla="*/ 2569882 h 2719294"/>
              <a:gd name="connsiteX49" fmla="*/ 463177 w 2002118"/>
              <a:gd name="connsiteY49" fmla="*/ 2525059 h 2719294"/>
              <a:gd name="connsiteX50" fmla="*/ 433295 w 2002118"/>
              <a:gd name="connsiteY50" fmla="*/ 2495176 h 2719294"/>
              <a:gd name="connsiteX51" fmla="*/ 403412 w 2002118"/>
              <a:gd name="connsiteY51" fmla="*/ 2450353 h 2719294"/>
              <a:gd name="connsiteX52" fmla="*/ 358589 w 2002118"/>
              <a:gd name="connsiteY52" fmla="*/ 2435412 h 2719294"/>
              <a:gd name="connsiteX53" fmla="*/ 313765 w 2002118"/>
              <a:gd name="connsiteY53" fmla="*/ 2405529 h 2719294"/>
              <a:gd name="connsiteX54" fmla="*/ 268942 w 2002118"/>
              <a:gd name="connsiteY54" fmla="*/ 2390588 h 2719294"/>
              <a:gd name="connsiteX55" fmla="*/ 254000 w 2002118"/>
              <a:gd name="connsiteY55" fmla="*/ 2345765 h 271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02118" h="2719294">
                <a:moveTo>
                  <a:pt x="2002118" y="0"/>
                </a:moveTo>
                <a:lnTo>
                  <a:pt x="821765" y="14941"/>
                </a:lnTo>
                <a:cubicBezTo>
                  <a:pt x="335464" y="25629"/>
                  <a:pt x="841460" y="23442"/>
                  <a:pt x="552824" y="44823"/>
                </a:cubicBezTo>
                <a:cubicBezTo>
                  <a:pt x="448403" y="52558"/>
                  <a:pt x="343647" y="54784"/>
                  <a:pt x="239059" y="59765"/>
                </a:cubicBezTo>
                <a:cubicBezTo>
                  <a:pt x="190934" y="71796"/>
                  <a:pt x="161600" y="74538"/>
                  <a:pt x="119530" y="104588"/>
                </a:cubicBezTo>
                <a:cubicBezTo>
                  <a:pt x="89694" y="125899"/>
                  <a:pt x="62900" y="162602"/>
                  <a:pt x="44824" y="194235"/>
                </a:cubicBezTo>
                <a:cubicBezTo>
                  <a:pt x="33774" y="213573"/>
                  <a:pt x="24903" y="234078"/>
                  <a:pt x="14942" y="254000"/>
                </a:cubicBezTo>
                <a:cubicBezTo>
                  <a:pt x="9961" y="283882"/>
                  <a:pt x="0" y="313352"/>
                  <a:pt x="0" y="343647"/>
                </a:cubicBezTo>
                <a:cubicBezTo>
                  <a:pt x="0" y="403267"/>
                  <a:pt x="11840" y="477738"/>
                  <a:pt x="29883" y="537882"/>
                </a:cubicBezTo>
                <a:cubicBezTo>
                  <a:pt x="38934" y="568052"/>
                  <a:pt x="49804" y="597647"/>
                  <a:pt x="59765" y="627529"/>
                </a:cubicBezTo>
                <a:cubicBezTo>
                  <a:pt x="64745" y="642470"/>
                  <a:pt x="63569" y="661217"/>
                  <a:pt x="74706" y="672353"/>
                </a:cubicBezTo>
                <a:lnTo>
                  <a:pt x="104589" y="702235"/>
                </a:lnTo>
                <a:cubicBezTo>
                  <a:pt x="159075" y="865695"/>
                  <a:pt x="72181" y="618114"/>
                  <a:pt x="149412" y="791882"/>
                </a:cubicBezTo>
                <a:cubicBezTo>
                  <a:pt x="162205" y="820666"/>
                  <a:pt x="165208" y="853356"/>
                  <a:pt x="179295" y="881529"/>
                </a:cubicBezTo>
                <a:cubicBezTo>
                  <a:pt x="189256" y="901451"/>
                  <a:pt x="200905" y="920614"/>
                  <a:pt x="209177" y="941294"/>
                </a:cubicBezTo>
                <a:cubicBezTo>
                  <a:pt x="220875" y="970540"/>
                  <a:pt x="229098" y="1001059"/>
                  <a:pt x="239059" y="1030941"/>
                </a:cubicBezTo>
                <a:cubicBezTo>
                  <a:pt x="244039" y="1045882"/>
                  <a:pt x="242863" y="1064629"/>
                  <a:pt x="254000" y="1075765"/>
                </a:cubicBezTo>
                <a:lnTo>
                  <a:pt x="283883" y="1105647"/>
                </a:lnTo>
                <a:cubicBezTo>
                  <a:pt x="333621" y="1254861"/>
                  <a:pt x="286868" y="1101117"/>
                  <a:pt x="313765" y="1464235"/>
                </a:cubicBezTo>
                <a:cubicBezTo>
                  <a:pt x="316003" y="1494447"/>
                  <a:pt x="316402" y="1526199"/>
                  <a:pt x="328706" y="1553882"/>
                </a:cubicBezTo>
                <a:cubicBezTo>
                  <a:pt x="337288" y="1573191"/>
                  <a:pt x="358589" y="1583765"/>
                  <a:pt x="373530" y="1598706"/>
                </a:cubicBezTo>
                <a:cubicBezTo>
                  <a:pt x="394990" y="1770391"/>
                  <a:pt x="371426" y="1663893"/>
                  <a:pt x="418353" y="1792941"/>
                </a:cubicBezTo>
                <a:cubicBezTo>
                  <a:pt x="429118" y="1822543"/>
                  <a:pt x="430764" y="1856379"/>
                  <a:pt x="448236" y="1882588"/>
                </a:cubicBezTo>
                <a:lnTo>
                  <a:pt x="508000" y="1972235"/>
                </a:lnTo>
                <a:cubicBezTo>
                  <a:pt x="512981" y="1992157"/>
                  <a:pt x="518639" y="2011921"/>
                  <a:pt x="522942" y="2032000"/>
                </a:cubicBezTo>
                <a:cubicBezTo>
                  <a:pt x="533584" y="2081663"/>
                  <a:pt x="540506" y="2132138"/>
                  <a:pt x="552824" y="2181412"/>
                </a:cubicBezTo>
                <a:cubicBezTo>
                  <a:pt x="557804" y="2201333"/>
                  <a:pt x="562124" y="2221432"/>
                  <a:pt x="567765" y="2241176"/>
                </a:cubicBezTo>
                <a:cubicBezTo>
                  <a:pt x="572092" y="2256320"/>
                  <a:pt x="578886" y="2270721"/>
                  <a:pt x="582706" y="2286000"/>
                </a:cubicBezTo>
                <a:cubicBezTo>
                  <a:pt x="588865" y="2310637"/>
                  <a:pt x="589617" y="2336614"/>
                  <a:pt x="597648" y="2360706"/>
                </a:cubicBezTo>
                <a:cubicBezTo>
                  <a:pt x="604691" y="2381836"/>
                  <a:pt x="618756" y="2399998"/>
                  <a:pt x="627530" y="2420470"/>
                </a:cubicBezTo>
                <a:cubicBezTo>
                  <a:pt x="640390" y="2450478"/>
                  <a:pt x="649831" y="2494733"/>
                  <a:pt x="657412" y="2525059"/>
                </a:cubicBezTo>
                <a:cubicBezTo>
                  <a:pt x="662392" y="2579843"/>
                  <a:pt x="657240" y="2636518"/>
                  <a:pt x="672353" y="2689412"/>
                </a:cubicBezTo>
                <a:cubicBezTo>
                  <a:pt x="677994" y="2709157"/>
                  <a:pt x="681394" y="2649316"/>
                  <a:pt x="687295" y="2629647"/>
                </a:cubicBezTo>
                <a:cubicBezTo>
                  <a:pt x="745116" y="2436911"/>
                  <a:pt x="687014" y="2615267"/>
                  <a:pt x="747059" y="2495176"/>
                </a:cubicBezTo>
                <a:cubicBezTo>
                  <a:pt x="754102" y="2481089"/>
                  <a:pt x="754351" y="2464120"/>
                  <a:pt x="762000" y="2450353"/>
                </a:cubicBezTo>
                <a:cubicBezTo>
                  <a:pt x="779442" y="2418958"/>
                  <a:pt x="821765" y="2360706"/>
                  <a:pt x="821765" y="2360706"/>
                </a:cubicBezTo>
                <a:cubicBezTo>
                  <a:pt x="826745" y="2345765"/>
                  <a:pt x="828603" y="2329387"/>
                  <a:pt x="836706" y="2315882"/>
                </a:cubicBezTo>
                <a:cubicBezTo>
                  <a:pt x="843954" y="2303803"/>
                  <a:pt x="857789" y="2297000"/>
                  <a:pt x="866589" y="2286000"/>
                </a:cubicBezTo>
                <a:cubicBezTo>
                  <a:pt x="877807" y="2271978"/>
                  <a:pt x="886510" y="2256117"/>
                  <a:pt x="896471" y="2241176"/>
                </a:cubicBezTo>
                <a:cubicBezTo>
                  <a:pt x="865377" y="2365552"/>
                  <a:pt x="903237" y="2242588"/>
                  <a:pt x="851648" y="2345765"/>
                </a:cubicBezTo>
                <a:cubicBezTo>
                  <a:pt x="844605" y="2359852"/>
                  <a:pt x="843749" y="2376501"/>
                  <a:pt x="836706" y="2390588"/>
                </a:cubicBezTo>
                <a:cubicBezTo>
                  <a:pt x="828675" y="2406649"/>
                  <a:pt x="814117" y="2419003"/>
                  <a:pt x="806824" y="2435412"/>
                </a:cubicBezTo>
                <a:cubicBezTo>
                  <a:pt x="735707" y="2595428"/>
                  <a:pt x="814685" y="2468446"/>
                  <a:pt x="747059" y="2569882"/>
                </a:cubicBezTo>
                <a:lnTo>
                  <a:pt x="717177" y="2659529"/>
                </a:lnTo>
                <a:cubicBezTo>
                  <a:pt x="712197" y="2674470"/>
                  <a:pt x="717177" y="2699373"/>
                  <a:pt x="702236" y="2704353"/>
                </a:cubicBezTo>
                <a:lnTo>
                  <a:pt x="657412" y="2719294"/>
                </a:lnTo>
                <a:cubicBezTo>
                  <a:pt x="537883" y="2679451"/>
                  <a:pt x="677335" y="2739216"/>
                  <a:pt x="597648" y="2659529"/>
                </a:cubicBezTo>
                <a:cubicBezTo>
                  <a:pt x="586511" y="2648392"/>
                  <a:pt x="567765" y="2649568"/>
                  <a:pt x="552824" y="2644588"/>
                </a:cubicBezTo>
                <a:cubicBezTo>
                  <a:pt x="460852" y="2506630"/>
                  <a:pt x="578218" y="2676331"/>
                  <a:pt x="493059" y="2569882"/>
                </a:cubicBezTo>
                <a:cubicBezTo>
                  <a:pt x="481841" y="2555860"/>
                  <a:pt x="474394" y="2539081"/>
                  <a:pt x="463177" y="2525059"/>
                </a:cubicBezTo>
                <a:cubicBezTo>
                  <a:pt x="454377" y="2514059"/>
                  <a:pt x="442095" y="2506176"/>
                  <a:pt x="433295" y="2495176"/>
                </a:cubicBezTo>
                <a:cubicBezTo>
                  <a:pt x="422077" y="2481154"/>
                  <a:pt x="417434" y="2461571"/>
                  <a:pt x="403412" y="2450353"/>
                </a:cubicBezTo>
                <a:cubicBezTo>
                  <a:pt x="391114" y="2440515"/>
                  <a:pt x="373530" y="2440392"/>
                  <a:pt x="358589" y="2435412"/>
                </a:cubicBezTo>
                <a:cubicBezTo>
                  <a:pt x="343648" y="2425451"/>
                  <a:pt x="329826" y="2413560"/>
                  <a:pt x="313765" y="2405529"/>
                </a:cubicBezTo>
                <a:cubicBezTo>
                  <a:pt x="299679" y="2398486"/>
                  <a:pt x="280078" y="2401724"/>
                  <a:pt x="268942" y="2390588"/>
                </a:cubicBezTo>
                <a:cubicBezTo>
                  <a:pt x="257805" y="2379452"/>
                  <a:pt x="254000" y="2345765"/>
                  <a:pt x="254000" y="2345765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2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forecasting is tough…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Atmosphere is a “chaotic system”</a:t>
            </a:r>
          </a:p>
          <a:p>
            <a:pPr lvl="1"/>
            <a:r>
              <a:rPr lang="en-US" sz="2600" dirty="0"/>
              <a:t>Sensitive to initial </a:t>
            </a:r>
            <a:r>
              <a:rPr lang="en-US" sz="2600" dirty="0" smtClean="0"/>
              <a:t>conditions (ICs)</a:t>
            </a:r>
            <a:endParaRPr lang="en-US" sz="2600" dirty="0"/>
          </a:p>
          <a:p>
            <a:endParaRPr lang="en-US" dirty="0" smtClean="0"/>
          </a:p>
          <a:p>
            <a:r>
              <a:rPr lang="en-US" sz="2800" dirty="0" smtClean="0"/>
              <a:t>Our observing systems have errors</a:t>
            </a:r>
          </a:p>
          <a:p>
            <a:pPr lvl="1"/>
            <a:r>
              <a:rPr lang="en-US" sz="2600" dirty="0" smtClean="0"/>
              <a:t>Weather station error</a:t>
            </a:r>
          </a:p>
          <a:p>
            <a:pPr lvl="1"/>
            <a:r>
              <a:rPr lang="en-US" sz="2600" dirty="0" smtClean="0"/>
              <a:t>Weather balloon error</a:t>
            </a:r>
          </a:p>
          <a:p>
            <a:pPr lvl="1"/>
            <a:r>
              <a:rPr lang="en-US" sz="2600" dirty="0" smtClean="0"/>
              <a:t>Satellite error</a:t>
            </a:r>
          </a:p>
          <a:p>
            <a:pPr lvl="1"/>
            <a:r>
              <a:rPr lang="en-US" sz="2600" dirty="0" smtClean="0"/>
              <a:t>Observation location-derived error</a:t>
            </a:r>
          </a:p>
          <a:p>
            <a:pPr lvl="1"/>
            <a:endParaRPr lang="en-US" sz="2600" dirty="0"/>
          </a:p>
          <a:p>
            <a:r>
              <a:rPr lang="en-US" sz="2800" dirty="0" smtClean="0"/>
              <a:t>Impossible to know ICs with perfect accuracy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335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forecasting is tough</a:t>
            </a:r>
            <a:r>
              <a:rPr lang="en-US" dirty="0" smtClean="0"/>
              <a:t>…part </a:t>
            </a:r>
            <a:r>
              <a:rPr lang="en-US" dirty="0" err="1" smtClean="0"/>
              <a:t>deux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Model error</a:t>
            </a:r>
          </a:p>
          <a:p>
            <a:pPr lvl="1"/>
            <a:r>
              <a:rPr lang="en-US" sz="2600" dirty="0" smtClean="0"/>
              <a:t>Time integration (now = earlier + (# seconds)) is not perfect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600" dirty="0" smtClean="0"/>
              <a:t>Sub-grid-scale processes (my dissertation work)</a:t>
            </a:r>
          </a:p>
          <a:p>
            <a:pPr lvl="2"/>
            <a:r>
              <a:rPr lang="en-US" sz="2400" dirty="0" smtClean="0"/>
              <a:t>Small-scale turbulence, precipitation processes, etc. must be parameterized (educated guess)</a:t>
            </a:r>
          </a:p>
          <a:p>
            <a:pPr lvl="2"/>
            <a:r>
              <a:rPr lang="en-US" sz="2400" dirty="0" smtClean="0"/>
              <a:t>We don’t have model resolution down to your back yard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038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forecasting is tough</a:t>
            </a:r>
            <a:r>
              <a:rPr lang="en-US" dirty="0" smtClean="0"/>
              <a:t>…part </a:t>
            </a:r>
            <a:r>
              <a:rPr lang="en-US" dirty="0" err="1" smtClean="0"/>
              <a:t>deux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Model error</a:t>
            </a:r>
          </a:p>
          <a:p>
            <a:pPr lvl="1"/>
            <a:r>
              <a:rPr lang="en-US" sz="2600" dirty="0" smtClean="0"/>
              <a:t>Time integration (now = earlier + (# seconds)) is not perfect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Sub-grid-scale processes (my dissertation work)</a:t>
            </a:r>
          </a:p>
          <a:p>
            <a:pPr lvl="2"/>
            <a:r>
              <a:rPr lang="en-US" sz="2400" dirty="0" smtClean="0"/>
              <a:t>Small-scale turbulence, precipitation processes, etc. must be parameterized (educated guess)</a:t>
            </a:r>
          </a:p>
          <a:p>
            <a:pPr lvl="2"/>
            <a:r>
              <a:rPr lang="en-US" sz="2400" b="1" dirty="0" smtClean="0"/>
              <a:t>We don’t have model resolution down to your back yard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151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C0E5-56DA-CC4C-9B01-AED81BE586D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st3_1940Z21OCT_F10_witchzoom-googlema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04"/>
            <a:ext cx="9144001" cy="648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48809"/>
            <a:ext cx="3377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Distortions from map projection differences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88097" y="366886"/>
            <a:ext cx="478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Eastern San Diego county terrain (Google Maps)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26737" y="47751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793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3_1940Z21OCT_F10_witchzoom_ST4TOP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649"/>
            <a:ext cx="9144000" cy="6489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C0E5-56DA-CC4C-9B01-AED81BE586D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6737" y="47751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573073" y="374649"/>
            <a:ext cx="3066715" cy="508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65870" y="366886"/>
            <a:ext cx="46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Eastern San Diego county terrain (WRF model)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95011" y="536062"/>
            <a:ext cx="82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667 m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3907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3_1940Z21OCT_F10_witchzoom_ST3TOP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04"/>
            <a:ext cx="9144000" cy="6489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C0E5-56DA-CC4C-9B01-AED81BE586D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6737" y="47751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73073" y="374649"/>
            <a:ext cx="3066715" cy="508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5870" y="366886"/>
            <a:ext cx="46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Eastern San Diego county terrain (WRF model)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18204" y="536062"/>
            <a:ext cx="70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2 km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8241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3_1940Z21OCT_F10_witchzoom_ST2TOP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04"/>
            <a:ext cx="9144001" cy="6489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C0E5-56DA-CC4C-9B01-AED81BE586D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6737" y="47751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73073" y="374649"/>
            <a:ext cx="3066715" cy="508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5870" y="366886"/>
            <a:ext cx="46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Eastern San Diego county terrain (WRF model)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18204" y="536062"/>
            <a:ext cx="70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6 km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3190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on lightning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687" y="1253284"/>
            <a:ext cx="4059983" cy="4653799"/>
          </a:xfrm>
        </p:spPr>
        <p:txBody>
          <a:bodyPr/>
          <a:lstStyle/>
          <a:p>
            <a:r>
              <a:rPr lang="en-US" sz="1800" dirty="0" smtClean="0"/>
              <a:t>Doesn’t really matter what you’re wearing</a:t>
            </a:r>
          </a:p>
          <a:p>
            <a:pPr lvl="1"/>
            <a:r>
              <a:rPr lang="en-US" sz="1600" dirty="0" smtClean="0"/>
              <a:t>Air  &lt;10 times more resistive than rubber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4" descr="10p282"/>
          <p:cNvPicPr>
            <a:picLocks noChangeAspect="1" noChangeArrowheads="1"/>
          </p:cNvPicPr>
          <p:nvPr/>
        </p:nvPicPr>
        <p:blipFill>
          <a:blip r:embed="rId2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18" y="2457420"/>
            <a:ext cx="3146120" cy="440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ultiple_killed_c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8" y="2228820"/>
            <a:ext cx="5235426" cy="417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053" y="2013644"/>
            <a:ext cx="4059983" cy="465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Indirect strikes can kill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9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3_1940Z21OCT_F10_witchzoom_10KMTOPO-FI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49"/>
            <a:ext cx="9144000" cy="64897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C0E5-56DA-CC4C-9B01-AED81BE586D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6737" y="47751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73073" y="374649"/>
            <a:ext cx="3066715" cy="508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65870" y="366886"/>
            <a:ext cx="46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Eastern San Diego county terrain (WRF model)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01210" y="536062"/>
            <a:ext cx="82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10 km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326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forecasting is tough</a:t>
            </a:r>
            <a:r>
              <a:rPr lang="en-US" dirty="0" smtClean="0"/>
              <a:t>…part </a:t>
            </a:r>
            <a:r>
              <a:rPr lang="en-US" dirty="0" err="1" smtClean="0"/>
              <a:t>trois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Model validation and verification is impossible everywhere</a:t>
            </a:r>
            <a:endParaRPr lang="en-US" dirty="0" smtClean="0"/>
          </a:p>
          <a:p>
            <a:pPr lvl="1"/>
            <a:r>
              <a:rPr lang="en-US" sz="2600" dirty="0" smtClean="0"/>
              <a:t>Can’t get better at predicting for your yard if there’s no sensor to verify against</a:t>
            </a:r>
          </a:p>
          <a:p>
            <a:pPr lvl="1"/>
            <a:r>
              <a:rPr lang="en-US" sz="2600" dirty="0" smtClean="0"/>
              <a:t>Some variables, like model turbulent motions or radiative fluxes, are never verified</a:t>
            </a:r>
          </a:p>
          <a:p>
            <a:pPr lvl="1"/>
            <a:endParaRPr lang="en-US" sz="2600" dirty="0"/>
          </a:p>
          <a:p>
            <a:r>
              <a:rPr lang="en-US" sz="2800" dirty="0" smtClean="0"/>
              <a:t>Data assimilation into a model is an inexact science</a:t>
            </a:r>
          </a:p>
          <a:p>
            <a:pPr lvl="1"/>
            <a:r>
              <a:rPr lang="en-US" sz="2600" dirty="0" smtClean="0"/>
              <a:t>Non-trivial how you start the model</a:t>
            </a:r>
          </a:p>
        </p:txBody>
      </p:sp>
    </p:spTree>
    <p:extLst>
      <p:ext uri="{BB962C8B-B14F-4D97-AF65-F5344CB8AC3E}">
        <p14:creationId xmlns:p14="http://schemas.microsoft.com/office/powerpoint/2010/main" val="188919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forecasting is tough</a:t>
            </a:r>
            <a:r>
              <a:rPr lang="en-US" dirty="0" smtClean="0"/>
              <a:t>…part </a:t>
            </a:r>
            <a:r>
              <a:rPr lang="en-US" dirty="0" err="1" smtClean="0"/>
              <a:t>cuatro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Equations of motion are elliptic partial differential equations</a:t>
            </a:r>
          </a:p>
          <a:p>
            <a:endParaRPr lang="en-US" sz="2800" dirty="0"/>
          </a:p>
          <a:p>
            <a:r>
              <a:rPr lang="en-US" sz="2800" dirty="0" smtClean="0"/>
              <a:t>“x anywhere depends on y </a:t>
            </a:r>
            <a:r>
              <a:rPr lang="en-US" sz="2800" b="1" dirty="0" smtClean="0"/>
              <a:t>everywhere</a:t>
            </a:r>
            <a:r>
              <a:rPr lang="en-US" sz="2800" dirty="0" smtClean="0"/>
              <a:t>, therefore y </a:t>
            </a:r>
            <a:r>
              <a:rPr lang="en-US" sz="2800" b="1" i="1" dirty="0" smtClean="0"/>
              <a:t>anywhere</a:t>
            </a:r>
            <a:r>
              <a:rPr lang="en-US" sz="2800" i="1" dirty="0" smtClean="0"/>
              <a:t> </a:t>
            </a:r>
            <a:r>
              <a:rPr lang="en-US" sz="2800" dirty="0" smtClean="0"/>
              <a:t>affects</a:t>
            </a:r>
            <a:r>
              <a:rPr lang="en-US" sz="2800" i="1" dirty="0" smtClean="0"/>
              <a:t> </a:t>
            </a:r>
            <a:r>
              <a:rPr lang="en-US" sz="2800" dirty="0" smtClean="0"/>
              <a:t>x</a:t>
            </a:r>
            <a:r>
              <a:rPr lang="en-US" sz="2800" i="1" dirty="0" smtClean="0"/>
              <a:t> </a:t>
            </a:r>
            <a:r>
              <a:rPr lang="en-US" sz="2800" b="1" i="1" dirty="0" smtClean="0"/>
              <a:t>everywhere</a:t>
            </a:r>
            <a:endParaRPr lang="en-US" sz="2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6979"/>
            <a:ext cx="7737660" cy="20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27513"/>
            <a:ext cx="7659687" cy="1168400"/>
          </a:xfrm>
        </p:spPr>
        <p:txBody>
          <a:bodyPr/>
          <a:lstStyle/>
          <a:p>
            <a:r>
              <a:rPr lang="en-US" dirty="0" smtClean="0"/>
              <a:t>So, what do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2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Ensembles</a:t>
            </a:r>
            <a:endParaRPr lang="en-US" dirty="0"/>
          </a:p>
        </p:txBody>
      </p:sp>
      <p:pic>
        <p:nvPicPr>
          <p:cNvPr id="4" name="Content Placeholder 16"/>
          <p:cNvPicPr>
            <a:picLocks noChangeAspect="1"/>
          </p:cNvPicPr>
          <p:nvPr/>
        </p:nvPicPr>
        <p:blipFill>
          <a:blip r:embed="rId2"/>
          <a:srcRect t="-62783" b="-62783"/>
          <a:stretch>
            <a:fillRect/>
          </a:stretch>
        </p:blipFill>
        <p:spPr>
          <a:xfrm>
            <a:off x="457200" y="106833"/>
            <a:ext cx="7267599" cy="81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Vary initial state of the atmosphere</a:t>
            </a:r>
          </a:p>
          <a:p>
            <a:pPr lvl="1"/>
            <a:r>
              <a:rPr lang="en-US" sz="2600" dirty="0" smtClean="0"/>
              <a:t>Preferably in “sensitive” locations</a:t>
            </a:r>
          </a:p>
          <a:p>
            <a:endParaRPr lang="en-US" sz="28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Content Placeholder 16"/>
          <p:cNvPicPr>
            <a:picLocks noChangeAspect="1"/>
          </p:cNvPicPr>
          <p:nvPr/>
        </p:nvPicPr>
        <p:blipFill>
          <a:blip r:embed="rId2"/>
          <a:srcRect t="-62783" b="-62783"/>
          <a:stretch>
            <a:fillRect/>
          </a:stretch>
        </p:blipFill>
        <p:spPr>
          <a:xfrm>
            <a:off x="6110940" y="-659186"/>
            <a:ext cx="2360917" cy="26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6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Vary initial state of the atmosphere</a:t>
            </a:r>
          </a:p>
          <a:p>
            <a:pPr lvl="1"/>
            <a:r>
              <a:rPr lang="en-US" sz="2600" dirty="0" smtClean="0"/>
              <a:t>Preferably in “sensitive” locations</a:t>
            </a:r>
          </a:p>
          <a:p>
            <a:endParaRPr lang="en-US" sz="2800" dirty="0"/>
          </a:p>
          <a:p>
            <a:r>
              <a:rPr lang="en-US" sz="2800" dirty="0" smtClean="0"/>
              <a:t>Run group of models with different states</a:t>
            </a:r>
            <a:endParaRPr lang="en-US" sz="2800" dirty="0"/>
          </a:p>
        </p:txBody>
      </p:sp>
      <p:pic>
        <p:nvPicPr>
          <p:cNvPr id="4" name="Content Placeholder 16"/>
          <p:cNvPicPr>
            <a:picLocks noChangeAspect="1"/>
          </p:cNvPicPr>
          <p:nvPr/>
        </p:nvPicPr>
        <p:blipFill>
          <a:blip r:embed="rId2"/>
          <a:srcRect t="-62783" b="-62783"/>
          <a:stretch>
            <a:fillRect/>
          </a:stretch>
        </p:blipFill>
        <p:spPr>
          <a:xfrm>
            <a:off x="6110940" y="-659186"/>
            <a:ext cx="2360917" cy="26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9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Vary initial state of the atmosphere</a:t>
            </a:r>
          </a:p>
          <a:p>
            <a:pPr lvl="1"/>
            <a:r>
              <a:rPr lang="en-US" sz="2600" dirty="0" smtClean="0"/>
              <a:t>Preferably in “sensitive” locations</a:t>
            </a:r>
          </a:p>
          <a:p>
            <a:endParaRPr lang="en-US" sz="2800" dirty="0"/>
          </a:p>
          <a:p>
            <a:r>
              <a:rPr lang="en-US" sz="2800" dirty="0" smtClean="0"/>
              <a:t>Run group of models with different states</a:t>
            </a:r>
          </a:p>
          <a:p>
            <a:endParaRPr lang="en-US" sz="2800" dirty="0"/>
          </a:p>
          <a:p>
            <a:r>
              <a:rPr lang="en-US" sz="2800" dirty="0"/>
              <a:t>Attain variety of solutions</a:t>
            </a:r>
          </a:p>
          <a:p>
            <a:pPr lvl="1"/>
            <a:r>
              <a:rPr lang="en-US" sz="2600" dirty="0"/>
              <a:t>Within this distribution (hopefully) lies the </a:t>
            </a:r>
            <a:r>
              <a:rPr lang="en-US" sz="2600" dirty="0" smtClean="0"/>
              <a:t>answer</a:t>
            </a:r>
            <a:endParaRPr lang="en-US" sz="2600" dirty="0"/>
          </a:p>
        </p:txBody>
      </p:sp>
      <p:pic>
        <p:nvPicPr>
          <p:cNvPr id="4" name="Content Placeholder 16"/>
          <p:cNvPicPr>
            <a:picLocks noChangeAspect="1"/>
          </p:cNvPicPr>
          <p:nvPr/>
        </p:nvPicPr>
        <p:blipFill>
          <a:blip r:embed="rId2"/>
          <a:srcRect t="-62783" b="-62783"/>
          <a:stretch>
            <a:fillRect/>
          </a:stretch>
        </p:blipFill>
        <p:spPr>
          <a:xfrm>
            <a:off x="6110940" y="-659186"/>
            <a:ext cx="2360917" cy="26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This method, while infuriating to those wanting an exact answer, has revolutionized meteorology</a:t>
            </a:r>
          </a:p>
          <a:p>
            <a:endParaRPr lang="en-US" sz="2800" dirty="0"/>
          </a:p>
          <a:p>
            <a:r>
              <a:rPr lang="en-US" sz="2800" dirty="0" smtClean="0"/>
              <a:t>For those needing exact answers, the ensemble mean (average) value has the highest skill over time</a:t>
            </a:r>
          </a:p>
          <a:p>
            <a:endParaRPr lang="en-US" sz="2800" dirty="0"/>
          </a:p>
          <a:p>
            <a:r>
              <a:rPr lang="en-US" sz="2800" dirty="0" smtClean="0"/>
              <a:t>What do ensemble forecasts look like? (GEFS ensemble page)</a:t>
            </a:r>
          </a:p>
          <a:p>
            <a:pPr lvl="1"/>
            <a:r>
              <a:rPr lang="en-US" sz="2600" dirty="0" err="1" smtClean="0"/>
              <a:t>emc.ncep.noaa.gov</a:t>
            </a:r>
            <a:r>
              <a:rPr lang="en-US" sz="2600" dirty="0"/>
              <a:t>/</a:t>
            </a:r>
            <a:r>
              <a:rPr lang="en-US" sz="2600" dirty="0" err="1"/>
              <a:t>gc_wmb</a:t>
            </a:r>
            <a:r>
              <a:rPr lang="en-US" sz="2600" dirty="0"/>
              <a:t>/</a:t>
            </a:r>
            <a:r>
              <a:rPr lang="en-US" sz="2600" dirty="0" err="1"/>
              <a:t>tdorian</a:t>
            </a:r>
            <a:r>
              <a:rPr lang="en-US" sz="2600" dirty="0"/>
              <a:t>/</a:t>
            </a:r>
            <a:r>
              <a:rPr lang="en-US" sz="2600" dirty="0" err="1"/>
              <a:t>gefs</a:t>
            </a:r>
            <a:r>
              <a:rPr lang="en-US" sz="2600" dirty="0"/>
              <a:t>/</a:t>
            </a:r>
            <a:r>
              <a:rPr lang="en-US" sz="2600" dirty="0" err="1"/>
              <a:t>EMCGEFSplumes.html</a:t>
            </a:r>
            <a:endParaRPr lang="en-US" sz="2600" dirty="0" smtClean="0"/>
          </a:p>
          <a:p>
            <a:endParaRPr lang="en-US" sz="28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0832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Model Difficulties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7285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of 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036" y="1653333"/>
            <a:ext cx="4059983" cy="4653799"/>
          </a:xfrm>
        </p:spPr>
        <p:txBody>
          <a:bodyPr/>
          <a:lstStyle/>
          <a:p>
            <a:r>
              <a:rPr lang="en-US" dirty="0" smtClean="0"/>
              <a:t>“Seeing your life flash before your eyes”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4" descr="10p282"/>
          <p:cNvPicPr>
            <a:picLocks noChangeAspect="1" noChangeArrowheads="1"/>
          </p:cNvPicPr>
          <p:nvPr/>
        </p:nvPicPr>
        <p:blipFill>
          <a:blip r:embed="rId2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18" y="2457420"/>
            <a:ext cx="3146120" cy="440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053" y="2013644"/>
            <a:ext cx="4059983" cy="465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Input energy of a flash:</a:t>
            </a:r>
          </a:p>
          <a:p>
            <a:r>
              <a:rPr lang="en-US" dirty="0" smtClean="0"/>
              <a:t>1.21 </a:t>
            </a:r>
            <a:r>
              <a:rPr lang="en-US" dirty="0" err="1" smtClean="0"/>
              <a:t>Gigawatts</a:t>
            </a:r>
            <a:r>
              <a:rPr lang="en-US" dirty="0" smtClean="0"/>
              <a:t>!!!</a:t>
            </a:r>
          </a:p>
          <a:p>
            <a:pPr lvl="1"/>
            <a:r>
              <a:rPr lang="en-US" dirty="0" smtClean="0"/>
              <a:t>Actually, ~10 </a:t>
            </a:r>
            <a:r>
              <a:rPr lang="en-US" dirty="0" err="1" smtClean="0"/>
              <a:t>Gigawatts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Converted to kwh = 2,777 kwh</a:t>
            </a:r>
          </a:p>
          <a:p>
            <a:endParaRPr lang="en-US" dirty="0"/>
          </a:p>
          <a:p>
            <a:r>
              <a:rPr lang="en-US" dirty="0" smtClean="0"/>
              <a:t>Average human = 2.4 kwh/day</a:t>
            </a:r>
          </a:p>
          <a:p>
            <a:pPr lvl="1"/>
            <a:r>
              <a:rPr lang="en-US" dirty="0" smtClean="0"/>
              <a:t>876 kwh/year</a:t>
            </a:r>
          </a:p>
          <a:p>
            <a:pPr lvl="1"/>
            <a:r>
              <a:rPr lang="en-US" dirty="0" smtClean="0"/>
              <a:t>70,000 kwh/80 years</a:t>
            </a:r>
          </a:p>
          <a:p>
            <a:pPr lvl="1"/>
            <a:endParaRPr lang="en-US" dirty="0"/>
          </a:p>
          <a:p>
            <a:r>
              <a:rPr lang="en-US" dirty="0" smtClean="0"/>
              <a:t>Average bolt = 1–3 years of life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1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Model Difficulties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cloud cover, add (subtract) a few degrees to the forecasted low (high)</a:t>
            </a:r>
          </a:p>
          <a:p>
            <a:endParaRPr lang="en-US" sz="2800" dirty="0"/>
          </a:p>
          <a:p>
            <a:r>
              <a:rPr lang="en-US" sz="2800" dirty="0" smtClean="0"/>
              <a:t>If cloud free, do the opposite</a:t>
            </a:r>
          </a:p>
          <a:p>
            <a:pPr lvl="1"/>
            <a:r>
              <a:rPr lang="en-US" sz="2600" dirty="0" smtClean="0"/>
              <a:t>Model Output Statistics causes this phenomenon</a:t>
            </a:r>
          </a:p>
          <a:p>
            <a:endParaRPr lang="en-US" sz="2800" dirty="0"/>
          </a:p>
          <a:p>
            <a:r>
              <a:rPr lang="en-US" sz="2800" dirty="0" smtClean="0"/>
              <a:t>Under clear sky nighttime conditions and close temp/dew point spread, expect fog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0976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Model </a:t>
            </a:r>
            <a:r>
              <a:rPr lang="en-US" dirty="0"/>
              <a:t>Difficulties </a:t>
            </a:r>
            <a:r>
              <a:rPr lang="en-US" dirty="0" smtClean="0"/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Cold-season forecasts are better than warm-season forecasts</a:t>
            </a:r>
          </a:p>
          <a:p>
            <a:pPr lvl="1"/>
            <a:r>
              <a:rPr lang="en-US" sz="2600" dirty="0" smtClean="0"/>
              <a:t>Higher confidence</a:t>
            </a:r>
          </a:p>
          <a:p>
            <a:pPr lvl="1"/>
            <a:endParaRPr lang="en-US" sz="2600" dirty="0" smtClean="0"/>
          </a:p>
          <a:p>
            <a:r>
              <a:rPr lang="en-US" sz="2800" dirty="0" smtClean="0"/>
              <a:t>Temperatures in the mountains will likely be more extreme than forecasted</a:t>
            </a:r>
          </a:p>
          <a:p>
            <a:pPr lvl="1"/>
            <a:r>
              <a:rPr lang="en-US" sz="2600" dirty="0" smtClean="0"/>
              <a:t>Due to resolution issues</a:t>
            </a:r>
            <a:endParaRPr lang="en-US" sz="2600" dirty="0"/>
          </a:p>
          <a:p>
            <a:pPr lvl="1"/>
            <a:endParaRPr lang="en-US" sz="2600" dirty="0" smtClean="0"/>
          </a:p>
          <a:p>
            <a:r>
              <a:rPr lang="en-US" sz="2800" dirty="0" smtClean="0"/>
              <a:t>In complex terrain, cold air takes awhile to remove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492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Model </a:t>
            </a:r>
            <a:r>
              <a:rPr lang="en-US" dirty="0"/>
              <a:t>Difficulties </a:t>
            </a:r>
            <a:r>
              <a:rPr lang="en-US" dirty="0" smtClean="0"/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Snowfall on the ground drastically effects temperatures at night</a:t>
            </a:r>
          </a:p>
          <a:p>
            <a:pPr lvl="1"/>
            <a:r>
              <a:rPr lang="en-US" sz="2600" dirty="0" smtClean="0"/>
              <a:t>Fresh snowpack + clear sky = rock bottom nighttime low (lower than forecasted)</a:t>
            </a:r>
          </a:p>
          <a:p>
            <a:pPr lvl="1"/>
            <a:endParaRPr lang="en-US" sz="2600" dirty="0" smtClean="0"/>
          </a:p>
          <a:p>
            <a:r>
              <a:rPr lang="en-US" sz="2800" dirty="0" smtClean="0"/>
              <a:t>Soil moisture and soil temperature are poorly observed</a:t>
            </a:r>
          </a:p>
          <a:p>
            <a:pPr lvl="1"/>
            <a:r>
              <a:rPr lang="en-US" sz="2600" dirty="0" smtClean="0"/>
              <a:t>Poorly resolved in models</a:t>
            </a:r>
          </a:p>
          <a:p>
            <a:pPr lvl="1"/>
            <a:r>
              <a:rPr lang="en-US" sz="2600" dirty="0" smtClean="0"/>
              <a:t>Wet/warm ground may effect precipitation type and flooding beyond model solutions</a:t>
            </a:r>
            <a:endParaRPr lang="en-US" sz="26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385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48772"/>
            <a:ext cx="7659687" cy="1168400"/>
          </a:xfrm>
        </p:spPr>
        <p:txBody>
          <a:bodyPr/>
          <a:lstStyle/>
          <a:p>
            <a:r>
              <a:rPr lang="en-US" dirty="0" smtClean="0"/>
              <a:t>Audience-directed section (if time allows)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3136" y="5692588"/>
            <a:ext cx="743556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the Department of Defense’s National Defense Science and Engineering Graduate Fellowship Program (funding) and the University at Albany - SUNY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824" y="209176"/>
            <a:ext cx="65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Contact: Matthew Vaughan (mvaughan@albany.edu)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6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on lightning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4" descr="10p282"/>
          <p:cNvPicPr>
            <a:picLocks noChangeAspect="1" noChangeArrowheads="1"/>
          </p:cNvPicPr>
          <p:nvPr/>
        </p:nvPicPr>
        <p:blipFill>
          <a:blip r:embed="rId2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18" y="2457420"/>
            <a:ext cx="3146120" cy="440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tep_volt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554058"/>
            <a:ext cx="4318648" cy="387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26546"/>
            <a:ext cx="4059983" cy="465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Safest position is to crouch with feet together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42143" y="1862509"/>
            <a:ext cx="4059983" cy="465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DON’T stand near a tree</a:t>
            </a:r>
          </a:p>
          <a:p>
            <a:endParaRPr lang="en-US" smtClean="0"/>
          </a:p>
          <a:p>
            <a:pPr lvl="1"/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7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 weather Ingredients:</a:t>
            </a:r>
          </a:p>
          <a:p>
            <a:pPr lvl="1"/>
            <a:r>
              <a:rPr lang="en-US" dirty="0" smtClean="0"/>
              <a:t>Lifting mechanism</a:t>
            </a:r>
          </a:p>
          <a:p>
            <a:pPr lvl="1"/>
            <a:r>
              <a:rPr lang="en-US" dirty="0" smtClean="0"/>
              <a:t>Instability</a:t>
            </a:r>
          </a:p>
          <a:p>
            <a:pPr lvl="1"/>
            <a:r>
              <a:rPr lang="en-US" dirty="0" smtClean="0"/>
              <a:t>Moisture</a:t>
            </a:r>
          </a:p>
          <a:p>
            <a:pPr lvl="1"/>
            <a:r>
              <a:rPr lang="en-US" b="1" dirty="0" smtClean="0"/>
              <a:t>Shear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Shape 3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3398" y="3289059"/>
            <a:ext cx="5950938" cy="3406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15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Wind Shear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wind shear is a change in wind speed and/or direction with height</a:t>
            </a:r>
          </a:p>
          <a:p>
            <a:pPr lvl="1"/>
            <a:r>
              <a:rPr lang="en-US" dirty="0" smtClean="0"/>
              <a:t>Caused by horizontal gradients in temperature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20" y="2838824"/>
            <a:ext cx="6408973" cy="39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3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7827</TotalTime>
  <Words>2057</Words>
  <Application>Microsoft Macintosh PowerPoint</Application>
  <PresentationFormat>On-screen Show (4:3)</PresentationFormat>
  <Paragraphs>337</Paragraphs>
  <Slides>63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Adjacency</vt:lpstr>
      <vt:lpstr>Advanced Weather Course</vt:lpstr>
      <vt:lpstr>Outline</vt:lpstr>
      <vt:lpstr>Severe Weather</vt:lpstr>
      <vt:lpstr>Severe Weather</vt:lpstr>
      <vt:lpstr>Note on lightning safety</vt:lpstr>
      <vt:lpstr>Energy of lightning</vt:lpstr>
      <vt:lpstr>Note on lightning safety</vt:lpstr>
      <vt:lpstr>Severe Weather</vt:lpstr>
      <vt:lpstr>Vertical Wind Shear</vt:lpstr>
      <vt:lpstr>Vertical Wind Shear</vt:lpstr>
      <vt:lpstr>Vertical Wind Shear</vt:lpstr>
      <vt:lpstr>Vertical Wind Shear</vt:lpstr>
      <vt:lpstr>Vortex Tubes and Downdrafts</vt:lpstr>
      <vt:lpstr>Vortex Tubes and Downdrafts</vt:lpstr>
      <vt:lpstr>Vortex Tubes and Downdrafts</vt:lpstr>
      <vt:lpstr>Vortex Tubes and Downdrafts</vt:lpstr>
      <vt:lpstr>Vortex Tubes and Downdrafts</vt:lpstr>
      <vt:lpstr>Vortex Tubes and Downdrafts</vt:lpstr>
      <vt:lpstr>Vortex Tubes and Downdrafts</vt:lpstr>
      <vt:lpstr>Doppler Radar</vt:lpstr>
      <vt:lpstr>Doppler Radar</vt:lpstr>
      <vt:lpstr>Supercell Reflectivity Signatures</vt:lpstr>
      <vt:lpstr>Supercell Reflectivity Signatures</vt:lpstr>
      <vt:lpstr>Supercell Radar Velocity Signatures</vt:lpstr>
      <vt:lpstr>Supercell Radar Velocity Signatures</vt:lpstr>
      <vt:lpstr>Reflectivity and Velocity of a Supercell</vt:lpstr>
      <vt:lpstr>Supercell Radar ID Review</vt:lpstr>
      <vt:lpstr>Bow Echo Doppler Radar Signatures</vt:lpstr>
      <vt:lpstr>Bow Echo Doppler Radar Signatures</vt:lpstr>
      <vt:lpstr>Bow Echo Doppler Radar Signatures</vt:lpstr>
      <vt:lpstr>Bow Echo Radar ID review</vt:lpstr>
      <vt:lpstr>Numerical Weather Prediction</vt:lpstr>
      <vt:lpstr>Numerical Weather Prediction</vt:lpstr>
      <vt:lpstr>Numerical Weather Prediction</vt:lpstr>
      <vt:lpstr>Hurricane Katrina satellite picture composed of 1 km pixels.  High resolution model = possibly accurate, definitely expensive, and extremely time-consuming</vt:lpstr>
      <vt:lpstr>As model resolution increases, we see more, but computers must be much bigger</vt:lpstr>
      <vt:lpstr>Compromising on the resolution – now it’s 10 km</vt:lpstr>
      <vt:lpstr>30 km resolution</vt:lpstr>
      <vt:lpstr>60 km…At what point would we not be able to tell that’s a hurricane if we had not known it from the start?</vt:lpstr>
      <vt:lpstr>120 km…This is the world as seen by global weather models not so long ago, and still many climate models today.</vt:lpstr>
      <vt:lpstr>Numerical Weather Prediction</vt:lpstr>
      <vt:lpstr>Numerical Weather Prediction</vt:lpstr>
      <vt:lpstr>Why forecasting is tough…</vt:lpstr>
      <vt:lpstr>Why forecasting is tough…part deux</vt:lpstr>
      <vt:lpstr>Why forecasting is tough…part deux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forecasting is tough…part trois</vt:lpstr>
      <vt:lpstr>Why forecasting is tough…part cuatro</vt:lpstr>
      <vt:lpstr>So, what do we do?</vt:lpstr>
      <vt:lpstr>Ensembles</vt:lpstr>
      <vt:lpstr>Ensemble Methods</vt:lpstr>
      <vt:lpstr>Ensemble Methods</vt:lpstr>
      <vt:lpstr>Ensemble Methods</vt:lpstr>
      <vt:lpstr>Ensemble Methods</vt:lpstr>
      <vt:lpstr>Known Model Difficulties</vt:lpstr>
      <vt:lpstr>Known Model Difficulties</vt:lpstr>
      <vt:lpstr>Known Model Difficulties (cont.)</vt:lpstr>
      <vt:lpstr>Known Model Difficulties (cont.)</vt:lpstr>
      <vt:lpstr>Audience-directed section (if time allows)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Weather Course</dc:title>
  <dc:creator>Matt Vaughan</dc:creator>
  <cp:lastModifiedBy>Matt Vaughan</cp:lastModifiedBy>
  <cp:revision>29</cp:revision>
  <dcterms:created xsi:type="dcterms:W3CDTF">2018-05-16T18:24:45Z</dcterms:created>
  <dcterms:modified xsi:type="dcterms:W3CDTF">2018-05-22T04:58:39Z</dcterms:modified>
</cp:coreProperties>
</file>