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3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307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2" r:id="rId17"/>
    <p:sldId id="273" r:id="rId18"/>
    <p:sldId id="274" r:id="rId19"/>
    <p:sldId id="278" r:id="rId20"/>
    <p:sldId id="276" r:id="rId21"/>
    <p:sldId id="275" r:id="rId22"/>
    <p:sldId id="277" r:id="rId23"/>
    <p:sldId id="281" r:id="rId24"/>
    <p:sldId id="279" r:id="rId25"/>
    <p:sldId id="284" r:id="rId26"/>
    <p:sldId id="285" r:id="rId27"/>
    <p:sldId id="286" r:id="rId28"/>
    <p:sldId id="280" r:id="rId29"/>
    <p:sldId id="282" r:id="rId30"/>
    <p:sldId id="283" r:id="rId31"/>
    <p:sldId id="287" r:id="rId32"/>
    <p:sldId id="288" r:id="rId33"/>
    <p:sldId id="289" r:id="rId34"/>
    <p:sldId id="290" r:id="rId35"/>
    <p:sldId id="291" r:id="rId36"/>
    <p:sldId id="292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4" r:id="rId46"/>
    <p:sldId id="302" r:id="rId47"/>
    <p:sldId id="303" r:id="rId48"/>
    <p:sldId id="305" r:id="rId49"/>
    <p:sldId id="306" r:id="rId50"/>
    <p:sldId id="308" r:id="rId51"/>
    <p:sldId id="309" r:id="rId52"/>
    <p:sldId id="310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3"/>
  </p:normalViewPr>
  <p:slideViewPr>
    <p:cSldViewPr snapToGrid="0" snapToObjects="1">
      <p:cViewPr varScale="1">
        <p:scale>
          <a:sx n="112" d="100"/>
          <a:sy n="112" d="100"/>
        </p:scale>
        <p:origin x="154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321E5-0A31-6541-9820-27D41923422D}" type="datetimeFigureOut">
              <a:rPr lang="en-US" smtClean="0"/>
              <a:t>4/3/20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99EC5-3BE9-4047-B835-CB1574F33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34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2EE8A84-807D-604C-A0D9-79896B252207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6" tIns="45714" rIns="91426" bIns="45714"/>
          <a:lstStyle/>
          <a:p>
            <a:pPr eaLnBrk="1" hangingPunct="1"/>
            <a:r>
              <a:rPr lang="el-GR" b="1">
                <a:solidFill>
                  <a:srgbClr val="000000"/>
                </a:solidFill>
                <a:cs typeface="Arial" charset="0"/>
              </a:rPr>
              <a:t>Figure 1.7: </a:t>
            </a:r>
            <a:r>
              <a:rPr lang="el-GR">
                <a:solidFill>
                  <a:srgbClr val="000000"/>
                </a:solidFill>
                <a:cs typeface="Arial" charset="0"/>
              </a:rPr>
              <a:t>Both air pressure and air density decrease with increasing altitude.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0C4E125-EEA9-594D-AE16-2D7A1C8CA1CA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/>
          <a:lstStyle/>
          <a:p>
            <a:pPr eaLnBrk="1" hangingPunct="1"/>
            <a:r>
              <a:rPr lang="el-GR" b="1">
                <a:solidFill>
                  <a:srgbClr val="000000"/>
                </a:solidFill>
                <a:cs typeface="Arial" charset="0"/>
              </a:rPr>
              <a:t>Figure 4.29: </a:t>
            </a:r>
            <a:r>
              <a:rPr lang="el-GR">
                <a:solidFill>
                  <a:srgbClr val="000000"/>
                </a:solidFill>
                <a:cs typeface="Arial" charset="0"/>
              </a:rPr>
              <a:t>Cumulus clouds. Small cumulus clouds such as these are sometimes called </a:t>
            </a:r>
            <a:r>
              <a:rPr lang="el-GR" i="1">
                <a:solidFill>
                  <a:srgbClr val="000000"/>
                </a:solidFill>
                <a:cs typeface="Arial" charset="0"/>
              </a:rPr>
              <a:t>fair weather cumulus, </a:t>
            </a:r>
            <a:r>
              <a:rPr lang="el-GR">
                <a:solidFill>
                  <a:srgbClr val="000000"/>
                </a:solidFill>
                <a:cs typeface="Arial" charset="0"/>
              </a:rPr>
              <a:t>or </a:t>
            </a:r>
            <a:r>
              <a:rPr lang="el-GR" i="1">
                <a:solidFill>
                  <a:srgbClr val="000000"/>
                </a:solidFill>
                <a:cs typeface="Arial" charset="0"/>
              </a:rPr>
              <a:t>cumulus humilis.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C755DC3-CCD7-C942-A0E1-5D2D16CFF221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/>
          <a:lstStyle/>
          <a:p>
            <a:pPr eaLnBrk="1" hangingPunct="1"/>
            <a:r>
              <a:rPr lang="el-GR" b="1">
                <a:solidFill>
                  <a:srgbClr val="000000"/>
                </a:solidFill>
                <a:cs typeface="Arial" charset="0"/>
              </a:rPr>
              <a:t>Figure 4.30: </a:t>
            </a:r>
            <a:r>
              <a:rPr lang="el-GR">
                <a:solidFill>
                  <a:srgbClr val="000000"/>
                </a:solidFill>
                <a:cs typeface="Arial" charset="0"/>
              </a:rPr>
              <a:t>Cumulus congestus. This line of cumulus congestus clouds is building along Maryland’s eastern shore.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355378D-BF58-F644-A6A5-017EEAED7B65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/>
          <a:lstStyle/>
          <a:p>
            <a:pPr eaLnBrk="1" hangingPunct="1"/>
            <a:r>
              <a:rPr lang="el-GR" b="1">
                <a:solidFill>
                  <a:srgbClr val="000000"/>
                </a:solidFill>
                <a:cs typeface="Arial" charset="0"/>
              </a:rPr>
              <a:t>Figure 4.31: </a:t>
            </a:r>
            <a:r>
              <a:rPr lang="el-GR">
                <a:solidFill>
                  <a:srgbClr val="000000"/>
                </a:solidFill>
                <a:cs typeface="Arial" charset="0"/>
              </a:rPr>
              <a:t>A cumulonimbus cloud. Strong upper-level winds blowing from right to left produce a well-defined anvil. Sunlight scattered by falling ice crystals produces the white (bright) area beneath the anvil. Notice the heavy rain shower falling from the base of the cloud.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2EE8A84-807D-604C-A0D9-79896B252207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6" tIns="45714" rIns="91426" bIns="45714"/>
          <a:lstStyle/>
          <a:p>
            <a:pPr eaLnBrk="1" hangingPunct="1"/>
            <a:r>
              <a:rPr lang="el-GR" b="1">
                <a:solidFill>
                  <a:srgbClr val="000000"/>
                </a:solidFill>
                <a:cs typeface="Arial" charset="0"/>
              </a:rPr>
              <a:t>Figure 1.7: </a:t>
            </a:r>
            <a:r>
              <a:rPr lang="el-GR">
                <a:solidFill>
                  <a:srgbClr val="000000"/>
                </a:solidFill>
                <a:cs typeface="Arial" charset="0"/>
              </a:rPr>
              <a:t>Both air pressure and air density decrease with increasing altitude.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2EE8A84-807D-604C-A0D9-79896B252207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6" tIns="45714" rIns="91426" bIns="45714"/>
          <a:lstStyle/>
          <a:p>
            <a:pPr eaLnBrk="1" hangingPunct="1"/>
            <a:r>
              <a:rPr lang="el-GR" b="1">
                <a:solidFill>
                  <a:srgbClr val="000000"/>
                </a:solidFill>
                <a:cs typeface="Arial" charset="0"/>
              </a:rPr>
              <a:t>Figure 1.7: </a:t>
            </a:r>
            <a:r>
              <a:rPr lang="el-GR">
                <a:solidFill>
                  <a:srgbClr val="000000"/>
                </a:solidFill>
                <a:cs typeface="Arial" charset="0"/>
              </a:rPr>
              <a:t>Both air pressure and air density decrease with increasing altitude.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3786D36-0396-3646-9BF8-AC3D97A62AB8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/>
          <a:lstStyle/>
          <a:p>
            <a:r>
              <a:rPr lang="el-GR" b="1">
                <a:solidFill>
                  <a:srgbClr val="000000"/>
                </a:solidFill>
                <a:cs typeface="Arial" charset="0"/>
              </a:rPr>
              <a:t>Figure 1: </a:t>
            </a:r>
            <a:r>
              <a:rPr lang="el-GR">
                <a:solidFill>
                  <a:srgbClr val="000000"/>
                </a:solidFill>
                <a:cs typeface="Arial" charset="0"/>
              </a:rPr>
              <a:t>Rising air expands and cools; sinking air is compressed and warms.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22B51C5-0DA3-5F40-A2D8-784A54C8E99E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/>
          <a:lstStyle/>
          <a:p>
            <a:r>
              <a:rPr lang="el-GR" b="1">
                <a:solidFill>
                  <a:srgbClr val="000000"/>
                </a:solidFill>
                <a:cs typeface="Arial" charset="0"/>
              </a:rPr>
              <a:t>Figure 5.10: </a:t>
            </a:r>
            <a:r>
              <a:rPr lang="el-GR">
                <a:solidFill>
                  <a:srgbClr val="000000"/>
                </a:solidFill>
                <a:cs typeface="Arial" charset="0"/>
              </a:rPr>
              <a:t>The primary ways clouds form</a:t>
            </a:r>
            <a:r>
              <a:rPr lang="en-US">
                <a:solidFill>
                  <a:srgbClr val="000000"/>
                </a:solidFill>
                <a:cs typeface="Arial" charset="0"/>
              </a:rPr>
              <a:t>.</a:t>
            </a:r>
            <a:r>
              <a:rPr lang="el-GR">
                <a:solidFill>
                  <a:srgbClr val="000000"/>
                </a:solidFill>
                <a:cs typeface="Arial" charset="0"/>
              </a:rPr>
              <a:t> </a:t>
            </a:r>
          </a:p>
          <a:p>
            <a:r>
              <a:rPr lang="el-GR">
                <a:solidFill>
                  <a:srgbClr val="000000"/>
                </a:solidFill>
                <a:cs typeface="Arial" charset="0"/>
              </a:rPr>
              <a:t>(a) surface heating and convection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DF9B8CA-3728-9543-9E34-61F6D14CE3C8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BAB01AB-6EA6-F142-A505-38CB0CB64A16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05EE385-9EC9-1A45-99E5-B4F7740F3967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90939C8-9FF9-224B-9FF3-74450902BFC5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74-231A-D640-A4C3-4A83A147F9C4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74-231A-D640-A4C3-4A83A147F9C4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C8A32-828B-5249-BDDC-5DF6D36D7A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74-231A-D640-A4C3-4A83A147F9C4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C8A32-828B-5249-BDDC-5DF6D36D7A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74-231A-D640-A4C3-4A83A147F9C4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C8A32-828B-5249-BDDC-5DF6D36D7A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74-231A-D640-A4C3-4A83A147F9C4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74-231A-D640-A4C3-4A83A147F9C4}" type="datetimeFigureOut">
              <a:rPr lang="en-US" smtClean="0"/>
              <a:t>4/3/20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C8A32-828B-5249-BDDC-5DF6D36D7A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74-231A-D640-A4C3-4A83A147F9C4}" type="datetimeFigureOut">
              <a:rPr lang="en-US" smtClean="0"/>
              <a:t>4/3/20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C8A32-828B-5249-BDDC-5DF6D36D7A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74-231A-D640-A4C3-4A83A147F9C4}" type="datetimeFigureOut">
              <a:rPr lang="en-US" smtClean="0"/>
              <a:t>4/3/20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C8A32-828B-5249-BDDC-5DF6D36D7A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74-231A-D640-A4C3-4A83A147F9C4}" type="datetimeFigureOut">
              <a:rPr lang="en-US" smtClean="0"/>
              <a:t>4/3/20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C8A32-828B-5249-BDDC-5DF6D36D7A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74-231A-D640-A4C3-4A83A147F9C4}" type="datetimeFigureOut">
              <a:rPr lang="en-US" smtClean="0"/>
              <a:t>4/3/20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C8A32-828B-5249-BDDC-5DF6D36D7A4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74-231A-D640-A4C3-4A83A147F9C4}" type="datetimeFigureOut">
              <a:rPr lang="en-US" smtClean="0"/>
              <a:t>4/3/20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8C8A32-828B-5249-BDDC-5DF6D36D7A4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C8C8A32-828B-5249-BDDC-5DF6D36D7A4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7283A74-231A-D640-A4C3-4A83A147F9C4}" type="datetimeFigureOut">
              <a:rPr lang="en-US" smtClean="0"/>
              <a:t>4/3/20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spc.gov/exper/soundin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212" y="3011975"/>
            <a:ext cx="7791682" cy="1793167"/>
          </a:xfrm>
        </p:spPr>
        <p:txBody>
          <a:bodyPr/>
          <a:lstStyle/>
          <a:p>
            <a:r>
              <a:rPr lang="en-US" dirty="0"/>
              <a:t>Basic Weather Course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723664"/>
            <a:ext cx="6461760" cy="1066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Nephology, Fluid Dynamics, and </a:t>
            </a:r>
            <a:r>
              <a:rPr lang="en-US" dirty="0" err="1"/>
              <a:t>Nowcasting</a:t>
            </a:r>
            <a:r>
              <a:rPr lang="en-US" dirty="0"/>
              <a:t> in the Field</a:t>
            </a:r>
          </a:p>
          <a:p>
            <a:endParaRPr lang="en-US" dirty="0"/>
          </a:p>
          <a:p>
            <a:r>
              <a:rPr lang="en-US" dirty="0"/>
              <a:t>Matthew Vaughan</a:t>
            </a:r>
          </a:p>
        </p:txBody>
      </p:sp>
    </p:spTree>
    <p:extLst>
      <p:ext uri="{BB962C8B-B14F-4D97-AF65-F5344CB8AC3E}">
        <p14:creationId xmlns:p14="http://schemas.microsoft.com/office/powerpoint/2010/main" val="1495166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	</a:t>
            </a:r>
          </a:p>
        </p:txBody>
      </p:sp>
      <p:pic>
        <p:nvPicPr>
          <p:cNvPr id="4" name="Picture 4" descr="06p150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381000"/>
            <a:ext cx="89408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355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Atmosphere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 layer of gases above Earth (primarily nitrogen and oxygen)</a:t>
            </a:r>
          </a:p>
          <a:p>
            <a:pPr lvl="1"/>
            <a:r>
              <a:rPr lang="en-US" dirty="0"/>
              <a:t>Water vapor plays large role</a:t>
            </a:r>
          </a:p>
          <a:p>
            <a:pPr lvl="1"/>
            <a:endParaRPr lang="en-US" dirty="0"/>
          </a:p>
          <a:p>
            <a:r>
              <a:rPr lang="en-US" dirty="0"/>
              <a:t>Treat the atmosphere as a fluid</a:t>
            </a:r>
          </a:p>
          <a:p>
            <a:pPr lvl="1"/>
            <a:r>
              <a:rPr lang="en-US" dirty="0"/>
              <a:t>Pressure and density variations</a:t>
            </a:r>
          </a:p>
          <a:p>
            <a:pPr lvl="1"/>
            <a:r>
              <a:rPr lang="en-US" dirty="0"/>
              <a:t>Waves and currents</a:t>
            </a:r>
          </a:p>
          <a:p>
            <a:pPr lvl="1"/>
            <a:endParaRPr lang="en-US" dirty="0"/>
          </a:p>
          <a:p>
            <a:r>
              <a:rPr lang="en-US" dirty="0"/>
              <a:t>Obeys certain laws</a:t>
            </a:r>
          </a:p>
          <a:p>
            <a:pPr lvl="1"/>
            <a:r>
              <a:rPr lang="en-US" dirty="0"/>
              <a:t>Buoyancy</a:t>
            </a:r>
          </a:p>
          <a:p>
            <a:pPr lvl="1"/>
            <a:r>
              <a:rPr lang="en-US" dirty="0"/>
              <a:t>Radiation</a:t>
            </a:r>
          </a:p>
          <a:p>
            <a:pPr lvl="1"/>
            <a:r>
              <a:rPr lang="en-US" b="1" dirty="0">
                <a:solidFill>
                  <a:srgbClr val="2F2B20"/>
                </a:solidFill>
              </a:rPr>
              <a:t>Ideal gas law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779" y="3852111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98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02p31"/>
          <p:cNvPicPr>
            <a:picLocks noChangeAspect="1" noChangeArrowheads="1"/>
          </p:cNvPicPr>
          <p:nvPr/>
        </p:nvPicPr>
        <p:blipFill>
          <a:blip r:embed="rId3">
            <a:lum bright="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0100"/>
            <a:ext cx="9144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alatino" charset="0"/>
              </a:rPr>
              <a:t>	</a:t>
            </a:r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7789863" y="6562725"/>
            <a:ext cx="135413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/>
              <a:t>Figure 1, p. 31</a:t>
            </a:r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457200" y="641664"/>
            <a:ext cx="8305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endParaRPr lang="en-US" sz="2800" b="1" dirty="0">
              <a:latin typeface="Palatino" charset="0"/>
            </a:endParaRPr>
          </a:p>
          <a:p>
            <a:pPr eaLnBrk="1" hangingPunct="1"/>
            <a:r>
              <a:rPr lang="en-US" sz="2800" b="1" dirty="0">
                <a:latin typeface="Palatino" charset="0"/>
              </a:rPr>
              <a:t>Rising air cools, sinking air warms</a:t>
            </a:r>
          </a:p>
        </p:txBody>
      </p:sp>
    </p:spTree>
    <p:extLst>
      <p:ext uri="{BB962C8B-B14F-4D97-AF65-F5344CB8AC3E}">
        <p14:creationId xmlns:p14="http://schemas.microsoft.com/office/powerpoint/2010/main" val="4010440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mean in the field?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Provides rules of thumb in complex terrain</a:t>
            </a:r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07872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mean in the real world?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Important in complex terrain</a:t>
            </a:r>
          </a:p>
          <a:p>
            <a:pPr lvl="1"/>
            <a:endParaRPr lang="en-US" b="1" dirty="0"/>
          </a:p>
        </p:txBody>
      </p:sp>
      <p:pic>
        <p:nvPicPr>
          <p:cNvPr id="4" name="Picture 5" descr="0304"/>
          <p:cNvPicPr>
            <a:picLocks noChangeAspect="1" noChangeArrowheads="1"/>
          </p:cNvPicPr>
          <p:nvPr/>
        </p:nvPicPr>
        <p:blipFill>
          <a:blip r:embed="rId2">
            <a:lum bright="2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25"/>
            <a:ext cx="9144000" cy="674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837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mean in the field?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Provides rules of thumb in complex terrain</a:t>
            </a:r>
          </a:p>
          <a:p>
            <a:pPr lvl="1"/>
            <a:r>
              <a:rPr lang="en-US" dirty="0"/>
              <a:t>In valleys at night, buoyancy-driven, downslope drainage flows result in </a:t>
            </a:r>
            <a:r>
              <a:rPr lang="en-US" b="1" dirty="0"/>
              <a:t>coldest air in the valley floor</a:t>
            </a:r>
          </a:p>
          <a:p>
            <a:pPr lvl="1"/>
            <a:r>
              <a:rPr lang="en-US" dirty="0"/>
              <a:t>Radiation-driven </a:t>
            </a:r>
            <a:r>
              <a:rPr lang="en-US" b="1" dirty="0"/>
              <a:t>thermal belts exist above the floor</a:t>
            </a:r>
            <a:r>
              <a:rPr lang="en-US" dirty="0"/>
              <a:t>, providing warmer nighttime temperatures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Mountains drive upslope winds during the daytime</a:t>
            </a:r>
          </a:p>
          <a:p>
            <a:pPr lvl="2"/>
            <a:r>
              <a:rPr lang="en-US" dirty="0"/>
              <a:t>Wind direction determines:</a:t>
            </a:r>
          </a:p>
          <a:p>
            <a:pPr lvl="3"/>
            <a:r>
              <a:rPr lang="en-US" b="1" dirty="0"/>
              <a:t>Warmer side of mountain</a:t>
            </a:r>
          </a:p>
          <a:p>
            <a:pPr lvl="3"/>
            <a:r>
              <a:rPr lang="en-US" b="1" dirty="0"/>
              <a:t>Visibility on the mountain</a:t>
            </a:r>
          </a:p>
          <a:p>
            <a:pPr lvl="3"/>
            <a:r>
              <a:rPr lang="en-US" b="1" dirty="0"/>
              <a:t>Preferred precipitation location</a:t>
            </a:r>
          </a:p>
          <a:p>
            <a:pPr lvl="1"/>
            <a:endParaRPr lang="en-US" dirty="0"/>
          </a:p>
        </p:txBody>
      </p:sp>
      <p:pic>
        <p:nvPicPr>
          <p:cNvPr id="4" name="Picture 5" descr="0304"/>
          <p:cNvPicPr>
            <a:picLocks noChangeAspect="1" noChangeArrowheads="1"/>
          </p:cNvPicPr>
          <p:nvPr/>
        </p:nvPicPr>
        <p:blipFill rotWithShape="1">
          <a:blip r:embed="rId2">
            <a:lum bright="2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/>
          <a:stretch/>
        </p:blipFill>
        <p:spPr bwMode="auto">
          <a:xfrm>
            <a:off x="7040482" y="0"/>
            <a:ext cx="2077259" cy="165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04p90"/>
          <p:cNvPicPr>
            <a:picLocks noChangeAspect="1" noChangeArrowheads="1"/>
          </p:cNvPicPr>
          <p:nvPr/>
        </p:nvPicPr>
        <p:blipFill>
          <a:blip r:embed="rId3">
            <a:lum bright="-4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409" y="4857511"/>
            <a:ext cx="2890394" cy="200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761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Can be liquid or ice</a:t>
            </a:r>
          </a:p>
          <a:p>
            <a:endParaRPr lang="en-US" dirty="0"/>
          </a:p>
          <a:p>
            <a:r>
              <a:rPr lang="en-US" dirty="0"/>
              <a:t>100% relative humidity (RH)</a:t>
            </a:r>
          </a:p>
          <a:p>
            <a:endParaRPr lang="en-US" dirty="0"/>
          </a:p>
          <a:p>
            <a:r>
              <a:rPr lang="en-US" dirty="0"/>
              <a:t>Form almost exclusively in areas of ascent</a:t>
            </a:r>
          </a:p>
        </p:txBody>
      </p:sp>
      <p:pic>
        <p:nvPicPr>
          <p:cNvPr id="5" name="Content Placeholder 4" descr="04p9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4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5" r="2242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392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clouds form?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50905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When RH = 100%</a:t>
            </a:r>
          </a:p>
          <a:p>
            <a:pPr lvl="1"/>
            <a:r>
              <a:rPr lang="en-US" dirty="0"/>
              <a:t>i.e. when the dew point = the air temperature</a:t>
            </a:r>
          </a:p>
          <a:p>
            <a:endParaRPr lang="en-US" dirty="0"/>
          </a:p>
          <a:p>
            <a:r>
              <a:rPr lang="en-US" dirty="0"/>
              <a:t>Dew point = actual water vapor content of the air</a:t>
            </a:r>
          </a:p>
          <a:p>
            <a:endParaRPr lang="en-US" dirty="0"/>
          </a:p>
          <a:p>
            <a:r>
              <a:rPr lang="en-US" dirty="0"/>
              <a:t>Can either:</a:t>
            </a:r>
          </a:p>
          <a:p>
            <a:pPr lvl="1"/>
            <a:r>
              <a:rPr lang="en-US" dirty="0"/>
              <a:t>Moisten</a:t>
            </a:r>
          </a:p>
          <a:p>
            <a:pPr lvl="1"/>
            <a:r>
              <a:rPr lang="en-US" dirty="0"/>
              <a:t>Cool</a:t>
            </a:r>
          </a:p>
          <a:p>
            <a:pPr lvl="1"/>
            <a:endParaRPr lang="en-US" dirty="0"/>
          </a:p>
        </p:txBody>
      </p:sp>
      <p:pic>
        <p:nvPicPr>
          <p:cNvPr id="6" name="Picture 4" descr="0502"/>
          <p:cNvPicPr preferRelativeResize="0"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953" b="-2095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24972" y="1698106"/>
            <a:ext cx="2774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Parcel Theory</a:t>
            </a:r>
          </a:p>
        </p:txBody>
      </p:sp>
    </p:spTree>
    <p:extLst>
      <p:ext uri="{BB962C8B-B14F-4D97-AF65-F5344CB8AC3E}">
        <p14:creationId xmlns:p14="http://schemas.microsoft.com/office/powerpoint/2010/main" val="2913578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41481" b="-41481"/>
          <a:stretch>
            <a:fillRect/>
          </a:stretch>
        </p:blipFill>
        <p:spPr>
          <a:xfrm>
            <a:off x="3735510" y="825818"/>
            <a:ext cx="4699264" cy="589757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 on RH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278310" cy="5187202"/>
          </a:xfrm>
        </p:spPr>
        <p:txBody>
          <a:bodyPr>
            <a:normAutofit/>
          </a:bodyPr>
          <a:lstStyle/>
          <a:p>
            <a:r>
              <a:rPr lang="en-US" dirty="0"/>
              <a:t>RH is the moisture value humans are most sensitive to</a:t>
            </a:r>
          </a:p>
          <a:p>
            <a:pPr lvl="1"/>
            <a:r>
              <a:rPr lang="en-US" dirty="0"/>
              <a:t>Determines efficiency of sweat evaporation</a:t>
            </a:r>
          </a:p>
          <a:p>
            <a:pPr lvl="1"/>
            <a:r>
              <a:rPr lang="en-US" dirty="0"/>
              <a:t>Heat index = f(RH)</a:t>
            </a:r>
          </a:p>
          <a:p>
            <a:pPr marL="411480" lvl="1" indent="0">
              <a:buNone/>
            </a:pPr>
            <a:endParaRPr lang="en-US" dirty="0"/>
          </a:p>
          <a:p>
            <a:r>
              <a:rPr lang="en-US" dirty="0"/>
              <a:t>RH &gt; 80% particularly noticeable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507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clouds form?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50905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When RH = 100%</a:t>
            </a:r>
          </a:p>
          <a:p>
            <a:pPr lvl="1"/>
            <a:r>
              <a:rPr lang="en-US" dirty="0"/>
              <a:t>i.e. when the dew point = the air temperature</a:t>
            </a:r>
          </a:p>
          <a:p>
            <a:endParaRPr lang="en-US" dirty="0"/>
          </a:p>
          <a:p>
            <a:r>
              <a:rPr lang="en-US" dirty="0"/>
              <a:t>Dew point = actual water vapor content of the air</a:t>
            </a:r>
          </a:p>
          <a:p>
            <a:endParaRPr lang="en-US" dirty="0"/>
          </a:p>
          <a:p>
            <a:r>
              <a:rPr lang="en-US" dirty="0"/>
              <a:t>Can either:</a:t>
            </a:r>
          </a:p>
          <a:p>
            <a:pPr lvl="1"/>
            <a:r>
              <a:rPr lang="en-US" dirty="0"/>
              <a:t>Moisten</a:t>
            </a:r>
          </a:p>
          <a:p>
            <a:pPr lvl="1"/>
            <a:r>
              <a:rPr lang="en-US" b="1" u="sng" dirty="0"/>
              <a:t>Cool</a:t>
            </a:r>
          </a:p>
          <a:p>
            <a:pPr lvl="1"/>
            <a:endParaRPr lang="en-US" dirty="0"/>
          </a:p>
        </p:txBody>
      </p:sp>
      <p:pic>
        <p:nvPicPr>
          <p:cNvPr id="6" name="Picture 4" descr="0502"/>
          <p:cNvPicPr preferRelativeResize="0"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953" b="-2095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24972" y="1698106"/>
            <a:ext cx="2774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Parcel Theory</a:t>
            </a:r>
          </a:p>
        </p:txBody>
      </p:sp>
    </p:spTree>
    <p:extLst>
      <p:ext uri="{BB962C8B-B14F-4D97-AF65-F5344CB8AC3E}">
        <p14:creationId xmlns:p14="http://schemas.microsoft.com/office/powerpoint/2010/main" val="1348385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Essential Principles of Meteorology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Nephology and Weather Systems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Reading a Surface chart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Field Observations and Rules of Thumb (scattered)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031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alatino" charset="0"/>
              </a:rPr>
              <a:t>	</a:t>
            </a:r>
          </a:p>
        </p:txBody>
      </p:sp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533400" y="0"/>
            <a:ext cx="838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/>
              <a:t>Primary way clouds form: surface heating and convection</a:t>
            </a:r>
          </a:p>
        </p:txBody>
      </p:sp>
      <p:pic>
        <p:nvPicPr>
          <p:cNvPr id="22532" name="Picture 4" descr="0510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469900"/>
            <a:ext cx="8450263" cy="63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745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050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349" b="-32349"/>
          <a:stretch>
            <a:fillRect/>
          </a:stretch>
        </p:blipFill>
        <p:spPr bwMode="auto">
          <a:xfrm>
            <a:off x="4114800" y="1153667"/>
            <a:ext cx="5029200" cy="631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clouds form?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5090562"/>
          </a:xfrm>
        </p:spPr>
        <p:txBody>
          <a:bodyPr>
            <a:normAutofit fontScale="92500"/>
          </a:bodyPr>
          <a:lstStyle/>
          <a:p>
            <a:r>
              <a:rPr lang="en-US" dirty="0"/>
              <a:t>Dry air cools (warms) at a rate of ~10 C per km of ascent (descent)</a:t>
            </a:r>
          </a:p>
          <a:p>
            <a:pPr lvl="1"/>
            <a:r>
              <a:rPr lang="en-US" dirty="0"/>
              <a:t>5.4 F per 1000 ft</a:t>
            </a:r>
          </a:p>
          <a:p>
            <a:endParaRPr lang="en-US" dirty="0"/>
          </a:p>
          <a:p>
            <a:r>
              <a:rPr lang="en-US" dirty="0"/>
              <a:t>Dew point changes at a rate of ~1 F per 1000 ft</a:t>
            </a:r>
          </a:p>
          <a:p>
            <a:endParaRPr lang="en-US" dirty="0"/>
          </a:p>
          <a:p>
            <a:r>
              <a:rPr lang="en-US" dirty="0"/>
              <a:t>Therefore temp/dew spread decreases by 4.4 F per 1000 ft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371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cloud height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536192"/>
            <a:ext cx="3780895" cy="5090562"/>
          </a:xfrm>
        </p:spPr>
        <p:txBody>
          <a:bodyPr>
            <a:normAutofit/>
          </a:bodyPr>
          <a:lstStyle/>
          <a:p>
            <a:r>
              <a:rPr lang="en-US" dirty="0"/>
              <a:t>Cloud = 100% RH (dew point = air temp)</a:t>
            </a:r>
          </a:p>
          <a:p>
            <a:endParaRPr lang="en-US" dirty="0"/>
          </a:p>
          <a:p>
            <a:r>
              <a:rPr lang="en-US" dirty="0"/>
              <a:t>Most useful for warm season</a:t>
            </a:r>
          </a:p>
          <a:p>
            <a:endParaRPr lang="en-US" dirty="0"/>
          </a:p>
          <a:p>
            <a:r>
              <a:rPr lang="en-US" dirty="0"/>
              <a:t>Cloud base tends to rise with warmer surface temperatures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38095" y="1536192"/>
            <a:ext cx="4169070" cy="4590288"/>
          </a:xfrm>
        </p:spPr>
        <p:txBody>
          <a:bodyPr>
            <a:normAutofit/>
          </a:bodyPr>
          <a:lstStyle/>
          <a:p>
            <a:r>
              <a:rPr lang="en-US" sz="2400" dirty="0"/>
              <a:t>Cloud Base Formula:</a:t>
            </a:r>
          </a:p>
          <a:p>
            <a:pPr lvl="1"/>
            <a:r>
              <a:rPr lang="en-US" sz="2000" dirty="0"/>
              <a:t>Lifted Condensation Level (LCL)</a:t>
            </a:r>
          </a:p>
          <a:p>
            <a:endParaRPr lang="en-US" sz="2400" dirty="0"/>
          </a:p>
          <a:p>
            <a:r>
              <a:rPr lang="en-US" sz="2400" dirty="0"/>
              <a:t>[(Air temp – dew point) /4.4]</a:t>
            </a:r>
          </a:p>
          <a:p>
            <a:endParaRPr lang="en-US" sz="2400" dirty="0"/>
          </a:p>
          <a:p>
            <a:r>
              <a:rPr lang="en-US" sz="2400" dirty="0"/>
              <a:t>Multiply by 1000 for cloud base </a:t>
            </a:r>
            <a:r>
              <a:rPr lang="en-US" sz="2400" b="1" dirty="0"/>
              <a:t>relative to you</a:t>
            </a:r>
            <a:endParaRPr lang="en-US" sz="2400" dirty="0"/>
          </a:p>
        </p:txBody>
      </p:sp>
      <p:pic>
        <p:nvPicPr>
          <p:cNvPr id="10" name="Picture 4" descr="05CO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76" y="4655253"/>
            <a:ext cx="2407954" cy="220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373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 on field measurements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5090562"/>
          </a:xfrm>
        </p:spPr>
        <p:txBody>
          <a:bodyPr>
            <a:normAutofit/>
          </a:bodyPr>
          <a:lstStyle/>
          <a:p>
            <a:r>
              <a:rPr lang="en-US" dirty="0"/>
              <a:t>Hold device at ~2 m above ground</a:t>
            </a:r>
          </a:p>
          <a:p>
            <a:endParaRPr lang="en-US" dirty="0"/>
          </a:p>
          <a:p>
            <a:r>
              <a:rPr lang="en-US" dirty="0"/>
              <a:t>Walk while taking measurement</a:t>
            </a:r>
          </a:p>
          <a:p>
            <a:endParaRPr lang="en-US" dirty="0"/>
          </a:p>
          <a:p>
            <a:r>
              <a:rPr lang="en-US" dirty="0"/>
              <a:t>Shelter temperature sensor from direct sunlight</a:t>
            </a:r>
          </a:p>
          <a:p>
            <a:pPr lvl="1"/>
            <a:endParaRPr lang="en-US" dirty="0"/>
          </a:p>
        </p:txBody>
      </p:sp>
      <p:pic>
        <p:nvPicPr>
          <p:cNvPr id="7" name="Picture 6" descr="030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36192"/>
            <a:ext cx="4625497" cy="489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4483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clouds form: Terrain</a:t>
            </a:r>
          </a:p>
        </p:txBody>
      </p:sp>
      <p:pic>
        <p:nvPicPr>
          <p:cNvPr id="8" name="Picture 4" descr="05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97" y="1265775"/>
            <a:ext cx="7901479" cy="54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849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977575" cy="1143000"/>
          </a:xfrm>
        </p:spPr>
        <p:txBody>
          <a:bodyPr/>
          <a:lstStyle/>
          <a:p>
            <a:r>
              <a:rPr lang="en-US" dirty="0"/>
              <a:t>Note on cloudy side of mountain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5090562"/>
          </a:xfrm>
        </p:spPr>
        <p:txBody>
          <a:bodyPr>
            <a:normAutofit/>
          </a:bodyPr>
          <a:lstStyle/>
          <a:p>
            <a:r>
              <a:rPr lang="en-US" dirty="0"/>
              <a:t>Look at morning balloon sounding (1200 UTC)</a:t>
            </a:r>
          </a:p>
          <a:p>
            <a:pPr lvl="1"/>
            <a:r>
              <a:rPr lang="en-US" dirty="0" err="1"/>
              <a:t>www.spc.gov</a:t>
            </a:r>
            <a:r>
              <a:rPr lang="en-US" dirty="0"/>
              <a:t>/</a:t>
            </a:r>
            <a:r>
              <a:rPr lang="en-US" dirty="0" err="1"/>
              <a:t>exper</a:t>
            </a:r>
            <a:r>
              <a:rPr lang="en-US" dirty="0"/>
              <a:t>/soundings/</a:t>
            </a:r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Use wind direction ~1km above surface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 descr="05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20216"/>
            <a:ext cx="4850260" cy="233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49728" b="25948"/>
          <a:stretch/>
        </p:blipFill>
        <p:spPr>
          <a:xfrm>
            <a:off x="4624638" y="1144398"/>
            <a:ext cx="3257948" cy="335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61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9728" b="25948"/>
          <a:stretch/>
        </p:blipFill>
        <p:spPr>
          <a:xfrm>
            <a:off x="800682" y="-1"/>
            <a:ext cx="6626337" cy="683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20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977575" cy="1143000"/>
          </a:xfrm>
        </p:spPr>
        <p:txBody>
          <a:bodyPr/>
          <a:lstStyle/>
          <a:p>
            <a:r>
              <a:rPr lang="en-US" dirty="0"/>
              <a:t>Note on cloudy side of mountain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5090562"/>
          </a:xfrm>
        </p:spPr>
        <p:txBody>
          <a:bodyPr>
            <a:normAutofit/>
          </a:bodyPr>
          <a:lstStyle/>
          <a:p>
            <a:r>
              <a:rPr lang="en-US" dirty="0"/>
              <a:t>Look at morning balloon sounding (1200 UTC)</a:t>
            </a:r>
          </a:p>
          <a:p>
            <a:pPr lvl="1"/>
            <a:r>
              <a:rPr lang="en-US" dirty="0" err="1">
                <a:hlinkClick r:id="rId2"/>
              </a:rPr>
              <a:t>www.spc.gov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exper</a:t>
            </a:r>
            <a:r>
              <a:rPr lang="en-US" dirty="0">
                <a:hlinkClick r:id="rId2"/>
              </a:rPr>
              <a:t>/sounding</a:t>
            </a:r>
            <a:endParaRPr lang="en-US" dirty="0"/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Use wind direction ~1km above surface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 descr="05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20216"/>
            <a:ext cx="4850260" cy="233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49728" b="25948"/>
          <a:stretch/>
        </p:blipFill>
        <p:spPr>
          <a:xfrm>
            <a:off x="4624638" y="1144398"/>
            <a:ext cx="3257948" cy="335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140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940"/>
            <a:ext cx="7620000" cy="1143000"/>
          </a:xfrm>
        </p:spPr>
        <p:txBody>
          <a:bodyPr/>
          <a:lstStyle/>
          <a:p>
            <a:r>
              <a:rPr lang="en-US" dirty="0"/>
              <a:t>Why care about clouds?</a:t>
            </a:r>
          </a:p>
        </p:txBody>
      </p:sp>
    </p:spTree>
    <p:extLst>
      <p:ext uri="{BB962C8B-B14F-4D97-AF65-F5344CB8AC3E}">
        <p14:creationId xmlns:p14="http://schemas.microsoft.com/office/powerpoint/2010/main" val="2036003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940"/>
            <a:ext cx="7620000" cy="1143000"/>
          </a:xfrm>
        </p:spPr>
        <p:txBody>
          <a:bodyPr/>
          <a:lstStyle/>
          <a:p>
            <a:r>
              <a:rPr lang="en-US" dirty="0"/>
              <a:t>Why care about clouds?</a:t>
            </a:r>
          </a:p>
        </p:txBody>
      </p:sp>
      <p:pic>
        <p:nvPicPr>
          <p:cNvPr id="6" name="Picture 2" descr="0311"/>
          <p:cNvPicPr>
            <a:picLocks noChangeAspect="1" noChangeArrowheads="1"/>
          </p:cNvPicPr>
          <p:nvPr/>
        </p:nvPicPr>
        <p:blipFill>
          <a:blip r:embed="rId2">
            <a:lum bright="2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25" y="1518631"/>
            <a:ext cx="8009947" cy="480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91539" y="996439"/>
            <a:ext cx="49557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dirty="0"/>
              <a:t>Clouds reduce the diurnal </a:t>
            </a:r>
            <a:r>
              <a:rPr lang="en-US" b="1" i="1" dirty="0"/>
              <a:t>T</a:t>
            </a:r>
            <a:r>
              <a:rPr lang="en-US" b="1" dirty="0"/>
              <a:t> range.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854509" y="6071037"/>
            <a:ext cx="29073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/>
              <a:t>Deserts have max diurnal range</a:t>
            </a:r>
            <a:r>
              <a:rPr lang="en-US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81573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Essential Principles of Meteorology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055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940"/>
            <a:ext cx="7620000" cy="1143000"/>
          </a:xfrm>
        </p:spPr>
        <p:txBody>
          <a:bodyPr/>
          <a:lstStyle/>
          <a:p>
            <a:r>
              <a:rPr lang="en-US" dirty="0"/>
              <a:t>Why care about clouds?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91539" y="996439"/>
            <a:ext cx="49557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dirty="0"/>
              <a:t>Clouds reduce visibility</a:t>
            </a:r>
          </a:p>
        </p:txBody>
      </p:sp>
      <p:pic>
        <p:nvPicPr>
          <p:cNvPr id="7" name="Picture 4" descr="04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14284"/>
            <a:ext cx="8325949" cy="465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274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940"/>
            <a:ext cx="7620000" cy="1143000"/>
          </a:xfrm>
        </p:spPr>
        <p:txBody>
          <a:bodyPr/>
          <a:lstStyle/>
          <a:p>
            <a:r>
              <a:rPr lang="en-US" dirty="0"/>
              <a:t>Why care about clouds?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91539" y="996439"/>
            <a:ext cx="49557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dirty="0"/>
              <a:t>Clouds can precipitate</a:t>
            </a:r>
          </a:p>
        </p:txBody>
      </p:sp>
      <p:pic>
        <p:nvPicPr>
          <p:cNvPr id="5" name="Picture 4" descr="04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5501"/>
            <a:ext cx="8077200" cy="531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8443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940"/>
            <a:ext cx="7620000" cy="1143000"/>
          </a:xfrm>
        </p:spPr>
        <p:txBody>
          <a:bodyPr/>
          <a:lstStyle/>
          <a:p>
            <a:r>
              <a:rPr lang="en-US" dirty="0"/>
              <a:t>Why care about clouds?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8292" y="1808552"/>
            <a:ext cx="6460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6597088" cy="5090562"/>
          </a:xfrm>
        </p:spPr>
        <p:txBody>
          <a:bodyPr>
            <a:normAutofit lnSpcReduction="10000"/>
          </a:bodyPr>
          <a:lstStyle/>
          <a:p>
            <a:r>
              <a:rPr lang="en-US" sz="2800" b="1" dirty="0"/>
              <a:t>Clouds may give hints to future weather</a:t>
            </a:r>
          </a:p>
          <a:p>
            <a:endParaRPr lang="en-US" sz="2800" dirty="0"/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600" dirty="0"/>
              <a:t>We can’t observe clouds with certainty, thus prediction cannot be certain</a:t>
            </a:r>
          </a:p>
          <a:p>
            <a:pPr lvl="1"/>
            <a:endParaRPr lang="en-US" sz="2600" dirty="0"/>
          </a:p>
          <a:p>
            <a:pPr lvl="1"/>
            <a:r>
              <a:rPr lang="en-US" sz="2600" dirty="0"/>
              <a:t>Different weather patterns can create similar cloud fields</a:t>
            </a:r>
          </a:p>
          <a:p>
            <a:pPr lvl="1"/>
            <a:endParaRPr lang="en-US" sz="2600" dirty="0"/>
          </a:p>
          <a:p>
            <a:pPr lvl="1"/>
            <a:r>
              <a:rPr lang="en-US" sz="2600" dirty="0"/>
              <a:t>Some weather has no or very little predictive skill using clouds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77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940"/>
            <a:ext cx="7620000" cy="1143000"/>
          </a:xfrm>
        </p:spPr>
        <p:txBody>
          <a:bodyPr/>
          <a:lstStyle/>
          <a:p>
            <a:r>
              <a:rPr lang="en-US" dirty="0"/>
              <a:t>Nephology</a:t>
            </a:r>
          </a:p>
        </p:txBody>
      </p:sp>
      <p:pic>
        <p:nvPicPr>
          <p:cNvPr id="3" name="Picture 4" descr="04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70" y="1600380"/>
            <a:ext cx="7090737" cy="525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7731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Palatino" charset="0"/>
              </a:rPr>
              <a:t>High Clouds</a:t>
            </a:r>
          </a:p>
        </p:txBody>
      </p:sp>
      <p:sp>
        <p:nvSpPr>
          <p:cNvPr id="8909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81000" y="1295400"/>
            <a:ext cx="8229600" cy="4498975"/>
          </a:xfrm>
        </p:spPr>
        <p:txBody>
          <a:bodyPr/>
          <a:lstStyle/>
          <a:p>
            <a:pPr eaLnBrk="1" hangingPunct="1">
              <a:buFont typeface="Wingdings" charset="0"/>
              <a:buChar char="q"/>
            </a:pPr>
            <a:r>
              <a:rPr lang="en-US" dirty="0">
                <a:latin typeface="Palatino" charset="0"/>
              </a:rPr>
              <a:t> cirrus</a:t>
            </a:r>
          </a:p>
          <a:p>
            <a:pPr eaLnBrk="1" hangingPunct="1">
              <a:buFont typeface="Wingdings" charset="0"/>
              <a:buChar char="q"/>
            </a:pPr>
            <a:r>
              <a:rPr lang="en-US" dirty="0">
                <a:latin typeface="Palatino" charset="0"/>
              </a:rPr>
              <a:t> cirrocumulus</a:t>
            </a:r>
          </a:p>
          <a:p>
            <a:pPr eaLnBrk="1" hangingPunct="1">
              <a:buFont typeface="Wingdings" charset="0"/>
              <a:buChar char="q"/>
            </a:pPr>
            <a:r>
              <a:rPr lang="en-US" dirty="0">
                <a:latin typeface="Palatino" charset="0"/>
              </a:rPr>
              <a:t> cirrostratus</a:t>
            </a: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4572000" y="1828800"/>
            <a:ext cx="36576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 eaLnBrk="0" hangingPunct="0">
              <a:buFont typeface="Times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Cirrostratus clouds can sometimes be quite thick; mostly ice crystals.</a:t>
            </a:r>
          </a:p>
        </p:txBody>
      </p:sp>
      <p:pic>
        <p:nvPicPr>
          <p:cNvPr id="50181" name="Picture 5" descr="04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6938"/>
            <a:ext cx="2286000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 descr="04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4572000"/>
            <a:ext cx="32289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7" descr="0423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11625"/>
            <a:ext cx="335280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5012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alatino" charset="0"/>
              </a:rPr>
              <a:t>Middle Clouds</a:t>
            </a:r>
          </a:p>
        </p:txBody>
      </p:sp>
      <p:sp>
        <p:nvSpPr>
          <p:cNvPr id="9113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q"/>
            </a:pPr>
            <a:r>
              <a:rPr lang="en-US">
                <a:latin typeface="Palatino" charset="0"/>
              </a:rPr>
              <a:t> altocumulus</a:t>
            </a:r>
          </a:p>
          <a:p>
            <a:pPr eaLnBrk="1" hangingPunct="1">
              <a:buFont typeface="Wingdings" charset="0"/>
              <a:buChar char="q"/>
            </a:pPr>
            <a:r>
              <a:rPr lang="en-US">
                <a:latin typeface="Palatino" charset="0"/>
              </a:rPr>
              <a:t> altostratus</a:t>
            </a:r>
          </a:p>
        </p:txBody>
      </p:sp>
      <p:pic>
        <p:nvPicPr>
          <p:cNvPr id="54277" name="Picture 5" descr="04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90963"/>
            <a:ext cx="4114800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 descr="0425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03625"/>
            <a:ext cx="3155950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81600" y="2918245"/>
            <a:ext cx="365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 eaLnBrk="0" hangingPunct="0">
              <a:buFont typeface="Times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“Milky, watery sky”</a:t>
            </a:r>
          </a:p>
        </p:txBody>
      </p:sp>
    </p:spTree>
    <p:extLst>
      <p:ext uri="{BB962C8B-B14F-4D97-AF65-F5344CB8AC3E}">
        <p14:creationId xmlns:p14="http://schemas.microsoft.com/office/powerpoint/2010/main" val="31104114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alatino" charset="0"/>
              </a:rPr>
              <a:t>Low Clouds</a:t>
            </a:r>
          </a:p>
        </p:txBody>
      </p:sp>
      <p:sp>
        <p:nvSpPr>
          <p:cNvPr id="9318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q"/>
            </a:pPr>
            <a:r>
              <a:rPr lang="en-US" dirty="0">
                <a:latin typeface="Palatino" charset="0"/>
              </a:rPr>
              <a:t> nimbostratus</a:t>
            </a:r>
          </a:p>
          <a:p>
            <a:pPr eaLnBrk="1" hangingPunct="1">
              <a:buFont typeface="Wingdings" charset="0"/>
              <a:buChar char="q"/>
            </a:pPr>
            <a:r>
              <a:rPr lang="en-US" dirty="0">
                <a:latin typeface="Palatino" charset="0"/>
              </a:rPr>
              <a:t>stratus</a:t>
            </a:r>
          </a:p>
        </p:txBody>
      </p:sp>
      <p:pic>
        <p:nvPicPr>
          <p:cNvPr id="57349" name="Picture 5" descr="04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13" y="3136900"/>
            <a:ext cx="5256212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0733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alatino" charset="0"/>
              </a:rPr>
              <a:t>Clouds with Vertical Development</a:t>
            </a:r>
          </a:p>
        </p:txBody>
      </p:sp>
      <p:sp>
        <p:nvSpPr>
          <p:cNvPr id="9523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557709"/>
            <a:ext cx="8229600" cy="4498975"/>
          </a:xfrm>
        </p:spPr>
        <p:txBody>
          <a:bodyPr/>
          <a:lstStyle/>
          <a:p>
            <a:pPr eaLnBrk="1" hangingPunct="1">
              <a:buFont typeface="Wingdings" charset="0"/>
              <a:buChar char="q"/>
            </a:pPr>
            <a:r>
              <a:rPr lang="en-US" dirty="0">
                <a:latin typeface="Palatino" charset="0"/>
              </a:rPr>
              <a:t> cumulus </a:t>
            </a:r>
            <a:r>
              <a:rPr lang="en-US" dirty="0" err="1">
                <a:latin typeface="Palatino" charset="0"/>
              </a:rPr>
              <a:t>humilis</a:t>
            </a:r>
            <a:r>
              <a:rPr lang="en-US" dirty="0">
                <a:latin typeface="Palatino" charset="0"/>
              </a:rPr>
              <a:t>/</a:t>
            </a:r>
            <a:r>
              <a:rPr lang="en-US" dirty="0" err="1">
                <a:latin typeface="Palatino" charset="0"/>
              </a:rPr>
              <a:t>mediocris</a:t>
            </a:r>
            <a:endParaRPr lang="en-US" dirty="0">
              <a:latin typeface="Palatino" charset="0"/>
            </a:endParaRPr>
          </a:p>
          <a:p>
            <a:pPr eaLnBrk="1" hangingPunct="1">
              <a:buFont typeface="Wingdings" charset="0"/>
              <a:buChar char="q"/>
            </a:pPr>
            <a:r>
              <a:rPr lang="en-US" dirty="0">
                <a:latin typeface="Palatino" charset="0"/>
              </a:rPr>
              <a:t> cumulus </a:t>
            </a:r>
            <a:r>
              <a:rPr lang="en-US" dirty="0" err="1">
                <a:latin typeface="Palatino" charset="0"/>
              </a:rPr>
              <a:t>congestus</a:t>
            </a:r>
            <a:endParaRPr lang="en-US" dirty="0">
              <a:latin typeface="Palatino" charset="0"/>
            </a:endParaRPr>
          </a:p>
          <a:p>
            <a:pPr eaLnBrk="1" hangingPunct="1">
              <a:buFont typeface="Wingdings" charset="0"/>
              <a:buChar char="q"/>
            </a:pPr>
            <a:r>
              <a:rPr lang="en-US" dirty="0">
                <a:latin typeface="Palatino" charset="0"/>
              </a:rPr>
              <a:t> cumulonimbus</a:t>
            </a:r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1143000" y="3124200"/>
            <a:ext cx="7483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 eaLnBrk="0" hangingPunct="0">
              <a:buFont typeface="Times" charset="0"/>
              <a:buChar char="•"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Not all cumulus clouds grow to be thunderstorms, but</a:t>
            </a:r>
            <a:b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all thunderstorms start out as cumulus clouds.</a:t>
            </a:r>
          </a:p>
        </p:txBody>
      </p:sp>
      <p:pic>
        <p:nvPicPr>
          <p:cNvPr id="61445" name="Picture 5" descr="04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19600"/>
            <a:ext cx="297180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6" descr="04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4691063"/>
            <a:ext cx="2514600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7" descr="04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344988"/>
            <a:ext cx="3124200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5534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04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750888"/>
            <a:ext cx="89408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alatino" charset="0"/>
              </a:rPr>
              <a:t>	</a:t>
            </a:r>
          </a:p>
        </p:txBody>
      </p:sp>
      <p:sp>
        <p:nvSpPr>
          <p:cNvPr id="62468" name="Rectangle 3"/>
          <p:cNvSpPr>
            <a:spLocks noChangeArrowheads="1"/>
          </p:cNvSpPr>
          <p:nvPr/>
        </p:nvSpPr>
        <p:spPr bwMode="auto">
          <a:xfrm>
            <a:off x="7662863" y="6562725"/>
            <a:ext cx="148113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/>
              <a:t>Fig. 4-29, p. 102</a:t>
            </a:r>
          </a:p>
        </p:txBody>
      </p:sp>
      <p:sp>
        <p:nvSpPr>
          <p:cNvPr id="62469" name="TextBox 4"/>
          <p:cNvSpPr txBox="1">
            <a:spLocks noChangeArrowheads="1"/>
          </p:cNvSpPr>
          <p:nvPr/>
        </p:nvSpPr>
        <p:spPr bwMode="auto">
          <a:xfrm>
            <a:off x="609599" y="176213"/>
            <a:ext cx="6071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dirty="0"/>
              <a:t>Cumulus </a:t>
            </a:r>
            <a:r>
              <a:rPr lang="en-US" b="1" dirty="0" err="1"/>
              <a:t>Humilis</a:t>
            </a:r>
            <a:r>
              <a:rPr lang="en-US" b="1" dirty="0"/>
              <a:t> (wider base than height)</a:t>
            </a:r>
          </a:p>
        </p:txBody>
      </p:sp>
    </p:spTree>
    <p:extLst>
      <p:ext uri="{BB962C8B-B14F-4D97-AF65-F5344CB8AC3E}">
        <p14:creationId xmlns:p14="http://schemas.microsoft.com/office/powerpoint/2010/main" val="34611298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04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611188"/>
            <a:ext cx="89408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alatino" charset="0"/>
              </a:rPr>
              <a:t>	</a:t>
            </a:r>
          </a:p>
        </p:txBody>
      </p:sp>
      <p:sp>
        <p:nvSpPr>
          <p:cNvPr id="63492" name="Rectangle 3"/>
          <p:cNvSpPr>
            <a:spLocks noChangeArrowheads="1"/>
          </p:cNvSpPr>
          <p:nvPr/>
        </p:nvSpPr>
        <p:spPr bwMode="auto">
          <a:xfrm>
            <a:off x="7662863" y="6562725"/>
            <a:ext cx="148113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/>
              <a:t>Fig. 4-30, p. 103</a:t>
            </a:r>
          </a:p>
        </p:txBody>
      </p:sp>
      <p:sp>
        <p:nvSpPr>
          <p:cNvPr id="63493" name="TextBox 4"/>
          <p:cNvSpPr txBox="1">
            <a:spLocks noChangeArrowheads="1"/>
          </p:cNvSpPr>
          <p:nvPr/>
        </p:nvSpPr>
        <p:spPr bwMode="auto">
          <a:xfrm>
            <a:off x="457200" y="107950"/>
            <a:ext cx="7328746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dirty="0"/>
              <a:t>Cumulus </a:t>
            </a:r>
            <a:r>
              <a:rPr lang="en-US" b="1" dirty="0" err="1"/>
              <a:t>congestus</a:t>
            </a:r>
            <a:r>
              <a:rPr lang="en-US" b="1" dirty="0"/>
              <a:t> (taller height than base width)</a:t>
            </a:r>
          </a:p>
        </p:txBody>
      </p:sp>
    </p:spTree>
    <p:extLst>
      <p:ext uri="{BB962C8B-B14F-4D97-AF65-F5344CB8AC3E}">
        <p14:creationId xmlns:p14="http://schemas.microsoft.com/office/powerpoint/2010/main" val="3169189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Atmosphere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 layer of gases above Earth (primarily nitrogen and oxygen)</a:t>
            </a:r>
          </a:p>
          <a:p>
            <a:pPr lvl="1"/>
            <a:r>
              <a:rPr lang="en-US" dirty="0"/>
              <a:t>Water vapor plays large role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572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04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8940800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alatino" charset="0"/>
              </a:rPr>
              <a:t>	</a:t>
            </a:r>
          </a:p>
        </p:txBody>
      </p:sp>
      <p:sp>
        <p:nvSpPr>
          <p:cNvPr id="64516" name="Rectangle 3"/>
          <p:cNvSpPr>
            <a:spLocks noChangeArrowheads="1"/>
          </p:cNvSpPr>
          <p:nvPr/>
        </p:nvSpPr>
        <p:spPr bwMode="auto">
          <a:xfrm>
            <a:off x="7662863" y="6562725"/>
            <a:ext cx="148113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/>
              <a:t>Fig. 4-31, p. 103</a:t>
            </a:r>
          </a:p>
        </p:txBody>
      </p:sp>
      <p:sp>
        <p:nvSpPr>
          <p:cNvPr id="64517" name="TextBox 4"/>
          <p:cNvSpPr txBox="1">
            <a:spLocks noChangeArrowheads="1"/>
          </p:cNvSpPr>
          <p:nvPr/>
        </p:nvSpPr>
        <p:spPr bwMode="auto">
          <a:xfrm>
            <a:off x="457200" y="228600"/>
            <a:ext cx="236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/>
              <a:t>Cumulonimbus</a:t>
            </a:r>
          </a:p>
        </p:txBody>
      </p:sp>
    </p:spTree>
    <p:extLst>
      <p:ext uri="{BB962C8B-B14F-4D97-AF65-F5344CB8AC3E}">
        <p14:creationId xmlns:p14="http://schemas.microsoft.com/office/powerpoint/2010/main" val="14262494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940"/>
            <a:ext cx="7620000" cy="1143000"/>
          </a:xfrm>
        </p:spPr>
        <p:txBody>
          <a:bodyPr/>
          <a:lstStyle/>
          <a:p>
            <a:r>
              <a:rPr lang="en-US" dirty="0"/>
              <a:t>Reading the clouds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8292" y="1808552"/>
            <a:ext cx="6460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4291675" cy="5090562"/>
          </a:xfrm>
        </p:spPr>
        <p:txBody>
          <a:bodyPr>
            <a:normAutofit/>
          </a:bodyPr>
          <a:lstStyle/>
          <a:p>
            <a:r>
              <a:rPr lang="en-US" sz="2800" dirty="0"/>
              <a:t>Cumulus field</a:t>
            </a:r>
          </a:p>
          <a:p>
            <a:pPr lvl="1"/>
            <a:r>
              <a:rPr lang="en-US" sz="2600" dirty="0"/>
              <a:t>Widespread cumulus </a:t>
            </a:r>
            <a:r>
              <a:rPr lang="en-US" sz="2600" dirty="0" err="1"/>
              <a:t>humulus</a:t>
            </a:r>
            <a:r>
              <a:rPr lang="en-US" sz="2600" dirty="0"/>
              <a:t> = fair weather</a:t>
            </a:r>
          </a:p>
          <a:p>
            <a:pPr lvl="1"/>
            <a:endParaRPr lang="en-US" sz="2600" dirty="0"/>
          </a:p>
          <a:p>
            <a:pPr lvl="1"/>
            <a:r>
              <a:rPr lang="en-US" sz="2600" dirty="0"/>
              <a:t>Band of growing cumulus = something to watch</a:t>
            </a:r>
          </a:p>
          <a:p>
            <a:pPr lvl="1"/>
            <a:endParaRPr lang="en-US" sz="2600" dirty="0"/>
          </a:p>
          <a:p>
            <a:pPr lvl="1"/>
            <a:r>
              <a:rPr lang="en-US" sz="2600" dirty="0"/>
              <a:t>Cumulus </a:t>
            </a:r>
            <a:r>
              <a:rPr lang="en-US" sz="2600" dirty="0" err="1"/>
              <a:t>mediocris</a:t>
            </a:r>
            <a:r>
              <a:rPr lang="en-US" sz="2600" dirty="0"/>
              <a:t>/</a:t>
            </a:r>
            <a:r>
              <a:rPr lang="en-US" sz="2600" dirty="0" err="1"/>
              <a:t>congestus</a:t>
            </a:r>
            <a:r>
              <a:rPr lang="en-US" sz="2600" dirty="0"/>
              <a:t> within veering wind profile = storms possible</a:t>
            </a:r>
          </a:p>
          <a:p>
            <a:pPr lvl="1"/>
            <a:endParaRPr lang="en-US" sz="2600" dirty="0"/>
          </a:p>
        </p:txBody>
      </p:sp>
      <p:pic>
        <p:nvPicPr>
          <p:cNvPr id="5" name="Picture 4" descr="04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279" y="1249747"/>
            <a:ext cx="3168163" cy="216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04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279" y="4639746"/>
            <a:ext cx="3261934" cy="221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1458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06p15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578" y="2926816"/>
            <a:ext cx="4726422" cy="393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940"/>
            <a:ext cx="7620000" cy="1143000"/>
          </a:xfrm>
        </p:spPr>
        <p:txBody>
          <a:bodyPr/>
          <a:lstStyle/>
          <a:p>
            <a:r>
              <a:rPr lang="en-US" dirty="0"/>
              <a:t>Note on veering wind profile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8292" y="1808552"/>
            <a:ext cx="6460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4291675" cy="509056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Complicated, but essentially:</a:t>
            </a:r>
          </a:p>
          <a:p>
            <a:pPr lvl="1"/>
            <a:r>
              <a:rPr lang="en-US" sz="2400" dirty="0"/>
              <a:t>Veering wind = clockwise turning winds with height</a:t>
            </a:r>
          </a:p>
          <a:p>
            <a:pPr lvl="1"/>
            <a:endParaRPr lang="en-US" sz="2400" dirty="0"/>
          </a:p>
          <a:p>
            <a:r>
              <a:rPr lang="en-US" sz="2600" dirty="0"/>
              <a:t>Due to governing </a:t>
            </a:r>
            <a:r>
              <a:rPr lang="en-US" sz="2600" dirty="0" err="1"/>
              <a:t>eqns</a:t>
            </a:r>
            <a:r>
              <a:rPr lang="en-US" sz="2600" dirty="0"/>
              <a:t>:</a:t>
            </a:r>
          </a:p>
          <a:p>
            <a:pPr lvl="1"/>
            <a:r>
              <a:rPr lang="en-US" sz="2400" dirty="0"/>
              <a:t>Veering wind = warm air advection (WAA)</a:t>
            </a:r>
          </a:p>
          <a:p>
            <a:pPr lvl="2"/>
            <a:r>
              <a:rPr lang="en-US" sz="2400" dirty="0"/>
              <a:t>Due to Coriolis effect</a:t>
            </a:r>
          </a:p>
          <a:p>
            <a:pPr lvl="2"/>
            <a:endParaRPr lang="en-US" sz="2400" dirty="0"/>
          </a:p>
          <a:p>
            <a:r>
              <a:rPr lang="en-US" sz="2800" dirty="0"/>
              <a:t>WAA = large-scale ascent, which leads to clouds and precipitation</a:t>
            </a:r>
          </a:p>
        </p:txBody>
      </p:sp>
    </p:spTree>
    <p:extLst>
      <p:ext uri="{BB962C8B-B14F-4D97-AF65-F5344CB8AC3E}">
        <p14:creationId xmlns:p14="http://schemas.microsoft.com/office/powerpoint/2010/main" val="6298834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940"/>
            <a:ext cx="7620000" cy="1143000"/>
          </a:xfrm>
        </p:spPr>
        <p:txBody>
          <a:bodyPr/>
          <a:lstStyle/>
          <a:p>
            <a:r>
              <a:rPr lang="en-US" dirty="0"/>
              <a:t>Note on veering wind profile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8292" y="1808552"/>
            <a:ext cx="6460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9" name="Picture 8" descr="Screen Shot 2016-02-03 at 11.58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18" y="2884002"/>
            <a:ext cx="8563925" cy="36904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72" y="1882772"/>
            <a:ext cx="4348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Area of WAA or latent heating (cloud)</a:t>
            </a:r>
          </a:p>
        </p:txBody>
      </p:sp>
      <p:cxnSp>
        <p:nvCxnSpPr>
          <p:cNvPr id="10" name="Straight Arrow Connector 9"/>
          <p:cNvCxnSpPr>
            <a:stCxn id="3" idx="2"/>
          </p:cNvCxnSpPr>
          <p:nvPr/>
        </p:nvCxnSpPr>
        <p:spPr>
          <a:xfrm>
            <a:off x="4058632" y="2331772"/>
            <a:ext cx="828292" cy="2072258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0985" y="6389821"/>
            <a:ext cx="4582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Pressure lines bow down (lowering pressure)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002253" y="6208412"/>
            <a:ext cx="2456720" cy="152400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033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940"/>
            <a:ext cx="7620000" cy="1143000"/>
          </a:xfrm>
        </p:spPr>
        <p:txBody>
          <a:bodyPr/>
          <a:lstStyle/>
          <a:p>
            <a:r>
              <a:rPr lang="en-US" dirty="0"/>
              <a:t>Reading the clouds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8292" y="1808552"/>
            <a:ext cx="6460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8" name="Picture 4" descr="052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6" b="525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57199" y="1182940"/>
            <a:ext cx="7922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Virga</a:t>
            </a:r>
            <a:r>
              <a:rPr lang="en-US" b="1" dirty="0"/>
              <a:t> below cumulus clouds indicates evaporating rain (downburst potential)</a:t>
            </a:r>
          </a:p>
        </p:txBody>
      </p:sp>
    </p:spTree>
    <p:extLst>
      <p:ext uri="{BB962C8B-B14F-4D97-AF65-F5344CB8AC3E}">
        <p14:creationId xmlns:p14="http://schemas.microsoft.com/office/powerpoint/2010/main" val="11771128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940"/>
            <a:ext cx="7620000" cy="1143000"/>
          </a:xfrm>
        </p:spPr>
        <p:txBody>
          <a:bodyPr/>
          <a:lstStyle/>
          <a:p>
            <a:r>
              <a:rPr lang="en-US" dirty="0"/>
              <a:t>Reading the clouds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8292" y="1808552"/>
            <a:ext cx="6460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14144" y="1536192"/>
            <a:ext cx="4755757" cy="5321808"/>
          </a:xfrm>
        </p:spPr>
        <p:txBody>
          <a:bodyPr>
            <a:normAutofit/>
          </a:bodyPr>
          <a:lstStyle/>
          <a:p>
            <a:r>
              <a:rPr lang="en-US" sz="2800" dirty="0"/>
              <a:t>Cirrus (ice) and stratus fields</a:t>
            </a:r>
          </a:p>
          <a:p>
            <a:pPr lvl="1"/>
            <a:r>
              <a:rPr lang="en-US" sz="2600" dirty="0"/>
              <a:t>Much tougher to read</a:t>
            </a:r>
          </a:p>
          <a:p>
            <a:pPr lvl="1"/>
            <a:endParaRPr lang="en-US" sz="2600" dirty="0"/>
          </a:p>
          <a:p>
            <a:pPr lvl="1"/>
            <a:r>
              <a:rPr lang="en-US" sz="2600" dirty="0"/>
              <a:t>Cirrus clouds can come from a variety of sources</a:t>
            </a:r>
          </a:p>
          <a:p>
            <a:pPr lvl="1"/>
            <a:endParaRPr lang="en-US" sz="2600" dirty="0"/>
          </a:p>
          <a:p>
            <a:pPr lvl="1"/>
            <a:r>
              <a:rPr lang="en-US" sz="2600" dirty="0"/>
              <a:t>Widespread cirrostratus (especially in SW sky) may indicate precipitation in 12–24 h)</a:t>
            </a:r>
          </a:p>
          <a:p>
            <a:pPr lvl="1"/>
            <a:endParaRPr lang="en-US" sz="2600" dirty="0"/>
          </a:p>
        </p:txBody>
      </p:sp>
      <p:pic>
        <p:nvPicPr>
          <p:cNvPr id="8" name="Picture 7" descr="0423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387" y="3610583"/>
            <a:ext cx="4077613" cy="324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04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923" y="98021"/>
            <a:ext cx="2286000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1706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940"/>
            <a:ext cx="7620000" cy="1143000"/>
          </a:xfrm>
        </p:spPr>
        <p:txBody>
          <a:bodyPr/>
          <a:lstStyle/>
          <a:p>
            <a:r>
              <a:rPr lang="en-US" dirty="0"/>
              <a:t>Reading the clouds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86240" y="2340129"/>
            <a:ext cx="6460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No halo around sun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4724400" cy="5321808"/>
          </a:xfrm>
        </p:spPr>
        <p:txBody>
          <a:bodyPr>
            <a:normAutofit/>
          </a:bodyPr>
          <a:lstStyle/>
          <a:p>
            <a:r>
              <a:rPr lang="en-US" sz="2800" dirty="0"/>
              <a:t>Cirrus (ice) and stratus fields</a:t>
            </a:r>
          </a:p>
          <a:p>
            <a:pPr lvl="1"/>
            <a:r>
              <a:rPr lang="en-US" sz="2600" dirty="0"/>
              <a:t>Much tougher to read</a:t>
            </a:r>
          </a:p>
          <a:p>
            <a:pPr lvl="1"/>
            <a:endParaRPr lang="en-US" sz="2600" dirty="0"/>
          </a:p>
          <a:p>
            <a:pPr lvl="1"/>
            <a:r>
              <a:rPr lang="en-US" sz="2600" dirty="0"/>
              <a:t>Cirrus clouds can come from a variety of sources</a:t>
            </a:r>
          </a:p>
          <a:p>
            <a:pPr lvl="1"/>
            <a:endParaRPr lang="en-US" sz="2600" dirty="0"/>
          </a:p>
          <a:p>
            <a:pPr lvl="1"/>
            <a:r>
              <a:rPr lang="en-US" sz="2600" dirty="0"/>
              <a:t>Widespread, thick cirrostratus (especially in SW sky) may indicate precipitation in 6–24 h)</a:t>
            </a:r>
          </a:p>
          <a:p>
            <a:pPr lvl="1"/>
            <a:r>
              <a:rPr lang="en-US" sz="2600" dirty="0"/>
              <a:t>Altostratus better indicator</a:t>
            </a:r>
          </a:p>
          <a:p>
            <a:pPr lvl="1"/>
            <a:endParaRPr lang="en-US" sz="2600" dirty="0"/>
          </a:p>
        </p:txBody>
      </p:sp>
      <p:pic>
        <p:nvPicPr>
          <p:cNvPr id="9" name="Picture 6" descr="0425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72025"/>
            <a:ext cx="3962400" cy="408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362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940"/>
            <a:ext cx="7620000" cy="1143000"/>
          </a:xfrm>
        </p:spPr>
        <p:txBody>
          <a:bodyPr/>
          <a:lstStyle/>
          <a:p>
            <a:r>
              <a:rPr lang="en-US" dirty="0"/>
              <a:t>Reading the clouds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8292" y="1808552"/>
            <a:ext cx="6460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4609187" cy="5321808"/>
          </a:xfrm>
        </p:spPr>
        <p:txBody>
          <a:bodyPr>
            <a:normAutofit/>
          </a:bodyPr>
          <a:lstStyle/>
          <a:p>
            <a:r>
              <a:rPr lang="en-US" sz="2800" dirty="0"/>
              <a:t>Cirrus (ice) and stratus field</a:t>
            </a:r>
          </a:p>
          <a:p>
            <a:pPr lvl="1"/>
            <a:r>
              <a:rPr lang="en-US" sz="2600" dirty="0"/>
              <a:t>Much tougher to read</a:t>
            </a:r>
          </a:p>
          <a:p>
            <a:pPr lvl="1"/>
            <a:endParaRPr lang="en-US" sz="2600" dirty="0"/>
          </a:p>
          <a:p>
            <a:pPr lvl="1"/>
            <a:r>
              <a:rPr lang="en-US" sz="2600" dirty="0"/>
              <a:t>Cirrus clouds can come from a variety of sources</a:t>
            </a:r>
          </a:p>
          <a:p>
            <a:pPr lvl="1"/>
            <a:endParaRPr lang="en-US" sz="2600" dirty="0"/>
          </a:p>
          <a:p>
            <a:pPr lvl="1"/>
            <a:r>
              <a:rPr lang="en-US" sz="2600" dirty="0"/>
              <a:t>Widespread cirrostratus (especially in SW sky) may indicate precipitation in 12–36 h)</a:t>
            </a:r>
          </a:p>
          <a:p>
            <a:pPr lvl="1"/>
            <a:endParaRPr lang="en-US" sz="2600" dirty="0"/>
          </a:p>
        </p:txBody>
      </p:sp>
      <p:pic>
        <p:nvPicPr>
          <p:cNvPr id="5" name="Picture 4" descr="04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279" y="1249747"/>
            <a:ext cx="3168163" cy="216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042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387" y="3610583"/>
            <a:ext cx="4077613" cy="324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08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9" y="1475630"/>
            <a:ext cx="9152629" cy="538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4892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overview of surface chart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046599" cy="4800600"/>
          </a:xfrm>
        </p:spPr>
        <p:txBody>
          <a:bodyPr>
            <a:normAutofit/>
          </a:bodyPr>
          <a:lstStyle/>
          <a:p>
            <a:r>
              <a:rPr lang="en-US" sz="2800" dirty="0"/>
              <a:t>Important concepts</a:t>
            </a:r>
          </a:p>
          <a:p>
            <a:pPr lvl="1"/>
            <a:r>
              <a:rPr lang="en-US" sz="2600" dirty="0"/>
              <a:t>Temperature over dewpoint</a:t>
            </a:r>
          </a:p>
          <a:p>
            <a:pPr lvl="1"/>
            <a:r>
              <a:rPr lang="en-US" sz="2600" dirty="0"/>
              <a:t>Wind barbs = 10 knots; flag = 50 knots</a:t>
            </a:r>
          </a:p>
          <a:p>
            <a:pPr lvl="2"/>
            <a:r>
              <a:rPr lang="en-US" sz="2400" dirty="0"/>
              <a:t>Barbed side is where wind is coming from</a:t>
            </a:r>
          </a:p>
          <a:p>
            <a:pPr lvl="1"/>
            <a:r>
              <a:rPr lang="en-US" sz="2600" dirty="0"/>
              <a:t>Wind is generally parallel to pressure lines</a:t>
            </a:r>
          </a:p>
          <a:p>
            <a:pPr lvl="2"/>
            <a:r>
              <a:rPr lang="en-US" sz="2400" dirty="0"/>
              <a:t>Low pressure to left of wind vector</a:t>
            </a:r>
          </a:p>
          <a:p>
            <a:pPr lvl="2"/>
            <a:r>
              <a:rPr lang="en-US" sz="2400" dirty="0"/>
              <a:t>Areas of friction cause winds to turn</a:t>
            </a:r>
          </a:p>
          <a:p>
            <a:pPr lvl="2"/>
            <a:endParaRPr lang="en-US" sz="2400" dirty="0"/>
          </a:p>
          <a:p>
            <a:pPr lvl="1"/>
            <a:r>
              <a:rPr lang="en-US" sz="2600" dirty="0"/>
              <a:t>Areas of convergence = likely precipitation locations</a:t>
            </a:r>
          </a:p>
        </p:txBody>
      </p:sp>
    </p:spTree>
    <p:extLst>
      <p:ext uri="{BB962C8B-B14F-4D97-AF65-F5344CB8AC3E}">
        <p14:creationId xmlns:p14="http://schemas.microsoft.com/office/powerpoint/2010/main" val="6965224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Overview of surface chart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046599" cy="4800600"/>
          </a:xfrm>
        </p:spPr>
        <p:txBody>
          <a:bodyPr>
            <a:normAutofit/>
          </a:bodyPr>
          <a:lstStyle/>
          <a:p>
            <a:r>
              <a:rPr lang="en-US" sz="2800" dirty="0"/>
              <a:t>Important concepts</a:t>
            </a:r>
          </a:p>
          <a:p>
            <a:pPr lvl="1"/>
            <a:r>
              <a:rPr lang="en-US" sz="2600" dirty="0"/>
              <a:t>Temperature over dewpoint</a:t>
            </a:r>
          </a:p>
          <a:p>
            <a:pPr lvl="1"/>
            <a:r>
              <a:rPr lang="en-US" sz="2600" dirty="0"/>
              <a:t>Wind barbs = 10 knots; flag = 50 knots</a:t>
            </a:r>
          </a:p>
          <a:p>
            <a:pPr lvl="2"/>
            <a:r>
              <a:rPr lang="en-US" sz="2400" dirty="0"/>
              <a:t>Barbed side is where wind is coming from</a:t>
            </a:r>
          </a:p>
          <a:p>
            <a:pPr lvl="1"/>
            <a:r>
              <a:rPr lang="en-US" sz="2600" dirty="0"/>
              <a:t>Wind is generally parallel to pressure lines</a:t>
            </a:r>
          </a:p>
          <a:p>
            <a:pPr lvl="2"/>
            <a:r>
              <a:rPr lang="en-US" sz="2400" dirty="0"/>
              <a:t>Low pressure to left of wind vector</a:t>
            </a:r>
          </a:p>
          <a:p>
            <a:pPr lvl="2"/>
            <a:r>
              <a:rPr lang="en-US" sz="2400" dirty="0"/>
              <a:t>Areas of friction cause winds to turn</a:t>
            </a:r>
          </a:p>
          <a:p>
            <a:pPr lvl="2"/>
            <a:endParaRPr lang="en-US" sz="2400" dirty="0"/>
          </a:p>
          <a:p>
            <a:pPr lvl="1"/>
            <a:r>
              <a:rPr lang="en-US" sz="2600" dirty="0"/>
              <a:t>Areas of convergence = likely precipitation locations</a:t>
            </a:r>
          </a:p>
        </p:txBody>
      </p:sp>
      <p:pic>
        <p:nvPicPr>
          <p:cNvPr id="4" name="Picture 4" descr="08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575"/>
            <a:ext cx="9144000" cy="599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202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Atmosphere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 layer of gases above Earth (primarily nitrogen and oxygen)</a:t>
            </a:r>
          </a:p>
          <a:p>
            <a:pPr lvl="1"/>
            <a:r>
              <a:rPr lang="en-US" dirty="0"/>
              <a:t>Water vapor plays large role</a:t>
            </a:r>
          </a:p>
          <a:p>
            <a:endParaRPr lang="en-US" dirty="0"/>
          </a:p>
        </p:txBody>
      </p:sp>
      <p:pic>
        <p:nvPicPr>
          <p:cNvPr id="4" name="Shape 324"/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10223"/>
            <a:ext cx="9143998" cy="37341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26987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rules of thumb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7620000" cy="5110877"/>
          </a:xfrm>
        </p:spPr>
        <p:txBody>
          <a:bodyPr>
            <a:normAutofit/>
          </a:bodyPr>
          <a:lstStyle/>
          <a:p>
            <a:r>
              <a:rPr lang="en-US" sz="2800" dirty="0"/>
              <a:t>“Red sky at night…”</a:t>
            </a:r>
          </a:p>
          <a:p>
            <a:pPr lvl="1"/>
            <a:r>
              <a:rPr lang="en-US" sz="2600" dirty="0"/>
              <a:t>Some truth to that</a:t>
            </a:r>
          </a:p>
          <a:p>
            <a:r>
              <a:rPr lang="en-US" sz="2800" dirty="0"/>
              <a:t>Valley floor colder than slopes; fog forms first in valleys </a:t>
            </a:r>
          </a:p>
          <a:p>
            <a:endParaRPr lang="en-US" sz="2800" dirty="0"/>
          </a:p>
          <a:p>
            <a:r>
              <a:rPr lang="en-US" sz="2800" dirty="0"/>
              <a:t>Veering wind with height and developing cloud field = potential storms</a:t>
            </a:r>
          </a:p>
          <a:p>
            <a:endParaRPr lang="en-US" sz="2800" dirty="0"/>
          </a:p>
          <a:p>
            <a:r>
              <a:rPr lang="en-US" sz="2800" dirty="0"/>
              <a:t>Windward side of mountain preferred for clouds/precipitation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84009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thoughts and links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Official forecasts = </a:t>
            </a:r>
            <a:r>
              <a:rPr lang="en-US" sz="2800" dirty="0" err="1"/>
              <a:t>nws.gov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Surface charts = </a:t>
            </a:r>
            <a:r>
              <a:rPr lang="en-US" sz="2800" dirty="0" err="1"/>
              <a:t>wpc.gov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Soundings = </a:t>
            </a:r>
            <a:r>
              <a:rPr lang="en-US" sz="2800" dirty="0" err="1"/>
              <a:t>spc.gov</a:t>
            </a:r>
            <a:r>
              <a:rPr lang="en-US" sz="2800" dirty="0"/>
              <a:t>/</a:t>
            </a:r>
            <a:r>
              <a:rPr lang="en-US" sz="2800" dirty="0" err="1"/>
              <a:t>exper</a:t>
            </a:r>
            <a:r>
              <a:rPr lang="en-US" sz="2800" dirty="0"/>
              <a:t>/sounding/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260639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thoughts and links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Official forecasts = </a:t>
            </a:r>
            <a:r>
              <a:rPr lang="en-US" sz="2800" dirty="0" err="1"/>
              <a:t>nws.gov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Surface charts = </a:t>
            </a:r>
            <a:r>
              <a:rPr lang="en-US" sz="2800" dirty="0" err="1"/>
              <a:t>wpc.gov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Soundings = </a:t>
            </a:r>
            <a:r>
              <a:rPr lang="en-US" sz="2800" dirty="0" err="1"/>
              <a:t>spc.gov</a:t>
            </a:r>
            <a:r>
              <a:rPr lang="en-US" sz="2800" dirty="0"/>
              <a:t>/</a:t>
            </a:r>
            <a:r>
              <a:rPr lang="en-US" sz="2800" dirty="0" err="1"/>
              <a:t>exper</a:t>
            </a:r>
            <a:r>
              <a:rPr lang="en-US" sz="2800" dirty="0"/>
              <a:t>/sounding/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4638"/>
            <a:ext cx="8385131" cy="628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91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Atmosphere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 layer of gases above Earth (primarily nitrogen and oxygen)</a:t>
            </a:r>
          </a:p>
          <a:p>
            <a:pPr lvl="1"/>
            <a:r>
              <a:rPr lang="en-US" dirty="0"/>
              <a:t>Water vapor plays large role</a:t>
            </a:r>
          </a:p>
          <a:p>
            <a:pPr lvl="1"/>
            <a:endParaRPr lang="en-US" dirty="0"/>
          </a:p>
          <a:p>
            <a:r>
              <a:rPr lang="en-US" dirty="0"/>
              <a:t>Treat the atmosphere as a fluid</a:t>
            </a:r>
          </a:p>
          <a:p>
            <a:pPr lvl="1"/>
            <a:r>
              <a:rPr lang="en-US" b="1" dirty="0"/>
              <a:t>Pressure and density variations</a:t>
            </a:r>
          </a:p>
        </p:txBody>
      </p:sp>
    </p:spTree>
    <p:extLst>
      <p:ext uri="{BB962C8B-B14F-4D97-AF65-F5344CB8AC3E}">
        <p14:creationId xmlns:p14="http://schemas.microsoft.com/office/powerpoint/2010/main" val="100703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	</a:t>
            </a: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7958138" y="6562725"/>
            <a:ext cx="1185862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/>
          <a:lstStyle/>
          <a:p>
            <a:pPr algn="r" defTabSz="820738"/>
            <a:r>
              <a:rPr lang="en-US" sz="1400" b="1">
                <a:latin typeface="Arial" charset="0"/>
              </a:rPr>
              <a:t>Fig. 1-7, p. 8</a:t>
            </a:r>
          </a:p>
        </p:txBody>
      </p:sp>
      <p:pic>
        <p:nvPicPr>
          <p:cNvPr id="20484" name="Picture 4" descr="01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8" y="76200"/>
            <a:ext cx="7707312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100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Atmosphere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 layer of gases above Earth (primarily nitrogen and oxygen)</a:t>
            </a:r>
          </a:p>
          <a:p>
            <a:pPr lvl="1"/>
            <a:r>
              <a:rPr lang="en-US" dirty="0"/>
              <a:t>Also care about water vapor content</a:t>
            </a:r>
          </a:p>
          <a:p>
            <a:pPr lvl="1"/>
            <a:endParaRPr lang="en-US" dirty="0"/>
          </a:p>
          <a:p>
            <a:r>
              <a:rPr lang="en-US" dirty="0"/>
              <a:t>Treat the atmosphere as a fluid</a:t>
            </a:r>
          </a:p>
          <a:p>
            <a:pPr lvl="1"/>
            <a:r>
              <a:rPr lang="en-US" dirty="0"/>
              <a:t>Pressure and density variations</a:t>
            </a:r>
          </a:p>
          <a:p>
            <a:pPr lvl="1"/>
            <a:r>
              <a:rPr lang="en-US" b="1" dirty="0"/>
              <a:t>Waves and currents</a:t>
            </a:r>
          </a:p>
        </p:txBody>
      </p:sp>
    </p:spTree>
    <p:extLst>
      <p:ext uri="{BB962C8B-B14F-4D97-AF65-F5344CB8AC3E}">
        <p14:creationId xmlns:p14="http://schemas.microsoft.com/office/powerpoint/2010/main" val="330230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	</a:t>
            </a:r>
          </a:p>
        </p:txBody>
      </p:sp>
      <p:pic>
        <p:nvPicPr>
          <p:cNvPr id="5" name="Picture 4" descr="060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1"/>
          <a:stretch/>
        </p:blipFill>
        <p:spPr bwMode="auto">
          <a:xfrm>
            <a:off x="1283367" y="0"/>
            <a:ext cx="6189579" cy="6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47469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7554</TotalTime>
  <Words>1464</Words>
  <Application>Microsoft Macintosh PowerPoint</Application>
  <PresentationFormat>On-screen Show (4:3)</PresentationFormat>
  <Paragraphs>291</Paragraphs>
  <Slides>52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Calibri</vt:lpstr>
      <vt:lpstr>Cambria</vt:lpstr>
      <vt:lpstr>Palatino</vt:lpstr>
      <vt:lpstr>Times</vt:lpstr>
      <vt:lpstr>Wingdings</vt:lpstr>
      <vt:lpstr>Adjacency</vt:lpstr>
      <vt:lpstr>Basic Weather Course</vt:lpstr>
      <vt:lpstr>Outline</vt:lpstr>
      <vt:lpstr>Outline</vt:lpstr>
      <vt:lpstr>The Atmosphere</vt:lpstr>
      <vt:lpstr>The Atmosphere</vt:lpstr>
      <vt:lpstr>The Atmosphere</vt:lpstr>
      <vt:lpstr> </vt:lpstr>
      <vt:lpstr>The Atmosphere</vt:lpstr>
      <vt:lpstr> </vt:lpstr>
      <vt:lpstr> </vt:lpstr>
      <vt:lpstr>The Atmosphere</vt:lpstr>
      <vt:lpstr> </vt:lpstr>
      <vt:lpstr>What does this mean in the field?</vt:lpstr>
      <vt:lpstr>What does this mean in the real world?</vt:lpstr>
      <vt:lpstr>What does this mean in the field?</vt:lpstr>
      <vt:lpstr>Clouds</vt:lpstr>
      <vt:lpstr>How do clouds form?</vt:lpstr>
      <vt:lpstr>Note on RH</vt:lpstr>
      <vt:lpstr>How do clouds form?</vt:lpstr>
      <vt:lpstr> </vt:lpstr>
      <vt:lpstr>How do clouds form?</vt:lpstr>
      <vt:lpstr>Estimate cloud height</vt:lpstr>
      <vt:lpstr>Note on field measurements</vt:lpstr>
      <vt:lpstr>How do clouds form: Terrain</vt:lpstr>
      <vt:lpstr>Note on cloudy side of mountain</vt:lpstr>
      <vt:lpstr>PowerPoint Presentation</vt:lpstr>
      <vt:lpstr>Note on cloudy side of mountain</vt:lpstr>
      <vt:lpstr>Why care about clouds?</vt:lpstr>
      <vt:lpstr>Why care about clouds?</vt:lpstr>
      <vt:lpstr>Why care about clouds?</vt:lpstr>
      <vt:lpstr>Why care about clouds?</vt:lpstr>
      <vt:lpstr>Why care about clouds?</vt:lpstr>
      <vt:lpstr>Nephology</vt:lpstr>
      <vt:lpstr>High Clouds</vt:lpstr>
      <vt:lpstr>Middle Clouds</vt:lpstr>
      <vt:lpstr>Low Clouds</vt:lpstr>
      <vt:lpstr>Clouds with Vertical Development</vt:lpstr>
      <vt:lpstr> </vt:lpstr>
      <vt:lpstr> </vt:lpstr>
      <vt:lpstr> </vt:lpstr>
      <vt:lpstr>Reading the clouds</vt:lpstr>
      <vt:lpstr>Note on veering wind profile</vt:lpstr>
      <vt:lpstr>Note on veering wind profile</vt:lpstr>
      <vt:lpstr>Reading the clouds</vt:lpstr>
      <vt:lpstr>Reading the clouds</vt:lpstr>
      <vt:lpstr>Reading the clouds</vt:lpstr>
      <vt:lpstr>Reading the clouds</vt:lpstr>
      <vt:lpstr>Brief overview of surface chart</vt:lpstr>
      <vt:lpstr>Brief Overview of surface chart</vt:lpstr>
      <vt:lpstr>Concluding rules of thumb</vt:lpstr>
      <vt:lpstr>Concluding thoughts and links</vt:lpstr>
      <vt:lpstr>Concluding thoughts and links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Weather Course</dc:title>
  <dc:creator>Matt Vaughan</dc:creator>
  <cp:lastModifiedBy>Vaughan, Matt T</cp:lastModifiedBy>
  <cp:revision>21</cp:revision>
  <dcterms:created xsi:type="dcterms:W3CDTF">2018-05-16T18:24:45Z</dcterms:created>
  <dcterms:modified xsi:type="dcterms:W3CDTF">2020-04-03T20:51:22Z</dcterms:modified>
</cp:coreProperties>
</file>