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74" r:id="rId11"/>
    <p:sldId id="273" r:id="rId12"/>
    <p:sldId id="275" r:id="rId13"/>
    <p:sldId id="270" r:id="rId14"/>
    <p:sldId id="271" r:id="rId15"/>
    <p:sldId id="272" r:id="rId16"/>
    <p:sldId id="276" r:id="rId17"/>
    <p:sldId id="277" r:id="rId18"/>
    <p:sldId id="278" r:id="rId19"/>
    <p:sldId id="269" r:id="rId20"/>
    <p:sldId id="263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12" d="100"/>
          <a:sy n="112" d="100"/>
        </p:scale>
        <p:origin x="-1000" y="8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7E10-01A9-C34E-8A1B-B60444C21CB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B42C-B1A4-3D40-B373-C45348983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7E10-01A9-C34E-8A1B-B60444C21CB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B42C-B1A4-3D40-B373-C45348983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64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7E10-01A9-C34E-8A1B-B60444C21CB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B42C-B1A4-3D40-B373-C45348983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36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7E10-01A9-C34E-8A1B-B60444C21CB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B42C-B1A4-3D40-B373-C45348983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9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7E10-01A9-C34E-8A1B-B60444C21CB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B42C-B1A4-3D40-B373-C45348983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09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7E10-01A9-C34E-8A1B-B60444C21CB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B42C-B1A4-3D40-B373-C45348983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6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7E10-01A9-C34E-8A1B-B60444C21CB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B42C-B1A4-3D40-B373-C45348983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67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7E10-01A9-C34E-8A1B-B60444C21CB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B42C-B1A4-3D40-B373-C45348983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3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7E10-01A9-C34E-8A1B-B60444C21CB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B42C-B1A4-3D40-B373-C45348983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4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7E10-01A9-C34E-8A1B-B60444C21CB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B42C-B1A4-3D40-B373-C45348983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08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07E10-01A9-C34E-8A1B-B60444C21CB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B42C-B1A4-3D40-B373-C45348983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80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07E10-01A9-C34E-8A1B-B60444C21CBA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FB42C-B1A4-3D40-B373-C45348983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52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hyperlink" Target="http://www.ospo.noaa.gov/Products/ocean/sst/anomaly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ncdc.noaa.gov/teleconnections/enso/indicators/soi/" TargetMode="Externa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climateanalyzer.org/" TargetMode="External"/><Relationship Id="rId12" Type="http://schemas.openxmlformats.org/officeDocument/2006/relationships/hyperlink" Target="http://cci-reanalyzer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2.mmm.ucar.edu/imagearchive/" TargetMode="External"/><Relationship Id="rId3" Type="http://schemas.openxmlformats.org/officeDocument/2006/relationships/hyperlink" Target="http://www.spc.noaa.gov/exper/ma_archive/index2.html" TargetMode="External"/><Relationship Id="rId4" Type="http://schemas.openxmlformats.org/officeDocument/2006/relationships/hyperlink" Target="http://archive.atmos.colostate.edu/" TargetMode="External"/><Relationship Id="rId5" Type="http://schemas.openxmlformats.org/officeDocument/2006/relationships/hyperlink" Target="http://weather.uwyo.edu/upperair/" TargetMode="External"/><Relationship Id="rId6" Type="http://schemas.openxmlformats.org/officeDocument/2006/relationships/hyperlink" Target="http://www.ncdc.noaa.gov/data-access/weather-balloon/integrated-global-radiosonde-archive" TargetMode="External"/><Relationship Id="rId7" Type="http://schemas.openxmlformats.org/officeDocument/2006/relationships/hyperlink" Target="http://mesowest.utah.edu/" TargetMode="External"/><Relationship Id="rId8" Type="http://schemas.openxmlformats.org/officeDocument/2006/relationships/hyperlink" Target="http://vortex.plymouth.edu/upairwx-u.html" TargetMode="External"/><Relationship Id="rId9" Type="http://schemas.openxmlformats.org/officeDocument/2006/relationships/hyperlink" Target="http://coast.noaa.gov/hurricanes/?redirect=301ocm" TargetMode="External"/><Relationship Id="rId10" Type="http://schemas.openxmlformats.org/officeDocument/2006/relationships/hyperlink" Target="http://droughtmonitor.unl.edu/MapsAndData/WeeklyComparison.aspx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srl.noaa.gov/psd/map/" TargetMode="Externa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climate.gov/maps-data" TargetMode="Externa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8670"/>
            <a:ext cx="7772400" cy="2813912"/>
          </a:xfrm>
        </p:spPr>
        <p:txBody>
          <a:bodyPr>
            <a:normAutofit/>
          </a:bodyPr>
          <a:lstStyle/>
          <a:p>
            <a:r>
              <a:rPr lang="en-US" dirty="0" smtClean="0"/>
              <a:t>Using the ESRL Physical Sciences Division Map Room</a:t>
            </a:r>
            <a:br>
              <a:rPr lang="en-US" dirty="0" smtClean="0"/>
            </a:br>
            <a:r>
              <a:rPr lang="en-US" dirty="0" smtClean="0"/>
              <a:t>+</a:t>
            </a:r>
            <a:br>
              <a:rPr lang="en-US" dirty="0" smtClean="0"/>
            </a:br>
            <a:r>
              <a:rPr lang="en-US" dirty="0" smtClean="0"/>
              <a:t>Other Climate Maps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8521" y="3886199"/>
            <a:ext cx="6826958" cy="2384943"/>
          </a:xfrm>
        </p:spPr>
        <p:txBody>
          <a:bodyPr>
            <a:normAutofit/>
          </a:bodyPr>
          <a:lstStyle/>
          <a:p>
            <a:r>
              <a:rPr lang="en-US" dirty="0" smtClean="0"/>
              <a:t>ATM305</a:t>
            </a:r>
          </a:p>
          <a:p>
            <a:r>
              <a:rPr lang="en-US" dirty="0" smtClean="0"/>
              <a:t>Global Physical Climatology</a:t>
            </a:r>
          </a:p>
          <a:p>
            <a:r>
              <a:rPr lang="en-US" dirty="0" smtClean="0"/>
              <a:t>19 September 2017</a:t>
            </a:r>
            <a:endParaRPr lang="en-US" dirty="0" smtClean="0"/>
          </a:p>
          <a:p>
            <a:r>
              <a:rPr lang="en-US" dirty="0" smtClean="0"/>
              <a:t>Matthew </a:t>
            </a:r>
            <a:r>
              <a:rPr lang="en-US" dirty="0" smtClean="0"/>
              <a:t>Vaughan &amp; </a:t>
            </a:r>
            <a:r>
              <a:rPr lang="en-US" dirty="0" smtClean="0"/>
              <a:t>Philippe </a:t>
            </a:r>
            <a:r>
              <a:rPr lang="en-US" dirty="0" smtClean="0"/>
              <a:t>Papin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768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7-09-19 at 9.44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57" y="1727511"/>
            <a:ext cx="6195694" cy="4379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5251"/>
            <a:ext cx="8229600" cy="4525963"/>
          </a:xfrm>
        </p:spPr>
        <p:txBody>
          <a:bodyPr/>
          <a:lstStyle/>
          <a:p>
            <a:r>
              <a:rPr lang="en-US" dirty="0" smtClean="0"/>
              <a:t>SST Anomaly Map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514315" y="2055303"/>
            <a:ext cx="647332" cy="3671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88274" y="1916498"/>
            <a:ext cx="123602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For “hard numbers”</a:t>
            </a:r>
            <a:endParaRPr lang="en-US" dirty="0"/>
          </a:p>
        </p:txBody>
      </p:sp>
      <p:sp>
        <p:nvSpPr>
          <p:cNvPr id="8" name="Left Arrow 7"/>
          <p:cNvSpPr/>
          <p:nvPr/>
        </p:nvSpPr>
        <p:spPr>
          <a:xfrm>
            <a:off x="4161647" y="1916498"/>
            <a:ext cx="3526627" cy="64633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54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7-09-19 at 9.50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003" y="2667402"/>
            <a:ext cx="6032687" cy="41905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5251"/>
            <a:ext cx="8229600" cy="4525963"/>
          </a:xfrm>
        </p:spPr>
        <p:txBody>
          <a:bodyPr/>
          <a:lstStyle/>
          <a:p>
            <a:r>
              <a:rPr lang="en-US" dirty="0"/>
              <a:t>SSTs continued (</a:t>
            </a:r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www.ospo.noaa.gov</a:t>
            </a:r>
            <a:r>
              <a:rPr lang="en-US" dirty="0">
                <a:hlinkClick r:id="rId3"/>
              </a:rPr>
              <a:t>/Products/ocean/</a:t>
            </a:r>
            <a:r>
              <a:rPr lang="en-US" dirty="0" err="1">
                <a:hlinkClick r:id="rId3"/>
              </a:rPr>
              <a:t>sst</a:t>
            </a:r>
            <a:r>
              <a:rPr lang="en-US" dirty="0">
                <a:hlinkClick r:id="rId3"/>
              </a:rPr>
              <a:t>/anomaly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037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5251"/>
            <a:ext cx="8229600" cy="4525963"/>
          </a:xfrm>
        </p:spPr>
        <p:txBody>
          <a:bodyPr/>
          <a:lstStyle/>
          <a:p>
            <a:r>
              <a:rPr lang="en-US" dirty="0"/>
              <a:t>ENSO (SOI) (</a:t>
            </a:r>
            <a:r>
              <a:rPr lang="en-US" dirty="0">
                <a:hlinkClick r:id="rId2"/>
              </a:rPr>
              <a:t>https://www.ncdc.noaa.gov/teleconnections/enso/indicators/soi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 descr="Screen Shot 2017-09-19 at 9.58.1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02" y="2677525"/>
            <a:ext cx="5730768" cy="37065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3819" y="5048842"/>
            <a:ext cx="198018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Dynamic graph. Hard numbers below</a:t>
            </a:r>
            <a:endParaRPr lang="en-US" dirty="0"/>
          </a:p>
        </p:txBody>
      </p:sp>
      <p:sp>
        <p:nvSpPr>
          <p:cNvPr id="8" name="Left Arrow 7"/>
          <p:cNvSpPr/>
          <p:nvPr/>
        </p:nvSpPr>
        <p:spPr>
          <a:xfrm rot="10800000">
            <a:off x="2404003" y="5173585"/>
            <a:ext cx="793774" cy="48762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85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Extremes</a:t>
            </a:r>
          </a:p>
          <a:p>
            <a:pPr lvl="1"/>
            <a:r>
              <a:rPr lang="en-US" dirty="0"/>
              <a:t>http://</a:t>
            </a:r>
            <a:r>
              <a:rPr lang="en-US" dirty="0" err="1"/>
              <a:t>www.ncdc.noaa.gov</a:t>
            </a:r>
            <a:r>
              <a:rPr lang="en-US" dirty="0"/>
              <a:t>/extremes/</a:t>
            </a:r>
          </a:p>
        </p:txBody>
      </p:sp>
      <p:pic>
        <p:nvPicPr>
          <p:cNvPr id="5" name="Picture 4" descr="Screen Shot 2015-09-15 at 2.08.3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14"/>
          <a:stretch/>
        </p:blipFill>
        <p:spPr>
          <a:xfrm>
            <a:off x="975209" y="2823716"/>
            <a:ext cx="6063120" cy="21433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31909" y="3878357"/>
            <a:ext cx="1338075" cy="1814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619457" y="3940035"/>
            <a:ext cx="1773968" cy="1814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creen Shot 2015-09-15 at 2.10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79" y="5238948"/>
            <a:ext cx="7915066" cy="9792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45825" y="5838829"/>
            <a:ext cx="591031" cy="2873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8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4" name="Picture 3" descr="Screen Shot 2015-09-15 at 2.12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645" y="2948300"/>
            <a:ext cx="5613882" cy="18712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59331" y="3718207"/>
            <a:ext cx="5376358" cy="7838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Extremes</a:t>
            </a:r>
          </a:p>
          <a:p>
            <a:pPr lvl="1"/>
            <a:r>
              <a:rPr lang="en-US" dirty="0"/>
              <a:t>http://</a:t>
            </a:r>
            <a:r>
              <a:rPr lang="en-US" dirty="0" err="1"/>
              <a:t>www.ncdc.noaa.gov</a:t>
            </a:r>
            <a:r>
              <a:rPr lang="en-US" dirty="0"/>
              <a:t>/extremes/</a:t>
            </a:r>
          </a:p>
        </p:txBody>
      </p:sp>
    </p:spTree>
    <p:extLst>
      <p:ext uri="{BB962C8B-B14F-4D97-AF65-F5344CB8AC3E}">
        <p14:creationId xmlns:p14="http://schemas.microsoft.com/office/powerpoint/2010/main" val="1268098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6" name="Picture 5" descr="Screen Shot 2015-09-15 at 2.14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66" y="1735054"/>
            <a:ext cx="6682633" cy="425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51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Climateanalyzer.org</a:t>
            </a:r>
            <a:endParaRPr lang="en-US" dirty="0"/>
          </a:p>
        </p:txBody>
      </p:sp>
      <p:pic>
        <p:nvPicPr>
          <p:cNvPr id="2" name="Picture 1" descr="Screen Shot 2017-09-19 at 10.03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60" y="3195243"/>
            <a:ext cx="5889524" cy="3512699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Good for:</a:t>
            </a:r>
          </a:p>
          <a:p>
            <a:pPr lvl="1"/>
            <a:r>
              <a:rPr lang="en-US" dirty="0" smtClean="0"/>
              <a:t>Station data in Western CONUS put in a climate perspective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55450" y="3903479"/>
            <a:ext cx="1980184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Note: COOP stations (red stars) generally have the most usable date. Click stations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919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Climateanalyzer.org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35" y="2639572"/>
            <a:ext cx="5429831" cy="413221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Climograms</a:t>
            </a:r>
            <a:r>
              <a:rPr lang="en-US" dirty="0" smtClean="0"/>
              <a:t>, departures, and trends pretty useful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55450" y="3903479"/>
            <a:ext cx="1980184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Dynamic webpage. Don’t be alarmed if option menus don’t appear immediately.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744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http://cci-</a:t>
            </a:r>
            <a:r>
              <a:rPr lang="en-US" dirty="0" err="1"/>
              <a:t>reanalyzer.org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55450" y="3903479"/>
            <a:ext cx="1980184" cy="17543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Highly recommended. Beautiful images. Powerful processing.</a:t>
            </a:r>
          </a:p>
          <a:p>
            <a:r>
              <a:rPr lang="en-US" dirty="0" smtClean="0"/>
              <a:t>One stop shop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Good for:</a:t>
            </a:r>
          </a:p>
          <a:p>
            <a:pPr lvl="1"/>
            <a:r>
              <a:rPr lang="en-US" dirty="0" smtClean="0"/>
              <a:t>Model data from a variety of reanalysis datasets</a:t>
            </a:r>
            <a:endParaRPr lang="en-US" dirty="0"/>
          </a:p>
        </p:txBody>
      </p:sp>
      <p:pic>
        <p:nvPicPr>
          <p:cNvPr id="3" name="Picture 2" descr="Screen Shot 2017-09-19 at 10.17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88" y="2801363"/>
            <a:ext cx="5420347" cy="39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92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Relevant 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Archive Weather Data</a:t>
            </a:r>
          </a:p>
          <a:p>
            <a:pPr lvl="1"/>
            <a:r>
              <a:rPr lang="en-US" sz="1400" dirty="0" smtClean="0">
                <a:hlinkClick r:id="rId2"/>
              </a:rPr>
              <a:t>http</a:t>
            </a:r>
            <a:r>
              <a:rPr lang="en-US" sz="1400" dirty="0">
                <a:hlinkClick r:id="rId2"/>
              </a:rPr>
              <a:t>://www2.mmm.ucar.edu/imagearchive</a:t>
            </a:r>
            <a:r>
              <a:rPr lang="en-US" sz="1400" dirty="0" smtClean="0">
                <a:hlinkClick r:id="rId2"/>
              </a:rPr>
              <a:t>/</a:t>
            </a:r>
            <a:r>
              <a:rPr lang="en-US" sz="1400" dirty="0" smtClean="0"/>
              <a:t> (Radar Archive 1996 – present)  </a:t>
            </a:r>
          </a:p>
          <a:p>
            <a:pPr lvl="1"/>
            <a:r>
              <a:rPr lang="en-US" sz="1400" dirty="0">
                <a:hlinkClick r:id="rId3"/>
              </a:rPr>
              <a:t>http://www.spc.noaa.gov/exper/ma_archive/index2.</a:t>
            </a:r>
            <a:r>
              <a:rPr lang="en-US" sz="1400" dirty="0" smtClean="0">
                <a:hlinkClick r:id="rId3"/>
              </a:rPr>
              <a:t>html</a:t>
            </a:r>
            <a:r>
              <a:rPr lang="en-US" sz="1400" dirty="0" smtClean="0"/>
              <a:t> (RUC/RAP archive 2005-present)</a:t>
            </a:r>
          </a:p>
          <a:p>
            <a:pPr lvl="1"/>
            <a:r>
              <a:rPr lang="en-US" sz="1400" dirty="0">
                <a:hlinkClick r:id="rId4"/>
              </a:rPr>
              <a:t>http://archive.atmos.colostate.edu</a:t>
            </a:r>
            <a:r>
              <a:rPr lang="en-US" sz="1400" dirty="0" smtClean="0">
                <a:hlinkClick r:id="rId4"/>
              </a:rPr>
              <a:t>/</a:t>
            </a:r>
            <a:r>
              <a:rPr lang="en-US" sz="1400" dirty="0" smtClean="0"/>
              <a:t> (Weather Map Archive from CSU)</a:t>
            </a:r>
          </a:p>
          <a:p>
            <a:pPr lvl="1"/>
            <a:r>
              <a:rPr lang="en-US" sz="1400" dirty="0">
                <a:hlinkClick r:id="rId5"/>
              </a:rPr>
              <a:t>http://weather.uwyo.edu/upperair</a:t>
            </a:r>
            <a:r>
              <a:rPr lang="en-US" sz="1400" dirty="0" smtClean="0">
                <a:hlinkClick r:id="rId5"/>
              </a:rPr>
              <a:t>/</a:t>
            </a:r>
            <a:r>
              <a:rPr lang="en-US" sz="1400" dirty="0" smtClean="0"/>
              <a:t> (Wyoming’s Upper-air sounding archive 1973 – present)</a:t>
            </a:r>
          </a:p>
          <a:p>
            <a:pPr lvl="1"/>
            <a:r>
              <a:rPr lang="en-US" sz="1400" dirty="0">
                <a:hlinkClick r:id="rId6"/>
              </a:rPr>
              <a:t>http://www.ncdc.noaa.gov/data-access/weather-balloon/integrated-global-radiosonde-</a:t>
            </a:r>
            <a:r>
              <a:rPr lang="en-US" sz="1400" dirty="0" smtClean="0">
                <a:hlinkClick r:id="rId6"/>
              </a:rPr>
              <a:t>archive</a:t>
            </a:r>
            <a:r>
              <a:rPr lang="en-US" sz="1400" dirty="0" smtClean="0"/>
              <a:t>   (text upper-air sounding archive)</a:t>
            </a:r>
          </a:p>
          <a:p>
            <a:pPr lvl="1"/>
            <a:r>
              <a:rPr lang="en-US" sz="1400" dirty="0">
                <a:hlinkClick r:id="rId7"/>
              </a:rPr>
              <a:t>http://mesowest.utah.edu</a:t>
            </a:r>
            <a:r>
              <a:rPr lang="en-US" sz="1400" dirty="0" smtClean="0">
                <a:hlinkClick r:id="rId7"/>
              </a:rPr>
              <a:t>/</a:t>
            </a:r>
            <a:r>
              <a:rPr lang="en-US" sz="1400" dirty="0" smtClean="0"/>
              <a:t> (good surface observation archive 2002 – present)</a:t>
            </a:r>
          </a:p>
          <a:p>
            <a:pPr lvl="1"/>
            <a:r>
              <a:rPr lang="en-US" sz="1400" dirty="0">
                <a:hlinkClick r:id="rId8"/>
              </a:rPr>
              <a:t>http://vortex.plymouth.edu/upairwx-</a:t>
            </a:r>
            <a:r>
              <a:rPr lang="en-US" sz="1400" dirty="0" smtClean="0">
                <a:hlinkClick r:id="rId8"/>
              </a:rPr>
              <a:t>u.html</a:t>
            </a:r>
            <a:r>
              <a:rPr lang="en-US" sz="1400" dirty="0" smtClean="0"/>
              <a:t> (plot your own maps)</a:t>
            </a:r>
          </a:p>
          <a:p>
            <a:pPr lvl="1"/>
            <a:r>
              <a:rPr lang="en-US" sz="1400" dirty="0" smtClean="0">
                <a:hlinkClick r:id="rId9"/>
              </a:rPr>
              <a:t>http</a:t>
            </a:r>
            <a:r>
              <a:rPr lang="en-US" sz="1400" dirty="0">
                <a:hlinkClick r:id="rId9"/>
              </a:rPr>
              <a:t>://coast.noaa.gov/hurricanes/?redirect=301ocm</a:t>
            </a:r>
            <a:r>
              <a:rPr lang="en-US" sz="1400" dirty="0"/>
              <a:t> (query search for tropical cyclone tracks</a:t>
            </a:r>
            <a:r>
              <a:rPr lang="en-US" sz="1400" dirty="0" smtClean="0"/>
              <a:t>)</a:t>
            </a:r>
          </a:p>
          <a:p>
            <a:pPr lvl="1"/>
            <a:r>
              <a:rPr lang="en-US" sz="1400" dirty="0">
                <a:hlinkClick r:id="rId10"/>
              </a:rPr>
              <a:t>http://droughtmonitor.unl.edu/MapsAndData/</a:t>
            </a:r>
            <a:r>
              <a:rPr lang="en-US" sz="1400" dirty="0" smtClean="0">
                <a:hlinkClick r:id="rId10"/>
              </a:rPr>
              <a:t>WeeklyComparison.aspx</a:t>
            </a:r>
            <a:r>
              <a:rPr lang="en-US" sz="1400" dirty="0" smtClean="0"/>
              <a:t> (drought map comparison 2000 - present) </a:t>
            </a:r>
            <a:endParaRPr lang="en-US" sz="1400" dirty="0" smtClean="0"/>
          </a:p>
          <a:p>
            <a:pPr lvl="1"/>
            <a:r>
              <a:rPr lang="en-US" sz="1400" u="sng" dirty="0">
                <a:hlinkClick r:id="rId11"/>
              </a:rPr>
              <a:t>http://www.climateanalyzer.org</a:t>
            </a:r>
            <a:r>
              <a:rPr lang="en-US" sz="1400" u="sng" dirty="0" smtClean="0">
                <a:hlinkClick r:id="rId11"/>
              </a:rPr>
              <a:t>/</a:t>
            </a:r>
            <a:r>
              <a:rPr lang="en-US" sz="1400" u="sng" dirty="0" smtClean="0"/>
              <a:t> </a:t>
            </a:r>
            <a:r>
              <a:rPr lang="en-US" sz="1400" dirty="0" smtClean="0"/>
              <a:t> (Plot climate station data for select locations in the CONUS)</a:t>
            </a:r>
          </a:p>
          <a:p>
            <a:pPr lvl="1"/>
            <a:r>
              <a:rPr lang="en-US" sz="1400" dirty="0">
                <a:hlinkClick r:id="rId12"/>
              </a:rPr>
              <a:t>http://cci-</a:t>
            </a:r>
            <a:r>
              <a:rPr lang="en-US" sz="1400" dirty="0" smtClean="0">
                <a:hlinkClick r:id="rId12"/>
              </a:rPr>
              <a:t>reanalyzer.org</a:t>
            </a:r>
            <a:r>
              <a:rPr lang="en-US" sz="1400" dirty="0" smtClean="0"/>
              <a:t> (Nifty NCL plots using various reanalysis products)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350752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Go to the following URL</a:t>
            </a:r>
          </a:p>
          <a:p>
            <a:pPr marL="0" indent="0">
              <a:buNone/>
            </a:pPr>
            <a:r>
              <a:rPr lang="en-US" sz="2000" dirty="0" smtClean="0">
                <a:hlinkClick r:id="rId2"/>
              </a:rPr>
              <a:t>http://www.esrl.noaa.gov/psd/map/</a:t>
            </a:r>
            <a:r>
              <a:rPr lang="en-US" sz="2000" dirty="0" smtClean="0"/>
              <a:t> 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For the purposes of this class lets go to Plotting/Analysis under the Products Section</a:t>
            </a:r>
            <a:endParaRPr lang="en-US" sz="2000" dirty="0"/>
          </a:p>
        </p:txBody>
      </p:sp>
      <p:pic>
        <p:nvPicPr>
          <p:cNvPr id="4" name="Picture 3" descr="Screen Shot 2013-09-12 at 2.00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610" y="3706704"/>
            <a:ext cx="5820639" cy="25216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66991" y="4222813"/>
            <a:ext cx="1085502" cy="7490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19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For Rest of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Continue to make maps picking your favorite synoptic event</a:t>
            </a:r>
          </a:p>
          <a:p>
            <a:pPr lvl="1"/>
            <a:r>
              <a:rPr lang="en-US" dirty="0" smtClean="0"/>
              <a:t>i.e., (1993 </a:t>
            </a:r>
            <a:r>
              <a:rPr lang="en-US" dirty="0" err="1" smtClean="0"/>
              <a:t>Superstorm</a:t>
            </a:r>
            <a:r>
              <a:rPr lang="en-US" dirty="0" smtClean="0"/>
              <a:t>)</a:t>
            </a:r>
          </a:p>
          <a:p>
            <a:r>
              <a:rPr lang="en-US" dirty="0" smtClean="0"/>
              <a:t>I’ll come around and see what everyone is doing and help those that are having difficulty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580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5-09-15 at 1.10.13 P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521"/>
          <a:stretch/>
        </p:blipFill>
        <p:spPr>
          <a:xfrm>
            <a:off x="0" y="3853134"/>
            <a:ext cx="9144000" cy="869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0207"/>
            <a:ext cx="8229600" cy="4525963"/>
          </a:xfrm>
        </p:spPr>
        <p:txBody>
          <a:bodyPr/>
          <a:lstStyle/>
          <a:p>
            <a:r>
              <a:rPr lang="en-US" sz="2000" dirty="0" smtClean="0"/>
              <a:t>For the first example, lets just plot the anomalous 850 hPa temperatures over the North America during March 2012</a:t>
            </a:r>
          </a:p>
          <a:p>
            <a:r>
              <a:rPr lang="en-US" sz="2000" dirty="0" smtClean="0"/>
              <a:t>Click on the first link (Monthly/Seasonal Mean Composites)</a:t>
            </a:r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Next, you have to set up the options to create the plot (make adjustments to options in red boxes) </a:t>
            </a:r>
            <a:endParaRPr lang="en-US" sz="2000" dirty="0"/>
          </a:p>
        </p:txBody>
      </p:sp>
      <p:pic>
        <p:nvPicPr>
          <p:cNvPr id="4" name="Picture 3" descr="Screen Shot 2013-09-12 at 2.03.1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76" y="2654318"/>
            <a:ext cx="8749148" cy="534666"/>
          </a:xfrm>
          <a:prstGeom prst="rect">
            <a:avLst/>
          </a:prstGeom>
        </p:spPr>
      </p:pic>
      <p:pic>
        <p:nvPicPr>
          <p:cNvPr id="6" name="Picture 5" descr="Screen Shot 2013-09-12 at 2.04.39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16" r="50289" b="47542"/>
          <a:stretch/>
        </p:blipFill>
        <p:spPr>
          <a:xfrm>
            <a:off x="199602" y="4677049"/>
            <a:ext cx="6397432" cy="16932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48444" y="4032812"/>
            <a:ext cx="942163" cy="1791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41459" y="4042717"/>
            <a:ext cx="1399111" cy="1834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55939" y="4231070"/>
            <a:ext cx="455676" cy="1791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74980" y="4225772"/>
            <a:ext cx="455676" cy="1791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7199" y="5093906"/>
            <a:ext cx="369577" cy="1791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62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2 Cont.</a:t>
            </a:r>
            <a:endParaRPr lang="en-US" dirty="0"/>
          </a:p>
        </p:txBody>
      </p:sp>
      <p:pic>
        <p:nvPicPr>
          <p:cNvPr id="4" name="Content Placeholder 3" descr="Screen Shot 2013-09-12 at 2.04.39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8" r="59794" b="1426"/>
          <a:stretch/>
        </p:blipFill>
        <p:spPr>
          <a:xfrm>
            <a:off x="167155" y="1417638"/>
            <a:ext cx="6428333" cy="3487862"/>
          </a:xfrm>
        </p:spPr>
      </p:pic>
      <p:sp>
        <p:nvSpPr>
          <p:cNvPr id="5" name="Rectangle 4"/>
          <p:cNvSpPr/>
          <p:nvPr/>
        </p:nvSpPr>
        <p:spPr>
          <a:xfrm>
            <a:off x="1776807" y="2000378"/>
            <a:ext cx="425268" cy="2307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65340" y="1628489"/>
            <a:ext cx="2109718" cy="2307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76807" y="1780889"/>
            <a:ext cx="774804" cy="2307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06080" y="2000378"/>
            <a:ext cx="466047" cy="2307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67087" y="2566384"/>
            <a:ext cx="1928270" cy="2307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48405" y="1652005"/>
            <a:ext cx="1156435" cy="152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915641" y="5602070"/>
            <a:ext cx="1059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Plot!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6570" y="4544560"/>
            <a:ext cx="685242" cy="2307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09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Map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0"/>
            <a:ext cx="8857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92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1333"/>
            <a:ext cx="8229600" cy="4525963"/>
          </a:xfrm>
        </p:spPr>
        <p:txBody>
          <a:bodyPr/>
          <a:lstStyle/>
          <a:p>
            <a:r>
              <a:rPr lang="en-US" sz="2000" dirty="0" smtClean="0"/>
              <a:t>Lets Make a Time-Longitude Plot (Hovmöller)</a:t>
            </a:r>
          </a:p>
          <a:p>
            <a:r>
              <a:rPr lang="en-US" sz="2000" dirty="0" smtClean="0"/>
              <a:t>Click on the link (Time-section Plots)</a:t>
            </a:r>
          </a:p>
        </p:txBody>
      </p:sp>
      <p:pic>
        <p:nvPicPr>
          <p:cNvPr id="4" name="Picture 3" descr="Screen Shot 2013-09-12 at 2.20.2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03"/>
          <a:stretch/>
        </p:blipFill>
        <p:spPr>
          <a:xfrm>
            <a:off x="170733" y="2185426"/>
            <a:ext cx="2199251" cy="66093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" y="2654272"/>
            <a:ext cx="8289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Next, you have to set up the options to create the plot (make adjustments to options in red boxes)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 descr="Screen Shot 2015-09-15 at 1.45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60" y="3300005"/>
            <a:ext cx="7796678" cy="34225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16658" y="3535341"/>
            <a:ext cx="2382120" cy="1512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036875" y="3530025"/>
            <a:ext cx="2205663" cy="1565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416659" y="3703986"/>
            <a:ext cx="545098" cy="5259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887348" y="3703986"/>
            <a:ext cx="545098" cy="5259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75209" y="4570110"/>
            <a:ext cx="782434" cy="2268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678263" y="4886250"/>
            <a:ext cx="782434" cy="2268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25441" y="5098940"/>
            <a:ext cx="1083731" cy="2268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002856" y="5349240"/>
            <a:ext cx="1429590" cy="5590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218290" y="6463927"/>
            <a:ext cx="1147470" cy="2586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Screen Shot 2015-09-15 at 1.54.2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406" y="1998698"/>
            <a:ext cx="3729552" cy="790958"/>
          </a:xfrm>
          <a:prstGeom prst="rect">
            <a:avLst/>
          </a:prstGeom>
        </p:spPr>
      </p:pic>
      <p:pic>
        <p:nvPicPr>
          <p:cNvPr id="29" name="Picture 28" descr="Screen Shot 2013-09-12 at 2.20.2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14" r="1854"/>
          <a:stretch/>
        </p:blipFill>
        <p:spPr>
          <a:xfrm>
            <a:off x="2381317" y="2021378"/>
            <a:ext cx="612341" cy="66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07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Map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568" t="4795" r="21756"/>
          <a:stretch/>
        </p:blipFill>
        <p:spPr>
          <a:xfrm>
            <a:off x="816455" y="1417638"/>
            <a:ext cx="3209116" cy="4953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99" t="94491" r="82220" b="2929"/>
          <a:stretch/>
        </p:blipFill>
        <p:spPr>
          <a:xfrm>
            <a:off x="595331" y="6021657"/>
            <a:ext cx="873152" cy="1342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18344" y="1701694"/>
            <a:ext cx="42637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Try other fields (e.g., temperature, meridional wind) at different pressure levels (e.g., 500-hPa, 850-hPa)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238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Websites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NOAA Climate (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://www.climate.gov/maps-data</a:t>
            </a:r>
            <a:r>
              <a:rPr lang="en-US" dirty="0"/>
              <a:t>)</a:t>
            </a:r>
            <a:endParaRPr lang="en-US" dirty="0" smtClean="0"/>
          </a:p>
          <a:p>
            <a:pPr marL="1371600" lvl="3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Screen Shot 2017-09-19 at 9.40.4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47" y="2755546"/>
            <a:ext cx="5730769" cy="39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78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7-09-19 at 9.44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57" y="1727511"/>
            <a:ext cx="6195694" cy="4379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5251"/>
            <a:ext cx="8229600" cy="4525963"/>
          </a:xfrm>
        </p:spPr>
        <p:txBody>
          <a:bodyPr/>
          <a:lstStyle/>
          <a:p>
            <a:r>
              <a:rPr lang="en-US" dirty="0" smtClean="0"/>
              <a:t>SST Anomaly Map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13314" y="2055303"/>
            <a:ext cx="647332" cy="3671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47038" y="4502738"/>
            <a:ext cx="993876" cy="1791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65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1702</TotalTime>
  <Words>615</Words>
  <Application>Microsoft Macintosh PowerPoint</Application>
  <PresentationFormat>On-screen Show (4:3)</PresentationFormat>
  <Paragraphs>74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Using the ESRL Physical Sciences Division Map Room + Other Climate Maps</vt:lpstr>
      <vt:lpstr>Step One</vt:lpstr>
      <vt:lpstr>Step 2</vt:lpstr>
      <vt:lpstr>Step 2 Cont.</vt:lpstr>
      <vt:lpstr>End Map</vt:lpstr>
      <vt:lpstr>Step 3</vt:lpstr>
      <vt:lpstr>End Map</vt:lpstr>
      <vt:lpstr>Other Websites</vt:lpstr>
      <vt:lpstr>Example</vt:lpstr>
      <vt:lpstr>Example</vt:lpstr>
      <vt:lpstr>Example</vt:lpstr>
      <vt:lpstr>Example</vt:lpstr>
      <vt:lpstr>Example</vt:lpstr>
      <vt:lpstr>Example</vt:lpstr>
      <vt:lpstr>Example</vt:lpstr>
      <vt:lpstr>Climateanalyzer.org</vt:lpstr>
      <vt:lpstr>Climateanalyzer.org</vt:lpstr>
      <vt:lpstr>http://cci-reanalyzer.org</vt:lpstr>
      <vt:lpstr>Other Relevant Links</vt:lpstr>
      <vt:lpstr>Goal For Rest of Class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the ESRL Physical Sciences Division Map Room</dc:title>
  <dc:creator>Philippe Papin</dc:creator>
  <cp:lastModifiedBy>Matt Vaughan</cp:lastModifiedBy>
  <cp:revision>30</cp:revision>
  <dcterms:created xsi:type="dcterms:W3CDTF">2013-09-12T17:56:22Z</dcterms:created>
  <dcterms:modified xsi:type="dcterms:W3CDTF">2017-09-19T14:30:38Z</dcterms:modified>
</cp:coreProperties>
</file>