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04" r:id="rId3"/>
    <p:sldId id="295" r:id="rId4"/>
    <p:sldId id="296" r:id="rId5"/>
    <p:sldId id="297" r:id="rId6"/>
    <p:sldId id="259" r:id="rId7"/>
    <p:sldId id="298" r:id="rId8"/>
    <p:sldId id="299" r:id="rId9"/>
    <p:sldId id="300" r:id="rId10"/>
    <p:sldId id="271" r:id="rId11"/>
    <p:sldId id="272" r:id="rId12"/>
    <p:sldId id="273" r:id="rId13"/>
    <p:sldId id="291" r:id="rId14"/>
    <p:sldId id="274" r:id="rId15"/>
    <p:sldId id="275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306" r:id="rId24"/>
    <p:sldId id="261" r:id="rId25"/>
    <p:sldId id="284" r:id="rId26"/>
    <p:sldId id="285" r:id="rId27"/>
    <p:sldId id="265" r:id="rId28"/>
    <p:sldId id="286" r:id="rId29"/>
    <p:sldId id="268" r:id="rId30"/>
    <p:sldId id="289" r:id="rId31"/>
    <p:sldId id="287" r:id="rId32"/>
    <p:sldId id="266" r:id="rId33"/>
    <p:sldId id="290" r:id="rId34"/>
    <p:sldId id="305" r:id="rId35"/>
    <p:sldId id="288" r:id="rId36"/>
    <p:sldId id="302" r:id="rId37"/>
    <p:sldId id="30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1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B962C-05A6-8044-A1A3-E3658034BF79}" type="datetimeFigureOut">
              <a:rPr lang="en-US" smtClean="0"/>
              <a:t>1/6/16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843F-9C97-5741-B9CE-9B4EE6668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6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8843F-9C97-5741-B9CE-9B4EE66684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6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8843F-9C97-5741-B9CE-9B4EE66684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6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0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2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9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5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2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2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6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C959B-D69B-3A48-9ECA-AA2BC9B52D95}" type="datetimeFigureOut">
              <a:rPr lang="en-US" smtClean="0"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2A9D-E90B-254F-B78D-614BFA9F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9350" y="1904836"/>
            <a:ext cx="940710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Subtropical Potential 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Vorticity Streamer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Formation and Variability in the North Atlantic Basin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491" y="3745095"/>
            <a:ext cx="8337046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Philippe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Papin, Lance F. Bosart, Ryan D. Torn</a:t>
            </a: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Arial"/>
                <a:cs typeface="Arial"/>
              </a:rPr>
              <a:t>AMS Annual Meeting </a:t>
            </a:r>
            <a:endParaRPr lang="en-US" sz="26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Arial"/>
                <a:cs typeface="Arial"/>
              </a:rPr>
              <a:t>13 January </a:t>
            </a:r>
            <a:r>
              <a:rPr lang="en-US" sz="2600" dirty="0" smtClean="0">
                <a:solidFill>
                  <a:schemeClr val="tx1"/>
                </a:solidFill>
                <a:latin typeface="Arial"/>
                <a:cs typeface="Arial"/>
              </a:rPr>
              <a:t>2015</a:t>
            </a:r>
            <a:endParaRPr lang="en-US" sz="2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7491" y="1893078"/>
            <a:ext cx="8572223" cy="117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7491" y="3583665"/>
            <a:ext cx="8572223" cy="117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21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2232"/>
            <a:ext cx="8479550" cy="49783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Combine previous methodologies to identify PV streamer areas directly linked to RWB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Postel and </a:t>
            </a:r>
            <a:r>
              <a:rPr lang="en-US" sz="2000" dirty="0" err="1" smtClean="0">
                <a:solidFill>
                  <a:srgbClr val="0000FF"/>
                </a:solidFill>
              </a:rPr>
              <a:t>Hitchman</a:t>
            </a:r>
            <a:r>
              <a:rPr lang="en-US" sz="2000" dirty="0" smtClean="0">
                <a:solidFill>
                  <a:srgbClr val="0000FF"/>
                </a:solidFill>
              </a:rPr>
              <a:t> (1999)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Wernli and </a:t>
            </a:r>
            <a:r>
              <a:rPr lang="en-US" sz="2000" dirty="0" err="1" smtClean="0">
                <a:solidFill>
                  <a:srgbClr val="0000FF"/>
                </a:solidFill>
              </a:rPr>
              <a:t>Sprenger</a:t>
            </a:r>
            <a:r>
              <a:rPr lang="en-US" sz="2000" dirty="0" smtClean="0">
                <a:solidFill>
                  <a:srgbClr val="0000FF"/>
                </a:solidFill>
              </a:rPr>
              <a:t> (2007)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Use isentropic surface that represents subtropical tropopause in warm Season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PV on the 350 K surface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Calculate intensity of PV streamer as standardized PV anomaly  </a:t>
            </a:r>
          </a:p>
          <a:p>
            <a:r>
              <a:rPr lang="en-US" dirty="0" smtClean="0"/>
              <a:t>Identification algorithm run from 1979-2014 at 24 h increments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CFSR (CFSRv2 after 2010)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0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Employ similar methodology to Postel and </a:t>
            </a:r>
            <a:r>
              <a:rPr lang="en-US" dirty="0" err="1" smtClean="0"/>
              <a:t>Hitchman</a:t>
            </a:r>
            <a:r>
              <a:rPr lang="en-US" dirty="0" smtClean="0"/>
              <a:t> (1999)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Spectral truncation to 2.5</a:t>
            </a:r>
            <a:r>
              <a:rPr lang="en-US" sz="2000" baseline="30000" dirty="0" smtClean="0">
                <a:solidFill>
                  <a:srgbClr val="0000FF"/>
                </a:solidFill>
              </a:rPr>
              <a:t>o</a:t>
            </a:r>
            <a:r>
              <a:rPr lang="en-US" sz="2000" dirty="0" smtClean="0">
                <a:solidFill>
                  <a:srgbClr val="0000FF"/>
                </a:solidFill>
              </a:rPr>
              <a:t> x 2.5</a:t>
            </a:r>
            <a:r>
              <a:rPr lang="en-US" sz="2000" baseline="30000" dirty="0" smtClean="0">
                <a:solidFill>
                  <a:srgbClr val="0000FF"/>
                </a:solidFill>
              </a:rPr>
              <a:t>o</a:t>
            </a:r>
            <a:r>
              <a:rPr lang="en-US" sz="2000" dirty="0" smtClean="0">
                <a:solidFill>
                  <a:srgbClr val="0000FF"/>
                </a:solidFill>
              </a:rPr>
              <a:t> resolution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Search for poleward reversal in meridional PV along a 2 PVU contour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Neglect secluded areas of PV &gt; 2 PVU</a:t>
            </a:r>
          </a:p>
          <a:p>
            <a:pPr lvl="2"/>
            <a:r>
              <a:rPr lang="en-US" sz="1800" b="1" dirty="0" smtClean="0">
                <a:solidFill>
                  <a:srgbClr val="0000FF"/>
                </a:solidFill>
              </a:rPr>
              <a:t>Often originating from subtropical PV streamers</a:t>
            </a:r>
          </a:p>
          <a:p>
            <a:pPr lvl="2"/>
            <a:r>
              <a:rPr lang="en-US" sz="1800" b="1" dirty="0" smtClean="0">
                <a:solidFill>
                  <a:srgbClr val="0000FF"/>
                </a:solidFill>
              </a:rPr>
              <a:t>Will include at a later time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8311" y="26338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8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274" t="93605" r="22456"/>
          <a:stretch/>
        </p:blipFill>
        <p:spPr>
          <a:xfrm>
            <a:off x="1681520" y="6439300"/>
            <a:ext cx="5785369" cy="336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0996"/>
            <a:ext cx="9144000" cy="4615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1921" t="95481" r="13064" b="-5"/>
          <a:stretch/>
        </p:blipFill>
        <p:spPr>
          <a:xfrm>
            <a:off x="7466889" y="6454194"/>
            <a:ext cx="458596" cy="23810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3221" y="1287737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350-K PV (shaded, PVU), and winds (barbs, </a:t>
            </a:r>
            <a:r>
              <a:rPr lang="en-US" sz="2000" dirty="0" err="1" smtClean="0"/>
              <a:t>kt</a:t>
            </a:r>
            <a:r>
              <a:rPr lang="en-US" sz="2000" dirty="0" smtClean="0"/>
              <a:t>) </a:t>
            </a:r>
            <a:r>
              <a:rPr lang="en-US" sz="1600" dirty="0" smtClean="0"/>
              <a:t>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6370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7404"/>
            <a:ext cx="9144000" cy="4615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274" t="93605" r="22456"/>
          <a:stretch/>
        </p:blipFill>
        <p:spPr>
          <a:xfrm>
            <a:off x="1681520" y="6453411"/>
            <a:ext cx="5785369" cy="33659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287737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350-K PV (shaded, PVU), and winds (barbs, </a:t>
            </a:r>
            <a:r>
              <a:rPr lang="en-US" sz="2000" dirty="0" err="1" smtClean="0"/>
              <a:t>kt</a:t>
            </a:r>
            <a:r>
              <a:rPr lang="en-US" sz="2000" dirty="0" smtClean="0"/>
              <a:t>) </a:t>
            </a:r>
            <a:r>
              <a:rPr lang="en-US" sz="1600" dirty="0" smtClean="0"/>
              <a:t> 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1921" t="95481" r="13064" b="-5"/>
          <a:stretch/>
        </p:blipFill>
        <p:spPr>
          <a:xfrm>
            <a:off x="7466889" y="6468305"/>
            <a:ext cx="458596" cy="23810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1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824"/>
            <a:ext cx="9144000" cy="46091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287737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2 PVU contour on the 350-K Surface (blue dotted contour) </a:t>
            </a:r>
            <a:r>
              <a:rPr lang="en-US" sz="1600" dirty="0" smtClean="0"/>
              <a:t> 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3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450"/>
            <a:ext cx="9144000" cy="46091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055456"/>
            <a:ext cx="8675212" cy="9050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 PVU contour on the 350-K Surface (blue dotted contour)</a:t>
            </a:r>
          </a:p>
          <a:p>
            <a:pPr marL="0" indent="0">
              <a:buNone/>
            </a:pPr>
            <a:r>
              <a:rPr lang="en-US" sz="1600" dirty="0" smtClean="0"/>
              <a:t>Points along contour where meridional PV gradient reversal is observed (red dotted contour)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738335" y="3454590"/>
            <a:ext cx="117588" cy="28219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50489" y="3689756"/>
            <a:ext cx="2398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Points along contour where meridional PV gradient reversal is observed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5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450"/>
            <a:ext cx="9144000" cy="46091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340554"/>
            <a:ext cx="8675212" cy="5984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To define PV streamer area, line is drawn perpendicular to </a:t>
            </a:r>
            <a:r>
              <a:rPr lang="en-US" sz="1600" dirty="0" smtClean="0"/>
              <a:t>initial reversal points along</a:t>
            </a:r>
            <a:r>
              <a:rPr lang="en-US" sz="1600" dirty="0" smtClean="0"/>
              <a:t> contour  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798773" y="3317891"/>
            <a:ext cx="137291" cy="17629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000097">
            <a:off x="5902105" y="3334448"/>
            <a:ext cx="79852" cy="7984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854" y="3352934"/>
            <a:ext cx="42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glow rad="25400">
                    <a:schemeClr val="bg1"/>
                  </a:glow>
                </a:effectLst>
              </a:rPr>
              <a:t>90</a:t>
            </a:r>
            <a:r>
              <a:rPr lang="en-US" sz="1400" baseline="30000" dirty="0" smtClean="0">
                <a:effectLst>
                  <a:glow rad="25400">
                    <a:schemeClr val="bg1"/>
                  </a:glow>
                </a:effectLst>
              </a:rPr>
              <a:t>o</a:t>
            </a:r>
            <a:endParaRPr lang="en-US" sz="1400" baseline="30000" dirty="0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1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824"/>
            <a:ext cx="9144000" cy="46091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304740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 Candidate PV streamer area (black fill)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798773" y="3317891"/>
            <a:ext cx="137291" cy="17629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2000097">
            <a:off x="5902105" y="3334448"/>
            <a:ext cx="79852" cy="7984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73854" y="3352934"/>
            <a:ext cx="42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glow rad="25400">
                    <a:schemeClr val="bg1"/>
                  </a:glow>
                </a:effectLst>
              </a:rPr>
              <a:t>90</a:t>
            </a:r>
            <a:r>
              <a:rPr lang="en-US" sz="1400" baseline="30000" dirty="0" smtClean="0">
                <a:effectLst>
                  <a:glow rad="25400">
                    <a:schemeClr val="bg1"/>
                  </a:glow>
                </a:effectLst>
              </a:rPr>
              <a:t>o</a:t>
            </a:r>
            <a:endParaRPr lang="en-US" sz="1400" baseline="30000" dirty="0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2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 startAt="2"/>
            </a:pPr>
            <a:r>
              <a:rPr lang="en-US" dirty="0" smtClean="0"/>
              <a:t>Adapt </a:t>
            </a:r>
            <a:r>
              <a:rPr lang="en-US" dirty="0" smtClean="0"/>
              <a:t>methodology of</a:t>
            </a:r>
            <a:r>
              <a:rPr lang="en-US" dirty="0" smtClean="0"/>
              <a:t> Wernli and </a:t>
            </a:r>
            <a:r>
              <a:rPr lang="en-US" dirty="0" err="1" smtClean="0"/>
              <a:t>Sprenger</a:t>
            </a:r>
            <a:r>
              <a:rPr lang="en-US" dirty="0" smtClean="0"/>
              <a:t> (2007) </a:t>
            </a:r>
          </a:p>
          <a:p>
            <a:pPr lvl="1">
              <a:buFont typeface="Wingdings" charset="2"/>
              <a:buChar char="v"/>
            </a:pPr>
            <a:r>
              <a:rPr lang="en-US" sz="2000" dirty="0" smtClean="0">
                <a:solidFill>
                  <a:srgbClr val="0000FF"/>
                </a:solidFill>
              </a:rPr>
              <a:t> Calculate width and perimeter of points along PV contour to identify elongated features</a:t>
            </a:r>
          </a:p>
          <a:p>
            <a:pPr lvl="2">
              <a:buFont typeface="Wingdings" charset="2"/>
              <a:buChar char="v"/>
            </a:pPr>
            <a:r>
              <a:rPr lang="en-US" sz="1800" b="1" dirty="0" smtClean="0">
                <a:solidFill>
                  <a:srgbClr val="0000FF"/>
                </a:solidFill>
              </a:rPr>
              <a:t>Width 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 direct spherical distance between two points</a:t>
            </a:r>
          </a:p>
          <a:p>
            <a:pPr lvl="2">
              <a:buFont typeface="Wingdings" charset="2"/>
              <a:buChar char="v"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Perimeter  along contour distance between two points</a:t>
            </a:r>
          </a:p>
          <a:p>
            <a:pPr lvl="3">
              <a:buFont typeface="Wingdings" charset="2"/>
              <a:buChar char="v"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Old Values: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w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 &lt; 800 km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 and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 &gt; 1500 km</a:t>
            </a:r>
          </a:p>
          <a:p>
            <a:pPr lvl="3">
              <a:buFont typeface="Wingdings" charset="2"/>
              <a:buChar char="v"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New Values: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w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must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be less than 1/3 of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and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 &gt; 3000 km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48311" y="26338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8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450"/>
            <a:ext cx="9144000" cy="46091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221" y="1252995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 Candidate PV streamer area (black fill)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89715">
            <a:off x="6244209" y="3500869"/>
            <a:ext cx="1210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effectLst>
                  <a:glow rad="25400">
                    <a:schemeClr val="bg1"/>
                  </a:glow>
                </a:effectLst>
                <a:latin typeface="Times New Roman"/>
                <a:cs typeface="Times New Roman"/>
              </a:rPr>
              <a:t>w</a:t>
            </a:r>
            <a:r>
              <a:rPr lang="en-US" sz="1400" b="1" dirty="0" smtClean="0">
                <a:solidFill>
                  <a:srgbClr val="FF0000"/>
                </a:solidFill>
                <a:effectLst>
                  <a:glow rad="25400">
                    <a:schemeClr val="bg1"/>
                  </a:glow>
                </a:effectLst>
              </a:rPr>
              <a:t>= 2556 km   </a:t>
            </a:r>
            <a:endParaRPr lang="en-US" sz="1400" b="1" dirty="0">
              <a:solidFill>
                <a:srgbClr val="FF0000"/>
              </a:solidFill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9456" y="4587161"/>
            <a:ext cx="1423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effectLst>
                  <a:glow rad="25400">
                    <a:schemeClr val="bg1"/>
                  </a:glow>
                </a:effectLst>
                <a:latin typeface="Times New Roman"/>
                <a:cs typeface="Times New Roman"/>
              </a:rPr>
              <a:t>p </a:t>
            </a:r>
            <a:r>
              <a:rPr lang="en-US" sz="1400" b="1" dirty="0" smtClean="0">
                <a:solidFill>
                  <a:srgbClr val="FF0000"/>
                </a:solidFill>
                <a:effectLst>
                  <a:glow rad="25400">
                    <a:schemeClr val="bg1"/>
                  </a:glow>
                </a:effectLst>
              </a:rPr>
              <a:t>=12,823 km </a:t>
            </a:r>
            <a:endParaRPr lang="en-US" sz="1400" b="1" dirty="0">
              <a:solidFill>
                <a:srgbClr val="FF0000"/>
              </a:solidFill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3987" y="5378424"/>
            <a:ext cx="762281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 is large enough and elongated enough to be considered a PV streamer!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13017" y="3850743"/>
            <a:ext cx="195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  <a:latin typeface="+mj-lt"/>
                <a:cs typeface="Times New Roman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  <a:latin typeface="+mj-lt"/>
                <a:cs typeface="Times New Roman"/>
              </a:rPr>
              <a:t>rea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</a:rPr>
              <a:t>= 8,569,380 km</a:t>
            </a:r>
            <a:r>
              <a:rPr lang="en-US" sz="1400" b="1" baseline="30000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50000"/>
                    </a:schemeClr>
                  </a:glow>
                </a:effectLst>
              </a:rPr>
              <a:t> </a:t>
            </a:r>
            <a:endParaRPr lang="en-US" sz="1400" b="1" dirty="0">
              <a:solidFill>
                <a:srgbClr val="FF0000"/>
              </a:solidFill>
              <a:effectLst>
                <a:glow rad="762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1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344" b="5847"/>
          <a:stretch/>
        </p:blipFill>
        <p:spPr>
          <a:xfrm>
            <a:off x="4348480" y="1321851"/>
            <a:ext cx="4795520" cy="4506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3676" t="94460" r="-1035" b="-290"/>
          <a:stretch/>
        </p:blipFill>
        <p:spPr>
          <a:xfrm>
            <a:off x="5779015" y="5861766"/>
            <a:ext cx="2750696" cy="2958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57434" y="6265728"/>
            <a:ext cx="264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350-K PV (color shading, PVU)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7887" y="1406500"/>
            <a:ext cx="2071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24 Sep 1999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701692" y="1406500"/>
            <a:ext cx="1670539" cy="250119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Tropical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2313" y="18359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09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442"/>
            <a:ext cx="9144000" cy="4615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623221" y="1252995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350-K PV (shaded, PVU), and 2-PVU contour (black contour)</a:t>
            </a:r>
            <a:endParaRPr lang="en-US" sz="1600" dirty="0" smtClean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330222" y="869124"/>
            <a:ext cx="2554601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PV Streamer Intensity</a:t>
            </a:r>
            <a:endParaRPr lang="en-US" sz="16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330222" y="5378424"/>
            <a:ext cx="34379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Obtain total PV field for given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7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824"/>
            <a:ext cx="9144000" cy="4615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623221" y="1252995"/>
            <a:ext cx="8675212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350-K Mean PV (shaded, PVU), and 2-PVU contour (black contour)</a:t>
            </a:r>
            <a:endParaRPr lang="en-US" sz="16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30222" y="869124"/>
            <a:ext cx="2554601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PV Streamer Intensity</a:t>
            </a:r>
            <a:endParaRPr lang="en-US" sz="16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033889" y="5378424"/>
            <a:ext cx="46070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Subtract Mean Climatological PV for given 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36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442"/>
            <a:ext cx="9144000" cy="4615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92" y="1804372"/>
            <a:ext cx="214617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9 Jun 2013 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36064" y="3317890"/>
            <a:ext cx="1319918" cy="84642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623221" y="1252995"/>
            <a:ext cx="8675212" cy="598409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350-K Standardized PV Anomaly (shaded, Sigma), and 2-PVU contour (black contour)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75865" y="2963947"/>
            <a:ext cx="2497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Average PV Anomaly +0.31 sigma </a:t>
            </a:r>
            <a:endParaRPr lang="en-US" sz="2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PV Streamer Identification Steps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778" y="5378424"/>
            <a:ext cx="617898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Divide by Climatological Standard Deviation of PV for given time 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30222" y="869124"/>
            <a:ext cx="2554601" cy="598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PV Streamer Intensity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91610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2609498"/>
            <a:ext cx="8229600" cy="6708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44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61555" y="840592"/>
            <a:ext cx="151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Jan – 31 Dec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6515" r="7074"/>
          <a:stretch/>
        </p:blipFill>
        <p:spPr>
          <a:xfrm>
            <a:off x="4727069" y="1202872"/>
            <a:ext cx="4259198" cy="422070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76382" y="1164064"/>
            <a:ext cx="472017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Nearly 10,000 350-K PV streamers identified from 1979-2014</a:t>
            </a:r>
          </a:p>
          <a:p>
            <a:r>
              <a:rPr lang="en-US" sz="2400" dirty="0" smtClean="0">
                <a:sym typeface="Wingdings"/>
              </a:rPr>
              <a:t>Wide range of sizes and intensities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 future will composite top and bottom intensity percentiles</a:t>
            </a:r>
          </a:p>
          <a:p>
            <a:r>
              <a:rPr lang="en-US" sz="2400" dirty="0" smtClean="0">
                <a:sym typeface="Wingdings"/>
              </a:rPr>
              <a:t>Majority of PV streamers occur during TC season (June – Nov)</a:t>
            </a:r>
          </a:p>
          <a:p>
            <a:r>
              <a:rPr lang="en-US" sz="2400" dirty="0" smtClean="0">
                <a:sym typeface="Wingdings"/>
              </a:rPr>
              <a:t>Significant interannual variability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605" y="5071191"/>
            <a:ext cx="5797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1994: larger more intense PV streamers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1995: smaller less intense PV streamers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49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61555" y="840592"/>
            <a:ext cx="155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Jun – 30 Nov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15" r="6318"/>
          <a:stretch/>
        </p:blipFill>
        <p:spPr>
          <a:xfrm>
            <a:off x="4727069" y="1154758"/>
            <a:ext cx="4293868" cy="42703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76382" y="1164064"/>
            <a:ext cx="472017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Nearly 10,000 350-K PV streamers identified from 1979-2014</a:t>
            </a:r>
          </a:p>
          <a:p>
            <a:r>
              <a:rPr lang="en-US" sz="2400" dirty="0" smtClean="0">
                <a:sym typeface="Wingdings"/>
              </a:rPr>
              <a:t>Wide range of sizes and intensities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 future will composite top and bottom intensity percentiles</a:t>
            </a:r>
          </a:p>
          <a:p>
            <a:r>
              <a:rPr lang="en-US" sz="2400" dirty="0" smtClean="0">
                <a:sym typeface="Wingdings"/>
              </a:rPr>
              <a:t>Majority of PV streamers occur during TC season (June – Nov)</a:t>
            </a:r>
          </a:p>
          <a:p>
            <a:r>
              <a:rPr lang="en-US" sz="2400" dirty="0" smtClean="0">
                <a:sym typeface="Wingdings"/>
              </a:rPr>
              <a:t>Significant interannual variability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05" y="5071191"/>
            <a:ext cx="5797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1994: larger more intense PV streamers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1995: smaller less intense PV streamers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6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61555" y="840592"/>
            <a:ext cx="155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Jun – 30 Nov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15" r="5548"/>
          <a:stretch/>
        </p:blipFill>
        <p:spPr>
          <a:xfrm>
            <a:off x="4732543" y="1144082"/>
            <a:ext cx="4329144" cy="4274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1316" y="309588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1994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4157" y="39302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1995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1355" y="5464933"/>
            <a:ext cx="416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Better way to quantify year to year differences in PV streamer activity?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00193" y="6102242"/>
            <a:ext cx="671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Integrate PV Streamer intensity by area and sum over TC season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“Seasonal PV Streamer Intensity Metric”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6382" y="1164064"/>
            <a:ext cx="472017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Nearly 10,000 350-K PV streamers identified from 1979-2014</a:t>
            </a:r>
          </a:p>
          <a:p>
            <a:r>
              <a:rPr lang="en-US" sz="2400" dirty="0" smtClean="0">
                <a:sym typeface="Wingdings"/>
              </a:rPr>
              <a:t>Wide range of sizes and intensities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 future will composite top and bottom intensity percentiles</a:t>
            </a:r>
          </a:p>
          <a:p>
            <a:r>
              <a:rPr lang="en-US" sz="2400" dirty="0" smtClean="0">
                <a:sym typeface="Wingdings"/>
              </a:rPr>
              <a:t>Majority of PV streamers occur during TC season (June – Nov)</a:t>
            </a:r>
          </a:p>
          <a:p>
            <a:r>
              <a:rPr lang="en-US" sz="2400" dirty="0" smtClean="0">
                <a:sym typeface="Wingdings"/>
              </a:rPr>
              <a:t>Significant interannual variability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605" y="5071191"/>
            <a:ext cx="5797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1994: larger more intense PV streamers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1995: smaller less intense PV streamers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3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867"/>
            <a:ext cx="9144000" cy="4909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787" y="1397285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Climatology 1979-2014 (1 Jun – 30 Nov)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70158" y="951415"/>
            <a:ext cx="7277076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ym typeface="Wingdings"/>
              </a:rPr>
              <a:t>PV Streamer Areal Frequency in the North Atlantic</a:t>
            </a:r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9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902959" y="868814"/>
            <a:ext cx="155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Jun – 30 Nov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88" y="1238146"/>
            <a:ext cx="4522470" cy="428244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76383" y="1164064"/>
            <a:ext cx="4255806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PV streamer activity (1979-2014</a:t>
            </a:r>
            <a:r>
              <a:rPr lang="en-US" sz="2000" dirty="0" smtClean="0">
                <a:sym typeface="Wingdings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PV streamer number has changed little in last 35 years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Seasonal PV streamer intensity has markedly decreased in last 35 years</a:t>
            </a:r>
          </a:p>
          <a:p>
            <a:pPr lvl="2"/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Possible connection to climate change?</a:t>
            </a:r>
          </a:p>
          <a:p>
            <a:pPr marL="914400" lvl="2" indent="0">
              <a:buNone/>
            </a:pPr>
            <a:endParaRPr lang="en-US" sz="1600" dirty="0">
              <a:sym typeface="Wingding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461" y="4216386"/>
            <a:ext cx="338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Relationship to Tropical Cyclones?</a:t>
            </a:r>
            <a:endParaRPr lang="en-US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4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623" r="12139"/>
          <a:stretch/>
        </p:blipFill>
        <p:spPr>
          <a:xfrm>
            <a:off x="4563618" y="1281649"/>
            <a:ext cx="4478969" cy="422861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64064"/>
            <a:ext cx="4713111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PV streamer activity negatively correlated to TC activity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Larger more intense PV streamers contribute to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Increase vertical </a:t>
            </a:r>
            <a:r>
              <a:rPr lang="en-US" sz="1800" dirty="0">
                <a:solidFill>
                  <a:srgbClr val="0000FF"/>
                </a:solidFill>
                <a:sym typeface="Wingdings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ind </a:t>
            </a:r>
            <a:r>
              <a:rPr lang="en-US" sz="1800" dirty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hear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Decrease upstream tropospheric moisture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Both factors negatively impact TC activity</a:t>
            </a:r>
          </a:p>
          <a:p>
            <a:pPr lvl="1">
              <a:buFont typeface="Arial"/>
              <a:buChar char="•"/>
            </a:pPr>
            <a:r>
              <a:rPr lang="en-US" sz="2000" b="1" dirty="0" smtClean="0">
                <a:sym typeface="Wingdings"/>
              </a:rPr>
              <a:t>Investigate top and bottom 8 TC activity years (in terms of accumulated cyclone energy [ACE]) </a:t>
            </a:r>
          </a:p>
          <a:p>
            <a:pPr marL="914400" lvl="2" indent="0">
              <a:buNone/>
            </a:pPr>
            <a:endParaRPr lang="en-US" sz="1600" dirty="0">
              <a:sym typeface="Wingding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9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19 at 6.58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b="11509"/>
          <a:stretch/>
        </p:blipFill>
        <p:spPr>
          <a:xfrm>
            <a:off x="5153175" y="1108645"/>
            <a:ext cx="3524250" cy="1703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0375" y="2856213"/>
            <a:ext cx="2442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latin typeface="Arial"/>
                <a:cs typeface="Arial"/>
              </a:rPr>
              <a:t>Adapted from Fig. 2 of McTaggart-Cowan et al. (2007)</a:t>
            </a:r>
            <a:endParaRPr lang="en-US" sz="1100" i="1" dirty="0">
              <a:latin typeface="Arial"/>
              <a:cs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38550" y="1274696"/>
            <a:ext cx="1794690" cy="566799"/>
          </a:xfrm>
          <a:custGeom>
            <a:avLst/>
            <a:gdLst>
              <a:gd name="connsiteX0" fmla="*/ 0 w 1794690"/>
              <a:gd name="connsiteY0" fmla="*/ 566799 h 566799"/>
              <a:gd name="connsiteX1" fmla="*/ 587735 w 1794690"/>
              <a:gd name="connsiteY1" fmla="*/ 335881 h 566799"/>
              <a:gd name="connsiteX2" fmla="*/ 1227946 w 1794690"/>
              <a:gd name="connsiteY2" fmla="*/ 209926 h 566799"/>
              <a:gd name="connsiteX3" fmla="*/ 1794690 w 1794690"/>
              <a:gd name="connsiteY3" fmla="*/ 0 h 5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690" h="566799">
                <a:moveTo>
                  <a:pt x="0" y="566799"/>
                </a:moveTo>
                <a:cubicBezTo>
                  <a:pt x="191538" y="481079"/>
                  <a:pt x="383077" y="395360"/>
                  <a:pt x="587735" y="335881"/>
                </a:cubicBezTo>
                <a:cubicBezTo>
                  <a:pt x="792393" y="276402"/>
                  <a:pt x="1026787" y="265906"/>
                  <a:pt x="1227946" y="209926"/>
                </a:cubicBezTo>
                <a:cubicBezTo>
                  <a:pt x="1429105" y="153946"/>
                  <a:pt x="1794690" y="0"/>
                  <a:pt x="1794690" y="0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26413" y="2408857"/>
            <a:ext cx="14525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17-23 Aug 2005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" name="Picture 9" descr="hu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90" y="1562403"/>
            <a:ext cx="176530" cy="358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356" y="1920543"/>
            <a:ext cx="962185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TC Katrina genesis point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2" name="Picture 11" descr="Screen Shot 2015-09-19 at 6.56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>
          <a:xfrm>
            <a:off x="5826260" y="3330722"/>
            <a:ext cx="2506980" cy="2745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45599" y="4603082"/>
            <a:ext cx="91508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&gt; 100 mm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flipH="1" flipV="1">
            <a:off x="7256619" y="4445638"/>
            <a:ext cx="546522" cy="1574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28911" y="6092665"/>
            <a:ext cx="2731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latin typeface="Arial"/>
                <a:cs typeface="Arial"/>
              </a:rPr>
              <a:t>Adapted from Fig. 1 of Knippertz and Martin  (2005)</a:t>
            </a:r>
            <a:endParaRPr lang="en-US" sz="1100" i="1" dirty="0">
              <a:latin typeface="Arial"/>
              <a:cs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129787" y="3417971"/>
            <a:ext cx="692889" cy="1185111"/>
          </a:xfrm>
          <a:custGeom>
            <a:avLst/>
            <a:gdLst>
              <a:gd name="connsiteX0" fmla="*/ 1427356 w 1427356"/>
              <a:gd name="connsiteY0" fmla="*/ 0 h 2498112"/>
              <a:gd name="connsiteX1" fmla="*/ 482782 w 1427356"/>
              <a:gd name="connsiteY1" fmla="*/ 1941810 h 2498112"/>
              <a:gd name="connsiteX2" fmla="*/ 0 w 1427356"/>
              <a:gd name="connsiteY2" fmla="*/ 2498112 h 249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356" h="2498112">
                <a:moveTo>
                  <a:pt x="1427356" y="0"/>
                </a:moveTo>
                <a:cubicBezTo>
                  <a:pt x="1074015" y="762729"/>
                  <a:pt x="720675" y="1525458"/>
                  <a:pt x="482782" y="1941810"/>
                </a:cubicBezTo>
                <a:cubicBezTo>
                  <a:pt x="244889" y="2358162"/>
                  <a:pt x="0" y="2498112"/>
                  <a:pt x="0" y="2498112"/>
                </a:cubicBezTo>
              </a:path>
            </a:pathLst>
          </a:custGeom>
          <a:ln w="508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23290" y="3412117"/>
            <a:ext cx="142230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20-24 Oct 2003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6" name="Picture 15" descr="Screen Shot 2015-09-19 at 6.58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89461" r="10381" b="-981"/>
          <a:stretch/>
        </p:blipFill>
        <p:spPr>
          <a:xfrm>
            <a:off x="5826260" y="860203"/>
            <a:ext cx="2407439" cy="248442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Tropical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06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623" r="12139"/>
          <a:stretch/>
        </p:blipFill>
        <p:spPr>
          <a:xfrm>
            <a:off x="4563616" y="1281649"/>
            <a:ext cx="4478969" cy="42286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26580" y="1775496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49434" y="1599123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90442" y="1687309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20086" y="2292402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50147" y="2362037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61955" y="2537953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14009" y="2502679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08031" y="2433501"/>
            <a:ext cx="129348" cy="1293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71695" y="4655353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63904" y="4384456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287253" y="4396214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49286" y="4366817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19373" y="4331089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23846" y="4365906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79609" y="4319785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87253" y="4266873"/>
            <a:ext cx="129348" cy="129341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164064"/>
            <a:ext cx="4713111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PV streamer activity negatively correlated to TC activity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Larger more intense PV streamers contribute to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Increase vertical </a:t>
            </a:r>
            <a:r>
              <a:rPr lang="en-US" sz="1800" dirty="0">
                <a:solidFill>
                  <a:srgbClr val="0000FF"/>
                </a:solidFill>
                <a:sym typeface="Wingdings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ind </a:t>
            </a:r>
            <a:r>
              <a:rPr lang="en-US" sz="1800" dirty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hear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Decrease upstream tropospheric moisture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Both factors negatively impact TC activity</a:t>
            </a:r>
          </a:p>
          <a:p>
            <a:pPr lvl="1">
              <a:buFont typeface="Arial"/>
              <a:buChar char="•"/>
            </a:pPr>
            <a:r>
              <a:rPr lang="en-US" sz="2000" b="1" dirty="0" smtClean="0">
                <a:sym typeface="Wingdings"/>
              </a:rPr>
              <a:t>Investigate top and bottom 8 TC activity years (in terms of accumulated cyclone energy [ACE]) </a:t>
            </a:r>
          </a:p>
          <a:p>
            <a:pPr marL="914400" lvl="2" indent="0">
              <a:buNone/>
            </a:pPr>
            <a:endParaRPr lang="en-US" sz="16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28424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7154" y="824133"/>
            <a:ext cx="462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Highest 8 years of Accumulated Cyclone Energy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70"/>
          <a:stretch/>
        </p:blipFill>
        <p:spPr>
          <a:xfrm>
            <a:off x="0" y="1762609"/>
            <a:ext cx="9144000" cy="509539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5333" y="133844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ACE: 157.6 kt</a:t>
            </a:r>
            <a:r>
              <a:rPr lang="en-US" baseline="30000" dirty="0" smtClean="0"/>
              <a:t>2</a:t>
            </a:r>
            <a:r>
              <a:rPr lang="en-US" dirty="0" smtClean="0"/>
              <a:t> 10</a:t>
            </a:r>
            <a:r>
              <a:rPr lang="en-US" baseline="30000" dirty="0" smtClean="0"/>
              <a:t>4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18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102"/>
          <a:stretch/>
        </p:blipFill>
        <p:spPr>
          <a:xfrm>
            <a:off x="0" y="1715576"/>
            <a:ext cx="9144000" cy="5142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7154" y="792246"/>
            <a:ext cx="45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Lowest 8 years of Accumulated Cyclone Energy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Preliminary Results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5333" y="133844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ACE: 44.0 kt</a:t>
            </a:r>
            <a:r>
              <a:rPr lang="en-US" baseline="30000" dirty="0" smtClean="0"/>
              <a:t>2</a:t>
            </a:r>
            <a:r>
              <a:rPr lang="en-US" dirty="0" smtClean="0"/>
              <a:t> 10</a:t>
            </a:r>
            <a:r>
              <a:rPr lang="en-US" baseline="30000" dirty="0" smtClean="0"/>
              <a:t>4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00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6382" y="1164064"/>
            <a:ext cx="8290012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ym typeface="Wingdings"/>
              </a:rPr>
              <a:t>Created a new PV Streamer climatology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Links RWB with downstream PV streamers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Area and Intensity statistics obtained from each PV streamer identified</a:t>
            </a:r>
          </a:p>
          <a:p>
            <a:r>
              <a:rPr lang="en-US" sz="2400" dirty="0" smtClean="0">
                <a:sym typeface="Wingdings"/>
              </a:rPr>
              <a:t>PV streamers come in a large variety of sizes and intensities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Decadal trend in decreasing PV streamer activity (in terms of size and intensity) but not number of cases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Large interannual differences as well</a:t>
            </a:r>
          </a:p>
          <a:p>
            <a:r>
              <a:rPr lang="en-US" sz="2400" dirty="0" smtClean="0">
                <a:sym typeface="Wingdings"/>
              </a:rPr>
              <a:t>Distinct relationship between PV streamer </a:t>
            </a:r>
            <a:r>
              <a:rPr lang="en-US" sz="2400" dirty="0" smtClean="0">
                <a:sym typeface="Wingdings"/>
              </a:rPr>
              <a:t>activity and tropical cyclone activity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Negative correlation where increased PV streamer activity results in reduced tropical cyclone activity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Top 8 high and low ACE years reveal expansion and retraction of PV streamer frequency between 10-30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N in the NATL basin.</a:t>
            </a:r>
          </a:p>
          <a:p>
            <a:endParaRPr lang="en-US" sz="1800" dirty="0" smtClean="0">
              <a:sym typeface="Wingdings"/>
            </a:endParaRPr>
          </a:p>
          <a:p>
            <a:pPr marL="914400" lvl="2" indent="0">
              <a:buNone/>
            </a:pPr>
            <a:endParaRPr lang="en-US" sz="1600" dirty="0">
              <a:sym typeface="Wingding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Conclusions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15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5819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Extra Slides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28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6319" y="1846045"/>
            <a:ext cx="38569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Pick 8 Highest and 8 Lowest PV Streamer Intensity Metric</a:t>
            </a:r>
          </a:p>
          <a:p>
            <a:endParaRPr lang="en-US" dirty="0"/>
          </a:p>
          <a:p>
            <a:r>
              <a:rPr lang="en-US" dirty="0" smtClean="0"/>
              <a:t>Plot ENSO?</a:t>
            </a:r>
          </a:p>
          <a:p>
            <a:endParaRPr lang="en-US" dirty="0"/>
          </a:p>
          <a:p>
            <a:r>
              <a:rPr lang="en-US" dirty="0" smtClean="0"/>
              <a:t>Plot SSTs?</a:t>
            </a:r>
            <a:endParaRPr lang="en-US" dirty="0"/>
          </a:p>
        </p:txBody>
      </p:sp>
      <p:pic>
        <p:nvPicPr>
          <p:cNvPr id="3" name="Picture 2" descr="Screen Shot 2016-01-06 at 12.51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19" y="3229512"/>
            <a:ext cx="40513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9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1243" t="5393" r="2571" b="5798"/>
          <a:stretch/>
        </p:blipFill>
        <p:spPr>
          <a:xfrm>
            <a:off x="4280026" y="1322490"/>
            <a:ext cx="4766893" cy="4506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2313" y="324707"/>
            <a:ext cx="205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3601" t="94707" b="-295"/>
          <a:stretch/>
        </p:blipFill>
        <p:spPr>
          <a:xfrm>
            <a:off x="5407086" y="5874094"/>
            <a:ext cx="2724679" cy="2835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8934" y="6279628"/>
            <a:ext cx="3837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850–200-hPa Vertical Wind Shear Magnitude (color shading, m s</a:t>
            </a:r>
            <a:r>
              <a:rPr lang="en-US" sz="1200" i="1" baseline="30000" dirty="0" smtClean="0">
                <a:latin typeface="Arial"/>
                <a:cs typeface="Arial"/>
              </a:rPr>
              <a:t>-1</a:t>
            </a:r>
            <a:r>
              <a:rPr lang="en-US" sz="1200" i="1" dirty="0" smtClean="0">
                <a:latin typeface="Arial"/>
                <a:cs typeface="Arial"/>
              </a:rPr>
              <a:t>) and Vector (barbs, </a:t>
            </a:r>
            <a:r>
              <a:rPr lang="en-US" sz="1200" i="1" dirty="0" err="1" smtClean="0">
                <a:latin typeface="Arial"/>
                <a:cs typeface="Arial"/>
              </a:rPr>
              <a:t>kt</a:t>
            </a:r>
            <a:r>
              <a:rPr lang="en-US" sz="1200" i="1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7887" y="1406500"/>
            <a:ext cx="2071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24 Sep 1999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701692" y="1406500"/>
            <a:ext cx="1670539" cy="250119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Vertical Wind Shear (VWS) corridors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Moisture anomalies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Tropical 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How do these environments change with </a:t>
            </a:r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different number, size, and intensity of these </a:t>
            </a:r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PV streamers?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Hasn’t yet been addressed 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9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2313" y="324707"/>
            <a:ext cx="205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35" r="4080" b="5873"/>
          <a:stretch/>
        </p:blipFill>
        <p:spPr>
          <a:xfrm>
            <a:off x="4343437" y="1290363"/>
            <a:ext cx="4614481" cy="45365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48264" y="6136737"/>
            <a:ext cx="398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Standardized PW Anomaly (color shading, shading),           40 mm PW contour (black contour, mm)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7056" t="94728" r="23062" b="-140"/>
          <a:stretch/>
        </p:blipFill>
        <p:spPr>
          <a:xfrm>
            <a:off x="5406579" y="5862069"/>
            <a:ext cx="2317800" cy="27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87011" t="97663" r="8954"/>
          <a:stretch/>
        </p:blipFill>
        <p:spPr>
          <a:xfrm>
            <a:off x="7808649" y="5892309"/>
            <a:ext cx="348439" cy="202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7887" y="1406500"/>
            <a:ext cx="2071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24 Sep 1999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701692" y="1406500"/>
            <a:ext cx="1670539" cy="250119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Vertical Wind Shear (VWS) corridors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Moisture anomalies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Tropical 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How do these environments change with </a:t>
            </a:r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different number, size, and intensity of these </a:t>
            </a:r>
            <a:r>
              <a:rPr lang="en-US" sz="1800" b="1" dirty="0" smtClean="0">
                <a:solidFill>
                  <a:srgbClr val="D9D9D9"/>
                </a:solidFill>
                <a:latin typeface="Arial"/>
                <a:cs typeface="Arial"/>
              </a:rPr>
              <a:t>PV streamers?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D9D9D9"/>
                </a:solidFill>
                <a:latin typeface="Arial"/>
                <a:cs typeface="Arial"/>
              </a:rPr>
              <a:t>Hasn’t yet been addressed 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1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5404"/>
          <a:stretch/>
        </p:blipFill>
        <p:spPr>
          <a:xfrm>
            <a:off x="4503420" y="2084350"/>
            <a:ext cx="4503420" cy="2930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677488" y="2852525"/>
            <a:ext cx="835884" cy="874153"/>
          </a:xfrm>
          <a:custGeom>
            <a:avLst/>
            <a:gdLst>
              <a:gd name="connsiteX0" fmla="*/ 0 w 835884"/>
              <a:gd name="connsiteY0" fmla="*/ 401820 h 874153"/>
              <a:gd name="connsiteX1" fmla="*/ 472287 w 835884"/>
              <a:gd name="connsiteY1" fmla="*/ 2962 h 874153"/>
              <a:gd name="connsiteX2" fmla="*/ 818631 w 835884"/>
              <a:gd name="connsiteY2" fmla="*/ 254873 h 874153"/>
              <a:gd name="connsiteX3" fmla="*/ 787145 w 835884"/>
              <a:gd name="connsiteY3" fmla="*/ 874153 h 87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884" h="874153">
                <a:moveTo>
                  <a:pt x="0" y="401820"/>
                </a:moveTo>
                <a:cubicBezTo>
                  <a:pt x="167924" y="214636"/>
                  <a:pt x="335849" y="27453"/>
                  <a:pt x="472287" y="2962"/>
                </a:cubicBezTo>
                <a:cubicBezTo>
                  <a:pt x="608725" y="-21529"/>
                  <a:pt x="766155" y="109674"/>
                  <a:pt x="818631" y="254873"/>
                </a:cubicBezTo>
                <a:cubicBezTo>
                  <a:pt x="871107" y="400071"/>
                  <a:pt x="787145" y="874153"/>
                  <a:pt x="787145" y="874153"/>
                </a:cubicBezTo>
              </a:path>
            </a:pathLst>
          </a:custGeom>
          <a:ln w="508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60166" y="310493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RWB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682538" y="3201361"/>
            <a:ext cx="556246" cy="745235"/>
          </a:xfrm>
          <a:custGeom>
            <a:avLst/>
            <a:gdLst>
              <a:gd name="connsiteX0" fmla="*/ 1427356 w 1427356"/>
              <a:gd name="connsiteY0" fmla="*/ 0 h 2498112"/>
              <a:gd name="connsiteX1" fmla="*/ 482782 w 1427356"/>
              <a:gd name="connsiteY1" fmla="*/ 1941810 h 2498112"/>
              <a:gd name="connsiteX2" fmla="*/ 0 w 1427356"/>
              <a:gd name="connsiteY2" fmla="*/ 2498112 h 249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356" h="2498112">
                <a:moveTo>
                  <a:pt x="1427356" y="0"/>
                </a:moveTo>
                <a:cubicBezTo>
                  <a:pt x="1074015" y="762729"/>
                  <a:pt x="720675" y="1525458"/>
                  <a:pt x="482782" y="1941810"/>
                </a:cubicBezTo>
                <a:cubicBezTo>
                  <a:pt x="244889" y="2358162"/>
                  <a:pt x="0" y="2498112"/>
                  <a:pt x="0" y="2498112"/>
                </a:cubicBezTo>
              </a:path>
            </a:pathLst>
          </a:custGeom>
          <a:ln w="508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90101" y="5090146"/>
            <a:ext cx="264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350-K PV (gray shading, PVU)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47887" y="2183224"/>
            <a:ext cx="2071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24 Sep 1999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Tropical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rgbClr val="D9D9D9"/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65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8-25 at 12.12.56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93" y="1199828"/>
            <a:ext cx="4351718" cy="225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72396" y="3506089"/>
            <a:ext cx="1938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Adapted from Sadler (1975)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9993" y="909483"/>
            <a:ext cx="275936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200-hPa Streamlines and Winds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0855" y="909483"/>
            <a:ext cx="17491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August Climatology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24282" y="1973170"/>
            <a:ext cx="2120044" cy="818709"/>
          </a:xfrm>
          <a:custGeom>
            <a:avLst/>
            <a:gdLst>
              <a:gd name="connsiteX0" fmla="*/ 0 w 2120044"/>
              <a:gd name="connsiteY0" fmla="*/ 818709 h 818709"/>
              <a:gd name="connsiteX1" fmla="*/ 356839 w 2120044"/>
              <a:gd name="connsiteY1" fmla="*/ 713747 h 818709"/>
              <a:gd name="connsiteX2" fmla="*/ 671697 w 2120044"/>
              <a:gd name="connsiteY2" fmla="*/ 482829 h 818709"/>
              <a:gd name="connsiteX3" fmla="*/ 1416861 w 2120044"/>
              <a:gd name="connsiteY3" fmla="*/ 272903 h 818709"/>
              <a:gd name="connsiteX4" fmla="*/ 2120044 w 2120044"/>
              <a:gd name="connsiteY4" fmla="*/ 0 h 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044" h="818709">
                <a:moveTo>
                  <a:pt x="0" y="818709"/>
                </a:moveTo>
                <a:cubicBezTo>
                  <a:pt x="122445" y="794218"/>
                  <a:pt x="244890" y="769727"/>
                  <a:pt x="356839" y="713747"/>
                </a:cubicBezTo>
                <a:cubicBezTo>
                  <a:pt x="468788" y="657767"/>
                  <a:pt x="495027" y="556303"/>
                  <a:pt x="671697" y="482829"/>
                </a:cubicBezTo>
                <a:cubicBezTo>
                  <a:pt x="848367" y="409355"/>
                  <a:pt x="1175470" y="353374"/>
                  <a:pt x="1416861" y="272903"/>
                </a:cubicBezTo>
                <a:cubicBezTo>
                  <a:pt x="1658252" y="192432"/>
                  <a:pt x="1889148" y="96216"/>
                  <a:pt x="2120044" y="0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1321851"/>
            <a:ext cx="4449993" cy="5348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Subtropical Potential Vorticity (PV) streamer</a:t>
            </a:r>
          </a:p>
          <a:p>
            <a:pPr marL="742950" lvl="2" indent="-34290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An elongated filament of high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PV air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Can occur in conjunction with: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Tropical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cyclones (TCs)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Other extreme weather events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Formation via Rossby wave breaking (RWB)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Contribute to formation of Mid-Ocean troughs (MOTs ; McTaggart-Cowan et al. 2013)</a:t>
            </a: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D9D9D9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464" r="3743" b="5525"/>
          <a:stretch/>
        </p:blipFill>
        <p:spPr>
          <a:xfrm>
            <a:off x="4364691" y="3819011"/>
            <a:ext cx="4547566" cy="2746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882942" y="5091960"/>
            <a:ext cx="1791130" cy="818709"/>
          </a:xfrm>
          <a:custGeom>
            <a:avLst/>
            <a:gdLst>
              <a:gd name="connsiteX0" fmla="*/ 0 w 2120044"/>
              <a:gd name="connsiteY0" fmla="*/ 818709 h 818709"/>
              <a:gd name="connsiteX1" fmla="*/ 356839 w 2120044"/>
              <a:gd name="connsiteY1" fmla="*/ 713747 h 818709"/>
              <a:gd name="connsiteX2" fmla="*/ 671697 w 2120044"/>
              <a:gd name="connsiteY2" fmla="*/ 482829 h 818709"/>
              <a:gd name="connsiteX3" fmla="*/ 1416861 w 2120044"/>
              <a:gd name="connsiteY3" fmla="*/ 272903 h 818709"/>
              <a:gd name="connsiteX4" fmla="*/ 2120044 w 2120044"/>
              <a:gd name="connsiteY4" fmla="*/ 0 h 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044" h="818709">
                <a:moveTo>
                  <a:pt x="0" y="818709"/>
                </a:moveTo>
                <a:cubicBezTo>
                  <a:pt x="122445" y="794218"/>
                  <a:pt x="244890" y="769727"/>
                  <a:pt x="356839" y="713747"/>
                </a:cubicBezTo>
                <a:cubicBezTo>
                  <a:pt x="468788" y="657767"/>
                  <a:pt x="495027" y="556303"/>
                  <a:pt x="671697" y="482829"/>
                </a:cubicBezTo>
                <a:cubicBezTo>
                  <a:pt x="848367" y="409355"/>
                  <a:pt x="1175470" y="353374"/>
                  <a:pt x="1416861" y="272903"/>
                </a:cubicBezTo>
                <a:cubicBezTo>
                  <a:pt x="1658252" y="192432"/>
                  <a:pt x="1889148" y="96216"/>
                  <a:pt x="2120044" y="0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73773" y="3910760"/>
            <a:ext cx="406610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CFSR Climatological 150-hPa Streamlines: 15 Jul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43351" t="94508" r="-276" b="-1571"/>
          <a:stretch/>
        </p:blipFill>
        <p:spPr>
          <a:xfrm>
            <a:off x="5003615" y="6583158"/>
            <a:ext cx="3391001" cy="2748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51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461"/>
          <a:stretch/>
        </p:blipFill>
        <p:spPr>
          <a:xfrm>
            <a:off x="4666546" y="2452120"/>
            <a:ext cx="4235591" cy="3896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6" y="2452120"/>
            <a:ext cx="4572000" cy="3896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4274" t="93605" r="22456"/>
          <a:stretch/>
        </p:blipFill>
        <p:spPr>
          <a:xfrm>
            <a:off x="1613780" y="6446408"/>
            <a:ext cx="5785369" cy="336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81921" t="95481" r="13064" b="-5"/>
          <a:stretch/>
        </p:blipFill>
        <p:spPr>
          <a:xfrm>
            <a:off x="7399149" y="6461302"/>
            <a:ext cx="458596" cy="2381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3356" y="5490565"/>
            <a:ext cx="2074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glow rad="101600">
                    <a:schemeClr val="bg1"/>
                  </a:glow>
                </a:effectLst>
              </a:rPr>
              <a:t>Small and Weak</a:t>
            </a:r>
            <a:endParaRPr lang="en-US" sz="2000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7969" y="5490565"/>
            <a:ext cx="2221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glow rad="101600">
                    <a:schemeClr val="bg1"/>
                  </a:glow>
                </a:effectLst>
              </a:rPr>
              <a:t>Large and Intense</a:t>
            </a:r>
            <a:endParaRPr lang="en-US" sz="2000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472" y="2598445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1 Sep 2005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26971" y="2598445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3 Sep 2013  </a:t>
            </a:r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730340" y="3698936"/>
            <a:ext cx="2009104" cy="1155286"/>
          </a:xfrm>
          <a:custGeom>
            <a:avLst/>
            <a:gdLst>
              <a:gd name="connsiteX0" fmla="*/ 1882104 w 2009104"/>
              <a:gd name="connsiteY0" fmla="*/ 26397 h 1155286"/>
              <a:gd name="connsiteX1" fmla="*/ 1684549 w 2009104"/>
              <a:gd name="connsiteY1" fmla="*/ 12286 h 1155286"/>
              <a:gd name="connsiteX2" fmla="*/ 1486993 w 2009104"/>
              <a:gd name="connsiteY2" fmla="*/ 181620 h 1155286"/>
              <a:gd name="connsiteX3" fmla="*/ 936660 w 2009104"/>
              <a:gd name="connsiteY3" fmla="*/ 576731 h 1155286"/>
              <a:gd name="connsiteX4" fmla="*/ 216993 w 2009104"/>
              <a:gd name="connsiteY4" fmla="*/ 1042397 h 1155286"/>
              <a:gd name="connsiteX5" fmla="*/ 5327 w 2009104"/>
              <a:gd name="connsiteY5" fmla="*/ 1056508 h 1155286"/>
              <a:gd name="connsiteX6" fmla="*/ 104104 w 2009104"/>
              <a:gd name="connsiteY6" fmla="*/ 1155286 h 1155286"/>
              <a:gd name="connsiteX7" fmla="*/ 527438 w 2009104"/>
              <a:gd name="connsiteY7" fmla="*/ 1056508 h 1155286"/>
              <a:gd name="connsiteX8" fmla="*/ 950771 w 2009104"/>
              <a:gd name="connsiteY8" fmla="*/ 943620 h 1155286"/>
              <a:gd name="connsiteX9" fmla="*/ 1063660 w 2009104"/>
              <a:gd name="connsiteY9" fmla="*/ 760175 h 1155286"/>
              <a:gd name="connsiteX10" fmla="*/ 1444660 w 2009104"/>
              <a:gd name="connsiteY10" fmla="*/ 548508 h 1155286"/>
              <a:gd name="connsiteX11" fmla="*/ 1670438 w 2009104"/>
              <a:gd name="connsiteY11" fmla="*/ 407397 h 1155286"/>
              <a:gd name="connsiteX12" fmla="*/ 2009104 w 2009104"/>
              <a:gd name="connsiteY12" fmla="*/ 308620 h 115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9104" h="1155286">
                <a:moveTo>
                  <a:pt x="1882104" y="26397"/>
                </a:moveTo>
                <a:cubicBezTo>
                  <a:pt x="1816252" y="6406"/>
                  <a:pt x="1750401" y="-13585"/>
                  <a:pt x="1684549" y="12286"/>
                </a:cubicBezTo>
                <a:cubicBezTo>
                  <a:pt x="1618697" y="38157"/>
                  <a:pt x="1611641" y="87546"/>
                  <a:pt x="1486993" y="181620"/>
                </a:cubicBezTo>
                <a:cubicBezTo>
                  <a:pt x="1362345" y="275694"/>
                  <a:pt x="1148327" y="433268"/>
                  <a:pt x="936660" y="576731"/>
                </a:cubicBezTo>
                <a:cubicBezTo>
                  <a:pt x="724993" y="720194"/>
                  <a:pt x="372215" y="962434"/>
                  <a:pt x="216993" y="1042397"/>
                </a:cubicBezTo>
                <a:cubicBezTo>
                  <a:pt x="61771" y="1122360"/>
                  <a:pt x="24142" y="1037693"/>
                  <a:pt x="5327" y="1056508"/>
                </a:cubicBezTo>
                <a:cubicBezTo>
                  <a:pt x="-13488" y="1075323"/>
                  <a:pt x="17086" y="1155286"/>
                  <a:pt x="104104" y="1155286"/>
                </a:cubicBezTo>
                <a:cubicBezTo>
                  <a:pt x="191122" y="1155286"/>
                  <a:pt x="386327" y="1091786"/>
                  <a:pt x="527438" y="1056508"/>
                </a:cubicBezTo>
                <a:cubicBezTo>
                  <a:pt x="668549" y="1021230"/>
                  <a:pt x="861401" y="993009"/>
                  <a:pt x="950771" y="943620"/>
                </a:cubicBezTo>
                <a:cubicBezTo>
                  <a:pt x="1040141" y="894231"/>
                  <a:pt x="981345" y="826027"/>
                  <a:pt x="1063660" y="760175"/>
                </a:cubicBezTo>
                <a:cubicBezTo>
                  <a:pt x="1145975" y="694323"/>
                  <a:pt x="1343530" y="607304"/>
                  <a:pt x="1444660" y="548508"/>
                </a:cubicBezTo>
                <a:cubicBezTo>
                  <a:pt x="1545790" y="489712"/>
                  <a:pt x="1576364" y="447378"/>
                  <a:pt x="1670438" y="407397"/>
                </a:cubicBezTo>
                <a:cubicBezTo>
                  <a:pt x="1764512" y="367416"/>
                  <a:pt x="1886808" y="338018"/>
                  <a:pt x="2009104" y="308620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986449" y="3499556"/>
            <a:ext cx="3395551" cy="1524028"/>
          </a:xfrm>
          <a:custGeom>
            <a:avLst/>
            <a:gdLst>
              <a:gd name="connsiteX0" fmla="*/ 1208329 w 3395551"/>
              <a:gd name="connsiteY0" fmla="*/ 0 h 1524028"/>
              <a:gd name="connsiteX1" fmla="*/ 996662 w 3395551"/>
              <a:gd name="connsiteY1" fmla="*/ 28222 h 1524028"/>
              <a:gd name="connsiteX2" fmla="*/ 841440 w 3395551"/>
              <a:gd name="connsiteY2" fmla="*/ 282222 h 1524028"/>
              <a:gd name="connsiteX3" fmla="*/ 756773 w 3395551"/>
              <a:gd name="connsiteY3" fmla="*/ 409222 h 1524028"/>
              <a:gd name="connsiteX4" fmla="*/ 982551 w 3395551"/>
              <a:gd name="connsiteY4" fmla="*/ 423333 h 1524028"/>
              <a:gd name="connsiteX5" fmla="*/ 1123662 w 3395551"/>
              <a:gd name="connsiteY5" fmla="*/ 352777 h 1524028"/>
              <a:gd name="connsiteX6" fmla="*/ 1081329 w 3395551"/>
              <a:gd name="connsiteY6" fmla="*/ 437444 h 1524028"/>
              <a:gd name="connsiteX7" fmla="*/ 827329 w 3395551"/>
              <a:gd name="connsiteY7" fmla="*/ 578555 h 1524028"/>
              <a:gd name="connsiteX8" fmla="*/ 742662 w 3395551"/>
              <a:gd name="connsiteY8" fmla="*/ 832555 h 1524028"/>
              <a:gd name="connsiteX9" fmla="*/ 742662 w 3395551"/>
              <a:gd name="connsiteY9" fmla="*/ 959555 h 1524028"/>
              <a:gd name="connsiteX10" fmla="*/ 488662 w 3395551"/>
              <a:gd name="connsiteY10" fmla="*/ 889000 h 1524028"/>
              <a:gd name="connsiteX11" fmla="*/ 403995 w 3395551"/>
              <a:gd name="connsiteY11" fmla="*/ 804333 h 1524028"/>
              <a:gd name="connsiteX12" fmla="*/ 248773 w 3395551"/>
              <a:gd name="connsiteY12" fmla="*/ 1016000 h 1524028"/>
              <a:gd name="connsiteX13" fmla="*/ 51218 w 3395551"/>
              <a:gd name="connsiteY13" fmla="*/ 1298222 h 1524028"/>
              <a:gd name="connsiteX14" fmla="*/ 22995 w 3395551"/>
              <a:gd name="connsiteY14" fmla="*/ 1524000 h 1524028"/>
              <a:gd name="connsiteX15" fmla="*/ 347551 w 3395551"/>
              <a:gd name="connsiteY15" fmla="*/ 1284111 h 1524028"/>
              <a:gd name="connsiteX16" fmla="*/ 672107 w 3395551"/>
              <a:gd name="connsiteY16" fmla="*/ 1157111 h 1524028"/>
              <a:gd name="connsiteX17" fmla="*/ 869662 w 3395551"/>
              <a:gd name="connsiteY17" fmla="*/ 1100666 h 1524028"/>
              <a:gd name="connsiteX18" fmla="*/ 1194218 w 3395551"/>
              <a:gd name="connsiteY18" fmla="*/ 1199444 h 1524028"/>
              <a:gd name="connsiteX19" fmla="*/ 1391773 w 3395551"/>
              <a:gd name="connsiteY19" fmla="*/ 1185333 h 1524028"/>
              <a:gd name="connsiteX20" fmla="*/ 1589329 w 3395551"/>
              <a:gd name="connsiteY20" fmla="*/ 1100666 h 1524028"/>
              <a:gd name="connsiteX21" fmla="*/ 1899773 w 3395551"/>
              <a:gd name="connsiteY21" fmla="*/ 1227666 h 1524028"/>
              <a:gd name="connsiteX22" fmla="*/ 2054995 w 3395551"/>
              <a:gd name="connsiteY22" fmla="*/ 1227666 h 1524028"/>
              <a:gd name="connsiteX23" fmla="*/ 2450107 w 3395551"/>
              <a:gd name="connsiteY23" fmla="*/ 903111 h 1524028"/>
              <a:gd name="connsiteX24" fmla="*/ 3042773 w 3395551"/>
              <a:gd name="connsiteY24" fmla="*/ 635000 h 1524028"/>
              <a:gd name="connsiteX25" fmla="*/ 3395551 w 3395551"/>
              <a:gd name="connsiteY25" fmla="*/ 338666 h 152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5551" h="1524028">
                <a:moveTo>
                  <a:pt x="1208329" y="0"/>
                </a:moveTo>
                <a:lnTo>
                  <a:pt x="996662" y="28222"/>
                </a:lnTo>
                <a:cubicBezTo>
                  <a:pt x="935514" y="75259"/>
                  <a:pt x="881421" y="218722"/>
                  <a:pt x="841440" y="282222"/>
                </a:cubicBezTo>
                <a:cubicBezTo>
                  <a:pt x="801459" y="345722"/>
                  <a:pt x="733255" y="385704"/>
                  <a:pt x="756773" y="409222"/>
                </a:cubicBezTo>
                <a:cubicBezTo>
                  <a:pt x="780291" y="432740"/>
                  <a:pt x="921403" y="432740"/>
                  <a:pt x="982551" y="423333"/>
                </a:cubicBezTo>
                <a:cubicBezTo>
                  <a:pt x="1043699" y="413926"/>
                  <a:pt x="1107199" y="350425"/>
                  <a:pt x="1123662" y="352777"/>
                </a:cubicBezTo>
                <a:cubicBezTo>
                  <a:pt x="1140125" y="355129"/>
                  <a:pt x="1130718" y="399814"/>
                  <a:pt x="1081329" y="437444"/>
                </a:cubicBezTo>
                <a:cubicBezTo>
                  <a:pt x="1031940" y="475074"/>
                  <a:pt x="883773" y="512703"/>
                  <a:pt x="827329" y="578555"/>
                </a:cubicBezTo>
                <a:cubicBezTo>
                  <a:pt x="770885" y="644407"/>
                  <a:pt x="756773" y="769055"/>
                  <a:pt x="742662" y="832555"/>
                </a:cubicBezTo>
                <a:cubicBezTo>
                  <a:pt x="728551" y="896055"/>
                  <a:pt x="784995" y="950148"/>
                  <a:pt x="742662" y="959555"/>
                </a:cubicBezTo>
                <a:cubicBezTo>
                  <a:pt x="700329" y="968962"/>
                  <a:pt x="545106" y="914870"/>
                  <a:pt x="488662" y="889000"/>
                </a:cubicBezTo>
                <a:cubicBezTo>
                  <a:pt x="432218" y="863130"/>
                  <a:pt x="443976" y="783166"/>
                  <a:pt x="403995" y="804333"/>
                </a:cubicBezTo>
                <a:cubicBezTo>
                  <a:pt x="364014" y="825500"/>
                  <a:pt x="307569" y="933685"/>
                  <a:pt x="248773" y="1016000"/>
                </a:cubicBezTo>
                <a:cubicBezTo>
                  <a:pt x="189977" y="1098315"/>
                  <a:pt x="88848" y="1213555"/>
                  <a:pt x="51218" y="1298222"/>
                </a:cubicBezTo>
                <a:cubicBezTo>
                  <a:pt x="13588" y="1382889"/>
                  <a:pt x="-26394" y="1526352"/>
                  <a:pt x="22995" y="1524000"/>
                </a:cubicBezTo>
                <a:cubicBezTo>
                  <a:pt x="72384" y="1521648"/>
                  <a:pt x="239366" y="1345259"/>
                  <a:pt x="347551" y="1284111"/>
                </a:cubicBezTo>
                <a:cubicBezTo>
                  <a:pt x="455736" y="1222963"/>
                  <a:pt x="585089" y="1187685"/>
                  <a:pt x="672107" y="1157111"/>
                </a:cubicBezTo>
                <a:cubicBezTo>
                  <a:pt x="759125" y="1126537"/>
                  <a:pt x="782643" y="1093611"/>
                  <a:pt x="869662" y="1100666"/>
                </a:cubicBezTo>
                <a:cubicBezTo>
                  <a:pt x="956680" y="1107722"/>
                  <a:pt x="1107199" y="1185333"/>
                  <a:pt x="1194218" y="1199444"/>
                </a:cubicBezTo>
                <a:cubicBezTo>
                  <a:pt x="1281237" y="1213555"/>
                  <a:pt x="1325921" y="1201796"/>
                  <a:pt x="1391773" y="1185333"/>
                </a:cubicBezTo>
                <a:cubicBezTo>
                  <a:pt x="1457625" y="1168870"/>
                  <a:pt x="1504662" y="1093610"/>
                  <a:pt x="1589329" y="1100666"/>
                </a:cubicBezTo>
                <a:cubicBezTo>
                  <a:pt x="1673996" y="1107722"/>
                  <a:pt x="1822162" y="1206499"/>
                  <a:pt x="1899773" y="1227666"/>
                </a:cubicBezTo>
                <a:cubicBezTo>
                  <a:pt x="1977384" y="1248833"/>
                  <a:pt x="1963273" y="1281759"/>
                  <a:pt x="2054995" y="1227666"/>
                </a:cubicBezTo>
                <a:cubicBezTo>
                  <a:pt x="2146717" y="1173574"/>
                  <a:pt x="2285477" y="1001889"/>
                  <a:pt x="2450107" y="903111"/>
                </a:cubicBezTo>
                <a:cubicBezTo>
                  <a:pt x="2614737" y="804333"/>
                  <a:pt x="2885199" y="729074"/>
                  <a:pt x="3042773" y="635000"/>
                </a:cubicBezTo>
                <a:cubicBezTo>
                  <a:pt x="3200347" y="540926"/>
                  <a:pt x="3297949" y="439796"/>
                  <a:pt x="3395551" y="338666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57200" y="703428"/>
            <a:ext cx="7854244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PV streamers occur on a variety of sizes and intensities</a:t>
            </a:r>
          </a:p>
          <a:p>
            <a:r>
              <a:rPr lang="en-US" sz="1800" dirty="0" smtClean="0"/>
              <a:t>Changes in these characteristics often affect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3294" y="13970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Vertical Wind Shear (VWS) corridors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Moisture anomalies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Affect TC activity</a:t>
            </a: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90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05" r="4631" b="5541"/>
          <a:stretch/>
        </p:blipFill>
        <p:spPr>
          <a:xfrm>
            <a:off x="94958" y="2418038"/>
            <a:ext cx="4592818" cy="3947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26" t="4005" b="5167"/>
          <a:stretch/>
        </p:blipFill>
        <p:spPr>
          <a:xfrm>
            <a:off x="4666860" y="2418038"/>
            <a:ext cx="4463029" cy="3963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190" y="2584334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1 Sep 2005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25689" y="2584334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3 Sep 2013  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730340" y="3698936"/>
            <a:ext cx="2009104" cy="1155286"/>
          </a:xfrm>
          <a:custGeom>
            <a:avLst/>
            <a:gdLst>
              <a:gd name="connsiteX0" fmla="*/ 1882104 w 2009104"/>
              <a:gd name="connsiteY0" fmla="*/ 26397 h 1155286"/>
              <a:gd name="connsiteX1" fmla="*/ 1684549 w 2009104"/>
              <a:gd name="connsiteY1" fmla="*/ 12286 h 1155286"/>
              <a:gd name="connsiteX2" fmla="*/ 1486993 w 2009104"/>
              <a:gd name="connsiteY2" fmla="*/ 181620 h 1155286"/>
              <a:gd name="connsiteX3" fmla="*/ 936660 w 2009104"/>
              <a:gd name="connsiteY3" fmla="*/ 576731 h 1155286"/>
              <a:gd name="connsiteX4" fmla="*/ 216993 w 2009104"/>
              <a:gd name="connsiteY4" fmla="*/ 1042397 h 1155286"/>
              <a:gd name="connsiteX5" fmla="*/ 5327 w 2009104"/>
              <a:gd name="connsiteY5" fmla="*/ 1056508 h 1155286"/>
              <a:gd name="connsiteX6" fmla="*/ 104104 w 2009104"/>
              <a:gd name="connsiteY6" fmla="*/ 1155286 h 1155286"/>
              <a:gd name="connsiteX7" fmla="*/ 527438 w 2009104"/>
              <a:gd name="connsiteY7" fmla="*/ 1056508 h 1155286"/>
              <a:gd name="connsiteX8" fmla="*/ 950771 w 2009104"/>
              <a:gd name="connsiteY8" fmla="*/ 943620 h 1155286"/>
              <a:gd name="connsiteX9" fmla="*/ 1063660 w 2009104"/>
              <a:gd name="connsiteY9" fmla="*/ 760175 h 1155286"/>
              <a:gd name="connsiteX10" fmla="*/ 1444660 w 2009104"/>
              <a:gd name="connsiteY10" fmla="*/ 548508 h 1155286"/>
              <a:gd name="connsiteX11" fmla="*/ 1670438 w 2009104"/>
              <a:gd name="connsiteY11" fmla="*/ 407397 h 1155286"/>
              <a:gd name="connsiteX12" fmla="*/ 2009104 w 2009104"/>
              <a:gd name="connsiteY12" fmla="*/ 308620 h 115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9104" h="1155286">
                <a:moveTo>
                  <a:pt x="1882104" y="26397"/>
                </a:moveTo>
                <a:cubicBezTo>
                  <a:pt x="1816252" y="6406"/>
                  <a:pt x="1750401" y="-13585"/>
                  <a:pt x="1684549" y="12286"/>
                </a:cubicBezTo>
                <a:cubicBezTo>
                  <a:pt x="1618697" y="38157"/>
                  <a:pt x="1611641" y="87546"/>
                  <a:pt x="1486993" y="181620"/>
                </a:cubicBezTo>
                <a:cubicBezTo>
                  <a:pt x="1362345" y="275694"/>
                  <a:pt x="1148327" y="433268"/>
                  <a:pt x="936660" y="576731"/>
                </a:cubicBezTo>
                <a:cubicBezTo>
                  <a:pt x="724993" y="720194"/>
                  <a:pt x="372215" y="962434"/>
                  <a:pt x="216993" y="1042397"/>
                </a:cubicBezTo>
                <a:cubicBezTo>
                  <a:pt x="61771" y="1122360"/>
                  <a:pt x="24142" y="1037693"/>
                  <a:pt x="5327" y="1056508"/>
                </a:cubicBezTo>
                <a:cubicBezTo>
                  <a:pt x="-13488" y="1075323"/>
                  <a:pt x="17086" y="1155286"/>
                  <a:pt x="104104" y="1155286"/>
                </a:cubicBezTo>
                <a:cubicBezTo>
                  <a:pt x="191122" y="1155286"/>
                  <a:pt x="386327" y="1091786"/>
                  <a:pt x="527438" y="1056508"/>
                </a:cubicBezTo>
                <a:cubicBezTo>
                  <a:pt x="668549" y="1021230"/>
                  <a:pt x="861401" y="993009"/>
                  <a:pt x="950771" y="943620"/>
                </a:cubicBezTo>
                <a:cubicBezTo>
                  <a:pt x="1040141" y="894231"/>
                  <a:pt x="981345" y="826027"/>
                  <a:pt x="1063660" y="760175"/>
                </a:cubicBezTo>
                <a:cubicBezTo>
                  <a:pt x="1145975" y="694323"/>
                  <a:pt x="1343530" y="607304"/>
                  <a:pt x="1444660" y="548508"/>
                </a:cubicBezTo>
                <a:cubicBezTo>
                  <a:pt x="1545790" y="489712"/>
                  <a:pt x="1576364" y="447378"/>
                  <a:pt x="1670438" y="407397"/>
                </a:cubicBezTo>
                <a:cubicBezTo>
                  <a:pt x="1764512" y="367416"/>
                  <a:pt x="1886808" y="338018"/>
                  <a:pt x="2009104" y="308620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86449" y="3499556"/>
            <a:ext cx="3395551" cy="1524028"/>
          </a:xfrm>
          <a:custGeom>
            <a:avLst/>
            <a:gdLst>
              <a:gd name="connsiteX0" fmla="*/ 1208329 w 3395551"/>
              <a:gd name="connsiteY0" fmla="*/ 0 h 1524028"/>
              <a:gd name="connsiteX1" fmla="*/ 996662 w 3395551"/>
              <a:gd name="connsiteY1" fmla="*/ 28222 h 1524028"/>
              <a:gd name="connsiteX2" fmla="*/ 841440 w 3395551"/>
              <a:gd name="connsiteY2" fmla="*/ 282222 h 1524028"/>
              <a:gd name="connsiteX3" fmla="*/ 756773 w 3395551"/>
              <a:gd name="connsiteY3" fmla="*/ 409222 h 1524028"/>
              <a:gd name="connsiteX4" fmla="*/ 982551 w 3395551"/>
              <a:gd name="connsiteY4" fmla="*/ 423333 h 1524028"/>
              <a:gd name="connsiteX5" fmla="*/ 1123662 w 3395551"/>
              <a:gd name="connsiteY5" fmla="*/ 352777 h 1524028"/>
              <a:gd name="connsiteX6" fmla="*/ 1081329 w 3395551"/>
              <a:gd name="connsiteY6" fmla="*/ 437444 h 1524028"/>
              <a:gd name="connsiteX7" fmla="*/ 827329 w 3395551"/>
              <a:gd name="connsiteY7" fmla="*/ 578555 h 1524028"/>
              <a:gd name="connsiteX8" fmla="*/ 742662 w 3395551"/>
              <a:gd name="connsiteY8" fmla="*/ 832555 h 1524028"/>
              <a:gd name="connsiteX9" fmla="*/ 742662 w 3395551"/>
              <a:gd name="connsiteY9" fmla="*/ 959555 h 1524028"/>
              <a:gd name="connsiteX10" fmla="*/ 488662 w 3395551"/>
              <a:gd name="connsiteY10" fmla="*/ 889000 h 1524028"/>
              <a:gd name="connsiteX11" fmla="*/ 403995 w 3395551"/>
              <a:gd name="connsiteY11" fmla="*/ 804333 h 1524028"/>
              <a:gd name="connsiteX12" fmla="*/ 248773 w 3395551"/>
              <a:gd name="connsiteY12" fmla="*/ 1016000 h 1524028"/>
              <a:gd name="connsiteX13" fmla="*/ 51218 w 3395551"/>
              <a:gd name="connsiteY13" fmla="*/ 1298222 h 1524028"/>
              <a:gd name="connsiteX14" fmla="*/ 22995 w 3395551"/>
              <a:gd name="connsiteY14" fmla="*/ 1524000 h 1524028"/>
              <a:gd name="connsiteX15" fmla="*/ 347551 w 3395551"/>
              <a:gd name="connsiteY15" fmla="*/ 1284111 h 1524028"/>
              <a:gd name="connsiteX16" fmla="*/ 672107 w 3395551"/>
              <a:gd name="connsiteY16" fmla="*/ 1157111 h 1524028"/>
              <a:gd name="connsiteX17" fmla="*/ 869662 w 3395551"/>
              <a:gd name="connsiteY17" fmla="*/ 1100666 h 1524028"/>
              <a:gd name="connsiteX18" fmla="*/ 1194218 w 3395551"/>
              <a:gd name="connsiteY18" fmla="*/ 1199444 h 1524028"/>
              <a:gd name="connsiteX19" fmla="*/ 1391773 w 3395551"/>
              <a:gd name="connsiteY19" fmla="*/ 1185333 h 1524028"/>
              <a:gd name="connsiteX20" fmla="*/ 1589329 w 3395551"/>
              <a:gd name="connsiteY20" fmla="*/ 1100666 h 1524028"/>
              <a:gd name="connsiteX21" fmla="*/ 1899773 w 3395551"/>
              <a:gd name="connsiteY21" fmla="*/ 1227666 h 1524028"/>
              <a:gd name="connsiteX22" fmla="*/ 2054995 w 3395551"/>
              <a:gd name="connsiteY22" fmla="*/ 1227666 h 1524028"/>
              <a:gd name="connsiteX23" fmla="*/ 2450107 w 3395551"/>
              <a:gd name="connsiteY23" fmla="*/ 903111 h 1524028"/>
              <a:gd name="connsiteX24" fmla="*/ 3042773 w 3395551"/>
              <a:gd name="connsiteY24" fmla="*/ 635000 h 1524028"/>
              <a:gd name="connsiteX25" fmla="*/ 3395551 w 3395551"/>
              <a:gd name="connsiteY25" fmla="*/ 338666 h 152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5551" h="1524028">
                <a:moveTo>
                  <a:pt x="1208329" y="0"/>
                </a:moveTo>
                <a:lnTo>
                  <a:pt x="996662" y="28222"/>
                </a:lnTo>
                <a:cubicBezTo>
                  <a:pt x="935514" y="75259"/>
                  <a:pt x="881421" y="218722"/>
                  <a:pt x="841440" y="282222"/>
                </a:cubicBezTo>
                <a:cubicBezTo>
                  <a:pt x="801459" y="345722"/>
                  <a:pt x="733255" y="385704"/>
                  <a:pt x="756773" y="409222"/>
                </a:cubicBezTo>
                <a:cubicBezTo>
                  <a:pt x="780291" y="432740"/>
                  <a:pt x="921403" y="432740"/>
                  <a:pt x="982551" y="423333"/>
                </a:cubicBezTo>
                <a:cubicBezTo>
                  <a:pt x="1043699" y="413926"/>
                  <a:pt x="1107199" y="350425"/>
                  <a:pt x="1123662" y="352777"/>
                </a:cubicBezTo>
                <a:cubicBezTo>
                  <a:pt x="1140125" y="355129"/>
                  <a:pt x="1130718" y="399814"/>
                  <a:pt x="1081329" y="437444"/>
                </a:cubicBezTo>
                <a:cubicBezTo>
                  <a:pt x="1031940" y="475074"/>
                  <a:pt x="883773" y="512703"/>
                  <a:pt x="827329" y="578555"/>
                </a:cubicBezTo>
                <a:cubicBezTo>
                  <a:pt x="770885" y="644407"/>
                  <a:pt x="756773" y="769055"/>
                  <a:pt x="742662" y="832555"/>
                </a:cubicBezTo>
                <a:cubicBezTo>
                  <a:pt x="728551" y="896055"/>
                  <a:pt x="784995" y="950148"/>
                  <a:pt x="742662" y="959555"/>
                </a:cubicBezTo>
                <a:cubicBezTo>
                  <a:pt x="700329" y="968962"/>
                  <a:pt x="545106" y="914870"/>
                  <a:pt x="488662" y="889000"/>
                </a:cubicBezTo>
                <a:cubicBezTo>
                  <a:pt x="432218" y="863130"/>
                  <a:pt x="443976" y="783166"/>
                  <a:pt x="403995" y="804333"/>
                </a:cubicBezTo>
                <a:cubicBezTo>
                  <a:pt x="364014" y="825500"/>
                  <a:pt x="307569" y="933685"/>
                  <a:pt x="248773" y="1016000"/>
                </a:cubicBezTo>
                <a:cubicBezTo>
                  <a:pt x="189977" y="1098315"/>
                  <a:pt x="88848" y="1213555"/>
                  <a:pt x="51218" y="1298222"/>
                </a:cubicBezTo>
                <a:cubicBezTo>
                  <a:pt x="13588" y="1382889"/>
                  <a:pt x="-26394" y="1526352"/>
                  <a:pt x="22995" y="1524000"/>
                </a:cubicBezTo>
                <a:cubicBezTo>
                  <a:pt x="72384" y="1521648"/>
                  <a:pt x="239366" y="1345259"/>
                  <a:pt x="347551" y="1284111"/>
                </a:cubicBezTo>
                <a:cubicBezTo>
                  <a:pt x="455736" y="1222963"/>
                  <a:pt x="585089" y="1187685"/>
                  <a:pt x="672107" y="1157111"/>
                </a:cubicBezTo>
                <a:cubicBezTo>
                  <a:pt x="759125" y="1126537"/>
                  <a:pt x="782643" y="1093611"/>
                  <a:pt x="869662" y="1100666"/>
                </a:cubicBezTo>
                <a:cubicBezTo>
                  <a:pt x="956680" y="1107722"/>
                  <a:pt x="1107199" y="1185333"/>
                  <a:pt x="1194218" y="1199444"/>
                </a:cubicBezTo>
                <a:cubicBezTo>
                  <a:pt x="1281237" y="1213555"/>
                  <a:pt x="1325921" y="1201796"/>
                  <a:pt x="1391773" y="1185333"/>
                </a:cubicBezTo>
                <a:cubicBezTo>
                  <a:pt x="1457625" y="1168870"/>
                  <a:pt x="1504662" y="1093610"/>
                  <a:pt x="1589329" y="1100666"/>
                </a:cubicBezTo>
                <a:cubicBezTo>
                  <a:pt x="1673996" y="1107722"/>
                  <a:pt x="1822162" y="1206499"/>
                  <a:pt x="1899773" y="1227666"/>
                </a:cubicBezTo>
                <a:cubicBezTo>
                  <a:pt x="1977384" y="1248833"/>
                  <a:pt x="1963273" y="1281759"/>
                  <a:pt x="2054995" y="1227666"/>
                </a:cubicBezTo>
                <a:cubicBezTo>
                  <a:pt x="2146717" y="1173574"/>
                  <a:pt x="2285477" y="1001889"/>
                  <a:pt x="2450107" y="903111"/>
                </a:cubicBezTo>
                <a:cubicBezTo>
                  <a:pt x="2614737" y="804333"/>
                  <a:pt x="2885199" y="729074"/>
                  <a:pt x="3042773" y="635000"/>
                </a:cubicBezTo>
                <a:cubicBezTo>
                  <a:pt x="3200347" y="540926"/>
                  <a:pt x="3297949" y="439796"/>
                  <a:pt x="3395551" y="338666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703428"/>
            <a:ext cx="7854244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PV streamers occur on a variety of sizes and intensities</a:t>
            </a:r>
          </a:p>
          <a:p>
            <a:r>
              <a:rPr lang="en-US" sz="1800" dirty="0" smtClean="0"/>
              <a:t>Changes in these characteristics often affect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294" y="13970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Vertical Wind Shear (VWS) corridors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Moisture anomalies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BFBFBF"/>
                </a:solidFill>
                <a:latin typeface="Arial"/>
                <a:cs typeface="Arial"/>
              </a:rPr>
              <a:t>Affect TC activity</a:t>
            </a:r>
            <a:endParaRPr lang="en-US" sz="1600" dirty="0" smtClean="0">
              <a:solidFill>
                <a:srgbClr val="BFBFB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8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60" t="4005" r="20499" b="5354"/>
          <a:stretch/>
        </p:blipFill>
        <p:spPr>
          <a:xfrm>
            <a:off x="4686498" y="2415131"/>
            <a:ext cx="4253109" cy="39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005" r="20639" b="5167"/>
          <a:stretch/>
        </p:blipFill>
        <p:spPr>
          <a:xfrm>
            <a:off x="104656" y="2412463"/>
            <a:ext cx="4595954" cy="39634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8190" y="2584334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1 Sep 2005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25689" y="2584334"/>
            <a:ext cx="217221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3 Sep 2013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6915" t="94650" r="22153"/>
          <a:stretch/>
        </p:blipFill>
        <p:spPr>
          <a:xfrm>
            <a:off x="1876770" y="6375943"/>
            <a:ext cx="3725347" cy="366889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1730340" y="3698936"/>
            <a:ext cx="2009104" cy="1155286"/>
          </a:xfrm>
          <a:custGeom>
            <a:avLst/>
            <a:gdLst>
              <a:gd name="connsiteX0" fmla="*/ 1882104 w 2009104"/>
              <a:gd name="connsiteY0" fmla="*/ 26397 h 1155286"/>
              <a:gd name="connsiteX1" fmla="*/ 1684549 w 2009104"/>
              <a:gd name="connsiteY1" fmla="*/ 12286 h 1155286"/>
              <a:gd name="connsiteX2" fmla="*/ 1486993 w 2009104"/>
              <a:gd name="connsiteY2" fmla="*/ 181620 h 1155286"/>
              <a:gd name="connsiteX3" fmla="*/ 936660 w 2009104"/>
              <a:gd name="connsiteY3" fmla="*/ 576731 h 1155286"/>
              <a:gd name="connsiteX4" fmla="*/ 216993 w 2009104"/>
              <a:gd name="connsiteY4" fmla="*/ 1042397 h 1155286"/>
              <a:gd name="connsiteX5" fmla="*/ 5327 w 2009104"/>
              <a:gd name="connsiteY5" fmla="*/ 1056508 h 1155286"/>
              <a:gd name="connsiteX6" fmla="*/ 104104 w 2009104"/>
              <a:gd name="connsiteY6" fmla="*/ 1155286 h 1155286"/>
              <a:gd name="connsiteX7" fmla="*/ 527438 w 2009104"/>
              <a:gd name="connsiteY7" fmla="*/ 1056508 h 1155286"/>
              <a:gd name="connsiteX8" fmla="*/ 950771 w 2009104"/>
              <a:gd name="connsiteY8" fmla="*/ 943620 h 1155286"/>
              <a:gd name="connsiteX9" fmla="*/ 1063660 w 2009104"/>
              <a:gd name="connsiteY9" fmla="*/ 760175 h 1155286"/>
              <a:gd name="connsiteX10" fmla="*/ 1444660 w 2009104"/>
              <a:gd name="connsiteY10" fmla="*/ 548508 h 1155286"/>
              <a:gd name="connsiteX11" fmla="*/ 1670438 w 2009104"/>
              <a:gd name="connsiteY11" fmla="*/ 407397 h 1155286"/>
              <a:gd name="connsiteX12" fmla="*/ 2009104 w 2009104"/>
              <a:gd name="connsiteY12" fmla="*/ 308620 h 115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9104" h="1155286">
                <a:moveTo>
                  <a:pt x="1882104" y="26397"/>
                </a:moveTo>
                <a:cubicBezTo>
                  <a:pt x="1816252" y="6406"/>
                  <a:pt x="1750401" y="-13585"/>
                  <a:pt x="1684549" y="12286"/>
                </a:cubicBezTo>
                <a:cubicBezTo>
                  <a:pt x="1618697" y="38157"/>
                  <a:pt x="1611641" y="87546"/>
                  <a:pt x="1486993" y="181620"/>
                </a:cubicBezTo>
                <a:cubicBezTo>
                  <a:pt x="1362345" y="275694"/>
                  <a:pt x="1148327" y="433268"/>
                  <a:pt x="936660" y="576731"/>
                </a:cubicBezTo>
                <a:cubicBezTo>
                  <a:pt x="724993" y="720194"/>
                  <a:pt x="372215" y="962434"/>
                  <a:pt x="216993" y="1042397"/>
                </a:cubicBezTo>
                <a:cubicBezTo>
                  <a:pt x="61771" y="1122360"/>
                  <a:pt x="24142" y="1037693"/>
                  <a:pt x="5327" y="1056508"/>
                </a:cubicBezTo>
                <a:cubicBezTo>
                  <a:pt x="-13488" y="1075323"/>
                  <a:pt x="17086" y="1155286"/>
                  <a:pt x="104104" y="1155286"/>
                </a:cubicBezTo>
                <a:cubicBezTo>
                  <a:pt x="191122" y="1155286"/>
                  <a:pt x="386327" y="1091786"/>
                  <a:pt x="527438" y="1056508"/>
                </a:cubicBezTo>
                <a:cubicBezTo>
                  <a:pt x="668549" y="1021230"/>
                  <a:pt x="861401" y="993009"/>
                  <a:pt x="950771" y="943620"/>
                </a:cubicBezTo>
                <a:cubicBezTo>
                  <a:pt x="1040141" y="894231"/>
                  <a:pt x="981345" y="826027"/>
                  <a:pt x="1063660" y="760175"/>
                </a:cubicBezTo>
                <a:cubicBezTo>
                  <a:pt x="1145975" y="694323"/>
                  <a:pt x="1343530" y="607304"/>
                  <a:pt x="1444660" y="548508"/>
                </a:cubicBezTo>
                <a:cubicBezTo>
                  <a:pt x="1545790" y="489712"/>
                  <a:pt x="1576364" y="447378"/>
                  <a:pt x="1670438" y="407397"/>
                </a:cubicBezTo>
                <a:cubicBezTo>
                  <a:pt x="1764512" y="367416"/>
                  <a:pt x="1886808" y="338018"/>
                  <a:pt x="2009104" y="308620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986449" y="3499556"/>
            <a:ext cx="3395551" cy="1524028"/>
          </a:xfrm>
          <a:custGeom>
            <a:avLst/>
            <a:gdLst>
              <a:gd name="connsiteX0" fmla="*/ 1208329 w 3395551"/>
              <a:gd name="connsiteY0" fmla="*/ 0 h 1524028"/>
              <a:gd name="connsiteX1" fmla="*/ 996662 w 3395551"/>
              <a:gd name="connsiteY1" fmla="*/ 28222 h 1524028"/>
              <a:gd name="connsiteX2" fmla="*/ 841440 w 3395551"/>
              <a:gd name="connsiteY2" fmla="*/ 282222 h 1524028"/>
              <a:gd name="connsiteX3" fmla="*/ 756773 w 3395551"/>
              <a:gd name="connsiteY3" fmla="*/ 409222 h 1524028"/>
              <a:gd name="connsiteX4" fmla="*/ 982551 w 3395551"/>
              <a:gd name="connsiteY4" fmla="*/ 423333 h 1524028"/>
              <a:gd name="connsiteX5" fmla="*/ 1123662 w 3395551"/>
              <a:gd name="connsiteY5" fmla="*/ 352777 h 1524028"/>
              <a:gd name="connsiteX6" fmla="*/ 1081329 w 3395551"/>
              <a:gd name="connsiteY6" fmla="*/ 437444 h 1524028"/>
              <a:gd name="connsiteX7" fmla="*/ 827329 w 3395551"/>
              <a:gd name="connsiteY7" fmla="*/ 578555 h 1524028"/>
              <a:gd name="connsiteX8" fmla="*/ 742662 w 3395551"/>
              <a:gd name="connsiteY8" fmla="*/ 832555 h 1524028"/>
              <a:gd name="connsiteX9" fmla="*/ 742662 w 3395551"/>
              <a:gd name="connsiteY9" fmla="*/ 959555 h 1524028"/>
              <a:gd name="connsiteX10" fmla="*/ 488662 w 3395551"/>
              <a:gd name="connsiteY10" fmla="*/ 889000 h 1524028"/>
              <a:gd name="connsiteX11" fmla="*/ 403995 w 3395551"/>
              <a:gd name="connsiteY11" fmla="*/ 804333 h 1524028"/>
              <a:gd name="connsiteX12" fmla="*/ 248773 w 3395551"/>
              <a:gd name="connsiteY12" fmla="*/ 1016000 h 1524028"/>
              <a:gd name="connsiteX13" fmla="*/ 51218 w 3395551"/>
              <a:gd name="connsiteY13" fmla="*/ 1298222 h 1524028"/>
              <a:gd name="connsiteX14" fmla="*/ 22995 w 3395551"/>
              <a:gd name="connsiteY14" fmla="*/ 1524000 h 1524028"/>
              <a:gd name="connsiteX15" fmla="*/ 347551 w 3395551"/>
              <a:gd name="connsiteY15" fmla="*/ 1284111 h 1524028"/>
              <a:gd name="connsiteX16" fmla="*/ 672107 w 3395551"/>
              <a:gd name="connsiteY16" fmla="*/ 1157111 h 1524028"/>
              <a:gd name="connsiteX17" fmla="*/ 869662 w 3395551"/>
              <a:gd name="connsiteY17" fmla="*/ 1100666 h 1524028"/>
              <a:gd name="connsiteX18" fmla="*/ 1194218 w 3395551"/>
              <a:gd name="connsiteY18" fmla="*/ 1199444 h 1524028"/>
              <a:gd name="connsiteX19" fmla="*/ 1391773 w 3395551"/>
              <a:gd name="connsiteY19" fmla="*/ 1185333 h 1524028"/>
              <a:gd name="connsiteX20" fmla="*/ 1589329 w 3395551"/>
              <a:gd name="connsiteY20" fmla="*/ 1100666 h 1524028"/>
              <a:gd name="connsiteX21" fmla="*/ 1899773 w 3395551"/>
              <a:gd name="connsiteY21" fmla="*/ 1227666 h 1524028"/>
              <a:gd name="connsiteX22" fmla="*/ 2054995 w 3395551"/>
              <a:gd name="connsiteY22" fmla="*/ 1227666 h 1524028"/>
              <a:gd name="connsiteX23" fmla="*/ 2450107 w 3395551"/>
              <a:gd name="connsiteY23" fmla="*/ 903111 h 1524028"/>
              <a:gd name="connsiteX24" fmla="*/ 3042773 w 3395551"/>
              <a:gd name="connsiteY24" fmla="*/ 635000 h 1524028"/>
              <a:gd name="connsiteX25" fmla="*/ 3395551 w 3395551"/>
              <a:gd name="connsiteY25" fmla="*/ 338666 h 152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5551" h="1524028">
                <a:moveTo>
                  <a:pt x="1208329" y="0"/>
                </a:moveTo>
                <a:lnTo>
                  <a:pt x="996662" y="28222"/>
                </a:lnTo>
                <a:cubicBezTo>
                  <a:pt x="935514" y="75259"/>
                  <a:pt x="881421" y="218722"/>
                  <a:pt x="841440" y="282222"/>
                </a:cubicBezTo>
                <a:cubicBezTo>
                  <a:pt x="801459" y="345722"/>
                  <a:pt x="733255" y="385704"/>
                  <a:pt x="756773" y="409222"/>
                </a:cubicBezTo>
                <a:cubicBezTo>
                  <a:pt x="780291" y="432740"/>
                  <a:pt x="921403" y="432740"/>
                  <a:pt x="982551" y="423333"/>
                </a:cubicBezTo>
                <a:cubicBezTo>
                  <a:pt x="1043699" y="413926"/>
                  <a:pt x="1107199" y="350425"/>
                  <a:pt x="1123662" y="352777"/>
                </a:cubicBezTo>
                <a:cubicBezTo>
                  <a:pt x="1140125" y="355129"/>
                  <a:pt x="1130718" y="399814"/>
                  <a:pt x="1081329" y="437444"/>
                </a:cubicBezTo>
                <a:cubicBezTo>
                  <a:pt x="1031940" y="475074"/>
                  <a:pt x="883773" y="512703"/>
                  <a:pt x="827329" y="578555"/>
                </a:cubicBezTo>
                <a:cubicBezTo>
                  <a:pt x="770885" y="644407"/>
                  <a:pt x="756773" y="769055"/>
                  <a:pt x="742662" y="832555"/>
                </a:cubicBezTo>
                <a:cubicBezTo>
                  <a:pt x="728551" y="896055"/>
                  <a:pt x="784995" y="950148"/>
                  <a:pt x="742662" y="959555"/>
                </a:cubicBezTo>
                <a:cubicBezTo>
                  <a:pt x="700329" y="968962"/>
                  <a:pt x="545106" y="914870"/>
                  <a:pt x="488662" y="889000"/>
                </a:cubicBezTo>
                <a:cubicBezTo>
                  <a:pt x="432218" y="863130"/>
                  <a:pt x="443976" y="783166"/>
                  <a:pt x="403995" y="804333"/>
                </a:cubicBezTo>
                <a:cubicBezTo>
                  <a:pt x="364014" y="825500"/>
                  <a:pt x="307569" y="933685"/>
                  <a:pt x="248773" y="1016000"/>
                </a:cubicBezTo>
                <a:cubicBezTo>
                  <a:pt x="189977" y="1098315"/>
                  <a:pt x="88848" y="1213555"/>
                  <a:pt x="51218" y="1298222"/>
                </a:cubicBezTo>
                <a:cubicBezTo>
                  <a:pt x="13588" y="1382889"/>
                  <a:pt x="-26394" y="1526352"/>
                  <a:pt x="22995" y="1524000"/>
                </a:cubicBezTo>
                <a:cubicBezTo>
                  <a:pt x="72384" y="1521648"/>
                  <a:pt x="239366" y="1345259"/>
                  <a:pt x="347551" y="1284111"/>
                </a:cubicBezTo>
                <a:cubicBezTo>
                  <a:pt x="455736" y="1222963"/>
                  <a:pt x="585089" y="1187685"/>
                  <a:pt x="672107" y="1157111"/>
                </a:cubicBezTo>
                <a:cubicBezTo>
                  <a:pt x="759125" y="1126537"/>
                  <a:pt x="782643" y="1093611"/>
                  <a:pt x="869662" y="1100666"/>
                </a:cubicBezTo>
                <a:cubicBezTo>
                  <a:pt x="956680" y="1107722"/>
                  <a:pt x="1107199" y="1185333"/>
                  <a:pt x="1194218" y="1199444"/>
                </a:cubicBezTo>
                <a:cubicBezTo>
                  <a:pt x="1281237" y="1213555"/>
                  <a:pt x="1325921" y="1201796"/>
                  <a:pt x="1391773" y="1185333"/>
                </a:cubicBezTo>
                <a:cubicBezTo>
                  <a:pt x="1457625" y="1168870"/>
                  <a:pt x="1504662" y="1093610"/>
                  <a:pt x="1589329" y="1100666"/>
                </a:cubicBezTo>
                <a:cubicBezTo>
                  <a:pt x="1673996" y="1107722"/>
                  <a:pt x="1822162" y="1206499"/>
                  <a:pt x="1899773" y="1227666"/>
                </a:cubicBezTo>
                <a:cubicBezTo>
                  <a:pt x="1977384" y="1248833"/>
                  <a:pt x="1963273" y="1281759"/>
                  <a:pt x="2054995" y="1227666"/>
                </a:cubicBezTo>
                <a:cubicBezTo>
                  <a:pt x="2146717" y="1173574"/>
                  <a:pt x="2285477" y="1001889"/>
                  <a:pt x="2450107" y="903111"/>
                </a:cubicBezTo>
                <a:cubicBezTo>
                  <a:pt x="2614737" y="804333"/>
                  <a:pt x="2885199" y="729074"/>
                  <a:pt x="3042773" y="635000"/>
                </a:cubicBezTo>
                <a:cubicBezTo>
                  <a:pt x="3200347" y="540926"/>
                  <a:pt x="3297949" y="439796"/>
                  <a:pt x="3395551" y="338666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>
            <a:glow rad="381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7200" y="703428"/>
            <a:ext cx="7854244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PV streamers occur on a variety of sizes and intensities</a:t>
            </a:r>
          </a:p>
          <a:p>
            <a:r>
              <a:rPr lang="en-US" sz="1800" dirty="0" smtClean="0"/>
              <a:t>Changes in these characteristics often affect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3294" y="13970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Vertical Wind Shear (VWS) corridors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Moisture anomalies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Affect TC activity</a:t>
            </a:r>
            <a:endParaRPr lang="en-US" sz="16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63445" y="983826"/>
            <a:ext cx="38805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How do these environments change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with year to year differences in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number, size, and intensity of these PV streamers?</a:t>
            </a:r>
          </a:p>
          <a:p>
            <a:pPr lvl="1">
              <a:buFont typeface="Wingdings" charset="2"/>
              <a:buChar char="²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Hasn’t yet been addressed </a:t>
            </a:r>
            <a:endParaRPr lang="en-US" sz="16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82313" y="324707"/>
            <a:ext cx="2082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74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1"/>
            <a:ext cx="86868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Create a new climatology of PV streamers in the North Atlantic basin emphasizing differences in size and intensity</a:t>
            </a:r>
          </a:p>
          <a:p>
            <a:pPr marL="914400" lvl="1" indent="-5143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Dataset: Climate Forecast System Reanalysis (CFSR)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Investigate preliminary results and interannual variability in statistics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Size, intensity, and </a:t>
            </a:r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patial distribution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Investigate relationship between PV streamer activity and TC activity if it exists</a:t>
            </a:r>
          </a:p>
          <a:p>
            <a:pPr marL="914400" lvl="1" indent="-5143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How do different modes of TC activity change annually due to changes in PV streamer activity?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Objectives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6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1896</Words>
  <Application>Microsoft Macintosh PowerPoint</Application>
  <PresentationFormat>On-screen Show (4:3)</PresentationFormat>
  <Paragraphs>264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Subtropical Potential Vorticity Streamer Formation and Variability in the North Atlantic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Subtropical Potential Vorticity Streamer Formation and Variability in the North Atlantic Basin</dc:title>
  <dc:creator>Philippe Papin</dc:creator>
  <cp:lastModifiedBy>Philippe Papin</cp:lastModifiedBy>
  <cp:revision>54</cp:revision>
  <dcterms:created xsi:type="dcterms:W3CDTF">2016-01-06T04:29:04Z</dcterms:created>
  <dcterms:modified xsi:type="dcterms:W3CDTF">2016-01-07T16:57:10Z</dcterms:modified>
</cp:coreProperties>
</file>