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467" r:id="rId3"/>
    <p:sldId id="304" r:id="rId4"/>
    <p:sldId id="402" r:id="rId5"/>
    <p:sldId id="448" r:id="rId6"/>
    <p:sldId id="432" r:id="rId7"/>
    <p:sldId id="445" r:id="rId8"/>
    <p:sldId id="470" r:id="rId9"/>
    <p:sldId id="469" r:id="rId10"/>
    <p:sldId id="471" r:id="rId11"/>
    <p:sldId id="446" r:id="rId12"/>
    <p:sldId id="447" r:id="rId13"/>
    <p:sldId id="415" r:id="rId14"/>
    <p:sldId id="473" r:id="rId15"/>
    <p:sldId id="474" r:id="rId16"/>
    <p:sldId id="423" r:id="rId17"/>
    <p:sldId id="424" r:id="rId18"/>
    <p:sldId id="425" r:id="rId19"/>
    <p:sldId id="489" r:id="rId20"/>
    <p:sldId id="427" r:id="rId21"/>
    <p:sldId id="416" r:id="rId22"/>
    <p:sldId id="428" r:id="rId23"/>
    <p:sldId id="488" r:id="rId24"/>
    <p:sldId id="393" r:id="rId25"/>
    <p:sldId id="382" r:id="rId26"/>
    <p:sldId id="387" r:id="rId27"/>
    <p:sldId id="388" r:id="rId28"/>
    <p:sldId id="380" r:id="rId29"/>
    <p:sldId id="381" r:id="rId30"/>
    <p:sldId id="385" r:id="rId31"/>
    <p:sldId id="386" r:id="rId32"/>
    <p:sldId id="389" r:id="rId33"/>
    <p:sldId id="486" r:id="rId34"/>
    <p:sldId id="379" r:id="rId35"/>
    <p:sldId id="441" r:id="rId36"/>
    <p:sldId id="403" r:id="rId37"/>
    <p:sldId id="440" r:id="rId38"/>
    <p:sldId id="442" r:id="rId39"/>
    <p:sldId id="443" r:id="rId40"/>
    <p:sldId id="485" r:id="rId41"/>
    <p:sldId id="452" r:id="rId42"/>
    <p:sldId id="487" r:id="rId43"/>
    <p:sldId id="299" r:id="rId44"/>
    <p:sldId id="316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14" r:id="rId53"/>
    <p:sldId id="404" r:id="rId54"/>
    <p:sldId id="405" r:id="rId55"/>
    <p:sldId id="406" r:id="rId56"/>
    <p:sldId id="409" r:id="rId57"/>
    <p:sldId id="408" r:id="rId58"/>
    <p:sldId id="410" r:id="rId59"/>
    <p:sldId id="411" r:id="rId60"/>
    <p:sldId id="295" r:id="rId61"/>
    <p:sldId id="407" r:id="rId62"/>
    <p:sldId id="482" r:id="rId63"/>
    <p:sldId id="472" r:id="rId64"/>
    <p:sldId id="417" r:id="rId65"/>
    <p:sldId id="419" r:id="rId66"/>
    <p:sldId id="475" r:id="rId67"/>
    <p:sldId id="476" r:id="rId68"/>
    <p:sldId id="477" r:id="rId69"/>
    <p:sldId id="478" r:id="rId70"/>
    <p:sldId id="479" r:id="rId71"/>
    <p:sldId id="480" r:id="rId72"/>
    <p:sldId id="481" r:id="rId73"/>
    <p:sldId id="483" r:id="rId74"/>
    <p:sldId id="394" r:id="rId75"/>
    <p:sldId id="395" r:id="rId76"/>
    <p:sldId id="396" r:id="rId77"/>
    <p:sldId id="397" r:id="rId78"/>
    <p:sldId id="398" r:id="rId79"/>
    <p:sldId id="391" r:id="rId80"/>
    <p:sldId id="314" r:id="rId81"/>
    <p:sldId id="313" r:id="rId82"/>
    <p:sldId id="307" r:id="rId83"/>
    <p:sldId id="312" r:id="rId84"/>
    <p:sldId id="293" r:id="rId85"/>
    <p:sldId id="302" r:id="rId86"/>
    <p:sldId id="303" r:id="rId87"/>
    <p:sldId id="263" r:id="rId88"/>
    <p:sldId id="337" r:id="rId89"/>
    <p:sldId id="336" r:id="rId90"/>
    <p:sldId id="338" r:id="rId91"/>
    <p:sldId id="298" r:id="rId92"/>
    <p:sldId id="460" r:id="rId93"/>
    <p:sldId id="461" r:id="rId94"/>
    <p:sldId id="462" r:id="rId95"/>
    <p:sldId id="463" r:id="rId96"/>
    <p:sldId id="464" r:id="rId97"/>
    <p:sldId id="465" r:id="rId98"/>
    <p:sldId id="466" r:id="rId99"/>
    <p:sldId id="357" r:id="rId100"/>
    <p:sldId id="358" r:id="rId101"/>
    <p:sldId id="412" r:id="rId102"/>
    <p:sldId id="360" r:id="rId103"/>
    <p:sldId id="361" r:id="rId104"/>
    <p:sldId id="413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80"/>
    <a:srgbClr val="80FF00"/>
    <a:srgbClr val="000080"/>
    <a:srgbClr val="0080FF"/>
    <a:srgbClr val="00FFFF"/>
    <a:srgbClr val="66FFFF"/>
    <a:srgbClr val="6464FF"/>
    <a:srgbClr val="C8C8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768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Research:Masters_Thesis:gyre_80_1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Research:Masters_Thesis:gyre_80_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Research:Masters_Thesis:gyre_80_1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Research:Masters_Thesis:gyre_80_1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Research:Masters_Thesis:gyre_80_1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Research:Masters_Thesis:gyre_80_1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papin:Desktop:Masters_Thesis:gyre_80_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107169788293"/>
          <c:y val="0.0918956941978372"/>
          <c:w val="0.796366117797024"/>
          <c:h val="0.75197275261139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6633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8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6"/>
            <c:invertIfNegative val="0"/>
            <c:bubble3D val="0"/>
            <c:spPr>
              <a:solidFill>
                <a:srgbClr val="660066"/>
              </a:solidFill>
            </c:spPr>
          </c:dPt>
          <c:cat>
            <c:strRef>
              <c:f>algorithm_v4!$O$2:$U$2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algorithm_v5!$O$45:$U$45</c:f>
              <c:numCache>
                <c:formatCode>General</c:formatCode>
                <c:ptCount val="7"/>
                <c:pt idx="0">
                  <c:v>6.0</c:v>
                </c:pt>
                <c:pt idx="1">
                  <c:v>4.0</c:v>
                </c:pt>
                <c:pt idx="2">
                  <c:v>0.0</c:v>
                </c:pt>
                <c:pt idx="3">
                  <c:v>1.0</c:v>
                </c:pt>
                <c:pt idx="4">
                  <c:v>10.0</c:v>
                </c:pt>
                <c:pt idx="5">
                  <c:v>11.0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990917528"/>
        <c:axId val="1796232952"/>
        <c:axId val="0"/>
      </c:bar3DChart>
      <c:catAx>
        <c:axId val="-1990917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layout>
            <c:manualLayout>
              <c:xMode val="edge"/>
              <c:yMode val="edge"/>
              <c:x val="0.468351245575214"/>
              <c:y val="0.911758831026997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1796232952"/>
        <c:crosses val="autoZero"/>
        <c:auto val="1"/>
        <c:lblAlgn val="ctr"/>
        <c:lblOffset val="100"/>
        <c:noMultiLvlLbl val="0"/>
      </c:catAx>
      <c:valAx>
        <c:axId val="17962329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</a:t>
                </a:r>
                <a:r>
                  <a:rPr lang="en-US" sz="1600" baseline="0"/>
                  <a:t> of Cases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1210764317111"/>
              <c:y val="0.2705259114754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1990917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257924490208"/>
          <c:y val="0.0884676145339652"/>
          <c:w val="0.762536947304664"/>
          <c:h val="0.70740804318891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algorithm_v4!$O$2:$U$2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algorithm_v5!$O$45:$U$45</c:f>
              <c:numCache>
                <c:formatCode>General</c:formatCode>
                <c:ptCount val="7"/>
                <c:pt idx="0">
                  <c:v>6.0</c:v>
                </c:pt>
                <c:pt idx="1">
                  <c:v>4.0</c:v>
                </c:pt>
                <c:pt idx="2">
                  <c:v>0.0</c:v>
                </c:pt>
                <c:pt idx="3">
                  <c:v>1.0</c:v>
                </c:pt>
                <c:pt idx="4">
                  <c:v>10.0</c:v>
                </c:pt>
                <c:pt idx="5">
                  <c:v>11.0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8119608"/>
        <c:axId val="-2087923624"/>
        <c:axId val="0"/>
      </c:bar3DChart>
      <c:catAx>
        <c:axId val="-2088119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layout>
            <c:manualLayout>
              <c:xMode val="edge"/>
              <c:yMode val="edge"/>
              <c:x val="0.471426736324306"/>
              <c:y val="0.88776244388188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7923624"/>
        <c:crosses val="autoZero"/>
        <c:auto val="1"/>
        <c:lblAlgn val="ctr"/>
        <c:lblOffset val="100"/>
        <c:noMultiLvlLbl val="0"/>
      </c:catAx>
      <c:valAx>
        <c:axId val="-2087923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</a:t>
                </a:r>
                <a:r>
                  <a:rPr lang="en-US" sz="1600" baseline="0"/>
                  <a:t> of Cases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1210764317111"/>
              <c:y val="0.2705259114754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811960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38100"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257924490208"/>
          <c:y val="0.0884676145339652"/>
          <c:w val="0.762536947304664"/>
          <c:h val="0.70740804318891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algorithm_v4!$O$2:$U$2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algorithm_v5!$O$45:$U$45</c:f>
              <c:numCache>
                <c:formatCode>General</c:formatCode>
                <c:ptCount val="7"/>
                <c:pt idx="0">
                  <c:v>6.0</c:v>
                </c:pt>
                <c:pt idx="1">
                  <c:v>4.0</c:v>
                </c:pt>
                <c:pt idx="2">
                  <c:v>0.0</c:v>
                </c:pt>
                <c:pt idx="3">
                  <c:v>1.0</c:v>
                </c:pt>
                <c:pt idx="4">
                  <c:v>10.0</c:v>
                </c:pt>
                <c:pt idx="5">
                  <c:v>11.0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8690232"/>
        <c:axId val="-2088710072"/>
        <c:axId val="0"/>
      </c:bar3DChart>
      <c:catAx>
        <c:axId val="-2088690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layout>
            <c:manualLayout>
              <c:xMode val="edge"/>
              <c:yMode val="edge"/>
              <c:x val="0.471426736324306"/>
              <c:y val="0.88776244388188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8710072"/>
        <c:crosses val="autoZero"/>
        <c:auto val="1"/>
        <c:lblAlgn val="ctr"/>
        <c:lblOffset val="100"/>
        <c:noMultiLvlLbl val="0"/>
      </c:catAx>
      <c:valAx>
        <c:axId val="-2088710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</a:t>
                </a:r>
                <a:r>
                  <a:rPr lang="en-US" sz="1600" baseline="0"/>
                  <a:t> of Cases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1210764317111"/>
              <c:y val="0.2705259114754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869023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38100"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257924490208"/>
          <c:y val="0.0884676145339652"/>
          <c:w val="0.762536947304664"/>
          <c:h val="0.70740804318891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algorithm_v4!$O$2:$U$2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algorithm_v5!$O$45:$U$45</c:f>
              <c:numCache>
                <c:formatCode>General</c:formatCode>
                <c:ptCount val="7"/>
                <c:pt idx="0">
                  <c:v>6.0</c:v>
                </c:pt>
                <c:pt idx="1">
                  <c:v>4.0</c:v>
                </c:pt>
                <c:pt idx="2">
                  <c:v>0.0</c:v>
                </c:pt>
                <c:pt idx="3">
                  <c:v>1.0</c:v>
                </c:pt>
                <c:pt idx="4">
                  <c:v>10.0</c:v>
                </c:pt>
                <c:pt idx="5">
                  <c:v>11.0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6169688"/>
        <c:axId val="-2086164168"/>
        <c:axId val="0"/>
      </c:bar3DChart>
      <c:catAx>
        <c:axId val="-2086169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layout>
            <c:manualLayout>
              <c:xMode val="edge"/>
              <c:yMode val="edge"/>
              <c:x val="0.471426736324306"/>
              <c:y val="0.88776244388188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6164168"/>
        <c:crosses val="autoZero"/>
        <c:auto val="1"/>
        <c:lblAlgn val="ctr"/>
        <c:lblOffset val="100"/>
        <c:noMultiLvlLbl val="0"/>
      </c:catAx>
      <c:valAx>
        <c:axId val="-20861641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</a:t>
                </a:r>
                <a:r>
                  <a:rPr lang="en-US" sz="1600" baseline="0"/>
                  <a:t> of Cases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1210764317111"/>
              <c:y val="0.2705259114754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61696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38100"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257924490208"/>
          <c:y val="0.0884676145339652"/>
          <c:w val="0.762536947304664"/>
          <c:h val="0.70740804318891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algorithm_v4!$O$2:$U$2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algorithm_v5!$O$45:$U$45</c:f>
              <c:numCache>
                <c:formatCode>General</c:formatCode>
                <c:ptCount val="7"/>
                <c:pt idx="0">
                  <c:v>6.0</c:v>
                </c:pt>
                <c:pt idx="1">
                  <c:v>4.0</c:v>
                </c:pt>
                <c:pt idx="2">
                  <c:v>0.0</c:v>
                </c:pt>
                <c:pt idx="3">
                  <c:v>1.0</c:v>
                </c:pt>
                <c:pt idx="4">
                  <c:v>10.0</c:v>
                </c:pt>
                <c:pt idx="5">
                  <c:v>11.0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7193896"/>
        <c:axId val="-2087188392"/>
        <c:axId val="0"/>
      </c:bar3DChart>
      <c:catAx>
        <c:axId val="-2087193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layout>
            <c:manualLayout>
              <c:xMode val="edge"/>
              <c:yMode val="edge"/>
              <c:x val="0.471426736324306"/>
              <c:y val="0.88776244388188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7188392"/>
        <c:crosses val="autoZero"/>
        <c:auto val="1"/>
        <c:lblAlgn val="ctr"/>
        <c:lblOffset val="100"/>
        <c:noMultiLvlLbl val="0"/>
      </c:catAx>
      <c:valAx>
        <c:axId val="-20871883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</a:t>
                </a:r>
                <a:r>
                  <a:rPr lang="en-US" sz="1600" baseline="0"/>
                  <a:t> of Cases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1210764317111"/>
              <c:y val="0.2705259114754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0871938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38100"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257924490208"/>
          <c:y val="0.0884676145339652"/>
          <c:w val="0.762536947304664"/>
          <c:h val="0.70740804318891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algorithm_v4!$O$2:$U$2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algorithm_v5!$O$45:$U$45</c:f>
              <c:numCache>
                <c:formatCode>General</c:formatCode>
                <c:ptCount val="7"/>
                <c:pt idx="0">
                  <c:v>6.0</c:v>
                </c:pt>
                <c:pt idx="1">
                  <c:v>4.0</c:v>
                </c:pt>
                <c:pt idx="2">
                  <c:v>0.0</c:v>
                </c:pt>
                <c:pt idx="3">
                  <c:v>1.0</c:v>
                </c:pt>
                <c:pt idx="4">
                  <c:v>10.0</c:v>
                </c:pt>
                <c:pt idx="5">
                  <c:v>11.0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5716456"/>
        <c:axId val="-2115722056"/>
        <c:axId val="0"/>
      </c:bar3DChart>
      <c:catAx>
        <c:axId val="-2115716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layout>
            <c:manualLayout>
              <c:xMode val="edge"/>
              <c:yMode val="edge"/>
              <c:x val="0.471426736324306"/>
              <c:y val="0.88776244388188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115722056"/>
        <c:crosses val="autoZero"/>
        <c:auto val="1"/>
        <c:lblAlgn val="ctr"/>
        <c:lblOffset val="100"/>
        <c:noMultiLvlLbl val="0"/>
      </c:catAx>
      <c:valAx>
        <c:axId val="-21157220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Number</a:t>
                </a:r>
                <a:r>
                  <a:rPr lang="en-US" sz="1600" baseline="0"/>
                  <a:t> of Cases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011210764317111"/>
              <c:y val="0.2705259114754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-2115716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9960243660701"/>
          <c:y val="0.0971697090647096"/>
          <c:w val="0.756098087909396"/>
          <c:h val="0.6258190774323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test2_September_2012!$AE$4</c:f>
              <c:strCache>
                <c:ptCount val="1"/>
                <c:pt idx="0">
                  <c:v>Gyre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test2_September_2012!$AF$3:$AL$3</c:f>
              <c:strCache>
                <c:ptCount val="7"/>
                <c:pt idx="0">
                  <c:v>May</c:v>
                </c:pt>
                <c:pt idx="1">
                  <c:v>Jun</c:v>
                </c:pt>
                <c:pt idx="2">
                  <c:v>Jul</c:v>
                </c:pt>
                <c:pt idx="3">
                  <c:v>Aug</c:v>
                </c:pt>
                <c:pt idx="4">
                  <c:v>Sep</c:v>
                </c:pt>
                <c:pt idx="5">
                  <c:v>Oct</c:v>
                </c:pt>
                <c:pt idx="6">
                  <c:v>Nov</c:v>
                </c:pt>
              </c:strCache>
            </c:strRef>
          </c:cat>
          <c:val>
            <c:numRef>
              <c:f>test2_September_2012!$AF$4:$AL$4</c:f>
              <c:numCache>
                <c:formatCode>General</c:formatCode>
                <c:ptCount val="7"/>
                <c:pt idx="0">
                  <c:v>3.0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7.0</c:v>
                </c:pt>
                <c:pt idx="5">
                  <c:v>6.0</c:v>
                </c:pt>
                <c:pt idx="6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6844760"/>
        <c:axId val="-2116864072"/>
        <c:axId val="0"/>
      </c:bar3DChart>
      <c:catAx>
        <c:axId val="-2116844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Month</a:t>
                </a:r>
              </a:p>
            </c:rich>
          </c:tx>
          <c:layout>
            <c:manualLayout>
              <c:xMode val="edge"/>
              <c:yMode val="edge"/>
              <c:x val="0.531039789747987"/>
              <c:y val="0.87723012413512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 b="1" i="0"/>
            </a:pPr>
            <a:endParaRPr lang="en-US"/>
          </a:p>
        </c:txPr>
        <c:crossAx val="-2116864072"/>
        <c:crosses val="autoZero"/>
        <c:auto val="1"/>
        <c:lblAlgn val="ctr"/>
        <c:lblOffset val="100"/>
        <c:noMultiLvlLbl val="0"/>
      </c:catAx>
      <c:valAx>
        <c:axId val="-21168640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dirty="0"/>
                  <a:t>Number</a:t>
                </a:r>
                <a:r>
                  <a:rPr lang="en-US" sz="2000" baseline="0" dirty="0"/>
                  <a:t> of Cases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0.0313426951902625"/>
              <c:y val="0.13139664312809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 i="0"/>
            </a:pPr>
            <a:endParaRPr lang="en-US"/>
          </a:p>
        </c:txPr>
        <c:crossAx val="-2116844760"/>
        <c:crosses val="autoZero"/>
        <c:crossBetween val="between"/>
        <c:majorUnit val="2.0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image" Target="../media/image44.png"/><Relationship Id="rId2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57CC399-92C5-B84F-8CDA-47717C604575}" type="datetimeFigureOut">
              <a:rPr lang="en-US" smtClean="0"/>
              <a:pPr/>
              <a:t>3/30/14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FBCEA3D-8782-FF4A-A094-2D4721AE33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.jpeg"/><Relationship Id="rId5" Type="http://schemas.microsoft.com/office/2007/relationships/hdphoto" Target="../media/hdphoto3.wdp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9.wdp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9.wdp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5" Type="http://schemas.openxmlformats.org/officeDocument/2006/relationships/image" Target="../media/image15.jpeg"/><Relationship Id="rId6" Type="http://schemas.microsoft.com/office/2007/relationships/hdphoto" Target="../media/hdphoto5.wdp"/><Relationship Id="rId7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5.jpeg"/><Relationship Id="rId7" Type="http://schemas.microsoft.com/office/2007/relationships/hdphoto" Target="../media/hdphoto4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16.png"/><Relationship Id="rId6" Type="http://schemas.openxmlformats.org/officeDocument/2006/relationships/image" Target="../media/image5.jpeg"/><Relationship Id="rId7" Type="http://schemas.microsoft.com/office/2007/relationships/hdphoto" Target="../media/hdphoto4.wdp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chart" Target="../charts/chart1.xml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31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jpeg"/><Relationship Id="rId6" Type="http://schemas.microsoft.com/office/2007/relationships/hdphoto" Target="../media/hdphoto7.wdp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jpeg"/><Relationship Id="rId6" Type="http://schemas.microsoft.com/office/2007/relationships/hdphoto" Target="../media/hdphoto7.wdp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jpeg"/><Relationship Id="rId6" Type="http://schemas.microsoft.com/office/2007/relationships/hdphoto" Target="../media/hdphoto7.wdp"/><Relationship Id="rId7" Type="http://schemas.openxmlformats.org/officeDocument/2006/relationships/chart" Target="../charts/chart2.xml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jpeg"/><Relationship Id="rId6" Type="http://schemas.microsoft.com/office/2007/relationships/hdphoto" Target="../media/hdphoto7.wdp"/><Relationship Id="rId7" Type="http://schemas.openxmlformats.org/officeDocument/2006/relationships/image" Target="../media/image35.png"/><Relationship Id="rId8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jpeg"/><Relationship Id="rId6" Type="http://schemas.microsoft.com/office/2007/relationships/hdphoto" Target="../media/hdphoto7.wdp"/><Relationship Id="rId7" Type="http://schemas.openxmlformats.org/officeDocument/2006/relationships/chart" Target="../charts/chart4.xml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.jpeg"/><Relationship Id="rId6" Type="http://schemas.microsoft.com/office/2007/relationships/hdphoto" Target="../media/hdphoto7.wdp"/><Relationship Id="rId7" Type="http://schemas.openxmlformats.org/officeDocument/2006/relationships/chart" Target="../charts/chart5.xml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package" Target="../embeddings/Microsoft_Word_Document6.docx"/><Relationship Id="rId12" Type="http://schemas.openxmlformats.org/officeDocument/2006/relationships/image" Target="../media/image47.png"/><Relationship Id="rId13" Type="http://schemas.openxmlformats.org/officeDocument/2006/relationships/image" Target="../media/image48.jpeg"/><Relationship Id="rId14" Type="http://schemas.microsoft.com/office/2007/relationships/hdphoto" Target="../media/hdphoto10.wdp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44.png"/><Relationship Id="rId5" Type="http://schemas.openxmlformats.org/officeDocument/2006/relationships/package" Target="../embeddings/Microsoft_Word_Document4.docx"/><Relationship Id="rId6" Type="http://schemas.openxmlformats.org/officeDocument/2006/relationships/image" Target="../media/image45.png"/><Relationship Id="rId7" Type="http://schemas.openxmlformats.org/officeDocument/2006/relationships/package" Target="../embeddings/Microsoft_Word_Document5.docx"/><Relationship Id="rId8" Type="http://schemas.openxmlformats.org/officeDocument/2006/relationships/image" Target="../media/image46.png"/><Relationship Id="rId9" Type="http://schemas.openxmlformats.org/officeDocument/2006/relationships/image" Target="../media/image5.jpeg"/><Relationship Id="rId10" Type="http://schemas.microsoft.com/office/2007/relationships/hdphoto" Target="../media/hdphoto7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9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9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7.wdp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9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microsoft.com/office/2007/relationships/hdphoto" Target="../media/hdphoto5.wdp"/><Relationship Id="rId7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4" Type="http://schemas.openxmlformats.org/officeDocument/2006/relationships/image" Target="../media/image16.png"/><Relationship Id="rId5" Type="http://schemas.openxmlformats.org/officeDocument/2006/relationships/image" Target="../media/image5.jpeg"/><Relationship Id="rId6" Type="http://schemas.microsoft.com/office/2007/relationships/hdphoto" Target="../media/hdphoto4.wdp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5.jpeg"/><Relationship Id="rId7" Type="http://schemas.microsoft.com/office/2007/relationships/hdphoto" Target="../media/hdphoto4.wdp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4" Type="http://schemas.openxmlformats.org/officeDocument/2006/relationships/image" Target="../media/image16.png"/><Relationship Id="rId5" Type="http://schemas.openxmlformats.org/officeDocument/2006/relationships/image" Target="../media/image5.jpeg"/><Relationship Id="rId6" Type="http://schemas.microsoft.com/office/2007/relationships/hdphoto" Target="../media/hdphoto4.wdp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3.wdp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5.jpeg"/><Relationship Id="rId5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3.wdp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3.wdp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3.wdp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2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5.jpeg"/><Relationship Id="rId5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812" t="19982" r="27138" b="27873"/>
          <a:stretch/>
        </p:blipFill>
        <p:spPr>
          <a:xfrm>
            <a:off x="-477887" y="0"/>
            <a:ext cx="9715346" cy="767934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15323176">
            <a:off x="3405830" y="2231079"/>
            <a:ext cx="1308673" cy="588294"/>
          </a:xfrm>
          <a:custGeom>
            <a:avLst/>
            <a:gdLst>
              <a:gd name="connsiteX0" fmla="*/ 1496832 w 1496832"/>
              <a:gd name="connsiteY0" fmla="*/ 613195 h 613195"/>
              <a:gd name="connsiteX1" fmla="*/ 1292718 w 1496832"/>
              <a:gd name="connsiteY1" fmla="*/ 272988 h 613195"/>
              <a:gd name="connsiteX2" fmla="*/ 669038 w 1496832"/>
              <a:gd name="connsiteY2" fmla="*/ 823 h 613195"/>
              <a:gd name="connsiteX3" fmla="*/ 0 w 1496832"/>
              <a:gd name="connsiteY3" fmla="*/ 204947 h 61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32" h="613195">
                <a:moveTo>
                  <a:pt x="1496832" y="613195"/>
                </a:moveTo>
                <a:cubicBezTo>
                  <a:pt x="1463758" y="494122"/>
                  <a:pt x="1430684" y="375050"/>
                  <a:pt x="1292718" y="272988"/>
                </a:cubicBezTo>
                <a:cubicBezTo>
                  <a:pt x="1154752" y="170926"/>
                  <a:pt x="884491" y="12163"/>
                  <a:pt x="669038" y="823"/>
                </a:cubicBezTo>
                <a:cubicBezTo>
                  <a:pt x="453585" y="-10517"/>
                  <a:pt x="226792" y="97215"/>
                  <a:pt x="0" y="204947"/>
                </a:cubicBezTo>
              </a:path>
            </a:pathLst>
          </a:cu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477887" y="3390727"/>
            <a:ext cx="9802679" cy="3376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8610" y="2723400"/>
            <a:ext cx="8656018" cy="207976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Climatology of Central American Gyres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1136" y="4594600"/>
            <a:ext cx="8633339" cy="106028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Philippe Papin, University at Albany, SUNY</a:t>
            </a:r>
          </a:p>
        </p:txBody>
      </p:sp>
      <p:sp>
        <p:nvSpPr>
          <p:cNvPr id="13" name="Freeform 12"/>
          <p:cNvSpPr/>
          <p:nvPr/>
        </p:nvSpPr>
        <p:spPr>
          <a:xfrm rot="20670787">
            <a:off x="3921020" y="1359652"/>
            <a:ext cx="2444629" cy="1510089"/>
          </a:xfrm>
          <a:custGeom>
            <a:avLst/>
            <a:gdLst>
              <a:gd name="connsiteX0" fmla="*/ 791515 w 2787686"/>
              <a:gd name="connsiteY0" fmla="*/ 382959 h 1810279"/>
              <a:gd name="connsiteX1" fmla="*/ 25525 w 2787686"/>
              <a:gd name="connsiteY1" fmla="*/ 967477 h 1810279"/>
              <a:gd name="connsiteX2" fmla="*/ 327889 w 2787686"/>
              <a:gd name="connsiteY2" fmla="*/ 1733396 h 1810279"/>
              <a:gd name="connsiteX3" fmla="*/ 1718765 w 2787686"/>
              <a:gd name="connsiteY3" fmla="*/ 1733396 h 1810279"/>
              <a:gd name="connsiteX4" fmla="*/ 2605700 w 2787686"/>
              <a:gd name="connsiteY4" fmla="*/ 1289969 h 1810279"/>
              <a:gd name="connsiteX5" fmla="*/ 2766961 w 2787686"/>
              <a:gd name="connsiteY5" fmla="*/ 382959 h 1810279"/>
              <a:gd name="connsiteX6" fmla="*/ 2303336 w 2787686"/>
              <a:gd name="connsiteY6" fmla="*/ 0 h 1810279"/>
              <a:gd name="connsiteX7" fmla="*/ 791515 w 2787686"/>
              <a:gd name="connsiteY7" fmla="*/ 382959 h 18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7686" h="1810279">
                <a:moveTo>
                  <a:pt x="791515" y="382959"/>
                </a:moveTo>
                <a:cubicBezTo>
                  <a:pt x="411880" y="544205"/>
                  <a:pt x="102796" y="742404"/>
                  <a:pt x="25525" y="967477"/>
                </a:cubicBezTo>
                <a:cubicBezTo>
                  <a:pt x="-51746" y="1192550"/>
                  <a:pt x="45682" y="1605743"/>
                  <a:pt x="327889" y="1733396"/>
                </a:cubicBezTo>
                <a:cubicBezTo>
                  <a:pt x="610096" y="1861049"/>
                  <a:pt x="1339130" y="1807301"/>
                  <a:pt x="1718765" y="1733396"/>
                </a:cubicBezTo>
                <a:cubicBezTo>
                  <a:pt x="2098400" y="1659491"/>
                  <a:pt x="2431001" y="1515042"/>
                  <a:pt x="2605700" y="1289969"/>
                </a:cubicBezTo>
                <a:cubicBezTo>
                  <a:pt x="2780399" y="1064896"/>
                  <a:pt x="2817355" y="597954"/>
                  <a:pt x="2766961" y="382959"/>
                </a:cubicBezTo>
                <a:cubicBezTo>
                  <a:pt x="2716567" y="167964"/>
                  <a:pt x="2632577" y="0"/>
                  <a:pt x="2303336" y="0"/>
                </a:cubicBezTo>
                <a:cubicBezTo>
                  <a:pt x="1974095" y="0"/>
                  <a:pt x="1171150" y="221713"/>
                  <a:pt x="791515" y="382959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50800">
            <a:solidFill>
              <a:schemeClr val="tx1"/>
            </a:solidFill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215488" y="980655"/>
            <a:ext cx="1496832" cy="613195"/>
          </a:xfrm>
          <a:custGeom>
            <a:avLst/>
            <a:gdLst>
              <a:gd name="connsiteX0" fmla="*/ 1496832 w 1496832"/>
              <a:gd name="connsiteY0" fmla="*/ 613195 h 613195"/>
              <a:gd name="connsiteX1" fmla="*/ 1292718 w 1496832"/>
              <a:gd name="connsiteY1" fmla="*/ 272988 h 613195"/>
              <a:gd name="connsiteX2" fmla="*/ 669038 w 1496832"/>
              <a:gd name="connsiteY2" fmla="*/ 823 h 613195"/>
              <a:gd name="connsiteX3" fmla="*/ 0 w 1496832"/>
              <a:gd name="connsiteY3" fmla="*/ 204947 h 61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6832" h="613195">
                <a:moveTo>
                  <a:pt x="1496832" y="613195"/>
                </a:moveTo>
                <a:cubicBezTo>
                  <a:pt x="1463758" y="494122"/>
                  <a:pt x="1430684" y="375050"/>
                  <a:pt x="1292718" y="272988"/>
                </a:cubicBezTo>
                <a:cubicBezTo>
                  <a:pt x="1154752" y="170926"/>
                  <a:pt x="884491" y="12163"/>
                  <a:pt x="669038" y="823"/>
                </a:cubicBezTo>
                <a:cubicBezTo>
                  <a:pt x="453585" y="-10517"/>
                  <a:pt x="226792" y="97215"/>
                  <a:pt x="0" y="204947"/>
                </a:cubicBezTo>
              </a:path>
            </a:pathLst>
          </a:cu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17203" y="880051"/>
            <a:ext cx="363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25400">
                    <a:schemeClr val="bg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IR Satellite Image of a Gyre (Nicole) 29 Sep, 2010</a:t>
            </a:r>
            <a:endParaRPr lang="en-US" b="1" dirty="0">
              <a:effectLst>
                <a:glow rad="25400">
                  <a:schemeClr val="bg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-309967" y="5592953"/>
            <a:ext cx="9237459" cy="106028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800000"/>
                </a:solidFill>
              </a:rPr>
              <a:t>31</a:t>
            </a:r>
            <a:r>
              <a:rPr lang="en-US" baseline="30000" dirty="0" smtClean="0">
                <a:solidFill>
                  <a:srgbClr val="800000"/>
                </a:solidFill>
              </a:rPr>
              <a:t>st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Conference on Hurricanes and Tropical Meteorology</a:t>
            </a:r>
          </a:p>
        </p:txBody>
      </p:sp>
      <p:sp>
        <p:nvSpPr>
          <p:cNvPr id="15" name="Freeform 14"/>
          <p:cNvSpPr/>
          <p:nvPr/>
        </p:nvSpPr>
        <p:spPr>
          <a:xfrm>
            <a:off x="5155014" y="1953449"/>
            <a:ext cx="1411034" cy="1189190"/>
          </a:xfrm>
          <a:custGeom>
            <a:avLst/>
            <a:gdLst>
              <a:gd name="connsiteX0" fmla="*/ 0 w 1411034"/>
              <a:gd name="connsiteY0" fmla="*/ 1189190 h 1189190"/>
              <a:gd name="connsiteX1" fmla="*/ 745832 w 1411034"/>
              <a:gd name="connsiteY1" fmla="*/ 866698 h 1189190"/>
              <a:gd name="connsiteX2" fmla="*/ 1269930 w 1411034"/>
              <a:gd name="connsiteY2" fmla="*/ 524050 h 1189190"/>
              <a:gd name="connsiteX3" fmla="*/ 1411034 w 1411034"/>
              <a:gd name="connsiteY3" fmla="*/ 0 h 118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034" h="1189190">
                <a:moveTo>
                  <a:pt x="0" y="1189190"/>
                </a:moveTo>
                <a:cubicBezTo>
                  <a:pt x="267088" y="1083372"/>
                  <a:pt x="534177" y="977555"/>
                  <a:pt x="745832" y="866698"/>
                </a:cubicBezTo>
                <a:cubicBezTo>
                  <a:pt x="957487" y="755841"/>
                  <a:pt x="1159063" y="668500"/>
                  <a:pt x="1269930" y="524050"/>
                </a:cubicBezTo>
                <a:cubicBezTo>
                  <a:pt x="1380797" y="379600"/>
                  <a:pt x="1395915" y="189800"/>
                  <a:pt x="1411034" y="0"/>
                </a:cubicBezTo>
              </a:path>
            </a:pathLst>
          </a:cu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4774" y="4760236"/>
            <a:ext cx="8230228" cy="98590"/>
            <a:chOff x="457200" y="2567544"/>
            <a:chExt cx="8230228" cy="9859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7200" y="2567544"/>
              <a:ext cx="8229600" cy="10762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57828" y="2655372"/>
              <a:ext cx="8229600" cy="1076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00580" y="5803387"/>
            <a:ext cx="8230228" cy="98590"/>
            <a:chOff x="457200" y="2567544"/>
            <a:chExt cx="8230228" cy="9859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57200" y="2567544"/>
              <a:ext cx="8229600" cy="10762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7828" y="2655372"/>
              <a:ext cx="8229600" cy="1076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5097910" y="6388666"/>
            <a:ext cx="4286970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Research support was provided </a:t>
            </a:r>
            <a:r>
              <a:rPr lang="en-US" sz="1200" b="1" dirty="0" smtClean="0">
                <a:solidFill>
                  <a:schemeClr val="bg1"/>
                </a:solidFill>
              </a:rPr>
              <a:t>by </a:t>
            </a:r>
            <a:r>
              <a:rPr lang="en-US" sz="1200" b="1" dirty="0">
                <a:solidFill>
                  <a:schemeClr val="bg1"/>
                </a:solidFill>
              </a:rPr>
              <a:t>NSF grant ATM-0849491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17203" y="6336384"/>
            <a:ext cx="363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25400">
                    <a:schemeClr val="bg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31 March, 2014</a:t>
            </a:r>
            <a:endParaRPr lang="en-US" b="1" dirty="0">
              <a:effectLst>
                <a:glow rad="25400">
                  <a:schemeClr val="bg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0693" y="5385565"/>
            <a:ext cx="457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Acknowledgements: Lance Bosart and Ryan Torn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4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638"/>
          <a:stretch/>
        </p:blipFill>
        <p:spPr>
          <a:xfrm>
            <a:off x="4553488" y="2467144"/>
            <a:ext cx="4573802" cy="4370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" y="2458789"/>
            <a:ext cx="4474845" cy="43717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1169" y="185873"/>
              <a:ext cx="351708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Literature Review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sz="2000" dirty="0" err="1" smtClean="0">
                <a:solidFill>
                  <a:srgbClr val="000090"/>
                </a:solidFill>
              </a:rPr>
              <a:t>Vollaro</a:t>
            </a:r>
            <a:r>
              <a:rPr lang="en-US" sz="2000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Harr et al.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65609" y="2663077"/>
            <a:ext cx="193439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Symmetric Vorticity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89591" t="34119" r="4386" b="40849"/>
          <a:stretch/>
        </p:blipFill>
        <p:spPr>
          <a:xfrm>
            <a:off x="4537995" y="4750332"/>
            <a:ext cx="308490" cy="13567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95587" t="45785" r="-346" b="51338"/>
          <a:stretch/>
        </p:blipFill>
        <p:spPr>
          <a:xfrm>
            <a:off x="4528287" y="6107131"/>
            <a:ext cx="318198" cy="20354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748608" y="6622692"/>
            <a:ext cx="395392" cy="235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9180" y="2663077"/>
            <a:ext cx="203527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Asymmetric </a:t>
            </a:r>
            <a:r>
              <a:rPr lang="en-US" dirty="0" smtClean="0"/>
              <a:t>Vorticity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340512" y="4807409"/>
            <a:ext cx="1128534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349152" y="3598025"/>
            <a:ext cx="2375294" cy="2269342"/>
          </a:xfrm>
          <a:prstGeom prst="ellipse">
            <a:avLst/>
          </a:prstGeom>
          <a:noFill/>
          <a:ln w="635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402257" y="474732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99514" y="474732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6443866" y="4807409"/>
            <a:ext cx="646581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443866" y="4280003"/>
            <a:ext cx="1175889" cy="1022968"/>
          </a:xfrm>
          <a:prstGeom prst="ellipse">
            <a:avLst/>
          </a:prstGeom>
          <a:noFill/>
          <a:ln w="635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55992" y="6205799"/>
            <a:ext cx="2621230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Gyre identified by Lander (1994)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130334" y="6205799"/>
            <a:ext cx="3262432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Depression identified by Harr et al. (1996)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999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53465" y="2026496"/>
            <a:ext cx="8831772" cy="4796725"/>
            <a:chOff x="153465" y="2026496"/>
            <a:chExt cx="8831772" cy="47967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38351" y="2651018"/>
              <a:ext cx="141577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19251" y="2651018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47491" y="5784840"/>
              <a:ext cx="11592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66591" y="5795972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38989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Construction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927931" y="2108055"/>
            <a:ext cx="7792249" cy="55647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Objective Tests: </a:t>
            </a:r>
            <a:r>
              <a:rPr lang="en-US" dirty="0" smtClean="0"/>
              <a:t>Magnitude and Persistence threshold</a:t>
            </a:r>
            <a:endParaRPr lang="en-US" baseline="30000" dirty="0" smtClean="0"/>
          </a:p>
        </p:txBody>
      </p:sp>
      <p:sp>
        <p:nvSpPr>
          <p:cNvPr id="14" name="Freeform 13"/>
          <p:cNvSpPr/>
          <p:nvPr/>
        </p:nvSpPr>
        <p:spPr>
          <a:xfrm rot="10800000">
            <a:off x="4440476" y="5290070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03796" y="3720979"/>
            <a:ext cx="1773764" cy="156909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351750" y="3464306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73884" y="1205803"/>
            <a:ext cx="949360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8523" y="1205803"/>
            <a:ext cx="1218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Circulation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Area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131" y="4491781"/>
            <a:ext cx="17088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Value &gt; 1*10</a:t>
            </a:r>
            <a:r>
              <a:rPr lang="en-US" sz="16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-5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</a:t>
            </a:r>
            <a:r>
              <a:rPr lang="en-US" sz="16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</a:p>
        </p:txBody>
      </p:sp>
      <p:sp>
        <p:nvSpPr>
          <p:cNvPr id="6" name="Rectangle 5"/>
          <p:cNvSpPr/>
          <p:nvPr/>
        </p:nvSpPr>
        <p:spPr>
          <a:xfrm>
            <a:off x="4203121" y="4043848"/>
            <a:ext cx="14348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Circulation Max ≥ 48 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49254" y="5105405"/>
            <a:ext cx="651891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km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224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53465" y="2026496"/>
            <a:ext cx="8831772" cy="4796725"/>
            <a:chOff x="153465" y="2026496"/>
            <a:chExt cx="8831772" cy="47967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338351" y="2651018"/>
              <a:ext cx="141577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19251" y="2651018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47491" y="5784840"/>
              <a:ext cx="11592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66591" y="5795972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38989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Construction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923810" y="2108055"/>
            <a:ext cx="7791198" cy="55647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Objective Tests: </a:t>
            </a:r>
            <a:r>
              <a:rPr lang="en-US" dirty="0"/>
              <a:t>Azimuthally Averaged Tangential Wind</a:t>
            </a:r>
            <a:endParaRPr lang="en-US" baseline="30000" dirty="0"/>
          </a:p>
        </p:txBody>
      </p:sp>
      <p:sp>
        <p:nvSpPr>
          <p:cNvPr id="17" name="Oval 16"/>
          <p:cNvSpPr/>
          <p:nvPr/>
        </p:nvSpPr>
        <p:spPr>
          <a:xfrm>
            <a:off x="873884" y="1205803"/>
            <a:ext cx="949360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8523" y="1205803"/>
            <a:ext cx="1218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Circulation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Area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03796" y="3720979"/>
            <a:ext cx="1773764" cy="156909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Tan Wind &gt; 5 ms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at distance    &gt; 500km</a:t>
            </a:r>
            <a:endParaRPr lang="en-US" sz="14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0800000">
            <a:off x="4440476" y="5290070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51750" y="3464306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6200000">
            <a:off x="3389761" y="4400285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5400000">
            <a:off x="5443057" y="4307631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03413" y="1205803"/>
            <a:ext cx="687458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rot="10800000">
            <a:off x="3361117" y="1598479"/>
            <a:ext cx="729753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76771" y="1040994"/>
            <a:ext cx="1936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Azimuthally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Averaged Tan Wind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9254" y="5105405"/>
            <a:ext cx="651891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km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307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53465" y="2026496"/>
            <a:ext cx="8831772" cy="4796725"/>
            <a:chOff x="153465" y="2026496"/>
            <a:chExt cx="8831772" cy="479672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338351" y="2651018"/>
              <a:ext cx="141577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19251" y="2651018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47491" y="5784840"/>
              <a:ext cx="11592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66591" y="5795972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38989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Construction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923810" y="2108055"/>
            <a:ext cx="7791198" cy="55647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>
            <a:normAutofit fontScale="925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Objective Tests: </a:t>
            </a:r>
            <a:r>
              <a:rPr lang="en-US" dirty="0"/>
              <a:t>Azimuthally Averaged Tangential Wind</a:t>
            </a:r>
            <a:endParaRPr lang="en-US" baseline="30000" dirty="0"/>
          </a:p>
        </p:txBody>
      </p:sp>
      <p:sp>
        <p:nvSpPr>
          <p:cNvPr id="17" name="Oval 16"/>
          <p:cNvSpPr/>
          <p:nvPr/>
        </p:nvSpPr>
        <p:spPr>
          <a:xfrm>
            <a:off x="873884" y="1205803"/>
            <a:ext cx="949360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8523" y="1205803"/>
            <a:ext cx="1218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Circulation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Area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03796" y="3720979"/>
            <a:ext cx="1773764" cy="156909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Tan Wind &gt; 5 ms</a:t>
            </a:r>
            <a:r>
              <a:rPr lang="en-US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at distance    &gt; 500km</a:t>
            </a:r>
            <a:endParaRPr lang="en-US" sz="14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 rot="10800000">
            <a:off x="4440476" y="5290070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51750" y="3464306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6200000">
            <a:off x="3389761" y="4400285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5400000">
            <a:off x="5443057" y="4307631"/>
            <a:ext cx="1197465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03413" y="1205803"/>
            <a:ext cx="687458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 rot="10800000">
            <a:off x="3361117" y="1598479"/>
            <a:ext cx="729753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76771" y="1040994"/>
            <a:ext cx="1936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Azimuthally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Averaged Tan Wind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49254" y="5105405"/>
            <a:ext cx="651891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km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36021" y="1205803"/>
            <a:ext cx="7019235" cy="5484929"/>
            <a:chOff x="1236021" y="1205803"/>
            <a:chExt cx="7019235" cy="5484929"/>
          </a:xfrm>
        </p:grpSpPr>
        <p:pic>
          <p:nvPicPr>
            <p:cNvPr id="5" name="Picture 4" descr="Slide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" t="3969" r="5875" b="2000"/>
            <a:stretch/>
          </p:blipFill>
          <p:spPr>
            <a:xfrm>
              <a:off x="1236021" y="1205803"/>
              <a:ext cx="7019235" cy="548492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7" name="Straight Arrow Connector 6"/>
            <p:cNvCxnSpPr>
              <a:stCxn id="8" idx="1"/>
            </p:cNvCxnSpPr>
            <p:nvPr/>
          </p:nvCxnSpPr>
          <p:spPr>
            <a:xfrm flipH="1" flipV="1">
              <a:off x="5746827" y="1598480"/>
              <a:ext cx="635322" cy="2074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382149" y="1544357"/>
              <a:ext cx="123725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Max: 46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Dist: 100 km</a:t>
              </a:r>
              <a:endParaRPr lang="en-US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82149" y="4112225"/>
              <a:ext cx="1143246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Max: 9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Dist: 750 km</a:t>
              </a:r>
              <a:endParaRPr lang="en-US" sz="1400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6631149" y="4635445"/>
              <a:ext cx="356268" cy="85155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823244" y="2107398"/>
              <a:ext cx="911202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TC Ivan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23244" y="4745611"/>
              <a:ext cx="100824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CA Gyre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04181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53465" y="2026496"/>
            <a:ext cx="8831772" cy="4796725"/>
            <a:chOff x="153465" y="2026496"/>
            <a:chExt cx="8831772" cy="479672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338351" y="2651018"/>
              <a:ext cx="141577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19251" y="2651018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47491" y="5784840"/>
              <a:ext cx="11592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66591" y="5795972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38989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Construction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923809" y="2108055"/>
            <a:ext cx="7696617" cy="55647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Objective Tests: </a:t>
            </a:r>
            <a:r>
              <a:rPr lang="en-US" dirty="0" smtClean="0"/>
              <a:t>Arc </a:t>
            </a:r>
            <a:r>
              <a:rPr lang="en-US" dirty="0"/>
              <a:t>Averaged Tangential Wind</a:t>
            </a:r>
            <a:endParaRPr lang="en-US" baseline="30000" dirty="0"/>
          </a:p>
        </p:txBody>
      </p:sp>
      <p:sp>
        <p:nvSpPr>
          <p:cNvPr id="17" name="Oval 16"/>
          <p:cNvSpPr/>
          <p:nvPr/>
        </p:nvSpPr>
        <p:spPr>
          <a:xfrm>
            <a:off x="873884" y="1205803"/>
            <a:ext cx="949360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8523" y="1205803"/>
            <a:ext cx="1218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Circulation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Area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403413" y="1205803"/>
            <a:ext cx="687458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0800000">
            <a:off x="3361117" y="1598479"/>
            <a:ext cx="729753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76771" y="1040994"/>
            <a:ext cx="1936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Azimuthally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Averaged Tan Wind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918236" y="3228884"/>
            <a:ext cx="1202536" cy="810598"/>
          </a:xfrm>
          <a:custGeom>
            <a:avLst/>
            <a:gdLst>
              <a:gd name="connsiteX0" fmla="*/ 0 w 1202536"/>
              <a:gd name="connsiteY0" fmla="*/ 0 h 810598"/>
              <a:gd name="connsiteX1" fmla="*/ 378326 w 1202536"/>
              <a:gd name="connsiteY1" fmla="*/ 27020 h 810598"/>
              <a:gd name="connsiteX2" fmla="*/ 621536 w 1202536"/>
              <a:gd name="connsiteY2" fmla="*/ 135099 h 810598"/>
              <a:gd name="connsiteX3" fmla="*/ 743140 w 1202536"/>
              <a:gd name="connsiteY3" fmla="*/ 189139 h 810598"/>
              <a:gd name="connsiteX4" fmla="*/ 932303 w 1202536"/>
              <a:gd name="connsiteY4" fmla="*/ 270199 h 810598"/>
              <a:gd name="connsiteX5" fmla="*/ 1121466 w 1202536"/>
              <a:gd name="connsiteY5" fmla="*/ 418809 h 810598"/>
              <a:gd name="connsiteX6" fmla="*/ 1202536 w 1202536"/>
              <a:gd name="connsiteY6" fmla="*/ 526889 h 810598"/>
              <a:gd name="connsiteX7" fmla="*/ 824210 w 1202536"/>
              <a:gd name="connsiteY7" fmla="*/ 810598 h 810598"/>
              <a:gd name="connsiteX8" fmla="*/ 689094 w 1202536"/>
              <a:gd name="connsiteY8" fmla="*/ 702518 h 810598"/>
              <a:gd name="connsiteX9" fmla="*/ 540466 w 1202536"/>
              <a:gd name="connsiteY9" fmla="*/ 607948 h 810598"/>
              <a:gd name="connsiteX10" fmla="*/ 351303 w 1202536"/>
              <a:gd name="connsiteY10" fmla="*/ 540399 h 810598"/>
              <a:gd name="connsiteX11" fmla="*/ 202675 w 1202536"/>
              <a:gd name="connsiteY11" fmla="*/ 513379 h 810598"/>
              <a:gd name="connsiteX12" fmla="*/ 81070 w 1202536"/>
              <a:gd name="connsiteY12" fmla="*/ 486359 h 810598"/>
              <a:gd name="connsiteX13" fmla="*/ 81070 w 1202536"/>
              <a:gd name="connsiteY13" fmla="*/ 486359 h 810598"/>
              <a:gd name="connsiteX14" fmla="*/ 0 w 1202536"/>
              <a:gd name="connsiteY14" fmla="*/ 0 h 810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2536" h="810598">
                <a:moveTo>
                  <a:pt x="0" y="0"/>
                </a:moveTo>
                <a:lnTo>
                  <a:pt x="378326" y="27020"/>
                </a:lnTo>
                <a:lnTo>
                  <a:pt x="621536" y="135099"/>
                </a:lnTo>
                <a:lnTo>
                  <a:pt x="743140" y="189139"/>
                </a:lnTo>
                <a:lnTo>
                  <a:pt x="932303" y="270199"/>
                </a:lnTo>
                <a:lnTo>
                  <a:pt x="1121466" y="418809"/>
                </a:lnTo>
                <a:lnTo>
                  <a:pt x="1202536" y="526889"/>
                </a:lnTo>
                <a:lnTo>
                  <a:pt x="824210" y="810598"/>
                </a:lnTo>
                <a:lnTo>
                  <a:pt x="689094" y="702518"/>
                </a:lnTo>
                <a:lnTo>
                  <a:pt x="540466" y="607948"/>
                </a:lnTo>
                <a:lnTo>
                  <a:pt x="351303" y="540399"/>
                </a:lnTo>
                <a:lnTo>
                  <a:pt x="202675" y="513379"/>
                </a:lnTo>
                <a:lnTo>
                  <a:pt x="81070" y="486359"/>
                </a:lnTo>
                <a:lnTo>
                  <a:pt x="81070" y="48635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baseline="30000" dirty="0"/>
          </a:p>
        </p:txBody>
      </p:sp>
      <p:sp>
        <p:nvSpPr>
          <p:cNvPr id="28" name="Oval 27"/>
          <p:cNvSpPr/>
          <p:nvPr/>
        </p:nvSpPr>
        <p:spPr>
          <a:xfrm>
            <a:off x="4103796" y="3720979"/>
            <a:ext cx="1773764" cy="156909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Wind   &gt; 1 ms</a:t>
            </a:r>
            <a:r>
              <a:rPr lang="en-US" sz="16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rotated at 10</a:t>
            </a:r>
            <a:r>
              <a:rPr lang="en-US" sz="16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intervals</a:t>
            </a:r>
            <a:endParaRPr lang="en-US" sz="16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67073" y="3242394"/>
            <a:ext cx="2808777" cy="2512855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823516" y="3917892"/>
            <a:ext cx="284307" cy="1202388"/>
          </a:xfrm>
          <a:custGeom>
            <a:avLst/>
            <a:gdLst>
              <a:gd name="connsiteX0" fmla="*/ 108093 w 284307"/>
              <a:gd name="connsiteY0" fmla="*/ 0 h 1202388"/>
              <a:gd name="connsiteX1" fmla="*/ 216186 w 284307"/>
              <a:gd name="connsiteY1" fmla="*/ 175630 h 1202388"/>
              <a:gd name="connsiteX2" fmla="*/ 270233 w 284307"/>
              <a:gd name="connsiteY2" fmla="*/ 337750 h 1202388"/>
              <a:gd name="connsiteX3" fmla="*/ 283744 w 284307"/>
              <a:gd name="connsiteY3" fmla="*/ 580929 h 1202388"/>
              <a:gd name="connsiteX4" fmla="*/ 256721 w 284307"/>
              <a:gd name="connsiteY4" fmla="*/ 810599 h 1202388"/>
              <a:gd name="connsiteX5" fmla="*/ 175651 w 284307"/>
              <a:gd name="connsiteY5" fmla="*/ 999738 h 1202388"/>
              <a:gd name="connsiteX6" fmla="*/ 0 w 284307"/>
              <a:gd name="connsiteY6" fmla="*/ 1202388 h 120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307" h="1202388">
                <a:moveTo>
                  <a:pt x="108093" y="0"/>
                </a:moveTo>
                <a:cubicBezTo>
                  <a:pt x="148628" y="59669"/>
                  <a:pt x="189163" y="119338"/>
                  <a:pt x="216186" y="175630"/>
                </a:cubicBezTo>
                <a:cubicBezTo>
                  <a:pt x="243209" y="231922"/>
                  <a:pt x="258973" y="270200"/>
                  <a:pt x="270233" y="337750"/>
                </a:cubicBezTo>
                <a:cubicBezTo>
                  <a:pt x="281493" y="405300"/>
                  <a:pt x="285996" y="502121"/>
                  <a:pt x="283744" y="580929"/>
                </a:cubicBezTo>
                <a:cubicBezTo>
                  <a:pt x="281492" y="659737"/>
                  <a:pt x="274736" y="740798"/>
                  <a:pt x="256721" y="810599"/>
                </a:cubicBezTo>
                <a:cubicBezTo>
                  <a:pt x="238706" y="880400"/>
                  <a:pt x="218438" y="934440"/>
                  <a:pt x="175651" y="999738"/>
                </a:cubicBezTo>
                <a:cubicBezTo>
                  <a:pt x="132864" y="1065036"/>
                  <a:pt x="0" y="1202388"/>
                  <a:pt x="0" y="1202388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603183">
            <a:off x="5292253" y="3406304"/>
            <a:ext cx="516337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E0E0E0"/>
                </a:solidFill>
              </a:rPr>
              <a:t>60</a:t>
            </a:r>
            <a:r>
              <a:rPr lang="en-US" b="1" baseline="30000" dirty="0">
                <a:solidFill>
                  <a:srgbClr val="E0E0E0"/>
                </a:solidFill>
              </a:rPr>
              <a:t>o</a:t>
            </a:r>
          </a:p>
        </p:txBody>
      </p:sp>
      <p:sp>
        <p:nvSpPr>
          <p:cNvPr id="32" name="Freeform 31"/>
          <p:cNvSpPr/>
          <p:nvPr/>
        </p:nvSpPr>
        <p:spPr>
          <a:xfrm>
            <a:off x="6242376" y="1215898"/>
            <a:ext cx="310768" cy="202649"/>
          </a:xfrm>
          <a:custGeom>
            <a:avLst/>
            <a:gdLst>
              <a:gd name="connsiteX0" fmla="*/ 13512 w 310768"/>
              <a:gd name="connsiteY0" fmla="*/ 135099 h 202649"/>
              <a:gd name="connsiteX1" fmla="*/ 0 w 310768"/>
              <a:gd name="connsiteY1" fmla="*/ 0 h 202649"/>
              <a:gd name="connsiteX2" fmla="*/ 0 w 310768"/>
              <a:gd name="connsiteY2" fmla="*/ 0 h 202649"/>
              <a:gd name="connsiteX3" fmla="*/ 175651 w 310768"/>
              <a:gd name="connsiteY3" fmla="*/ 27020 h 202649"/>
              <a:gd name="connsiteX4" fmla="*/ 310768 w 310768"/>
              <a:gd name="connsiteY4" fmla="*/ 94569 h 202649"/>
              <a:gd name="connsiteX5" fmla="*/ 310768 w 310768"/>
              <a:gd name="connsiteY5" fmla="*/ 94569 h 202649"/>
              <a:gd name="connsiteX6" fmla="*/ 243210 w 310768"/>
              <a:gd name="connsiteY6" fmla="*/ 202649 h 202649"/>
              <a:gd name="connsiteX7" fmla="*/ 243210 w 310768"/>
              <a:gd name="connsiteY7" fmla="*/ 202649 h 202649"/>
              <a:gd name="connsiteX8" fmla="*/ 135116 w 310768"/>
              <a:gd name="connsiteY8" fmla="*/ 135099 h 202649"/>
              <a:gd name="connsiteX9" fmla="*/ 135116 w 310768"/>
              <a:gd name="connsiteY9" fmla="*/ 135099 h 202649"/>
              <a:gd name="connsiteX10" fmla="*/ 13512 w 310768"/>
              <a:gd name="connsiteY10" fmla="*/ 135099 h 20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768" h="202649">
                <a:moveTo>
                  <a:pt x="13512" y="135099"/>
                </a:moveTo>
                <a:lnTo>
                  <a:pt x="0" y="0"/>
                </a:lnTo>
                <a:lnTo>
                  <a:pt x="0" y="0"/>
                </a:lnTo>
                <a:lnTo>
                  <a:pt x="175651" y="27020"/>
                </a:lnTo>
                <a:lnTo>
                  <a:pt x="310768" y="94569"/>
                </a:lnTo>
                <a:lnTo>
                  <a:pt x="310768" y="94569"/>
                </a:lnTo>
                <a:lnTo>
                  <a:pt x="243210" y="202649"/>
                </a:lnTo>
                <a:lnTo>
                  <a:pt x="243210" y="202649"/>
                </a:lnTo>
                <a:lnTo>
                  <a:pt x="135116" y="135099"/>
                </a:lnTo>
                <a:lnTo>
                  <a:pt x="135116" y="135099"/>
                </a:lnTo>
                <a:lnTo>
                  <a:pt x="13512" y="135099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77560" y="1219313"/>
            <a:ext cx="783678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9704" y="1339481"/>
            <a:ext cx="457756" cy="33800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22186" y="1167016"/>
            <a:ext cx="1936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Arc Averaged Tan Wind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470436" y="1376640"/>
            <a:ext cx="116765" cy="314353"/>
          </a:xfrm>
          <a:custGeom>
            <a:avLst/>
            <a:gdLst>
              <a:gd name="connsiteX0" fmla="*/ 108093 w 284307"/>
              <a:gd name="connsiteY0" fmla="*/ 0 h 1202388"/>
              <a:gd name="connsiteX1" fmla="*/ 216186 w 284307"/>
              <a:gd name="connsiteY1" fmla="*/ 175630 h 1202388"/>
              <a:gd name="connsiteX2" fmla="*/ 270233 w 284307"/>
              <a:gd name="connsiteY2" fmla="*/ 337750 h 1202388"/>
              <a:gd name="connsiteX3" fmla="*/ 283744 w 284307"/>
              <a:gd name="connsiteY3" fmla="*/ 580929 h 1202388"/>
              <a:gd name="connsiteX4" fmla="*/ 256721 w 284307"/>
              <a:gd name="connsiteY4" fmla="*/ 810599 h 1202388"/>
              <a:gd name="connsiteX5" fmla="*/ 175651 w 284307"/>
              <a:gd name="connsiteY5" fmla="*/ 999738 h 1202388"/>
              <a:gd name="connsiteX6" fmla="*/ 0 w 284307"/>
              <a:gd name="connsiteY6" fmla="*/ 1202388 h 120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307" h="1202388">
                <a:moveTo>
                  <a:pt x="108093" y="0"/>
                </a:moveTo>
                <a:cubicBezTo>
                  <a:pt x="148628" y="59669"/>
                  <a:pt x="189163" y="119338"/>
                  <a:pt x="216186" y="175630"/>
                </a:cubicBezTo>
                <a:cubicBezTo>
                  <a:pt x="243209" y="231922"/>
                  <a:pt x="258973" y="270200"/>
                  <a:pt x="270233" y="337750"/>
                </a:cubicBezTo>
                <a:cubicBezTo>
                  <a:pt x="281493" y="405300"/>
                  <a:pt x="285996" y="502121"/>
                  <a:pt x="283744" y="580929"/>
                </a:cubicBezTo>
                <a:cubicBezTo>
                  <a:pt x="281492" y="659737"/>
                  <a:pt x="274736" y="740798"/>
                  <a:pt x="256721" y="810599"/>
                </a:cubicBezTo>
                <a:cubicBezTo>
                  <a:pt x="238706" y="880400"/>
                  <a:pt x="218438" y="934440"/>
                  <a:pt x="175651" y="999738"/>
                </a:cubicBezTo>
                <a:cubicBezTo>
                  <a:pt x="132864" y="1065036"/>
                  <a:pt x="0" y="1202388"/>
                  <a:pt x="0" y="1202388"/>
                </a:cubicBezTo>
              </a:path>
            </a:pathLst>
          </a:cu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9254" y="5105405"/>
            <a:ext cx="651891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km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607581" y="5605409"/>
            <a:ext cx="736800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1000 km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730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53465" y="2026496"/>
            <a:ext cx="8831772" cy="4796725"/>
            <a:chOff x="153465" y="2026496"/>
            <a:chExt cx="8831772" cy="4796725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338351" y="2651018"/>
              <a:ext cx="141577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19251" y="2651018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47491" y="5784840"/>
              <a:ext cx="11592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66591" y="5795972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38989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Construction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923809" y="2108055"/>
            <a:ext cx="7696617" cy="55647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Objective Tests: </a:t>
            </a:r>
            <a:r>
              <a:rPr lang="en-US" dirty="0" smtClean="0"/>
              <a:t>Arc </a:t>
            </a:r>
            <a:r>
              <a:rPr lang="en-US" dirty="0"/>
              <a:t>Averaged Tangential Wind</a:t>
            </a:r>
            <a:endParaRPr lang="en-US" baseline="30000" dirty="0"/>
          </a:p>
        </p:txBody>
      </p:sp>
      <p:sp>
        <p:nvSpPr>
          <p:cNvPr id="17" name="Oval 16"/>
          <p:cNvSpPr/>
          <p:nvPr/>
        </p:nvSpPr>
        <p:spPr>
          <a:xfrm>
            <a:off x="873884" y="1205803"/>
            <a:ext cx="949360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88523" y="1205803"/>
            <a:ext cx="1218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Circulation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Area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403413" y="1205803"/>
            <a:ext cx="687458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0800000">
            <a:off x="3361117" y="1598479"/>
            <a:ext cx="729753" cy="196926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76771" y="1040994"/>
            <a:ext cx="1936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Azimuthally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Averaged Tan Wind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918236" y="3228884"/>
            <a:ext cx="1202536" cy="810598"/>
          </a:xfrm>
          <a:custGeom>
            <a:avLst/>
            <a:gdLst>
              <a:gd name="connsiteX0" fmla="*/ 0 w 1202536"/>
              <a:gd name="connsiteY0" fmla="*/ 0 h 810598"/>
              <a:gd name="connsiteX1" fmla="*/ 378326 w 1202536"/>
              <a:gd name="connsiteY1" fmla="*/ 27020 h 810598"/>
              <a:gd name="connsiteX2" fmla="*/ 621536 w 1202536"/>
              <a:gd name="connsiteY2" fmla="*/ 135099 h 810598"/>
              <a:gd name="connsiteX3" fmla="*/ 743140 w 1202536"/>
              <a:gd name="connsiteY3" fmla="*/ 189139 h 810598"/>
              <a:gd name="connsiteX4" fmla="*/ 932303 w 1202536"/>
              <a:gd name="connsiteY4" fmla="*/ 270199 h 810598"/>
              <a:gd name="connsiteX5" fmla="*/ 1121466 w 1202536"/>
              <a:gd name="connsiteY5" fmla="*/ 418809 h 810598"/>
              <a:gd name="connsiteX6" fmla="*/ 1202536 w 1202536"/>
              <a:gd name="connsiteY6" fmla="*/ 526889 h 810598"/>
              <a:gd name="connsiteX7" fmla="*/ 824210 w 1202536"/>
              <a:gd name="connsiteY7" fmla="*/ 810598 h 810598"/>
              <a:gd name="connsiteX8" fmla="*/ 689094 w 1202536"/>
              <a:gd name="connsiteY8" fmla="*/ 702518 h 810598"/>
              <a:gd name="connsiteX9" fmla="*/ 540466 w 1202536"/>
              <a:gd name="connsiteY9" fmla="*/ 607948 h 810598"/>
              <a:gd name="connsiteX10" fmla="*/ 351303 w 1202536"/>
              <a:gd name="connsiteY10" fmla="*/ 540399 h 810598"/>
              <a:gd name="connsiteX11" fmla="*/ 202675 w 1202536"/>
              <a:gd name="connsiteY11" fmla="*/ 513379 h 810598"/>
              <a:gd name="connsiteX12" fmla="*/ 81070 w 1202536"/>
              <a:gd name="connsiteY12" fmla="*/ 486359 h 810598"/>
              <a:gd name="connsiteX13" fmla="*/ 81070 w 1202536"/>
              <a:gd name="connsiteY13" fmla="*/ 486359 h 810598"/>
              <a:gd name="connsiteX14" fmla="*/ 0 w 1202536"/>
              <a:gd name="connsiteY14" fmla="*/ 0 h 810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2536" h="810598">
                <a:moveTo>
                  <a:pt x="0" y="0"/>
                </a:moveTo>
                <a:lnTo>
                  <a:pt x="378326" y="27020"/>
                </a:lnTo>
                <a:lnTo>
                  <a:pt x="621536" y="135099"/>
                </a:lnTo>
                <a:lnTo>
                  <a:pt x="743140" y="189139"/>
                </a:lnTo>
                <a:lnTo>
                  <a:pt x="932303" y="270199"/>
                </a:lnTo>
                <a:lnTo>
                  <a:pt x="1121466" y="418809"/>
                </a:lnTo>
                <a:lnTo>
                  <a:pt x="1202536" y="526889"/>
                </a:lnTo>
                <a:lnTo>
                  <a:pt x="824210" y="810598"/>
                </a:lnTo>
                <a:lnTo>
                  <a:pt x="689094" y="702518"/>
                </a:lnTo>
                <a:lnTo>
                  <a:pt x="540466" y="607948"/>
                </a:lnTo>
                <a:lnTo>
                  <a:pt x="351303" y="540399"/>
                </a:lnTo>
                <a:lnTo>
                  <a:pt x="202675" y="513379"/>
                </a:lnTo>
                <a:lnTo>
                  <a:pt x="81070" y="486359"/>
                </a:lnTo>
                <a:lnTo>
                  <a:pt x="81070" y="486359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baseline="30000" dirty="0"/>
          </a:p>
        </p:txBody>
      </p:sp>
      <p:sp>
        <p:nvSpPr>
          <p:cNvPr id="28" name="Oval 27"/>
          <p:cNvSpPr/>
          <p:nvPr/>
        </p:nvSpPr>
        <p:spPr>
          <a:xfrm>
            <a:off x="4103796" y="3720979"/>
            <a:ext cx="1773764" cy="156909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Wind   &gt; 1 ms</a:t>
            </a:r>
            <a:r>
              <a:rPr lang="en-US" sz="16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rotated at 10</a:t>
            </a:r>
            <a:r>
              <a:rPr lang="en-US" sz="16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intervals</a:t>
            </a:r>
            <a:endParaRPr lang="en-US" sz="1600" b="1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67073" y="3242394"/>
            <a:ext cx="2808777" cy="2512855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823516" y="3917892"/>
            <a:ext cx="284307" cy="1202388"/>
          </a:xfrm>
          <a:custGeom>
            <a:avLst/>
            <a:gdLst>
              <a:gd name="connsiteX0" fmla="*/ 108093 w 284307"/>
              <a:gd name="connsiteY0" fmla="*/ 0 h 1202388"/>
              <a:gd name="connsiteX1" fmla="*/ 216186 w 284307"/>
              <a:gd name="connsiteY1" fmla="*/ 175630 h 1202388"/>
              <a:gd name="connsiteX2" fmla="*/ 270233 w 284307"/>
              <a:gd name="connsiteY2" fmla="*/ 337750 h 1202388"/>
              <a:gd name="connsiteX3" fmla="*/ 283744 w 284307"/>
              <a:gd name="connsiteY3" fmla="*/ 580929 h 1202388"/>
              <a:gd name="connsiteX4" fmla="*/ 256721 w 284307"/>
              <a:gd name="connsiteY4" fmla="*/ 810599 h 1202388"/>
              <a:gd name="connsiteX5" fmla="*/ 175651 w 284307"/>
              <a:gd name="connsiteY5" fmla="*/ 999738 h 1202388"/>
              <a:gd name="connsiteX6" fmla="*/ 0 w 284307"/>
              <a:gd name="connsiteY6" fmla="*/ 1202388 h 120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307" h="1202388">
                <a:moveTo>
                  <a:pt x="108093" y="0"/>
                </a:moveTo>
                <a:cubicBezTo>
                  <a:pt x="148628" y="59669"/>
                  <a:pt x="189163" y="119338"/>
                  <a:pt x="216186" y="175630"/>
                </a:cubicBezTo>
                <a:cubicBezTo>
                  <a:pt x="243209" y="231922"/>
                  <a:pt x="258973" y="270200"/>
                  <a:pt x="270233" y="337750"/>
                </a:cubicBezTo>
                <a:cubicBezTo>
                  <a:pt x="281493" y="405300"/>
                  <a:pt x="285996" y="502121"/>
                  <a:pt x="283744" y="580929"/>
                </a:cubicBezTo>
                <a:cubicBezTo>
                  <a:pt x="281492" y="659737"/>
                  <a:pt x="274736" y="740798"/>
                  <a:pt x="256721" y="810599"/>
                </a:cubicBezTo>
                <a:cubicBezTo>
                  <a:pt x="238706" y="880400"/>
                  <a:pt x="218438" y="934440"/>
                  <a:pt x="175651" y="999738"/>
                </a:cubicBezTo>
                <a:cubicBezTo>
                  <a:pt x="132864" y="1065036"/>
                  <a:pt x="0" y="1202388"/>
                  <a:pt x="0" y="1202388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603183">
            <a:off x="5292253" y="3406304"/>
            <a:ext cx="516337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E0E0E0"/>
                </a:solidFill>
              </a:rPr>
              <a:t>60</a:t>
            </a:r>
            <a:r>
              <a:rPr lang="en-US" b="1" baseline="30000" dirty="0">
                <a:solidFill>
                  <a:srgbClr val="E0E0E0"/>
                </a:solidFill>
              </a:rPr>
              <a:t>o</a:t>
            </a:r>
          </a:p>
        </p:txBody>
      </p:sp>
      <p:sp>
        <p:nvSpPr>
          <p:cNvPr id="32" name="Freeform 31"/>
          <p:cNvSpPr/>
          <p:nvPr/>
        </p:nvSpPr>
        <p:spPr>
          <a:xfrm>
            <a:off x="6242376" y="1215898"/>
            <a:ext cx="310768" cy="202649"/>
          </a:xfrm>
          <a:custGeom>
            <a:avLst/>
            <a:gdLst>
              <a:gd name="connsiteX0" fmla="*/ 13512 w 310768"/>
              <a:gd name="connsiteY0" fmla="*/ 135099 h 202649"/>
              <a:gd name="connsiteX1" fmla="*/ 0 w 310768"/>
              <a:gd name="connsiteY1" fmla="*/ 0 h 202649"/>
              <a:gd name="connsiteX2" fmla="*/ 0 w 310768"/>
              <a:gd name="connsiteY2" fmla="*/ 0 h 202649"/>
              <a:gd name="connsiteX3" fmla="*/ 175651 w 310768"/>
              <a:gd name="connsiteY3" fmla="*/ 27020 h 202649"/>
              <a:gd name="connsiteX4" fmla="*/ 310768 w 310768"/>
              <a:gd name="connsiteY4" fmla="*/ 94569 h 202649"/>
              <a:gd name="connsiteX5" fmla="*/ 310768 w 310768"/>
              <a:gd name="connsiteY5" fmla="*/ 94569 h 202649"/>
              <a:gd name="connsiteX6" fmla="*/ 243210 w 310768"/>
              <a:gd name="connsiteY6" fmla="*/ 202649 h 202649"/>
              <a:gd name="connsiteX7" fmla="*/ 243210 w 310768"/>
              <a:gd name="connsiteY7" fmla="*/ 202649 h 202649"/>
              <a:gd name="connsiteX8" fmla="*/ 135116 w 310768"/>
              <a:gd name="connsiteY8" fmla="*/ 135099 h 202649"/>
              <a:gd name="connsiteX9" fmla="*/ 135116 w 310768"/>
              <a:gd name="connsiteY9" fmla="*/ 135099 h 202649"/>
              <a:gd name="connsiteX10" fmla="*/ 13512 w 310768"/>
              <a:gd name="connsiteY10" fmla="*/ 135099 h 20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768" h="202649">
                <a:moveTo>
                  <a:pt x="13512" y="135099"/>
                </a:moveTo>
                <a:lnTo>
                  <a:pt x="0" y="0"/>
                </a:lnTo>
                <a:lnTo>
                  <a:pt x="0" y="0"/>
                </a:lnTo>
                <a:lnTo>
                  <a:pt x="175651" y="27020"/>
                </a:lnTo>
                <a:lnTo>
                  <a:pt x="310768" y="94569"/>
                </a:lnTo>
                <a:lnTo>
                  <a:pt x="310768" y="94569"/>
                </a:lnTo>
                <a:lnTo>
                  <a:pt x="243210" y="202649"/>
                </a:lnTo>
                <a:lnTo>
                  <a:pt x="243210" y="202649"/>
                </a:lnTo>
                <a:lnTo>
                  <a:pt x="135116" y="135099"/>
                </a:lnTo>
                <a:lnTo>
                  <a:pt x="135116" y="135099"/>
                </a:lnTo>
                <a:lnTo>
                  <a:pt x="13512" y="135099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77560" y="1219313"/>
            <a:ext cx="783678" cy="57827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9704" y="1339481"/>
            <a:ext cx="457756" cy="33800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822186" y="1167016"/>
            <a:ext cx="1936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Arc Averaged Tan Wind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470436" y="1376640"/>
            <a:ext cx="116765" cy="314353"/>
          </a:xfrm>
          <a:custGeom>
            <a:avLst/>
            <a:gdLst>
              <a:gd name="connsiteX0" fmla="*/ 108093 w 284307"/>
              <a:gd name="connsiteY0" fmla="*/ 0 h 1202388"/>
              <a:gd name="connsiteX1" fmla="*/ 216186 w 284307"/>
              <a:gd name="connsiteY1" fmla="*/ 175630 h 1202388"/>
              <a:gd name="connsiteX2" fmla="*/ 270233 w 284307"/>
              <a:gd name="connsiteY2" fmla="*/ 337750 h 1202388"/>
              <a:gd name="connsiteX3" fmla="*/ 283744 w 284307"/>
              <a:gd name="connsiteY3" fmla="*/ 580929 h 1202388"/>
              <a:gd name="connsiteX4" fmla="*/ 256721 w 284307"/>
              <a:gd name="connsiteY4" fmla="*/ 810599 h 1202388"/>
              <a:gd name="connsiteX5" fmla="*/ 175651 w 284307"/>
              <a:gd name="connsiteY5" fmla="*/ 999738 h 1202388"/>
              <a:gd name="connsiteX6" fmla="*/ 0 w 284307"/>
              <a:gd name="connsiteY6" fmla="*/ 1202388 h 120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307" h="1202388">
                <a:moveTo>
                  <a:pt x="108093" y="0"/>
                </a:moveTo>
                <a:cubicBezTo>
                  <a:pt x="148628" y="59669"/>
                  <a:pt x="189163" y="119338"/>
                  <a:pt x="216186" y="175630"/>
                </a:cubicBezTo>
                <a:cubicBezTo>
                  <a:pt x="243209" y="231922"/>
                  <a:pt x="258973" y="270200"/>
                  <a:pt x="270233" y="337750"/>
                </a:cubicBezTo>
                <a:cubicBezTo>
                  <a:pt x="281493" y="405300"/>
                  <a:pt x="285996" y="502121"/>
                  <a:pt x="283744" y="580929"/>
                </a:cubicBezTo>
                <a:cubicBezTo>
                  <a:pt x="281492" y="659737"/>
                  <a:pt x="274736" y="740798"/>
                  <a:pt x="256721" y="810599"/>
                </a:cubicBezTo>
                <a:cubicBezTo>
                  <a:pt x="238706" y="880400"/>
                  <a:pt x="218438" y="934440"/>
                  <a:pt x="175651" y="999738"/>
                </a:cubicBezTo>
                <a:cubicBezTo>
                  <a:pt x="132864" y="1065036"/>
                  <a:pt x="0" y="1202388"/>
                  <a:pt x="0" y="1202388"/>
                </a:cubicBezTo>
              </a:path>
            </a:pathLst>
          </a:custGeom>
          <a:ln w="254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9254" y="5105405"/>
            <a:ext cx="651891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500 km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607581" y="5605409"/>
            <a:ext cx="736800" cy="27699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1000 km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36021" y="1215463"/>
            <a:ext cx="7019235" cy="5475269"/>
            <a:chOff x="1236021" y="1215463"/>
            <a:chExt cx="7019235" cy="5475269"/>
          </a:xfrm>
        </p:grpSpPr>
        <p:pic>
          <p:nvPicPr>
            <p:cNvPr id="44" name="Picture 43" descr="Slide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4134" r="5726" b="2769"/>
            <a:stretch/>
          </p:blipFill>
          <p:spPr>
            <a:xfrm>
              <a:off x="1236021" y="1215463"/>
              <a:ext cx="7019235" cy="547526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45" name="Straight Arrow Connector 44"/>
            <p:cNvCxnSpPr>
              <a:stCxn id="46" idx="2"/>
            </p:cNvCxnSpPr>
            <p:nvPr/>
          </p:nvCxnSpPr>
          <p:spPr>
            <a:xfrm flipH="1">
              <a:off x="6553144" y="2057015"/>
              <a:ext cx="270133" cy="125292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6120772" y="1533795"/>
              <a:ext cx="1405010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Min: 0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Arc Center: 170</a:t>
              </a:r>
              <a:r>
                <a:rPr lang="en-US" sz="1400" b="1" baseline="30000" dirty="0" smtClean="0"/>
                <a:t>o</a:t>
              </a:r>
              <a:r>
                <a:rPr lang="en-US" sz="1400" b="1" dirty="0" smtClean="0"/>
                <a:t> </a:t>
              </a:r>
              <a:endParaRPr lang="en-US" sz="1400" b="1" dirty="0"/>
            </a:p>
          </p:txBody>
        </p:sp>
        <p:cxnSp>
          <p:nvCxnSpPr>
            <p:cNvPr id="47" name="Straight Arrow Connector 46"/>
            <p:cNvCxnSpPr>
              <a:stCxn id="48" idx="2"/>
            </p:cNvCxnSpPr>
            <p:nvPr/>
          </p:nvCxnSpPr>
          <p:spPr>
            <a:xfrm>
              <a:off x="6822186" y="4528682"/>
              <a:ext cx="185710" cy="107672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119681" y="4005462"/>
              <a:ext cx="1405010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Min: 3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Arc Center: 250</a:t>
              </a:r>
              <a:r>
                <a:rPr lang="en-US" sz="1400" b="1" baseline="30000" dirty="0" smtClean="0"/>
                <a:t>o</a:t>
              </a:r>
              <a:r>
                <a:rPr lang="en-US" sz="1400" b="1" dirty="0" smtClean="0"/>
                <a:t> </a:t>
              </a:r>
              <a:endParaRPr lang="en-US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823244" y="2107398"/>
              <a:ext cx="852479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Trough</a:t>
              </a:r>
              <a:endParaRPr lang="en-US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23244" y="4745611"/>
              <a:ext cx="100824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CA Gyre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7613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6"/>
          <p:cNvSpPr txBox="1">
            <a:spLocks/>
          </p:cNvSpPr>
          <p:nvPr/>
        </p:nvSpPr>
        <p:spPr>
          <a:xfrm>
            <a:off x="166976" y="1376124"/>
            <a:ext cx="8852085" cy="5512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Formulate a series of objective tests using criteria identified from prior literature of MGs and MDs</a:t>
            </a:r>
          </a:p>
          <a:p>
            <a:pPr>
              <a:buClrTx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Screening to omit other large scale features</a:t>
            </a:r>
          </a:p>
          <a:p>
            <a:pPr lvl="1">
              <a:buClrTx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Large TCs</a:t>
            </a:r>
          </a:p>
          <a:p>
            <a:pPr lvl="1">
              <a:buClrTx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Monsoon trough</a:t>
            </a:r>
          </a:p>
          <a:p>
            <a:pPr lvl="1">
              <a:buClrTx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asterly waves</a:t>
            </a:r>
          </a:p>
          <a:p>
            <a:pPr lvl="1">
              <a:buClrTx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ow-level jets</a:t>
            </a:r>
          </a:p>
          <a:p>
            <a:pPr lvl="1">
              <a:buClrTx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ther non-closed disturbances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3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6"/>
          <p:cNvSpPr txBox="1">
            <a:spLocks/>
          </p:cNvSpPr>
          <p:nvPr/>
        </p:nvSpPr>
        <p:spPr>
          <a:xfrm>
            <a:off x="166976" y="1376124"/>
            <a:ext cx="8852085" cy="5512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Formulate a series of objective tests using criteria identified from prior literature of MGs and MDs</a:t>
            </a:r>
          </a:p>
          <a:p>
            <a:r>
              <a:rPr lang="en-US" sz="3200" dirty="0" smtClean="0"/>
              <a:t>Screening to omit other large scale features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Large TCs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Monsoon troughs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E</a:t>
            </a:r>
            <a:r>
              <a:rPr lang="en-US" dirty="0" smtClean="0">
                <a:solidFill>
                  <a:srgbClr val="000090"/>
                </a:solidFill>
              </a:rPr>
              <a:t>asterly waves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ow-level jets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O</a:t>
            </a:r>
            <a:r>
              <a:rPr lang="en-US" dirty="0" smtClean="0">
                <a:solidFill>
                  <a:srgbClr val="000090"/>
                </a:solidFill>
              </a:rPr>
              <a:t>ther non-closed disturbances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64" name="Rectangle 63"/>
          <p:cNvSpPr/>
          <p:nvPr/>
        </p:nvSpPr>
        <p:spPr>
          <a:xfrm>
            <a:off x="4837166" y="1033410"/>
            <a:ext cx="4306834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839726" y="1491906"/>
            <a:ext cx="1992643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1. Area Domain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36436" y="2129469"/>
            <a:ext cx="3275256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Region screened every 6 hours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1May – 30 November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1980 </a:t>
            </a:r>
            <a:r>
              <a:rPr lang="en-US" b="1" dirty="0" smtClean="0">
                <a:solidFill>
                  <a:srgbClr val="000090"/>
                </a:solidFill>
              </a:rPr>
              <a:t>–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2010 </a:t>
            </a:r>
            <a:r>
              <a:rPr lang="en-US" dirty="0" smtClean="0">
                <a:solidFill>
                  <a:srgbClr val="000090"/>
                </a:solidFill>
              </a:rPr>
              <a:t>(31 years)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396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5" name="Rectangle 64"/>
          <p:cNvSpPr/>
          <p:nvPr/>
        </p:nvSpPr>
        <p:spPr>
          <a:xfrm>
            <a:off x="0" y="4115130"/>
            <a:ext cx="9144000" cy="27509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4804878" y="3926218"/>
            <a:ext cx="1992643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2. Circulation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04878" y="5282548"/>
            <a:ext cx="4241248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Macroscopic measure of rotation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500 </a:t>
            </a:r>
            <a:r>
              <a:rPr lang="en-US" b="1" dirty="0" smtClean="0">
                <a:solidFill>
                  <a:srgbClr val="000090"/>
                </a:solidFill>
              </a:rPr>
              <a:t>– </a:t>
            </a:r>
            <a:r>
              <a:rPr lang="en-US" dirty="0" smtClean="0">
                <a:solidFill>
                  <a:srgbClr val="000090"/>
                </a:solidFill>
              </a:rPr>
              <a:t>1000 </a:t>
            </a:r>
            <a:r>
              <a:rPr lang="en-US" dirty="0" smtClean="0">
                <a:solidFill>
                  <a:srgbClr val="000090"/>
                </a:solidFill>
              </a:rPr>
              <a:t>km circulation &gt; 1*10</a:t>
            </a:r>
            <a:r>
              <a:rPr lang="en-US" baseline="30000" dirty="0" smtClean="0">
                <a:solidFill>
                  <a:srgbClr val="000090"/>
                </a:solidFill>
              </a:rPr>
              <a:t>-5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Maximum value identifies gyre center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803343" y="4470479"/>
            <a:ext cx="2160993" cy="674638"/>
            <a:chOff x="4808168" y="4413179"/>
            <a:chExt cx="2160993" cy="674638"/>
          </a:xfrm>
        </p:grpSpPr>
        <p:grpSp>
          <p:nvGrpSpPr>
            <p:cNvPr id="63" name="Group 62"/>
            <p:cNvGrpSpPr/>
            <p:nvPr/>
          </p:nvGrpSpPr>
          <p:grpSpPr>
            <a:xfrm>
              <a:off x="4819065" y="4413180"/>
              <a:ext cx="2150096" cy="674637"/>
              <a:chOff x="417967" y="2223355"/>
              <a:chExt cx="3307840" cy="1037903"/>
            </a:xfrm>
          </p:grpSpPr>
          <p:pic>
            <p:nvPicPr>
              <p:cNvPr id="66" name="Picture 65" descr="Screen shot 2012-04-13 at 6.04.33 PM.png"/>
              <p:cNvPicPr>
                <a:picLocks noChangeAspect="1"/>
              </p:cNvPicPr>
              <p:nvPr/>
            </p:nvPicPr>
            <p:blipFill rotWithShape="1">
              <a:blip r:embed="rId5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477"/>
              <a:stretch/>
            </p:blipFill>
            <p:spPr>
              <a:xfrm>
                <a:off x="417967" y="2223355"/>
                <a:ext cx="3307840" cy="1003133"/>
              </a:xfrm>
              <a:prstGeom prst="rect">
                <a:avLst/>
              </a:prstGeom>
            </p:spPr>
          </p:pic>
          <p:pic>
            <p:nvPicPr>
              <p:cNvPr id="67" name="Picture 66" descr="Screen shot 2012-04-13 at 6.04.33 PM.png"/>
              <p:cNvPicPr>
                <a:picLocks noChangeAspect="1"/>
              </p:cNvPicPr>
              <p:nvPr/>
            </p:nvPicPr>
            <p:blipFill rotWithShape="1">
              <a:blip r:embed="rId5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851" r="69936" b="37968"/>
              <a:stretch/>
            </p:blipFill>
            <p:spPr>
              <a:xfrm>
                <a:off x="417967" y="2396328"/>
                <a:ext cx="994462" cy="470794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4" name="Rectangle 83"/>
              <p:cNvSpPr/>
              <p:nvPr/>
            </p:nvSpPr>
            <p:spPr>
              <a:xfrm>
                <a:off x="417968" y="2994579"/>
                <a:ext cx="994462" cy="2666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4808168" y="4413179"/>
              <a:ext cx="1992643" cy="67463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900413" y="4470479"/>
            <a:ext cx="224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Using Stokes’s theorem</a:t>
            </a:r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7317470" y="2548537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5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756021" y="4870965"/>
            <a:ext cx="5486400" cy="982382"/>
            <a:chOff x="-576729" y="4542263"/>
            <a:chExt cx="5486400" cy="982382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5221118"/>
                </p:ext>
              </p:extLst>
            </p:nvPr>
          </p:nvGraphicFramePr>
          <p:xfrm>
            <a:off x="-576729" y="4572145"/>
            <a:ext cx="5486400" cy="952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" name="Document" r:id="rId3" imgW="5486400" imgH="952500" progId="Word.Document.12">
                    <p:embed/>
                  </p:oleObj>
                </mc:Choice>
                <mc:Fallback>
                  <p:oleObj name="Document" r:id="rId3" imgW="5486400" imgH="9525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576729" y="4572145"/>
                          <a:ext cx="5486400" cy="952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6" name="Group 85"/>
            <p:cNvGrpSpPr/>
            <p:nvPr/>
          </p:nvGrpSpPr>
          <p:grpSpPr>
            <a:xfrm>
              <a:off x="1650698" y="4542263"/>
              <a:ext cx="1307655" cy="758838"/>
              <a:chOff x="4808168" y="4413179"/>
              <a:chExt cx="1992643" cy="674646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4819066" y="4914483"/>
                <a:ext cx="646400" cy="173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808168" y="4413179"/>
                <a:ext cx="1992643" cy="6746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3785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59" name="Right Arrow 58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101" name="Oval 100"/>
          <p:cNvSpPr/>
          <p:nvPr/>
        </p:nvSpPr>
        <p:spPr>
          <a:xfrm>
            <a:off x="2401792" y="2641501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310210" y="2117563"/>
            <a:ext cx="1926435" cy="17382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462536" y="4371677"/>
            <a:ext cx="4716976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3. Azimuthally Averaged Tangential Wind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462536" y="5711603"/>
            <a:ext cx="4577166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Max tangential </a:t>
            </a:r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ind &gt; 5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Distance of max tangential wind &gt; 500 km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Most effective at omitting large TCs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0563" y="4900847"/>
            <a:ext cx="304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/>
              <a:t>T</a:t>
            </a:r>
            <a:r>
              <a:rPr lang="en-US" dirty="0" smtClean="0"/>
              <a:t>rue in case of circular circuit</a:t>
            </a:r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7317470" y="2548537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17470" y="5400187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" y="1033410"/>
            <a:ext cx="4514884" cy="30114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44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ultiply 40"/>
          <p:cNvSpPr/>
          <p:nvPr/>
        </p:nvSpPr>
        <p:spPr>
          <a:xfrm>
            <a:off x="7263570" y="5345924"/>
            <a:ext cx="262291" cy="276999"/>
          </a:xfrm>
          <a:prstGeom prst="mathMultiply">
            <a:avLst/>
          </a:prstGeom>
          <a:solidFill>
            <a:srgbClr val="000090">
              <a:alpha val="15000"/>
            </a:srgbClr>
          </a:solidFill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3785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280920" y="4290980"/>
            <a:ext cx="2106583" cy="2021096"/>
            <a:chOff x="1310492" y="4228844"/>
            <a:chExt cx="2106583" cy="2021096"/>
          </a:xfrm>
        </p:grpSpPr>
        <p:grpSp>
          <p:nvGrpSpPr>
            <p:cNvPr id="43" name="Group 42"/>
            <p:cNvGrpSpPr/>
            <p:nvPr/>
          </p:nvGrpSpPr>
          <p:grpSpPr>
            <a:xfrm>
              <a:off x="1310492" y="4228844"/>
              <a:ext cx="2106583" cy="2021096"/>
              <a:chOff x="1362771" y="4215254"/>
              <a:chExt cx="2106583" cy="2021096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2408477" y="4215254"/>
                <a:ext cx="897704" cy="656923"/>
              </a:xfrm>
              <a:custGeom>
                <a:avLst/>
                <a:gdLst>
                  <a:gd name="connsiteX0" fmla="*/ 175161 w 897704"/>
                  <a:gd name="connsiteY0" fmla="*/ 10949 h 656923"/>
                  <a:gd name="connsiteX1" fmla="*/ 437904 w 897704"/>
                  <a:gd name="connsiteY1" fmla="*/ 109488 h 656923"/>
                  <a:gd name="connsiteX2" fmla="*/ 656857 w 897704"/>
                  <a:gd name="connsiteY2" fmla="*/ 218975 h 656923"/>
                  <a:gd name="connsiteX3" fmla="*/ 897704 w 897704"/>
                  <a:gd name="connsiteY3" fmla="*/ 437949 h 656923"/>
                  <a:gd name="connsiteX4" fmla="*/ 897704 w 897704"/>
                  <a:gd name="connsiteY4" fmla="*/ 437949 h 656923"/>
                  <a:gd name="connsiteX5" fmla="*/ 569276 w 897704"/>
                  <a:gd name="connsiteY5" fmla="*/ 656923 h 656923"/>
                  <a:gd name="connsiteX6" fmla="*/ 448852 w 897704"/>
                  <a:gd name="connsiteY6" fmla="*/ 514590 h 656923"/>
                  <a:gd name="connsiteX7" fmla="*/ 229900 w 897704"/>
                  <a:gd name="connsiteY7" fmla="*/ 416052 h 656923"/>
                  <a:gd name="connsiteX8" fmla="*/ 21895 w 897704"/>
                  <a:gd name="connsiteY8" fmla="*/ 383205 h 656923"/>
                  <a:gd name="connsiteX9" fmla="*/ 21895 w 897704"/>
                  <a:gd name="connsiteY9" fmla="*/ 383205 h 656923"/>
                  <a:gd name="connsiteX10" fmla="*/ 0 w 897704"/>
                  <a:gd name="connsiteY10" fmla="*/ 0 h 656923"/>
                  <a:gd name="connsiteX11" fmla="*/ 175161 w 897704"/>
                  <a:gd name="connsiteY11" fmla="*/ 10949 h 65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7704" h="656923">
                    <a:moveTo>
                      <a:pt x="175161" y="10949"/>
                    </a:moveTo>
                    <a:lnTo>
                      <a:pt x="437904" y="109488"/>
                    </a:lnTo>
                    <a:lnTo>
                      <a:pt x="656857" y="218975"/>
                    </a:lnTo>
                    <a:lnTo>
                      <a:pt x="897704" y="437949"/>
                    </a:lnTo>
                    <a:lnTo>
                      <a:pt x="897704" y="437949"/>
                    </a:lnTo>
                    <a:lnTo>
                      <a:pt x="569276" y="656923"/>
                    </a:lnTo>
                    <a:lnTo>
                      <a:pt x="448852" y="514590"/>
                    </a:lnTo>
                    <a:lnTo>
                      <a:pt x="229900" y="416052"/>
                    </a:lnTo>
                    <a:lnTo>
                      <a:pt x="21895" y="383205"/>
                    </a:lnTo>
                    <a:lnTo>
                      <a:pt x="21895" y="383205"/>
                    </a:lnTo>
                    <a:lnTo>
                      <a:pt x="0" y="0"/>
                    </a:lnTo>
                    <a:lnTo>
                      <a:pt x="175161" y="10949"/>
                    </a:lnTo>
                    <a:close/>
                  </a:path>
                </a:pathLst>
              </a:custGeom>
              <a:solidFill>
                <a:srgbClr val="000090">
                  <a:alpha val="20000"/>
                </a:srgbClr>
              </a:solidFill>
              <a:ln w="2540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362771" y="4240357"/>
                <a:ext cx="2106583" cy="1995993"/>
                <a:chOff x="5660154" y="883227"/>
                <a:chExt cx="2106583" cy="1995993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043116" y="1235688"/>
                  <a:ext cx="1330323" cy="1176819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60154" y="883227"/>
                  <a:ext cx="2106583" cy="1884641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999248" y="1805980"/>
                  <a:ext cx="142041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Rotated at 10</a:t>
                  </a:r>
                  <a:r>
                    <a:rPr lang="en-US" sz="12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o</a:t>
                  </a:r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intervals</a:t>
                  </a:r>
                  <a:endParaRPr lang="en-US" sz="12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984844" y="1280336"/>
                  <a:ext cx="143482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Min V</a:t>
                  </a:r>
                  <a:r>
                    <a:rPr lang="en-US" sz="1200" b="1" kern="1200" baseline="-25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t</a:t>
                  </a:r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Wind</a:t>
                  </a:r>
                </a:p>
                <a:p>
                  <a:pPr algn="ctr"/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&gt; 1 m s</a:t>
                  </a:r>
                  <a:r>
                    <a:rPr lang="en-US" sz="12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-1</a:t>
                  </a:r>
                  <a:endParaRPr lang="en-US" sz="12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431534" y="2230606"/>
                  <a:ext cx="569387" cy="24622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kern="1200" dirty="0" smtClean="0"/>
                    <a:t>500 km</a:t>
                  </a:r>
                  <a:endParaRPr lang="en-US" sz="1000" kern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390056" y="2632999"/>
                  <a:ext cx="634383" cy="24622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kern="1200" dirty="0" smtClean="0"/>
                    <a:t>1000 km</a:t>
                  </a:r>
                  <a:endParaRPr lang="en-US" sz="1000" kern="1200" dirty="0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 rot="1351796">
                <a:off x="2620215" y="4330473"/>
                <a:ext cx="466193" cy="3385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60</a:t>
                </a:r>
                <a:r>
                  <a:rPr lang="en-US" sz="1600" b="1" baseline="30000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o</a:t>
                </a:r>
                <a:endParaRPr lang="en-US" sz="1600" b="1" baseline="30000" dirty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44" name="Multiply 43"/>
            <p:cNvSpPr/>
            <p:nvPr/>
          </p:nvSpPr>
          <p:spPr>
            <a:xfrm>
              <a:off x="2255222" y="5011007"/>
              <a:ext cx="262291" cy="276999"/>
            </a:xfrm>
            <a:prstGeom prst="mathMultiply">
              <a:avLst/>
            </a:prstGeom>
            <a:solidFill>
              <a:srgbClr val="000090">
                <a:alpha val="15000"/>
              </a:srgbClr>
            </a:solidFill>
            <a:ln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5" name="Rectangle 64"/>
          <p:cNvSpPr/>
          <p:nvPr/>
        </p:nvSpPr>
        <p:spPr>
          <a:xfrm>
            <a:off x="0" y="4115130"/>
            <a:ext cx="5904585" cy="27509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ultiply 68"/>
          <p:cNvSpPr/>
          <p:nvPr/>
        </p:nvSpPr>
        <p:spPr>
          <a:xfrm>
            <a:off x="7245456" y="2473355"/>
            <a:ext cx="262291" cy="276999"/>
          </a:xfrm>
          <a:prstGeom prst="mathMultiply">
            <a:avLst/>
          </a:prstGeom>
          <a:solidFill>
            <a:srgbClr val="000090">
              <a:alpha val="15000"/>
            </a:srgbClr>
          </a:solidFill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06017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500-1000 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59" name="Right Arrow 58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/>
          <p:nvPr/>
        </p:nvSpPr>
        <p:spPr>
          <a:xfrm>
            <a:off x="2378032" y="2550521"/>
            <a:ext cx="284191" cy="276999"/>
          </a:xfrm>
          <a:prstGeom prst="mathMultiply">
            <a:avLst/>
          </a:prstGeom>
          <a:solidFill>
            <a:srgbClr val="000090">
              <a:alpha val="20000"/>
            </a:srgbClr>
          </a:solidFill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677596" y="2411613"/>
            <a:ext cx="930824" cy="497953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i="1" dirty="0" smtClean="0"/>
              <a:t>C</a:t>
            </a:r>
            <a:r>
              <a:rPr lang="en-US" sz="1200" b="1" dirty="0" smtClean="0"/>
              <a:t> Max = Gyre Center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4789" y="1125218"/>
            <a:ext cx="4440096" cy="30223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310210" y="2117563"/>
            <a:ext cx="1926435" cy="17382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462536" y="3358711"/>
            <a:ext cx="4716976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3. Azimuthally Averaged Tangential Wind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462536" y="3956070"/>
            <a:ext cx="4577166" cy="646331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Max tangential </a:t>
            </a:r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ind &gt; 5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Distance of max tangential wind &gt; 500 km</a:t>
            </a:r>
          </a:p>
        </p:txBody>
      </p:sp>
      <p:sp>
        <p:nvSpPr>
          <p:cNvPr id="96" name="Rectangle 95"/>
          <p:cNvSpPr/>
          <p:nvPr/>
        </p:nvSpPr>
        <p:spPr>
          <a:xfrm>
            <a:off x="74789" y="1125217"/>
            <a:ext cx="8964496" cy="43585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236021" y="1205803"/>
            <a:ext cx="7019235" cy="5484929"/>
            <a:chOff x="1236021" y="1205803"/>
            <a:chExt cx="7019235" cy="5484929"/>
          </a:xfrm>
        </p:grpSpPr>
        <p:pic>
          <p:nvPicPr>
            <p:cNvPr id="83" name="Picture 82" descr="Slide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" t="3969" r="5875" b="2000"/>
            <a:stretch/>
          </p:blipFill>
          <p:spPr>
            <a:xfrm>
              <a:off x="1236021" y="1205803"/>
              <a:ext cx="7019235" cy="548492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86" name="Straight Arrow Connector 85"/>
            <p:cNvCxnSpPr>
              <a:stCxn id="87" idx="1"/>
            </p:cNvCxnSpPr>
            <p:nvPr/>
          </p:nvCxnSpPr>
          <p:spPr>
            <a:xfrm flipH="1" flipV="1">
              <a:off x="5746827" y="1598480"/>
              <a:ext cx="635322" cy="2074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382149" y="1544357"/>
              <a:ext cx="123725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Max: 46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Dist: 100 km</a:t>
              </a:r>
              <a:endParaRPr lang="en-US" sz="1400" b="1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382149" y="4112225"/>
              <a:ext cx="1143246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Max: 9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Dist: 750 km</a:t>
              </a:r>
              <a:endParaRPr lang="en-US" sz="1400" b="1" dirty="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6631149" y="4635445"/>
              <a:ext cx="356268" cy="85155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1823244" y="2107398"/>
              <a:ext cx="911202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TC Ivan</a:t>
              </a:r>
              <a:endParaRPr lang="en-US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823244" y="4745611"/>
              <a:ext cx="100824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CA Gyre</a:t>
              </a:r>
              <a:endParaRPr lang="en-US" b="1" dirty="0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683645" y="3470820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1683645" y="5937685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3645377" y="4920728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016751" y="230733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14017" y="2548537"/>
            <a:ext cx="5022325" cy="2969244"/>
            <a:chOff x="2414017" y="2548537"/>
            <a:chExt cx="5022325" cy="2969244"/>
          </a:xfrm>
        </p:grpSpPr>
        <p:sp>
          <p:nvSpPr>
            <p:cNvPr id="103" name="Oval 102"/>
            <p:cNvSpPr/>
            <p:nvPr/>
          </p:nvSpPr>
          <p:spPr>
            <a:xfrm>
              <a:off x="2414017" y="2667409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317470" y="2548537"/>
              <a:ext cx="118872" cy="2969244"/>
              <a:chOff x="7317470" y="2548537"/>
              <a:chExt cx="118872" cy="2969244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7317470" y="2548537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317470" y="5398909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2" name="TextBox 101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3785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sp>
        <p:nvSpPr>
          <p:cNvPr id="65" name="Rectangle 64"/>
          <p:cNvSpPr/>
          <p:nvPr/>
        </p:nvSpPr>
        <p:spPr>
          <a:xfrm>
            <a:off x="0" y="4115130"/>
            <a:ext cx="5904585" cy="27509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59" name="Right Arrow 58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310210" y="2117563"/>
            <a:ext cx="1926435" cy="173825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-756021" y="4870965"/>
            <a:ext cx="5486400" cy="982382"/>
            <a:chOff x="-576729" y="4542263"/>
            <a:chExt cx="5486400" cy="982382"/>
          </a:xfrm>
        </p:grpSpPr>
        <p:graphicFrame>
          <p:nvGraphicFramePr>
            <p:cNvPr id="95" name="Object 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0575005"/>
                </p:ext>
              </p:extLst>
            </p:nvPr>
          </p:nvGraphicFramePr>
          <p:xfrm>
            <a:off x="-576729" y="4572145"/>
            <a:ext cx="5486400" cy="952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0" name="Document" r:id="rId4" imgW="5486400" imgH="952500" progId="Word.Document.12">
                    <p:embed/>
                  </p:oleObj>
                </mc:Choice>
                <mc:Fallback>
                  <p:oleObj name="Document" r:id="rId4" imgW="5486400" imgH="9525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576729" y="4572145"/>
                          <a:ext cx="5486400" cy="952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6" name="Group 95"/>
            <p:cNvGrpSpPr/>
            <p:nvPr/>
          </p:nvGrpSpPr>
          <p:grpSpPr>
            <a:xfrm>
              <a:off x="1650698" y="4542263"/>
              <a:ext cx="1307655" cy="758838"/>
              <a:chOff x="4808168" y="4413179"/>
              <a:chExt cx="1992643" cy="674646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4819066" y="4914483"/>
                <a:ext cx="646400" cy="1733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808168" y="4413179"/>
                <a:ext cx="1992643" cy="6746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9" name="Content Placeholder 2"/>
          <p:cNvSpPr txBox="1">
            <a:spLocks/>
          </p:cNvSpPr>
          <p:nvPr/>
        </p:nvSpPr>
        <p:spPr>
          <a:xfrm>
            <a:off x="1462536" y="4371677"/>
            <a:ext cx="4716976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3. Azimuthally Averaged Tangential Wind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462536" y="5711603"/>
            <a:ext cx="4577166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Max tangential </a:t>
            </a:r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ind &gt; 5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Distance of max tangential wind &gt; 500 km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Most effective at omitting large TCs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850563" y="4900847"/>
            <a:ext cx="304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True in case of circular circuit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74789" y="1033410"/>
            <a:ext cx="4440096" cy="30817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63" name="Rectangle 62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21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3785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280920" y="4290980"/>
            <a:ext cx="2106583" cy="2021096"/>
            <a:chOff x="1362771" y="4215254"/>
            <a:chExt cx="2106583" cy="2021096"/>
          </a:xfrm>
        </p:grpSpPr>
        <p:sp>
          <p:nvSpPr>
            <p:cNvPr id="45" name="Freeform 44"/>
            <p:cNvSpPr/>
            <p:nvPr/>
          </p:nvSpPr>
          <p:spPr>
            <a:xfrm>
              <a:off x="2408477" y="4215254"/>
              <a:ext cx="897704" cy="656923"/>
            </a:xfrm>
            <a:custGeom>
              <a:avLst/>
              <a:gdLst>
                <a:gd name="connsiteX0" fmla="*/ 175161 w 897704"/>
                <a:gd name="connsiteY0" fmla="*/ 10949 h 656923"/>
                <a:gd name="connsiteX1" fmla="*/ 437904 w 897704"/>
                <a:gd name="connsiteY1" fmla="*/ 109488 h 656923"/>
                <a:gd name="connsiteX2" fmla="*/ 656857 w 897704"/>
                <a:gd name="connsiteY2" fmla="*/ 218975 h 656923"/>
                <a:gd name="connsiteX3" fmla="*/ 897704 w 897704"/>
                <a:gd name="connsiteY3" fmla="*/ 437949 h 656923"/>
                <a:gd name="connsiteX4" fmla="*/ 897704 w 897704"/>
                <a:gd name="connsiteY4" fmla="*/ 437949 h 656923"/>
                <a:gd name="connsiteX5" fmla="*/ 569276 w 897704"/>
                <a:gd name="connsiteY5" fmla="*/ 656923 h 656923"/>
                <a:gd name="connsiteX6" fmla="*/ 448852 w 897704"/>
                <a:gd name="connsiteY6" fmla="*/ 514590 h 656923"/>
                <a:gd name="connsiteX7" fmla="*/ 229900 w 897704"/>
                <a:gd name="connsiteY7" fmla="*/ 416052 h 656923"/>
                <a:gd name="connsiteX8" fmla="*/ 21895 w 897704"/>
                <a:gd name="connsiteY8" fmla="*/ 383205 h 656923"/>
                <a:gd name="connsiteX9" fmla="*/ 21895 w 897704"/>
                <a:gd name="connsiteY9" fmla="*/ 383205 h 656923"/>
                <a:gd name="connsiteX10" fmla="*/ 0 w 897704"/>
                <a:gd name="connsiteY10" fmla="*/ 0 h 656923"/>
                <a:gd name="connsiteX11" fmla="*/ 175161 w 897704"/>
                <a:gd name="connsiteY11" fmla="*/ 10949 h 6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7704" h="656923">
                  <a:moveTo>
                    <a:pt x="175161" y="10949"/>
                  </a:moveTo>
                  <a:lnTo>
                    <a:pt x="437904" y="109488"/>
                  </a:lnTo>
                  <a:lnTo>
                    <a:pt x="656857" y="218975"/>
                  </a:lnTo>
                  <a:lnTo>
                    <a:pt x="897704" y="437949"/>
                  </a:lnTo>
                  <a:lnTo>
                    <a:pt x="897704" y="437949"/>
                  </a:lnTo>
                  <a:lnTo>
                    <a:pt x="569276" y="656923"/>
                  </a:lnTo>
                  <a:lnTo>
                    <a:pt x="448852" y="514590"/>
                  </a:lnTo>
                  <a:lnTo>
                    <a:pt x="229900" y="416052"/>
                  </a:lnTo>
                  <a:lnTo>
                    <a:pt x="21895" y="383205"/>
                  </a:lnTo>
                  <a:lnTo>
                    <a:pt x="21895" y="383205"/>
                  </a:lnTo>
                  <a:lnTo>
                    <a:pt x="0" y="0"/>
                  </a:lnTo>
                  <a:lnTo>
                    <a:pt x="175161" y="10949"/>
                  </a:lnTo>
                  <a:close/>
                </a:path>
              </a:pathLst>
            </a:custGeom>
            <a:solidFill>
              <a:srgbClr val="000090">
                <a:alpha val="20000"/>
              </a:srgbClr>
            </a:solidFill>
            <a:ln w="254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62771" y="4240357"/>
              <a:ext cx="2106583" cy="1995993"/>
              <a:chOff x="5660154" y="883227"/>
              <a:chExt cx="2106583" cy="199599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999248" y="1805980"/>
                <a:ext cx="14204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Rotated at 10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intervals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84844" y="1280336"/>
                <a:ext cx="14348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Min V</a:t>
                </a:r>
                <a:r>
                  <a:rPr lang="en-US" sz="1200" b="1" kern="1200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Wind</a:t>
                </a:r>
              </a:p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&gt; 1 m s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31534" y="2230606"/>
                <a:ext cx="569387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500 km</a:t>
                </a:r>
                <a:endParaRPr lang="en-US" sz="1000" kern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90056" y="2632999"/>
                <a:ext cx="634383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1000 km</a:t>
                </a:r>
                <a:endParaRPr lang="en-US" sz="1000" kern="1200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1351796">
              <a:off x="2620215" y="4330473"/>
              <a:ext cx="4661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60</a:t>
              </a:r>
              <a:r>
                <a:rPr lang="en-US" sz="1600" b="1" baseline="30000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o</a:t>
              </a:r>
              <a:endParaRPr lang="en-US" sz="1600" b="1" baseline="30000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59" name="Right Arrow 58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87" name="Oval 86"/>
          <p:cNvSpPr/>
          <p:nvPr/>
        </p:nvSpPr>
        <p:spPr>
          <a:xfrm>
            <a:off x="7317470" y="2548537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415701" y="266740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4788" y="1044359"/>
            <a:ext cx="9069211" cy="31141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80305" y="2752722"/>
            <a:ext cx="4716976" cy="40636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4. Arc Averaged Tangential Wind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80305" y="3245494"/>
            <a:ext cx="4884754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Min arc averaged tangential </a:t>
            </a:r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ind &gt; 1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Test for cyclonic flow around center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Most effective at omitting non-closed circulations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892164" y="4147562"/>
            <a:ext cx="3251836" cy="438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88" name="Oval 87"/>
          <p:cNvSpPr/>
          <p:nvPr/>
        </p:nvSpPr>
        <p:spPr>
          <a:xfrm>
            <a:off x="7317470" y="5399548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5" name="Rectangle 84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2278949" y="5164610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0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ultiply 40"/>
          <p:cNvSpPr/>
          <p:nvPr/>
        </p:nvSpPr>
        <p:spPr>
          <a:xfrm>
            <a:off x="7263570" y="5345924"/>
            <a:ext cx="262291" cy="276999"/>
          </a:xfrm>
          <a:prstGeom prst="mathMultiply">
            <a:avLst/>
          </a:prstGeom>
          <a:solidFill>
            <a:srgbClr val="000090">
              <a:alpha val="15000"/>
            </a:srgbClr>
          </a:solidFill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1980-2012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3785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280920" y="4290980"/>
            <a:ext cx="2106583" cy="2021096"/>
            <a:chOff x="1310492" y="4228844"/>
            <a:chExt cx="2106583" cy="2021096"/>
          </a:xfrm>
        </p:grpSpPr>
        <p:grpSp>
          <p:nvGrpSpPr>
            <p:cNvPr id="43" name="Group 42"/>
            <p:cNvGrpSpPr/>
            <p:nvPr/>
          </p:nvGrpSpPr>
          <p:grpSpPr>
            <a:xfrm>
              <a:off x="1310492" y="4228844"/>
              <a:ext cx="2106583" cy="2021096"/>
              <a:chOff x="1362771" y="4215254"/>
              <a:chExt cx="2106583" cy="2021096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2408477" y="4215254"/>
                <a:ext cx="897704" cy="656923"/>
              </a:xfrm>
              <a:custGeom>
                <a:avLst/>
                <a:gdLst>
                  <a:gd name="connsiteX0" fmla="*/ 175161 w 897704"/>
                  <a:gd name="connsiteY0" fmla="*/ 10949 h 656923"/>
                  <a:gd name="connsiteX1" fmla="*/ 437904 w 897704"/>
                  <a:gd name="connsiteY1" fmla="*/ 109488 h 656923"/>
                  <a:gd name="connsiteX2" fmla="*/ 656857 w 897704"/>
                  <a:gd name="connsiteY2" fmla="*/ 218975 h 656923"/>
                  <a:gd name="connsiteX3" fmla="*/ 897704 w 897704"/>
                  <a:gd name="connsiteY3" fmla="*/ 437949 h 656923"/>
                  <a:gd name="connsiteX4" fmla="*/ 897704 w 897704"/>
                  <a:gd name="connsiteY4" fmla="*/ 437949 h 656923"/>
                  <a:gd name="connsiteX5" fmla="*/ 569276 w 897704"/>
                  <a:gd name="connsiteY5" fmla="*/ 656923 h 656923"/>
                  <a:gd name="connsiteX6" fmla="*/ 448852 w 897704"/>
                  <a:gd name="connsiteY6" fmla="*/ 514590 h 656923"/>
                  <a:gd name="connsiteX7" fmla="*/ 229900 w 897704"/>
                  <a:gd name="connsiteY7" fmla="*/ 416052 h 656923"/>
                  <a:gd name="connsiteX8" fmla="*/ 21895 w 897704"/>
                  <a:gd name="connsiteY8" fmla="*/ 383205 h 656923"/>
                  <a:gd name="connsiteX9" fmla="*/ 21895 w 897704"/>
                  <a:gd name="connsiteY9" fmla="*/ 383205 h 656923"/>
                  <a:gd name="connsiteX10" fmla="*/ 0 w 897704"/>
                  <a:gd name="connsiteY10" fmla="*/ 0 h 656923"/>
                  <a:gd name="connsiteX11" fmla="*/ 175161 w 897704"/>
                  <a:gd name="connsiteY11" fmla="*/ 10949 h 65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7704" h="656923">
                    <a:moveTo>
                      <a:pt x="175161" y="10949"/>
                    </a:moveTo>
                    <a:lnTo>
                      <a:pt x="437904" y="109488"/>
                    </a:lnTo>
                    <a:lnTo>
                      <a:pt x="656857" y="218975"/>
                    </a:lnTo>
                    <a:lnTo>
                      <a:pt x="897704" y="437949"/>
                    </a:lnTo>
                    <a:lnTo>
                      <a:pt x="897704" y="437949"/>
                    </a:lnTo>
                    <a:lnTo>
                      <a:pt x="569276" y="656923"/>
                    </a:lnTo>
                    <a:lnTo>
                      <a:pt x="448852" y="514590"/>
                    </a:lnTo>
                    <a:lnTo>
                      <a:pt x="229900" y="416052"/>
                    </a:lnTo>
                    <a:lnTo>
                      <a:pt x="21895" y="383205"/>
                    </a:lnTo>
                    <a:lnTo>
                      <a:pt x="21895" y="383205"/>
                    </a:lnTo>
                    <a:lnTo>
                      <a:pt x="0" y="0"/>
                    </a:lnTo>
                    <a:lnTo>
                      <a:pt x="175161" y="10949"/>
                    </a:lnTo>
                    <a:close/>
                  </a:path>
                </a:pathLst>
              </a:custGeom>
              <a:solidFill>
                <a:srgbClr val="000090">
                  <a:alpha val="20000"/>
                </a:srgbClr>
              </a:solidFill>
              <a:ln w="2540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362771" y="4240357"/>
                <a:ext cx="2106583" cy="1995993"/>
                <a:chOff x="5660154" y="883227"/>
                <a:chExt cx="2106583" cy="1995993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043116" y="1235688"/>
                  <a:ext cx="1330323" cy="1176819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60154" y="883227"/>
                  <a:ext cx="2106583" cy="1884641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999248" y="1805980"/>
                  <a:ext cx="142041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Rotated at 10</a:t>
                  </a:r>
                  <a:r>
                    <a:rPr lang="en-US" sz="12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o</a:t>
                  </a:r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intervals</a:t>
                  </a:r>
                  <a:endParaRPr lang="en-US" sz="12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984844" y="1280336"/>
                  <a:ext cx="143482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Min V</a:t>
                  </a:r>
                  <a:r>
                    <a:rPr lang="en-US" sz="1200" b="1" kern="1200" baseline="-25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t</a:t>
                  </a:r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Wind</a:t>
                  </a:r>
                </a:p>
                <a:p>
                  <a:pPr algn="ctr"/>
                  <a:r>
                    <a:rPr lang="en-US" sz="12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&gt; 1 m s</a:t>
                  </a:r>
                  <a:r>
                    <a:rPr lang="en-US" sz="12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-1</a:t>
                  </a:r>
                  <a:endParaRPr lang="en-US" sz="12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431534" y="2230606"/>
                  <a:ext cx="569387" cy="24622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kern="1200" dirty="0" smtClean="0"/>
                    <a:t>500 km</a:t>
                  </a:r>
                  <a:endParaRPr lang="en-US" sz="1000" kern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390056" y="2632999"/>
                  <a:ext cx="634383" cy="246221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kern="1200" dirty="0" smtClean="0"/>
                    <a:t>1000 km</a:t>
                  </a:r>
                  <a:endParaRPr lang="en-US" sz="1000" kern="1200" dirty="0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 rot="1351796">
                <a:off x="2620215" y="4330473"/>
                <a:ext cx="466193" cy="3385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60</a:t>
                </a:r>
                <a:r>
                  <a:rPr lang="en-US" sz="1600" b="1" baseline="30000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o</a:t>
                </a:r>
                <a:endParaRPr lang="en-US" sz="1600" b="1" baseline="30000" dirty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44" name="Multiply 43"/>
            <p:cNvSpPr/>
            <p:nvPr/>
          </p:nvSpPr>
          <p:spPr>
            <a:xfrm>
              <a:off x="2255222" y="5011007"/>
              <a:ext cx="262291" cy="276999"/>
            </a:xfrm>
            <a:prstGeom prst="mathMultiply">
              <a:avLst/>
            </a:prstGeom>
            <a:solidFill>
              <a:srgbClr val="000090">
                <a:alpha val="15000"/>
              </a:srgbClr>
            </a:solidFill>
            <a:ln>
              <a:solidFill>
                <a:schemeClr val="tx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ight Arrow 53"/>
          <p:cNvSpPr/>
          <p:nvPr/>
        </p:nvSpPr>
        <p:spPr>
          <a:xfrm rot="16200000">
            <a:off x="5045382" y="1459513"/>
            <a:ext cx="479540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044375" y="1788307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Pass</a:t>
            </a:r>
            <a:endParaRPr lang="en-US" sz="1200" b="1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ultiply 68"/>
          <p:cNvSpPr/>
          <p:nvPr/>
        </p:nvSpPr>
        <p:spPr>
          <a:xfrm>
            <a:off x="7245456" y="2473355"/>
            <a:ext cx="262291" cy="276999"/>
          </a:xfrm>
          <a:prstGeom prst="mathMultiply">
            <a:avLst/>
          </a:prstGeom>
          <a:solidFill>
            <a:srgbClr val="000090">
              <a:alpha val="15000"/>
            </a:srgbClr>
          </a:solidFill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06017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500-1000 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59" name="Right Arrow 58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Multiply 63"/>
          <p:cNvSpPr/>
          <p:nvPr/>
        </p:nvSpPr>
        <p:spPr>
          <a:xfrm>
            <a:off x="2378032" y="2550521"/>
            <a:ext cx="284191" cy="276999"/>
          </a:xfrm>
          <a:prstGeom prst="mathMultiply">
            <a:avLst/>
          </a:prstGeom>
          <a:solidFill>
            <a:srgbClr val="000090">
              <a:alpha val="20000"/>
            </a:srgbClr>
          </a:solidFill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2677596" y="2411613"/>
            <a:ext cx="930824" cy="497953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i="1" dirty="0" smtClean="0"/>
              <a:t>C</a:t>
            </a:r>
            <a:r>
              <a:rPr lang="en-US" sz="1200" b="1" dirty="0" smtClean="0"/>
              <a:t> Max = Gyre Center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80305" y="2752722"/>
            <a:ext cx="4716976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4. Arc Averaged Tangential Wind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892164" y="4147562"/>
            <a:ext cx="3251836" cy="438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80305" y="3245494"/>
            <a:ext cx="4884754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Min arc averaged tangential </a:t>
            </a:r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ind &gt; 1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Test for cyclonic flow around center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Most effective at omitting non-closed circulations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4789" y="1125218"/>
            <a:ext cx="8964496" cy="57327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lide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t="4311" r="6735" b="3572"/>
          <a:stretch/>
        </p:blipFill>
        <p:spPr>
          <a:xfrm>
            <a:off x="1257782" y="1248310"/>
            <a:ext cx="6873006" cy="5396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7" name="Straight Arrow Connector 86"/>
          <p:cNvCxnSpPr>
            <a:stCxn id="88" idx="2"/>
          </p:cNvCxnSpPr>
          <p:nvPr/>
        </p:nvCxnSpPr>
        <p:spPr>
          <a:xfrm flipH="1">
            <a:off x="6553144" y="2057015"/>
            <a:ext cx="270133" cy="12529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120772" y="1533795"/>
            <a:ext cx="140501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Min: 0 m s</a:t>
            </a:r>
            <a:r>
              <a:rPr lang="en-US" sz="1400" b="1" baseline="30000" dirty="0" smtClean="0"/>
              <a:t>-1</a:t>
            </a:r>
          </a:p>
          <a:p>
            <a:r>
              <a:rPr lang="en-US" sz="1400" b="1" dirty="0" smtClean="0"/>
              <a:t>Arc Center: 170</a:t>
            </a:r>
            <a:r>
              <a:rPr lang="en-US" sz="1400" b="1" baseline="30000" dirty="0" smtClean="0"/>
              <a:t>o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cxnSp>
        <p:nvCxnSpPr>
          <p:cNvPr id="89" name="Straight Arrow Connector 88"/>
          <p:cNvCxnSpPr>
            <a:stCxn id="90" idx="2"/>
          </p:cNvCxnSpPr>
          <p:nvPr/>
        </p:nvCxnSpPr>
        <p:spPr>
          <a:xfrm>
            <a:off x="6822186" y="4528682"/>
            <a:ext cx="185710" cy="107672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6119681" y="4005462"/>
            <a:ext cx="140501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Min: 3 m s</a:t>
            </a:r>
            <a:r>
              <a:rPr lang="en-US" sz="1400" b="1" baseline="30000" dirty="0" smtClean="0"/>
              <a:t>-1</a:t>
            </a:r>
          </a:p>
          <a:p>
            <a:r>
              <a:rPr lang="en-US" sz="1400" b="1" dirty="0" smtClean="0"/>
              <a:t>Arc Center: 250</a:t>
            </a:r>
            <a:r>
              <a:rPr lang="en-US" sz="1400" b="1" baseline="30000" dirty="0" smtClean="0"/>
              <a:t>o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1823244" y="2107398"/>
            <a:ext cx="852479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Trough</a:t>
            </a:r>
            <a:endParaRPr lang="en-US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1823244" y="4745611"/>
            <a:ext cx="100824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CA Gyre</a:t>
            </a:r>
            <a:endParaRPr lang="en-US" b="1" dirty="0"/>
          </a:p>
        </p:txBody>
      </p:sp>
      <p:sp>
        <p:nvSpPr>
          <p:cNvPr id="96" name="Oval 95"/>
          <p:cNvSpPr/>
          <p:nvPr/>
        </p:nvSpPr>
        <p:spPr>
          <a:xfrm>
            <a:off x="1693805" y="3501300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693805" y="5968165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519528" y="2511405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3638400" y="495123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6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415" y="1237204"/>
            <a:ext cx="5671644" cy="53218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66977" y="185873"/>
              <a:ext cx="225855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Motivation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160847" y="1388821"/>
            <a:ext cx="4519248" cy="40011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IR Satellite Animation – 23 Sep – 01 Oct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0" y="1388820"/>
            <a:ext cx="3398415" cy="546917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PREDICT disturbance (gyre) in late Sep 2010: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Included multiple TCs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Triggered major flooding over Central America (CA)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Prompted a study of gyre frequency and formation mechanisms</a:t>
            </a:r>
          </a:p>
          <a:p>
            <a:pPr marL="0" indent="0">
              <a:buFont typeface="Wingdings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28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2414017" y="2548537"/>
            <a:ext cx="5022325" cy="2969244"/>
            <a:chOff x="2414017" y="2548537"/>
            <a:chExt cx="5022325" cy="2969244"/>
          </a:xfrm>
        </p:grpSpPr>
        <p:sp>
          <p:nvSpPr>
            <p:cNvPr id="92" name="Oval 91"/>
            <p:cNvSpPr/>
            <p:nvPr/>
          </p:nvSpPr>
          <p:spPr>
            <a:xfrm>
              <a:off x="2414017" y="2667409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7317470" y="2548537"/>
              <a:ext cx="118872" cy="2969244"/>
              <a:chOff x="7317470" y="2548537"/>
              <a:chExt cx="118872" cy="2969244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7317470" y="2548537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317470" y="5398909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3785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1280920" y="4290980"/>
            <a:ext cx="2106583" cy="2021096"/>
            <a:chOff x="1362771" y="4215254"/>
            <a:chExt cx="2106583" cy="2021096"/>
          </a:xfrm>
        </p:grpSpPr>
        <p:sp>
          <p:nvSpPr>
            <p:cNvPr id="45" name="Freeform 44"/>
            <p:cNvSpPr/>
            <p:nvPr/>
          </p:nvSpPr>
          <p:spPr>
            <a:xfrm>
              <a:off x="2408477" y="4215254"/>
              <a:ext cx="897704" cy="656923"/>
            </a:xfrm>
            <a:custGeom>
              <a:avLst/>
              <a:gdLst>
                <a:gd name="connsiteX0" fmla="*/ 175161 w 897704"/>
                <a:gd name="connsiteY0" fmla="*/ 10949 h 656923"/>
                <a:gd name="connsiteX1" fmla="*/ 437904 w 897704"/>
                <a:gd name="connsiteY1" fmla="*/ 109488 h 656923"/>
                <a:gd name="connsiteX2" fmla="*/ 656857 w 897704"/>
                <a:gd name="connsiteY2" fmla="*/ 218975 h 656923"/>
                <a:gd name="connsiteX3" fmla="*/ 897704 w 897704"/>
                <a:gd name="connsiteY3" fmla="*/ 437949 h 656923"/>
                <a:gd name="connsiteX4" fmla="*/ 897704 w 897704"/>
                <a:gd name="connsiteY4" fmla="*/ 437949 h 656923"/>
                <a:gd name="connsiteX5" fmla="*/ 569276 w 897704"/>
                <a:gd name="connsiteY5" fmla="*/ 656923 h 656923"/>
                <a:gd name="connsiteX6" fmla="*/ 448852 w 897704"/>
                <a:gd name="connsiteY6" fmla="*/ 514590 h 656923"/>
                <a:gd name="connsiteX7" fmla="*/ 229900 w 897704"/>
                <a:gd name="connsiteY7" fmla="*/ 416052 h 656923"/>
                <a:gd name="connsiteX8" fmla="*/ 21895 w 897704"/>
                <a:gd name="connsiteY8" fmla="*/ 383205 h 656923"/>
                <a:gd name="connsiteX9" fmla="*/ 21895 w 897704"/>
                <a:gd name="connsiteY9" fmla="*/ 383205 h 656923"/>
                <a:gd name="connsiteX10" fmla="*/ 0 w 897704"/>
                <a:gd name="connsiteY10" fmla="*/ 0 h 656923"/>
                <a:gd name="connsiteX11" fmla="*/ 175161 w 897704"/>
                <a:gd name="connsiteY11" fmla="*/ 10949 h 6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7704" h="656923">
                  <a:moveTo>
                    <a:pt x="175161" y="10949"/>
                  </a:moveTo>
                  <a:lnTo>
                    <a:pt x="437904" y="109488"/>
                  </a:lnTo>
                  <a:lnTo>
                    <a:pt x="656857" y="218975"/>
                  </a:lnTo>
                  <a:lnTo>
                    <a:pt x="897704" y="437949"/>
                  </a:lnTo>
                  <a:lnTo>
                    <a:pt x="897704" y="437949"/>
                  </a:lnTo>
                  <a:lnTo>
                    <a:pt x="569276" y="656923"/>
                  </a:lnTo>
                  <a:lnTo>
                    <a:pt x="448852" y="514590"/>
                  </a:lnTo>
                  <a:lnTo>
                    <a:pt x="229900" y="416052"/>
                  </a:lnTo>
                  <a:lnTo>
                    <a:pt x="21895" y="383205"/>
                  </a:lnTo>
                  <a:lnTo>
                    <a:pt x="21895" y="383205"/>
                  </a:lnTo>
                  <a:lnTo>
                    <a:pt x="0" y="0"/>
                  </a:lnTo>
                  <a:lnTo>
                    <a:pt x="175161" y="10949"/>
                  </a:lnTo>
                  <a:close/>
                </a:path>
              </a:pathLst>
            </a:custGeom>
            <a:solidFill>
              <a:srgbClr val="000090">
                <a:alpha val="20000"/>
              </a:srgbClr>
            </a:solidFill>
            <a:ln w="254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62771" y="4240357"/>
              <a:ext cx="2106583" cy="1995993"/>
              <a:chOff x="5660154" y="883227"/>
              <a:chExt cx="2106583" cy="199599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999248" y="1805980"/>
                <a:ext cx="14204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Rotated at 10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intervals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84844" y="1280336"/>
                <a:ext cx="14348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Min V</a:t>
                </a:r>
                <a:r>
                  <a:rPr lang="en-US" sz="1200" b="1" kern="1200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Wind</a:t>
                </a:r>
              </a:p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&gt; 1 m s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31534" y="2230606"/>
                <a:ext cx="569387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500 km</a:t>
                </a:r>
                <a:endParaRPr lang="en-US" sz="1000" kern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90056" y="2632999"/>
                <a:ext cx="634383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1000 km</a:t>
                </a:r>
                <a:endParaRPr lang="en-US" sz="1000" kern="1200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1351796">
              <a:off x="2620215" y="4330473"/>
              <a:ext cx="4661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60</a:t>
              </a:r>
              <a:r>
                <a:rPr lang="en-US" sz="1600" b="1" baseline="30000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o</a:t>
              </a:r>
              <a:endParaRPr lang="en-US" sz="1600" b="1" baseline="30000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8" name="Right Arrow 67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71" name="Oval 70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77" name="Freeform 76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sp>
        <p:nvSpPr>
          <p:cNvPr id="59" name="Right Arrow 58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4788" y="1044360"/>
            <a:ext cx="9069211" cy="31115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892164" y="4145008"/>
            <a:ext cx="3251836" cy="43807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ight Arrow 81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0305" y="3245494"/>
            <a:ext cx="4884754" cy="92333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Min arc averaged tangential </a:t>
            </a:r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ind &gt; 1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Test for cyclonic flow around center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Most effective at omitting non-closed circulations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80305" y="2752722"/>
            <a:ext cx="4716976" cy="40636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4. Arc Averaged Tangential Wind</a:t>
            </a:r>
          </a:p>
        </p:txBody>
      </p:sp>
      <p:sp>
        <p:nvSpPr>
          <p:cNvPr id="96" name="Oval 95"/>
          <p:cNvSpPr/>
          <p:nvPr/>
        </p:nvSpPr>
        <p:spPr>
          <a:xfrm>
            <a:off x="2278949" y="5164610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1033410"/>
            <a:ext cx="9144000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17" name="Oval 16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64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981281" y="6430908"/>
            <a:ext cx="2579413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4. Arc Averaged Tangential Wind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2173277" y="3888402"/>
            <a:ext cx="387773" cy="265646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56323" y="3827338"/>
            <a:ext cx="979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8000"/>
                </a:solidFill>
              </a:rPr>
              <a:t>+6h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80920" y="4290980"/>
            <a:ext cx="2106583" cy="2021096"/>
            <a:chOff x="1362771" y="4215254"/>
            <a:chExt cx="2106583" cy="2021096"/>
          </a:xfrm>
        </p:grpSpPr>
        <p:sp>
          <p:nvSpPr>
            <p:cNvPr id="45" name="Freeform 44"/>
            <p:cNvSpPr/>
            <p:nvPr/>
          </p:nvSpPr>
          <p:spPr>
            <a:xfrm>
              <a:off x="2408477" y="4215254"/>
              <a:ext cx="897704" cy="656923"/>
            </a:xfrm>
            <a:custGeom>
              <a:avLst/>
              <a:gdLst>
                <a:gd name="connsiteX0" fmla="*/ 175161 w 897704"/>
                <a:gd name="connsiteY0" fmla="*/ 10949 h 656923"/>
                <a:gd name="connsiteX1" fmla="*/ 437904 w 897704"/>
                <a:gd name="connsiteY1" fmla="*/ 109488 h 656923"/>
                <a:gd name="connsiteX2" fmla="*/ 656857 w 897704"/>
                <a:gd name="connsiteY2" fmla="*/ 218975 h 656923"/>
                <a:gd name="connsiteX3" fmla="*/ 897704 w 897704"/>
                <a:gd name="connsiteY3" fmla="*/ 437949 h 656923"/>
                <a:gd name="connsiteX4" fmla="*/ 897704 w 897704"/>
                <a:gd name="connsiteY4" fmla="*/ 437949 h 656923"/>
                <a:gd name="connsiteX5" fmla="*/ 569276 w 897704"/>
                <a:gd name="connsiteY5" fmla="*/ 656923 h 656923"/>
                <a:gd name="connsiteX6" fmla="*/ 448852 w 897704"/>
                <a:gd name="connsiteY6" fmla="*/ 514590 h 656923"/>
                <a:gd name="connsiteX7" fmla="*/ 229900 w 897704"/>
                <a:gd name="connsiteY7" fmla="*/ 416052 h 656923"/>
                <a:gd name="connsiteX8" fmla="*/ 21895 w 897704"/>
                <a:gd name="connsiteY8" fmla="*/ 383205 h 656923"/>
                <a:gd name="connsiteX9" fmla="*/ 21895 w 897704"/>
                <a:gd name="connsiteY9" fmla="*/ 383205 h 656923"/>
                <a:gd name="connsiteX10" fmla="*/ 0 w 897704"/>
                <a:gd name="connsiteY10" fmla="*/ 0 h 656923"/>
                <a:gd name="connsiteX11" fmla="*/ 175161 w 897704"/>
                <a:gd name="connsiteY11" fmla="*/ 10949 h 6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7704" h="656923">
                  <a:moveTo>
                    <a:pt x="175161" y="10949"/>
                  </a:moveTo>
                  <a:lnTo>
                    <a:pt x="437904" y="109488"/>
                  </a:lnTo>
                  <a:lnTo>
                    <a:pt x="656857" y="218975"/>
                  </a:lnTo>
                  <a:lnTo>
                    <a:pt x="897704" y="437949"/>
                  </a:lnTo>
                  <a:lnTo>
                    <a:pt x="897704" y="437949"/>
                  </a:lnTo>
                  <a:lnTo>
                    <a:pt x="569276" y="656923"/>
                  </a:lnTo>
                  <a:lnTo>
                    <a:pt x="448852" y="514590"/>
                  </a:lnTo>
                  <a:lnTo>
                    <a:pt x="229900" y="416052"/>
                  </a:lnTo>
                  <a:lnTo>
                    <a:pt x="21895" y="383205"/>
                  </a:lnTo>
                  <a:lnTo>
                    <a:pt x="21895" y="383205"/>
                  </a:lnTo>
                  <a:lnTo>
                    <a:pt x="0" y="0"/>
                  </a:lnTo>
                  <a:lnTo>
                    <a:pt x="175161" y="10949"/>
                  </a:lnTo>
                  <a:close/>
                </a:path>
              </a:pathLst>
            </a:custGeom>
            <a:solidFill>
              <a:srgbClr val="000090">
                <a:alpha val="20000"/>
              </a:srgbClr>
            </a:solidFill>
            <a:ln w="254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62771" y="4240357"/>
              <a:ext cx="2106583" cy="1995993"/>
              <a:chOff x="5660154" y="883227"/>
              <a:chExt cx="2106583" cy="199599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999248" y="1805980"/>
                <a:ext cx="14204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Rotated at 10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intervals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84844" y="1280336"/>
                <a:ext cx="14348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Min V</a:t>
                </a:r>
                <a:r>
                  <a:rPr lang="en-US" sz="1200" b="1" kern="1200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Wind</a:t>
                </a:r>
              </a:p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&gt; 1 m s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31534" y="2230606"/>
                <a:ext cx="569387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500 km</a:t>
                </a:r>
                <a:endParaRPr lang="en-US" sz="1000" kern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90056" y="2632999"/>
                <a:ext cx="634383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1000 km</a:t>
                </a:r>
                <a:endParaRPr lang="en-US" sz="1000" kern="1200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1351796">
              <a:off x="2620215" y="4330473"/>
              <a:ext cx="4661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60</a:t>
              </a:r>
              <a:r>
                <a:rPr lang="en-US" sz="1600" b="1" baseline="30000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o</a:t>
              </a:r>
              <a:endParaRPr lang="en-US" sz="1600" b="1" baseline="30000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6" name="Freeform 55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78949" y="2548537"/>
            <a:ext cx="5157393" cy="2969244"/>
            <a:chOff x="2278949" y="2548537"/>
            <a:chExt cx="5157393" cy="2969244"/>
          </a:xfrm>
        </p:grpSpPr>
        <p:grpSp>
          <p:nvGrpSpPr>
            <p:cNvPr id="71" name="Group 70"/>
            <p:cNvGrpSpPr/>
            <p:nvPr/>
          </p:nvGrpSpPr>
          <p:grpSpPr>
            <a:xfrm>
              <a:off x="2414017" y="2548537"/>
              <a:ext cx="5022325" cy="2969244"/>
              <a:chOff x="2414017" y="2548537"/>
              <a:chExt cx="5022325" cy="2969244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2414017" y="2667409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7317470" y="2548537"/>
                <a:ext cx="118872" cy="2969244"/>
                <a:chOff x="7317470" y="2548537"/>
                <a:chExt cx="118872" cy="2969244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317470" y="2548537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317470" y="5398909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6" name="Oval 75"/>
            <p:cNvSpPr/>
            <p:nvPr/>
          </p:nvSpPr>
          <p:spPr>
            <a:xfrm>
              <a:off x="2278949" y="516461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302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1033410"/>
            <a:ext cx="9144000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17" name="Oval 16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95792" y="1338864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</a:t>
              </a:r>
              <a:r>
                <a:rPr lang="en-US" sz="1200" b="1" dirty="0" smtClean="0">
                  <a:solidFill>
                    <a:srgbClr val="000000"/>
                  </a:solidFill>
                </a:rPr>
                <a:t>–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</a:t>
              </a:r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64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981281" y="6430908"/>
            <a:ext cx="2579413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4. Arc Averaged Tangential Wind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2173277" y="3888402"/>
            <a:ext cx="387773" cy="265646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56323" y="3827338"/>
            <a:ext cx="979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8000"/>
                </a:solidFill>
              </a:rPr>
              <a:t>+6h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80920" y="4290980"/>
            <a:ext cx="2106583" cy="2021096"/>
            <a:chOff x="1362771" y="4215254"/>
            <a:chExt cx="2106583" cy="2021096"/>
          </a:xfrm>
        </p:grpSpPr>
        <p:sp>
          <p:nvSpPr>
            <p:cNvPr id="45" name="Freeform 44"/>
            <p:cNvSpPr/>
            <p:nvPr/>
          </p:nvSpPr>
          <p:spPr>
            <a:xfrm>
              <a:off x="2408477" y="4215254"/>
              <a:ext cx="897704" cy="656923"/>
            </a:xfrm>
            <a:custGeom>
              <a:avLst/>
              <a:gdLst>
                <a:gd name="connsiteX0" fmla="*/ 175161 w 897704"/>
                <a:gd name="connsiteY0" fmla="*/ 10949 h 656923"/>
                <a:gd name="connsiteX1" fmla="*/ 437904 w 897704"/>
                <a:gd name="connsiteY1" fmla="*/ 109488 h 656923"/>
                <a:gd name="connsiteX2" fmla="*/ 656857 w 897704"/>
                <a:gd name="connsiteY2" fmla="*/ 218975 h 656923"/>
                <a:gd name="connsiteX3" fmla="*/ 897704 w 897704"/>
                <a:gd name="connsiteY3" fmla="*/ 437949 h 656923"/>
                <a:gd name="connsiteX4" fmla="*/ 897704 w 897704"/>
                <a:gd name="connsiteY4" fmla="*/ 437949 h 656923"/>
                <a:gd name="connsiteX5" fmla="*/ 569276 w 897704"/>
                <a:gd name="connsiteY5" fmla="*/ 656923 h 656923"/>
                <a:gd name="connsiteX6" fmla="*/ 448852 w 897704"/>
                <a:gd name="connsiteY6" fmla="*/ 514590 h 656923"/>
                <a:gd name="connsiteX7" fmla="*/ 229900 w 897704"/>
                <a:gd name="connsiteY7" fmla="*/ 416052 h 656923"/>
                <a:gd name="connsiteX8" fmla="*/ 21895 w 897704"/>
                <a:gd name="connsiteY8" fmla="*/ 383205 h 656923"/>
                <a:gd name="connsiteX9" fmla="*/ 21895 w 897704"/>
                <a:gd name="connsiteY9" fmla="*/ 383205 h 656923"/>
                <a:gd name="connsiteX10" fmla="*/ 0 w 897704"/>
                <a:gd name="connsiteY10" fmla="*/ 0 h 656923"/>
                <a:gd name="connsiteX11" fmla="*/ 175161 w 897704"/>
                <a:gd name="connsiteY11" fmla="*/ 10949 h 6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7704" h="656923">
                  <a:moveTo>
                    <a:pt x="175161" y="10949"/>
                  </a:moveTo>
                  <a:lnTo>
                    <a:pt x="437904" y="109488"/>
                  </a:lnTo>
                  <a:lnTo>
                    <a:pt x="656857" y="218975"/>
                  </a:lnTo>
                  <a:lnTo>
                    <a:pt x="897704" y="437949"/>
                  </a:lnTo>
                  <a:lnTo>
                    <a:pt x="897704" y="437949"/>
                  </a:lnTo>
                  <a:lnTo>
                    <a:pt x="569276" y="656923"/>
                  </a:lnTo>
                  <a:lnTo>
                    <a:pt x="448852" y="514590"/>
                  </a:lnTo>
                  <a:lnTo>
                    <a:pt x="229900" y="416052"/>
                  </a:lnTo>
                  <a:lnTo>
                    <a:pt x="21895" y="383205"/>
                  </a:lnTo>
                  <a:lnTo>
                    <a:pt x="21895" y="383205"/>
                  </a:lnTo>
                  <a:lnTo>
                    <a:pt x="0" y="0"/>
                  </a:lnTo>
                  <a:lnTo>
                    <a:pt x="175161" y="10949"/>
                  </a:lnTo>
                  <a:close/>
                </a:path>
              </a:pathLst>
            </a:custGeom>
            <a:solidFill>
              <a:srgbClr val="000090">
                <a:alpha val="20000"/>
              </a:srgbClr>
            </a:solidFill>
            <a:ln w="254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62771" y="4240357"/>
              <a:ext cx="2106583" cy="1995993"/>
              <a:chOff x="5660154" y="883227"/>
              <a:chExt cx="2106583" cy="199599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999248" y="1805980"/>
                <a:ext cx="14204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Rotated at 10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intervals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84844" y="1280336"/>
                <a:ext cx="14348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Min V</a:t>
                </a:r>
                <a:r>
                  <a:rPr lang="en-US" sz="1200" b="1" kern="1200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Wind</a:t>
                </a:r>
              </a:p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&gt; 1 m s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31534" y="2230606"/>
                <a:ext cx="569387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500 km</a:t>
                </a:r>
                <a:endParaRPr lang="en-US" sz="1000" kern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90056" y="2632999"/>
                <a:ext cx="634383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1000 km</a:t>
                </a:r>
                <a:endParaRPr lang="en-US" sz="1000" kern="1200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1351796">
              <a:off x="2620215" y="4330473"/>
              <a:ext cx="4661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60</a:t>
              </a:r>
              <a:r>
                <a:rPr lang="en-US" sz="1600" b="1" baseline="30000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o</a:t>
              </a:r>
              <a:endParaRPr lang="en-US" sz="1600" b="1" baseline="30000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6" name="Freeform 55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4" name="Rectangle 63"/>
          <p:cNvSpPr/>
          <p:nvPr/>
        </p:nvSpPr>
        <p:spPr>
          <a:xfrm>
            <a:off x="4118766" y="4240017"/>
            <a:ext cx="2483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Tests </a:t>
            </a:r>
            <a:r>
              <a:rPr lang="en-US" sz="2000" b="1" dirty="0" smtClean="0">
                <a:solidFill>
                  <a:srgbClr val="008000"/>
                </a:solidFill>
              </a:rPr>
              <a:t>Pass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≥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48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 = Gyre Event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5" name="Right Arrow 64"/>
          <p:cNvSpPr/>
          <p:nvPr/>
        </p:nvSpPr>
        <p:spPr>
          <a:xfrm rot="16200000">
            <a:off x="3746175" y="4381029"/>
            <a:ext cx="479540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733744" y="475666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Pass</a:t>
            </a:r>
            <a:endParaRPr lang="en-US" sz="1200" b="1" dirty="0"/>
          </a:p>
        </p:txBody>
      </p:sp>
      <p:sp>
        <p:nvSpPr>
          <p:cNvPr id="69" name="Rectangle 68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278949" y="2548537"/>
            <a:ext cx="5157393" cy="2969244"/>
            <a:chOff x="2278949" y="2548537"/>
            <a:chExt cx="5157393" cy="2969244"/>
          </a:xfrm>
        </p:grpSpPr>
        <p:grpSp>
          <p:nvGrpSpPr>
            <p:cNvPr id="72" name="Group 71"/>
            <p:cNvGrpSpPr/>
            <p:nvPr/>
          </p:nvGrpSpPr>
          <p:grpSpPr>
            <a:xfrm>
              <a:off x="2414017" y="2548537"/>
              <a:ext cx="5022325" cy="2969244"/>
              <a:chOff x="2414017" y="2548537"/>
              <a:chExt cx="5022325" cy="2969244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2414017" y="2667409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317470" y="2548537"/>
                <a:ext cx="118872" cy="2969244"/>
                <a:chOff x="7317470" y="2548537"/>
                <a:chExt cx="118872" cy="2969244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7317470" y="2548537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317470" y="5398909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Oval 72"/>
            <p:cNvSpPr/>
            <p:nvPr/>
          </p:nvSpPr>
          <p:spPr>
            <a:xfrm>
              <a:off x="2278949" y="516461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469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544" y="1130099"/>
            <a:ext cx="6543675" cy="4495800"/>
          </a:xfrm>
        </p:spPr>
        <p:txBody>
          <a:bodyPr/>
          <a:lstStyle/>
          <a:p>
            <a:r>
              <a:rPr lang="en-US" dirty="0" smtClean="0"/>
              <a:t>42 </a:t>
            </a:r>
            <a:r>
              <a:rPr lang="en-US" dirty="0" smtClean="0"/>
              <a:t>cases </a:t>
            </a:r>
            <a:r>
              <a:rPr lang="en-US" dirty="0" smtClean="0"/>
              <a:t>Identified over 31 Year Period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4308" y="1570182"/>
            <a:ext cx="49072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 smtClean="0">
                <a:solidFill>
                  <a:srgbClr val="000090"/>
                </a:solidFill>
              </a:rPr>
              <a:t>Seasonal </a:t>
            </a:r>
            <a:r>
              <a:rPr lang="en-US" sz="2400" dirty="0" smtClean="0">
                <a:solidFill>
                  <a:srgbClr val="000090"/>
                </a:solidFill>
              </a:rPr>
              <a:t>distribution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Bimodal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Minimum in mid</a:t>
            </a:r>
            <a:r>
              <a:rPr lang="en-US" sz="2400" dirty="0" smtClean="0">
                <a:solidFill>
                  <a:srgbClr val="000090"/>
                </a:solidFill>
              </a:rPr>
              <a:t>-summer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Maxima </a:t>
            </a:r>
            <a:r>
              <a:rPr lang="en-US" sz="2400" dirty="0" smtClean="0">
                <a:solidFill>
                  <a:srgbClr val="000090"/>
                </a:solidFill>
              </a:rPr>
              <a:t>May – Jun ;</a:t>
            </a:r>
            <a:r>
              <a:rPr lang="en-US" sz="2400" dirty="0" smtClean="0">
                <a:solidFill>
                  <a:srgbClr val="000090"/>
                </a:solidFill>
              </a:rPr>
              <a:t> Sep – Nov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166977" y="185873"/>
              <a:ext cx="473188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Climatological Statistics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898861" y="5025735"/>
            <a:ext cx="421065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 smtClean="0">
                <a:solidFill>
                  <a:srgbClr val="000090"/>
                </a:solidFill>
              </a:rPr>
              <a:t>Horizontal </a:t>
            </a:r>
            <a:r>
              <a:rPr lang="en-US" sz="2400" dirty="0" smtClean="0">
                <a:solidFill>
                  <a:srgbClr val="000090"/>
                </a:solidFill>
              </a:rPr>
              <a:t>genesis </a:t>
            </a:r>
            <a:r>
              <a:rPr lang="en-US" sz="2400" dirty="0">
                <a:solidFill>
                  <a:srgbClr val="000090"/>
                </a:solidFill>
              </a:rPr>
              <a:t>d</a:t>
            </a:r>
            <a:r>
              <a:rPr lang="en-US" sz="2400" dirty="0" smtClean="0">
                <a:solidFill>
                  <a:srgbClr val="000090"/>
                </a:solidFill>
              </a:rPr>
              <a:t>istribution</a:t>
            </a:r>
            <a:endParaRPr lang="en-US" sz="2400" dirty="0" smtClean="0">
              <a:solidFill>
                <a:srgbClr val="000090"/>
              </a:solidFill>
            </a:endParaRPr>
          </a:p>
          <a:p>
            <a:pPr marL="458788" lvl="1" indent="-2286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Most points near or over CA</a:t>
            </a:r>
          </a:p>
          <a:p>
            <a:pPr lvl="1"/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897543"/>
              </p:ext>
            </p:extLst>
          </p:nvPr>
        </p:nvGraphicFramePr>
        <p:xfrm>
          <a:off x="5014423" y="1410117"/>
          <a:ext cx="4129578" cy="370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5" y="3384707"/>
            <a:ext cx="4876800" cy="31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53233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 of CA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6"/>
          <p:cNvSpPr txBox="1">
            <a:spLocks/>
          </p:cNvSpPr>
          <p:nvPr/>
        </p:nvSpPr>
        <p:spPr>
          <a:xfrm>
            <a:off x="166976" y="1345474"/>
            <a:ext cx="8852085" cy="52038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Earth relative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Grids NOT shifted to a </a:t>
            </a:r>
            <a:r>
              <a:rPr lang="en-US" dirty="0" smtClean="0">
                <a:solidFill>
                  <a:srgbClr val="000090"/>
                </a:solidFill>
              </a:rPr>
              <a:t>gyre </a:t>
            </a:r>
            <a:r>
              <a:rPr lang="en-US" dirty="0">
                <a:solidFill>
                  <a:srgbClr val="000090"/>
                </a:solidFill>
              </a:rPr>
              <a:t>relative center </a:t>
            </a:r>
            <a:r>
              <a:rPr lang="en-US" dirty="0" smtClean="0">
                <a:solidFill>
                  <a:srgbClr val="000090"/>
                </a:solidFill>
              </a:rPr>
              <a:t>point</a:t>
            </a:r>
            <a:endParaRPr lang="en-US" dirty="0" smtClean="0"/>
          </a:p>
          <a:p>
            <a:r>
              <a:rPr lang="en-US" sz="3200" dirty="0"/>
              <a:t>Time lagged </a:t>
            </a:r>
            <a:r>
              <a:rPr lang="en-US" sz="3200" dirty="0" smtClean="0"/>
              <a:t>where t = 0 h at gyre genesis</a:t>
            </a:r>
          </a:p>
          <a:p>
            <a:r>
              <a:rPr lang="en-US" sz="3200" dirty="0" smtClean="0"/>
              <a:t>Standardized </a:t>
            </a:r>
            <a:r>
              <a:rPr lang="en-US" sz="3200" dirty="0"/>
              <a:t>p</a:t>
            </a:r>
            <a:r>
              <a:rPr lang="en-US" sz="3200" dirty="0" smtClean="0"/>
              <a:t>recipitable </a:t>
            </a:r>
            <a:r>
              <a:rPr lang="en-US" sz="3200" dirty="0"/>
              <a:t>w</a:t>
            </a:r>
            <a:r>
              <a:rPr lang="en-US" sz="3200" dirty="0" smtClean="0"/>
              <a:t>ater</a:t>
            </a:r>
            <a:endParaRPr lang="en-US" sz="3200" dirty="0"/>
          </a:p>
          <a:p>
            <a:r>
              <a:rPr lang="en-US" sz="3200" dirty="0" smtClean="0"/>
              <a:t>850-hPa </a:t>
            </a:r>
            <a:r>
              <a:rPr lang="en-US" sz="3200" dirty="0"/>
              <a:t>s</a:t>
            </a:r>
            <a:r>
              <a:rPr lang="en-US" sz="3200" dirty="0" smtClean="0"/>
              <a:t>tandardized height </a:t>
            </a:r>
            <a:r>
              <a:rPr lang="en-US" sz="3200" dirty="0"/>
              <a:t>a</a:t>
            </a:r>
            <a:r>
              <a:rPr lang="en-US" sz="3200" dirty="0" smtClean="0"/>
              <a:t>nomalies</a:t>
            </a:r>
            <a:endParaRPr lang="en-US" sz="3200" dirty="0" smtClean="0"/>
          </a:p>
          <a:p>
            <a:pPr lvl="1"/>
            <a:r>
              <a:rPr lang="en-US" dirty="0">
                <a:solidFill>
                  <a:srgbClr val="000090"/>
                </a:solidFill>
              </a:rPr>
              <a:t>850-hPa anomalous winds also plotted to </a:t>
            </a:r>
            <a:r>
              <a:rPr lang="en-US" dirty="0" smtClean="0">
                <a:solidFill>
                  <a:srgbClr val="000090"/>
                </a:solidFill>
              </a:rPr>
              <a:t>illustrate </a:t>
            </a:r>
            <a:r>
              <a:rPr lang="en-US" dirty="0" smtClean="0">
                <a:solidFill>
                  <a:srgbClr val="000090"/>
                </a:solidFill>
              </a:rPr>
              <a:t>flow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2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76" t="94424" r="46509"/>
          <a:stretch/>
        </p:blipFill>
        <p:spPr>
          <a:xfrm>
            <a:off x="3013095" y="6504874"/>
            <a:ext cx="3540048" cy="34432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3" y="1631184"/>
            <a:ext cx="7626350" cy="481965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Precipitable </a:t>
            </a:r>
            <a:r>
              <a:rPr lang="en-US" dirty="0" smtClean="0"/>
              <a:t>water </a:t>
            </a:r>
            <a:r>
              <a:rPr lang="en-US" dirty="0" smtClean="0"/>
              <a:t>(-48 h </a:t>
            </a:r>
            <a:r>
              <a:rPr lang="en-US" dirty="0" smtClean="0"/>
              <a:t>before </a:t>
            </a:r>
            <a:r>
              <a:rPr lang="en-US" dirty="0"/>
              <a:t>g</a:t>
            </a:r>
            <a:r>
              <a:rPr lang="en-US" dirty="0" smtClean="0"/>
              <a:t>enesis</a:t>
            </a:r>
            <a:r>
              <a:rPr lang="en-US" dirty="0" smtClean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 rot="1397031">
            <a:off x="5004436" y="3953963"/>
            <a:ext cx="1677098" cy="1446204"/>
          </a:xfrm>
          <a:custGeom>
            <a:avLst/>
            <a:gdLst>
              <a:gd name="connsiteX0" fmla="*/ 660595 w 1677098"/>
              <a:gd name="connsiteY0" fmla="*/ 221366 h 1446204"/>
              <a:gd name="connsiteX1" fmla="*/ 1281921 w 1677098"/>
              <a:gd name="connsiteY1" fmla="*/ 38639 h 1446204"/>
              <a:gd name="connsiteX2" fmla="*/ 1674818 w 1677098"/>
              <a:gd name="connsiteY2" fmla="*/ 979686 h 1446204"/>
              <a:gd name="connsiteX3" fmla="*/ 1108315 w 1677098"/>
              <a:gd name="connsiteY3" fmla="*/ 1436506 h 1446204"/>
              <a:gd name="connsiteX4" fmla="*/ 176326 w 1677098"/>
              <a:gd name="connsiteY4" fmla="*/ 1235505 h 1446204"/>
              <a:gd name="connsiteX5" fmla="*/ 39269 w 1677098"/>
              <a:gd name="connsiteY5" fmla="*/ 595958 h 1446204"/>
              <a:gd name="connsiteX6" fmla="*/ 660595 w 1677098"/>
              <a:gd name="connsiteY6" fmla="*/ 221366 h 144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7098" h="1446204">
                <a:moveTo>
                  <a:pt x="660595" y="221366"/>
                </a:moveTo>
                <a:cubicBezTo>
                  <a:pt x="867704" y="128479"/>
                  <a:pt x="1112884" y="-87748"/>
                  <a:pt x="1281921" y="38639"/>
                </a:cubicBezTo>
                <a:cubicBezTo>
                  <a:pt x="1450958" y="165026"/>
                  <a:pt x="1703752" y="746708"/>
                  <a:pt x="1674818" y="979686"/>
                </a:cubicBezTo>
                <a:cubicBezTo>
                  <a:pt x="1645884" y="1212664"/>
                  <a:pt x="1358064" y="1393869"/>
                  <a:pt x="1108315" y="1436506"/>
                </a:cubicBezTo>
                <a:cubicBezTo>
                  <a:pt x="858566" y="1479143"/>
                  <a:pt x="354500" y="1375596"/>
                  <a:pt x="176326" y="1235505"/>
                </a:cubicBezTo>
                <a:cubicBezTo>
                  <a:pt x="-1848" y="1095414"/>
                  <a:pt x="-39920" y="771072"/>
                  <a:pt x="39269" y="595958"/>
                </a:cubicBezTo>
                <a:cubicBezTo>
                  <a:pt x="118458" y="420844"/>
                  <a:pt x="453486" y="314253"/>
                  <a:pt x="660595" y="221366"/>
                </a:cubicBezTo>
                <a:close/>
              </a:path>
            </a:pathLst>
          </a:custGeom>
          <a:noFill/>
          <a:ln w="50800">
            <a:solidFill>
              <a:srgbClr val="FFFF00"/>
            </a:solidFill>
            <a:prstDash val="dash"/>
          </a:ln>
          <a:effectLst>
            <a:glow rad="25400">
              <a:schemeClr val="tx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16099" y="4248179"/>
            <a:ext cx="205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Enhanced Moisture</a:t>
            </a:r>
            <a:endParaRPr lang="en-US" sz="2400" b="1" dirty="0">
              <a:solidFill>
                <a:srgbClr val="FFFF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55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76" t="94424" r="46509"/>
          <a:stretch/>
        </p:blipFill>
        <p:spPr>
          <a:xfrm>
            <a:off x="3013095" y="6504874"/>
            <a:ext cx="3540048" cy="3443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Precipitable </a:t>
            </a:r>
            <a:r>
              <a:rPr lang="en-US" dirty="0" smtClean="0"/>
              <a:t>water </a:t>
            </a:r>
            <a:r>
              <a:rPr lang="en-US" dirty="0" smtClean="0"/>
              <a:t>(At </a:t>
            </a:r>
            <a:r>
              <a:rPr lang="en-US" dirty="0" smtClean="0"/>
              <a:t>genesis</a:t>
            </a:r>
            <a:r>
              <a:rPr lang="en-US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79" y="1631184"/>
            <a:ext cx="7626350" cy="481965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785360" y="3806568"/>
            <a:ext cx="1838960" cy="1688566"/>
          </a:xfrm>
          <a:custGeom>
            <a:avLst/>
            <a:gdLst>
              <a:gd name="connsiteX0" fmla="*/ 234596 w 2269895"/>
              <a:gd name="connsiteY0" fmla="*/ 487209 h 1688566"/>
              <a:gd name="connsiteX1" fmla="*/ 799023 w 2269895"/>
              <a:gd name="connsiteY1" fmla="*/ 5121 h 1688566"/>
              <a:gd name="connsiteX2" fmla="*/ 1775010 w 2269895"/>
              <a:gd name="connsiteY2" fmla="*/ 287319 h 1688566"/>
              <a:gd name="connsiteX3" fmla="*/ 2268883 w 2269895"/>
              <a:gd name="connsiteY3" fmla="*/ 1098638 h 1688566"/>
              <a:gd name="connsiteX4" fmla="*/ 1657421 w 2269895"/>
              <a:gd name="connsiteY4" fmla="*/ 1674792 h 1688566"/>
              <a:gd name="connsiteX5" fmla="*/ 505051 w 2269895"/>
              <a:gd name="connsiteY5" fmla="*/ 1521935 h 1688566"/>
              <a:gd name="connsiteX6" fmla="*/ 11178 w 2269895"/>
              <a:gd name="connsiteY6" fmla="*/ 1451386 h 1688566"/>
              <a:gd name="connsiteX7" fmla="*/ 234596 w 2269895"/>
              <a:gd name="connsiteY7" fmla="*/ 487209 h 168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9895" h="1688566">
                <a:moveTo>
                  <a:pt x="234596" y="487209"/>
                </a:moveTo>
                <a:cubicBezTo>
                  <a:pt x="365904" y="246165"/>
                  <a:pt x="542287" y="38436"/>
                  <a:pt x="799023" y="5121"/>
                </a:cubicBezTo>
                <a:cubicBezTo>
                  <a:pt x="1055759" y="-28194"/>
                  <a:pt x="1530033" y="105066"/>
                  <a:pt x="1775010" y="287319"/>
                </a:cubicBezTo>
                <a:cubicBezTo>
                  <a:pt x="2019987" y="469572"/>
                  <a:pt x="2288481" y="867393"/>
                  <a:pt x="2268883" y="1098638"/>
                </a:cubicBezTo>
                <a:cubicBezTo>
                  <a:pt x="2249285" y="1329883"/>
                  <a:pt x="1951393" y="1604243"/>
                  <a:pt x="1657421" y="1674792"/>
                </a:cubicBezTo>
                <a:cubicBezTo>
                  <a:pt x="1363449" y="1745341"/>
                  <a:pt x="505051" y="1521935"/>
                  <a:pt x="505051" y="1521935"/>
                </a:cubicBezTo>
                <a:cubicBezTo>
                  <a:pt x="230677" y="1484701"/>
                  <a:pt x="64093" y="1621881"/>
                  <a:pt x="11178" y="1451386"/>
                </a:cubicBezTo>
                <a:cubicBezTo>
                  <a:pt x="-41737" y="1280891"/>
                  <a:pt x="103288" y="728253"/>
                  <a:pt x="234596" y="487209"/>
                </a:cubicBezTo>
                <a:close/>
              </a:path>
            </a:pathLst>
          </a:custGeom>
          <a:noFill/>
          <a:ln w="50800">
            <a:solidFill>
              <a:srgbClr val="FFFF00"/>
            </a:solidFill>
            <a:prstDash val="dash"/>
          </a:ln>
          <a:effectLst>
            <a:glow rad="25400">
              <a:schemeClr val="tx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807" y="4248179"/>
            <a:ext cx="205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Enhanced Moisture</a:t>
            </a:r>
            <a:endParaRPr lang="en-US" sz="2400" b="1" dirty="0">
              <a:solidFill>
                <a:srgbClr val="FFFF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25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76" t="94424" r="46509"/>
          <a:stretch/>
        </p:blipFill>
        <p:spPr>
          <a:xfrm>
            <a:off x="3013095" y="6504874"/>
            <a:ext cx="3540048" cy="3443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Precipitable </a:t>
            </a:r>
            <a:r>
              <a:rPr lang="en-US" dirty="0" smtClean="0"/>
              <a:t>water </a:t>
            </a:r>
            <a:r>
              <a:rPr lang="en-US" dirty="0" smtClean="0"/>
              <a:t>(+72 h </a:t>
            </a:r>
            <a:r>
              <a:rPr lang="en-US" dirty="0" smtClean="0"/>
              <a:t>after </a:t>
            </a:r>
            <a:r>
              <a:rPr lang="en-US" dirty="0"/>
              <a:t>g</a:t>
            </a:r>
            <a:r>
              <a:rPr lang="en-US" dirty="0" smtClean="0"/>
              <a:t>enesis</a:t>
            </a:r>
            <a:r>
              <a:rPr lang="en-US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79" y="1631184"/>
            <a:ext cx="7626350" cy="481965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11234428">
            <a:off x="4257076" y="3595027"/>
            <a:ext cx="2505169" cy="1775596"/>
          </a:xfrm>
          <a:custGeom>
            <a:avLst/>
            <a:gdLst>
              <a:gd name="connsiteX0" fmla="*/ 234596 w 2269895"/>
              <a:gd name="connsiteY0" fmla="*/ 487209 h 1688566"/>
              <a:gd name="connsiteX1" fmla="*/ 799023 w 2269895"/>
              <a:gd name="connsiteY1" fmla="*/ 5121 h 1688566"/>
              <a:gd name="connsiteX2" fmla="*/ 1775010 w 2269895"/>
              <a:gd name="connsiteY2" fmla="*/ 287319 h 1688566"/>
              <a:gd name="connsiteX3" fmla="*/ 2268883 w 2269895"/>
              <a:gd name="connsiteY3" fmla="*/ 1098638 h 1688566"/>
              <a:gd name="connsiteX4" fmla="*/ 1657421 w 2269895"/>
              <a:gd name="connsiteY4" fmla="*/ 1674792 h 1688566"/>
              <a:gd name="connsiteX5" fmla="*/ 505051 w 2269895"/>
              <a:gd name="connsiteY5" fmla="*/ 1521935 h 1688566"/>
              <a:gd name="connsiteX6" fmla="*/ 11178 w 2269895"/>
              <a:gd name="connsiteY6" fmla="*/ 1451386 h 1688566"/>
              <a:gd name="connsiteX7" fmla="*/ 234596 w 2269895"/>
              <a:gd name="connsiteY7" fmla="*/ 487209 h 168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9895" h="1688566">
                <a:moveTo>
                  <a:pt x="234596" y="487209"/>
                </a:moveTo>
                <a:cubicBezTo>
                  <a:pt x="365904" y="246165"/>
                  <a:pt x="542287" y="38436"/>
                  <a:pt x="799023" y="5121"/>
                </a:cubicBezTo>
                <a:cubicBezTo>
                  <a:pt x="1055759" y="-28194"/>
                  <a:pt x="1530033" y="105066"/>
                  <a:pt x="1775010" y="287319"/>
                </a:cubicBezTo>
                <a:cubicBezTo>
                  <a:pt x="2019987" y="469572"/>
                  <a:pt x="2288481" y="867393"/>
                  <a:pt x="2268883" y="1098638"/>
                </a:cubicBezTo>
                <a:cubicBezTo>
                  <a:pt x="2249285" y="1329883"/>
                  <a:pt x="1951393" y="1604243"/>
                  <a:pt x="1657421" y="1674792"/>
                </a:cubicBezTo>
                <a:cubicBezTo>
                  <a:pt x="1363449" y="1745341"/>
                  <a:pt x="505051" y="1521935"/>
                  <a:pt x="505051" y="1521935"/>
                </a:cubicBezTo>
                <a:cubicBezTo>
                  <a:pt x="230677" y="1484701"/>
                  <a:pt x="64093" y="1621881"/>
                  <a:pt x="11178" y="1451386"/>
                </a:cubicBezTo>
                <a:cubicBezTo>
                  <a:pt x="-41737" y="1280891"/>
                  <a:pt x="103288" y="728253"/>
                  <a:pt x="234596" y="487209"/>
                </a:cubicBezTo>
                <a:close/>
              </a:path>
            </a:pathLst>
          </a:custGeom>
          <a:noFill/>
          <a:ln w="50800">
            <a:solidFill>
              <a:srgbClr val="FFFF00"/>
            </a:solidFill>
            <a:prstDash val="dash"/>
          </a:ln>
          <a:effectLst>
            <a:glow rad="25400">
              <a:schemeClr val="tx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6464" y="3919473"/>
            <a:ext cx="205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Enhanced Moisture</a:t>
            </a:r>
            <a:endParaRPr lang="en-US" sz="2400" b="1" dirty="0">
              <a:solidFill>
                <a:srgbClr val="FFFF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022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geo </a:t>
            </a:r>
            <a:r>
              <a:rPr lang="en-US" dirty="0"/>
              <a:t>h</a:t>
            </a:r>
            <a:r>
              <a:rPr lang="en-US" dirty="0" smtClean="0"/>
              <a:t>eights </a:t>
            </a:r>
            <a:r>
              <a:rPr lang="en-US" dirty="0" smtClean="0"/>
              <a:t>and </a:t>
            </a:r>
            <a:r>
              <a:rPr lang="en-US" dirty="0" smtClean="0"/>
              <a:t>winds </a:t>
            </a:r>
            <a:r>
              <a:rPr lang="en-US" dirty="0" smtClean="0"/>
              <a:t>(-48 h </a:t>
            </a:r>
            <a:r>
              <a:rPr lang="en-US" dirty="0" smtClean="0"/>
              <a:t>before </a:t>
            </a:r>
            <a:r>
              <a:rPr lang="en-US" dirty="0"/>
              <a:t>g</a:t>
            </a:r>
            <a:r>
              <a:rPr lang="en-US" dirty="0" smtClean="0"/>
              <a:t>enesis</a:t>
            </a:r>
            <a:r>
              <a:rPr lang="en-US" dirty="0" smtClean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4065" r="44545"/>
          <a:stretch/>
        </p:blipFill>
        <p:spPr>
          <a:xfrm>
            <a:off x="2119630" y="6525313"/>
            <a:ext cx="4229143" cy="305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1" y="1638116"/>
            <a:ext cx="7626350" cy="4819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9421" y="2931554"/>
            <a:ext cx="510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H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7704682" y="3610985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7060234" y="3613297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6375928" y="3613297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569119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877634" y="4937840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297405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19713" y="5137573"/>
            <a:ext cx="323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Enhanced EPAC Westerly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0131" y="2541934"/>
            <a:ext cx="337331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Enhanced ATL      Easterly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13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4065" r="44545"/>
          <a:stretch/>
        </p:blipFill>
        <p:spPr>
          <a:xfrm>
            <a:off x="2119630" y="6525313"/>
            <a:ext cx="4229143" cy="3056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geo </a:t>
            </a:r>
            <a:r>
              <a:rPr lang="en-US" dirty="0"/>
              <a:t>h</a:t>
            </a:r>
            <a:r>
              <a:rPr lang="en-US" dirty="0" smtClean="0"/>
              <a:t>eights </a:t>
            </a:r>
            <a:r>
              <a:rPr lang="en-US" dirty="0" smtClean="0"/>
              <a:t>and </a:t>
            </a:r>
            <a:r>
              <a:rPr lang="en-US" dirty="0" smtClean="0"/>
              <a:t>winds </a:t>
            </a:r>
            <a:r>
              <a:rPr lang="en-US" dirty="0" smtClean="0"/>
              <a:t>(-24 h </a:t>
            </a:r>
            <a:r>
              <a:rPr lang="en-US" dirty="0" smtClean="0"/>
              <a:t>before </a:t>
            </a:r>
            <a:r>
              <a:rPr lang="en-US" dirty="0"/>
              <a:t>g</a:t>
            </a:r>
            <a:r>
              <a:rPr lang="en-US" dirty="0" smtClean="0"/>
              <a:t>enesis</a:t>
            </a:r>
            <a:r>
              <a:rPr lang="en-US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0" y="1638113"/>
            <a:ext cx="7626350" cy="4819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297405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605920" y="4937840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025691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800000">
            <a:off x="7249348" y="3608673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604900" y="3610985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920594" y="3610985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719713" y="5137573"/>
            <a:ext cx="323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Enhanced EPAC Westerly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12275" y="2931554"/>
            <a:ext cx="510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H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80131" y="2541934"/>
            <a:ext cx="337331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Enhanced ATL      Easterly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34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66977" y="185873"/>
              <a:ext cx="225855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Motivation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7" name="Picture 6" descr="ir_nico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15" y="1240872"/>
            <a:ext cx="5670938" cy="5321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0847" y="1388821"/>
            <a:ext cx="4519248" cy="40011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IR Satellite Animation – 23 Sep – 01 Oct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0" y="1388820"/>
            <a:ext cx="3398415" cy="546917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PREDICT disturbance (gyre) in late Sep 2010: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Included multiple TCs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Triggered major flooding over Central America (CA)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Prompted a study of gyre frequency and formation mechanisms</a:t>
            </a:r>
          </a:p>
          <a:p>
            <a:pPr marL="0" indent="0">
              <a:buFont typeface="Wingdings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475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4065" r="44545"/>
          <a:stretch/>
        </p:blipFill>
        <p:spPr>
          <a:xfrm>
            <a:off x="2119630" y="6525313"/>
            <a:ext cx="4229143" cy="3056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geo </a:t>
            </a:r>
            <a:r>
              <a:rPr lang="en-US" dirty="0"/>
              <a:t>h</a:t>
            </a:r>
            <a:r>
              <a:rPr lang="en-US" dirty="0" smtClean="0"/>
              <a:t>eights </a:t>
            </a:r>
            <a:r>
              <a:rPr lang="en-US" dirty="0" smtClean="0"/>
              <a:t>and </a:t>
            </a:r>
            <a:r>
              <a:rPr lang="en-US" dirty="0" smtClean="0"/>
              <a:t>winds </a:t>
            </a:r>
            <a:r>
              <a:rPr lang="en-US" dirty="0" smtClean="0"/>
              <a:t>(At </a:t>
            </a:r>
            <a:r>
              <a:rPr lang="en-US" dirty="0" smtClean="0"/>
              <a:t>genesis</a:t>
            </a:r>
            <a:r>
              <a:rPr lang="en-US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0" y="1638113"/>
            <a:ext cx="7626350" cy="4819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8564" y="4232133"/>
            <a:ext cx="403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050789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359304" y="4937840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779075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9414674">
            <a:off x="5378861" y="4766377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295552" y="3606361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651104" y="3608673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4966798" y="3608673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9233096">
            <a:off x="4343796" y="3679222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80131" y="2541934"/>
            <a:ext cx="337331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Enhanced ATL      Easterly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19713" y="5137573"/>
            <a:ext cx="323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Enhanced EPAC Westerly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36042" y="2839897"/>
            <a:ext cx="510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H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28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4065" r="44545"/>
          <a:stretch/>
        </p:blipFill>
        <p:spPr>
          <a:xfrm>
            <a:off x="2119630" y="6525313"/>
            <a:ext cx="4229143" cy="3056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geo </a:t>
            </a:r>
            <a:r>
              <a:rPr lang="en-US" dirty="0"/>
              <a:t>h</a:t>
            </a:r>
            <a:r>
              <a:rPr lang="en-US" dirty="0" smtClean="0"/>
              <a:t>eights </a:t>
            </a:r>
            <a:r>
              <a:rPr lang="en-US" dirty="0" smtClean="0"/>
              <a:t>and </a:t>
            </a:r>
            <a:r>
              <a:rPr lang="en-US" dirty="0" smtClean="0"/>
              <a:t>winds </a:t>
            </a:r>
            <a:r>
              <a:rPr lang="en-US" dirty="0" smtClean="0"/>
              <a:t>(+24 h </a:t>
            </a:r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/>
              <a:t>g</a:t>
            </a:r>
            <a:r>
              <a:rPr lang="en-US" dirty="0" smtClean="0"/>
              <a:t>enesis</a:t>
            </a:r>
            <a:r>
              <a:rPr lang="en-US" dirty="0" smtClean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1" y="1638113"/>
            <a:ext cx="7626350" cy="48196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9713" y="5137573"/>
            <a:ext cx="323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Enhanced EPAC Westerly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5623934" y="3425421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4979486" y="3425422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8955111">
            <a:off x="4271024" y="3546144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262959" y="4933216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594992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83933">
            <a:off x="4953968" y="483430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4803107">
            <a:off x="4105587" y="4133908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5929480">
            <a:off x="5248975" y="4300179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23258" y="4142262"/>
            <a:ext cx="403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0765" y="2886929"/>
            <a:ext cx="510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</a:rPr>
              <a:t>H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57271" y="3634430"/>
            <a:ext cx="25481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Conversion of Shear Vorticity into Curvature Vorticity</a:t>
            </a:r>
            <a:endParaRPr lang="en-US" sz="20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80131" y="2541934"/>
            <a:ext cx="337331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Enhanced ATL      Easterly Flow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28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4065" r="44545"/>
          <a:stretch/>
        </p:blipFill>
        <p:spPr>
          <a:xfrm>
            <a:off x="2119630" y="6525313"/>
            <a:ext cx="4229143" cy="3056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geo </a:t>
            </a:r>
            <a:r>
              <a:rPr lang="en-US" dirty="0"/>
              <a:t>h</a:t>
            </a:r>
            <a:r>
              <a:rPr lang="en-US" dirty="0" smtClean="0"/>
              <a:t>eights </a:t>
            </a:r>
            <a:r>
              <a:rPr lang="en-US" dirty="0" smtClean="0"/>
              <a:t>and </a:t>
            </a:r>
            <a:r>
              <a:rPr lang="en-US" dirty="0" smtClean="0"/>
              <a:t>winds </a:t>
            </a:r>
            <a:r>
              <a:rPr lang="en-US" dirty="0" smtClean="0"/>
              <a:t>(At </a:t>
            </a:r>
            <a:r>
              <a:rPr lang="en-US" dirty="0" smtClean="0"/>
              <a:t>genesis</a:t>
            </a:r>
            <a:r>
              <a:rPr lang="en-US" dirty="0" smtClean="0"/>
              <a:t>) </a:t>
            </a:r>
            <a:r>
              <a:rPr lang="en-US" sz="2000" dirty="0" smtClean="0">
                <a:solidFill>
                  <a:srgbClr val="000090"/>
                </a:solidFill>
              </a:rPr>
              <a:t>Zoomed Out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0" y="1703913"/>
            <a:ext cx="8839200" cy="453009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283560" y="5344160"/>
            <a:ext cx="2355240" cy="1016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90720" y="4257040"/>
            <a:ext cx="1056640" cy="741680"/>
          </a:xfrm>
          <a:prstGeom prst="ellipse">
            <a:avLst/>
          </a:prstGeom>
          <a:solidFill>
            <a:srgbClr val="FF0000">
              <a:alpha val="25000"/>
            </a:srgbClr>
          </a:solidFill>
          <a:ln w="25400">
            <a:solidFill>
              <a:srgbClr val="FF0000"/>
            </a:solidFill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>
                <a:solidFill>
                  <a:schemeClr val="tx1">
                    <a:alpha val="50000"/>
                  </a:schemeClr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977" y="6525313"/>
            <a:ext cx="3119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Shaded Regions &lt;95% Statistical </a:t>
            </a:r>
            <a:r>
              <a:rPr lang="en-US" sz="1200" b="1" dirty="0">
                <a:solidFill>
                  <a:srgbClr val="000090"/>
                </a:solidFill>
              </a:rPr>
              <a:t>S</a:t>
            </a:r>
            <a:r>
              <a:rPr lang="en-US" sz="1200" b="1" dirty="0" smtClean="0">
                <a:solidFill>
                  <a:srgbClr val="000090"/>
                </a:solidFill>
              </a:rPr>
              <a:t>ignificance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000035" y="4765806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2308550" y="476811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728321" y="4765806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23258" y="4214314"/>
            <a:ext cx="403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18857524">
            <a:off x="5279916" y="4274438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16200000">
            <a:off x="4913998" y="4188461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 rot="14356749">
            <a:off x="4576303" y="4302114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4429797" y="4564620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7516307">
            <a:off x="4632135" y="4857881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 rot="5400000">
            <a:off x="4982578" y="4930140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 rot="2754729">
            <a:off x="5338546" y="4809558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5474266" y="4536227"/>
            <a:ext cx="137160" cy="13716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48941" y="4911058"/>
            <a:ext cx="2388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Negative Height Anomaly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4419" y="4911058"/>
            <a:ext cx="22752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Positive Height Anomaly</a:t>
            </a:r>
            <a:endParaRPr lang="en-US" sz="24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64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54" y="1438421"/>
            <a:ext cx="4244340" cy="4572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402067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0" y="1076055"/>
            <a:ext cx="4537213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MJO </a:t>
            </a:r>
            <a:r>
              <a:rPr lang="en-US" dirty="0" smtClean="0"/>
              <a:t>signal</a:t>
            </a:r>
            <a:endParaRPr lang="en-US" dirty="0" smtClean="0"/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76.2% of genesis cases occur in phases 8,1,2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Corresponds to convectively </a:t>
            </a:r>
            <a:r>
              <a:rPr lang="en-US" sz="2000" dirty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ctive </a:t>
            </a:r>
            <a:r>
              <a:rPr lang="en-US" sz="2000" dirty="0">
                <a:solidFill>
                  <a:srgbClr val="000090"/>
                </a:solidFill>
              </a:rPr>
              <a:t>p</a:t>
            </a:r>
            <a:r>
              <a:rPr lang="en-US" sz="2000" dirty="0" smtClean="0">
                <a:solidFill>
                  <a:srgbClr val="000090"/>
                </a:solidFill>
              </a:rPr>
              <a:t>hase over CA and Atlantic basin.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Implied anomalous westerly        low-level flow during these phases</a:t>
            </a:r>
          </a:p>
          <a:p>
            <a:pPr lvl="1"/>
            <a:endParaRPr lang="en-US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75787" y="6512559"/>
            <a:ext cx="5610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Sea Level Pressure Composites Based upon Wheeler and Hendon (2004) Climatology  </a:t>
            </a:r>
            <a:endParaRPr lang="en-US" sz="1200" b="1" dirty="0">
              <a:solidFill>
                <a:srgbClr val="00009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634580"/>
            <a:ext cx="4530288" cy="2988938"/>
            <a:chOff x="159748" y="3994413"/>
            <a:chExt cx="3851386" cy="25720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71363" r="20084"/>
            <a:stretch/>
          </p:blipFill>
          <p:spPr>
            <a:xfrm>
              <a:off x="294640" y="3994413"/>
              <a:ext cx="3653742" cy="174571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20055" b="87607"/>
            <a:stretch/>
          </p:blipFill>
          <p:spPr>
            <a:xfrm>
              <a:off x="293310" y="5417780"/>
              <a:ext cx="3655072" cy="75546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1440" t="94753" r="23024"/>
            <a:stretch/>
          </p:blipFill>
          <p:spPr>
            <a:xfrm>
              <a:off x="640341" y="6206651"/>
              <a:ext cx="3370793" cy="35983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6978" y="4175824"/>
              <a:ext cx="261149" cy="31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8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3363" y="4947920"/>
              <a:ext cx="261149" cy="31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1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748" y="5622116"/>
              <a:ext cx="261149" cy="317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2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11734" y="4145046"/>
              <a:ext cx="295400" cy="344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H</a:t>
              </a:r>
              <a:endParaRPr lang="en-US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43814" y="4896886"/>
              <a:ext cx="295400" cy="344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H</a:t>
              </a:r>
              <a:endParaRPr lang="en-US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97893" y="5679504"/>
              <a:ext cx="295400" cy="344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H</a:t>
              </a:r>
              <a:endParaRPr lang="en-US" sz="20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18977" y="4175824"/>
              <a:ext cx="294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L</a:t>
              </a:r>
              <a:endPara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99738" y="4887024"/>
              <a:ext cx="294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L</a:t>
              </a:r>
              <a:endPara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52844" y="5669344"/>
              <a:ext cx="294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L</a:t>
              </a:r>
              <a:endPara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605342" y="1847291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93388" y="5592782"/>
            <a:ext cx="341055" cy="40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64520" y="5607871"/>
            <a:ext cx="822808" cy="40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441856" y="5524275"/>
            <a:ext cx="3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8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45592" y="5526093"/>
            <a:ext cx="3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1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32199" y="5524275"/>
            <a:ext cx="30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903078" y="3868418"/>
            <a:ext cx="538978" cy="152904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081197" y="4718893"/>
            <a:ext cx="538978" cy="160780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3248538" y="5541082"/>
            <a:ext cx="538978" cy="145661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66977" y="185873"/>
            <a:ext cx="65323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Composite Analysis of CA Gyres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49981" t="95515" r="44545"/>
          <a:stretch/>
        </p:blipFill>
        <p:spPr>
          <a:xfrm>
            <a:off x="4511600" y="6164856"/>
            <a:ext cx="417487" cy="230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0389" y="3582621"/>
            <a:ext cx="253874" cy="139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9695" y="4385831"/>
            <a:ext cx="253874" cy="19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2991" y="5222675"/>
            <a:ext cx="253874" cy="19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30389" y="6069893"/>
            <a:ext cx="253874" cy="195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9" y="3601146"/>
            <a:ext cx="5033391" cy="3243834"/>
          </a:xfrm>
          <a:prstGeom prst="rect">
            <a:avLst/>
          </a:prstGeom>
        </p:spPr>
      </p:pic>
      <p:pic>
        <p:nvPicPr>
          <p:cNvPr id="2" name="Picture 1" descr="Screen Shot 2013-02-15 at 7.10.5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71"/>
          <a:stretch/>
        </p:blipFill>
        <p:spPr>
          <a:xfrm>
            <a:off x="1" y="1570851"/>
            <a:ext cx="2297446" cy="1676769"/>
          </a:xfrm>
          <a:prstGeom prst="rect">
            <a:avLst/>
          </a:prstGeom>
        </p:spPr>
      </p:pic>
      <p:pic>
        <p:nvPicPr>
          <p:cNvPr id="3" name="Picture 2" descr="Screen Shot 2013-02-15 at 7.09.4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4032" r="2167" b="4380"/>
          <a:stretch/>
        </p:blipFill>
        <p:spPr>
          <a:xfrm>
            <a:off x="2331491" y="1579362"/>
            <a:ext cx="3308584" cy="166825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520351" y="1697576"/>
            <a:ext cx="540243" cy="542348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44910" y="2150722"/>
            <a:ext cx="159809" cy="100542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027" y="3229665"/>
            <a:ext cx="348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Figs. 1 &amp; 3 Romero-</a:t>
            </a:r>
            <a:r>
              <a:rPr lang="en-US" sz="1200" i="1" dirty="0" err="1" smtClean="0"/>
              <a:t>Centeno</a:t>
            </a:r>
            <a:r>
              <a:rPr lang="en-US" sz="1200" i="1" dirty="0" smtClean="0"/>
              <a:t> (2007) – From </a:t>
            </a:r>
            <a:r>
              <a:rPr lang="en-US" sz="1200" i="1" dirty="0" err="1" smtClean="0"/>
              <a:t>QuikSCAT</a:t>
            </a:r>
            <a:endParaRPr lang="en-US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422684" y="2387347"/>
            <a:ext cx="975209" cy="24948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66977" y="185873"/>
              <a:ext cx="822818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Role of Flow – Climatological Zonal Wind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seasonal </a:t>
            </a:r>
            <a:r>
              <a:rPr lang="en-US" dirty="0"/>
              <a:t>z</a:t>
            </a:r>
            <a:r>
              <a:rPr lang="en-US" dirty="0" smtClean="0"/>
              <a:t>onal </a:t>
            </a:r>
            <a:r>
              <a:rPr lang="en-US" dirty="0"/>
              <a:t>w</a:t>
            </a:r>
            <a:r>
              <a:rPr lang="en-US" dirty="0" smtClean="0"/>
              <a:t>inds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88179" y="2212081"/>
            <a:ext cx="449485" cy="199765"/>
          </a:xfrm>
          <a:custGeom>
            <a:avLst/>
            <a:gdLst>
              <a:gd name="connsiteX0" fmla="*/ 0 w 449485"/>
              <a:gd name="connsiteY0" fmla="*/ 0 h 199765"/>
              <a:gd name="connsiteX1" fmla="*/ 449485 w 449485"/>
              <a:gd name="connsiteY1" fmla="*/ 7134 h 199765"/>
              <a:gd name="connsiteX2" fmla="*/ 449485 w 449485"/>
              <a:gd name="connsiteY2" fmla="*/ 7134 h 199765"/>
              <a:gd name="connsiteX3" fmla="*/ 420947 w 449485"/>
              <a:gd name="connsiteY3" fmla="*/ 78479 h 199765"/>
              <a:gd name="connsiteX4" fmla="*/ 178367 w 449485"/>
              <a:gd name="connsiteY4" fmla="*/ 199765 h 199765"/>
              <a:gd name="connsiteX5" fmla="*/ 0 w 449485"/>
              <a:gd name="connsiteY5" fmla="*/ 0 h 1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485" h="199765">
                <a:moveTo>
                  <a:pt x="0" y="0"/>
                </a:moveTo>
                <a:lnTo>
                  <a:pt x="449485" y="7134"/>
                </a:lnTo>
                <a:lnTo>
                  <a:pt x="449485" y="7134"/>
                </a:lnTo>
                <a:lnTo>
                  <a:pt x="420947" y="78479"/>
                </a:lnTo>
                <a:lnTo>
                  <a:pt x="178367" y="199765"/>
                </a:lnTo>
                <a:lnTo>
                  <a:pt x="0" y="0"/>
                </a:lnTo>
                <a:close/>
              </a:path>
            </a:pathLst>
          </a:custGeom>
          <a:solidFill>
            <a:srgbClr val="00009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40075" y="4058725"/>
            <a:ext cx="35039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000090"/>
                </a:solidFill>
              </a:rPr>
              <a:t>Climatological westerly </a:t>
            </a: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</a:t>
            </a:r>
            <a:r>
              <a:rPr lang="en-US" sz="2400" dirty="0">
                <a:solidFill>
                  <a:srgbClr val="000090"/>
                </a:solidFill>
              </a:rPr>
              <a:t>w</a:t>
            </a:r>
            <a:r>
              <a:rPr lang="en-US" sz="2400" dirty="0" smtClean="0">
                <a:solidFill>
                  <a:srgbClr val="000090"/>
                </a:solidFill>
              </a:rPr>
              <a:t>inds </a:t>
            </a:r>
            <a:r>
              <a:rPr lang="en-US" sz="2400" dirty="0" smtClean="0">
                <a:solidFill>
                  <a:srgbClr val="000090"/>
                </a:solidFill>
              </a:rPr>
              <a:t>(CFSR)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20 May – 30 Jun</a:t>
            </a:r>
            <a:endParaRPr lang="en-US" sz="2400" dirty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01 Sep – 20 Nov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Note </a:t>
            </a:r>
            <a:r>
              <a:rPr lang="en-US" sz="2400" dirty="0" smtClean="0">
                <a:solidFill>
                  <a:srgbClr val="000090"/>
                </a:solidFill>
              </a:rPr>
              <a:t>propagation </a:t>
            </a:r>
            <a:r>
              <a:rPr lang="en-US" sz="2400" dirty="0" smtClean="0">
                <a:solidFill>
                  <a:srgbClr val="000090"/>
                </a:solidFill>
              </a:rPr>
              <a:t>of </a:t>
            </a:r>
            <a:r>
              <a:rPr lang="en-US" sz="2400" dirty="0" smtClean="0">
                <a:solidFill>
                  <a:srgbClr val="000090"/>
                </a:solidFill>
              </a:rPr>
              <a:t>westerly </a:t>
            </a: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</a:t>
            </a:r>
            <a:r>
              <a:rPr lang="en-US" sz="2400" dirty="0">
                <a:solidFill>
                  <a:srgbClr val="000090"/>
                </a:solidFill>
              </a:rPr>
              <a:t>w</a:t>
            </a:r>
            <a:r>
              <a:rPr lang="en-US" sz="2400" dirty="0" smtClean="0">
                <a:solidFill>
                  <a:srgbClr val="000090"/>
                </a:solidFill>
              </a:rPr>
              <a:t>ind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96207" y="3740950"/>
            <a:ext cx="2689288" cy="300615"/>
            <a:chOff x="2913797" y="3846772"/>
            <a:chExt cx="2689288" cy="300615"/>
          </a:xfrm>
        </p:grpSpPr>
        <p:sp>
          <p:nvSpPr>
            <p:cNvPr id="21" name="Rectangle 20"/>
            <p:cNvSpPr/>
            <p:nvPr/>
          </p:nvSpPr>
          <p:spPr>
            <a:xfrm>
              <a:off x="2913797" y="3846772"/>
              <a:ext cx="2689288" cy="300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15857" t="94710" r="45833" b="-456"/>
            <a:stretch/>
          </p:blipFill>
          <p:spPr>
            <a:xfrm>
              <a:off x="2939069" y="3879591"/>
              <a:ext cx="2620937" cy="255158"/>
            </a:xfrm>
            <a:prstGeom prst="rect">
              <a:avLst/>
            </a:prstGeom>
            <a:ln w="25400">
              <a:noFill/>
            </a:ln>
          </p:spPr>
        </p:pic>
      </p:grpSp>
      <p:sp>
        <p:nvSpPr>
          <p:cNvPr id="22" name="Rectangle 21"/>
          <p:cNvSpPr/>
          <p:nvPr/>
        </p:nvSpPr>
        <p:spPr>
          <a:xfrm>
            <a:off x="2869169" y="1697576"/>
            <a:ext cx="128696" cy="207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627202" y="1637791"/>
            <a:ext cx="460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westerly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June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September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October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zonal_10_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3" y="3597176"/>
            <a:ext cx="5033391" cy="3243834"/>
          </a:xfrm>
          <a:prstGeom prst="rect">
            <a:avLst/>
          </a:prstGeom>
        </p:spPr>
      </p:pic>
      <p:pic>
        <p:nvPicPr>
          <p:cNvPr id="2" name="Picture 1" descr="Screen Shot 2013-02-15 at 7.10.5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71"/>
          <a:stretch/>
        </p:blipFill>
        <p:spPr>
          <a:xfrm>
            <a:off x="1" y="1570851"/>
            <a:ext cx="2297446" cy="1676769"/>
          </a:xfrm>
          <a:prstGeom prst="rect">
            <a:avLst/>
          </a:prstGeom>
        </p:spPr>
      </p:pic>
      <p:pic>
        <p:nvPicPr>
          <p:cNvPr id="3" name="Picture 2" descr="Screen Shot 2013-02-15 at 7.09.4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4032" r="2167" b="4380"/>
          <a:stretch/>
        </p:blipFill>
        <p:spPr>
          <a:xfrm>
            <a:off x="2331491" y="1579362"/>
            <a:ext cx="3308584" cy="166825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520351" y="1697576"/>
            <a:ext cx="540243" cy="542348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44910" y="2150722"/>
            <a:ext cx="159809" cy="100542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027" y="3229665"/>
            <a:ext cx="348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Figs. 1 &amp; 3 Romero-</a:t>
            </a:r>
            <a:r>
              <a:rPr lang="en-US" sz="1200" i="1" dirty="0" err="1" smtClean="0"/>
              <a:t>Centeno</a:t>
            </a:r>
            <a:r>
              <a:rPr lang="en-US" sz="1200" i="1" dirty="0" smtClean="0"/>
              <a:t> (2007) – From </a:t>
            </a:r>
            <a:r>
              <a:rPr lang="en-US" sz="1200" i="1" dirty="0" err="1" smtClean="0"/>
              <a:t>QuikSCAT</a:t>
            </a:r>
            <a:endParaRPr lang="en-US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422684" y="2387347"/>
            <a:ext cx="975209" cy="24948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seasonal </a:t>
            </a:r>
            <a:r>
              <a:rPr lang="en-US" dirty="0"/>
              <a:t>z</a:t>
            </a:r>
            <a:r>
              <a:rPr lang="en-US" dirty="0" smtClean="0"/>
              <a:t>onal </a:t>
            </a:r>
            <a:r>
              <a:rPr lang="en-US" dirty="0"/>
              <a:t>w</a:t>
            </a:r>
            <a:r>
              <a:rPr lang="en-US" dirty="0" smtClean="0"/>
              <a:t>inds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88179" y="2212081"/>
            <a:ext cx="449485" cy="199765"/>
          </a:xfrm>
          <a:custGeom>
            <a:avLst/>
            <a:gdLst>
              <a:gd name="connsiteX0" fmla="*/ 0 w 449485"/>
              <a:gd name="connsiteY0" fmla="*/ 0 h 199765"/>
              <a:gd name="connsiteX1" fmla="*/ 449485 w 449485"/>
              <a:gd name="connsiteY1" fmla="*/ 7134 h 199765"/>
              <a:gd name="connsiteX2" fmla="*/ 449485 w 449485"/>
              <a:gd name="connsiteY2" fmla="*/ 7134 h 199765"/>
              <a:gd name="connsiteX3" fmla="*/ 420947 w 449485"/>
              <a:gd name="connsiteY3" fmla="*/ 78479 h 199765"/>
              <a:gd name="connsiteX4" fmla="*/ 178367 w 449485"/>
              <a:gd name="connsiteY4" fmla="*/ 199765 h 199765"/>
              <a:gd name="connsiteX5" fmla="*/ 0 w 449485"/>
              <a:gd name="connsiteY5" fmla="*/ 0 h 1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485" h="199765">
                <a:moveTo>
                  <a:pt x="0" y="0"/>
                </a:moveTo>
                <a:lnTo>
                  <a:pt x="449485" y="7134"/>
                </a:lnTo>
                <a:lnTo>
                  <a:pt x="449485" y="7134"/>
                </a:lnTo>
                <a:lnTo>
                  <a:pt x="420947" y="78479"/>
                </a:lnTo>
                <a:lnTo>
                  <a:pt x="178367" y="199765"/>
                </a:lnTo>
                <a:lnTo>
                  <a:pt x="0" y="0"/>
                </a:lnTo>
                <a:close/>
              </a:path>
            </a:pathLst>
          </a:custGeom>
          <a:solidFill>
            <a:srgbClr val="00009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40075" y="4058725"/>
            <a:ext cx="35039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dirty="0" smtClean="0">
                <a:solidFill>
                  <a:srgbClr val="000090"/>
                </a:solidFill>
              </a:rPr>
              <a:t>Climatological </a:t>
            </a:r>
            <a:r>
              <a:rPr lang="en-US" sz="2400" dirty="0">
                <a:solidFill>
                  <a:srgbClr val="000090"/>
                </a:solidFill>
              </a:rPr>
              <a:t>w</a:t>
            </a:r>
            <a:r>
              <a:rPr lang="en-US" sz="2400" dirty="0" smtClean="0">
                <a:solidFill>
                  <a:srgbClr val="000090"/>
                </a:solidFill>
              </a:rPr>
              <a:t>esterly </a:t>
            </a: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</a:t>
            </a:r>
            <a:r>
              <a:rPr lang="en-US" sz="2400" dirty="0">
                <a:solidFill>
                  <a:srgbClr val="000090"/>
                </a:solidFill>
              </a:rPr>
              <a:t>w</a:t>
            </a:r>
            <a:r>
              <a:rPr lang="en-US" sz="2400" dirty="0" smtClean="0">
                <a:solidFill>
                  <a:srgbClr val="000090"/>
                </a:solidFill>
              </a:rPr>
              <a:t>inds </a:t>
            </a:r>
            <a:r>
              <a:rPr lang="en-US" sz="2400" dirty="0" smtClean="0">
                <a:solidFill>
                  <a:srgbClr val="000090"/>
                </a:solidFill>
              </a:rPr>
              <a:t>(CFSR)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20 May – 30 Jun</a:t>
            </a:r>
            <a:endParaRPr lang="en-US" sz="2400" dirty="0">
              <a:solidFill>
                <a:srgbClr val="00009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01 Sep – 20 Nov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Note </a:t>
            </a:r>
            <a:r>
              <a:rPr lang="en-US" sz="2400" dirty="0" smtClean="0">
                <a:solidFill>
                  <a:srgbClr val="000090"/>
                </a:solidFill>
              </a:rPr>
              <a:t>propagation </a:t>
            </a:r>
            <a:r>
              <a:rPr lang="en-US" sz="2400" dirty="0" smtClean="0">
                <a:solidFill>
                  <a:srgbClr val="000090"/>
                </a:solidFill>
              </a:rPr>
              <a:t>of </a:t>
            </a:r>
            <a:r>
              <a:rPr lang="en-US" sz="2400" dirty="0" smtClean="0">
                <a:solidFill>
                  <a:srgbClr val="000090"/>
                </a:solidFill>
              </a:rPr>
              <a:t>westerly </a:t>
            </a: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</a:t>
            </a:r>
            <a:r>
              <a:rPr lang="en-US" sz="2400" dirty="0">
                <a:solidFill>
                  <a:srgbClr val="000090"/>
                </a:solidFill>
              </a:rPr>
              <a:t>w</a:t>
            </a:r>
            <a:r>
              <a:rPr lang="en-US" sz="2400" dirty="0" smtClean="0">
                <a:solidFill>
                  <a:srgbClr val="000090"/>
                </a:solidFill>
              </a:rPr>
              <a:t>ind</a:t>
            </a: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96207" y="3740950"/>
            <a:ext cx="2689288" cy="300615"/>
            <a:chOff x="2913797" y="3846772"/>
            <a:chExt cx="2689288" cy="300615"/>
          </a:xfrm>
        </p:grpSpPr>
        <p:sp>
          <p:nvSpPr>
            <p:cNvPr id="21" name="Rectangle 20"/>
            <p:cNvSpPr/>
            <p:nvPr/>
          </p:nvSpPr>
          <p:spPr>
            <a:xfrm>
              <a:off x="2913797" y="3846772"/>
              <a:ext cx="2689288" cy="300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/>
            <a:srcRect l="15857" t="94710" r="45833" b="-456"/>
            <a:stretch/>
          </p:blipFill>
          <p:spPr>
            <a:xfrm>
              <a:off x="2939069" y="3879591"/>
              <a:ext cx="2620937" cy="255158"/>
            </a:xfrm>
            <a:prstGeom prst="rect">
              <a:avLst/>
            </a:prstGeom>
            <a:ln w="25400">
              <a:noFill/>
            </a:ln>
          </p:spPr>
        </p:pic>
      </p:grpSp>
      <p:sp>
        <p:nvSpPr>
          <p:cNvPr id="22" name="Rectangle 21"/>
          <p:cNvSpPr/>
          <p:nvPr/>
        </p:nvSpPr>
        <p:spPr>
          <a:xfrm>
            <a:off x="2869169" y="1697576"/>
            <a:ext cx="128696" cy="207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27202" y="1637791"/>
            <a:ext cx="460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westerly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June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September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October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6977" y="185873"/>
            <a:ext cx="82281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Role of Flow – Climatological Zonal Wind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4045" y="5695992"/>
            <a:ext cx="2391958" cy="8137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0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zonal_10_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3" y="3597176"/>
            <a:ext cx="5033391" cy="3243834"/>
          </a:xfrm>
          <a:prstGeom prst="rect">
            <a:avLst/>
          </a:prstGeom>
        </p:spPr>
      </p:pic>
      <p:pic>
        <p:nvPicPr>
          <p:cNvPr id="31" name="Picture 30" descr="Screen Shot 2013-02-15 at 7.10.5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71"/>
          <a:stretch/>
        </p:blipFill>
        <p:spPr>
          <a:xfrm>
            <a:off x="1" y="1570851"/>
            <a:ext cx="2297446" cy="1676769"/>
          </a:xfrm>
          <a:prstGeom prst="rect">
            <a:avLst/>
          </a:prstGeom>
        </p:spPr>
      </p:pic>
      <p:pic>
        <p:nvPicPr>
          <p:cNvPr id="3" name="Picture 2" descr="Screen Shot 2013-02-15 at 7.09.4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4032" r="2167" b="4380"/>
          <a:stretch/>
        </p:blipFill>
        <p:spPr>
          <a:xfrm>
            <a:off x="2331491" y="1579362"/>
            <a:ext cx="3308584" cy="166825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520351" y="1697576"/>
            <a:ext cx="540243" cy="542348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44910" y="2150722"/>
            <a:ext cx="159809" cy="100542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027" y="3229665"/>
            <a:ext cx="348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Figs. 1 &amp; 3 Romero-</a:t>
            </a:r>
            <a:r>
              <a:rPr lang="en-US" sz="1200" i="1" dirty="0" err="1" smtClean="0"/>
              <a:t>Centeno</a:t>
            </a:r>
            <a:r>
              <a:rPr lang="en-US" sz="1200" i="1" dirty="0" smtClean="0"/>
              <a:t> (2007) – From </a:t>
            </a:r>
            <a:r>
              <a:rPr lang="en-US" sz="1200" i="1" dirty="0" err="1" smtClean="0"/>
              <a:t>QuikSCAT</a:t>
            </a:r>
            <a:endParaRPr lang="en-US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422684" y="2387347"/>
            <a:ext cx="975209" cy="24948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seasonal </a:t>
            </a:r>
            <a:r>
              <a:rPr lang="en-US" dirty="0"/>
              <a:t>z</a:t>
            </a:r>
            <a:r>
              <a:rPr lang="en-US" dirty="0" smtClean="0"/>
              <a:t>onal </a:t>
            </a:r>
            <a:r>
              <a:rPr lang="en-US" dirty="0"/>
              <a:t>w</a:t>
            </a:r>
            <a:r>
              <a:rPr lang="en-US" dirty="0" smtClean="0"/>
              <a:t>inds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88179" y="2212081"/>
            <a:ext cx="449485" cy="199765"/>
          </a:xfrm>
          <a:custGeom>
            <a:avLst/>
            <a:gdLst>
              <a:gd name="connsiteX0" fmla="*/ 0 w 449485"/>
              <a:gd name="connsiteY0" fmla="*/ 0 h 199765"/>
              <a:gd name="connsiteX1" fmla="*/ 449485 w 449485"/>
              <a:gd name="connsiteY1" fmla="*/ 7134 h 199765"/>
              <a:gd name="connsiteX2" fmla="*/ 449485 w 449485"/>
              <a:gd name="connsiteY2" fmla="*/ 7134 h 199765"/>
              <a:gd name="connsiteX3" fmla="*/ 420947 w 449485"/>
              <a:gd name="connsiteY3" fmla="*/ 78479 h 199765"/>
              <a:gd name="connsiteX4" fmla="*/ 178367 w 449485"/>
              <a:gd name="connsiteY4" fmla="*/ 199765 h 199765"/>
              <a:gd name="connsiteX5" fmla="*/ 0 w 449485"/>
              <a:gd name="connsiteY5" fmla="*/ 0 h 1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485" h="199765">
                <a:moveTo>
                  <a:pt x="0" y="0"/>
                </a:moveTo>
                <a:lnTo>
                  <a:pt x="449485" y="7134"/>
                </a:lnTo>
                <a:lnTo>
                  <a:pt x="449485" y="7134"/>
                </a:lnTo>
                <a:lnTo>
                  <a:pt x="420947" y="78479"/>
                </a:lnTo>
                <a:lnTo>
                  <a:pt x="178367" y="199765"/>
                </a:lnTo>
                <a:lnTo>
                  <a:pt x="0" y="0"/>
                </a:lnTo>
                <a:close/>
              </a:path>
            </a:pathLst>
          </a:custGeom>
          <a:solidFill>
            <a:srgbClr val="00009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640075" y="3694925"/>
            <a:ext cx="3503925" cy="3410788"/>
            <a:chOff x="5640075" y="3694925"/>
            <a:chExt cx="3503925" cy="3410788"/>
          </a:xfrm>
        </p:grpSpPr>
        <p:sp>
          <p:nvSpPr>
            <p:cNvPr id="17" name="Rectangle 16"/>
            <p:cNvSpPr/>
            <p:nvPr/>
          </p:nvSpPr>
          <p:spPr>
            <a:xfrm>
              <a:off x="5640075" y="4058725"/>
              <a:ext cx="350392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2400" dirty="0" smtClean="0">
                  <a:solidFill>
                    <a:srgbClr val="000090"/>
                  </a:solidFill>
                </a:rPr>
                <a:t>Climatology Westerly Zonal Winds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20 May – 30 Jun</a:t>
              </a:r>
              <a:endParaRPr lang="en-US" sz="2400" dirty="0">
                <a:solidFill>
                  <a:srgbClr val="000090"/>
                </a:solidFill>
              </a:endParaRP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01 Sep – 20 Nov 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Note Propagation of Westerly Zonal Wind</a:t>
              </a:r>
              <a:endParaRPr lang="en-US" sz="2400" dirty="0">
                <a:solidFill>
                  <a:srgbClr val="000090"/>
                </a:solidFill>
              </a:endParaRPr>
            </a:p>
            <a:p>
              <a:endParaRPr lang="en-US" sz="2400" dirty="0" smtClean="0">
                <a:solidFill>
                  <a:srgbClr val="000090"/>
                </a:solidFill>
              </a:endParaRPr>
            </a:p>
          </p:txBody>
        </p:sp>
        <p:graphicFrame>
          <p:nvGraphicFramePr>
            <p:cNvPr id="22" name="Chart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6015161"/>
                </p:ext>
              </p:extLst>
            </p:nvPr>
          </p:nvGraphicFramePr>
          <p:xfrm>
            <a:off x="5726517" y="3827028"/>
            <a:ext cx="3417483" cy="3030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18" name="Straight Arrow Connector 17"/>
            <p:cNvCxnSpPr/>
            <p:nvPr/>
          </p:nvCxnSpPr>
          <p:spPr>
            <a:xfrm>
              <a:off x="6474933" y="4170067"/>
              <a:ext cx="385548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152139" y="4170067"/>
              <a:ext cx="468102" cy="0"/>
            </a:xfrm>
            <a:prstGeom prst="straightConnector1">
              <a:avLst/>
            </a:pr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7866532" y="4166932"/>
              <a:ext cx="903257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33523" y="4134749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730226" y="4134749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74933" y="3694925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1018" y="3694925"/>
              <a:ext cx="29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E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56127" y="3694925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74045" y="5695992"/>
            <a:ext cx="2391958" cy="8137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69169" y="1697576"/>
            <a:ext cx="128696" cy="207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796207" y="3740950"/>
            <a:ext cx="2689288" cy="300615"/>
            <a:chOff x="2913797" y="3846772"/>
            <a:chExt cx="2689288" cy="300615"/>
          </a:xfrm>
        </p:grpSpPr>
        <p:sp>
          <p:nvSpPr>
            <p:cNvPr id="40" name="Rectangle 39"/>
            <p:cNvSpPr/>
            <p:nvPr/>
          </p:nvSpPr>
          <p:spPr>
            <a:xfrm>
              <a:off x="2913797" y="3846772"/>
              <a:ext cx="2689288" cy="300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8"/>
            <a:srcRect l="15857" t="94710" r="45833" b="-456"/>
            <a:stretch/>
          </p:blipFill>
          <p:spPr>
            <a:xfrm>
              <a:off x="2939069" y="3879591"/>
              <a:ext cx="2620937" cy="255158"/>
            </a:xfrm>
            <a:prstGeom prst="rect">
              <a:avLst/>
            </a:prstGeom>
            <a:ln w="25400">
              <a:noFill/>
            </a:ln>
          </p:spPr>
        </p:pic>
      </p:grpSp>
      <p:sp>
        <p:nvSpPr>
          <p:cNvPr id="43" name="Rectangle 42"/>
          <p:cNvSpPr/>
          <p:nvPr/>
        </p:nvSpPr>
        <p:spPr>
          <a:xfrm>
            <a:off x="5627202" y="1637791"/>
            <a:ext cx="460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westerly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June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September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October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6977" y="185873"/>
            <a:ext cx="82281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Role of Flow – Climatological Zonal Wind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65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9" y="3601463"/>
            <a:ext cx="5033391" cy="3243834"/>
          </a:xfrm>
          <a:prstGeom prst="rect">
            <a:avLst/>
          </a:prstGeom>
        </p:spPr>
      </p:pic>
      <p:pic>
        <p:nvPicPr>
          <p:cNvPr id="31" name="Picture 30" descr="Screen Shot 2013-02-15 at 7.10.5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71"/>
          <a:stretch/>
        </p:blipFill>
        <p:spPr>
          <a:xfrm>
            <a:off x="1" y="1570851"/>
            <a:ext cx="2297446" cy="1676769"/>
          </a:xfrm>
          <a:prstGeom prst="rect">
            <a:avLst/>
          </a:prstGeom>
        </p:spPr>
      </p:pic>
      <p:pic>
        <p:nvPicPr>
          <p:cNvPr id="3" name="Picture 2" descr="Screen Shot 2013-02-15 at 7.09.4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4032" r="2167" b="4380"/>
          <a:stretch/>
        </p:blipFill>
        <p:spPr>
          <a:xfrm>
            <a:off x="2331491" y="1579362"/>
            <a:ext cx="3308584" cy="166825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520351" y="1697576"/>
            <a:ext cx="540243" cy="542348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44910" y="2150722"/>
            <a:ext cx="159809" cy="100542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027" y="3229665"/>
            <a:ext cx="348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Figs. 1 &amp; 3 Romero-</a:t>
            </a:r>
            <a:r>
              <a:rPr lang="en-US" sz="1200" i="1" dirty="0" err="1" smtClean="0"/>
              <a:t>Centeno</a:t>
            </a:r>
            <a:r>
              <a:rPr lang="en-US" sz="1200" i="1" dirty="0" smtClean="0"/>
              <a:t> (2007) – From </a:t>
            </a:r>
            <a:r>
              <a:rPr lang="en-US" sz="1200" i="1" dirty="0" err="1" smtClean="0"/>
              <a:t>QuikSCAT</a:t>
            </a:r>
            <a:endParaRPr lang="en-US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422684" y="2387347"/>
            <a:ext cx="975209" cy="24948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seasonal </a:t>
            </a:r>
            <a:r>
              <a:rPr lang="en-US" dirty="0"/>
              <a:t>z</a:t>
            </a:r>
            <a:r>
              <a:rPr lang="en-US" dirty="0" smtClean="0"/>
              <a:t>onal </a:t>
            </a:r>
            <a:r>
              <a:rPr lang="en-US" dirty="0"/>
              <a:t>w</a:t>
            </a:r>
            <a:r>
              <a:rPr lang="en-US" dirty="0" smtClean="0"/>
              <a:t>inds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88179" y="2212081"/>
            <a:ext cx="449485" cy="199765"/>
          </a:xfrm>
          <a:custGeom>
            <a:avLst/>
            <a:gdLst>
              <a:gd name="connsiteX0" fmla="*/ 0 w 449485"/>
              <a:gd name="connsiteY0" fmla="*/ 0 h 199765"/>
              <a:gd name="connsiteX1" fmla="*/ 449485 w 449485"/>
              <a:gd name="connsiteY1" fmla="*/ 7134 h 199765"/>
              <a:gd name="connsiteX2" fmla="*/ 449485 w 449485"/>
              <a:gd name="connsiteY2" fmla="*/ 7134 h 199765"/>
              <a:gd name="connsiteX3" fmla="*/ 420947 w 449485"/>
              <a:gd name="connsiteY3" fmla="*/ 78479 h 199765"/>
              <a:gd name="connsiteX4" fmla="*/ 178367 w 449485"/>
              <a:gd name="connsiteY4" fmla="*/ 199765 h 199765"/>
              <a:gd name="connsiteX5" fmla="*/ 0 w 449485"/>
              <a:gd name="connsiteY5" fmla="*/ 0 h 1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485" h="199765">
                <a:moveTo>
                  <a:pt x="0" y="0"/>
                </a:moveTo>
                <a:lnTo>
                  <a:pt x="449485" y="7134"/>
                </a:lnTo>
                <a:lnTo>
                  <a:pt x="449485" y="7134"/>
                </a:lnTo>
                <a:lnTo>
                  <a:pt x="420947" y="78479"/>
                </a:lnTo>
                <a:lnTo>
                  <a:pt x="178367" y="199765"/>
                </a:lnTo>
                <a:lnTo>
                  <a:pt x="0" y="0"/>
                </a:lnTo>
                <a:close/>
              </a:path>
            </a:pathLst>
          </a:custGeom>
          <a:solidFill>
            <a:srgbClr val="00009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69169" y="1697576"/>
            <a:ext cx="128696" cy="207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796207" y="3740950"/>
            <a:ext cx="2689288" cy="300615"/>
            <a:chOff x="2913797" y="3846772"/>
            <a:chExt cx="2689288" cy="300615"/>
          </a:xfrm>
        </p:grpSpPr>
        <p:sp>
          <p:nvSpPr>
            <p:cNvPr id="42" name="Rectangle 41"/>
            <p:cNvSpPr/>
            <p:nvPr/>
          </p:nvSpPr>
          <p:spPr>
            <a:xfrm>
              <a:off x="2913797" y="3846772"/>
              <a:ext cx="2689288" cy="300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/>
            <a:srcRect l="15857" t="94710" r="45833" b="-456"/>
            <a:stretch/>
          </p:blipFill>
          <p:spPr>
            <a:xfrm>
              <a:off x="2939069" y="3879591"/>
              <a:ext cx="2620937" cy="255158"/>
            </a:xfrm>
            <a:prstGeom prst="rect">
              <a:avLst/>
            </a:prstGeom>
            <a:ln w="25400">
              <a:noFill/>
            </a:ln>
          </p:spPr>
        </p:pic>
      </p:grpSp>
      <p:cxnSp>
        <p:nvCxnSpPr>
          <p:cNvPr id="48" name="Straight Connector 47"/>
          <p:cNvCxnSpPr/>
          <p:nvPr/>
        </p:nvCxnSpPr>
        <p:spPr>
          <a:xfrm>
            <a:off x="4031343" y="1680491"/>
            <a:ext cx="0" cy="137652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40075" y="3694925"/>
            <a:ext cx="3503925" cy="3410788"/>
            <a:chOff x="5640075" y="3694925"/>
            <a:chExt cx="3503925" cy="3410788"/>
          </a:xfrm>
        </p:grpSpPr>
        <p:grpSp>
          <p:nvGrpSpPr>
            <p:cNvPr id="39" name="Group 38"/>
            <p:cNvGrpSpPr/>
            <p:nvPr/>
          </p:nvGrpSpPr>
          <p:grpSpPr>
            <a:xfrm>
              <a:off x="5640075" y="3694925"/>
              <a:ext cx="3503925" cy="3410788"/>
              <a:chOff x="5640075" y="3694925"/>
              <a:chExt cx="3503925" cy="341078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640075" y="4058725"/>
                <a:ext cx="3503925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q"/>
                </a:pPr>
                <a:r>
                  <a:rPr lang="en-US" sz="2400" dirty="0" smtClean="0">
                    <a:solidFill>
                      <a:srgbClr val="000090"/>
                    </a:solidFill>
                  </a:rPr>
                  <a:t>Climatology Westerly Zonal Winds</a:t>
                </a:r>
              </a:p>
              <a:p>
                <a:pPr marL="800100" lvl="1" indent="-342900">
                  <a:buFont typeface="Arial"/>
                  <a:buChar char="•"/>
                </a:pPr>
                <a:r>
                  <a:rPr lang="en-US" sz="2400" dirty="0" smtClean="0">
                    <a:solidFill>
                      <a:srgbClr val="000090"/>
                    </a:solidFill>
                  </a:rPr>
                  <a:t>20 May – 30 Jun</a:t>
                </a:r>
                <a:endParaRPr lang="en-US" sz="2400" dirty="0">
                  <a:solidFill>
                    <a:srgbClr val="000090"/>
                  </a:solidFill>
                </a:endParaRPr>
              </a:p>
              <a:p>
                <a:pPr marL="800100" lvl="1" indent="-342900">
                  <a:buFont typeface="Arial"/>
                  <a:buChar char="•"/>
                </a:pPr>
                <a:r>
                  <a:rPr lang="en-US" sz="2400" dirty="0" smtClean="0">
                    <a:solidFill>
                      <a:srgbClr val="000090"/>
                    </a:solidFill>
                  </a:rPr>
                  <a:t>01 Sep – 20 Nov </a:t>
                </a:r>
              </a:p>
              <a:p>
                <a:pPr marL="800100" lvl="1" indent="-342900">
                  <a:buFont typeface="Arial"/>
                  <a:buChar char="•"/>
                </a:pPr>
                <a:r>
                  <a:rPr lang="en-US" sz="2400" dirty="0" smtClean="0">
                    <a:solidFill>
                      <a:srgbClr val="000090"/>
                    </a:solidFill>
                  </a:rPr>
                  <a:t>Note Propagation of Westerly Zonal Wind</a:t>
                </a:r>
                <a:endParaRPr lang="en-US" sz="2400" dirty="0">
                  <a:solidFill>
                    <a:srgbClr val="000090"/>
                  </a:solidFill>
                </a:endParaRPr>
              </a:p>
              <a:p>
                <a:endParaRPr lang="en-US" sz="2400" dirty="0" smtClean="0">
                  <a:solidFill>
                    <a:srgbClr val="000090"/>
                  </a:solidFill>
                </a:endParaRPr>
              </a:p>
            </p:txBody>
          </p:sp>
          <p:graphicFrame>
            <p:nvGraphicFramePr>
              <p:cNvPr id="22" name="Chart 2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72350007"/>
                  </p:ext>
                </p:extLst>
              </p:nvPr>
            </p:nvGraphicFramePr>
            <p:xfrm>
              <a:off x="5726517" y="3827028"/>
              <a:ext cx="3417483" cy="303097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cxnSp>
            <p:nvCxnSpPr>
              <p:cNvPr id="18" name="Straight Arrow Connector 17"/>
              <p:cNvCxnSpPr/>
              <p:nvPr/>
            </p:nvCxnSpPr>
            <p:spPr>
              <a:xfrm>
                <a:off x="6474933" y="4170067"/>
                <a:ext cx="385548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7152139" y="4170067"/>
                <a:ext cx="468102" cy="0"/>
              </a:xfrm>
              <a:prstGeom prst="straightConnector1">
                <a:avLst/>
              </a:prstGeom>
              <a:ln w="50800">
                <a:solidFill>
                  <a:srgbClr val="00009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7866532" y="4166932"/>
                <a:ext cx="903257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033523" y="4134749"/>
                <a:ext cx="0" cy="205701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730226" y="4134749"/>
                <a:ext cx="0" cy="205701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6474933" y="3694925"/>
                <a:ext cx="367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W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51018" y="3694925"/>
                <a:ext cx="295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E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056127" y="3694925"/>
                <a:ext cx="367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W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6313769" y="4138783"/>
              <a:ext cx="721834" cy="2055687"/>
            </a:xfrm>
            <a:custGeom>
              <a:avLst/>
              <a:gdLst>
                <a:gd name="connsiteX0" fmla="*/ 0 w 721834"/>
                <a:gd name="connsiteY0" fmla="*/ 2055687 h 2055687"/>
                <a:gd name="connsiteX1" fmla="*/ 9137 w 721834"/>
                <a:gd name="connsiteY1" fmla="*/ 100500 h 2055687"/>
                <a:gd name="connsiteX2" fmla="*/ 118782 w 721834"/>
                <a:gd name="connsiteY2" fmla="*/ 0 h 2055687"/>
                <a:gd name="connsiteX3" fmla="*/ 694423 w 721834"/>
                <a:gd name="connsiteY3" fmla="*/ 9136 h 2055687"/>
                <a:gd name="connsiteX4" fmla="*/ 721834 w 721834"/>
                <a:gd name="connsiteY4" fmla="*/ 2055687 h 2055687"/>
                <a:gd name="connsiteX5" fmla="*/ 0 w 721834"/>
                <a:gd name="connsiteY5" fmla="*/ 2055687 h 205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1834" h="2055687">
                  <a:moveTo>
                    <a:pt x="0" y="2055687"/>
                  </a:moveTo>
                  <a:cubicBezTo>
                    <a:pt x="3046" y="1403958"/>
                    <a:pt x="6091" y="752229"/>
                    <a:pt x="9137" y="100500"/>
                  </a:cubicBezTo>
                  <a:lnTo>
                    <a:pt x="118782" y="0"/>
                  </a:lnTo>
                  <a:lnTo>
                    <a:pt x="694423" y="9136"/>
                  </a:lnTo>
                  <a:lnTo>
                    <a:pt x="721834" y="2055687"/>
                  </a:lnTo>
                  <a:lnTo>
                    <a:pt x="0" y="2055687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5627202" y="1637791"/>
            <a:ext cx="460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westerly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June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September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October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892686" y="5556726"/>
            <a:ext cx="389126" cy="722181"/>
            <a:chOff x="2948952" y="4532157"/>
            <a:chExt cx="403316" cy="785927"/>
          </a:xfrm>
        </p:grpSpPr>
        <p:sp>
          <p:nvSpPr>
            <p:cNvPr id="61" name="Curved Right Arrow 60"/>
            <p:cNvSpPr/>
            <p:nvPr/>
          </p:nvSpPr>
          <p:spPr>
            <a:xfrm rot="11179058">
              <a:off x="2948952" y="4532157"/>
              <a:ext cx="403316" cy="785927"/>
            </a:xfrm>
            <a:prstGeom prst="curvedRightArrow">
              <a:avLst>
                <a:gd name="adj1" fmla="val 23843"/>
                <a:gd name="adj2" fmla="val 37238"/>
                <a:gd name="adj3" fmla="val 25000"/>
              </a:avLst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Plus 62"/>
            <p:cNvSpPr/>
            <p:nvPr/>
          </p:nvSpPr>
          <p:spPr>
            <a:xfrm>
              <a:off x="3000478" y="4795945"/>
              <a:ext cx="241254" cy="267394"/>
            </a:xfrm>
            <a:prstGeom prst="mathPlus">
              <a:avLst/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74739" y="4372085"/>
            <a:ext cx="42791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Favorable For Cyclonic Shear Vorticity</a:t>
            </a:r>
            <a:endParaRPr lang="en-US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6977" y="185873"/>
            <a:ext cx="82281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Role of Flow – Climatological Zonal Wind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8338" y="3733460"/>
            <a:ext cx="99832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1-10 Jun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6786" y="3598997"/>
            <a:ext cx="1349109" cy="95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7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28" y="3602021"/>
            <a:ext cx="5033391" cy="3243834"/>
          </a:xfrm>
          <a:prstGeom prst="rect">
            <a:avLst/>
          </a:prstGeom>
        </p:spPr>
      </p:pic>
      <p:pic>
        <p:nvPicPr>
          <p:cNvPr id="31" name="Picture 30" descr="Screen Shot 2013-02-15 at 7.10.5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71"/>
          <a:stretch/>
        </p:blipFill>
        <p:spPr>
          <a:xfrm>
            <a:off x="1" y="1570851"/>
            <a:ext cx="2297446" cy="1676769"/>
          </a:xfrm>
          <a:prstGeom prst="rect">
            <a:avLst/>
          </a:prstGeom>
        </p:spPr>
      </p:pic>
      <p:pic>
        <p:nvPicPr>
          <p:cNvPr id="3" name="Picture 2" descr="Screen Shot 2013-02-15 at 7.09.4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4032" r="2167" b="4380"/>
          <a:stretch/>
        </p:blipFill>
        <p:spPr>
          <a:xfrm>
            <a:off x="2331491" y="1579362"/>
            <a:ext cx="3308584" cy="166825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520351" y="1697576"/>
            <a:ext cx="540243" cy="542348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44910" y="2150722"/>
            <a:ext cx="159809" cy="100542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027" y="3229665"/>
            <a:ext cx="348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Figs. 1 &amp; 3 Romero-</a:t>
            </a:r>
            <a:r>
              <a:rPr lang="en-US" sz="1200" i="1" dirty="0" err="1" smtClean="0"/>
              <a:t>Centeno</a:t>
            </a:r>
            <a:r>
              <a:rPr lang="en-US" sz="1200" i="1" dirty="0" smtClean="0"/>
              <a:t> (2007) – From </a:t>
            </a:r>
            <a:r>
              <a:rPr lang="en-US" sz="1200" i="1" dirty="0" err="1" smtClean="0"/>
              <a:t>QuikSCAT</a:t>
            </a:r>
            <a:endParaRPr lang="en-US" sz="1200" i="1" dirty="0"/>
          </a:p>
        </p:txBody>
      </p:sp>
      <p:sp>
        <p:nvSpPr>
          <p:cNvPr id="8" name="Rectangle 7"/>
          <p:cNvSpPr/>
          <p:nvPr/>
        </p:nvSpPr>
        <p:spPr>
          <a:xfrm>
            <a:off x="422684" y="2387347"/>
            <a:ext cx="975209" cy="24948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seasonal </a:t>
            </a:r>
            <a:r>
              <a:rPr lang="en-US" dirty="0"/>
              <a:t>z</a:t>
            </a:r>
            <a:r>
              <a:rPr lang="en-US" dirty="0" smtClean="0"/>
              <a:t>onal </a:t>
            </a:r>
            <a:r>
              <a:rPr lang="en-US" dirty="0"/>
              <a:t>w</a:t>
            </a:r>
            <a:r>
              <a:rPr lang="en-US" dirty="0" smtClean="0"/>
              <a:t>inds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88179" y="2212081"/>
            <a:ext cx="449485" cy="199765"/>
          </a:xfrm>
          <a:custGeom>
            <a:avLst/>
            <a:gdLst>
              <a:gd name="connsiteX0" fmla="*/ 0 w 449485"/>
              <a:gd name="connsiteY0" fmla="*/ 0 h 199765"/>
              <a:gd name="connsiteX1" fmla="*/ 449485 w 449485"/>
              <a:gd name="connsiteY1" fmla="*/ 7134 h 199765"/>
              <a:gd name="connsiteX2" fmla="*/ 449485 w 449485"/>
              <a:gd name="connsiteY2" fmla="*/ 7134 h 199765"/>
              <a:gd name="connsiteX3" fmla="*/ 420947 w 449485"/>
              <a:gd name="connsiteY3" fmla="*/ 78479 h 199765"/>
              <a:gd name="connsiteX4" fmla="*/ 178367 w 449485"/>
              <a:gd name="connsiteY4" fmla="*/ 199765 h 199765"/>
              <a:gd name="connsiteX5" fmla="*/ 0 w 449485"/>
              <a:gd name="connsiteY5" fmla="*/ 0 h 1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485" h="199765">
                <a:moveTo>
                  <a:pt x="0" y="0"/>
                </a:moveTo>
                <a:lnTo>
                  <a:pt x="449485" y="7134"/>
                </a:lnTo>
                <a:lnTo>
                  <a:pt x="449485" y="7134"/>
                </a:lnTo>
                <a:lnTo>
                  <a:pt x="420947" y="78479"/>
                </a:lnTo>
                <a:lnTo>
                  <a:pt x="178367" y="199765"/>
                </a:lnTo>
                <a:lnTo>
                  <a:pt x="0" y="0"/>
                </a:lnTo>
                <a:close/>
              </a:path>
            </a:pathLst>
          </a:custGeom>
          <a:solidFill>
            <a:srgbClr val="00009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640075" y="3694925"/>
            <a:ext cx="3503925" cy="3410788"/>
            <a:chOff x="5640075" y="3694925"/>
            <a:chExt cx="3503925" cy="3410788"/>
          </a:xfrm>
        </p:grpSpPr>
        <p:sp>
          <p:nvSpPr>
            <p:cNvPr id="17" name="Rectangle 16"/>
            <p:cNvSpPr/>
            <p:nvPr/>
          </p:nvSpPr>
          <p:spPr>
            <a:xfrm>
              <a:off x="5640075" y="4058725"/>
              <a:ext cx="350392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2400" dirty="0" smtClean="0">
                  <a:solidFill>
                    <a:srgbClr val="000090"/>
                  </a:solidFill>
                </a:rPr>
                <a:t>Climatology Westerly Zonal Winds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20 May – 30 Jun</a:t>
              </a:r>
              <a:endParaRPr lang="en-US" sz="2400" dirty="0">
                <a:solidFill>
                  <a:srgbClr val="000090"/>
                </a:solidFill>
              </a:endParaRP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01 Sep – 20 Nov 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Note Propagation of Westerly Zonal Wind</a:t>
              </a:r>
              <a:endParaRPr lang="en-US" sz="2400" dirty="0">
                <a:solidFill>
                  <a:srgbClr val="000090"/>
                </a:solidFill>
              </a:endParaRPr>
            </a:p>
            <a:p>
              <a:endParaRPr lang="en-US" sz="2400" dirty="0" smtClean="0">
                <a:solidFill>
                  <a:srgbClr val="000090"/>
                </a:solidFill>
              </a:endParaRPr>
            </a:p>
          </p:txBody>
        </p:sp>
        <p:graphicFrame>
          <p:nvGraphicFramePr>
            <p:cNvPr id="22" name="Chart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20311237"/>
                </p:ext>
              </p:extLst>
            </p:nvPr>
          </p:nvGraphicFramePr>
          <p:xfrm>
            <a:off x="5726517" y="3827028"/>
            <a:ext cx="3417483" cy="3030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18" name="Straight Arrow Connector 17"/>
            <p:cNvCxnSpPr/>
            <p:nvPr/>
          </p:nvCxnSpPr>
          <p:spPr>
            <a:xfrm>
              <a:off x="6474933" y="4170067"/>
              <a:ext cx="385548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152139" y="4170067"/>
              <a:ext cx="468102" cy="0"/>
            </a:xfrm>
            <a:prstGeom prst="straightConnector1">
              <a:avLst/>
            </a:pr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7866532" y="4166932"/>
              <a:ext cx="903257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33523" y="4134749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730226" y="4134749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74933" y="3694925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1018" y="3694925"/>
              <a:ext cx="29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E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56127" y="3694925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869169" y="1697576"/>
            <a:ext cx="128696" cy="207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796207" y="3740950"/>
            <a:ext cx="2689288" cy="300615"/>
            <a:chOff x="2913797" y="3846772"/>
            <a:chExt cx="2689288" cy="300615"/>
          </a:xfrm>
        </p:grpSpPr>
        <p:sp>
          <p:nvSpPr>
            <p:cNvPr id="42" name="Rectangle 41"/>
            <p:cNvSpPr/>
            <p:nvPr/>
          </p:nvSpPr>
          <p:spPr>
            <a:xfrm>
              <a:off x="2913797" y="3846772"/>
              <a:ext cx="2689288" cy="300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/>
            <a:srcRect l="15857" t="94710" r="45833" b="-456"/>
            <a:stretch/>
          </p:blipFill>
          <p:spPr>
            <a:xfrm>
              <a:off x="2939069" y="3879591"/>
              <a:ext cx="2620937" cy="255158"/>
            </a:xfrm>
            <a:prstGeom prst="rect">
              <a:avLst/>
            </a:prstGeom>
            <a:ln w="25400">
              <a:noFill/>
            </a:ln>
          </p:spPr>
        </p:pic>
      </p:grpSp>
      <p:cxnSp>
        <p:nvCxnSpPr>
          <p:cNvPr id="34" name="Straight Connector 33"/>
          <p:cNvCxnSpPr/>
          <p:nvPr/>
        </p:nvCxnSpPr>
        <p:spPr>
          <a:xfrm>
            <a:off x="4446886" y="1697041"/>
            <a:ext cx="0" cy="1376528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7052818" y="4135530"/>
            <a:ext cx="661202" cy="2067765"/>
          </a:xfrm>
          <a:custGeom>
            <a:avLst/>
            <a:gdLst>
              <a:gd name="connsiteX0" fmla="*/ 10496 w 661202"/>
              <a:gd name="connsiteY0" fmla="*/ 2036276 h 2067765"/>
              <a:gd name="connsiteX1" fmla="*/ 0 w 661202"/>
              <a:gd name="connsiteY1" fmla="*/ 10496 h 2067765"/>
              <a:gd name="connsiteX2" fmla="*/ 661202 w 661202"/>
              <a:gd name="connsiteY2" fmla="*/ 0 h 2067765"/>
              <a:gd name="connsiteX3" fmla="*/ 661202 w 661202"/>
              <a:gd name="connsiteY3" fmla="*/ 2067765 h 2067765"/>
              <a:gd name="connsiteX4" fmla="*/ 10496 w 661202"/>
              <a:gd name="connsiteY4" fmla="*/ 2036276 h 20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202" h="2067765">
                <a:moveTo>
                  <a:pt x="10496" y="2036276"/>
                </a:moveTo>
                <a:cubicBezTo>
                  <a:pt x="6997" y="1361016"/>
                  <a:pt x="3499" y="685756"/>
                  <a:pt x="0" y="10496"/>
                </a:cubicBezTo>
                <a:lnTo>
                  <a:pt x="661202" y="0"/>
                </a:lnTo>
                <a:lnTo>
                  <a:pt x="661202" y="2067765"/>
                </a:lnTo>
                <a:lnTo>
                  <a:pt x="10496" y="2036276"/>
                </a:lnTo>
                <a:close/>
              </a:path>
            </a:pathLst>
          </a:custGeom>
          <a:solidFill>
            <a:srgbClr val="0000FF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627202" y="1637791"/>
            <a:ext cx="460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westerly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June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September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October</a:t>
            </a:r>
            <a:endParaRPr lang="en-US" sz="2400" dirty="0">
              <a:solidFill>
                <a:srgbClr val="00009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96207" y="5212222"/>
            <a:ext cx="385694" cy="674302"/>
            <a:chOff x="2697225" y="5134528"/>
            <a:chExt cx="385694" cy="674302"/>
          </a:xfrm>
        </p:grpSpPr>
        <p:sp>
          <p:nvSpPr>
            <p:cNvPr id="45" name="Curved Right Arrow 44"/>
            <p:cNvSpPr/>
            <p:nvPr/>
          </p:nvSpPr>
          <p:spPr>
            <a:xfrm rot="379058" flipV="1">
              <a:off x="2697225" y="5134528"/>
              <a:ext cx="385694" cy="674302"/>
            </a:xfrm>
            <a:prstGeom prst="curvedRightArrow">
              <a:avLst>
                <a:gd name="adj1" fmla="val 23843"/>
                <a:gd name="adj2" fmla="val 37238"/>
                <a:gd name="adj3" fmla="val 25000"/>
              </a:avLst>
            </a:prstGeom>
            <a:solidFill>
              <a:srgbClr val="0000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90"/>
                </a:solidFill>
              </a:endParaRPr>
            </a:p>
          </p:txBody>
        </p:sp>
        <p:sp>
          <p:nvSpPr>
            <p:cNvPr id="24" name="Minus 23"/>
            <p:cNvSpPr/>
            <p:nvPr/>
          </p:nvSpPr>
          <p:spPr>
            <a:xfrm>
              <a:off x="2809070" y="5392410"/>
              <a:ext cx="247011" cy="187895"/>
            </a:xfrm>
            <a:prstGeom prst="mathMinus">
              <a:avLst/>
            </a:prstGeom>
            <a:solidFill>
              <a:srgbClr val="0000FF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79292" y="4365898"/>
            <a:ext cx="42791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Favorable For Anticyclonic Shear Vorticity</a:t>
            </a:r>
            <a:endParaRPr lang="en-US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00FF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6977" y="185873"/>
            <a:ext cx="82281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Role of Flow – Climatological Zonal Wind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6786" y="3598997"/>
            <a:ext cx="1349109" cy="95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48338" y="3733460"/>
            <a:ext cx="107519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20-31 Jul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5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25" y="3602783"/>
            <a:ext cx="5033391" cy="3243834"/>
          </a:xfrm>
          <a:prstGeom prst="rect">
            <a:avLst/>
          </a:prstGeom>
        </p:spPr>
      </p:pic>
      <p:pic>
        <p:nvPicPr>
          <p:cNvPr id="31" name="Picture 30" descr="Screen Shot 2013-02-15 at 7.10.5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871"/>
          <a:stretch/>
        </p:blipFill>
        <p:spPr>
          <a:xfrm>
            <a:off x="1" y="1570851"/>
            <a:ext cx="2297446" cy="1676769"/>
          </a:xfrm>
          <a:prstGeom prst="rect">
            <a:avLst/>
          </a:prstGeom>
        </p:spPr>
      </p:pic>
      <p:pic>
        <p:nvPicPr>
          <p:cNvPr id="3" name="Picture 2" descr="Screen Shot 2013-02-15 at 7.09.4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4032" r="2167" b="4380"/>
          <a:stretch/>
        </p:blipFill>
        <p:spPr>
          <a:xfrm>
            <a:off x="2331491" y="1579362"/>
            <a:ext cx="3308584" cy="166825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520351" y="1697576"/>
            <a:ext cx="540243" cy="542348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944910" y="2150722"/>
            <a:ext cx="159809" cy="100542"/>
          </a:xfrm>
          <a:custGeom>
            <a:avLst/>
            <a:gdLst>
              <a:gd name="connsiteX0" fmla="*/ 0 w 439209"/>
              <a:gd name="connsiteY0" fmla="*/ 455084 h 455084"/>
              <a:gd name="connsiteX1" fmla="*/ 195792 w 439209"/>
              <a:gd name="connsiteY1" fmla="*/ 0 h 455084"/>
              <a:gd name="connsiteX2" fmla="*/ 439209 w 439209"/>
              <a:gd name="connsiteY2" fmla="*/ 439209 h 455084"/>
              <a:gd name="connsiteX3" fmla="*/ 0 w 439209"/>
              <a:gd name="connsiteY3" fmla="*/ 455084 h 45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209" h="455084">
                <a:moveTo>
                  <a:pt x="0" y="455084"/>
                </a:moveTo>
                <a:lnTo>
                  <a:pt x="195792" y="0"/>
                </a:lnTo>
                <a:lnTo>
                  <a:pt x="439209" y="439209"/>
                </a:lnTo>
                <a:lnTo>
                  <a:pt x="0" y="455084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027" y="3229665"/>
            <a:ext cx="3488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Figs. 1 &amp; 3 Romero-</a:t>
            </a:r>
            <a:r>
              <a:rPr lang="en-US" sz="1200" i="1" dirty="0" err="1" smtClean="0"/>
              <a:t>Centeno</a:t>
            </a:r>
            <a:r>
              <a:rPr lang="en-US" sz="1200" i="1" dirty="0" smtClean="0"/>
              <a:t> (2007) – From </a:t>
            </a:r>
            <a:r>
              <a:rPr lang="en-US" sz="1200" i="1" dirty="0" err="1" smtClean="0"/>
              <a:t>QuikSCAT</a:t>
            </a:r>
            <a:endParaRPr lang="en-US" sz="1200" i="1" dirty="0"/>
          </a:p>
        </p:txBody>
      </p:sp>
      <p:sp>
        <p:nvSpPr>
          <p:cNvPr id="7" name="Rectangle 6"/>
          <p:cNvSpPr/>
          <p:nvPr/>
        </p:nvSpPr>
        <p:spPr>
          <a:xfrm>
            <a:off x="5627202" y="1637791"/>
            <a:ext cx="46069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Wingdings" charset="2"/>
              <a:buChar char="q"/>
            </a:pPr>
            <a:r>
              <a:rPr lang="en-US" sz="2400" dirty="0">
                <a:solidFill>
                  <a:srgbClr val="000090"/>
                </a:solidFill>
              </a:rPr>
              <a:t>Z</a:t>
            </a:r>
            <a:r>
              <a:rPr lang="en-US" sz="2400" dirty="0" smtClean="0">
                <a:solidFill>
                  <a:srgbClr val="000090"/>
                </a:solidFill>
              </a:rPr>
              <a:t>onal westerly winds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June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September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October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684" y="2387347"/>
            <a:ext cx="975209" cy="24948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</a:t>
            </a:r>
            <a:r>
              <a:rPr lang="en-US" dirty="0" smtClean="0"/>
              <a:t>seasonal </a:t>
            </a:r>
            <a:r>
              <a:rPr lang="en-US" dirty="0"/>
              <a:t>z</a:t>
            </a:r>
            <a:r>
              <a:rPr lang="en-US" dirty="0" smtClean="0"/>
              <a:t>onal </a:t>
            </a:r>
            <a:r>
              <a:rPr lang="en-US" dirty="0"/>
              <a:t>w</a:t>
            </a:r>
            <a:r>
              <a:rPr lang="en-US" dirty="0" smtClean="0"/>
              <a:t>inds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88179" y="2212081"/>
            <a:ext cx="449485" cy="199765"/>
          </a:xfrm>
          <a:custGeom>
            <a:avLst/>
            <a:gdLst>
              <a:gd name="connsiteX0" fmla="*/ 0 w 449485"/>
              <a:gd name="connsiteY0" fmla="*/ 0 h 199765"/>
              <a:gd name="connsiteX1" fmla="*/ 449485 w 449485"/>
              <a:gd name="connsiteY1" fmla="*/ 7134 h 199765"/>
              <a:gd name="connsiteX2" fmla="*/ 449485 w 449485"/>
              <a:gd name="connsiteY2" fmla="*/ 7134 h 199765"/>
              <a:gd name="connsiteX3" fmla="*/ 420947 w 449485"/>
              <a:gd name="connsiteY3" fmla="*/ 78479 h 199765"/>
              <a:gd name="connsiteX4" fmla="*/ 178367 w 449485"/>
              <a:gd name="connsiteY4" fmla="*/ 199765 h 199765"/>
              <a:gd name="connsiteX5" fmla="*/ 0 w 449485"/>
              <a:gd name="connsiteY5" fmla="*/ 0 h 19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485" h="199765">
                <a:moveTo>
                  <a:pt x="0" y="0"/>
                </a:moveTo>
                <a:lnTo>
                  <a:pt x="449485" y="7134"/>
                </a:lnTo>
                <a:lnTo>
                  <a:pt x="449485" y="7134"/>
                </a:lnTo>
                <a:lnTo>
                  <a:pt x="420947" y="78479"/>
                </a:lnTo>
                <a:lnTo>
                  <a:pt x="178367" y="199765"/>
                </a:lnTo>
                <a:lnTo>
                  <a:pt x="0" y="0"/>
                </a:lnTo>
                <a:close/>
              </a:path>
            </a:pathLst>
          </a:custGeom>
          <a:solidFill>
            <a:srgbClr val="00009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640075" y="3694925"/>
            <a:ext cx="3503925" cy="3410788"/>
            <a:chOff x="5640075" y="3694925"/>
            <a:chExt cx="3503925" cy="3410788"/>
          </a:xfrm>
        </p:grpSpPr>
        <p:sp>
          <p:nvSpPr>
            <p:cNvPr id="17" name="Rectangle 16"/>
            <p:cNvSpPr/>
            <p:nvPr/>
          </p:nvSpPr>
          <p:spPr>
            <a:xfrm>
              <a:off x="5640075" y="4058725"/>
              <a:ext cx="3503925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charset="2"/>
                <a:buChar char="q"/>
              </a:pPr>
              <a:r>
                <a:rPr lang="en-US" sz="2400" dirty="0" smtClean="0">
                  <a:solidFill>
                    <a:srgbClr val="000090"/>
                  </a:solidFill>
                </a:rPr>
                <a:t>Climatology Westerly Zonal Winds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20 May – 30 Jun</a:t>
              </a:r>
              <a:endParaRPr lang="en-US" sz="2400" dirty="0">
                <a:solidFill>
                  <a:srgbClr val="000090"/>
                </a:solidFill>
              </a:endParaRP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01 Sep – 20 Nov </a:t>
              </a:r>
            </a:p>
            <a:p>
              <a:pPr marL="800100" lvl="1" indent="-342900">
                <a:buFont typeface="Arial"/>
                <a:buChar char="•"/>
              </a:pPr>
              <a:r>
                <a:rPr lang="en-US" sz="2400" dirty="0" smtClean="0">
                  <a:solidFill>
                    <a:srgbClr val="000090"/>
                  </a:solidFill>
                </a:rPr>
                <a:t>Note Propagation of Westerly Zonal Wind</a:t>
              </a:r>
              <a:endParaRPr lang="en-US" sz="2400" dirty="0">
                <a:solidFill>
                  <a:srgbClr val="000090"/>
                </a:solidFill>
              </a:endParaRPr>
            </a:p>
            <a:p>
              <a:endParaRPr lang="en-US" sz="2400" dirty="0" smtClean="0">
                <a:solidFill>
                  <a:srgbClr val="000090"/>
                </a:solidFill>
              </a:endParaRPr>
            </a:p>
          </p:txBody>
        </p:sp>
        <p:graphicFrame>
          <p:nvGraphicFramePr>
            <p:cNvPr id="22" name="Chart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33339486"/>
                </p:ext>
              </p:extLst>
            </p:nvPr>
          </p:nvGraphicFramePr>
          <p:xfrm>
            <a:off x="5726517" y="3827028"/>
            <a:ext cx="3417483" cy="3030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18" name="Straight Arrow Connector 17"/>
            <p:cNvCxnSpPr/>
            <p:nvPr/>
          </p:nvCxnSpPr>
          <p:spPr>
            <a:xfrm>
              <a:off x="6474933" y="4170067"/>
              <a:ext cx="385548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152139" y="4170067"/>
              <a:ext cx="468102" cy="0"/>
            </a:xfrm>
            <a:prstGeom prst="straightConnector1">
              <a:avLst/>
            </a:pr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7866532" y="4166932"/>
              <a:ext cx="903257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33523" y="4134749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730226" y="4134749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474933" y="3694925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1018" y="3694925"/>
              <a:ext cx="29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E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56127" y="3694925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869169" y="1697576"/>
            <a:ext cx="128696" cy="207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796207" y="3740950"/>
            <a:ext cx="2689288" cy="300615"/>
            <a:chOff x="2913797" y="3846772"/>
            <a:chExt cx="2689288" cy="300615"/>
          </a:xfrm>
        </p:grpSpPr>
        <p:sp>
          <p:nvSpPr>
            <p:cNvPr id="42" name="Rectangle 41"/>
            <p:cNvSpPr/>
            <p:nvPr/>
          </p:nvSpPr>
          <p:spPr>
            <a:xfrm>
              <a:off x="2913797" y="3846772"/>
              <a:ext cx="2689288" cy="3006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8"/>
            <a:srcRect l="15857" t="94710" r="45833" b="-456"/>
            <a:stretch/>
          </p:blipFill>
          <p:spPr>
            <a:xfrm>
              <a:off x="2939069" y="3879591"/>
              <a:ext cx="2620937" cy="255158"/>
            </a:xfrm>
            <a:prstGeom prst="rect">
              <a:avLst/>
            </a:prstGeom>
            <a:ln w="25400">
              <a:noFill/>
            </a:ln>
          </p:spPr>
        </p:pic>
      </p:grpSp>
      <p:cxnSp>
        <p:nvCxnSpPr>
          <p:cNvPr id="34" name="Straight Connector 33"/>
          <p:cNvCxnSpPr/>
          <p:nvPr/>
        </p:nvCxnSpPr>
        <p:spPr>
          <a:xfrm>
            <a:off x="4908677" y="1699083"/>
            <a:ext cx="0" cy="137652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7745506" y="4146026"/>
            <a:ext cx="1091507" cy="2057269"/>
          </a:xfrm>
          <a:custGeom>
            <a:avLst/>
            <a:gdLst>
              <a:gd name="connsiteX0" fmla="*/ 20990 w 1091507"/>
              <a:gd name="connsiteY0" fmla="*/ 0 h 2057269"/>
              <a:gd name="connsiteX1" fmla="*/ 1091507 w 1091507"/>
              <a:gd name="connsiteY1" fmla="*/ 0 h 2057269"/>
              <a:gd name="connsiteX2" fmla="*/ 1049526 w 1091507"/>
              <a:gd name="connsiteY2" fmla="*/ 1983795 h 2057269"/>
              <a:gd name="connsiteX3" fmla="*/ 965564 w 1091507"/>
              <a:gd name="connsiteY3" fmla="*/ 2057269 h 2057269"/>
              <a:gd name="connsiteX4" fmla="*/ 0 w 1091507"/>
              <a:gd name="connsiteY4" fmla="*/ 2057269 h 2057269"/>
              <a:gd name="connsiteX5" fmla="*/ 20990 w 1091507"/>
              <a:gd name="connsiteY5" fmla="*/ 0 h 205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1507" h="2057269">
                <a:moveTo>
                  <a:pt x="20990" y="0"/>
                </a:moveTo>
                <a:lnTo>
                  <a:pt x="1091507" y="0"/>
                </a:lnTo>
                <a:lnTo>
                  <a:pt x="1049526" y="1983795"/>
                </a:lnTo>
                <a:lnTo>
                  <a:pt x="965564" y="2057269"/>
                </a:lnTo>
                <a:lnTo>
                  <a:pt x="0" y="2057269"/>
                </a:lnTo>
                <a:lnTo>
                  <a:pt x="20990" y="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66977" y="185873"/>
            <a:ext cx="8228184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Role of Flow – Climatological Zonal Wind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4739" y="4372085"/>
            <a:ext cx="427911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0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Favorable For Cyclonic Shear Vorticity</a:t>
            </a:r>
            <a:endParaRPr lang="en-US" b="1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FF000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892686" y="5556726"/>
            <a:ext cx="389126" cy="722181"/>
            <a:chOff x="2948952" y="4532157"/>
            <a:chExt cx="403316" cy="785927"/>
          </a:xfrm>
        </p:grpSpPr>
        <p:sp>
          <p:nvSpPr>
            <p:cNvPr id="51" name="Curved Right Arrow 50"/>
            <p:cNvSpPr/>
            <p:nvPr/>
          </p:nvSpPr>
          <p:spPr>
            <a:xfrm rot="11179058">
              <a:off x="2948952" y="4532157"/>
              <a:ext cx="403316" cy="785927"/>
            </a:xfrm>
            <a:prstGeom prst="curvedRightArrow">
              <a:avLst>
                <a:gd name="adj1" fmla="val 23843"/>
                <a:gd name="adj2" fmla="val 37238"/>
                <a:gd name="adj3" fmla="val 25000"/>
              </a:avLst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Plus 51"/>
            <p:cNvSpPr/>
            <p:nvPr/>
          </p:nvSpPr>
          <p:spPr>
            <a:xfrm>
              <a:off x="3000478" y="4795945"/>
              <a:ext cx="241254" cy="267394"/>
            </a:xfrm>
            <a:prstGeom prst="mathPlus">
              <a:avLst/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916786" y="3598997"/>
            <a:ext cx="1349109" cy="95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48338" y="3733460"/>
            <a:ext cx="119286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20-30 Sep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5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21" b="8994"/>
          <a:stretch/>
        </p:blipFill>
        <p:spPr>
          <a:xfrm>
            <a:off x="3380635" y="2120731"/>
            <a:ext cx="5638800" cy="45535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66977" y="185873"/>
              <a:ext cx="225855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Motivation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27" name="Content Placeholder 6"/>
          <p:cNvSpPr txBox="1">
            <a:spLocks/>
          </p:cNvSpPr>
          <p:nvPr/>
        </p:nvSpPr>
        <p:spPr>
          <a:xfrm>
            <a:off x="0" y="1388820"/>
            <a:ext cx="3398415" cy="546917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PREDICT disturbance (gyre) in late Sep 2010: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Included multiple TCs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Triggered major flooding over Central America (CA)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Prompted a study of gyre frequency and formation mechanisms</a:t>
            </a:r>
          </a:p>
          <a:p>
            <a:pPr marL="0" indent="0">
              <a:buFont typeface="Wingdings"/>
              <a:buNone/>
            </a:pP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048091" y="1208334"/>
            <a:ext cx="2873707" cy="2174885"/>
            <a:chOff x="3462202" y="1645561"/>
            <a:chExt cx="3834130" cy="3195108"/>
          </a:xfrm>
          <a:effectLst/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3462202" y="1645561"/>
              <a:ext cx="3834130" cy="3195108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  <p:sp>
          <p:nvSpPr>
            <p:cNvPr id="10" name="Oval 9"/>
            <p:cNvSpPr/>
            <p:nvPr/>
          </p:nvSpPr>
          <p:spPr>
            <a:xfrm rot="20330584">
              <a:off x="4925166" y="3006639"/>
              <a:ext cx="1853854" cy="941239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/>
          <p:nvPr/>
        </p:nvSpPr>
        <p:spPr>
          <a:xfrm rot="20330584">
            <a:off x="5489005" y="4256673"/>
            <a:ext cx="2341527" cy="101596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0" idx="2"/>
            <a:endCxn id="24" idx="2"/>
          </p:cNvCxnSpPr>
          <p:nvPr/>
        </p:nvCxnSpPr>
        <p:spPr>
          <a:xfrm>
            <a:off x="5191422" y="2705903"/>
            <a:ext cx="376498" cy="248130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0" idx="6"/>
            <a:endCxn id="24" idx="6"/>
          </p:cNvCxnSpPr>
          <p:nvPr/>
        </p:nvCxnSpPr>
        <p:spPr>
          <a:xfrm>
            <a:off x="6487240" y="2204409"/>
            <a:ext cx="1264377" cy="213769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77008" y="1418714"/>
            <a:ext cx="2079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TRMM rainfall </a:t>
            </a:r>
            <a:r>
              <a:rPr lang="en-US" sz="1600" b="1" dirty="0"/>
              <a:t>t</a:t>
            </a:r>
            <a:r>
              <a:rPr lang="en-US" sz="1600" b="1" dirty="0" smtClean="0"/>
              <a:t>otals </a:t>
            </a:r>
          </a:p>
          <a:p>
            <a:pPr algn="ctr"/>
            <a:r>
              <a:rPr lang="en-US" sz="1600" b="1" dirty="0" smtClean="0"/>
              <a:t>23 Sep – 01 Oct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405923" y="1268389"/>
            <a:ext cx="2344615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Circulation 1200 UTC 29 Sep</a:t>
            </a:r>
            <a:endParaRPr lang="en-US" sz="1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7949" t="94841" r="45559" b="-26"/>
          <a:stretch/>
        </p:blipFill>
        <p:spPr>
          <a:xfrm>
            <a:off x="3993006" y="5860891"/>
            <a:ext cx="2485097" cy="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249930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Conclusions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166976" y="1191384"/>
            <a:ext cx="8977023" cy="556165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Central America </a:t>
            </a:r>
            <a:r>
              <a:rPr lang="en-US" sz="2400" dirty="0" smtClean="0"/>
              <a:t>gyres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Large low-level circulation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Algorithm identified characteristics similar to </a:t>
            </a:r>
            <a:r>
              <a:rPr lang="en-US" sz="2000" dirty="0" smtClean="0">
                <a:solidFill>
                  <a:srgbClr val="000090"/>
                </a:solidFill>
              </a:rPr>
              <a:t>Monsoon Gyres </a:t>
            </a:r>
            <a:r>
              <a:rPr lang="en-US" sz="2000" dirty="0">
                <a:solidFill>
                  <a:srgbClr val="000090"/>
                </a:solidFill>
              </a:rPr>
              <a:t>and </a:t>
            </a:r>
            <a:r>
              <a:rPr lang="en-US" sz="2000" dirty="0" smtClean="0">
                <a:solidFill>
                  <a:srgbClr val="000090"/>
                </a:solidFill>
              </a:rPr>
              <a:t>Monsoon Depressions</a:t>
            </a:r>
            <a:endParaRPr lang="en-US" sz="2100" dirty="0" smtClean="0"/>
          </a:p>
          <a:p>
            <a:r>
              <a:rPr lang="en-US" sz="2400" dirty="0"/>
              <a:t>Climatology </a:t>
            </a:r>
            <a:r>
              <a:rPr lang="en-US" sz="2400" dirty="0" smtClean="0"/>
              <a:t>identified </a:t>
            </a:r>
            <a:r>
              <a:rPr lang="en-US" sz="2400" b="1" dirty="0"/>
              <a:t>42 </a:t>
            </a:r>
            <a:r>
              <a:rPr lang="en-US" sz="2400" b="1" dirty="0" smtClean="0"/>
              <a:t>Gyres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Two peaks</a:t>
            </a:r>
          </a:p>
          <a:p>
            <a:pPr lvl="2"/>
            <a:r>
              <a:rPr lang="en-US" sz="1800" dirty="0" smtClean="0">
                <a:solidFill>
                  <a:srgbClr val="000090"/>
                </a:solidFill>
              </a:rPr>
              <a:t>May </a:t>
            </a:r>
            <a:r>
              <a:rPr lang="en-US" sz="1800" b="1" dirty="0">
                <a:solidFill>
                  <a:srgbClr val="000090"/>
                </a:solidFill>
              </a:rPr>
              <a:t>–</a:t>
            </a:r>
            <a:r>
              <a:rPr lang="en-US" sz="1800" dirty="0" smtClean="0">
                <a:solidFill>
                  <a:srgbClr val="000090"/>
                </a:solidFill>
              </a:rPr>
              <a:t> June </a:t>
            </a:r>
            <a:endParaRPr lang="en-US" sz="1800" dirty="0">
              <a:solidFill>
                <a:srgbClr val="000090"/>
              </a:solidFill>
            </a:endParaRPr>
          </a:p>
          <a:p>
            <a:pPr lvl="2"/>
            <a:r>
              <a:rPr lang="en-US" sz="1800" dirty="0" smtClean="0">
                <a:solidFill>
                  <a:srgbClr val="000090"/>
                </a:solidFill>
              </a:rPr>
              <a:t>September </a:t>
            </a:r>
            <a:r>
              <a:rPr lang="en-US" sz="1800" b="1" dirty="0">
                <a:solidFill>
                  <a:srgbClr val="000090"/>
                </a:solidFill>
              </a:rPr>
              <a:t>–</a:t>
            </a:r>
            <a:r>
              <a:rPr lang="en-US" sz="1800" dirty="0" smtClean="0">
                <a:solidFill>
                  <a:srgbClr val="000090"/>
                </a:solidFill>
              </a:rPr>
              <a:t> November</a:t>
            </a:r>
            <a:endParaRPr lang="en-US" sz="2100" b="1" dirty="0" smtClean="0"/>
          </a:p>
          <a:p>
            <a:r>
              <a:rPr lang="en-US" sz="2400" dirty="0"/>
              <a:t>Composite </a:t>
            </a:r>
            <a:r>
              <a:rPr lang="en-US" sz="2400" dirty="0" smtClean="0"/>
              <a:t>analysis</a:t>
            </a:r>
            <a:endParaRPr lang="en-US" sz="2400" dirty="0"/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Anomalous low-level flow precedes gyre; Anomalously high PW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MJO RMM phases 8,1,2 may aid in </a:t>
            </a:r>
            <a:r>
              <a:rPr lang="en-US" sz="2000" dirty="0" smtClean="0">
                <a:solidFill>
                  <a:srgbClr val="000090"/>
                </a:solidFill>
              </a:rPr>
              <a:t>EPAC anomalous </a:t>
            </a:r>
            <a:r>
              <a:rPr lang="en-US" sz="2000" dirty="0">
                <a:solidFill>
                  <a:srgbClr val="000090"/>
                </a:solidFill>
              </a:rPr>
              <a:t>westerly low-level </a:t>
            </a:r>
            <a:r>
              <a:rPr lang="en-US" sz="2000" dirty="0" smtClean="0">
                <a:solidFill>
                  <a:srgbClr val="000090"/>
                </a:solidFill>
              </a:rPr>
              <a:t>flow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Increased climatological probability of westerly winds in the east Pacific</a:t>
            </a:r>
          </a:p>
          <a:p>
            <a:pPr lvl="2"/>
            <a:r>
              <a:rPr lang="en-US" sz="1700" dirty="0" smtClean="0">
                <a:solidFill>
                  <a:srgbClr val="000090"/>
                </a:solidFill>
              </a:rPr>
              <a:t>May </a:t>
            </a:r>
            <a:r>
              <a:rPr lang="en-US" sz="1700" b="1" dirty="0" smtClean="0">
                <a:solidFill>
                  <a:srgbClr val="000090"/>
                </a:solidFill>
              </a:rPr>
              <a:t>– </a:t>
            </a:r>
            <a:r>
              <a:rPr lang="en-US" sz="1700" dirty="0" smtClean="0">
                <a:solidFill>
                  <a:srgbClr val="000090"/>
                </a:solidFill>
              </a:rPr>
              <a:t>June ; September </a:t>
            </a:r>
            <a:r>
              <a:rPr lang="en-US" sz="1700" b="1" dirty="0" smtClean="0">
                <a:solidFill>
                  <a:srgbClr val="000090"/>
                </a:solidFill>
              </a:rPr>
              <a:t>– </a:t>
            </a:r>
            <a:r>
              <a:rPr lang="en-US" sz="1700" dirty="0" smtClean="0">
                <a:solidFill>
                  <a:srgbClr val="000090"/>
                </a:solidFill>
              </a:rPr>
              <a:t>November</a:t>
            </a:r>
          </a:p>
          <a:p>
            <a:pPr lvl="2"/>
            <a:r>
              <a:rPr lang="en-US" sz="1800" dirty="0" smtClean="0">
                <a:solidFill>
                  <a:srgbClr val="000090"/>
                </a:solidFill>
              </a:rPr>
              <a:t>Favors </a:t>
            </a:r>
            <a:r>
              <a:rPr lang="en-US" sz="1800" dirty="0">
                <a:solidFill>
                  <a:srgbClr val="000090"/>
                </a:solidFill>
              </a:rPr>
              <a:t>corridor of cyclonic shear vorticity in east Pacific</a:t>
            </a:r>
          </a:p>
          <a:p>
            <a:pPr marL="365760" lvl="1" indent="0">
              <a:buNone/>
            </a:pPr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/>
          </a:p>
          <a:p>
            <a:pPr marL="365760" lvl="1" indent="0">
              <a:buFont typeface="Wingdings 2"/>
              <a:buNone/>
            </a:pPr>
            <a:endParaRPr lang="en-US" sz="2400" dirty="0" smtClean="0">
              <a:solidFill>
                <a:srgbClr val="000090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66976" y="2750027"/>
            <a:ext cx="8806475" cy="165386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buFont typeface="Wingdings 2"/>
              <a:buNone/>
            </a:pPr>
            <a:endParaRPr lang="en-US" sz="24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5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1316968"/>
            <a:chOff x="0" y="69234"/>
            <a:chExt cx="9144000" cy="13169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6" y="185873"/>
              <a:ext cx="8977023" cy="120032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Conclusions			</a:t>
              </a:r>
              <a:r>
                <a:rPr lang="en-US" sz="3600" b="1" i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ppapin</a:t>
              </a:r>
              <a:r>
                <a:rPr lang="en-US" sz="3600" b="1" i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@albany.edu</a:t>
              </a:r>
              <a:endParaRPr lang="en-US" sz="2800" b="1" i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		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2544" y="108956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Summary schematic</a:t>
            </a:r>
            <a:endParaRPr lang="en-US" dirty="0" smtClean="0">
              <a:solidFill>
                <a:srgbClr val="00009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77226" y="1576463"/>
            <a:ext cx="8299856" cy="5294365"/>
            <a:chOff x="190240" y="1920408"/>
            <a:chExt cx="7545324" cy="4813059"/>
          </a:xfrm>
        </p:grpSpPr>
        <p:grpSp>
          <p:nvGrpSpPr>
            <p:cNvPr id="53" name="Group 52"/>
            <p:cNvGrpSpPr/>
            <p:nvPr/>
          </p:nvGrpSpPr>
          <p:grpSpPr>
            <a:xfrm>
              <a:off x="190240" y="1920408"/>
              <a:ext cx="7545324" cy="4813059"/>
              <a:chOff x="190240" y="1920408"/>
              <a:chExt cx="7545324" cy="481305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90240" y="1920408"/>
                <a:ext cx="7545324" cy="4813059"/>
                <a:chOff x="750220" y="1803592"/>
                <a:chExt cx="7545324" cy="4813059"/>
              </a:xfrm>
            </p:grpSpPr>
            <p:pic>
              <p:nvPicPr>
                <p:cNvPr id="41" name="Picture 40" descr="Slide1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058" r="980" b="7724"/>
                <a:stretch/>
              </p:blipFill>
              <p:spPr>
                <a:xfrm>
                  <a:off x="750220" y="1803592"/>
                  <a:ext cx="7545324" cy="4813059"/>
                </a:xfrm>
                <a:prstGeom prst="rect">
                  <a:avLst/>
                </a:prstGeom>
              </p:spPr>
            </p:pic>
            <p:pic>
              <p:nvPicPr>
                <p:cNvPr id="40" name="Picture 39" descr="Slide2.png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918" t="64295" r="25800" b="22332"/>
                <a:stretch/>
              </p:blipFill>
              <p:spPr>
                <a:xfrm>
                  <a:off x="1337499" y="1926936"/>
                  <a:ext cx="3387966" cy="573200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</p:grpSp>
          <p:pic>
            <p:nvPicPr>
              <p:cNvPr id="46" name="Picture 45" descr="Slide4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17" t="13467" r="20589" b="16016"/>
              <a:stretch/>
            </p:blipFill>
            <p:spPr>
              <a:xfrm>
                <a:off x="949359" y="3030873"/>
                <a:ext cx="2015261" cy="201502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936597" y="4233135"/>
              <a:ext cx="320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1</a:t>
              </a:r>
              <a:endParaRPr lang="en-US" sz="20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77384" y="4233135"/>
              <a:ext cx="320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2</a:t>
              </a:r>
              <a:endParaRPr lang="en-US" sz="20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66279" y="4233135"/>
              <a:ext cx="3207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8</a:t>
              </a:r>
              <a:endParaRPr lang="en-US" sz="20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34035" y="3609254"/>
              <a:ext cx="1313638" cy="53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&gt;75% of Gyre Genesis Cases</a:t>
              </a:r>
              <a:endParaRPr lang="en-US" sz="16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47196" y="2870302"/>
              <a:ext cx="115449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MJO Phase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3861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6" y="185873"/>
              <a:ext cx="8977023" cy="6463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Conclusions			</a:t>
              </a:r>
              <a:r>
                <a:rPr lang="en-US" sz="3600" b="1" i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ppapin</a:t>
              </a:r>
              <a:r>
                <a:rPr lang="en-US" sz="3600" b="1" i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@</a:t>
              </a:r>
              <a:r>
                <a:rPr lang="en-US" sz="3600" b="1" i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albany.edu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2544" y="108956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Summary schematic</a:t>
            </a:r>
            <a:endParaRPr lang="en-US" dirty="0" smtClean="0">
              <a:solidFill>
                <a:srgbClr val="00009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72478" y="1574052"/>
            <a:ext cx="8299856" cy="5294365"/>
            <a:chOff x="331359" y="1830612"/>
            <a:chExt cx="7545324" cy="4813059"/>
          </a:xfrm>
        </p:grpSpPr>
        <p:grpSp>
          <p:nvGrpSpPr>
            <p:cNvPr id="9" name="Group 8"/>
            <p:cNvGrpSpPr/>
            <p:nvPr/>
          </p:nvGrpSpPr>
          <p:grpSpPr>
            <a:xfrm>
              <a:off x="331359" y="1830612"/>
              <a:ext cx="7545324" cy="4813059"/>
              <a:chOff x="750220" y="1803592"/>
              <a:chExt cx="7545324" cy="4813059"/>
            </a:xfrm>
          </p:grpSpPr>
          <p:pic>
            <p:nvPicPr>
              <p:cNvPr id="41" name="Picture 40" descr="Slide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58" r="980" b="7724"/>
              <a:stretch/>
            </p:blipFill>
            <p:spPr>
              <a:xfrm>
                <a:off x="750220" y="1803592"/>
                <a:ext cx="7545324" cy="4813059"/>
              </a:xfrm>
              <a:prstGeom prst="rect">
                <a:avLst/>
              </a:prstGeom>
            </p:spPr>
          </p:pic>
          <p:pic>
            <p:nvPicPr>
              <p:cNvPr id="40" name="Picture 39" descr="Slide2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8" t="64295" r="25800" b="22332"/>
              <a:stretch/>
            </p:blipFill>
            <p:spPr>
              <a:xfrm>
                <a:off x="1337499" y="1926936"/>
                <a:ext cx="3387966" cy="57320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10" name="Picture 9" descr="Slide3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1" t="13592" r="44444" b="38177"/>
            <a:stretch/>
          </p:blipFill>
          <p:spPr>
            <a:xfrm>
              <a:off x="1045306" y="2893421"/>
              <a:ext cx="2210276" cy="206730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8077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812" t="8670" r="-1833" b="7268"/>
          <a:stretch/>
        </p:blipFill>
        <p:spPr>
          <a:xfrm>
            <a:off x="1483033" y="1190723"/>
            <a:ext cx="6173085" cy="56672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8977023" cy="64633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Questions?                  </a:t>
              </a:r>
              <a:r>
                <a:rPr lang="en-US" sz="3600" b="1" i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ppapin@albany.edu</a:t>
              </a:r>
              <a:endParaRPr lang="en-US" sz="2800" b="1" i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20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100" y="2576759"/>
            <a:ext cx="7360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Extra Figures / Schematics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663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166977" y="1206667"/>
            <a:ext cx="8852085" cy="5651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Partition of vorticity into shear and curvature pieces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Bell and Keyser (1992), </a:t>
            </a:r>
            <a:r>
              <a:rPr lang="en-US" dirty="0">
                <a:solidFill>
                  <a:srgbClr val="000090"/>
                </a:solidFill>
              </a:rPr>
              <a:t>Holton (2004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Stokes theorem allows us to make the same partition for circulation (analogous to area average vorticity within circuit)  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3972399" y="4506165"/>
            <a:ext cx="6203595" cy="1358645"/>
            <a:chOff x="3657600" y="4875083"/>
            <a:chExt cx="6203595" cy="1358645"/>
          </a:xfrm>
        </p:grpSpPr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139640"/>
                </p:ext>
              </p:extLst>
            </p:nvPr>
          </p:nvGraphicFramePr>
          <p:xfrm>
            <a:off x="3657600" y="4875083"/>
            <a:ext cx="5486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3" name="Document" r:id="rId3" imgW="5486400" imgH="292100" progId="Word.Document.12">
                    <p:embed/>
                  </p:oleObj>
                </mc:Choice>
                <mc:Fallback>
                  <p:oleObj name="Document" r:id="rId3" imgW="5486400" imgH="2921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57600" y="4875083"/>
                          <a:ext cx="5486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0961169"/>
                </p:ext>
              </p:extLst>
            </p:nvPr>
          </p:nvGraphicFramePr>
          <p:xfrm>
            <a:off x="4374795" y="5941628"/>
            <a:ext cx="5486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4" name="Document" r:id="rId5" imgW="5486400" imgH="292100" progId="Word.Document.12">
                    <p:embed/>
                  </p:oleObj>
                </mc:Choice>
                <mc:Fallback>
                  <p:oleObj name="Document" r:id="rId5" imgW="5486400" imgH="2921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374795" y="5941628"/>
                          <a:ext cx="5486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9" name="Straight Connector 48"/>
            <p:cNvCxnSpPr>
              <a:endCxn id="45" idx="0"/>
            </p:cNvCxnSpPr>
            <p:nvPr/>
          </p:nvCxnSpPr>
          <p:spPr>
            <a:xfrm>
              <a:off x="6651116" y="5021133"/>
              <a:ext cx="0" cy="100094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674634" y="5020035"/>
              <a:ext cx="517391" cy="766879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U-Turn Arrow 42"/>
            <p:cNvSpPr/>
            <p:nvPr/>
          </p:nvSpPr>
          <p:spPr>
            <a:xfrm rot="9977961" flipH="1">
              <a:off x="6001663" y="4889416"/>
              <a:ext cx="1365939" cy="1031038"/>
            </a:xfrm>
            <a:prstGeom prst="uturnArrow">
              <a:avLst>
                <a:gd name="adj1" fmla="val 13259"/>
                <a:gd name="adj2" fmla="val 13345"/>
                <a:gd name="adj3" fmla="val 17496"/>
                <a:gd name="adj4" fmla="val 71293"/>
                <a:gd name="adj5" fmla="val 88789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6651116" y="5657572"/>
              <a:ext cx="634980" cy="364506"/>
            </a:xfrm>
            <a:custGeom>
              <a:avLst/>
              <a:gdLst>
                <a:gd name="connsiteX0" fmla="*/ 0 w 634980"/>
                <a:gd name="connsiteY0" fmla="*/ 364506 h 364506"/>
                <a:gd name="connsiteX1" fmla="*/ 305731 w 634980"/>
                <a:gd name="connsiteY1" fmla="*/ 317473 h 364506"/>
                <a:gd name="connsiteX2" fmla="*/ 517391 w 634980"/>
                <a:gd name="connsiteY2" fmla="*/ 164616 h 364506"/>
                <a:gd name="connsiteX3" fmla="*/ 634980 w 634980"/>
                <a:gd name="connsiteY3" fmla="*/ 0 h 36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980" h="364506">
                  <a:moveTo>
                    <a:pt x="0" y="364506"/>
                  </a:moveTo>
                  <a:cubicBezTo>
                    <a:pt x="109749" y="357647"/>
                    <a:pt x="219499" y="350788"/>
                    <a:pt x="305731" y="317473"/>
                  </a:cubicBezTo>
                  <a:cubicBezTo>
                    <a:pt x="391963" y="284158"/>
                    <a:pt x="462516" y="217528"/>
                    <a:pt x="517391" y="164616"/>
                  </a:cubicBezTo>
                  <a:cubicBezTo>
                    <a:pt x="572266" y="111704"/>
                    <a:pt x="634980" y="0"/>
                    <a:pt x="63498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6651116" y="5187244"/>
              <a:ext cx="141106" cy="45719"/>
            </a:xfrm>
            <a:custGeom>
              <a:avLst/>
              <a:gdLst>
                <a:gd name="connsiteX0" fmla="*/ 0 w 634980"/>
                <a:gd name="connsiteY0" fmla="*/ 364506 h 364506"/>
                <a:gd name="connsiteX1" fmla="*/ 305731 w 634980"/>
                <a:gd name="connsiteY1" fmla="*/ 317473 h 364506"/>
                <a:gd name="connsiteX2" fmla="*/ 517391 w 634980"/>
                <a:gd name="connsiteY2" fmla="*/ 164616 h 364506"/>
                <a:gd name="connsiteX3" fmla="*/ 634980 w 634980"/>
                <a:gd name="connsiteY3" fmla="*/ 0 h 36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980" h="364506">
                  <a:moveTo>
                    <a:pt x="0" y="364506"/>
                  </a:moveTo>
                  <a:cubicBezTo>
                    <a:pt x="109749" y="357647"/>
                    <a:pt x="219499" y="350788"/>
                    <a:pt x="305731" y="317473"/>
                  </a:cubicBezTo>
                  <a:cubicBezTo>
                    <a:pt x="391963" y="284158"/>
                    <a:pt x="462516" y="217528"/>
                    <a:pt x="517391" y="164616"/>
                  </a:cubicBezTo>
                  <a:cubicBezTo>
                    <a:pt x="572266" y="111704"/>
                    <a:pt x="634980" y="0"/>
                    <a:pt x="63498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6521768" y="5128453"/>
              <a:ext cx="211660" cy="47712"/>
            </a:xfrm>
            <a:custGeom>
              <a:avLst/>
              <a:gdLst>
                <a:gd name="connsiteX0" fmla="*/ 0 w 211660"/>
                <a:gd name="connsiteY0" fmla="*/ 23517 h 47712"/>
                <a:gd name="connsiteX1" fmla="*/ 117589 w 211660"/>
                <a:gd name="connsiteY1" fmla="*/ 47033 h 47712"/>
                <a:gd name="connsiteX2" fmla="*/ 211660 w 211660"/>
                <a:gd name="connsiteY2" fmla="*/ 0 h 4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60" h="47712">
                  <a:moveTo>
                    <a:pt x="0" y="23517"/>
                  </a:moveTo>
                  <a:cubicBezTo>
                    <a:pt x="41156" y="37235"/>
                    <a:pt x="82312" y="50953"/>
                    <a:pt x="117589" y="47033"/>
                  </a:cubicBezTo>
                  <a:cubicBezTo>
                    <a:pt x="152866" y="43114"/>
                    <a:pt x="182263" y="21557"/>
                    <a:pt x="211660" y="0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2368832" y="4347658"/>
            <a:ext cx="5610717" cy="1286310"/>
            <a:chOff x="-2371025" y="4761711"/>
            <a:chExt cx="5610717" cy="1286310"/>
          </a:xfrm>
        </p:grpSpPr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610957"/>
                </p:ext>
              </p:extLst>
            </p:nvPr>
          </p:nvGraphicFramePr>
          <p:xfrm>
            <a:off x="-2371025" y="5647672"/>
            <a:ext cx="54864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5" name="Document" r:id="rId7" imgW="5486400" imgH="292100" progId="Word.Document.12">
                    <p:embed/>
                  </p:oleObj>
                </mc:Choice>
                <mc:Fallback>
                  <p:oleObj name="Document" r:id="rId7" imgW="5486400" imgH="2921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-2371025" y="5647672"/>
                          <a:ext cx="54864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ight Arrow 30"/>
            <p:cNvSpPr/>
            <p:nvPr/>
          </p:nvSpPr>
          <p:spPr>
            <a:xfrm>
              <a:off x="906882" y="5672059"/>
              <a:ext cx="2332810" cy="240373"/>
            </a:xfrm>
            <a:prstGeom prst="rightArrow">
              <a:avLst/>
            </a:prstGeom>
            <a:solidFill>
              <a:srgbClr val="FF000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906882" y="5359168"/>
              <a:ext cx="1597760" cy="240373"/>
            </a:xfrm>
            <a:prstGeom prst="rightArrow">
              <a:avLst/>
            </a:prstGeom>
            <a:solidFill>
              <a:srgbClr val="FF000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906882" y="5015586"/>
              <a:ext cx="892227" cy="240373"/>
            </a:xfrm>
            <a:prstGeom prst="rightArrow">
              <a:avLst/>
            </a:prstGeom>
            <a:solidFill>
              <a:srgbClr val="FF000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rved Right Arrow 33"/>
            <p:cNvSpPr/>
            <p:nvPr/>
          </p:nvSpPr>
          <p:spPr>
            <a:xfrm rot="11179058">
              <a:off x="2794359" y="4793810"/>
              <a:ext cx="403316" cy="785927"/>
            </a:xfrm>
            <a:prstGeom prst="curvedRightArrow">
              <a:avLst>
                <a:gd name="adj1" fmla="val 23843"/>
                <a:gd name="adj2" fmla="val 37238"/>
                <a:gd name="adj3" fmla="val 25000"/>
              </a:avLst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lus 34"/>
            <p:cNvSpPr/>
            <p:nvPr/>
          </p:nvSpPr>
          <p:spPr>
            <a:xfrm>
              <a:off x="2845886" y="5057598"/>
              <a:ext cx="269489" cy="267394"/>
            </a:xfrm>
            <a:prstGeom prst="mathPlus">
              <a:avLst/>
            </a:prstGeom>
            <a:solidFill>
              <a:srgbClr val="FF0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646418" y="5464066"/>
              <a:ext cx="0" cy="5839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34659" y="6036431"/>
              <a:ext cx="530544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36527" y="4761711"/>
              <a:ext cx="4777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>
                    <a:solidFill>
                      <a:schemeClr val="tx1">
                        <a:alpha val="75000"/>
                      </a:schemeClr>
                    </a:solidFill>
                  </a:ln>
                  <a:solidFill>
                    <a:srgbClr val="FF0000"/>
                  </a:solidFill>
                </a:rPr>
                <a:t>V</a:t>
              </a:r>
              <a:endParaRPr lang="en-US" sz="3600" b="1" dirty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494900" y="2293711"/>
            <a:ext cx="5486400" cy="990600"/>
            <a:chOff x="1494900" y="2517113"/>
            <a:chExt cx="5486400" cy="990600"/>
          </a:xfrm>
        </p:grpSpPr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1161639"/>
                </p:ext>
              </p:extLst>
            </p:nvPr>
          </p:nvGraphicFramePr>
          <p:xfrm>
            <a:off x="1494900" y="2517113"/>
            <a:ext cx="5486400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6" name="Document" r:id="rId11" imgW="5486400" imgH="990600" progId="Word.Document.12">
                    <p:embed/>
                  </p:oleObj>
                </mc:Choice>
                <mc:Fallback>
                  <p:oleObj name="Document" r:id="rId11" imgW="5486400" imgH="9906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494900" y="2517113"/>
                          <a:ext cx="5486400" cy="990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" name="Picture 5" descr="Screen shot 2012-04-13 at 6.04.33 PM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18" t="-1" r="41453" b="66633"/>
            <a:stretch/>
          </p:blipFill>
          <p:spPr>
            <a:xfrm>
              <a:off x="2371981" y="2546381"/>
              <a:ext cx="382919" cy="7574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20865" y="2698285"/>
              <a:ext cx="4241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=</a:t>
              </a:r>
              <a:endParaRPr lang="en-US" sz="2800" dirty="0"/>
            </a:p>
          </p:txBody>
        </p:sp>
      </p:grpSp>
      <p:sp>
        <p:nvSpPr>
          <p:cNvPr id="10" name="Left Brace 9"/>
          <p:cNvSpPr/>
          <p:nvPr/>
        </p:nvSpPr>
        <p:spPr>
          <a:xfrm rot="16200000">
            <a:off x="3858784" y="3014828"/>
            <a:ext cx="203706" cy="699624"/>
          </a:xfrm>
          <a:prstGeom prst="leftBrace">
            <a:avLst>
              <a:gd name="adj1" fmla="val 42044"/>
              <a:gd name="adj2" fmla="val 5168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16200000">
            <a:off x="4984197" y="3014210"/>
            <a:ext cx="203706" cy="699624"/>
          </a:xfrm>
          <a:prstGeom prst="leftBrace">
            <a:avLst>
              <a:gd name="adj1" fmla="val 42044"/>
              <a:gd name="adj2" fmla="val 51681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/>
          <p:cNvCxnSpPr>
            <a:stCxn id="10" idx="1"/>
          </p:cNvCxnSpPr>
          <p:nvPr/>
        </p:nvCxnSpPr>
        <p:spPr>
          <a:xfrm rot="5400000">
            <a:off x="2538172" y="2316657"/>
            <a:ext cx="284390" cy="2584063"/>
          </a:xfrm>
          <a:prstGeom prst="bentConnector2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00094" y="3727368"/>
            <a:ext cx="0" cy="729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1" idx="1"/>
          </p:cNvCxnSpPr>
          <p:nvPr/>
        </p:nvCxnSpPr>
        <p:spPr>
          <a:xfrm rot="16200000" flipH="1">
            <a:off x="6236312" y="2327373"/>
            <a:ext cx="260423" cy="2537425"/>
          </a:xfrm>
          <a:prstGeom prst="bentConnector2">
            <a:avLst/>
          </a:prstGeom>
          <a:ln w="381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611718" y="3738055"/>
            <a:ext cx="0" cy="7290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12322" y="3293830"/>
            <a:ext cx="2482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Curvature Vorticity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63143" y="4354063"/>
            <a:ext cx="47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V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60652" y="3305588"/>
            <a:ext cx="198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Shear Vorticity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2" name="Plus 61"/>
          <p:cNvSpPr/>
          <p:nvPr/>
        </p:nvSpPr>
        <p:spPr>
          <a:xfrm>
            <a:off x="6831170" y="4946213"/>
            <a:ext cx="269489" cy="267394"/>
          </a:xfrm>
          <a:prstGeom prst="mathPlus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5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Circulation and Winds </a:t>
            </a:r>
            <a:r>
              <a:rPr lang="en-US" sz="2000" dirty="0" smtClean="0"/>
              <a:t>(-24 h Before Genesis)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254" t="94424" r="45031" b="-1644"/>
          <a:stretch/>
        </p:blipFill>
        <p:spPr>
          <a:xfrm>
            <a:off x="3382747" y="6526711"/>
            <a:ext cx="2952542" cy="371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3" y="1633051"/>
            <a:ext cx="7626350" cy="4819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4960" y="5178213"/>
            <a:ext cx="323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Enhanced EPAC Westerly Flow</a:t>
            </a:r>
            <a:endParaRPr lang="en-US" sz="24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6352" y="2594425"/>
            <a:ext cx="337331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Enhanced Atlantic Easterly Flow</a:t>
            </a:r>
            <a:endParaRPr lang="en-US" sz="2400" b="1" dirty="0"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7249348" y="3608673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6604900" y="3610985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5920594" y="3610985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297405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605920" y="4937840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025691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43453" y="6525313"/>
            <a:ext cx="1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Circulation taken at 500 km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Shear Circulation and Winds </a:t>
            </a:r>
            <a:r>
              <a:rPr lang="en-US" sz="2000" dirty="0" smtClean="0"/>
              <a:t>(-24 h Before Genesis)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254" t="94424" r="45031" b="-1644"/>
          <a:stretch/>
        </p:blipFill>
        <p:spPr>
          <a:xfrm>
            <a:off x="3382747" y="6526711"/>
            <a:ext cx="2952542" cy="371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3" y="1629753"/>
            <a:ext cx="7626350" cy="481965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297405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605920" y="4937840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025691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7249348" y="3608673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6604900" y="3610985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5920594" y="3610985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Right Arrow 17"/>
          <p:cNvSpPr/>
          <p:nvPr/>
        </p:nvSpPr>
        <p:spPr>
          <a:xfrm rot="11179058">
            <a:off x="3738095" y="4114631"/>
            <a:ext cx="403316" cy="785927"/>
          </a:xfrm>
          <a:prstGeom prst="curvedRightArrow">
            <a:avLst>
              <a:gd name="adj1" fmla="val 23843"/>
              <a:gd name="adj2" fmla="val 37238"/>
              <a:gd name="adj3" fmla="val 25000"/>
            </a:avLst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Plus 18"/>
          <p:cNvSpPr/>
          <p:nvPr/>
        </p:nvSpPr>
        <p:spPr>
          <a:xfrm>
            <a:off x="3789622" y="4378419"/>
            <a:ext cx="269489" cy="267394"/>
          </a:xfrm>
          <a:prstGeom prst="mathPlus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rved Right Arrow 19"/>
          <p:cNvSpPr/>
          <p:nvPr/>
        </p:nvSpPr>
        <p:spPr>
          <a:xfrm rot="348479">
            <a:off x="5478546" y="3869747"/>
            <a:ext cx="403316" cy="785927"/>
          </a:xfrm>
          <a:prstGeom prst="curvedRightArrow">
            <a:avLst>
              <a:gd name="adj1" fmla="val 23843"/>
              <a:gd name="adj2" fmla="val 37238"/>
              <a:gd name="adj3" fmla="val 25000"/>
            </a:avLst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lus 20"/>
          <p:cNvSpPr/>
          <p:nvPr/>
        </p:nvSpPr>
        <p:spPr>
          <a:xfrm rot="10769421">
            <a:off x="5530073" y="4133535"/>
            <a:ext cx="269489" cy="267394"/>
          </a:xfrm>
          <a:prstGeom prst="mathPlus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27792" y="3099976"/>
            <a:ext cx="49862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Cyclonic Shear Vorticity Produced</a:t>
            </a:r>
            <a:endParaRPr lang="en-US" sz="2400" b="1" dirty="0">
              <a:solidFill>
                <a:srgbClr val="FF000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453" y="6525313"/>
            <a:ext cx="1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Circulation taken at 500 km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3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Curvature Circulation and Winds </a:t>
            </a:r>
            <a:r>
              <a:rPr lang="en-US" sz="2000" dirty="0" smtClean="0"/>
              <a:t>(-24 h Before Genesis)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254" t="94424" r="45031" b="-1644"/>
          <a:stretch/>
        </p:blipFill>
        <p:spPr>
          <a:xfrm>
            <a:off x="3382747" y="6526711"/>
            <a:ext cx="2952542" cy="371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3" y="1628944"/>
            <a:ext cx="7626350" cy="481965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297405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605920" y="4937840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025691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7249348" y="3608673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6604900" y="3610985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5920594" y="3610985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05920" y="3099976"/>
            <a:ext cx="523875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Little Curvature Vorticity Before Genesis</a:t>
            </a:r>
            <a:endParaRPr lang="en-US" sz="2400" b="1" dirty="0">
              <a:solidFill>
                <a:srgbClr val="FF000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453" y="6525313"/>
            <a:ext cx="1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Circulation taken at 500 km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4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13" y="1628944"/>
            <a:ext cx="7626350" cy="48196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Circulation and Winds </a:t>
            </a:r>
            <a:r>
              <a:rPr lang="en-US" sz="2000" dirty="0" smtClean="0"/>
              <a:t>(+24 h After Genesis)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254" t="94424" r="45031" b="-1644"/>
          <a:stretch/>
        </p:blipFill>
        <p:spPr>
          <a:xfrm>
            <a:off x="3382747" y="6526711"/>
            <a:ext cx="2952542" cy="371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4960" y="5178213"/>
            <a:ext cx="323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Enhanced EPAC Westerly Flow</a:t>
            </a:r>
            <a:endParaRPr lang="en-US" sz="2400" b="1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6352" y="2594425"/>
            <a:ext cx="337331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Enhanced Atlantic Easterly Flow</a:t>
            </a:r>
            <a:endParaRPr lang="en-US" sz="2400" b="1" dirty="0">
              <a:solidFill>
                <a:srgbClr val="00009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5623934" y="3425421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4979486" y="3425422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955111">
            <a:off x="4271024" y="3546144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262959" y="4933216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594992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083933">
            <a:off x="4953968" y="483430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4803107">
            <a:off x="4105587" y="4133908"/>
            <a:ext cx="538978" cy="242686"/>
          </a:xfrm>
          <a:prstGeom prst="rightArrow">
            <a:avLst/>
          </a:prstGeom>
          <a:solidFill>
            <a:srgbClr val="0000FF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5929480">
            <a:off x="5248975" y="4300179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43453" y="6525313"/>
            <a:ext cx="1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Circulation taken at 500 km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5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159738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Outline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6"/>
          <p:cNvSpPr txBox="1">
            <a:spLocks/>
          </p:cNvSpPr>
          <p:nvPr/>
        </p:nvSpPr>
        <p:spPr>
          <a:xfrm>
            <a:off x="166976" y="1345474"/>
            <a:ext cx="8977024" cy="5512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Literature review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Large-scale low-level cyclonic circulations in other basins</a:t>
            </a:r>
            <a:endParaRPr lang="en-US" dirty="0" smtClean="0"/>
          </a:p>
          <a:p>
            <a:pPr>
              <a:buClrTx/>
            </a:pPr>
            <a:r>
              <a:rPr lang="en-US" sz="3200" dirty="0" smtClean="0">
                <a:solidFill>
                  <a:srgbClr val="BFBFBF"/>
                </a:solidFill>
              </a:rPr>
              <a:t>Constructing a </a:t>
            </a:r>
            <a:r>
              <a:rPr lang="en-US" sz="3200" dirty="0">
                <a:solidFill>
                  <a:srgbClr val="BFBFBF"/>
                </a:solidFill>
              </a:rPr>
              <a:t>c</a:t>
            </a:r>
            <a:r>
              <a:rPr lang="en-US" sz="3200" dirty="0" smtClean="0">
                <a:solidFill>
                  <a:srgbClr val="BFBFBF"/>
                </a:solidFill>
              </a:rPr>
              <a:t>limatology of CA gyres</a:t>
            </a:r>
          </a:p>
          <a:p>
            <a:pPr lvl="1">
              <a:buClrTx/>
            </a:pPr>
            <a:r>
              <a:rPr lang="en-US" sz="2800" dirty="0">
                <a:solidFill>
                  <a:srgbClr val="BFBFBF"/>
                </a:solidFill>
              </a:rPr>
              <a:t>Algorithm for CA gyre identification</a:t>
            </a:r>
          </a:p>
          <a:p>
            <a:pPr lvl="2">
              <a:buClrTx/>
            </a:pPr>
            <a:r>
              <a:rPr lang="en-US" sz="2500" dirty="0" smtClean="0">
                <a:solidFill>
                  <a:srgbClr val="BFBFBF"/>
                </a:solidFill>
              </a:rPr>
              <a:t>Dataset - Climate Forecast System Reanalysis </a:t>
            </a:r>
            <a:r>
              <a:rPr lang="en-US" sz="2000" dirty="0" smtClean="0">
                <a:solidFill>
                  <a:srgbClr val="BFBFBF"/>
                </a:solidFill>
              </a:rPr>
              <a:t>(Saha </a:t>
            </a:r>
            <a:r>
              <a:rPr lang="en-US" sz="2000" dirty="0">
                <a:solidFill>
                  <a:srgbClr val="BFBFBF"/>
                </a:solidFill>
              </a:rPr>
              <a:t>et al. </a:t>
            </a:r>
            <a:r>
              <a:rPr lang="en-US" sz="2000" dirty="0" smtClean="0">
                <a:solidFill>
                  <a:srgbClr val="BFBFBF"/>
                </a:solidFill>
              </a:rPr>
              <a:t>2010)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Composite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analysis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of CA gyres</a:t>
            </a:r>
          </a:p>
          <a:p>
            <a:pPr lvl="1">
              <a:buClr>
                <a:schemeClr val="bg1">
                  <a:lumMod val="75000"/>
                </a:schemeClr>
              </a:buClr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Relationship of gyres to the large scale flow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83" y="1628944"/>
            <a:ext cx="7626350" cy="48196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Shear Circulation and Winds </a:t>
            </a:r>
            <a:r>
              <a:rPr lang="en-US" sz="2000" dirty="0" smtClean="0"/>
              <a:t>(+24 h After Genesis)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254" t="94424" r="45031" b="-1644"/>
          <a:stretch/>
        </p:blipFill>
        <p:spPr>
          <a:xfrm>
            <a:off x="3382747" y="6526711"/>
            <a:ext cx="2952542" cy="371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262959" y="4933216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3594992" y="493552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0800000">
            <a:off x="5623934" y="3425421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0800000">
            <a:off x="4979486" y="3425422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rved Right Arrow 26"/>
          <p:cNvSpPr/>
          <p:nvPr/>
        </p:nvSpPr>
        <p:spPr>
          <a:xfrm rot="11179058">
            <a:off x="5016348" y="4044082"/>
            <a:ext cx="403316" cy="785927"/>
          </a:xfrm>
          <a:prstGeom prst="curvedRightArrow">
            <a:avLst>
              <a:gd name="adj1" fmla="val 23843"/>
              <a:gd name="adj2" fmla="val 37238"/>
              <a:gd name="adj3" fmla="val 25000"/>
            </a:avLst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Plus 27"/>
          <p:cNvSpPr/>
          <p:nvPr/>
        </p:nvSpPr>
        <p:spPr>
          <a:xfrm>
            <a:off x="5067875" y="4307870"/>
            <a:ext cx="269489" cy="267394"/>
          </a:xfrm>
          <a:prstGeom prst="mathPlus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rved Right Arrow 28"/>
          <p:cNvSpPr/>
          <p:nvPr/>
        </p:nvSpPr>
        <p:spPr>
          <a:xfrm rot="348479">
            <a:off x="4600279" y="3787900"/>
            <a:ext cx="403316" cy="785927"/>
          </a:xfrm>
          <a:prstGeom prst="curvedRightArrow">
            <a:avLst>
              <a:gd name="adj1" fmla="val 23843"/>
              <a:gd name="adj2" fmla="val 37238"/>
              <a:gd name="adj3" fmla="val 25000"/>
            </a:avLst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lus 29"/>
          <p:cNvSpPr/>
          <p:nvPr/>
        </p:nvSpPr>
        <p:spPr>
          <a:xfrm rot="10769421">
            <a:off x="4651806" y="4051688"/>
            <a:ext cx="269489" cy="267394"/>
          </a:xfrm>
          <a:prstGeom prst="mathPlus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928319" y="2564854"/>
            <a:ext cx="42791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Cyclonic Shear Vorticity Produced Over Central America</a:t>
            </a:r>
            <a:endParaRPr lang="en-US" sz="2400" b="1" dirty="0">
              <a:solidFill>
                <a:srgbClr val="FF000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453" y="6525313"/>
            <a:ext cx="1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Circulation taken at 500 km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4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84386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-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Composite Analysis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2544" y="1022019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850-hPa Curvature Circulation and Winds </a:t>
            </a:r>
            <a:r>
              <a:rPr lang="en-US" sz="2000" dirty="0" smtClean="0"/>
              <a:t>(+24 h After Genesis)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254" t="94424" r="45031" b="-1644"/>
          <a:stretch/>
        </p:blipFill>
        <p:spPr>
          <a:xfrm>
            <a:off x="3382747" y="6526711"/>
            <a:ext cx="2952542" cy="371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0931" y="6460352"/>
            <a:ext cx="81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 =42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3" y="1628944"/>
            <a:ext cx="7626350" cy="4819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90043" y="2406641"/>
            <a:ext cx="493873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</a:rPr>
              <a:t>Production of Curvature Vorticity After Gyre Genesis </a:t>
            </a:r>
            <a:endParaRPr lang="en-US" sz="2400" b="1" dirty="0">
              <a:solidFill>
                <a:srgbClr val="FF0000"/>
              </a:solidFill>
              <a:effectLst>
                <a:glow rad="1524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18" name="Right Arrow 17"/>
          <p:cNvSpPr/>
          <p:nvPr/>
        </p:nvSpPr>
        <p:spPr>
          <a:xfrm rot="8955111">
            <a:off x="4271024" y="3546144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083933">
            <a:off x="4953968" y="4834308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4803107">
            <a:off x="4105587" y="4133908"/>
            <a:ext cx="538978" cy="242686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5929480">
            <a:off x="5248975" y="4300179"/>
            <a:ext cx="538978" cy="240373"/>
          </a:xfrm>
          <a:prstGeom prst="rightArrow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rved Right Arrow 22"/>
          <p:cNvSpPr/>
          <p:nvPr/>
        </p:nvSpPr>
        <p:spPr>
          <a:xfrm rot="10800000">
            <a:off x="4950382" y="3786916"/>
            <a:ext cx="403316" cy="785927"/>
          </a:xfrm>
          <a:prstGeom prst="curvedRightArrow">
            <a:avLst>
              <a:gd name="adj1" fmla="val 23843"/>
              <a:gd name="adj2" fmla="val 37238"/>
              <a:gd name="adj3" fmla="val 25000"/>
            </a:avLst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>
            <a:off x="4497830" y="3813695"/>
            <a:ext cx="403316" cy="785927"/>
          </a:xfrm>
          <a:prstGeom prst="curvedRightArrow">
            <a:avLst>
              <a:gd name="adj1" fmla="val 23843"/>
              <a:gd name="adj2" fmla="val 37238"/>
              <a:gd name="adj3" fmla="val 25000"/>
            </a:avLst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Plus 24"/>
          <p:cNvSpPr/>
          <p:nvPr/>
        </p:nvSpPr>
        <p:spPr>
          <a:xfrm>
            <a:off x="4789919" y="4044826"/>
            <a:ext cx="269489" cy="267394"/>
          </a:xfrm>
          <a:prstGeom prst="mathPlus">
            <a:avLst/>
          </a:prstGeom>
          <a:solidFill>
            <a:srgbClr val="FF0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43453" y="6525313"/>
            <a:ext cx="1952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Circulation taken at 500 km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7399983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Trough Influenced Gyre Classification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66976" y="1304574"/>
            <a:ext cx="8525449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Adapted Arc Averaged Test</a:t>
            </a:r>
          </a:p>
          <a:p>
            <a:pPr lvl="1"/>
            <a:r>
              <a:rPr lang="en-US" sz="3200" dirty="0" smtClean="0">
                <a:solidFill>
                  <a:srgbClr val="000090"/>
                </a:solidFill>
              </a:rPr>
              <a:t>Looks for average </a:t>
            </a:r>
            <a:r>
              <a:rPr lang="en-US" sz="3200" b="1" dirty="0" smtClean="0">
                <a:solidFill>
                  <a:srgbClr val="FF0000"/>
                </a:solidFill>
              </a:rPr>
              <a:t>PV &gt; 2 PVU</a:t>
            </a:r>
            <a:r>
              <a:rPr lang="en-US" sz="3200" dirty="0" smtClean="0">
                <a:solidFill>
                  <a:srgbClr val="000090"/>
                </a:solidFill>
              </a:rPr>
              <a:t> (350 K surface) on at least one 60</a:t>
            </a:r>
            <a:r>
              <a:rPr lang="en-US" sz="3200" baseline="30000" dirty="0" smtClean="0">
                <a:solidFill>
                  <a:srgbClr val="000090"/>
                </a:solidFill>
              </a:rPr>
              <a:t>o</a:t>
            </a:r>
            <a:r>
              <a:rPr lang="en-US" sz="3200" dirty="0" smtClean="0">
                <a:solidFill>
                  <a:srgbClr val="000090"/>
                </a:solidFill>
              </a:rPr>
              <a:t> arc around gyre. </a:t>
            </a:r>
            <a:endParaRPr lang="en-US" sz="2000" dirty="0" smtClean="0">
              <a:solidFill>
                <a:srgbClr val="000090"/>
              </a:solidFill>
            </a:endParaRP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If True: Trough Influenced Gyre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If False: Primarily Tropical Gyre</a:t>
            </a:r>
          </a:p>
        </p:txBody>
      </p:sp>
    </p:spTree>
    <p:extLst>
      <p:ext uri="{BB962C8B-B14F-4D97-AF65-F5344CB8AC3E}">
        <p14:creationId xmlns:p14="http://schemas.microsoft.com/office/powerpoint/2010/main" val="398766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7980445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Tropical Gyres vs. Trough Induced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20" y="1453779"/>
            <a:ext cx="7620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7980445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Tropical Gyres vs. Trough Induced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16" y="1453777"/>
            <a:ext cx="76200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3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41691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Primarily Tropical Gyre Example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70" y="1433844"/>
            <a:ext cx="73152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641691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Primarily Tropical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Gyre Example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3" y="1949105"/>
            <a:ext cx="7626350" cy="46609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221671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IR Satellite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64551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48116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Trough Influenced Gyre Example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19" y="1433845"/>
            <a:ext cx="73152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3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648116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Trough Influenced Gyre Example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86" y="1949105"/>
            <a:ext cx="7626350" cy="46609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221671"/>
            <a:ext cx="9131456" cy="177454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IR Satellite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35536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93293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Circulation Anomaly Statistics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8944" y="1383507"/>
            <a:ext cx="819306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Using 1000 km standardized circulation anomaly</a:t>
            </a:r>
          </a:p>
          <a:p>
            <a:r>
              <a:rPr lang="en-US" sz="3200" dirty="0" smtClean="0"/>
              <a:t>(averaged over 48 hour period prior to genesis)</a:t>
            </a: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All cases have positive cyclonic circulation anomaly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38/42 cases are &gt; 0.5 sigma anomaly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26" y="3165838"/>
            <a:ext cx="6429574" cy="36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2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159738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Outline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6"/>
          <p:cNvSpPr txBox="1">
            <a:spLocks/>
          </p:cNvSpPr>
          <p:nvPr/>
        </p:nvSpPr>
        <p:spPr>
          <a:xfrm>
            <a:off x="166976" y="1345474"/>
            <a:ext cx="8977024" cy="5512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Literature review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Large-scale low-level cyclonic circulations in other basins</a:t>
            </a:r>
            <a:endParaRPr lang="en-US" dirty="0" smtClean="0"/>
          </a:p>
          <a:p>
            <a:r>
              <a:rPr lang="en-US" sz="3200" dirty="0" smtClean="0"/>
              <a:t>Constructing a </a:t>
            </a:r>
            <a:r>
              <a:rPr lang="en-US" sz="3200" dirty="0"/>
              <a:t>c</a:t>
            </a:r>
            <a:r>
              <a:rPr lang="en-US" sz="3200" dirty="0" smtClean="0"/>
              <a:t>limatology of CA gyres</a:t>
            </a:r>
          </a:p>
          <a:p>
            <a:pPr lvl="1"/>
            <a:r>
              <a:rPr lang="en-US" sz="2800" dirty="0">
                <a:solidFill>
                  <a:srgbClr val="000090"/>
                </a:solidFill>
              </a:rPr>
              <a:t>Algorithm for CA gyre identification</a:t>
            </a:r>
          </a:p>
          <a:p>
            <a:pPr lvl="2"/>
            <a:r>
              <a:rPr lang="en-US" sz="2500" dirty="0" smtClean="0">
                <a:solidFill>
                  <a:srgbClr val="000090"/>
                </a:solidFill>
              </a:rPr>
              <a:t>Dataset - Climate Forecast System Reanalysis </a:t>
            </a:r>
            <a:r>
              <a:rPr lang="en-US" sz="2000" dirty="0" smtClean="0">
                <a:solidFill>
                  <a:srgbClr val="000090"/>
                </a:solidFill>
              </a:rPr>
              <a:t>(Saha </a:t>
            </a:r>
            <a:r>
              <a:rPr lang="en-US" sz="2000" dirty="0">
                <a:solidFill>
                  <a:srgbClr val="000090"/>
                </a:solidFill>
              </a:rPr>
              <a:t>et al. </a:t>
            </a:r>
            <a:r>
              <a:rPr lang="en-US" sz="2000" dirty="0" smtClean="0">
                <a:solidFill>
                  <a:srgbClr val="000090"/>
                </a:solidFill>
              </a:rPr>
              <a:t>2010)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Composite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analysis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of CA gyres</a:t>
            </a:r>
          </a:p>
          <a:p>
            <a:pPr lvl="1">
              <a:buClr>
                <a:schemeClr val="bg1">
                  <a:lumMod val="75000"/>
                </a:schemeClr>
              </a:buClr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Relationship of gyres to the large scale flow</a:t>
            </a:r>
          </a:p>
        </p:txBody>
      </p:sp>
    </p:spTree>
    <p:extLst>
      <p:ext uri="{BB962C8B-B14F-4D97-AF65-F5344CB8AC3E}">
        <p14:creationId xmlns:p14="http://schemas.microsoft.com/office/powerpoint/2010/main" val="16855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166977" y="185873"/>
              <a:ext cx="6957253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– Gap Wind Schematic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27" name="Picture 26" descr="Slide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t="12135" r="4130" b="17417"/>
          <a:stretch/>
        </p:blipFill>
        <p:spPr>
          <a:xfrm>
            <a:off x="819198" y="1282215"/>
            <a:ext cx="7540823" cy="4307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12833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Cyclonic shear is present poleward of the low – level westerly wind corridor in the East Pacific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Northerly low – level jet surges through Chivela Pass into Gulf of Tehuantepec and can aid in downstream cyclonic vorticity growth</a:t>
            </a:r>
          </a:p>
        </p:txBody>
      </p:sp>
    </p:spTree>
    <p:extLst>
      <p:ext uri="{BB962C8B-B14F-4D97-AF65-F5344CB8AC3E}">
        <p14:creationId xmlns:p14="http://schemas.microsoft.com/office/powerpoint/2010/main" val="265072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576316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Gyre Identification Graphics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739" b="45101"/>
          <a:stretch/>
        </p:blipFill>
        <p:spPr>
          <a:xfrm>
            <a:off x="79377" y="2070234"/>
            <a:ext cx="5663916" cy="3991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4734" r="49649"/>
          <a:stretch/>
        </p:blipFill>
        <p:spPr>
          <a:xfrm>
            <a:off x="5754075" y="3893566"/>
            <a:ext cx="2673253" cy="2907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0551" t="55726"/>
          <a:stretch/>
        </p:blipFill>
        <p:spPr>
          <a:xfrm>
            <a:off x="5754075" y="1151615"/>
            <a:ext cx="2625363" cy="28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907" y="2796564"/>
            <a:ext cx="8034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Old Slides That Have Since Been Replaced</a:t>
            </a:r>
          </a:p>
        </p:txBody>
      </p:sp>
    </p:spTree>
    <p:extLst>
      <p:ext uri="{BB962C8B-B14F-4D97-AF65-F5344CB8AC3E}">
        <p14:creationId xmlns:p14="http://schemas.microsoft.com/office/powerpoint/2010/main" val="3148401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36789" y="1202735"/>
            <a:ext cx="7065418" cy="3837381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1663934" cy="42319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30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N</a:t>
              </a:r>
              <a:r>
                <a:rPr lang="en-US" sz="1600" dirty="0" smtClean="0"/>
                <a:t>, 100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W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1522419" cy="42319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30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N</a:t>
              </a:r>
              <a:r>
                <a:rPr lang="en-US" sz="1600" dirty="0" smtClean="0"/>
                <a:t>, 70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W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1380904" cy="42319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N</a:t>
              </a:r>
              <a:r>
                <a:rPr lang="en-US" sz="1600" dirty="0" smtClean="0"/>
                <a:t>, 70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W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3"/>
              <a:ext cx="1522419" cy="42319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5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N</a:t>
              </a:r>
              <a:r>
                <a:rPr lang="en-US" sz="1600" dirty="0" smtClean="0"/>
                <a:t>, 100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W</a:t>
              </a:r>
              <a:endParaRPr lang="en-US" sz="1600" dirty="0"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262607" y="5040116"/>
            <a:ext cx="3275256" cy="1560893"/>
            <a:chOff x="4836436" y="1491906"/>
            <a:chExt cx="3275256" cy="1560893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839726" y="1491906"/>
              <a:ext cx="1992643" cy="40636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1. Area Domain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36436" y="2129469"/>
              <a:ext cx="3275256" cy="9233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Region screened every 6 hours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1May – 30 November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1980-2010 (31 years)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41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5" name="Rectangle 64"/>
          <p:cNvSpPr/>
          <p:nvPr/>
        </p:nvSpPr>
        <p:spPr>
          <a:xfrm>
            <a:off x="0" y="4125626"/>
            <a:ext cx="9144000" cy="275096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4514885" y="2687661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4789" y="1135036"/>
            <a:ext cx="4415886" cy="2896142"/>
            <a:chOff x="74789" y="1030076"/>
            <a:chExt cx="4415886" cy="2896142"/>
          </a:xfrm>
        </p:grpSpPr>
        <p:grpSp>
          <p:nvGrpSpPr>
            <p:cNvPr id="7" name="Group 6"/>
            <p:cNvGrpSpPr/>
            <p:nvPr/>
          </p:nvGrpSpPr>
          <p:grpSpPr>
            <a:xfrm>
              <a:off x="74789" y="1527855"/>
              <a:ext cx="4415886" cy="2398363"/>
              <a:chOff x="153465" y="2026496"/>
              <a:chExt cx="8831772" cy="479672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t="3423"/>
              <a:stretch/>
            </p:blipFill>
            <p:spPr>
              <a:xfrm>
                <a:off x="153465" y="2026496"/>
                <a:ext cx="8831772" cy="479672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338351" y="2651018"/>
                <a:ext cx="966931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30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N,100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W</a:t>
                </a:r>
                <a:endParaRPr lang="en-US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419251" y="2651018"/>
                <a:ext cx="889987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30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N,70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W</a:t>
                </a:r>
                <a:endParaRPr lang="en-US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47491" y="5784840"/>
                <a:ext cx="801496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N,70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W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466591" y="5795972"/>
                <a:ext cx="889987" cy="27699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N,100</a:t>
                </a:r>
                <a:r>
                  <a:rPr lang="en-US" sz="1200" baseline="30000" dirty="0" smtClean="0"/>
                  <a:t>o</a:t>
                </a:r>
                <a:r>
                  <a:rPr lang="en-US" sz="1200" dirty="0" smtClean="0"/>
                  <a:t>W</a:t>
                </a:r>
                <a:endParaRPr lang="en-US" sz="1200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1079127" y="1539448"/>
              <a:ext cx="28417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Period: 1 May – 30 November 1980-2010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81" name="Content Placeholder 2"/>
            <p:cNvSpPr txBox="1">
              <a:spLocks/>
            </p:cNvSpPr>
            <p:nvPr/>
          </p:nvSpPr>
          <p:spPr>
            <a:xfrm>
              <a:off x="1775238" y="1030076"/>
              <a:ext cx="1309261" cy="30321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vert="horz">
              <a:normAutofit fontScale="85000" lnSpcReduction="10000"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 smtClean="0"/>
                <a:t>1. Area </a:t>
              </a:r>
              <a:r>
                <a:rPr lang="en-US" sz="1600" dirty="0"/>
                <a:t>D</a:t>
              </a:r>
              <a:r>
                <a:rPr lang="en-US" sz="1600" dirty="0" smtClean="0"/>
                <a:t>omain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66363" y="4332585"/>
            <a:ext cx="4340658" cy="2279660"/>
            <a:chOff x="4803343" y="3926218"/>
            <a:chExt cx="4340658" cy="2279660"/>
          </a:xfrm>
        </p:grpSpPr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4804878" y="3926218"/>
              <a:ext cx="1992643" cy="40636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2. Circulation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04878" y="5282548"/>
              <a:ext cx="4241248" cy="9233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Macroscopic measure of rotation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500-1000 km circulation &gt; 1*10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-5 </a:t>
              </a:r>
              <a:r>
                <a:rPr lang="en-US" dirty="0" smtClean="0">
                  <a:solidFill>
                    <a:srgbClr val="000090"/>
                  </a:solidFill>
                </a:rPr>
                <a:t>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Maximum value identifies gyre center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4803343" y="4470479"/>
              <a:ext cx="2160993" cy="674638"/>
              <a:chOff x="4808168" y="4413179"/>
              <a:chExt cx="2160993" cy="674638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19065" y="4413180"/>
                <a:ext cx="2150096" cy="674637"/>
                <a:chOff x="417967" y="2223355"/>
                <a:chExt cx="3307840" cy="1037903"/>
              </a:xfrm>
            </p:grpSpPr>
            <p:pic>
              <p:nvPicPr>
                <p:cNvPr id="66" name="Picture 65" descr="Screen shot 2012-04-13 at 6.04.33 PM.png"/>
                <p:cNvPicPr>
                  <a:picLocks noChangeAspect="1"/>
                </p:cNvPicPr>
                <p:nvPr/>
              </p:nvPicPr>
              <p:blipFill rotWithShape="1">
                <a:blip r:embed="rId5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8477"/>
                <a:stretch/>
              </p:blipFill>
              <p:spPr>
                <a:xfrm>
                  <a:off x="417967" y="2223355"/>
                  <a:ext cx="3307840" cy="1003133"/>
                </a:xfrm>
                <a:prstGeom prst="rect">
                  <a:avLst/>
                </a:prstGeom>
              </p:spPr>
            </p:pic>
            <p:pic>
              <p:nvPicPr>
                <p:cNvPr id="67" name="Picture 66" descr="Screen shot 2012-04-13 at 6.04.33 PM.png"/>
                <p:cNvPicPr>
                  <a:picLocks noChangeAspect="1"/>
                </p:cNvPicPr>
                <p:nvPr/>
              </p:nvPicPr>
              <p:blipFill rotWithShape="1">
                <a:blip r:embed="rId5">
                  <a:biLevel thresh="75000"/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851" r="69936" b="37968"/>
                <a:stretch/>
              </p:blipFill>
              <p:spPr>
                <a:xfrm>
                  <a:off x="417967" y="2396328"/>
                  <a:ext cx="994462" cy="47079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417968" y="2994579"/>
                  <a:ext cx="994462" cy="2666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" name="Rectangle 63"/>
              <p:cNvSpPr/>
              <p:nvPr/>
            </p:nvSpPr>
            <p:spPr>
              <a:xfrm>
                <a:off x="4808168" y="4413179"/>
                <a:ext cx="1992643" cy="6746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TextBox 90"/>
            <p:cNvSpPr txBox="1"/>
            <p:nvPr/>
          </p:nvSpPr>
          <p:spPr>
            <a:xfrm>
              <a:off x="6900413" y="4470479"/>
              <a:ext cx="2243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v"/>
              </a:pPr>
              <a:r>
                <a:rPr lang="en-US" dirty="0" smtClean="0"/>
                <a:t>Using Stokes’s theorem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23750" y="1539012"/>
            <a:ext cx="3159875" cy="2963213"/>
            <a:chOff x="6314630" y="1677254"/>
            <a:chExt cx="2106583" cy="1975475"/>
          </a:xfrm>
        </p:grpSpPr>
        <p:grpSp>
          <p:nvGrpSpPr>
            <p:cNvPr id="70" name="Group 69"/>
            <p:cNvGrpSpPr/>
            <p:nvPr/>
          </p:nvGrpSpPr>
          <p:grpSpPr>
            <a:xfrm>
              <a:off x="6314630" y="1677254"/>
              <a:ext cx="2106583" cy="1975475"/>
              <a:chOff x="5660154" y="883227"/>
              <a:chExt cx="2106583" cy="1975475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157569" y="1861624"/>
                <a:ext cx="1139213" cy="225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Value &gt; 1*</a:t>
                </a:r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</a:t>
                </a:r>
                <a:r>
                  <a:rPr lang="en-US" sz="160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</a:t>
                </a:r>
                <a:r>
                  <a:rPr lang="en-US" sz="16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</a:t>
                </a:r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5995792" y="1334008"/>
                <a:ext cx="1434820" cy="389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500 </a:t>
                </a:r>
                <a:r>
                  <a:rPr lang="en-US" sz="1600" b="1" dirty="0" smtClean="0">
                    <a:solidFill>
                      <a:srgbClr val="000000"/>
                    </a:solidFill>
                  </a:rPr>
                  <a:t>– </a:t>
                </a:r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1000 </a:t>
                </a:r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km </a:t>
                </a:r>
              </a:p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Circulation</a:t>
                </a:r>
                <a:endParaRPr lang="en-US" sz="16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431534" y="2230606"/>
                <a:ext cx="551179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500 km</a:t>
                </a:r>
                <a:endParaRPr lang="en-US" sz="1600" b="1" kern="1200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390056" y="2632999"/>
                <a:ext cx="623782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1000 km</a:t>
                </a:r>
                <a:endParaRPr lang="en-US" sz="1600" b="1" kern="1200" dirty="0"/>
              </a:p>
            </p:txBody>
          </p:sp>
        </p:grpSp>
        <p:sp>
          <p:nvSpPr>
            <p:cNvPr id="77" name="Freeform 76"/>
            <p:cNvSpPr/>
            <p:nvPr/>
          </p:nvSpPr>
          <p:spPr>
            <a:xfrm rot="10800000">
              <a:off x="7087938" y="327657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7022169" y="185543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 rot="16200000">
              <a:off x="6253867" y="2564175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 rot="5400000">
              <a:off x="7884804" y="252604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303477" y="2534543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85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2"/>
          <p:cNvSpPr txBox="1">
            <a:spLocks/>
          </p:cNvSpPr>
          <p:nvPr/>
        </p:nvSpPr>
        <p:spPr>
          <a:xfrm>
            <a:off x="766199" y="1135697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41954" y="4371677"/>
            <a:ext cx="6935533" cy="2263256"/>
            <a:chOff x="-756021" y="4371677"/>
            <a:chExt cx="6935533" cy="2263256"/>
          </a:xfrm>
        </p:grpSpPr>
        <p:grpSp>
          <p:nvGrpSpPr>
            <p:cNvPr id="15" name="Group 14"/>
            <p:cNvGrpSpPr/>
            <p:nvPr/>
          </p:nvGrpSpPr>
          <p:grpSpPr>
            <a:xfrm>
              <a:off x="-756021" y="4870965"/>
              <a:ext cx="5486400" cy="982382"/>
              <a:chOff x="-576729" y="4542263"/>
              <a:chExt cx="5486400" cy="982382"/>
            </a:xfrm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9461041"/>
                  </p:ext>
                </p:extLst>
              </p:nvPr>
            </p:nvGraphicFramePr>
            <p:xfrm>
              <a:off x="-576729" y="4572145"/>
              <a:ext cx="5486400" cy="952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2" name="Document" r:id="rId3" imgW="5486400" imgH="952500" progId="Word.Document.12">
                      <p:embed/>
                    </p:oleObj>
                  </mc:Choice>
                  <mc:Fallback>
                    <p:oleObj name="Document" r:id="rId3" imgW="5486400" imgH="952500" progId="Word.Document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-576729" y="4572145"/>
                            <a:ext cx="5486400" cy="952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86" name="Group 85"/>
              <p:cNvGrpSpPr/>
              <p:nvPr/>
            </p:nvGrpSpPr>
            <p:grpSpPr>
              <a:xfrm>
                <a:off x="1650698" y="4542263"/>
                <a:ext cx="1307655" cy="758838"/>
                <a:chOff x="4808168" y="4413179"/>
                <a:chExt cx="1992643" cy="674646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4819066" y="4914483"/>
                  <a:ext cx="646400" cy="1733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4808168" y="4413179"/>
                  <a:ext cx="1992643" cy="674637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1462536" y="4371677"/>
              <a:ext cx="4716976" cy="40636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3. Azimuthally Averaged Tangential Wind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62536" y="5711603"/>
              <a:ext cx="4577166" cy="9233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Max tangential </a:t>
              </a:r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ind &gt; 5 m 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Distance of max tangential wind &gt; 500 km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Most effective at omitting large TCs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50563" y="4900847"/>
              <a:ext cx="3041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v"/>
              </a:pPr>
              <a:r>
                <a:rPr lang="en-US" dirty="0"/>
                <a:t>T</a:t>
              </a:r>
              <a:r>
                <a:rPr lang="en-US" dirty="0" smtClean="0"/>
                <a:t>rue in case of circular circuit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12419" y="1806950"/>
            <a:ext cx="2596122" cy="2287211"/>
            <a:chOff x="6094334" y="1953708"/>
            <a:chExt cx="1730745" cy="1524807"/>
          </a:xfrm>
        </p:grpSpPr>
        <p:sp>
          <p:nvSpPr>
            <p:cNvPr id="24" name="Oval 23"/>
            <p:cNvSpPr/>
            <p:nvPr/>
          </p:nvSpPr>
          <p:spPr>
            <a:xfrm>
              <a:off x="6287589" y="2131555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28137" y="2199170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 V</a:t>
              </a:r>
              <a:r>
                <a:rPr lang="en-US" sz="1600" b="1" kern="12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Wind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m s</a:t>
              </a:r>
              <a:r>
                <a:rPr lang="en-US" sz="1600" b="1" kern="1200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28137" y="2721556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At distance 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km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0800000">
              <a:off x="6678275" y="3380052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613840" y="195370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6200000">
              <a:off x="5844199" y="2668546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7476481" y="263198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891141" y="2630961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6" name="Right Arrow 65"/>
          <p:cNvSpPr/>
          <p:nvPr/>
        </p:nvSpPr>
        <p:spPr>
          <a:xfrm>
            <a:off x="4515980" y="2692812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69382" y="1550432"/>
            <a:ext cx="3159875" cy="2963213"/>
            <a:chOff x="6314630" y="1677254"/>
            <a:chExt cx="2106583" cy="1975475"/>
          </a:xfrm>
        </p:grpSpPr>
        <p:grpSp>
          <p:nvGrpSpPr>
            <p:cNvPr id="83" name="Group 82"/>
            <p:cNvGrpSpPr/>
            <p:nvPr/>
          </p:nvGrpSpPr>
          <p:grpSpPr>
            <a:xfrm>
              <a:off x="6314630" y="1677254"/>
              <a:ext cx="2106583" cy="1975475"/>
              <a:chOff x="5660154" y="883227"/>
              <a:chExt cx="2106583" cy="1975475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157569" y="1861624"/>
                <a:ext cx="1139213" cy="225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Value &gt; 1*10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-5</a:t>
                </a:r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s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5995792" y="1334008"/>
                <a:ext cx="1434820" cy="389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500 </a:t>
                </a:r>
                <a:r>
                  <a:rPr lang="en-US" sz="1600" b="1" dirty="0" smtClean="0">
                    <a:solidFill>
                      <a:srgbClr val="000000"/>
                    </a:solidFill>
                  </a:rPr>
                  <a:t>– </a:t>
                </a:r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1000 </a:t>
                </a:r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km </a:t>
                </a:r>
              </a:p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Circulation</a:t>
                </a:r>
                <a:endParaRPr lang="en-US" sz="16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431534" y="2230606"/>
                <a:ext cx="551179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500 km</a:t>
                </a:r>
                <a:endParaRPr lang="en-US" sz="1600" b="1" kern="12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390056" y="2632999"/>
                <a:ext cx="623782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1000 km</a:t>
                </a:r>
                <a:endParaRPr lang="en-US" sz="1600" b="1" kern="1200" dirty="0"/>
              </a:p>
            </p:txBody>
          </p:sp>
        </p:grpSp>
        <p:sp>
          <p:nvSpPr>
            <p:cNvPr id="87" name="Freeform 86"/>
            <p:cNvSpPr/>
            <p:nvPr/>
          </p:nvSpPr>
          <p:spPr>
            <a:xfrm rot="10800000">
              <a:off x="7087938" y="327657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7022169" y="185543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 rot="16200000">
              <a:off x="6253867" y="2564175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5400000">
              <a:off x="7884804" y="252604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303477" y="2534543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6780820" y="3560081"/>
            <a:ext cx="826769" cy="33855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kern="1200" dirty="0" smtClean="0"/>
              <a:t>500 km</a:t>
            </a:r>
            <a:endParaRPr lang="en-US" sz="1600" b="1" kern="1200" dirty="0"/>
          </a:p>
        </p:txBody>
      </p:sp>
    </p:spTree>
    <p:extLst>
      <p:ext uri="{BB962C8B-B14F-4D97-AF65-F5344CB8AC3E}">
        <p14:creationId xmlns:p14="http://schemas.microsoft.com/office/powerpoint/2010/main" val="76621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2"/>
          <p:cNvSpPr txBox="1">
            <a:spLocks/>
          </p:cNvSpPr>
          <p:nvPr/>
        </p:nvSpPr>
        <p:spPr>
          <a:xfrm>
            <a:off x="766199" y="1135697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41954" y="4371677"/>
            <a:ext cx="6935533" cy="2263256"/>
            <a:chOff x="-756021" y="4371677"/>
            <a:chExt cx="6935533" cy="2263256"/>
          </a:xfrm>
        </p:grpSpPr>
        <p:grpSp>
          <p:nvGrpSpPr>
            <p:cNvPr id="15" name="Group 14"/>
            <p:cNvGrpSpPr/>
            <p:nvPr/>
          </p:nvGrpSpPr>
          <p:grpSpPr>
            <a:xfrm>
              <a:off x="-756021" y="4870965"/>
              <a:ext cx="5486400" cy="982382"/>
              <a:chOff x="-576729" y="4542263"/>
              <a:chExt cx="5486400" cy="982382"/>
            </a:xfrm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5187678"/>
                  </p:ext>
                </p:extLst>
              </p:nvPr>
            </p:nvGraphicFramePr>
            <p:xfrm>
              <a:off x="-576729" y="4572145"/>
              <a:ext cx="5486400" cy="952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9" name="Document" r:id="rId3" imgW="5486400" imgH="952500" progId="Word.Document.12">
                      <p:embed/>
                    </p:oleObj>
                  </mc:Choice>
                  <mc:Fallback>
                    <p:oleObj name="Document" r:id="rId3" imgW="5486400" imgH="952500" progId="Word.Document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-576729" y="4572145"/>
                            <a:ext cx="5486400" cy="952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86" name="Group 85"/>
              <p:cNvGrpSpPr/>
              <p:nvPr/>
            </p:nvGrpSpPr>
            <p:grpSpPr>
              <a:xfrm>
                <a:off x="1650698" y="4542263"/>
                <a:ext cx="1307655" cy="758838"/>
                <a:chOff x="4808168" y="4413179"/>
                <a:chExt cx="1992643" cy="674646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4819066" y="4914483"/>
                  <a:ext cx="646400" cy="1733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4808168" y="4413179"/>
                  <a:ext cx="1992643" cy="674637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1462536" y="4371677"/>
              <a:ext cx="4716976" cy="40636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3. Azimuthally Averaged Tangential Wind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62536" y="5711603"/>
              <a:ext cx="4577166" cy="9233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Max tangential </a:t>
              </a:r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ind &gt; 5 m 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Distance of max tangential wind &gt; 500 km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Most effective at omitting large TCs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50563" y="4900847"/>
              <a:ext cx="3041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v"/>
              </a:pPr>
              <a:r>
                <a:rPr lang="en-US" dirty="0"/>
                <a:t>T</a:t>
              </a:r>
              <a:r>
                <a:rPr lang="en-US" dirty="0" smtClean="0"/>
                <a:t>rue in case of circular circuit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12419" y="1806950"/>
            <a:ext cx="2596122" cy="2287211"/>
            <a:chOff x="6094334" y="1953708"/>
            <a:chExt cx="1730745" cy="1524807"/>
          </a:xfrm>
        </p:grpSpPr>
        <p:sp>
          <p:nvSpPr>
            <p:cNvPr id="24" name="Oval 23"/>
            <p:cNvSpPr/>
            <p:nvPr/>
          </p:nvSpPr>
          <p:spPr>
            <a:xfrm>
              <a:off x="6287589" y="2131555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28137" y="2199170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 V</a:t>
              </a:r>
              <a:r>
                <a:rPr lang="en-US" sz="1600" b="1" kern="12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Wind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m s</a:t>
              </a:r>
              <a:r>
                <a:rPr lang="en-US" sz="1600" b="1" kern="1200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28137" y="2721556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At distance 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km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0800000">
              <a:off x="6678275" y="3380052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613840" y="195370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6200000">
              <a:off x="5844199" y="2668546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7476481" y="263198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891141" y="2630961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ight Arrow 65"/>
          <p:cNvSpPr/>
          <p:nvPr/>
        </p:nvSpPr>
        <p:spPr>
          <a:xfrm>
            <a:off x="4515980" y="2692812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69382" y="1550432"/>
            <a:ext cx="3159875" cy="2963213"/>
            <a:chOff x="6314630" y="1677254"/>
            <a:chExt cx="2106583" cy="1975475"/>
          </a:xfrm>
        </p:grpSpPr>
        <p:grpSp>
          <p:nvGrpSpPr>
            <p:cNvPr id="83" name="Group 82"/>
            <p:cNvGrpSpPr/>
            <p:nvPr/>
          </p:nvGrpSpPr>
          <p:grpSpPr>
            <a:xfrm>
              <a:off x="6314630" y="1677254"/>
              <a:ext cx="2106583" cy="1975475"/>
              <a:chOff x="5660154" y="883227"/>
              <a:chExt cx="2106583" cy="1975475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157569" y="1861624"/>
                <a:ext cx="1139213" cy="225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Value &gt; 1*10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-5</a:t>
                </a:r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s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5995792" y="1306017"/>
                <a:ext cx="1434820" cy="389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500-1000 km </a:t>
                </a:r>
              </a:p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Circulation</a:t>
                </a:r>
                <a:endParaRPr lang="en-US" sz="16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431534" y="2230606"/>
                <a:ext cx="551179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500 km</a:t>
                </a:r>
                <a:endParaRPr lang="en-US" sz="1600" b="1" kern="12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390056" y="2632999"/>
                <a:ext cx="623782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1000 km</a:t>
                </a:r>
                <a:endParaRPr lang="en-US" sz="1600" b="1" kern="1200" dirty="0"/>
              </a:p>
            </p:txBody>
          </p:sp>
        </p:grpSp>
        <p:sp>
          <p:nvSpPr>
            <p:cNvPr id="87" name="Freeform 86"/>
            <p:cNvSpPr/>
            <p:nvPr/>
          </p:nvSpPr>
          <p:spPr>
            <a:xfrm rot="10800000">
              <a:off x="7087938" y="327657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7022169" y="185543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 rot="16200000">
              <a:off x="6253867" y="2564175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5400000">
              <a:off x="7884804" y="252604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7317470" y="2548537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6780820" y="3560081"/>
            <a:ext cx="826769" cy="33855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kern="1200" dirty="0" smtClean="0"/>
              <a:t>500 km</a:t>
            </a:r>
            <a:endParaRPr lang="en-US" sz="1600" b="1" kern="1200" dirty="0"/>
          </a:p>
        </p:txBody>
      </p:sp>
      <p:sp>
        <p:nvSpPr>
          <p:cNvPr id="48" name="Rectangle 47"/>
          <p:cNvSpPr/>
          <p:nvPr/>
        </p:nvSpPr>
        <p:spPr>
          <a:xfrm>
            <a:off x="0" y="1043906"/>
            <a:ext cx="9143999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236021" y="1205803"/>
            <a:ext cx="7019235" cy="5484929"/>
            <a:chOff x="1236021" y="1205803"/>
            <a:chExt cx="7019235" cy="5484929"/>
          </a:xfrm>
        </p:grpSpPr>
        <p:pic>
          <p:nvPicPr>
            <p:cNvPr id="40" name="Picture 39" descr="Slide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" t="3969" r="5875" b="2000"/>
            <a:stretch/>
          </p:blipFill>
          <p:spPr>
            <a:xfrm>
              <a:off x="1236021" y="1205803"/>
              <a:ext cx="7019235" cy="548492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41" name="Straight Arrow Connector 40"/>
            <p:cNvCxnSpPr>
              <a:stCxn id="42" idx="1"/>
            </p:cNvCxnSpPr>
            <p:nvPr/>
          </p:nvCxnSpPr>
          <p:spPr>
            <a:xfrm flipH="1" flipV="1">
              <a:off x="5746827" y="1598480"/>
              <a:ext cx="635322" cy="20748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382149" y="1544357"/>
              <a:ext cx="123725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Max: 46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Dist: 100 km</a:t>
              </a:r>
              <a:endParaRPr lang="en-US" sz="1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82149" y="4112225"/>
              <a:ext cx="1143246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Max: 9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Dist: 750 km</a:t>
              </a:r>
              <a:endParaRPr lang="en-US" sz="1400" b="1" dirty="0"/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>
              <a:off x="6631149" y="4635445"/>
              <a:ext cx="356268" cy="85155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823244" y="2107398"/>
              <a:ext cx="911202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TC Ivan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23244" y="4745611"/>
              <a:ext cx="100824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CA Gyre</a:t>
              </a:r>
              <a:endParaRPr lang="en-US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77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ontent Placeholder 2"/>
          <p:cNvSpPr txBox="1">
            <a:spLocks/>
          </p:cNvSpPr>
          <p:nvPr/>
        </p:nvSpPr>
        <p:spPr>
          <a:xfrm>
            <a:off x="766199" y="1135697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41954" y="4371677"/>
            <a:ext cx="6935533" cy="2263256"/>
            <a:chOff x="-756021" y="4371677"/>
            <a:chExt cx="6935533" cy="2263256"/>
          </a:xfrm>
        </p:grpSpPr>
        <p:grpSp>
          <p:nvGrpSpPr>
            <p:cNvPr id="15" name="Group 14"/>
            <p:cNvGrpSpPr/>
            <p:nvPr/>
          </p:nvGrpSpPr>
          <p:grpSpPr>
            <a:xfrm>
              <a:off x="-756021" y="4870965"/>
              <a:ext cx="5486400" cy="982382"/>
              <a:chOff x="-576729" y="4542263"/>
              <a:chExt cx="5486400" cy="982382"/>
            </a:xfrm>
          </p:grpSpPr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0130299"/>
                  </p:ext>
                </p:extLst>
              </p:nvPr>
            </p:nvGraphicFramePr>
            <p:xfrm>
              <a:off x="-576729" y="4572145"/>
              <a:ext cx="5486400" cy="952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93" name="Document" r:id="rId3" imgW="5486400" imgH="952500" progId="Word.Document.12">
                      <p:embed/>
                    </p:oleObj>
                  </mc:Choice>
                  <mc:Fallback>
                    <p:oleObj name="Document" r:id="rId3" imgW="5486400" imgH="952500" progId="Word.Document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-576729" y="4572145"/>
                            <a:ext cx="5486400" cy="952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86" name="Group 85"/>
              <p:cNvGrpSpPr/>
              <p:nvPr/>
            </p:nvGrpSpPr>
            <p:grpSpPr>
              <a:xfrm>
                <a:off x="1650698" y="4542263"/>
                <a:ext cx="1307655" cy="758838"/>
                <a:chOff x="4808168" y="4413179"/>
                <a:chExt cx="1992643" cy="674646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4819066" y="4914483"/>
                  <a:ext cx="646400" cy="1733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4808168" y="4413179"/>
                  <a:ext cx="1992643" cy="674637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1462536" y="4371677"/>
              <a:ext cx="4716976" cy="40636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3. Azimuthally Averaged Tangential Wind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62536" y="5711603"/>
              <a:ext cx="4577166" cy="92333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Max tangential </a:t>
              </a:r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ind &gt; 5 m 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Distance of max tangential wind &gt; 500 km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Most effective at omitting large TCs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50563" y="4900847"/>
              <a:ext cx="30416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v"/>
              </a:pPr>
              <a:r>
                <a:rPr lang="en-US" dirty="0"/>
                <a:t>T</a:t>
              </a:r>
              <a:r>
                <a:rPr lang="en-US" dirty="0" smtClean="0"/>
                <a:t>rue in case of circular circuit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12419" y="1806950"/>
            <a:ext cx="2596122" cy="2287211"/>
            <a:chOff x="6094334" y="1953708"/>
            <a:chExt cx="1730745" cy="1524807"/>
          </a:xfrm>
        </p:grpSpPr>
        <p:sp>
          <p:nvSpPr>
            <p:cNvPr id="24" name="Oval 23"/>
            <p:cNvSpPr/>
            <p:nvPr/>
          </p:nvSpPr>
          <p:spPr>
            <a:xfrm>
              <a:off x="6287589" y="2131555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28137" y="2199170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 V</a:t>
              </a:r>
              <a:r>
                <a:rPr lang="en-US" sz="1600" b="1" kern="12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Wind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m s</a:t>
              </a:r>
              <a:r>
                <a:rPr lang="en-US" sz="1600" b="1" kern="1200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28137" y="2721556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At distance 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km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 rot="10800000">
              <a:off x="6678275" y="3380052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613840" y="195370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16200000">
              <a:off x="5844199" y="2668546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7476481" y="263198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891141" y="2630961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2" name="Rectangle 81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6" name="Right Arrow 65"/>
          <p:cNvSpPr/>
          <p:nvPr/>
        </p:nvSpPr>
        <p:spPr>
          <a:xfrm>
            <a:off x="4515980" y="2692812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869382" y="1550432"/>
            <a:ext cx="3159875" cy="2963213"/>
            <a:chOff x="6314630" y="1677254"/>
            <a:chExt cx="2106583" cy="1975475"/>
          </a:xfrm>
        </p:grpSpPr>
        <p:grpSp>
          <p:nvGrpSpPr>
            <p:cNvPr id="83" name="Group 82"/>
            <p:cNvGrpSpPr/>
            <p:nvPr/>
          </p:nvGrpSpPr>
          <p:grpSpPr>
            <a:xfrm>
              <a:off x="6314630" y="1677254"/>
              <a:ext cx="2106583" cy="1975475"/>
              <a:chOff x="5660154" y="883227"/>
              <a:chExt cx="2106583" cy="1975475"/>
            </a:xfrm>
          </p:grpSpPr>
          <p:sp>
            <p:nvSpPr>
              <p:cNvPr id="94" name="Oval 93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157569" y="1861624"/>
                <a:ext cx="1139213" cy="225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Value &gt; 1*10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-5</a:t>
                </a:r>
                <a:r>
                  <a:rPr lang="en-US" sz="16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s</a:t>
                </a:r>
                <a:r>
                  <a: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5995792" y="1306017"/>
                <a:ext cx="1434820" cy="389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500-1000 km </a:t>
                </a:r>
              </a:p>
              <a:p>
                <a:pPr algn="ctr"/>
                <a:r>
                  <a: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Circulation</a:t>
                </a:r>
                <a:endParaRPr lang="en-US" sz="16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431534" y="2230606"/>
                <a:ext cx="551179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500 km</a:t>
                </a:r>
                <a:endParaRPr lang="en-US" sz="1600" b="1" kern="12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390056" y="2632999"/>
                <a:ext cx="623782" cy="22570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b="1" kern="1200" dirty="0" smtClean="0"/>
                  <a:t>1000 km</a:t>
                </a:r>
                <a:endParaRPr lang="en-US" sz="1600" b="1" kern="1200" dirty="0"/>
              </a:p>
            </p:txBody>
          </p:sp>
        </p:grpSp>
        <p:sp>
          <p:nvSpPr>
            <p:cNvPr id="87" name="Freeform 86"/>
            <p:cNvSpPr/>
            <p:nvPr/>
          </p:nvSpPr>
          <p:spPr>
            <a:xfrm rot="10800000">
              <a:off x="7087938" y="327657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7022169" y="185543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 rot="16200000">
              <a:off x="6253867" y="2564175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5400000">
              <a:off x="7884804" y="2526049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6780820" y="3560081"/>
            <a:ext cx="826769" cy="33855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kern="1200" dirty="0" smtClean="0"/>
              <a:t>500 km</a:t>
            </a:r>
            <a:endParaRPr lang="en-US" sz="1600" b="1" kern="1200" dirty="0"/>
          </a:p>
        </p:txBody>
      </p:sp>
      <p:sp>
        <p:nvSpPr>
          <p:cNvPr id="39" name="Oval 38"/>
          <p:cNvSpPr/>
          <p:nvPr/>
        </p:nvSpPr>
        <p:spPr>
          <a:xfrm>
            <a:off x="2352653" y="2836366"/>
            <a:ext cx="178308" cy="17830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21901" y="4711043"/>
            <a:ext cx="4884754" cy="1416102"/>
            <a:chOff x="4241641" y="4778502"/>
            <a:chExt cx="4884754" cy="1416102"/>
          </a:xfrm>
        </p:grpSpPr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241641" y="4778502"/>
              <a:ext cx="4716976" cy="40636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4. Arc Averaged Tangential Wind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41641" y="5271274"/>
              <a:ext cx="4884754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Min arc averaged tangential </a:t>
              </a:r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ind &gt; 1 m 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Test for cyclonic flow around center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Most effective at omitting non-closed circulations</a:t>
              </a: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542241" y="1143384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5" name="Rectangle 84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20982" y="1499687"/>
            <a:ext cx="3159875" cy="3000867"/>
            <a:chOff x="6359328" y="1495051"/>
            <a:chExt cx="2106583" cy="2000578"/>
          </a:xfrm>
        </p:grpSpPr>
        <p:sp>
          <p:nvSpPr>
            <p:cNvPr id="2" name="Freeform 1"/>
            <p:cNvSpPr/>
            <p:nvPr/>
          </p:nvSpPr>
          <p:spPr>
            <a:xfrm rot="10800000">
              <a:off x="7124880" y="311904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7046456" y="171223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rot="16200000">
              <a:off x="6290809" y="2427071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 rot="5400000">
              <a:off x="7923084" y="239750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359328" y="1495051"/>
              <a:ext cx="2106583" cy="2000578"/>
              <a:chOff x="1362771" y="4215254"/>
              <a:chExt cx="2106583" cy="2000578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2408477" y="4215254"/>
                <a:ext cx="897704" cy="656923"/>
              </a:xfrm>
              <a:custGeom>
                <a:avLst/>
                <a:gdLst>
                  <a:gd name="connsiteX0" fmla="*/ 175161 w 897704"/>
                  <a:gd name="connsiteY0" fmla="*/ 10949 h 656923"/>
                  <a:gd name="connsiteX1" fmla="*/ 437904 w 897704"/>
                  <a:gd name="connsiteY1" fmla="*/ 109488 h 656923"/>
                  <a:gd name="connsiteX2" fmla="*/ 656857 w 897704"/>
                  <a:gd name="connsiteY2" fmla="*/ 218975 h 656923"/>
                  <a:gd name="connsiteX3" fmla="*/ 897704 w 897704"/>
                  <a:gd name="connsiteY3" fmla="*/ 437949 h 656923"/>
                  <a:gd name="connsiteX4" fmla="*/ 897704 w 897704"/>
                  <a:gd name="connsiteY4" fmla="*/ 437949 h 656923"/>
                  <a:gd name="connsiteX5" fmla="*/ 569276 w 897704"/>
                  <a:gd name="connsiteY5" fmla="*/ 656923 h 656923"/>
                  <a:gd name="connsiteX6" fmla="*/ 448852 w 897704"/>
                  <a:gd name="connsiteY6" fmla="*/ 514590 h 656923"/>
                  <a:gd name="connsiteX7" fmla="*/ 229900 w 897704"/>
                  <a:gd name="connsiteY7" fmla="*/ 416052 h 656923"/>
                  <a:gd name="connsiteX8" fmla="*/ 21895 w 897704"/>
                  <a:gd name="connsiteY8" fmla="*/ 383205 h 656923"/>
                  <a:gd name="connsiteX9" fmla="*/ 21895 w 897704"/>
                  <a:gd name="connsiteY9" fmla="*/ 383205 h 656923"/>
                  <a:gd name="connsiteX10" fmla="*/ 0 w 897704"/>
                  <a:gd name="connsiteY10" fmla="*/ 0 h 656923"/>
                  <a:gd name="connsiteX11" fmla="*/ 175161 w 897704"/>
                  <a:gd name="connsiteY11" fmla="*/ 10949 h 65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7704" h="656923">
                    <a:moveTo>
                      <a:pt x="175161" y="10949"/>
                    </a:moveTo>
                    <a:lnTo>
                      <a:pt x="437904" y="109488"/>
                    </a:lnTo>
                    <a:lnTo>
                      <a:pt x="656857" y="218975"/>
                    </a:lnTo>
                    <a:lnTo>
                      <a:pt x="897704" y="437949"/>
                    </a:lnTo>
                    <a:lnTo>
                      <a:pt x="897704" y="437949"/>
                    </a:lnTo>
                    <a:lnTo>
                      <a:pt x="569276" y="656923"/>
                    </a:lnTo>
                    <a:lnTo>
                      <a:pt x="448852" y="514590"/>
                    </a:lnTo>
                    <a:lnTo>
                      <a:pt x="229900" y="416052"/>
                    </a:lnTo>
                    <a:lnTo>
                      <a:pt x="21895" y="383205"/>
                    </a:lnTo>
                    <a:lnTo>
                      <a:pt x="21895" y="383205"/>
                    </a:lnTo>
                    <a:lnTo>
                      <a:pt x="0" y="0"/>
                    </a:lnTo>
                    <a:lnTo>
                      <a:pt x="175161" y="10949"/>
                    </a:lnTo>
                    <a:close/>
                  </a:path>
                </a:pathLst>
              </a:custGeom>
              <a:solidFill>
                <a:srgbClr val="000090">
                  <a:alpha val="20000"/>
                </a:srgbClr>
              </a:solidFill>
              <a:ln w="2540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362771" y="4240357"/>
                <a:ext cx="2106583" cy="1975475"/>
                <a:chOff x="5660154" y="883227"/>
                <a:chExt cx="2106583" cy="1975475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043116" y="1235688"/>
                  <a:ext cx="1330323" cy="1176819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60154" y="883227"/>
                  <a:ext cx="2106583" cy="1884641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999248" y="1805980"/>
                  <a:ext cx="1420416" cy="389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Rotated at 10</a:t>
                  </a:r>
                  <a:r>
                    <a:rPr lang="en-US" sz="16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o</a:t>
                  </a:r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intervals</a:t>
                  </a:r>
                  <a:endPara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984844" y="1280336"/>
                  <a:ext cx="1434820" cy="389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Min V</a:t>
                  </a:r>
                  <a:r>
                    <a:rPr lang="en-US" sz="1600" b="1" kern="1200" baseline="-25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t</a:t>
                  </a:r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Wind</a:t>
                  </a:r>
                </a:p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&gt; 1 m s</a:t>
                  </a:r>
                  <a:r>
                    <a:rPr lang="en-US" sz="16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-1</a:t>
                  </a:r>
                  <a:endPara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431534" y="2230606"/>
                  <a:ext cx="551179" cy="22570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kern="1200" dirty="0" smtClean="0"/>
                    <a:t>500 km</a:t>
                  </a:r>
                  <a:endParaRPr lang="en-US" sz="1600" b="1" kern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390056" y="2632999"/>
                  <a:ext cx="623782" cy="22570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kern="1200" dirty="0" smtClean="0"/>
                    <a:t>1000 km</a:t>
                  </a:r>
                  <a:endParaRPr lang="en-US" sz="1600" b="1" kern="1200" dirty="0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 rot="1351796">
                <a:off x="2670751" y="4366380"/>
                <a:ext cx="365119" cy="26674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60</a:t>
                </a:r>
                <a:r>
                  <a:rPr lang="en-US" sz="2000" b="1" baseline="30000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o</a:t>
                </a:r>
                <a:endParaRPr lang="en-US" sz="2000" b="1" baseline="30000" dirty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0" name="Oval 89"/>
            <p:cNvSpPr/>
            <p:nvPr/>
          </p:nvSpPr>
          <p:spPr>
            <a:xfrm>
              <a:off x="7357357" y="234769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ight Arrow 59"/>
          <p:cNvSpPr/>
          <p:nvPr/>
        </p:nvSpPr>
        <p:spPr>
          <a:xfrm>
            <a:off x="4515980" y="2692812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144500" y="1810701"/>
            <a:ext cx="2596122" cy="2287211"/>
            <a:chOff x="6094334" y="1953708"/>
            <a:chExt cx="1730745" cy="1524807"/>
          </a:xfrm>
        </p:grpSpPr>
        <p:sp>
          <p:nvSpPr>
            <p:cNvPr id="64" name="Oval 63"/>
            <p:cNvSpPr/>
            <p:nvPr/>
          </p:nvSpPr>
          <p:spPr>
            <a:xfrm>
              <a:off x="6287589" y="2131555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28137" y="2199170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 V</a:t>
              </a:r>
              <a:r>
                <a:rPr lang="en-US" sz="1600" b="1" kern="12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Wind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m s</a:t>
              </a:r>
              <a:r>
                <a:rPr lang="en-US" sz="1600" b="1" kern="1200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428137" y="2721556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At distance 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km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 rot="10800000">
              <a:off x="6678275" y="3380052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6613840" y="195370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16200000">
              <a:off x="5844199" y="2668546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 rot="5400000">
              <a:off x="7476481" y="263198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020412" y="3569678"/>
            <a:ext cx="826769" cy="33855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kern="1200" dirty="0" smtClean="0"/>
              <a:t>500 km</a:t>
            </a:r>
            <a:endParaRPr lang="en-US" sz="1600" b="1" kern="1200" dirty="0"/>
          </a:p>
        </p:txBody>
      </p:sp>
      <p:sp>
        <p:nvSpPr>
          <p:cNvPr id="96" name="Oval 95"/>
          <p:cNvSpPr/>
          <p:nvPr/>
        </p:nvSpPr>
        <p:spPr>
          <a:xfrm>
            <a:off x="2352653" y="2836366"/>
            <a:ext cx="178308" cy="17830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21901" y="4711043"/>
            <a:ext cx="4884754" cy="1416102"/>
            <a:chOff x="4241641" y="4778502"/>
            <a:chExt cx="4884754" cy="1416102"/>
          </a:xfrm>
        </p:grpSpPr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241641" y="4778502"/>
              <a:ext cx="4716976" cy="40636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4. Arc Averaged Tangential Wind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41641" y="5271274"/>
              <a:ext cx="4884754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Min arc averaged tangential </a:t>
              </a:r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ind &gt; 1 m 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Test for cyclonic flow around center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Most effective at omitting non-closed circulations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20982" y="1499687"/>
            <a:ext cx="3159875" cy="3000867"/>
            <a:chOff x="6359328" y="1495051"/>
            <a:chExt cx="2106583" cy="2000578"/>
          </a:xfrm>
        </p:grpSpPr>
        <p:sp>
          <p:nvSpPr>
            <p:cNvPr id="2" name="Freeform 1"/>
            <p:cNvSpPr/>
            <p:nvPr/>
          </p:nvSpPr>
          <p:spPr>
            <a:xfrm rot="10800000">
              <a:off x="7124880" y="311904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7046456" y="171223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rot="16200000">
              <a:off x="6290809" y="2427071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 rot="5400000">
              <a:off x="7923084" y="239750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359328" y="1495051"/>
              <a:ext cx="2106583" cy="2000578"/>
              <a:chOff x="1362771" y="4215254"/>
              <a:chExt cx="2106583" cy="2000578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2408477" y="4215254"/>
                <a:ext cx="897704" cy="656923"/>
              </a:xfrm>
              <a:custGeom>
                <a:avLst/>
                <a:gdLst>
                  <a:gd name="connsiteX0" fmla="*/ 175161 w 897704"/>
                  <a:gd name="connsiteY0" fmla="*/ 10949 h 656923"/>
                  <a:gd name="connsiteX1" fmla="*/ 437904 w 897704"/>
                  <a:gd name="connsiteY1" fmla="*/ 109488 h 656923"/>
                  <a:gd name="connsiteX2" fmla="*/ 656857 w 897704"/>
                  <a:gd name="connsiteY2" fmla="*/ 218975 h 656923"/>
                  <a:gd name="connsiteX3" fmla="*/ 897704 w 897704"/>
                  <a:gd name="connsiteY3" fmla="*/ 437949 h 656923"/>
                  <a:gd name="connsiteX4" fmla="*/ 897704 w 897704"/>
                  <a:gd name="connsiteY4" fmla="*/ 437949 h 656923"/>
                  <a:gd name="connsiteX5" fmla="*/ 569276 w 897704"/>
                  <a:gd name="connsiteY5" fmla="*/ 656923 h 656923"/>
                  <a:gd name="connsiteX6" fmla="*/ 448852 w 897704"/>
                  <a:gd name="connsiteY6" fmla="*/ 514590 h 656923"/>
                  <a:gd name="connsiteX7" fmla="*/ 229900 w 897704"/>
                  <a:gd name="connsiteY7" fmla="*/ 416052 h 656923"/>
                  <a:gd name="connsiteX8" fmla="*/ 21895 w 897704"/>
                  <a:gd name="connsiteY8" fmla="*/ 383205 h 656923"/>
                  <a:gd name="connsiteX9" fmla="*/ 21895 w 897704"/>
                  <a:gd name="connsiteY9" fmla="*/ 383205 h 656923"/>
                  <a:gd name="connsiteX10" fmla="*/ 0 w 897704"/>
                  <a:gd name="connsiteY10" fmla="*/ 0 h 656923"/>
                  <a:gd name="connsiteX11" fmla="*/ 175161 w 897704"/>
                  <a:gd name="connsiteY11" fmla="*/ 10949 h 65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7704" h="656923">
                    <a:moveTo>
                      <a:pt x="175161" y="10949"/>
                    </a:moveTo>
                    <a:lnTo>
                      <a:pt x="437904" y="109488"/>
                    </a:lnTo>
                    <a:lnTo>
                      <a:pt x="656857" y="218975"/>
                    </a:lnTo>
                    <a:lnTo>
                      <a:pt x="897704" y="437949"/>
                    </a:lnTo>
                    <a:lnTo>
                      <a:pt x="897704" y="437949"/>
                    </a:lnTo>
                    <a:lnTo>
                      <a:pt x="569276" y="656923"/>
                    </a:lnTo>
                    <a:lnTo>
                      <a:pt x="448852" y="514590"/>
                    </a:lnTo>
                    <a:lnTo>
                      <a:pt x="229900" y="416052"/>
                    </a:lnTo>
                    <a:lnTo>
                      <a:pt x="21895" y="383205"/>
                    </a:lnTo>
                    <a:lnTo>
                      <a:pt x="21895" y="383205"/>
                    </a:lnTo>
                    <a:lnTo>
                      <a:pt x="0" y="0"/>
                    </a:lnTo>
                    <a:lnTo>
                      <a:pt x="175161" y="10949"/>
                    </a:lnTo>
                    <a:close/>
                  </a:path>
                </a:pathLst>
              </a:custGeom>
              <a:solidFill>
                <a:srgbClr val="000090">
                  <a:alpha val="20000"/>
                </a:srgbClr>
              </a:solidFill>
              <a:ln w="2540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362771" y="4240357"/>
                <a:ext cx="2106583" cy="1975475"/>
                <a:chOff x="5660154" y="883227"/>
                <a:chExt cx="2106583" cy="1975475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043116" y="1235688"/>
                  <a:ext cx="1330323" cy="1176819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60154" y="883227"/>
                  <a:ext cx="2106583" cy="1884641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999248" y="1805980"/>
                  <a:ext cx="1420416" cy="389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Rotated at 10</a:t>
                  </a:r>
                  <a:r>
                    <a:rPr lang="en-US" sz="16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o</a:t>
                  </a:r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intervals</a:t>
                  </a:r>
                  <a:endPara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984844" y="1280336"/>
                  <a:ext cx="1434820" cy="389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Min V</a:t>
                  </a:r>
                  <a:r>
                    <a:rPr lang="en-US" sz="1600" b="1" kern="1200" baseline="-25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t</a:t>
                  </a:r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Wind</a:t>
                  </a:r>
                </a:p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&gt; 1 m s</a:t>
                  </a:r>
                  <a:r>
                    <a:rPr lang="en-US" sz="16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-1</a:t>
                  </a:r>
                  <a:endPara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431534" y="2230606"/>
                  <a:ext cx="551179" cy="22570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kern="1200" dirty="0" smtClean="0"/>
                    <a:t>500 km</a:t>
                  </a:r>
                  <a:endParaRPr lang="en-US" sz="1600" b="1" kern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390056" y="2632999"/>
                  <a:ext cx="623782" cy="22570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kern="1200" dirty="0" smtClean="0"/>
                    <a:t>1000 km</a:t>
                  </a:r>
                  <a:endParaRPr lang="en-US" sz="1600" b="1" kern="1200" dirty="0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 rot="1351796">
                <a:off x="2670751" y="4366380"/>
                <a:ext cx="365119" cy="26674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60</a:t>
                </a:r>
                <a:r>
                  <a:rPr lang="en-US" sz="2000" b="1" baseline="30000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o</a:t>
                </a:r>
                <a:endParaRPr lang="en-US" sz="2000" b="1" baseline="30000" dirty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0" name="Oval 89"/>
            <p:cNvSpPr/>
            <p:nvPr/>
          </p:nvSpPr>
          <p:spPr>
            <a:xfrm>
              <a:off x="7357357" y="234769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ight Arrow 59"/>
          <p:cNvSpPr/>
          <p:nvPr/>
        </p:nvSpPr>
        <p:spPr>
          <a:xfrm>
            <a:off x="4515980" y="2692812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144500" y="1810701"/>
            <a:ext cx="2596122" cy="2287211"/>
            <a:chOff x="6094334" y="1953708"/>
            <a:chExt cx="1730745" cy="1524807"/>
          </a:xfrm>
        </p:grpSpPr>
        <p:sp>
          <p:nvSpPr>
            <p:cNvPr id="64" name="Oval 63"/>
            <p:cNvSpPr/>
            <p:nvPr/>
          </p:nvSpPr>
          <p:spPr>
            <a:xfrm>
              <a:off x="6287589" y="2131555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28137" y="2199170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 V</a:t>
              </a:r>
              <a:r>
                <a:rPr lang="en-US" sz="1600" b="1" kern="12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Wind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m s</a:t>
              </a:r>
              <a:r>
                <a:rPr lang="en-US" sz="1600" b="1" kern="1200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428137" y="2721556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At distance 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km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 rot="10800000">
              <a:off x="6678275" y="3380052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6613840" y="195370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16200000">
              <a:off x="5844199" y="2668546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 rot="5400000">
              <a:off x="7476481" y="263198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020412" y="3569678"/>
            <a:ext cx="826769" cy="33855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kern="1200" dirty="0" smtClean="0"/>
              <a:t>500 km</a:t>
            </a:r>
            <a:endParaRPr lang="en-US" sz="1600" b="1" kern="1200" dirty="0"/>
          </a:p>
        </p:txBody>
      </p:sp>
      <p:sp>
        <p:nvSpPr>
          <p:cNvPr id="96" name="Oval 95"/>
          <p:cNvSpPr/>
          <p:nvPr/>
        </p:nvSpPr>
        <p:spPr>
          <a:xfrm>
            <a:off x="2352653" y="2836366"/>
            <a:ext cx="178308" cy="17830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542241" y="1143384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1033410"/>
            <a:ext cx="9143999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5" name="Rectangle 84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36021" y="1215463"/>
            <a:ext cx="7019235" cy="5475269"/>
            <a:chOff x="1236021" y="1215463"/>
            <a:chExt cx="7019235" cy="5475269"/>
          </a:xfrm>
        </p:grpSpPr>
        <p:pic>
          <p:nvPicPr>
            <p:cNvPr id="38" name="Picture 37" descr="Slide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4134" r="5726" b="2769"/>
            <a:stretch/>
          </p:blipFill>
          <p:spPr>
            <a:xfrm>
              <a:off x="1236021" y="1215463"/>
              <a:ext cx="7019235" cy="547526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39" name="Straight Arrow Connector 38"/>
            <p:cNvCxnSpPr>
              <a:stCxn id="40" idx="2"/>
            </p:cNvCxnSpPr>
            <p:nvPr/>
          </p:nvCxnSpPr>
          <p:spPr>
            <a:xfrm flipH="1">
              <a:off x="6553144" y="2057015"/>
              <a:ext cx="270133" cy="125292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120772" y="1533795"/>
              <a:ext cx="1405010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Min: 0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Arc Center: 170</a:t>
              </a:r>
              <a:r>
                <a:rPr lang="en-US" sz="1400" b="1" baseline="30000" dirty="0" smtClean="0"/>
                <a:t>o</a:t>
              </a:r>
              <a:r>
                <a:rPr lang="en-US" sz="1400" b="1" dirty="0" smtClean="0"/>
                <a:t> </a:t>
              </a:r>
              <a:endParaRPr lang="en-US" sz="1400" b="1" dirty="0"/>
            </a:p>
          </p:txBody>
        </p:sp>
        <p:cxnSp>
          <p:nvCxnSpPr>
            <p:cNvPr id="41" name="Straight Arrow Connector 40"/>
            <p:cNvCxnSpPr>
              <a:stCxn id="42" idx="2"/>
            </p:cNvCxnSpPr>
            <p:nvPr/>
          </p:nvCxnSpPr>
          <p:spPr>
            <a:xfrm>
              <a:off x="6822186" y="4528682"/>
              <a:ext cx="185710" cy="107672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119681" y="4005462"/>
              <a:ext cx="1405010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Min: 3 m s</a:t>
              </a:r>
              <a:r>
                <a:rPr lang="en-US" sz="1400" b="1" baseline="30000" dirty="0" smtClean="0"/>
                <a:t>-1</a:t>
              </a:r>
            </a:p>
            <a:p>
              <a:r>
                <a:rPr lang="en-US" sz="1400" b="1" dirty="0" smtClean="0"/>
                <a:t>Arc Center: 250</a:t>
              </a:r>
              <a:r>
                <a:rPr lang="en-US" sz="1400" b="1" baseline="30000" dirty="0" smtClean="0"/>
                <a:t>o</a:t>
              </a:r>
              <a:r>
                <a:rPr lang="en-US" sz="1400" b="1" dirty="0" smtClean="0"/>
                <a:t> </a:t>
              </a:r>
              <a:endParaRPr lang="en-US" sz="1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23244" y="2107398"/>
              <a:ext cx="852479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Trough</a:t>
              </a:r>
              <a:endParaRPr lang="en-US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823244" y="4745611"/>
              <a:ext cx="100824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CA Gyre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8604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159738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Outline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6"/>
          <p:cNvSpPr txBox="1">
            <a:spLocks/>
          </p:cNvSpPr>
          <p:nvPr/>
        </p:nvSpPr>
        <p:spPr>
          <a:xfrm>
            <a:off x="166976" y="1345474"/>
            <a:ext cx="8852085" cy="55125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Literature review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Large-scale low-level cyclonic circulations in other basins</a:t>
            </a:r>
            <a:endParaRPr lang="en-US" dirty="0" smtClean="0"/>
          </a:p>
          <a:p>
            <a:r>
              <a:rPr lang="en-US" sz="3200" dirty="0" smtClean="0"/>
              <a:t>Constructing a </a:t>
            </a:r>
            <a:r>
              <a:rPr lang="en-US" sz="3200" dirty="0"/>
              <a:t>c</a:t>
            </a:r>
            <a:r>
              <a:rPr lang="en-US" sz="3200" dirty="0" smtClean="0"/>
              <a:t>limatology of CA gyres</a:t>
            </a:r>
          </a:p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Algorithm for CA gyre identification</a:t>
            </a:r>
          </a:p>
          <a:p>
            <a:pPr lvl="2"/>
            <a:r>
              <a:rPr lang="en-US" sz="2500" dirty="0" smtClean="0">
                <a:solidFill>
                  <a:srgbClr val="000090"/>
                </a:solidFill>
              </a:rPr>
              <a:t>Dataset - </a:t>
            </a:r>
            <a:r>
              <a:rPr lang="en-US" sz="2500" dirty="0">
                <a:solidFill>
                  <a:srgbClr val="000090"/>
                </a:solidFill>
              </a:rPr>
              <a:t>Climate Forecast </a:t>
            </a:r>
            <a:r>
              <a:rPr lang="en-US" sz="2500" dirty="0" smtClean="0">
                <a:solidFill>
                  <a:srgbClr val="000090"/>
                </a:solidFill>
              </a:rPr>
              <a:t>System </a:t>
            </a:r>
            <a:r>
              <a:rPr lang="en-US" sz="2500" dirty="0">
                <a:solidFill>
                  <a:srgbClr val="000090"/>
                </a:solidFill>
              </a:rPr>
              <a:t>Reanalysis </a:t>
            </a:r>
            <a:r>
              <a:rPr lang="en-US" sz="2000" dirty="0">
                <a:solidFill>
                  <a:srgbClr val="000090"/>
                </a:solidFill>
              </a:rPr>
              <a:t>(Saha et al. 2010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500" dirty="0" smtClean="0">
              <a:solidFill>
                <a:srgbClr val="000090"/>
              </a:solidFill>
            </a:endParaRPr>
          </a:p>
          <a:p>
            <a:r>
              <a:rPr lang="en-US" sz="3200" dirty="0" smtClean="0"/>
              <a:t>Composite analysis of CA gyres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Relationship of gyres to the large scale flow</a:t>
            </a:r>
            <a:endParaRPr lang="en-US" sz="28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0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21901" y="4711043"/>
            <a:ext cx="4884754" cy="1416102"/>
            <a:chOff x="4241641" y="4778502"/>
            <a:chExt cx="4884754" cy="1416102"/>
          </a:xfrm>
        </p:grpSpPr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241641" y="4778502"/>
              <a:ext cx="4716976" cy="40636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>
              <a:noAutofit/>
            </a:bodyPr>
            <a:lstStyle>
              <a:lvl1pPr marL="320040" indent="-320040" algn="l" rtl="0" eaLnBrk="1" latinLnBrk="0" hangingPunct="1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/>
                <a:buChar char=""/>
                <a:defRPr kumimoji="0"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rtl="0" eaLnBrk="1" latinLnBrk="0" hangingPunct="1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/>
                <a:buChar char="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rtl="0" eaLnBrk="1" latinLnBrk="0" hangingPunct="1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/>
                <a:buChar char=""/>
                <a:defRPr kumimoji="0"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rtl="0" eaLnBrk="1" latinLnBrk="0" hangingPunct="1">
                <a:spcBef>
                  <a:spcPts val="400"/>
                </a:spcBef>
                <a:buClr>
                  <a:schemeClr val="accent3"/>
                </a:buClr>
                <a:buSzPct val="7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rtl="0" eaLnBrk="1" latinLnBrk="0" hangingPunct="1">
                <a:spcBef>
                  <a:spcPts val="400"/>
                </a:spcBef>
                <a:buClr>
                  <a:schemeClr val="accent4"/>
                </a:buClr>
                <a:buSzPct val="65000"/>
                <a:buFont typeface="Wingdings"/>
                <a:buChar char="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103120" indent="-22860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77440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17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260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 smtClean="0"/>
                <a:t>4. Arc Averaged Tangential Wind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41641" y="5271274"/>
              <a:ext cx="4884754" cy="92333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Min arc averaged tangential </a:t>
              </a:r>
              <a:r>
                <a:rPr lang="en-US" dirty="0">
                  <a:solidFill>
                    <a:srgbClr val="000090"/>
                  </a:solidFill>
                </a:rPr>
                <a:t>w</a:t>
              </a:r>
              <a:r>
                <a:rPr lang="en-US" dirty="0" smtClean="0">
                  <a:solidFill>
                    <a:srgbClr val="000090"/>
                  </a:solidFill>
                </a:rPr>
                <a:t>ind &gt; 1 m s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-1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Test for cyclonic flow around center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</a:rPr>
                <a:t>Most effective at omitting non-closed circulations</a:t>
              </a: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437291" y="1206360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5" name="Rectangle 84"/>
            <p:cNvSpPr/>
            <p:nvPr/>
          </p:nvSpPr>
          <p:spPr>
            <a:xfrm>
              <a:off x="161169" y="185873"/>
              <a:ext cx="715630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Algorithm for CA Gyre Identification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20982" y="1499687"/>
            <a:ext cx="3159875" cy="3000867"/>
            <a:chOff x="6359328" y="1495051"/>
            <a:chExt cx="2106583" cy="2000578"/>
          </a:xfrm>
        </p:grpSpPr>
        <p:sp>
          <p:nvSpPr>
            <p:cNvPr id="2" name="Freeform 1"/>
            <p:cNvSpPr/>
            <p:nvPr/>
          </p:nvSpPr>
          <p:spPr>
            <a:xfrm rot="10800000">
              <a:off x="7124880" y="311904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7046456" y="171223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rot="16200000">
              <a:off x="6290809" y="2427071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 rot="5400000">
              <a:off x="7923084" y="2397504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359328" y="1495051"/>
              <a:ext cx="2106583" cy="2000578"/>
              <a:chOff x="1362771" y="4215254"/>
              <a:chExt cx="2106583" cy="2000578"/>
            </a:xfrm>
          </p:grpSpPr>
          <p:sp>
            <p:nvSpPr>
              <p:cNvPr id="45" name="Freeform 44"/>
              <p:cNvSpPr/>
              <p:nvPr/>
            </p:nvSpPr>
            <p:spPr>
              <a:xfrm>
                <a:off x="2408477" y="4215254"/>
                <a:ext cx="897704" cy="656923"/>
              </a:xfrm>
              <a:custGeom>
                <a:avLst/>
                <a:gdLst>
                  <a:gd name="connsiteX0" fmla="*/ 175161 w 897704"/>
                  <a:gd name="connsiteY0" fmla="*/ 10949 h 656923"/>
                  <a:gd name="connsiteX1" fmla="*/ 437904 w 897704"/>
                  <a:gd name="connsiteY1" fmla="*/ 109488 h 656923"/>
                  <a:gd name="connsiteX2" fmla="*/ 656857 w 897704"/>
                  <a:gd name="connsiteY2" fmla="*/ 218975 h 656923"/>
                  <a:gd name="connsiteX3" fmla="*/ 897704 w 897704"/>
                  <a:gd name="connsiteY3" fmla="*/ 437949 h 656923"/>
                  <a:gd name="connsiteX4" fmla="*/ 897704 w 897704"/>
                  <a:gd name="connsiteY4" fmla="*/ 437949 h 656923"/>
                  <a:gd name="connsiteX5" fmla="*/ 569276 w 897704"/>
                  <a:gd name="connsiteY5" fmla="*/ 656923 h 656923"/>
                  <a:gd name="connsiteX6" fmla="*/ 448852 w 897704"/>
                  <a:gd name="connsiteY6" fmla="*/ 514590 h 656923"/>
                  <a:gd name="connsiteX7" fmla="*/ 229900 w 897704"/>
                  <a:gd name="connsiteY7" fmla="*/ 416052 h 656923"/>
                  <a:gd name="connsiteX8" fmla="*/ 21895 w 897704"/>
                  <a:gd name="connsiteY8" fmla="*/ 383205 h 656923"/>
                  <a:gd name="connsiteX9" fmla="*/ 21895 w 897704"/>
                  <a:gd name="connsiteY9" fmla="*/ 383205 h 656923"/>
                  <a:gd name="connsiteX10" fmla="*/ 0 w 897704"/>
                  <a:gd name="connsiteY10" fmla="*/ 0 h 656923"/>
                  <a:gd name="connsiteX11" fmla="*/ 175161 w 897704"/>
                  <a:gd name="connsiteY11" fmla="*/ 10949 h 65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7704" h="656923">
                    <a:moveTo>
                      <a:pt x="175161" y="10949"/>
                    </a:moveTo>
                    <a:lnTo>
                      <a:pt x="437904" y="109488"/>
                    </a:lnTo>
                    <a:lnTo>
                      <a:pt x="656857" y="218975"/>
                    </a:lnTo>
                    <a:lnTo>
                      <a:pt x="897704" y="437949"/>
                    </a:lnTo>
                    <a:lnTo>
                      <a:pt x="897704" y="437949"/>
                    </a:lnTo>
                    <a:lnTo>
                      <a:pt x="569276" y="656923"/>
                    </a:lnTo>
                    <a:lnTo>
                      <a:pt x="448852" y="514590"/>
                    </a:lnTo>
                    <a:lnTo>
                      <a:pt x="229900" y="416052"/>
                    </a:lnTo>
                    <a:lnTo>
                      <a:pt x="21895" y="383205"/>
                    </a:lnTo>
                    <a:lnTo>
                      <a:pt x="21895" y="383205"/>
                    </a:lnTo>
                    <a:lnTo>
                      <a:pt x="0" y="0"/>
                    </a:lnTo>
                    <a:lnTo>
                      <a:pt x="175161" y="10949"/>
                    </a:lnTo>
                    <a:close/>
                  </a:path>
                </a:pathLst>
              </a:custGeom>
              <a:solidFill>
                <a:srgbClr val="000090">
                  <a:alpha val="20000"/>
                </a:srgbClr>
              </a:solidFill>
              <a:ln w="2540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1362771" y="4240357"/>
                <a:ext cx="2106583" cy="1975475"/>
                <a:chOff x="5660154" y="883227"/>
                <a:chExt cx="2106583" cy="1975475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6043116" y="1235688"/>
                  <a:ext cx="1330323" cy="1176819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6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60154" y="883227"/>
                  <a:ext cx="2106583" cy="1884641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999248" y="1805980"/>
                  <a:ext cx="1420416" cy="389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Rotated at 10</a:t>
                  </a:r>
                  <a:r>
                    <a:rPr lang="en-US" sz="16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o</a:t>
                  </a:r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intervals</a:t>
                  </a:r>
                  <a:endPara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5984844" y="1280336"/>
                  <a:ext cx="1434820" cy="3898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Min V</a:t>
                  </a:r>
                  <a:r>
                    <a:rPr lang="en-US" sz="1600" b="1" kern="1200" baseline="-25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t</a:t>
                  </a:r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Wind</a:t>
                  </a:r>
                </a:p>
                <a:p>
                  <a:pPr algn="ctr"/>
                  <a:r>
                    <a:rPr lang="en-US" sz="1600" b="1" kern="12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&gt; 1 m s</a:t>
                  </a:r>
                  <a:r>
                    <a:rPr lang="en-US" sz="1600" b="1" kern="1200" baseline="3000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-1</a:t>
                  </a:r>
                  <a:endParaRPr lang="en-US" sz="1600" b="1" kern="1200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431534" y="2230606"/>
                  <a:ext cx="551179" cy="22570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kern="1200" dirty="0" smtClean="0"/>
                    <a:t>500 km</a:t>
                  </a:r>
                  <a:endParaRPr lang="en-US" sz="1600" b="1" kern="12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390056" y="2632999"/>
                  <a:ext cx="623782" cy="22570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kern="1200" dirty="0" smtClean="0"/>
                    <a:t>1000 km</a:t>
                  </a:r>
                  <a:endParaRPr lang="en-US" sz="1600" b="1" kern="1200" dirty="0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 rot="1351796">
                <a:off x="2670751" y="4366380"/>
                <a:ext cx="365119" cy="26674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srgbClr val="000000"/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60</a:t>
                </a:r>
                <a:r>
                  <a:rPr lang="en-US" sz="2000" b="1" baseline="30000" dirty="0" smtClean="0">
                    <a:ln>
                      <a:solidFill>
                        <a:schemeClr val="tx1">
                          <a:alpha val="2500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/>
                      </a:outerShdw>
                    </a:effectLst>
                  </a:rPr>
                  <a:t>o</a:t>
                </a:r>
                <a:endParaRPr lang="en-US" sz="2000" b="1" baseline="30000" dirty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0" name="Oval 89"/>
            <p:cNvSpPr/>
            <p:nvPr/>
          </p:nvSpPr>
          <p:spPr>
            <a:xfrm>
              <a:off x="7357357" y="234769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ight Arrow 59"/>
          <p:cNvSpPr/>
          <p:nvPr/>
        </p:nvSpPr>
        <p:spPr>
          <a:xfrm>
            <a:off x="4515980" y="2692812"/>
            <a:ext cx="900395" cy="238791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144500" y="1810701"/>
            <a:ext cx="2596122" cy="2287211"/>
            <a:chOff x="6094334" y="1953708"/>
            <a:chExt cx="1730745" cy="1524807"/>
          </a:xfrm>
        </p:grpSpPr>
        <p:sp>
          <p:nvSpPr>
            <p:cNvPr id="64" name="Oval 63"/>
            <p:cNvSpPr/>
            <p:nvPr/>
          </p:nvSpPr>
          <p:spPr>
            <a:xfrm>
              <a:off x="6287589" y="2131555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428137" y="2199170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Max V</a:t>
              </a:r>
              <a:r>
                <a:rPr lang="en-US" sz="1600" b="1" kern="1200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Wind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 m s</a:t>
              </a:r>
              <a:r>
                <a:rPr lang="en-US" sz="1600" b="1" kern="1200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428137" y="2721556"/>
              <a:ext cx="1025471" cy="389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At distance 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  &gt; </a:t>
              </a:r>
              <a:r>
                <a: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km</a:t>
              </a:r>
              <a:endParaRPr lang="en-US" sz="1600" b="1" kern="1200" baseline="300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 rot="10800000">
              <a:off x="6678275" y="3380052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6613840" y="195370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 rot="16200000">
              <a:off x="5844199" y="2668546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 rot="5400000">
              <a:off x="7476481" y="2631988"/>
              <a:ext cx="598733" cy="98463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020412" y="3569678"/>
            <a:ext cx="826769" cy="33855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kern="1200" dirty="0" smtClean="0"/>
              <a:t>500 km</a:t>
            </a:r>
            <a:endParaRPr lang="en-US" sz="1600" b="1" kern="1200" dirty="0"/>
          </a:p>
        </p:txBody>
      </p:sp>
      <p:sp>
        <p:nvSpPr>
          <p:cNvPr id="96" name="Oval 95"/>
          <p:cNvSpPr/>
          <p:nvPr/>
        </p:nvSpPr>
        <p:spPr>
          <a:xfrm>
            <a:off x="2352653" y="2836366"/>
            <a:ext cx="178308" cy="17830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4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1033410"/>
            <a:ext cx="9144000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17" name="Oval 16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95792" y="1306017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500-1000 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64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981281" y="6430908"/>
            <a:ext cx="2579413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4. Arc Averaged Tangential Wind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2173277" y="3888402"/>
            <a:ext cx="387773" cy="265646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56323" y="3827338"/>
            <a:ext cx="979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8000"/>
                </a:solidFill>
              </a:rPr>
              <a:t>+6h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80920" y="4290980"/>
            <a:ext cx="2106583" cy="2021096"/>
            <a:chOff x="1362771" y="4215254"/>
            <a:chExt cx="2106583" cy="2021096"/>
          </a:xfrm>
        </p:grpSpPr>
        <p:sp>
          <p:nvSpPr>
            <p:cNvPr id="45" name="Freeform 44"/>
            <p:cNvSpPr/>
            <p:nvPr/>
          </p:nvSpPr>
          <p:spPr>
            <a:xfrm>
              <a:off x="2408477" y="4215254"/>
              <a:ext cx="897704" cy="656923"/>
            </a:xfrm>
            <a:custGeom>
              <a:avLst/>
              <a:gdLst>
                <a:gd name="connsiteX0" fmla="*/ 175161 w 897704"/>
                <a:gd name="connsiteY0" fmla="*/ 10949 h 656923"/>
                <a:gd name="connsiteX1" fmla="*/ 437904 w 897704"/>
                <a:gd name="connsiteY1" fmla="*/ 109488 h 656923"/>
                <a:gd name="connsiteX2" fmla="*/ 656857 w 897704"/>
                <a:gd name="connsiteY2" fmla="*/ 218975 h 656923"/>
                <a:gd name="connsiteX3" fmla="*/ 897704 w 897704"/>
                <a:gd name="connsiteY3" fmla="*/ 437949 h 656923"/>
                <a:gd name="connsiteX4" fmla="*/ 897704 w 897704"/>
                <a:gd name="connsiteY4" fmla="*/ 437949 h 656923"/>
                <a:gd name="connsiteX5" fmla="*/ 569276 w 897704"/>
                <a:gd name="connsiteY5" fmla="*/ 656923 h 656923"/>
                <a:gd name="connsiteX6" fmla="*/ 448852 w 897704"/>
                <a:gd name="connsiteY6" fmla="*/ 514590 h 656923"/>
                <a:gd name="connsiteX7" fmla="*/ 229900 w 897704"/>
                <a:gd name="connsiteY7" fmla="*/ 416052 h 656923"/>
                <a:gd name="connsiteX8" fmla="*/ 21895 w 897704"/>
                <a:gd name="connsiteY8" fmla="*/ 383205 h 656923"/>
                <a:gd name="connsiteX9" fmla="*/ 21895 w 897704"/>
                <a:gd name="connsiteY9" fmla="*/ 383205 h 656923"/>
                <a:gd name="connsiteX10" fmla="*/ 0 w 897704"/>
                <a:gd name="connsiteY10" fmla="*/ 0 h 656923"/>
                <a:gd name="connsiteX11" fmla="*/ 175161 w 897704"/>
                <a:gd name="connsiteY11" fmla="*/ 10949 h 6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7704" h="656923">
                  <a:moveTo>
                    <a:pt x="175161" y="10949"/>
                  </a:moveTo>
                  <a:lnTo>
                    <a:pt x="437904" y="109488"/>
                  </a:lnTo>
                  <a:lnTo>
                    <a:pt x="656857" y="218975"/>
                  </a:lnTo>
                  <a:lnTo>
                    <a:pt x="897704" y="437949"/>
                  </a:lnTo>
                  <a:lnTo>
                    <a:pt x="897704" y="437949"/>
                  </a:lnTo>
                  <a:lnTo>
                    <a:pt x="569276" y="656923"/>
                  </a:lnTo>
                  <a:lnTo>
                    <a:pt x="448852" y="514590"/>
                  </a:lnTo>
                  <a:lnTo>
                    <a:pt x="229900" y="416052"/>
                  </a:lnTo>
                  <a:lnTo>
                    <a:pt x="21895" y="383205"/>
                  </a:lnTo>
                  <a:lnTo>
                    <a:pt x="21895" y="383205"/>
                  </a:lnTo>
                  <a:lnTo>
                    <a:pt x="0" y="0"/>
                  </a:lnTo>
                  <a:lnTo>
                    <a:pt x="175161" y="10949"/>
                  </a:lnTo>
                  <a:close/>
                </a:path>
              </a:pathLst>
            </a:custGeom>
            <a:solidFill>
              <a:srgbClr val="000090">
                <a:alpha val="20000"/>
              </a:srgbClr>
            </a:solidFill>
            <a:ln w="254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62771" y="4240357"/>
              <a:ext cx="2106583" cy="1995993"/>
              <a:chOff x="5660154" y="883227"/>
              <a:chExt cx="2106583" cy="199599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999248" y="1805980"/>
                <a:ext cx="14204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Rotated at 10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intervals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84844" y="1280336"/>
                <a:ext cx="14348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Min V</a:t>
                </a:r>
                <a:r>
                  <a:rPr lang="en-US" sz="1200" b="1" kern="1200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Wind</a:t>
                </a:r>
              </a:p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&gt; 1 m s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31534" y="2230606"/>
                <a:ext cx="569387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500 km</a:t>
                </a:r>
                <a:endParaRPr lang="en-US" sz="1000" kern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90056" y="2632999"/>
                <a:ext cx="634383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1000 km</a:t>
                </a:r>
                <a:endParaRPr lang="en-US" sz="1000" kern="1200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1351796">
              <a:off x="2620215" y="4330473"/>
              <a:ext cx="4661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60</a:t>
              </a:r>
              <a:r>
                <a:rPr lang="en-US" sz="1600" b="1" baseline="30000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o</a:t>
              </a:r>
              <a:endParaRPr lang="en-US" sz="1600" b="1" baseline="30000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6" name="Freeform 55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3" name="Rectangle 62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78949" y="2548537"/>
            <a:ext cx="5157393" cy="2969244"/>
            <a:chOff x="2278949" y="2548537"/>
            <a:chExt cx="5157393" cy="2969244"/>
          </a:xfrm>
        </p:grpSpPr>
        <p:grpSp>
          <p:nvGrpSpPr>
            <p:cNvPr id="71" name="Group 70"/>
            <p:cNvGrpSpPr/>
            <p:nvPr/>
          </p:nvGrpSpPr>
          <p:grpSpPr>
            <a:xfrm>
              <a:off x="2414017" y="2548537"/>
              <a:ext cx="5022325" cy="2969244"/>
              <a:chOff x="2414017" y="2548537"/>
              <a:chExt cx="5022325" cy="2969244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2414017" y="2667409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>
                <a:off x="7317470" y="2548537"/>
                <a:ext cx="118872" cy="2969244"/>
                <a:chOff x="7317470" y="2548537"/>
                <a:chExt cx="118872" cy="2969244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7317470" y="2548537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317470" y="5398909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6" name="Oval 75"/>
            <p:cNvSpPr/>
            <p:nvPr/>
          </p:nvSpPr>
          <p:spPr>
            <a:xfrm>
              <a:off x="2278949" y="516461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195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1033410"/>
            <a:ext cx="9144000" cy="58245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 rot="10800000">
            <a:off x="2046472" y="594296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40060" y="44871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16200000">
            <a:off x="1212401" y="522300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rot="5400000">
            <a:off x="2802700" y="5137457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789" y="1527855"/>
            <a:ext cx="4415886" cy="2398363"/>
            <a:chOff x="153465" y="2026496"/>
            <a:chExt cx="8831772" cy="4796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38351" y="2651018"/>
              <a:ext cx="966931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9251" y="2651018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47491" y="5784840"/>
              <a:ext cx="8014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N,70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6591" y="5795972"/>
              <a:ext cx="889987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N,100</a:t>
              </a:r>
              <a:r>
                <a:rPr lang="en-US" sz="1200" baseline="30000" dirty="0" smtClean="0"/>
                <a:t>o</a:t>
              </a:r>
              <a:r>
                <a:rPr lang="en-US" sz="1200" dirty="0" smtClean="0"/>
                <a:t>W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79127" y="1539448"/>
            <a:ext cx="2841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06723" y="1145532"/>
            <a:ext cx="1309261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1. Area </a:t>
            </a:r>
            <a:r>
              <a:rPr lang="en-US" sz="1600" dirty="0"/>
              <a:t>D</a:t>
            </a:r>
            <a:r>
              <a:rPr lang="en-US" sz="1600" dirty="0" smtClean="0"/>
              <a:t>omain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14630" y="1677254"/>
            <a:ext cx="2106583" cy="1995993"/>
            <a:chOff x="5660154" y="883227"/>
            <a:chExt cx="2106583" cy="1995993"/>
          </a:xfrm>
        </p:grpSpPr>
        <p:sp>
          <p:nvSpPr>
            <p:cNvPr id="17" name="Oval 16"/>
            <p:cNvSpPr/>
            <p:nvPr/>
          </p:nvSpPr>
          <p:spPr>
            <a:xfrm>
              <a:off x="6043116" y="1235688"/>
              <a:ext cx="1330323" cy="1176819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60154" y="883227"/>
              <a:ext cx="2106583" cy="1884641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089822" y="1861624"/>
              <a:ext cx="1274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Value &gt; 1*10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-5</a:t>
              </a:r>
              <a:r>
                <a:rPr lang="en-US" sz="12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s</a:t>
              </a:r>
              <a:r>
                <a: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-1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95792" y="1306017"/>
              <a:ext cx="14348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500-1000 km </a:t>
              </a:r>
            </a:p>
            <a:p>
              <a:pPr algn="ctr"/>
              <a:r>
                <a:rPr lang="en-US" sz="12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Circulation</a:t>
              </a:r>
              <a:endParaRPr lang="en-US" sz="1200" b="1" kern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31534" y="2230606"/>
              <a:ext cx="569387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500 km</a:t>
              </a:r>
              <a:endParaRPr lang="en-US" sz="1000" kern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90056" y="2632999"/>
              <a:ext cx="634383" cy="2462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kern="1200" dirty="0" smtClean="0"/>
                <a:t>1000 km</a:t>
              </a:r>
              <a:endParaRPr lang="en-US" sz="1000" kern="1200" dirty="0"/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5892164" y="1145532"/>
            <a:ext cx="2902805" cy="303216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2. Circulation Magnitude and Center</a:t>
            </a:r>
          </a:p>
        </p:txBody>
      </p:sp>
      <p:sp>
        <p:nvSpPr>
          <p:cNvPr id="24" name="Oval 23"/>
          <p:cNvSpPr/>
          <p:nvPr/>
        </p:nvSpPr>
        <p:spPr>
          <a:xfrm>
            <a:off x="6706921" y="4893784"/>
            <a:ext cx="1330323" cy="1176819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7469" y="49613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Max V</a:t>
            </a:r>
            <a:r>
              <a:rPr lang="en-US" sz="1200" b="1" kern="12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Wind &gt; 5 m s</a:t>
            </a:r>
            <a:r>
              <a:rPr lang="en-US" sz="1200" b="1" kern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-1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47469" y="5486499"/>
            <a:ext cx="1025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distance  &gt; 500 km</a:t>
            </a:r>
            <a:endParaRPr lang="en-US" sz="1200" b="1" kern="12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rot="10800000">
            <a:off x="7125591" y="6184269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019179" y="4708940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16200000">
            <a:off x="6291520" y="5444771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5400000">
            <a:off x="7881819" y="5359228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01341" y="5905201"/>
            <a:ext cx="569387" cy="24622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kern="1200" dirty="0" smtClean="0"/>
              <a:t>500 km</a:t>
            </a:r>
            <a:endParaRPr lang="en-US" sz="1000" kern="12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653438" y="6430908"/>
            <a:ext cx="3252055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3. Azimuthally Averaged Tangential Wind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981281" y="6430908"/>
            <a:ext cx="2579413" cy="30321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4. Arc Averaged Tangential Wind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514885" y="2558297"/>
            <a:ext cx="1664627" cy="242203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5400000">
            <a:off x="7015607" y="4053836"/>
            <a:ext cx="718637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0800000">
            <a:off x="3569287" y="5435990"/>
            <a:ext cx="2745342" cy="271835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2173277" y="3888402"/>
            <a:ext cx="387773" cy="265646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56323" y="3827338"/>
            <a:ext cx="979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8000"/>
                </a:solidFill>
              </a:rPr>
              <a:t>+6h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8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80920" y="4290980"/>
            <a:ext cx="2106583" cy="2021096"/>
            <a:chOff x="1362771" y="4215254"/>
            <a:chExt cx="2106583" cy="2021096"/>
          </a:xfrm>
        </p:grpSpPr>
        <p:sp>
          <p:nvSpPr>
            <p:cNvPr id="45" name="Freeform 44"/>
            <p:cNvSpPr/>
            <p:nvPr/>
          </p:nvSpPr>
          <p:spPr>
            <a:xfrm>
              <a:off x="2408477" y="4215254"/>
              <a:ext cx="897704" cy="656923"/>
            </a:xfrm>
            <a:custGeom>
              <a:avLst/>
              <a:gdLst>
                <a:gd name="connsiteX0" fmla="*/ 175161 w 897704"/>
                <a:gd name="connsiteY0" fmla="*/ 10949 h 656923"/>
                <a:gd name="connsiteX1" fmla="*/ 437904 w 897704"/>
                <a:gd name="connsiteY1" fmla="*/ 109488 h 656923"/>
                <a:gd name="connsiteX2" fmla="*/ 656857 w 897704"/>
                <a:gd name="connsiteY2" fmla="*/ 218975 h 656923"/>
                <a:gd name="connsiteX3" fmla="*/ 897704 w 897704"/>
                <a:gd name="connsiteY3" fmla="*/ 437949 h 656923"/>
                <a:gd name="connsiteX4" fmla="*/ 897704 w 897704"/>
                <a:gd name="connsiteY4" fmla="*/ 437949 h 656923"/>
                <a:gd name="connsiteX5" fmla="*/ 569276 w 897704"/>
                <a:gd name="connsiteY5" fmla="*/ 656923 h 656923"/>
                <a:gd name="connsiteX6" fmla="*/ 448852 w 897704"/>
                <a:gd name="connsiteY6" fmla="*/ 514590 h 656923"/>
                <a:gd name="connsiteX7" fmla="*/ 229900 w 897704"/>
                <a:gd name="connsiteY7" fmla="*/ 416052 h 656923"/>
                <a:gd name="connsiteX8" fmla="*/ 21895 w 897704"/>
                <a:gd name="connsiteY8" fmla="*/ 383205 h 656923"/>
                <a:gd name="connsiteX9" fmla="*/ 21895 w 897704"/>
                <a:gd name="connsiteY9" fmla="*/ 383205 h 656923"/>
                <a:gd name="connsiteX10" fmla="*/ 0 w 897704"/>
                <a:gd name="connsiteY10" fmla="*/ 0 h 656923"/>
                <a:gd name="connsiteX11" fmla="*/ 175161 w 897704"/>
                <a:gd name="connsiteY11" fmla="*/ 10949 h 65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7704" h="656923">
                  <a:moveTo>
                    <a:pt x="175161" y="10949"/>
                  </a:moveTo>
                  <a:lnTo>
                    <a:pt x="437904" y="109488"/>
                  </a:lnTo>
                  <a:lnTo>
                    <a:pt x="656857" y="218975"/>
                  </a:lnTo>
                  <a:lnTo>
                    <a:pt x="897704" y="437949"/>
                  </a:lnTo>
                  <a:lnTo>
                    <a:pt x="897704" y="437949"/>
                  </a:lnTo>
                  <a:lnTo>
                    <a:pt x="569276" y="656923"/>
                  </a:lnTo>
                  <a:lnTo>
                    <a:pt x="448852" y="514590"/>
                  </a:lnTo>
                  <a:lnTo>
                    <a:pt x="229900" y="416052"/>
                  </a:lnTo>
                  <a:lnTo>
                    <a:pt x="21895" y="383205"/>
                  </a:lnTo>
                  <a:lnTo>
                    <a:pt x="21895" y="383205"/>
                  </a:lnTo>
                  <a:lnTo>
                    <a:pt x="0" y="0"/>
                  </a:lnTo>
                  <a:lnTo>
                    <a:pt x="175161" y="10949"/>
                  </a:lnTo>
                  <a:close/>
                </a:path>
              </a:pathLst>
            </a:custGeom>
            <a:solidFill>
              <a:srgbClr val="000090">
                <a:alpha val="20000"/>
              </a:srgbClr>
            </a:solidFill>
            <a:ln w="254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362771" y="4240357"/>
              <a:ext cx="2106583" cy="1995993"/>
              <a:chOff x="5660154" y="883227"/>
              <a:chExt cx="2106583" cy="199599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043116" y="1235688"/>
                <a:ext cx="1330323" cy="1176819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="1" kern="1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660154" y="883227"/>
                <a:ext cx="2106583" cy="1884641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999248" y="1805980"/>
                <a:ext cx="142041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Rotated at 10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intervals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84844" y="1280336"/>
                <a:ext cx="14348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Min V</a:t>
                </a:r>
                <a:r>
                  <a:rPr lang="en-US" sz="1200" b="1" kern="1200" baseline="-25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Wind</a:t>
                </a:r>
              </a:p>
              <a:p>
                <a:pPr algn="ctr"/>
                <a:r>
                  <a:rPr lang="en-US" sz="1200" b="1" kern="12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&gt; 1 m s</a:t>
                </a:r>
                <a:r>
                  <a:rPr lang="en-US" sz="1200" b="1" kern="1200" baseline="30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-1</a:t>
                </a:r>
                <a:endParaRPr lang="en-US" sz="1200" b="1" kern="12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431534" y="2230606"/>
                <a:ext cx="569387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500 km</a:t>
                </a:r>
                <a:endParaRPr lang="en-US" sz="1000" kern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390056" y="2632999"/>
                <a:ext cx="634383" cy="2462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kern="1200" dirty="0" smtClean="0"/>
                  <a:t>1000 km</a:t>
                </a:r>
                <a:endParaRPr lang="en-US" sz="1000" kern="1200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 rot="1351796">
              <a:off x="2620215" y="4330473"/>
              <a:ext cx="46619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60</a:t>
              </a:r>
              <a:r>
                <a:rPr lang="en-US" sz="1600" b="1" baseline="30000" dirty="0" smtClean="0">
                  <a:ln>
                    <a:solidFill>
                      <a:schemeClr val="tx1">
                        <a:alpha val="2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/>
                    </a:outerShdw>
                  </a:effectLst>
                </a:rPr>
                <a:t>o</a:t>
              </a:r>
              <a:endParaRPr lang="en-US" sz="1600" b="1" baseline="30000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6" name="Freeform 55"/>
          <p:cNvSpPr/>
          <p:nvPr/>
        </p:nvSpPr>
        <p:spPr>
          <a:xfrm rot="10800000">
            <a:off x="7087938" y="3303673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6981526" y="1828344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6200000">
            <a:off x="6253867" y="2564175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 rot="5400000">
            <a:off x="7844166" y="2478632"/>
            <a:ext cx="598733" cy="98463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50800">
            <a:solidFill>
              <a:srgbClr val="00009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1" t="28514" r="15023" b="63258"/>
          <a:stretch/>
        </p:blipFill>
        <p:spPr>
          <a:xfrm>
            <a:off x="0" y="69234"/>
            <a:ext cx="9144000" cy="96417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64" name="Rectangle 63"/>
          <p:cNvSpPr/>
          <p:nvPr/>
        </p:nvSpPr>
        <p:spPr>
          <a:xfrm>
            <a:off x="4118766" y="4240017"/>
            <a:ext cx="24836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Tests </a:t>
            </a:r>
            <a:r>
              <a:rPr lang="en-US" sz="2000" b="1" dirty="0" smtClean="0">
                <a:solidFill>
                  <a:srgbClr val="008000"/>
                </a:solidFill>
              </a:rPr>
              <a:t>Pass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≥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48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 = Gyre Event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5" name="Right Arrow 64"/>
          <p:cNvSpPr/>
          <p:nvPr/>
        </p:nvSpPr>
        <p:spPr>
          <a:xfrm rot="16200000">
            <a:off x="3746175" y="4381029"/>
            <a:ext cx="479540" cy="265642"/>
          </a:xfrm>
          <a:prstGeom prst="rightArrow">
            <a:avLst/>
          </a:prstGeom>
          <a:solidFill>
            <a:srgbClr val="008000">
              <a:alpha val="7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733744" y="475666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Pass</a:t>
            </a:r>
            <a:endParaRPr lang="en-US" sz="1200" b="1" dirty="0"/>
          </a:p>
        </p:txBody>
      </p:sp>
      <p:sp>
        <p:nvSpPr>
          <p:cNvPr id="69" name="Rectangle 68"/>
          <p:cNvSpPr/>
          <p:nvPr/>
        </p:nvSpPr>
        <p:spPr>
          <a:xfrm>
            <a:off x="161169" y="185873"/>
            <a:ext cx="7156301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rPr>
              <a:t>Algorithm for CA Gyre Identification</a:t>
            </a:r>
            <a:endParaRPr lang="en-US" sz="3600" b="1" dirty="0">
              <a:solidFill>
                <a:srgbClr val="FF0000"/>
              </a:solidFill>
              <a:effectLst>
                <a:glow rad="25400">
                  <a:schemeClr val="tx1">
                    <a:alpha val="50000"/>
                  </a:schemeClr>
                </a:glow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09493" y="2691564"/>
            <a:ext cx="205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C</a:t>
            </a:r>
            <a:r>
              <a:rPr lang="en-US" sz="1600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Max = Gyre Center</a:t>
            </a:r>
            <a:endParaRPr lang="en-US" sz="1600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2278949" y="2548537"/>
            <a:ext cx="5157393" cy="2969244"/>
            <a:chOff x="2278949" y="2548537"/>
            <a:chExt cx="5157393" cy="2969244"/>
          </a:xfrm>
        </p:grpSpPr>
        <p:grpSp>
          <p:nvGrpSpPr>
            <p:cNvPr id="72" name="Group 71"/>
            <p:cNvGrpSpPr/>
            <p:nvPr/>
          </p:nvGrpSpPr>
          <p:grpSpPr>
            <a:xfrm>
              <a:off x="2414017" y="2548537"/>
              <a:ext cx="5022325" cy="2969244"/>
              <a:chOff x="2414017" y="2548537"/>
              <a:chExt cx="5022325" cy="2969244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2414017" y="2667409"/>
                <a:ext cx="118872" cy="11887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317470" y="2548537"/>
                <a:ext cx="118872" cy="2969244"/>
                <a:chOff x="7317470" y="2548537"/>
                <a:chExt cx="118872" cy="2969244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7317470" y="2548537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7317470" y="5398909"/>
                  <a:ext cx="118872" cy="11887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3" name="Oval 72"/>
            <p:cNvSpPr/>
            <p:nvPr/>
          </p:nvSpPr>
          <p:spPr>
            <a:xfrm>
              <a:off x="2278949" y="5164610"/>
              <a:ext cx="118872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309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57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782107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– CA gyres vs. WPAC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66977" y="1218295"/>
            <a:ext cx="4815331" cy="52324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</a:t>
            </a:r>
            <a:r>
              <a:rPr lang="en-US" dirty="0" smtClean="0"/>
              <a:t>real size similar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Low-level circulation 500 – 1000 </a:t>
            </a:r>
            <a:r>
              <a:rPr lang="en-US" dirty="0">
                <a:solidFill>
                  <a:srgbClr val="000090"/>
                </a:solidFill>
              </a:rPr>
              <a:t>km in </a:t>
            </a:r>
            <a:r>
              <a:rPr lang="en-US" dirty="0" smtClean="0">
                <a:solidFill>
                  <a:srgbClr val="000090"/>
                </a:solidFill>
              </a:rPr>
              <a:t>radius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Lifespan closest to MDs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48 hours or longer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Convective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and vorticity distribution similar to MGs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Displaced on south and eastern periphery from center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Mesoscale vortices akin to MGs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Variety of genesis mechanisms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Purely tropical and mid-latitude genesis cases</a:t>
            </a:r>
          </a:p>
        </p:txBody>
      </p:sp>
      <p:sp>
        <p:nvSpPr>
          <p:cNvPr id="31" name="Freeform 30"/>
          <p:cNvSpPr/>
          <p:nvPr/>
        </p:nvSpPr>
        <p:spPr>
          <a:xfrm>
            <a:off x="5724764" y="2157521"/>
            <a:ext cx="2092164" cy="295388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0800000">
            <a:off x="5953362" y="4511159"/>
            <a:ext cx="2092164" cy="295388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265507" y="2469919"/>
            <a:ext cx="3078713" cy="2041241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41761" y="3055871"/>
            <a:ext cx="234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500 – 1000 km Radius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782107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– CA gyres vs. WPAC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66977" y="1218295"/>
            <a:ext cx="4815331" cy="52324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</a:t>
            </a:r>
            <a:r>
              <a:rPr lang="en-US" dirty="0" smtClean="0"/>
              <a:t>real size similar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Low-level circulation 500 – 1000 </a:t>
            </a:r>
            <a:r>
              <a:rPr lang="en-US" dirty="0">
                <a:solidFill>
                  <a:srgbClr val="000090"/>
                </a:solidFill>
              </a:rPr>
              <a:t>km in </a:t>
            </a:r>
            <a:r>
              <a:rPr lang="en-US" dirty="0" smtClean="0">
                <a:solidFill>
                  <a:srgbClr val="000090"/>
                </a:solidFill>
              </a:rPr>
              <a:t>radius</a:t>
            </a:r>
          </a:p>
          <a:p>
            <a:r>
              <a:rPr lang="en-US" dirty="0" smtClean="0"/>
              <a:t>Lifespan closest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48 hours or longer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Convective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and vorticity distribution similar to MGs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Displaced on south and eastern periphery from center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Mesoscale vortices akin to MGs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Variety of genesis mechanisms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Purely tropical and mid-latitude genesis cases</a:t>
            </a:r>
          </a:p>
        </p:txBody>
      </p:sp>
      <p:sp>
        <p:nvSpPr>
          <p:cNvPr id="16" name="Freeform 15"/>
          <p:cNvSpPr/>
          <p:nvPr/>
        </p:nvSpPr>
        <p:spPr>
          <a:xfrm>
            <a:off x="5724767" y="2157522"/>
            <a:ext cx="2092165" cy="295388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0800000">
            <a:off x="5953364" y="4511160"/>
            <a:ext cx="2092165" cy="295388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65510" y="2469920"/>
            <a:ext cx="3078714" cy="204124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41761" y="3055871"/>
            <a:ext cx="234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500 – 1000 km Radius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41761" y="3335383"/>
            <a:ext cx="2352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Persists 48 h or Longer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8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782107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– CA gyres vs. WPAC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66977" y="1218295"/>
            <a:ext cx="4815331" cy="52324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</a:t>
            </a:r>
            <a:r>
              <a:rPr lang="en-US" dirty="0" smtClean="0"/>
              <a:t>real size similar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Low-level circulation 500 – 1000 </a:t>
            </a:r>
            <a:r>
              <a:rPr lang="en-US" dirty="0">
                <a:solidFill>
                  <a:srgbClr val="000090"/>
                </a:solidFill>
              </a:rPr>
              <a:t>km in </a:t>
            </a:r>
            <a:r>
              <a:rPr lang="en-US" dirty="0" smtClean="0">
                <a:solidFill>
                  <a:srgbClr val="000090"/>
                </a:solidFill>
              </a:rPr>
              <a:t>radius</a:t>
            </a:r>
          </a:p>
          <a:p>
            <a:r>
              <a:rPr lang="en-US" dirty="0" smtClean="0"/>
              <a:t>Lifespan closest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48 hours or longer</a:t>
            </a:r>
          </a:p>
          <a:p>
            <a:r>
              <a:rPr lang="en-US" dirty="0" smtClean="0"/>
              <a:t>Convective and vorticity </a:t>
            </a:r>
            <a:r>
              <a:rPr lang="en-US" dirty="0"/>
              <a:t>distribution similar to MGs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Displaced on south and eastern periphery from </a:t>
            </a:r>
            <a:r>
              <a:rPr lang="en-US" dirty="0" smtClean="0">
                <a:solidFill>
                  <a:srgbClr val="000090"/>
                </a:solidFill>
              </a:rPr>
              <a:t>center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Mesoscale vortices akin to MGs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Variety of genesis mechanisms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Purely tropical and mid-latitude genesis cases</a:t>
            </a:r>
          </a:p>
        </p:txBody>
      </p:sp>
      <p:sp>
        <p:nvSpPr>
          <p:cNvPr id="7" name="Freeform 6"/>
          <p:cNvSpPr/>
          <p:nvPr/>
        </p:nvSpPr>
        <p:spPr>
          <a:xfrm>
            <a:off x="5318319" y="2322029"/>
            <a:ext cx="3487029" cy="2395197"/>
          </a:xfrm>
          <a:custGeom>
            <a:avLst/>
            <a:gdLst>
              <a:gd name="connsiteX0" fmla="*/ 497757 w 2324685"/>
              <a:gd name="connsiteY0" fmla="*/ 1005812 h 1596798"/>
              <a:gd name="connsiteX1" fmla="*/ 860626 w 2324685"/>
              <a:gd name="connsiteY1" fmla="*/ 1289317 h 1596798"/>
              <a:gd name="connsiteX2" fmla="*/ 1609042 w 2324685"/>
              <a:gd name="connsiteY2" fmla="*/ 1119214 h 1596798"/>
              <a:gd name="connsiteX3" fmla="*/ 1756457 w 2324685"/>
              <a:gd name="connsiteY3" fmla="*/ 631584 h 1596798"/>
              <a:gd name="connsiteX4" fmla="*/ 1472966 w 2324685"/>
              <a:gd name="connsiteY4" fmla="*/ 280037 h 1596798"/>
              <a:gd name="connsiteX5" fmla="*/ 1484306 w 2324685"/>
              <a:gd name="connsiteY5" fmla="*/ 7872 h 1596798"/>
              <a:gd name="connsiteX6" fmla="*/ 2073967 w 2324685"/>
              <a:gd name="connsiteY6" fmla="*/ 143955 h 1596798"/>
              <a:gd name="connsiteX7" fmla="*/ 2323439 w 2324685"/>
              <a:gd name="connsiteY7" fmla="*/ 835708 h 1596798"/>
              <a:gd name="connsiteX8" fmla="*/ 1983250 w 2324685"/>
              <a:gd name="connsiteY8" fmla="*/ 1334678 h 1596798"/>
              <a:gd name="connsiteX9" fmla="*/ 1291532 w 2324685"/>
              <a:gd name="connsiteY9" fmla="*/ 1584163 h 1596798"/>
              <a:gd name="connsiteX10" fmla="*/ 452399 w 2324685"/>
              <a:gd name="connsiteY10" fmla="*/ 1516122 h 1596798"/>
              <a:gd name="connsiteX11" fmla="*/ 21492 w 2324685"/>
              <a:gd name="connsiteY11" fmla="*/ 1141894 h 1596798"/>
              <a:gd name="connsiteX12" fmla="*/ 112210 w 2324685"/>
              <a:gd name="connsiteY12" fmla="*/ 869729 h 1596798"/>
              <a:gd name="connsiteX13" fmla="*/ 497757 w 2324685"/>
              <a:gd name="connsiteY13" fmla="*/ 1005812 h 159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685" h="1596798">
                <a:moveTo>
                  <a:pt x="497757" y="1005812"/>
                </a:moveTo>
                <a:cubicBezTo>
                  <a:pt x="622493" y="1075743"/>
                  <a:pt x="675412" y="1270417"/>
                  <a:pt x="860626" y="1289317"/>
                </a:cubicBezTo>
                <a:cubicBezTo>
                  <a:pt x="1045840" y="1308217"/>
                  <a:pt x="1459737" y="1228836"/>
                  <a:pt x="1609042" y="1119214"/>
                </a:cubicBezTo>
                <a:cubicBezTo>
                  <a:pt x="1758347" y="1009592"/>
                  <a:pt x="1779136" y="771447"/>
                  <a:pt x="1756457" y="631584"/>
                </a:cubicBezTo>
                <a:cubicBezTo>
                  <a:pt x="1733778" y="491721"/>
                  <a:pt x="1518324" y="383989"/>
                  <a:pt x="1472966" y="280037"/>
                </a:cubicBezTo>
                <a:cubicBezTo>
                  <a:pt x="1427608" y="176085"/>
                  <a:pt x="1384139" y="30552"/>
                  <a:pt x="1484306" y="7872"/>
                </a:cubicBezTo>
                <a:cubicBezTo>
                  <a:pt x="1584473" y="-14808"/>
                  <a:pt x="1934112" y="5982"/>
                  <a:pt x="2073967" y="143955"/>
                </a:cubicBezTo>
                <a:cubicBezTo>
                  <a:pt x="2213822" y="281928"/>
                  <a:pt x="2338558" y="637254"/>
                  <a:pt x="2323439" y="835708"/>
                </a:cubicBezTo>
                <a:cubicBezTo>
                  <a:pt x="2308320" y="1034162"/>
                  <a:pt x="2155235" y="1209935"/>
                  <a:pt x="1983250" y="1334678"/>
                </a:cubicBezTo>
                <a:cubicBezTo>
                  <a:pt x="1811265" y="1459421"/>
                  <a:pt x="1546674" y="1553922"/>
                  <a:pt x="1291532" y="1584163"/>
                </a:cubicBezTo>
                <a:cubicBezTo>
                  <a:pt x="1036390" y="1614404"/>
                  <a:pt x="664072" y="1589834"/>
                  <a:pt x="452399" y="1516122"/>
                </a:cubicBezTo>
                <a:cubicBezTo>
                  <a:pt x="240726" y="1442411"/>
                  <a:pt x="78190" y="1249626"/>
                  <a:pt x="21492" y="1141894"/>
                </a:cubicBezTo>
                <a:cubicBezTo>
                  <a:pt x="-35206" y="1034162"/>
                  <a:pt x="29053" y="892409"/>
                  <a:pt x="112210" y="869729"/>
                </a:cubicBezTo>
                <a:cubicBezTo>
                  <a:pt x="195367" y="847049"/>
                  <a:pt x="373021" y="935881"/>
                  <a:pt x="497757" y="1005812"/>
                </a:cubicBezTo>
                <a:close/>
              </a:path>
            </a:pathLst>
          </a:custGeom>
          <a:solidFill>
            <a:srgbClr val="FF6600">
              <a:alpha val="2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5568785" y="2552003"/>
            <a:ext cx="3140436" cy="2264683"/>
            <a:chOff x="5568785" y="2552003"/>
            <a:chExt cx="3140436" cy="2264683"/>
          </a:xfrm>
        </p:grpSpPr>
        <p:grpSp>
          <p:nvGrpSpPr>
            <p:cNvPr id="37" name="Group 36"/>
            <p:cNvGrpSpPr/>
            <p:nvPr/>
          </p:nvGrpSpPr>
          <p:grpSpPr>
            <a:xfrm>
              <a:off x="7971504" y="3564278"/>
              <a:ext cx="705903" cy="732233"/>
              <a:chOff x="3343330" y="2687849"/>
              <a:chExt cx="600012" cy="69015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6811591" y="4020699"/>
              <a:ext cx="745436" cy="795987"/>
              <a:chOff x="3343330" y="2687849"/>
              <a:chExt cx="600012" cy="69015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982280" y="2552003"/>
              <a:ext cx="726941" cy="722013"/>
              <a:chOff x="3343330" y="2687849"/>
              <a:chExt cx="600012" cy="690158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reeform 50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568785" y="3928231"/>
              <a:ext cx="745436" cy="712683"/>
              <a:chOff x="3343330" y="2687849"/>
              <a:chExt cx="600012" cy="690158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eform 55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Freeform 15"/>
          <p:cNvSpPr/>
          <p:nvPr/>
        </p:nvSpPr>
        <p:spPr>
          <a:xfrm>
            <a:off x="5724767" y="2157522"/>
            <a:ext cx="2092165" cy="295388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0800000">
            <a:off x="5953364" y="4511160"/>
            <a:ext cx="2092165" cy="295388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65510" y="2469920"/>
            <a:ext cx="3078714" cy="2041242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41761" y="3055871"/>
            <a:ext cx="234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500 – 1000 km Radius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41761" y="3335383"/>
            <a:ext cx="2352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Persists 48 h or Longer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2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782107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– CA gyres vs. WPAC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65510" y="2157522"/>
            <a:ext cx="3539838" cy="2659164"/>
            <a:chOff x="5265510" y="2157522"/>
            <a:chExt cx="3539838" cy="2659164"/>
          </a:xfrm>
        </p:grpSpPr>
        <p:sp>
          <p:nvSpPr>
            <p:cNvPr id="39" name="Freeform 38"/>
            <p:cNvSpPr/>
            <p:nvPr/>
          </p:nvSpPr>
          <p:spPr>
            <a:xfrm>
              <a:off x="5318319" y="2322029"/>
              <a:ext cx="3487029" cy="2395197"/>
            </a:xfrm>
            <a:custGeom>
              <a:avLst/>
              <a:gdLst>
                <a:gd name="connsiteX0" fmla="*/ 497757 w 2324685"/>
                <a:gd name="connsiteY0" fmla="*/ 1005812 h 1596798"/>
                <a:gd name="connsiteX1" fmla="*/ 860626 w 2324685"/>
                <a:gd name="connsiteY1" fmla="*/ 1289317 h 1596798"/>
                <a:gd name="connsiteX2" fmla="*/ 1609042 w 2324685"/>
                <a:gd name="connsiteY2" fmla="*/ 1119214 h 1596798"/>
                <a:gd name="connsiteX3" fmla="*/ 1756457 w 2324685"/>
                <a:gd name="connsiteY3" fmla="*/ 631584 h 1596798"/>
                <a:gd name="connsiteX4" fmla="*/ 1472966 w 2324685"/>
                <a:gd name="connsiteY4" fmla="*/ 280037 h 1596798"/>
                <a:gd name="connsiteX5" fmla="*/ 1484306 w 2324685"/>
                <a:gd name="connsiteY5" fmla="*/ 7872 h 1596798"/>
                <a:gd name="connsiteX6" fmla="*/ 2073967 w 2324685"/>
                <a:gd name="connsiteY6" fmla="*/ 143955 h 1596798"/>
                <a:gd name="connsiteX7" fmla="*/ 2323439 w 2324685"/>
                <a:gd name="connsiteY7" fmla="*/ 835708 h 1596798"/>
                <a:gd name="connsiteX8" fmla="*/ 1983250 w 2324685"/>
                <a:gd name="connsiteY8" fmla="*/ 1334678 h 1596798"/>
                <a:gd name="connsiteX9" fmla="*/ 1291532 w 2324685"/>
                <a:gd name="connsiteY9" fmla="*/ 1584163 h 1596798"/>
                <a:gd name="connsiteX10" fmla="*/ 452399 w 2324685"/>
                <a:gd name="connsiteY10" fmla="*/ 1516122 h 1596798"/>
                <a:gd name="connsiteX11" fmla="*/ 21492 w 2324685"/>
                <a:gd name="connsiteY11" fmla="*/ 1141894 h 1596798"/>
                <a:gd name="connsiteX12" fmla="*/ 112210 w 2324685"/>
                <a:gd name="connsiteY12" fmla="*/ 869729 h 1596798"/>
                <a:gd name="connsiteX13" fmla="*/ 497757 w 2324685"/>
                <a:gd name="connsiteY13" fmla="*/ 1005812 h 159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4685" h="1596798">
                  <a:moveTo>
                    <a:pt x="497757" y="1005812"/>
                  </a:moveTo>
                  <a:cubicBezTo>
                    <a:pt x="622493" y="1075743"/>
                    <a:pt x="675412" y="1270417"/>
                    <a:pt x="860626" y="1289317"/>
                  </a:cubicBezTo>
                  <a:cubicBezTo>
                    <a:pt x="1045840" y="1308217"/>
                    <a:pt x="1459737" y="1228836"/>
                    <a:pt x="1609042" y="1119214"/>
                  </a:cubicBezTo>
                  <a:cubicBezTo>
                    <a:pt x="1758347" y="1009592"/>
                    <a:pt x="1779136" y="771447"/>
                    <a:pt x="1756457" y="631584"/>
                  </a:cubicBezTo>
                  <a:cubicBezTo>
                    <a:pt x="1733778" y="491721"/>
                    <a:pt x="1518324" y="383989"/>
                    <a:pt x="1472966" y="280037"/>
                  </a:cubicBezTo>
                  <a:cubicBezTo>
                    <a:pt x="1427608" y="176085"/>
                    <a:pt x="1384139" y="30552"/>
                    <a:pt x="1484306" y="7872"/>
                  </a:cubicBezTo>
                  <a:cubicBezTo>
                    <a:pt x="1584473" y="-14808"/>
                    <a:pt x="1934112" y="5982"/>
                    <a:pt x="2073967" y="143955"/>
                  </a:cubicBezTo>
                  <a:cubicBezTo>
                    <a:pt x="2213822" y="281928"/>
                    <a:pt x="2338558" y="637254"/>
                    <a:pt x="2323439" y="835708"/>
                  </a:cubicBezTo>
                  <a:cubicBezTo>
                    <a:pt x="2308320" y="1034162"/>
                    <a:pt x="2155235" y="1209935"/>
                    <a:pt x="1983250" y="1334678"/>
                  </a:cubicBezTo>
                  <a:cubicBezTo>
                    <a:pt x="1811265" y="1459421"/>
                    <a:pt x="1546674" y="1553922"/>
                    <a:pt x="1291532" y="1584163"/>
                  </a:cubicBezTo>
                  <a:cubicBezTo>
                    <a:pt x="1036390" y="1614404"/>
                    <a:pt x="664072" y="1589834"/>
                    <a:pt x="452399" y="1516122"/>
                  </a:cubicBezTo>
                  <a:cubicBezTo>
                    <a:pt x="240726" y="1442411"/>
                    <a:pt x="78190" y="1249626"/>
                    <a:pt x="21492" y="1141894"/>
                  </a:cubicBezTo>
                  <a:cubicBezTo>
                    <a:pt x="-35206" y="1034162"/>
                    <a:pt x="29053" y="892409"/>
                    <a:pt x="112210" y="869729"/>
                  </a:cubicBezTo>
                  <a:cubicBezTo>
                    <a:pt x="195367" y="847049"/>
                    <a:pt x="373021" y="935881"/>
                    <a:pt x="497757" y="1005812"/>
                  </a:cubicBezTo>
                  <a:close/>
                </a:path>
              </a:pathLst>
            </a:custGeom>
            <a:solidFill>
              <a:srgbClr val="FF6600">
                <a:alpha val="2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797658" y="2588990"/>
              <a:ext cx="738305" cy="760332"/>
            </a:xfrm>
            <a:custGeom>
              <a:avLst/>
              <a:gdLst>
                <a:gd name="connsiteX0" fmla="*/ 364377 w 492203"/>
                <a:gd name="connsiteY0" fmla="*/ 102062 h 506888"/>
                <a:gd name="connsiteX1" fmla="*/ 148923 w 492203"/>
                <a:gd name="connsiteY1" fmla="*/ 0 h 506888"/>
                <a:gd name="connsiteX2" fmla="*/ 1508 w 492203"/>
                <a:gd name="connsiteY2" fmla="*/ 102062 h 506888"/>
                <a:gd name="connsiteX3" fmla="*/ 239641 w 492203"/>
                <a:gd name="connsiteY3" fmla="*/ 442269 h 506888"/>
                <a:gd name="connsiteX4" fmla="*/ 489113 w 492203"/>
                <a:gd name="connsiteY4" fmla="*/ 476290 h 506888"/>
                <a:gd name="connsiteX5" fmla="*/ 364377 w 492203"/>
                <a:gd name="connsiteY5" fmla="*/ 102062 h 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203" h="506888">
                  <a:moveTo>
                    <a:pt x="364377" y="102062"/>
                  </a:moveTo>
                  <a:cubicBezTo>
                    <a:pt x="307679" y="22680"/>
                    <a:pt x="209401" y="0"/>
                    <a:pt x="148923" y="0"/>
                  </a:cubicBezTo>
                  <a:cubicBezTo>
                    <a:pt x="88445" y="0"/>
                    <a:pt x="-13612" y="28350"/>
                    <a:pt x="1508" y="102062"/>
                  </a:cubicBezTo>
                  <a:cubicBezTo>
                    <a:pt x="16628" y="175774"/>
                    <a:pt x="158373" y="379898"/>
                    <a:pt x="239641" y="442269"/>
                  </a:cubicBezTo>
                  <a:cubicBezTo>
                    <a:pt x="320908" y="504640"/>
                    <a:pt x="468324" y="532991"/>
                    <a:pt x="489113" y="476290"/>
                  </a:cubicBezTo>
                  <a:cubicBezTo>
                    <a:pt x="509902" y="419589"/>
                    <a:pt x="421075" y="181444"/>
                    <a:pt x="364377" y="102062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7813237" y="3601267"/>
              <a:ext cx="740580" cy="708222"/>
            </a:xfrm>
            <a:custGeom>
              <a:avLst/>
              <a:gdLst>
                <a:gd name="connsiteX0" fmla="*/ 490065 w 493720"/>
                <a:gd name="connsiteY0" fmla="*/ 130305 h 472148"/>
                <a:gd name="connsiteX1" fmla="*/ 297291 w 493720"/>
                <a:gd name="connsiteY1" fmla="*/ 391130 h 472148"/>
                <a:gd name="connsiteX2" fmla="*/ 25140 w 493720"/>
                <a:gd name="connsiteY2" fmla="*/ 470512 h 472148"/>
                <a:gd name="connsiteX3" fmla="*/ 36480 w 493720"/>
                <a:gd name="connsiteY3" fmla="*/ 334429 h 472148"/>
                <a:gd name="connsiteX4" fmla="*/ 240593 w 493720"/>
                <a:gd name="connsiteY4" fmla="*/ 50924 h 472148"/>
                <a:gd name="connsiteX5" fmla="*/ 410688 w 493720"/>
                <a:gd name="connsiteY5" fmla="*/ 5563 h 472148"/>
                <a:gd name="connsiteX6" fmla="*/ 490065 w 493720"/>
                <a:gd name="connsiteY6" fmla="*/ 130305 h 47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720" h="472148">
                  <a:moveTo>
                    <a:pt x="490065" y="130305"/>
                  </a:moveTo>
                  <a:cubicBezTo>
                    <a:pt x="471166" y="194566"/>
                    <a:pt x="374779" y="334429"/>
                    <a:pt x="297291" y="391130"/>
                  </a:cubicBezTo>
                  <a:cubicBezTo>
                    <a:pt x="219803" y="447831"/>
                    <a:pt x="68608" y="479962"/>
                    <a:pt x="25140" y="470512"/>
                  </a:cubicBezTo>
                  <a:cubicBezTo>
                    <a:pt x="-18328" y="461062"/>
                    <a:pt x="571" y="404360"/>
                    <a:pt x="36480" y="334429"/>
                  </a:cubicBezTo>
                  <a:cubicBezTo>
                    <a:pt x="72389" y="264498"/>
                    <a:pt x="178225" y="105735"/>
                    <a:pt x="240593" y="50924"/>
                  </a:cubicBezTo>
                  <a:cubicBezTo>
                    <a:pt x="302961" y="-3887"/>
                    <a:pt x="370999" y="-5777"/>
                    <a:pt x="410688" y="5563"/>
                  </a:cubicBezTo>
                  <a:cubicBezTo>
                    <a:pt x="450377" y="16903"/>
                    <a:pt x="508964" y="66044"/>
                    <a:pt x="490065" y="130305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7971504" y="3564278"/>
              <a:ext cx="705903" cy="732233"/>
              <a:chOff x="3343330" y="2687849"/>
              <a:chExt cx="600012" cy="690158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eform 67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Freeform 42"/>
            <p:cNvSpPr/>
            <p:nvPr/>
          </p:nvSpPr>
          <p:spPr>
            <a:xfrm>
              <a:off x="6570067" y="4337037"/>
              <a:ext cx="949970" cy="278610"/>
            </a:xfrm>
            <a:custGeom>
              <a:avLst/>
              <a:gdLst>
                <a:gd name="connsiteX0" fmla="*/ 468372 w 633313"/>
                <a:gd name="connsiteY0" fmla="*/ 2679 h 185740"/>
                <a:gd name="connsiteX1" fmla="*/ 3447 w 633313"/>
                <a:gd name="connsiteY1" fmla="*/ 48040 h 185740"/>
                <a:gd name="connsiteX2" fmla="*/ 275599 w 633313"/>
                <a:gd name="connsiteY2" fmla="*/ 184123 h 185740"/>
                <a:gd name="connsiteX3" fmla="*/ 627127 w 633313"/>
                <a:gd name="connsiteY3" fmla="*/ 116082 h 185740"/>
                <a:gd name="connsiteX4" fmla="*/ 468372 w 633313"/>
                <a:gd name="connsiteY4" fmla="*/ 2679 h 18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313" h="185740">
                  <a:moveTo>
                    <a:pt x="468372" y="2679"/>
                  </a:moveTo>
                  <a:cubicBezTo>
                    <a:pt x="364425" y="-8661"/>
                    <a:pt x="35576" y="17799"/>
                    <a:pt x="3447" y="48040"/>
                  </a:cubicBezTo>
                  <a:cubicBezTo>
                    <a:pt x="-28682" y="78281"/>
                    <a:pt x="171652" y="172783"/>
                    <a:pt x="275599" y="184123"/>
                  </a:cubicBezTo>
                  <a:cubicBezTo>
                    <a:pt x="379546" y="195463"/>
                    <a:pt x="596888" y="144433"/>
                    <a:pt x="627127" y="116082"/>
                  </a:cubicBezTo>
                  <a:cubicBezTo>
                    <a:pt x="657366" y="87731"/>
                    <a:pt x="572319" y="14019"/>
                    <a:pt x="468372" y="2679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811591" y="4020699"/>
              <a:ext cx="745436" cy="795987"/>
              <a:chOff x="3343330" y="2687849"/>
              <a:chExt cx="600012" cy="69015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63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7982280" y="2552003"/>
              <a:ext cx="726941" cy="722013"/>
              <a:chOff x="3343330" y="2687849"/>
              <a:chExt cx="600012" cy="690158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Freeform 59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5531795" y="3845423"/>
              <a:ext cx="641772" cy="636024"/>
            </a:xfrm>
            <a:custGeom>
              <a:avLst/>
              <a:gdLst>
                <a:gd name="connsiteX0" fmla="*/ 344102 w 427848"/>
                <a:gd name="connsiteY0" fmla="*/ 148978 h 424016"/>
                <a:gd name="connsiteX1" fmla="*/ 105969 w 427848"/>
                <a:gd name="connsiteY1" fmla="*/ 1555 h 424016"/>
                <a:gd name="connsiteX2" fmla="*/ 3912 w 427848"/>
                <a:gd name="connsiteY2" fmla="*/ 92277 h 424016"/>
                <a:gd name="connsiteX3" fmla="*/ 230705 w 427848"/>
                <a:gd name="connsiteY3" fmla="*/ 398463 h 424016"/>
                <a:gd name="connsiteX4" fmla="*/ 423479 w 427848"/>
                <a:gd name="connsiteY4" fmla="*/ 375782 h 424016"/>
                <a:gd name="connsiteX5" fmla="*/ 344102 w 427848"/>
                <a:gd name="connsiteY5" fmla="*/ 148978 h 42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48" h="424016">
                  <a:moveTo>
                    <a:pt x="344102" y="148978"/>
                  </a:moveTo>
                  <a:cubicBezTo>
                    <a:pt x="291184" y="86607"/>
                    <a:pt x="162667" y="11005"/>
                    <a:pt x="105969" y="1555"/>
                  </a:cubicBezTo>
                  <a:cubicBezTo>
                    <a:pt x="49271" y="-7895"/>
                    <a:pt x="-16877" y="26126"/>
                    <a:pt x="3912" y="92277"/>
                  </a:cubicBezTo>
                  <a:cubicBezTo>
                    <a:pt x="24701" y="158428"/>
                    <a:pt x="160777" y="351212"/>
                    <a:pt x="230705" y="398463"/>
                  </a:cubicBezTo>
                  <a:cubicBezTo>
                    <a:pt x="300633" y="445714"/>
                    <a:pt x="404580" y="421143"/>
                    <a:pt x="423479" y="375782"/>
                  </a:cubicBezTo>
                  <a:cubicBezTo>
                    <a:pt x="442378" y="330421"/>
                    <a:pt x="397020" y="211349"/>
                    <a:pt x="344102" y="148978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5568785" y="3928231"/>
              <a:ext cx="745436" cy="712683"/>
              <a:chOff x="3343330" y="2687849"/>
              <a:chExt cx="600012" cy="690158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eform 55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5724767" y="2157522"/>
              <a:ext cx="2092165" cy="295388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rot="10800000">
              <a:off x="5953364" y="4511160"/>
              <a:ext cx="2092165" cy="295388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5265510" y="2469920"/>
              <a:ext cx="3078714" cy="204124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641761" y="3055871"/>
              <a:ext cx="23498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– 1000 km Radius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641761" y="3335383"/>
              <a:ext cx="2352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Persists 48 h or Longer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71" name="Content Placeholder 2"/>
          <p:cNvSpPr txBox="1">
            <a:spLocks/>
          </p:cNvSpPr>
          <p:nvPr/>
        </p:nvSpPr>
        <p:spPr>
          <a:xfrm>
            <a:off x="166977" y="1218295"/>
            <a:ext cx="4815331" cy="52324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</a:t>
            </a:r>
            <a:r>
              <a:rPr lang="en-US" dirty="0" smtClean="0"/>
              <a:t>real size similar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Low-level circulation 500 – 1000 </a:t>
            </a:r>
            <a:r>
              <a:rPr lang="en-US" dirty="0">
                <a:solidFill>
                  <a:srgbClr val="000090"/>
                </a:solidFill>
              </a:rPr>
              <a:t>km in </a:t>
            </a:r>
            <a:r>
              <a:rPr lang="en-US" dirty="0" smtClean="0">
                <a:solidFill>
                  <a:srgbClr val="000090"/>
                </a:solidFill>
              </a:rPr>
              <a:t>radius</a:t>
            </a:r>
          </a:p>
          <a:p>
            <a:r>
              <a:rPr lang="en-US" dirty="0" smtClean="0"/>
              <a:t>Lifespan closest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48 hours or longer</a:t>
            </a:r>
          </a:p>
          <a:p>
            <a:r>
              <a:rPr lang="en-US" dirty="0" smtClean="0"/>
              <a:t>Convective and vorticity </a:t>
            </a:r>
            <a:r>
              <a:rPr lang="en-US" dirty="0"/>
              <a:t>distribution similar to MGs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Displaced on south and eastern periphery from </a:t>
            </a:r>
            <a:r>
              <a:rPr lang="en-US" dirty="0" smtClean="0">
                <a:solidFill>
                  <a:srgbClr val="000090"/>
                </a:solidFill>
              </a:rPr>
              <a:t>center</a:t>
            </a:r>
          </a:p>
          <a:p>
            <a:r>
              <a:rPr lang="en-US" dirty="0">
                <a:solidFill>
                  <a:srgbClr val="000000"/>
                </a:solidFill>
              </a:rPr>
              <a:t>Mesoscale vortices akin to MGs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Variety of genesis mechanisms</a:t>
            </a:r>
          </a:p>
          <a:p>
            <a:pPr lvl="1">
              <a:buClr>
                <a:schemeClr val="accent6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C0BABA"/>
                </a:solidFill>
              </a:rPr>
              <a:t>Purely tropical and mid-latitude genesis cases</a:t>
            </a:r>
          </a:p>
        </p:txBody>
      </p:sp>
    </p:spTree>
    <p:extLst>
      <p:ext uri="{BB962C8B-B14F-4D97-AF65-F5344CB8AC3E}">
        <p14:creationId xmlns:p14="http://schemas.microsoft.com/office/powerpoint/2010/main" val="2591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/>
          <p:cNvSpPr/>
          <p:nvPr/>
        </p:nvSpPr>
        <p:spPr>
          <a:xfrm>
            <a:off x="4267280" y="950218"/>
            <a:ext cx="2825422" cy="2075561"/>
          </a:xfrm>
          <a:custGeom>
            <a:avLst/>
            <a:gdLst>
              <a:gd name="connsiteX0" fmla="*/ 128767 w 2825422"/>
              <a:gd name="connsiteY0" fmla="*/ 45191 h 1960902"/>
              <a:gd name="connsiteX1" fmla="*/ 377432 w 2825422"/>
              <a:gd name="connsiteY1" fmla="*/ 160638 h 1960902"/>
              <a:gd name="connsiteX2" fmla="*/ 652740 w 2825422"/>
              <a:gd name="connsiteY2" fmla="*/ 1297348 h 1960902"/>
              <a:gd name="connsiteX3" fmla="*/ 1372094 w 2825422"/>
              <a:gd name="connsiteY3" fmla="*/ 1936747 h 1960902"/>
              <a:gd name="connsiteX4" fmla="*/ 2571015 w 2825422"/>
              <a:gd name="connsiteY4" fmla="*/ 1759136 h 1960902"/>
              <a:gd name="connsiteX5" fmla="*/ 2491087 w 2825422"/>
              <a:gd name="connsiteY5" fmla="*/ 1128617 h 1960902"/>
              <a:gd name="connsiteX6" fmla="*/ 2446683 w 2825422"/>
              <a:gd name="connsiteY6" fmla="*/ 382652 h 1960902"/>
              <a:gd name="connsiteX7" fmla="*/ 2704229 w 2825422"/>
              <a:gd name="connsiteY7" fmla="*/ 45191 h 1960902"/>
              <a:gd name="connsiteX8" fmla="*/ 226457 w 2825422"/>
              <a:gd name="connsiteY8" fmla="*/ 788 h 1960902"/>
              <a:gd name="connsiteX9" fmla="*/ 128767 w 2825422"/>
              <a:gd name="connsiteY9" fmla="*/ 45191 h 196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25422" h="1960902">
                <a:moveTo>
                  <a:pt x="128767" y="45191"/>
                </a:moveTo>
                <a:cubicBezTo>
                  <a:pt x="153929" y="71833"/>
                  <a:pt x="290103" y="-48055"/>
                  <a:pt x="377432" y="160638"/>
                </a:cubicBezTo>
                <a:cubicBezTo>
                  <a:pt x="464761" y="369331"/>
                  <a:pt x="486963" y="1001330"/>
                  <a:pt x="652740" y="1297348"/>
                </a:cubicBezTo>
                <a:cubicBezTo>
                  <a:pt x="818517" y="1593366"/>
                  <a:pt x="1052382" y="1859782"/>
                  <a:pt x="1372094" y="1936747"/>
                </a:cubicBezTo>
                <a:cubicBezTo>
                  <a:pt x="1691806" y="2013712"/>
                  <a:pt x="2384516" y="1893824"/>
                  <a:pt x="2571015" y="1759136"/>
                </a:cubicBezTo>
                <a:cubicBezTo>
                  <a:pt x="2757514" y="1624448"/>
                  <a:pt x="2511809" y="1358031"/>
                  <a:pt x="2491087" y="1128617"/>
                </a:cubicBezTo>
                <a:cubicBezTo>
                  <a:pt x="2470365" y="899203"/>
                  <a:pt x="2411159" y="563223"/>
                  <a:pt x="2446683" y="382652"/>
                </a:cubicBezTo>
                <a:cubicBezTo>
                  <a:pt x="2482207" y="202081"/>
                  <a:pt x="3074267" y="108835"/>
                  <a:pt x="2704229" y="45191"/>
                </a:cubicBezTo>
                <a:cubicBezTo>
                  <a:pt x="2334191" y="-18453"/>
                  <a:pt x="654220" y="5228"/>
                  <a:pt x="226457" y="788"/>
                </a:cubicBezTo>
                <a:cubicBezTo>
                  <a:pt x="-201306" y="-3652"/>
                  <a:pt x="103605" y="18549"/>
                  <a:pt x="128767" y="45191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7821071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– CA gyres vs. WPAC gyres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66977" y="1218295"/>
            <a:ext cx="4815331" cy="523242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</a:t>
            </a:r>
            <a:r>
              <a:rPr lang="en-US" dirty="0" smtClean="0"/>
              <a:t>real size similar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Low-level circulation 500 – 1000 </a:t>
            </a:r>
            <a:r>
              <a:rPr lang="en-US" dirty="0">
                <a:solidFill>
                  <a:srgbClr val="000090"/>
                </a:solidFill>
              </a:rPr>
              <a:t>km in </a:t>
            </a:r>
            <a:r>
              <a:rPr lang="en-US" dirty="0" smtClean="0">
                <a:solidFill>
                  <a:srgbClr val="000090"/>
                </a:solidFill>
              </a:rPr>
              <a:t>radius</a:t>
            </a:r>
          </a:p>
          <a:p>
            <a:r>
              <a:rPr lang="en-US" dirty="0" smtClean="0"/>
              <a:t>Lifespan closest to MDs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48 hours or longer</a:t>
            </a:r>
          </a:p>
          <a:p>
            <a:r>
              <a:rPr lang="en-US" dirty="0"/>
              <a:t>Convective and vorticity distribution similar to MGs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Displaced on south and eastern periphery from center</a:t>
            </a:r>
          </a:p>
          <a:p>
            <a:r>
              <a:rPr lang="en-US" dirty="0">
                <a:solidFill>
                  <a:srgbClr val="000000"/>
                </a:solidFill>
              </a:rPr>
              <a:t>Mesoscale vortices akin to </a:t>
            </a:r>
            <a:r>
              <a:rPr lang="en-US" dirty="0" smtClean="0">
                <a:solidFill>
                  <a:srgbClr val="000000"/>
                </a:solidFill>
              </a:rPr>
              <a:t>MGs</a:t>
            </a:r>
          </a:p>
          <a:p>
            <a:r>
              <a:rPr lang="en-US" dirty="0"/>
              <a:t>Variety of genesis mechanisms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Purely tropical and mid-latitude genesis </a:t>
            </a:r>
            <a:r>
              <a:rPr lang="en-US" dirty="0" smtClean="0">
                <a:solidFill>
                  <a:srgbClr val="000090"/>
                </a:solidFill>
              </a:rPr>
              <a:t>cases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65510" y="2157522"/>
            <a:ext cx="3539838" cy="2659164"/>
            <a:chOff x="5265510" y="2157522"/>
            <a:chExt cx="3539838" cy="2659164"/>
          </a:xfrm>
        </p:grpSpPr>
        <p:sp>
          <p:nvSpPr>
            <p:cNvPr id="6" name="Freeform 5"/>
            <p:cNvSpPr/>
            <p:nvPr/>
          </p:nvSpPr>
          <p:spPr>
            <a:xfrm>
              <a:off x="5318319" y="2322029"/>
              <a:ext cx="3487029" cy="2395197"/>
            </a:xfrm>
            <a:custGeom>
              <a:avLst/>
              <a:gdLst>
                <a:gd name="connsiteX0" fmla="*/ 497757 w 2324685"/>
                <a:gd name="connsiteY0" fmla="*/ 1005812 h 1596798"/>
                <a:gd name="connsiteX1" fmla="*/ 860626 w 2324685"/>
                <a:gd name="connsiteY1" fmla="*/ 1289317 h 1596798"/>
                <a:gd name="connsiteX2" fmla="*/ 1609042 w 2324685"/>
                <a:gd name="connsiteY2" fmla="*/ 1119214 h 1596798"/>
                <a:gd name="connsiteX3" fmla="*/ 1756457 w 2324685"/>
                <a:gd name="connsiteY3" fmla="*/ 631584 h 1596798"/>
                <a:gd name="connsiteX4" fmla="*/ 1472966 w 2324685"/>
                <a:gd name="connsiteY4" fmla="*/ 280037 h 1596798"/>
                <a:gd name="connsiteX5" fmla="*/ 1484306 w 2324685"/>
                <a:gd name="connsiteY5" fmla="*/ 7872 h 1596798"/>
                <a:gd name="connsiteX6" fmla="*/ 2073967 w 2324685"/>
                <a:gd name="connsiteY6" fmla="*/ 143955 h 1596798"/>
                <a:gd name="connsiteX7" fmla="*/ 2323439 w 2324685"/>
                <a:gd name="connsiteY7" fmla="*/ 835708 h 1596798"/>
                <a:gd name="connsiteX8" fmla="*/ 1983250 w 2324685"/>
                <a:gd name="connsiteY8" fmla="*/ 1334678 h 1596798"/>
                <a:gd name="connsiteX9" fmla="*/ 1291532 w 2324685"/>
                <a:gd name="connsiteY9" fmla="*/ 1584163 h 1596798"/>
                <a:gd name="connsiteX10" fmla="*/ 452399 w 2324685"/>
                <a:gd name="connsiteY10" fmla="*/ 1516122 h 1596798"/>
                <a:gd name="connsiteX11" fmla="*/ 21492 w 2324685"/>
                <a:gd name="connsiteY11" fmla="*/ 1141894 h 1596798"/>
                <a:gd name="connsiteX12" fmla="*/ 112210 w 2324685"/>
                <a:gd name="connsiteY12" fmla="*/ 869729 h 1596798"/>
                <a:gd name="connsiteX13" fmla="*/ 497757 w 2324685"/>
                <a:gd name="connsiteY13" fmla="*/ 1005812 h 159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4685" h="1596798">
                  <a:moveTo>
                    <a:pt x="497757" y="1005812"/>
                  </a:moveTo>
                  <a:cubicBezTo>
                    <a:pt x="622493" y="1075743"/>
                    <a:pt x="675412" y="1270417"/>
                    <a:pt x="860626" y="1289317"/>
                  </a:cubicBezTo>
                  <a:cubicBezTo>
                    <a:pt x="1045840" y="1308217"/>
                    <a:pt x="1459737" y="1228836"/>
                    <a:pt x="1609042" y="1119214"/>
                  </a:cubicBezTo>
                  <a:cubicBezTo>
                    <a:pt x="1758347" y="1009592"/>
                    <a:pt x="1779136" y="771447"/>
                    <a:pt x="1756457" y="631584"/>
                  </a:cubicBezTo>
                  <a:cubicBezTo>
                    <a:pt x="1733778" y="491721"/>
                    <a:pt x="1518324" y="383989"/>
                    <a:pt x="1472966" y="280037"/>
                  </a:cubicBezTo>
                  <a:cubicBezTo>
                    <a:pt x="1427608" y="176085"/>
                    <a:pt x="1384139" y="30552"/>
                    <a:pt x="1484306" y="7872"/>
                  </a:cubicBezTo>
                  <a:cubicBezTo>
                    <a:pt x="1584473" y="-14808"/>
                    <a:pt x="1934112" y="5982"/>
                    <a:pt x="2073967" y="143955"/>
                  </a:cubicBezTo>
                  <a:cubicBezTo>
                    <a:pt x="2213822" y="281928"/>
                    <a:pt x="2338558" y="637254"/>
                    <a:pt x="2323439" y="835708"/>
                  </a:cubicBezTo>
                  <a:cubicBezTo>
                    <a:pt x="2308320" y="1034162"/>
                    <a:pt x="2155235" y="1209935"/>
                    <a:pt x="1983250" y="1334678"/>
                  </a:cubicBezTo>
                  <a:cubicBezTo>
                    <a:pt x="1811265" y="1459421"/>
                    <a:pt x="1546674" y="1553922"/>
                    <a:pt x="1291532" y="1584163"/>
                  </a:cubicBezTo>
                  <a:cubicBezTo>
                    <a:pt x="1036390" y="1614404"/>
                    <a:pt x="664072" y="1589834"/>
                    <a:pt x="452399" y="1516122"/>
                  </a:cubicBezTo>
                  <a:cubicBezTo>
                    <a:pt x="240726" y="1442411"/>
                    <a:pt x="78190" y="1249626"/>
                    <a:pt x="21492" y="1141894"/>
                  </a:cubicBezTo>
                  <a:cubicBezTo>
                    <a:pt x="-35206" y="1034162"/>
                    <a:pt x="29053" y="892409"/>
                    <a:pt x="112210" y="869729"/>
                  </a:cubicBezTo>
                  <a:cubicBezTo>
                    <a:pt x="195367" y="847049"/>
                    <a:pt x="373021" y="935881"/>
                    <a:pt x="497757" y="1005812"/>
                  </a:cubicBezTo>
                  <a:close/>
                </a:path>
              </a:pathLst>
            </a:custGeom>
            <a:solidFill>
              <a:srgbClr val="FF6600">
                <a:alpha val="2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7797658" y="2588990"/>
              <a:ext cx="738305" cy="760332"/>
            </a:xfrm>
            <a:custGeom>
              <a:avLst/>
              <a:gdLst>
                <a:gd name="connsiteX0" fmla="*/ 364377 w 492203"/>
                <a:gd name="connsiteY0" fmla="*/ 102062 h 506888"/>
                <a:gd name="connsiteX1" fmla="*/ 148923 w 492203"/>
                <a:gd name="connsiteY1" fmla="*/ 0 h 506888"/>
                <a:gd name="connsiteX2" fmla="*/ 1508 w 492203"/>
                <a:gd name="connsiteY2" fmla="*/ 102062 h 506888"/>
                <a:gd name="connsiteX3" fmla="*/ 239641 w 492203"/>
                <a:gd name="connsiteY3" fmla="*/ 442269 h 506888"/>
                <a:gd name="connsiteX4" fmla="*/ 489113 w 492203"/>
                <a:gd name="connsiteY4" fmla="*/ 476290 h 506888"/>
                <a:gd name="connsiteX5" fmla="*/ 364377 w 492203"/>
                <a:gd name="connsiteY5" fmla="*/ 102062 h 50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203" h="506888">
                  <a:moveTo>
                    <a:pt x="364377" y="102062"/>
                  </a:moveTo>
                  <a:cubicBezTo>
                    <a:pt x="307679" y="22680"/>
                    <a:pt x="209401" y="0"/>
                    <a:pt x="148923" y="0"/>
                  </a:cubicBezTo>
                  <a:cubicBezTo>
                    <a:pt x="88445" y="0"/>
                    <a:pt x="-13612" y="28350"/>
                    <a:pt x="1508" y="102062"/>
                  </a:cubicBezTo>
                  <a:cubicBezTo>
                    <a:pt x="16628" y="175774"/>
                    <a:pt x="158373" y="379898"/>
                    <a:pt x="239641" y="442269"/>
                  </a:cubicBezTo>
                  <a:cubicBezTo>
                    <a:pt x="320908" y="504640"/>
                    <a:pt x="468324" y="532991"/>
                    <a:pt x="489113" y="476290"/>
                  </a:cubicBezTo>
                  <a:cubicBezTo>
                    <a:pt x="509902" y="419589"/>
                    <a:pt x="421075" y="181444"/>
                    <a:pt x="364377" y="102062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7813237" y="3601267"/>
              <a:ext cx="740580" cy="708222"/>
            </a:xfrm>
            <a:custGeom>
              <a:avLst/>
              <a:gdLst>
                <a:gd name="connsiteX0" fmla="*/ 490065 w 493720"/>
                <a:gd name="connsiteY0" fmla="*/ 130305 h 472148"/>
                <a:gd name="connsiteX1" fmla="*/ 297291 w 493720"/>
                <a:gd name="connsiteY1" fmla="*/ 391130 h 472148"/>
                <a:gd name="connsiteX2" fmla="*/ 25140 w 493720"/>
                <a:gd name="connsiteY2" fmla="*/ 470512 h 472148"/>
                <a:gd name="connsiteX3" fmla="*/ 36480 w 493720"/>
                <a:gd name="connsiteY3" fmla="*/ 334429 h 472148"/>
                <a:gd name="connsiteX4" fmla="*/ 240593 w 493720"/>
                <a:gd name="connsiteY4" fmla="*/ 50924 h 472148"/>
                <a:gd name="connsiteX5" fmla="*/ 410688 w 493720"/>
                <a:gd name="connsiteY5" fmla="*/ 5563 h 472148"/>
                <a:gd name="connsiteX6" fmla="*/ 490065 w 493720"/>
                <a:gd name="connsiteY6" fmla="*/ 130305 h 47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720" h="472148">
                  <a:moveTo>
                    <a:pt x="490065" y="130305"/>
                  </a:moveTo>
                  <a:cubicBezTo>
                    <a:pt x="471166" y="194566"/>
                    <a:pt x="374779" y="334429"/>
                    <a:pt x="297291" y="391130"/>
                  </a:cubicBezTo>
                  <a:cubicBezTo>
                    <a:pt x="219803" y="447831"/>
                    <a:pt x="68608" y="479962"/>
                    <a:pt x="25140" y="470512"/>
                  </a:cubicBezTo>
                  <a:cubicBezTo>
                    <a:pt x="-18328" y="461062"/>
                    <a:pt x="571" y="404360"/>
                    <a:pt x="36480" y="334429"/>
                  </a:cubicBezTo>
                  <a:cubicBezTo>
                    <a:pt x="72389" y="264498"/>
                    <a:pt x="178225" y="105735"/>
                    <a:pt x="240593" y="50924"/>
                  </a:cubicBezTo>
                  <a:cubicBezTo>
                    <a:pt x="302961" y="-3887"/>
                    <a:pt x="370999" y="-5777"/>
                    <a:pt x="410688" y="5563"/>
                  </a:cubicBezTo>
                  <a:cubicBezTo>
                    <a:pt x="450377" y="16903"/>
                    <a:pt x="508964" y="66044"/>
                    <a:pt x="490065" y="130305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71504" y="3564278"/>
              <a:ext cx="705903" cy="732233"/>
              <a:chOff x="3343330" y="2687849"/>
              <a:chExt cx="600012" cy="690158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 12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6570067" y="4337037"/>
              <a:ext cx="949970" cy="278610"/>
            </a:xfrm>
            <a:custGeom>
              <a:avLst/>
              <a:gdLst>
                <a:gd name="connsiteX0" fmla="*/ 468372 w 633313"/>
                <a:gd name="connsiteY0" fmla="*/ 2679 h 185740"/>
                <a:gd name="connsiteX1" fmla="*/ 3447 w 633313"/>
                <a:gd name="connsiteY1" fmla="*/ 48040 h 185740"/>
                <a:gd name="connsiteX2" fmla="*/ 275599 w 633313"/>
                <a:gd name="connsiteY2" fmla="*/ 184123 h 185740"/>
                <a:gd name="connsiteX3" fmla="*/ 627127 w 633313"/>
                <a:gd name="connsiteY3" fmla="*/ 116082 h 185740"/>
                <a:gd name="connsiteX4" fmla="*/ 468372 w 633313"/>
                <a:gd name="connsiteY4" fmla="*/ 2679 h 18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313" h="185740">
                  <a:moveTo>
                    <a:pt x="468372" y="2679"/>
                  </a:moveTo>
                  <a:cubicBezTo>
                    <a:pt x="364425" y="-8661"/>
                    <a:pt x="35576" y="17799"/>
                    <a:pt x="3447" y="48040"/>
                  </a:cubicBezTo>
                  <a:cubicBezTo>
                    <a:pt x="-28682" y="78281"/>
                    <a:pt x="171652" y="172783"/>
                    <a:pt x="275599" y="184123"/>
                  </a:cubicBezTo>
                  <a:cubicBezTo>
                    <a:pt x="379546" y="195463"/>
                    <a:pt x="596888" y="144433"/>
                    <a:pt x="627127" y="116082"/>
                  </a:cubicBezTo>
                  <a:cubicBezTo>
                    <a:pt x="657366" y="87731"/>
                    <a:pt x="572319" y="14019"/>
                    <a:pt x="468372" y="2679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11591" y="4020699"/>
              <a:ext cx="745436" cy="795987"/>
              <a:chOff x="3343330" y="2687849"/>
              <a:chExt cx="600012" cy="690158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982280" y="2552003"/>
              <a:ext cx="726941" cy="722013"/>
              <a:chOff x="3343330" y="2687849"/>
              <a:chExt cx="600012" cy="690158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3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/>
            <p:cNvSpPr/>
            <p:nvPr/>
          </p:nvSpPr>
          <p:spPr>
            <a:xfrm>
              <a:off x="5531795" y="3845423"/>
              <a:ext cx="641772" cy="636024"/>
            </a:xfrm>
            <a:custGeom>
              <a:avLst/>
              <a:gdLst>
                <a:gd name="connsiteX0" fmla="*/ 344102 w 427848"/>
                <a:gd name="connsiteY0" fmla="*/ 148978 h 424016"/>
                <a:gd name="connsiteX1" fmla="*/ 105969 w 427848"/>
                <a:gd name="connsiteY1" fmla="*/ 1555 h 424016"/>
                <a:gd name="connsiteX2" fmla="*/ 3912 w 427848"/>
                <a:gd name="connsiteY2" fmla="*/ 92277 h 424016"/>
                <a:gd name="connsiteX3" fmla="*/ 230705 w 427848"/>
                <a:gd name="connsiteY3" fmla="*/ 398463 h 424016"/>
                <a:gd name="connsiteX4" fmla="*/ 423479 w 427848"/>
                <a:gd name="connsiteY4" fmla="*/ 375782 h 424016"/>
                <a:gd name="connsiteX5" fmla="*/ 344102 w 427848"/>
                <a:gd name="connsiteY5" fmla="*/ 148978 h 42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48" h="424016">
                  <a:moveTo>
                    <a:pt x="344102" y="148978"/>
                  </a:moveTo>
                  <a:cubicBezTo>
                    <a:pt x="291184" y="86607"/>
                    <a:pt x="162667" y="11005"/>
                    <a:pt x="105969" y="1555"/>
                  </a:cubicBezTo>
                  <a:cubicBezTo>
                    <a:pt x="49271" y="-7895"/>
                    <a:pt x="-16877" y="26126"/>
                    <a:pt x="3912" y="92277"/>
                  </a:cubicBezTo>
                  <a:cubicBezTo>
                    <a:pt x="24701" y="158428"/>
                    <a:pt x="160777" y="351212"/>
                    <a:pt x="230705" y="398463"/>
                  </a:cubicBezTo>
                  <a:cubicBezTo>
                    <a:pt x="300633" y="445714"/>
                    <a:pt x="404580" y="421143"/>
                    <a:pt x="423479" y="375782"/>
                  </a:cubicBezTo>
                  <a:cubicBezTo>
                    <a:pt x="442378" y="330421"/>
                    <a:pt x="397020" y="211349"/>
                    <a:pt x="344102" y="148978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568785" y="3928231"/>
              <a:ext cx="745436" cy="712683"/>
              <a:chOff x="3343330" y="2687849"/>
              <a:chExt cx="600012" cy="690158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3537490" y="323689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3440410" y="324187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3343330" y="3246850"/>
                <a:ext cx="119762" cy="13115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>
                <a:glow rad="12700">
                  <a:schemeClr val="tx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 29"/>
              <p:cNvSpPr/>
              <p:nvPr/>
            </p:nvSpPr>
            <p:spPr>
              <a:xfrm>
                <a:off x="3348478" y="2687849"/>
                <a:ext cx="594864" cy="594401"/>
              </a:xfrm>
              <a:custGeom>
                <a:avLst/>
                <a:gdLst>
                  <a:gd name="connsiteX0" fmla="*/ 111760 w 1330960"/>
                  <a:gd name="connsiteY0" fmla="*/ 1290320 h 1290320"/>
                  <a:gd name="connsiteX1" fmla="*/ 690880 w 1330960"/>
                  <a:gd name="connsiteY1" fmla="*/ 1290320 h 1290320"/>
                  <a:gd name="connsiteX2" fmla="*/ 792480 w 1330960"/>
                  <a:gd name="connsiteY2" fmla="*/ 1239520 h 1290320"/>
                  <a:gd name="connsiteX3" fmla="*/ 822960 w 1330960"/>
                  <a:gd name="connsiteY3" fmla="*/ 1127760 h 1290320"/>
                  <a:gd name="connsiteX4" fmla="*/ 701040 w 1330960"/>
                  <a:gd name="connsiteY4" fmla="*/ 1036320 h 1290320"/>
                  <a:gd name="connsiteX5" fmla="*/ 822960 w 1330960"/>
                  <a:gd name="connsiteY5" fmla="*/ 985520 h 1290320"/>
                  <a:gd name="connsiteX6" fmla="*/ 822960 w 1330960"/>
                  <a:gd name="connsiteY6" fmla="*/ 985520 h 1290320"/>
                  <a:gd name="connsiteX7" fmla="*/ 812800 w 1330960"/>
                  <a:gd name="connsiteY7" fmla="*/ 822960 h 1290320"/>
                  <a:gd name="connsiteX8" fmla="*/ 711200 w 1330960"/>
                  <a:gd name="connsiteY8" fmla="*/ 792480 h 1290320"/>
                  <a:gd name="connsiteX9" fmla="*/ 822960 w 1330960"/>
                  <a:gd name="connsiteY9" fmla="*/ 690880 h 1290320"/>
                  <a:gd name="connsiteX10" fmla="*/ 822960 w 1330960"/>
                  <a:gd name="connsiteY10" fmla="*/ 690880 h 1290320"/>
                  <a:gd name="connsiteX11" fmla="*/ 833120 w 1330960"/>
                  <a:gd name="connsiteY11" fmla="*/ 558800 h 1290320"/>
                  <a:gd name="connsiteX12" fmla="*/ 751840 w 1330960"/>
                  <a:gd name="connsiteY12" fmla="*/ 528320 h 1290320"/>
                  <a:gd name="connsiteX13" fmla="*/ 833120 w 1330960"/>
                  <a:gd name="connsiteY13" fmla="*/ 447040 h 1290320"/>
                  <a:gd name="connsiteX14" fmla="*/ 833120 w 1330960"/>
                  <a:gd name="connsiteY14" fmla="*/ 447040 h 1290320"/>
                  <a:gd name="connsiteX15" fmla="*/ 843280 w 1330960"/>
                  <a:gd name="connsiteY15" fmla="*/ 314960 h 1290320"/>
                  <a:gd name="connsiteX16" fmla="*/ 843280 w 1330960"/>
                  <a:gd name="connsiteY16" fmla="*/ 314960 h 1290320"/>
                  <a:gd name="connsiteX17" fmla="*/ 1229360 w 1330960"/>
                  <a:gd name="connsiteY17" fmla="*/ 203200 h 1290320"/>
                  <a:gd name="connsiteX18" fmla="*/ 1330960 w 1330960"/>
                  <a:gd name="connsiteY18" fmla="*/ 81280 h 1290320"/>
                  <a:gd name="connsiteX19" fmla="*/ 1259840 w 1330960"/>
                  <a:gd name="connsiteY19" fmla="*/ 0 h 1290320"/>
                  <a:gd name="connsiteX20" fmla="*/ 91440 w 1330960"/>
                  <a:gd name="connsiteY20" fmla="*/ 0 h 1290320"/>
                  <a:gd name="connsiteX21" fmla="*/ 0 w 1330960"/>
                  <a:gd name="connsiteY21" fmla="*/ 40640 h 1290320"/>
                  <a:gd name="connsiteX22" fmla="*/ 0 w 1330960"/>
                  <a:gd name="connsiteY22" fmla="*/ 172720 h 1290320"/>
                  <a:gd name="connsiteX23" fmla="*/ 91440 w 1330960"/>
                  <a:gd name="connsiteY23" fmla="*/ 243840 h 1290320"/>
                  <a:gd name="connsiteX24" fmla="*/ 40640 w 1330960"/>
                  <a:gd name="connsiteY24" fmla="*/ 325120 h 1290320"/>
                  <a:gd name="connsiteX25" fmla="*/ 40640 w 1330960"/>
                  <a:gd name="connsiteY25" fmla="*/ 325120 h 1290320"/>
                  <a:gd name="connsiteX26" fmla="*/ 91440 w 1330960"/>
                  <a:gd name="connsiteY26" fmla="*/ 406400 h 1290320"/>
                  <a:gd name="connsiteX27" fmla="*/ 91440 w 1330960"/>
                  <a:gd name="connsiteY27" fmla="*/ 406400 h 1290320"/>
                  <a:gd name="connsiteX28" fmla="*/ 20320 w 1330960"/>
                  <a:gd name="connsiteY28" fmla="*/ 528320 h 1290320"/>
                  <a:gd name="connsiteX29" fmla="*/ 20320 w 1330960"/>
                  <a:gd name="connsiteY29" fmla="*/ 528320 h 1290320"/>
                  <a:gd name="connsiteX30" fmla="*/ 111760 w 1330960"/>
                  <a:gd name="connsiteY30" fmla="*/ 629920 h 1290320"/>
                  <a:gd name="connsiteX31" fmla="*/ 30480 w 1330960"/>
                  <a:gd name="connsiteY31" fmla="*/ 660400 h 1290320"/>
                  <a:gd name="connsiteX32" fmla="*/ 30480 w 1330960"/>
                  <a:gd name="connsiteY32" fmla="*/ 660400 h 1290320"/>
                  <a:gd name="connsiteX33" fmla="*/ 10160 w 1330960"/>
                  <a:gd name="connsiteY33" fmla="*/ 751840 h 1290320"/>
                  <a:gd name="connsiteX34" fmla="*/ 10160 w 1330960"/>
                  <a:gd name="connsiteY34" fmla="*/ 751840 h 1290320"/>
                  <a:gd name="connsiteX35" fmla="*/ 91440 w 1330960"/>
                  <a:gd name="connsiteY35" fmla="*/ 822960 h 1290320"/>
                  <a:gd name="connsiteX36" fmla="*/ 20320 w 1330960"/>
                  <a:gd name="connsiteY36" fmla="*/ 863600 h 1290320"/>
                  <a:gd name="connsiteX37" fmla="*/ 20320 w 1330960"/>
                  <a:gd name="connsiteY37" fmla="*/ 863600 h 1290320"/>
                  <a:gd name="connsiteX38" fmla="*/ 30480 w 1330960"/>
                  <a:gd name="connsiteY38" fmla="*/ 995680 h 1290320"/>
                  <a:gd name="connsiteX39" fmla="*/ 30480 w 1330960"/>
                  <a:gd name="connsiteY39" fmla="*/ 995680 h 1290320"/>
                  <a:gd name="connsiteX40" fmla="*/ 101600 w 1330960"/>
                  <a:gd name="connsiteY40" fmla="*/ 1076960 h 1290320"/>
                  <a:gd name="connsiteX41" fmla="*/ 40640 w 1330960"/>
                  <a:gd name="connsiteY41" fmla="*/ 1127760 h 1290320"/>
                  <a:gd name="connsiteX42" fmla="*/ 40640 w 1330960"/>
                  <a:gd name="connsiteY42" fmla="*/ 1127760 h 1290320"/>
                  <a:gd name="connsiteX43" fmla="*/ 71120 w 1330960"/>
                  <a:gd name="connsiteY43" fmla="*/ 1229360 h 1290320"/>
                  <a:gd name="connsiteX44" fmla="*/ 111760 w 1330960"/>
                  <a:gd name="connsiteY44" fmla="*/ 1290320 h 129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0960" h="1290320">
                    <a:moveTo>
                      <a:pt x="111760" y="1290320"/>
                    </a:moveTo>
                    <a:lnTo>
                      <a:pt x="690880" y="1290320"/>
                    </a:lnTo>
                    <a:lnTo>
                      <a:pt x="792480" y="1239520"/>
                    </a:lnTo>
                    <a:lnTo>
                      <a:pt x="822960" y="1127760"/>
                    </a:lnTo>
                    <a:lnTo>
                      <a:pt x="701040" y="1036320"/>
                    </a:lnTo>
                    <a:lnTo>
                      <a:pt x="822960" y="985520"/>
                    </a:lnTo>
                    <a:lnTo>
                      <a:pt x="822960" y="985520"/>
                    </a:lnTo>
                    <a:lnTo>
                      <a:pt x="812800" y="822960"/>
                    </a:lnTo>
                    <a:lnTo>
                      <a:pt x="711200" y="792480"/>
                    </a:lnTo>
                    <a:lnTo>
                      <a:pt x="822960" y="690880"/>
                    </a:lnTo>
                    <a:lnTo>
                      <a:pt x="822960" y="690880"/>
                    </a:lnTo>
                    <a:lnTo>
                      <a:pt x="833120" y="558800"/>
                    </a:lnTo>
                    <a:lnTo>
                      <a:pt x="751840" y="528320"/>
                    </a:lnTo>
                    <a:lnTo>
                      <a:pt x="833120" y="447040"/>
                    </a:lnTo>
                    <a:lnTo>
                      <a:pt x="833120" y="447040"/>
                    </a:lnTo>
                    <a:lnTo>
                      <a:pt x="843280" y="314960"/>
                    </a:lnTo>
                    <a:lnTo>
                      <a:pt x="843280" y="314960"/>
                    </a:lnTo>
                    <a:lnTo>
                      <a:pt x="1229360" y="203200"/>
                    </a:lnTo>
                    <a:lnTo>
                      <a:pt x="1330960" y="81280"/>
                    </a:lnTo>
                    <a:lnTo>
                      <a:pt x="1259840" y="0"/>
                    </a:lnTo>
                    <a:lnTo>
                      <a:pt x="91440" y="0"/>
                    </a:lnTo>
                    <a:lnTo>
                      <a:pt x="0" y="40640"/>
                    </a:lnTo>
                    <a:lnTo>
                      <a:pt x="0" y="172720"/>
                    </a:lnTo>
                    <a:lnTo>
                      <a:pt x="91440" y="243840"/>
                    </a:lnTo>
                    <a:lnTo>
                      <a:pt x="40640" y="325120"/>
                    </a:lnTo>
                    <a:lnTo>
                      <a:pt x="40640" y="325120"/>
                    </a:lnTo>
                    <a:lnTo>
                      <a:pt x="91440" y="406400"/>
                    </a:lnTo>
                    <a:lnTo>
                      <a:pt x="91440" y="406400"/>
                    </a:lnTo>
                    <a:lnTo>
                      <a:pt x="20320" y="528320"/>
                    </a:lnTo>
                    <a:lnTo>
                      <a:pt x="20320" y="528320"/>
                    </a:lnTo>
                    <a:lnTo>
                      <a:pt x="111760" y="629920"/>
                    </a:lnTo>
                    <a:lnTo>
                      <a:pt x="30480" y="660400"/>
                    </a:lnTo>
                    <a:lnTo>
                      <a:pt x="30480" y="660400"/>
                    </a:lnTo>
                    <a:lnTo>
                      <a:pt x="10160" y="751840"/>
                    </a:lnTo>
                    <a:lnTo>
                      <a:pt x="10160" y="751840"/>
                    </a:lnTo>
                    <a:lnTo>
                      <a:pt x="91440" y="822960"/>
                    </a:lnTo>
                    <a:lnTo>
                      <a:pt x="20320" y="863600"/>
                    </a:lnTo>
                    <a:lnTo>
                      <a:pt x="20320" y="863600"/>
                    </a:lnTo>
                    <a:lnTo>
                      <a:pt x="30480" y="995680"/>
                    </a:lnTo>
                    <a:lnTo>
                      <a:pt x="30480" y="995680"/>
                    </a:lnTo>
                    <a:lnTo>
                      <a:pt x="101600" y="1076960"/>
                    </a:lnTo>
                    <a:lnTo>
                      <a:pt x="40640" y="1127760"/>
                    </a:lnTo>
                    <a:lnTo>
                      <a:pt x="40640" y="1127760"/>
                    </a:lnTo>
                    <a:lnTo>
                      <a:pt x="71120" y="1229360"/>
                    </a:lnTo>
                    <a:lnTo>
                      <a:pt x="111760" y="129032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  <a:effectLst>
                <a:glow rad="38100">
                  <a:schemeClr val="tx1">
                    <a:alpha val="3500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5724767" y="2157522"/>
              <a:ext cx="2092165" cy="295388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 rot="10800000">
              <a:off x="5953364" y="4511160"/>
              <a:ext cx="2092165" cy="295388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265510" y="2469920"/>
              <a:ext cx="3078714" cy="204124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41761" y="3055871"/>
              <a:ext cx="23498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500 – 1000 km Radius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41761" y="3335383"/>
              <a:ext cx="2352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Persists 48 h or Longer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975768" y="1522152"/>
            <a:ext cx="154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Upper Level 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+PV Anomaly 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43" name="Freeform 42"/>
          <p:cNvSpPr/>
          <p:nvPr/>
        </p:nvSpPr>
        <p:spPr>
          <a:xfrm rot="21127628">
            <a:off x="5433367" y="5037472"/>
            <a:ext cx="3536461" cy="376212"/>
          </a:xfrm>
          <a:custGeom>
            <a:avLst/>
            <a:gdLst>
              <a:gd name="connsiteX0" fmla="*/ 0 w 3536461"/>
              <a:gd name="connsiteY0" fmla="*/ 46860 h 376212"/>
              <a:gd name="connsiteX1" fmla="*/ 449384 w 3536461"/>
              <a:gd name="connsiteY1" fmla="*/ 105475 h 376212"/>
              <a:gd name="connsiteX2" fmla="*/ 1123461 w 3536461"/>
              <a:gd name="connsiteY2" fmla="*/ 7783 h 376212"/>
              <a:gd name="connsiteX3" fmla="*/ 2080846 w 3536461"/>
              <a:gd name="connsiteY3" fmla="*/ 349706 h 376212"/>
              <a:gd name="connsiteX4" fmla="*/ 2911231 w 3536461"/>
              <a:gd name="connsiteY4" fmla="*/ 330168 h 376212"/>
              <a:gd name="connsiteX5" fmla="*/ 3536461 w 3536461"/>
              <a:gd name="connsiteY5" fmla="*/ 144552 h 3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6461" h="376212">
                <a:moveTo>
                  <a:pt x="0" y="46860"/>
                </a:moveTo>
                <a:cubicBezTo>
                  <a:pt x="131070" y="79424"/>
                  <a:pt x="262141" y="111988"/>
                  <a:pt x="449384" y="105475"/>
                </a:cubicBezTo>
                <a:cubicBezTo>
                  <a:pt x="636627" y="98962"/>
                  <a:pt x="851551" y="-32922"/>
                  <a:pt x="1123461" y="7783"/>
                </a:cubicBezTo>
                <a:cubicBezTo>
                  <a:pt x="1395371" y="48488"/>
                  <a:pt x="1782884" y="295975"/>
                  <a:pt x="2080846" y="349706"/>
                </a:cubicBezTo>
                <a:cubicBezTo>
                  <a:pt x="2378808" y="403437"/>
                  <a:pt x="2668629" y="364360"/>
                  <a:pt x="2911231" y="330168"/>
                </a:cubicBezTo>
                <a:cubicBezTo>
                  <a:pt x="3153833" y="295976"/>
                  <a:pt x="3536461" y="144552"/>
                  <a:pt x="3536461" y="144552"/>
                </a:cubicBezTo>
              </a:path>
            </a:pathLst>
          </a:custGeom>
          <a:ln w="50800">
            <a:solidFill>
              <a:srgbClr val="FF0000"/>
            </a:solidFill>
            <a:prstDash val="sysDash"/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079188" y="5400231"/>
            <a:ext cx="154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ITCZ</a:t>
            </a:r>
            <a:endParaRPr lang="en-US" sz="20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41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249930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Conclusions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5737618" y="1522105"/>
            <a:ext cx="2324685" cy="1596798"/>
          </a:xfrm>
          <a:custGeom>
            <a:avLst/>
            <a:gdLst>
              <a:gd name="connsiteX0" fmla="*/ 497757 w 2324685"/>
              <a:gd name="connsiteY0" fmla="*/ 1005812 h 1596798"/>
              <a:gd name="connsiteX1" fmla="*/ 860626 w 2324685"/>
              <a:gd name="connsiteY1" fmla="*/ 1289317 h 1596798"/>
              <a:gd name="connsiteX2" fmla="*/ 1609042 w 2324685"/>
              <a:gd name="connsiteY2" fmla="*/ 1119214 h 1596798"/>
              <a:gd name="connsiteX3" fmla="*/ 1756457 w 2324685"/>
              <a:gd name="connsiteY3" fmla="*/ 631584 h 1596798"/>
              <a:gd name="connsiteX4" fmla="*/ 1472966 w 2324685"/>
              <a:gd name="connsiteY4" fmla="*/ 280037 h 1596798"/>
              <a:gd name="connsiteX5" fmla="*/ 1484306 w 2324685"/>
              <a:gd name="connsiteY5" fmla="*/ 7872 h 1596798"/>
              <a:gd name="connsiteX6" fmla="*/ 2073967 w 2324685"/>
              <a:gd name="connsiteY6" fmla="*/ 143955 h 1596798"/>
              <a:gd name="connsiteX7" fmla="*/ 2323439 w 2324685"/>
              <a:gd name="connsiteY7" fmla="*/ 835708 h 1596798"/>
              <a:gd name="connsiteX8" fmla="*/ 1983250 w 2324685"/>
              <a:gd name="connsiteY8" fmla="*/ 1334678 h 1596798"/>
              <a:gd name="connsiteX9" fmla="*/ 1291532 w 2324685"/>
              <a:gd name="connsiteY9" fmla="*/ 1584163 h 1596798"/>
              <a:gd name="connsiteX10" fmla="*/ 452399 w 2324685"/>
              <a:gd name="connsiteY10" fmla="*/ 1516122 h 1596798"/>
              <a:gd name="connsiteX11" fmla="*/ 21492 w 2324685"/>
              <a:gd name="connsiteY11" fmla="*/ 1141894 h 1596798"/>
              <a:gd name="connsiteX12" fmla="*/ 112210 w 2324685"/>
              <a:gd name="connsiteY12" fmla="*/ 869729 h 1596798"/>
              <a:gd name="connsiteX13" fmla="*/ 497757 w 2324685"/>
              <a:gd name="connsiteY13" fmla="*/ 1005812 h 159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685" h="1596798">
                <a:moveTo>
                  <a:pt x="497757" y="1005812"/>
                </a:moveTo>
                <a:cubicBezTo>
                  <a:pt x="622493" y="1075743"/>
                  <a:pt x="675412" y="1270417"/>
                  <a:pt x="860626" y="1289317"/>
                </a:cubicBezTo>
                <a:cubicBezTo>
                  <a:pt x="1045840" y="1308217"/>
                  <a:pt x="1459737" y="1228836"/>
                  <a:pt x="1609042" y="1119214"/>
                </a:cubicBezTo>
                <a:cubicBezTo>
                  <a:pt x="1758347" y="1009592"/>
                  <a:pt x="1779136" y="771447"/>
                  <a:pt x="1756457" y="631584"/>
                </a:cubicBezTo>
                <a:cubicBezTo>
                  <a:pt x="1733778" y="491721"/>
                  <a:pt x="1518324" y="383989"/>
                  <a:pt x="1472966" y="280037"/>
                </a:cubicBezTo>
                <a:cubicBezTo>
                  <a:pt x="1427608" y="176085"/>
                  <a:pt x="1384139" y="30552"/>
                  <a:pt x="1484306" y="7872"/>
                </a:cubicBezTo>
                <a:cubicBezTo>
                  <a:pt x="1584473" y="-14808"/>
                  <a:pt x="1934112" y="5982"/>
                  <a:pt x="2073967" y="143955"/>
                </a:cubicBezTo>
                <a:cubicBezTo>
                  <a:pt x="2213822" y="281928"/>
                  <a:pt x="2338558" y="637254"/>
                  <a:pt x="2323439" y="835708"/>
                </a:cubicBezTo>
                <a:cubicBezTo>
                  <a:pt x="2308320" y="1034162"/>
                  <a:pt x="2155235" y="1209935"/>
                  <a:pt x="1983250" y="1334678"/>
                </a:cubicBezTo>
                <a:cubicBezTo>
                  <a:pt x="1811265" y="1459421"/>
                  <a:pt x="1546674" y="1553922"/>
                  <a:pt x="1291532" y="1584163"/>
                </a:cubicBezTo>
                <a:cubicBezTo>
                  <a:pt x="1036390" y="1614404"/>
                  <a:pt x="664072" y="1589834"/>
                  <a:pt x="452399" y="1516122"/>
                </a:cubicBezTo>
                <a:cubicBezTo>
                  <a:pt x="240726" y="1442411"/>
                  <a:pt x="78190" y="1249626"/>
                  <a:pt x="21492" y="1141894"/>
                </a:cubicBezTo>
                <a:cubicBezTo>
                  <a:pt x="-35206" y="1034162"/>
                  <a:pt x="29053" y="892409"/>
                  <a:pt x="112210" y="869729"/>
                </a:cubicBezTo>
                <a:cubicBezTo>
                  <a:pt x="195367" y="847049"/>
                  <a:pt x="373021" y="935881"/>
                  <a:pt x="497757" y="1005812"/>
                </a:cubicBezTo>
                <a:close/>
              </a:path>
            </a:pathLst>
          </a:custGeom>
          <a:solidFill>
            <a:srgbClr val="FF6600">
              <a:alpha val="2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390510" y="1700080"/>
            <a:ext cx="492203" cy="506888"/>
          </a:xfrm>
          <a:custGeom>
            <a:avLst/>
            <a:gdLst>
              <a:gd name="connsiteX0" fmla="*/ 364377 w 492203"/>
              <a:gd name="connsiteY0" fmla="*/ 102062 h 506888"/>
              <a:gd name="connsiteX1" fmla="*/ 148923 w 492203"/>
              <a:gd name="connsiteY1" fmla="*/ 0 h 506888"/>
              <a:gd name="connsiteX2" fmla="*/ 1508 w 492203"/>
              <a:gd name="connsiteY2" fmla="*/ 102062 h 506888"/>
              <a:gd name="connsiteX3" fmla="*/ 239641 w 492203"/>
              <a:gd name="connsiteY3" fmla="*/ 442269 h 506888"/>
              <a:gd name="connsiteX4" fmla="*/ 489113 w 492203"/>
              <a:gd name="connsiteY4" fmla="*/ 476290 h 506888"/>
              <a:gd name="connsiteX5" fmla="*/ 364377 w 492203"/>
              <a:gd name="connsiteY5" fmla="*/ 102062 h 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203" h="506888">
                <a:moveTo>
                  <a:pt x="364377" y="102062"/>
                </a:moveTo>
                <a:cubicBezTo>
                  <a:pt x="307679" y="22680"/>
                  <a:pt x="209401" y="0"/>
                  <a:pt x="148923" y="0"/>
                </a:cubicBezTo>
                <a:cubicBezTo>
                  <a:pt x="88445" y="0"/>
                  <a:pt x="-13612" y="28350"/>
                  <a:pt x="1508" y="102062"/>
                </a:cubicBezTo>
                <a:cubicBezTo>
                  <a:pt x="16628" y="175774"/>
                  <a:pt x="158373" y="379898"/>
                  <a:pt x="239641" y="442269"/>
                </a:cubicBezTo>
                <a:cubicBezTo>
                  <a:pt x="320908" y="504640"/>
                  <a:pt x="468324" y="532991"/>
                  <a:pt x="489113" y="476290"/>
                </a:cubicBezTo>
                <a:cubicBezTo>
                  <a:pt x="509902" y="419589"/>
                  <a:pt x="421075" y="181444"/>
                  <a:pt x="364377" y="102062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400897" y="2374931"/>
            <a:ext cx="493720" cy="472148"/>
          </a:xfrm>
          <a:custGeom>
            <a:avLst/>
            <a:gdLst>
              <a:gd name="connsiteX0" fmla="*/ 490065 w 493720"/>
              <a:gd name="connsiteY0" fmla="*/ 130305 h 472148"/>
              <a:gd name="connsiteX1" fmla="*/ 297291 w 493720"/>
              <a:gd name="connsiteY1" fmla="*/ 391130 h 472148"/>
              <a:gd name="connsiteX2" fmla="*/ 25140 w 493720"/>
              <a:gd name="connsiteY2" fmla="*/ 470512 h 472148"/>
              <a:gd name="connsiteX3" fmla="*/ 36480 w 493720"/>
              <a:gd name="connsiteY3" fmla="*/ 334429 h 472148"/>
              <a:gd name="connsiteX4" fmla="*/ 240593 w 493720"/>
              <a:gd name="connsiteY4" fmla="*/ 50924 h 472148"/>
              <a:gd name="connsiteX5" fmla="*/ 410688 w 493720"/>
              <a:gd name="connsiteY5" fmla="*/ 5563 h 472148"/>
              <a:gd name="connsiteX6" fmla="*/ 490065 w 493720"/>
              <a:gd name="connsiteY6" fmla="*/ 130305 h 47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20" h="472148">
                <a:moveTo>
                  <a:pt x="490065" y="130305"/>
                </a:moveTo>
                <a:cubicBezTo>
                  <a:pt x="471166" y="194566"/>
                  <a:pt x="374779" y="334429"/>
                  <a:pt x="297291" y="391130"/>
                </a:cubicBezTo>
                <a:cubicBezTo>
                  <a:pt x="219803" y="447831"/>
                  <a:pt x="68608" y="479962"/>
                  <a:pt x="25140" y="470512"/>
                </a:cubicBezTo>
                <a:cubicBezTo>
                  <a:pt x="-18328" y="461062"/>
                  <a:pt x="571" y="404360"/>
                  <a:pt x="36480" y="334429"/>
                </a:cubicBezTo>
                <a:cubicBezTo>
                  <a:pt x="72389" y="264498"/>
                  <a:pt x="178225" y="105735"/>
                  <a:pt x="240593" y="50924"/>
                </a:cubicBezTo>
                <a:cubicBezTo>
                  <a:pt x="302961" y="-3887"/>
                  <a:pt x="370999" y="-5777"/>
                  <a:pt x="410688" y="5563"/>
                </a:cubicBezTo>
                <a:cubicBezTo>
                  <a:pt x="450377" y="16903"/>
                  <a:pt x="508964" y="66044"/>
                  <a:pt x="490065" y="130305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506408" y="2350272"/>
            <a:ext cx="470602" cy="488155"/>
            <a:chOff x="3343330" y="2687849"/>
            <a:chExt cx="600012" cy="690158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13591" y="1675422"/>
            <a:ext cx="484627" cy="481342"/>
            <a:chOff x="3343330" y="2687849"/>
            <a:chExt cx="600012" cy="690158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reeform 23"/>
          <p:cNvSpPr/>
          <p:nvPr/>
        </p:nvSpPr>
        <p:spPr>
          <a:xfrm>
            <a:off x="5879934" y="2537702"/>
            <a:ext cx="427848" cy="424016"/>
          </a:xfrm>
          <a:custGeom>
            <a:avLst/>
            <a:gdLst>
              <a:gd name="connsiteX0" fmla="*/ 344102 w 427848"/>
              <a:gd name="connsiteY0" fmla="*/ 148978 h 424016"/>
              <a:gd name="connsiteX1" fmla="*/ 105969 w 427848"/>
              <a:gd name="connsiteY1" fmla="*/ 1555 h 424016"/>
              <a:gd name="connsiteX2" fmla="*/ 3912 w 427848"/>
              <a:gd name="connsiteY2" fmla="*/ 92277 h 424016"/>
              <a:gd name="connsiteX3" fmla="*/ 230705 w 427848"/>
              <a:gd name="connsiteY3" fmla="*/ 398463 h 424016"/>
              <a:gd name="connsiteX4" fmla="*/ 423479 w 427848"/>
              <a:gd name="connsiteY4" fmla="*/ 375782 h 424016"/>
              <a:gd name="connsiteX5" fmla="*/ 344102 w 427848"/>
              <a:gd name="connsiteY5" fmla="*/ 148978 h 42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848" h="424016">
                <a:moveTo>
                  <a:pt x="344102" y="148978"/>
                </a:moveTo>
                <a:cubicBezTo>
                  <a:pt x="291184" y="86607"/>
                  <a:pt x="162667" y="11005"/>
                  <a:pt x="105969" y="1555"/>
                </a:cubicBezTo>
                <a:cubicBezTo>
                  <a:pt x="49271" y="-7895"/>
                  <a:pt x="-16877" y="26126"/>
                  <a:pt x="3912" y="92277"/>
                </a:cubicBezTo>
                <a:cubicBezTo>
                  <a:pt x="24701" y="158428"/>
                  <a:pt x="160777" y="351212"/>
                  <a:pt x="230705" y="398463"/>
                </a:cubicBezTo>
                <a:cubicBezTo>
                  <a:pt x="300633" y="445714"/>
                  <a:pt x="404580" y="421143"/>
                  <a:pt x="423479" y="375782"/>
                </a:cubicBezTo>
                <a:cubicBezTo>
                  <a:pt x="442378" y="330421"/>
                  <a:pt x="397020" y="211349"/>
                  <a:pt x="344102" y="148978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904594" y="2592907"/>
            <a:ext cx="496957" cy="475122"/>
            <a:chOff x="3343330" y="2687849"/>
            <a:chExt cx="600012" cy="690158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 29"/>
          <p:cNvSpPr/>
          <p:nvPr/>
        </p:nvSpPr>
        <p:spPr>
          <a:xfrm>
            <a:off x="6008582" y="1412434"/>
            <a:ext cx="1394776" cy="196925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66977" y="1332876"/>
            <a:ext cx="5112761" cy="556165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Central America gyres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Large low-level circulation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Algorithm identified characteristics similar to MGs and MDs</a:t>
            </a:r>
          </a:p>
          <a:p>
            <a:pPr marL="365760" lvl="1" indent="0">
              <a:buFont typeface="Wingdings 2"/>
              <a:buNone/>
            </a:pPr>
            <a:endParaRPr lang="en-US" sz="2400" dirty="0" smtClean="0">
              <a:solidFill>
                <a:srgbClr val="000090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66977" y="3064601"/>
            <a:ext cx="4855686" cy="145474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Climatology Identified </a:t>
            </a:r>
            <a:r>
              <a:rPr lang="en-US" sz="2400" b="1" dirty="0" smtClean="0"/>
              <a:t>42 Gyres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Two peaks</a:t>
            </a:r>
          </a:p>
          <a:p>
            <a:pPr lvl="2"/>
            <a:r>
              <a:rPr lang="en-US" sz="2100" dirty="0" smtClean="0">
                <a:solidFill>
                  <a:srgbClr val="000090"/>
                </a:solidFill>
              </a:rPr>
              <a:t>May/June </a:t>
            </a:r>
          </a:p>
          <a:p>
            <a:pPr lvl="2"/>
            <a:r>
              <a:rPr lang="en-US" sz="2100" dirty="0" smtClean="0">
                <a:solidFill>
                  <a:srgbClr val="000090"/>
                </a:solidFill>
              </a:rPr>
              <a:t>September/October</a:t>
            </a:r>
          </a:p>
          <a:p>
            <a:pPr lvl="2"/>
            <a:r>
              <a:rPr lang="en-US" sz="2100" dirty="0" smtClean="0">
                <a:solidFill>
                  <a:srgbClr val="000090"/>
                </a:solidFill>
              </a:rPr>
              <a:t>Mean westerly low-level flow more favored at these times</a:t>
            </a:r>
          </a:p>
          <a:p>
            <a:pPr lvl="3"/>
            <a:r>
              <a:rPr lang="en-US" sz="1800" dirty="0" smtClean="0">
                <a:solidFill>
                  <a:srgbClr val="000090"/>
                </a:solidFill>
              </a:rPr>
              <a:t>Favors corridor of cyclonic shear vorticity in EPAC</a:t>
            </a:r>
          </a:p>
          <a:p>
            <a:pPr marL="365760" lvl="1" indent="0">
              <a:buFont typeface="Wingdings 2"/>
              <a:buNone/>
            </a:pPr>
            <a:endParaRPr lang="en-US" sz="2400" dirty="0" smtClean="0">
              <a:solidFill>
                <a:srgbClr val="00009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022663" y="2865444"/>
            <a:ext cx="4089050" cy="3651503"/>
            <a:chOff x="5022663" y="2865444"/>
            <a:chExt cx="4089050" cy="3651503"/>
          </a:xfrm>
        </p:grpSpPr>
        <p:sp>
          <p:nvSpPr>
            <p:cNvPr id="13" name="Freeform 12"/>
            <p:cNvSpPr/>
            <p:nvPr/>
          </p:nvSpPr>
          <p:spPr>
            <a:xfrm>
              <a:off x="6572117" y="2865444"/>
              <a:ext cx="633313" cy="185740"/>
            </a:xfrm>
            <a:custGeom>
              <a:avLst/>
              <a:gdLst>
                <a:gd name="connsiteX0" fmla="*/ 468372 w 633313"/>
                <a:gd name="connsiteY0" fmla="*/ 2679 h 185740"/>
                <a:gd name="connsiteX1" fmla="*/ 3447 w 633313"/>
                <a:gd name="connsiteY1" fmla="*/ 48040 h 185740"/>
                <a:gd name="connsiteX2" fmla="*/ 275599 w 633313"/>
                <a:gd name="connsiteY2" fmla="*/ 184123 h 185740"/>
                <a:gd name="connsiteX3" fmla="*/ 627127 w 633313"/>
                <a:gd name="connsiteY3" fmla="*/ 116082 h 185740"/>
                <a:gd name="connsiteX4" fmla="*/ 468372 w 633313"/>
                <a:gd name="connsiteY4" fmla="*/ 2679 h 18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3313" h="185740">
                  <a:moveTo>
                    <a:pt x="468372" y="2679"/>
                  </a:moveTo>
                  <a:cubicBezTo>
                    <a:pt x="364425" y="-8661"/>
                    <a:pt x="35576" y="17799"/>
                    <a:pt x="3447" y="48040"/>
                  </a:cubicBezTo>
                  <a:cubicBezTo>
                    <a:pt x="-28682" y="78281"/>
                    <a:pt x="171652" y="172783"/>
                    <a:pt x="275599" y="184123"/>
                  </a:cubicBezTo>
                  <a:cubicBezTo>
                    <a:pt x="379546" y="195463"/>
                    <a:pt x="596888" y="144433"/>
                    <a:pt x="627127" y="116082"/>
                  </a:cubicBezTo>
                  <a:cubicBezTo>
                    <a:pt x="657366" y="87731"/>
                    <a:pt x="572319" y="14019"/>
                    <a:pt x="468372" y="2679"/>
                  </a:cubicBezTo>
                  <a:close/>
                </a:path>
              </a:pathLst>
            </a:custGeom>
            <a:solidFill>
              <a:srgbClr val="FF6600">
                <a:alpha val="40000"/>
              </a:srgbClr>
            </a:solidFill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0800000">
              <a:off x="6160981" y="2981526"/>
              <a:ext cx="1394776" cy="196925"/>
            </a:xfrm>
            <a:custGeom>
              <a:avLst/>
              <a:gdLst>
                <a:gd name="connsiteX0" fmla="*/ 1394776 w 1394776"/>
                <a:gd name="connsiteY0" fmla="*/ 83522 h 196925"/>
                <a:gd name="connsiteX1" fmla="*/ 589662 w 1394776"/>
                <a:gd name="connsiteY1" fmla="*/ 4141 h 196925"/>
                <a:gd name="connsiteX2" fmla="*/ 0 w 1394776"/>
                <a:gd name="connsiteY2" fmla="*/ 196925 h 1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776" h="196925">
                  <a:moveTo>
                    <a:pt x="1394776" y="83522"/>
                  </a:moveTo>
                  <a:cubicBezTo>
                    <a:pt x="1108450" y="34381"/>
                    <a:pt x="822125" y="-14759"/>
                    <a:pt x="589662" y="4141"/>
                  </a:cubicBezTo>
                  <a:cubicBezTo>
                    <a:pt x="357199" y="23041"/>
                    <a:pt x="178599" y="109983"/>
                    <a:pt x="0" y="196925"/>
                  </a:cubicBezTo>
                </a:path>
              </a:pathLst>
            </a:cu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7" name="Chart 3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09791752"/>
                </p:ext>
              </p:extLst>
            </p:nvPr>
          </p:nvGraphicFramePr>
          <p:xfrm>
            <a:off x="5022663" y="3485975"/>
            <a:ext cx="4089050" cy="3030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6" name="Straight Arrow Connector 35"/>
            <p:cNvCxnSpPr/>
            <p:nvPr/>
          </p:nvCxnSpPr>
          <p:spPr>
            <a:xfrm>
              <a:off x="6000314" y="3800735"/>
              <a:ext cx="385548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6756900" y="3800735"/>
              <a:ext cx="468102" cy="0"/>
            </a:xfrm>
            <a:prstGeom prst="straightConnector1">
              <a:avLst/>
            </a:prstGeom>
            <a:ln w="50800">
              <a:solidFill>
                <a:srgbClr val="00009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7630053" y="3797600"/>
              <a:ext cx="903257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615604" y="3788097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03027" y="3776757"/>
              <a:ext cx="0" cy="2057012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000314" y="3325593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55779" y="3325593"/>
              <a:ext cx="29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</a:rPr>
                <a:t>E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819648" y="3325593"/>
              <a:ext cx="367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W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33133" y="2654552"/>
            <a:ext cx="496957" cy="530658"/>
            <a:chOff x="3343330" y="2687849"/>
            <a:chExt cx="600012" cy="690158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5702411" y="1620699"/>
            <a:ext cx="2052475" cy="1360827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500-1000 km Radius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6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3624"/>
          <a:stretch/>
        </p:blipFill>
        <p:spPr>
          <a:xfrm>
            <a:off x="4554886" y="2469134"/>
            <a:ext cx="4527494" cy="4370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" y="2458940"/>
            <a:ext cx="4474845" cy="43717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1169" y="185873"/>
              <a:ext cx="351708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Literature Review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sz="2000" dirty="0" err="1" smtClean="0">
                <a:solidFill>
                  <a:srgbClr val="000090"/>
                </a:solidFill>
              </a:rPr>
              <a:t>Vollaro</a:t>
            </a:r>
            <a:r>
              <a:rPr lang="en-US" sz="2000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Harr et al.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510" y="2663077"/>
            <a:ext cx="2028395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Lifespan: 3-15 days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165611" y="2663077"/>
            <a:ext cx="190103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Lifespan: 3-5 days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48608" y="6622692"/>
            <a:ext cx="395392" cy="235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02257" y="474732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99514" y="474732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5992" y="6205799"/>
            <a:ext cx="2621230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Gyre identified by Lander (1994)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130334" y="6205799"/>
            <a:ext cx="3262432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Depression identified by Harr et al. (1996)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979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8309" b="21618"/>
          <a:stretch/>
        </p:blipFill>
        <p:spPr>
          <a:xfrm>
            <a:off x="443869" y="1516466"/>
            <a:ext cx="7397811" cy="50394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2515294" y="1183817"/>
            <a:ext cx="6529058" cy="1309704"/>
            <a:chOff x="2294220" y="901619"/>
            <a:chExt cx="6529058" cy="1309704"/>
          </a:xfrm>
        </p:grpSpPr>
        <p:grpSp>
          <p:nvGrpSpPr>
            <p:cNvPr id="4" name="Group 3"/>
            <p:cNvGrpSpPr/>
            <p:nvPr/>
          </p:nvGrpSpPr>
          <p:grpSpPr>
            <a:xfrm>
              <a:off x="2294220" y="901619"/>
              <a:ext cx="6529058" cy="1309703"/>
              <a:chOff x="13368300" y="14777948"/>
              <a:chExt cx="12448801" cy="2605809"/>
            </a:xfrm>
          </p:grpSpPr>
          <p:pic>
            <p:nvPicPr>
              <p:cNvPr id="6" name="Picture 5" descr="Slide3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2" t="79024" r="16748" b="11904"/>
              <a:stretch/>
            </p:blipFill>
            <p:spPr>
              <a:xfrm>
                <a:off x="13368300" y="14777948"/>
                <a:ext cx="12448801" cy="1296107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7" name="Picture 6" descr="Slide3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38" t="88050" r="16712" b="2711"/>
              <a:stretch/>
            </p:blipFill>
            <p:spPr>
              <a:xfrm>
                <a:off x="13368300" y="16063892"/>
                <a:ext cx="12448801" cy="1319865"/>
              </a:xfrm>
              <a:prstGeom prst="rect">
                <a:avLst/>
              </a:prstGeom>
              <a:ln w="38100">
                <a:noFill/>
              </a:ln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294220" y="901619"/>
              <a:ext cx="6529058" cy="130970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69234"/>
            <a:ext cx="9191864" cy="964176"/>
            <a:chOff x="0" y="69234"/>
            <a:chExt cx="9191864" cy="9641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0" y="185873"/>
              <a:ext cx="919186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– Composites – </a:t>
              </a:r>
              <a:r>
                <a:rPr lang="en-US" sz="28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850 hPa Heights/Winds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74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91864" cy="964176"/>
            <a:chOff x="0" y="69234"/>
            <a:chExt cx="9191864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0" y="184278"/>
              <a:ext cx="9191864" cy="646331"/>
            </a:xfrm>
            <a:prstGeom prst="rect">
              <a:avLst/>
            </a:prstGeom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– Composites – </a:t>
              </a:r>
              <a:r>
                <a:rPr lang="en-US" sz="28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200 hPa Heights/Winds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pic>
        <p:nvPicPr>
          <p:cNvPr id="7" name="Picture 6" descr="Slide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r="7906" b="21618"/>
          <a:stretch/>
        </p:blipFill>
        <p:spPr>
          <a:xfrm>
            <a:off x="431536" y="1516466"/>
            <a:ext cx="7443931" cy="50394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 descr="Slide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6" t="80296" r="15186" b="2356"/>
          <a:stretch/>
        </p:blipFill>
        <p:spPr>
          <a:xfrm>
            <a:off x="3341344" y="1213063"/>
            <a:ext cx="5499038" cy="11897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615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249930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Conclusions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5737618" y="1522105"/>
            <a:ext cx="2324685" cy="1596798"/>
          </a:xfrm>
          <a:custGeom>
            <a:avLst/>
            <a:gdLst>
              <a:gd name="connsiteX0" fmla="*/ 497757 w 2324685"/>
              <a:gd name="connsiteY0" fmla="*/ 1005812 h 1596798"/>
              <a:gd name="connsiteX1" fmla="*/ 860626 w 2324685"/>
              <a:gd name="connsiteY1" fmla="*/ 1289317 h 1596798"/>
              <a:gd name="connsiteX2" fmla="*/ 1609042 w 2324685"/>
              <a:gd name="connsiteY2" fmla="*/ 1119214 h 1596798"/>
              <a:gd name="connsiteX3" fmla="*/ 1756457 w 2324685"/>
              <a:gd name="connsiteY3" fmla="*/ 631584 h 1596798"/>
              <a:gd name="connsiteX4" fmla="*/ 1472966 w 2324685"/>
              <a:gd name="connsiteY4" fmla="*/ 280037 h 1596798"/>
              <a:gd name="connsiteX5" fmla="*/ 1484306 w 2324685"/>
              <a:gd name="connsiteY5" fmla="*/ 7872 h 1596798"/>
              <a:gd name="connsiteX6" fmla="*/ 2073967 w 2324685"/>
              <a:gd name="connsiteY6" fmla="*/ 143955 h 1596798"/>
              <a:gd name="connsiteX7" fmla="*/ 2323439 w 2324685"/>
              <a:gd name="connsiteY7" fmla="*/ 835708 h 1596798"/>
              <a:gd name="connsiteX8" fmla="*/ 1983250 w 2324685"/>
              <a:gd name="connsiteY8" fmla="*/ 1334678 h 1596798"/>
              <a:gd name="connsiteX9" fmla="*/ 1291532 w 2324685"/>
              <a:gd name="connsiteY9" fmla="*/ 1584163 h 1596798"/>
              <a:gd name="connsiteX10" fmla="*/ 452399 w 2324685"/>
              <a:gd name="connsiteY10" fmla="*/ 1516122 h 1596798"/>
              <a:gd name="connsiteX11" fmla="*/ 21492 w 2324685"/>
              <a:gd name="connsiteY11" fmla="*/ 1141894 h 1596798"/>
              <a:gd name="connsiteX12" fmla="*/ 112210 w 2324685"/>
              <a:gd name="connsiteY12" fmla="*/ 869729 h 1596798"/>
              <a:gd name="connsiteX13" fmla="*/ 497757 w 2324685"/>
              <a:gd name="connsiteY13" fmla="*/ 1005812 h 159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685" h="1596798">
                <a:moveTo>
                  <a:pt x="497757" y="1005812"/>
                </a:moveTo>
                <a:cubicBezTo>
                  <a:pt x="622493" y="1075743"/>
                  <a:pt x="675412" y="1270417"/>
                  <a:pt x="860626" y="1289317"/>
                </a:cubicBezTo>
                <a:cubicBezTo>
                  <a:pt x="1045840" y="1308217"/>
                  <a:pt x="1459737" y="1228836"/>
                  <a:pt x="1609042" y="1119214"/>
                </a:cubicBezTo>
                <a:cubicBezTo>
                  <a:pt x="1758347" y="1009592"/>
                  <a:pt x="1779136" y="771447"/>
                  <a:pt x="1756457" y="631584"/>
                </a:cubicBezTo>
                <a:cubicBezTo>
                  <a:pt x="1733778" y="491721"/>
                  <a:pt x="1518324" y="383989"/>
                  <a:pt x="1472966" y="280037"/>
                </a:cubicBezTo>
                <a:cubicBezTo>
                  <a:pt x="1427608" y="176085"/>
                  <a:pt x="1384139" y="30552"/>
                  <a:pt x="1484306" y="7872"/>
                </a:cubicBezTo>
                <a:cubicBezTo>
                  <a:pt x="1584473" y="-14808"/>
                  <a:pt x="1934112" y="5982"/>
                  <a:pt x="2073967" y="143955"/>
                </a:cubicBezTo>
                <a:cubicBezTo>
                  <a:pt x="2213822" y="281928"/>
                  <a:pt x="2338558" y="637254"/>
                  <a:pt x="2323439" y="835708"/>
                </a:cubicBezTo>
                <a:cubicBezTo>
                  <a:pt x="2308320" y="1034162"/>
                  <a:pt x="2155235" y="1209935"/>
                  <a:pt x="1983250" y="1334678"/>
                </a:cubicBezTo>
                <a:cubicBezTo>
                  <a:pt x="1811265" y="1459421"/>
                  <a:pt x="1546674" y="1553922"/>
                  <a:pt x="1291532" y="1584163"/>
                </a:cubicBezTo>
                <a:cubicBezTo>
                  <a:pt x="1036390" y="1614404"/>
                  <a:pt x="664072" y="1589834"/>
                  <a:pt x="452399" y="1516122"/>
                </a:cubicBezTo>
                <a:cubicBezTo>
                  <a:pt x="240726" y="1442411"/>
                  <a:pt x="78190" y="1249626"/>
                  <a:pt x="21492" y="1141894"/>
                </a:cubicBezTo>
                <a:cubicBezTo>
                  <a:pt x="-35206" y="1034162"/>
                  <a:pt x="29053" y="892409"/>
                  <a:pt x="112210" y="869729"/>
                </a:cubicBezTo>
                <a:cubicBezTo>
                  <a:pt x="195367" y="847049"/>
                  <a:pt x="373021" y="935881"/>
                  <a:pt x="497757" y="1005812"/>
                </a:cubicBezTo>
                <a:close/>
              </a:path>
            </a:pathLst>
          </a:custGeom>
          <a:solidFill>
            <a:srgbClr val="FF6600">
              <a:alpha val="2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390510" y="1700080"/>
            <a:ext cx="492203" cy="506888"/>
          </a:xfrm>
          <a:custGeom>
            <a:avLst/>
            <a:gdLst>
              <a:gd name="connsiteX0" fmla="*/ 364377 w 492203"/>
              <a:gd name="connsiteY0" fmla="*/ 102062 h 506888"/>
              <a:gd name="connsiteX1" fmla="*/ 148923 w 492203"/>
              <a:gd name="connsiteY1" fmla="*/ 0 h 506888"/>
              <a:gd name="connsiteX2" fmla="*/ 1508 w 492203"/>
              <a:gd name="connsiteY2" fmla="*/ 102062 h 506888"/>
              <a:gd name="connsiteX3" fmla="*/ 239641 w 492203"/>
              <a:gd name="connsiteY3" fmla="*/ 442269 h 506888"/>
              <a:gd name="connsiteX4" fmla="*/ 489113 w 492203"/>
              <a:gd name="connsiteY4" fmla="*/ 476290 h 506888"/>
              <a:gd name="connsiteX5" fmla="*/ 364377 w 492203"/>
              <a:gd name="connsiteY5" fmla="*/ 102062 h 5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203" h="506888">
                <a:moveTo>
                  <a:pt x="364377" y="102062"/>
                </a:moveTo>
                <a:cubicBezTo>
                  <a:pt x="307679" y="22680"/>
                  <a:pt x="209401" y="0"/>
                  <a:pt x="148923" y="0"/>
                </a:cubicBezTo>
                <a:cubicBezTo>
                  <a:pt x="88445" y="0"/>
                  <a:pt x="-13612" y="28350"/>
                  <a:pt x="1508" y="102062"/>
                </a:cubicBezTo>
                <a:cubicBezTo>
                  <a:pt x="16628" y="175774"/>
                  <a:pt x="158373" y="379898"/>
                  <a:pt x="239641" y="442269"/>
                </a:cubicBezTo>
                <a:cubicBezTo>
                  <a:pt x="320908" y="504640"/>
                  <a:pt x="468324" y="532991"/>
                  <a:pt x="489113" y="476290"/>
                </a:cubicBezTo>
                <a:cubicBezTo>
                  <a:pt x="509902" y="419589"/>
                  <a:pt x="421075" y="181444"/>
                  <a:pt x="364377" y="102062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400897" y="2374931"/>
            <a:ext cx="493720" cy="472148"/>
          </a:xfrm>
          <a:custGeom>
            <a:avLst/>
            <a:gdLst>
              <a:gd name="connsiteX0" fmla="*/ 490065 w 493720"/>
              <a:gd name="connsiteY0" fmla="*/ 130305 h 472148"/>
              <a:gd name="connsiteX1" fmla="*/ 297291 w 493720"/>
              <a:gd name="connsiteY1" fmla="*/ 391130 h 472148"/>
              <a:gd name="connsiteX2" fmla="*/ 25140 w 493720"/>
              <a:gd name="connsiteY2" fmla="*/ 470512 h 472148"/>
              <a:gd name="connsiteX3" fmla="*/ 36480 w 493720"/>
              <a:gd name="connsiteY3" fmla="*/ 334429 h 472148"/>
              <a:gd name="connsiteX4" fmla="*/ 240593 w 493720"/>
              <a:gd name="connsiteY4" fmla="*/ 50924 h 472148"/>
              <a:gd name="connsiteX5" fmla="*/ 410688 w 493720"/>
              <a:gd name="connsiteY5" fmla="*/ 5563 h 472148"/>
              <a:gd name="connsiteX6" fmla="*/ 490065 w 493720"/>
              <a:gd name="connsiteY6" fmla="*/ 130305 h 47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720" h="472148">
                <a:moveTo>
                  <a:pt x="490065" y="130305"/>
                </a:moveTo>
                <a:cubicBezTo>
                  <a:pt x="471166" y="194566"/>
                  <a:pt x="374779" y="334429"/>
                  <a:pt x="297291" y="391130"/>
                </a:cubicBezTo>
                <a:cubicBezTo>
                  <a:pt x="219803" y="447831"/>
                  <a:pt x="68608" y="479962"/>
                  <a:pt x="25140" y="470512"/>
                </a:cubicBezTo>
                <a:cubicBezTo>
                  <a:pt x="-18328" y="461062"/>
                  <a:pt x="571" y="404360"/>
                  <a:pt x="36480" y="334429"/>
                </a:cubicBezTo>
                <a:cubicBezTo>
                  <a:pt x="72389" y="264498"/>
                  <a:pt x="178225" y="105735"/>
                  <a:pt x="240593" y="50924"/>
                </a:cubicBezTo>
                <a:cubicBezTo>
                  <a:pt x="302961" y="-3887"/>
                  <a:pt x="370999" y="-5777"/>
                  <a:pt x="410688" y="5563"/>
                </a:cubicBezTo>
                <a:cubicBezTo>
                  <a:pt x="450377" y="16903"/>
                  <a:pt x="508964" y="66044"/>
                  <a:pt x="490065" y="130305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506408" y="2350272"/>
            <a:ext cx="470602" cy="488155"/>
            <a:chOff x="3343330" y="2687849"/>
            <a:chExt cx="600012" cy="690158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 15"/>
          <p:cNvSpPr/>
          <p:nvPr/>
        </p:nvSpPr>
        <p:spPr>
          <a:xfrm>
            <a:off x="6572117" y="2865444"/>
            <a:ext cx="633313" cy="185740"/>
          </a:xfrm>
          <a:custGeom>
            <a:avLst/>
            <a:gdLst>
              <a:gd name="connsiteX0" fmla="*/ 468372 w 633313"/>
              <a:gd name="connsiteY0" fmla="*/ 2679 h 185740"/>
              <a:gd name="connsiteX1" fmla="*/ 3447 w 633313"/>
              <a:gd name="connsiteY1" fmla="*/ 48040 h 185740"/>
              <a:gd name="connsiteX2" fmla="*/ 275599 w 633313"/>
              <a:gd name="connsiteY2" fmla="*/ 184123 h 185740"/>
              <a:gd name="connsiteX3" fmla="*/ 627127 w 633313"/>
              <a:gd name="connsiteY3" fmla="*/ 116082 h 185740"/>
              <a:gd name="connsiteX4" fmla="*/ 468372 w 633313"/>
              <a:gd name="connsiteY4" fmla="*/ 2679 h 18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313" h="185740">
                <a:moveTo>
                  <a:pt x="468372" y="2679"/>
                </a:moveTo>
                <a:cubicBezTo>
                  <a:pt x="364425" y="-8661"/>
                  <a:pt x="35576" y="17799"/>
                  <a:pt x="3447" y="48040"/>
                </a:cubicBezTo>
                <a:cubicBezTo>
                  <a:pt x="-28682" y="78281"/>
                  <a:pt x="171652" y="172783"/>
                  <a:pt x="275599" y="184123"/>
                </a:cubicBezTo>
                <a:cubicBezTo>
                  <a:pt x="379546" y="195463"/>
                  <a:pt x="596888" y="144433"/>
                  <a:pt x="627127" y="116082"/>
                </a:cubicBezTo>
                <a:cubicBezTo>
                  <a:pt x="657366" y="87731"/>
                  <a:pt x="572319" y="14019"/>
                  <a:pt x="468372" y="2679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733133" y="2654552"/>
            <a:ext cx="496957" cy="530658"/>
            <a:chOff x="3343330" y="2687849"/>
            <a:chExt cx="600012" cy="69015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13591" y="1675422"/>
            <a:ext cx="484627" cy="481342"/>
            <a:chOff x="3343330" y="2687849"/>
            <a:chExt cx="600012" cy="690158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/>
          <p:cNvSpPr/>
          <p:nvPr/>
        </p:nvSpPr>
        <p:spPr>
          <a:xfrm>
            <a:off x="5879934" y="2537702"/>
            <a:ext cx="427848" cy="424016"/>
          </a:xfrm>
          <a:custGeom>
            <a:avLst/>
            <a:gdLst>
              <a:gd name="connsiteX0" fmla="*/ 344102 w 427848"/>
              <a:gd name="connsiteY0" fmla="*/ 148978 h 424016"/>
              <a:gd name="connsiteX1" fmla="*/ 105969 w 427848"/>
              <a:gd name="connsiteY1" fmla="*/ 1555 h 424016"/>
              <a:gd name="connsiteX2" fmla="*/ 3912 w 427848"/>
              <a:gd name="connsiteY2" fmla="*/ 92277 h 424016"/>
              <a:gd name="connsiteX3" fmla="*/ 230705 w 427848"/>
              <a:gd name="connsiteY3" fmla="*/ 398463 h 424016"/>
              <a:gd name="connsiteX4" fmla="*/ 423479 w 427848"/>
              <a:gd name="connsiteY4" fmla="*/ 375782 h 424016"/>
              <a:gd name="connsiteX5" fmla="*/ 344102 w 427848"/>
              <a:gd name="connsiteY5" fmla="*/ 148978 h 42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848" h="424016">
                <a:moveTo>
                  <a:pt x="344102" y="148978"/>
                </a:moveTo>
                <a:cubicBezTo>
                  <a:pt x="291184" y="86607"/>
                  <a:pt x="162667" y="11005"/>
                  <a:pt x="105969" y="1555"/>
                </a:cubicBezTo>
                <a:cubicBezTo>
                  <a:pt x="49271" y="-7895"/>
                  <a:pt x="-16877" y="26126"/>
                  <a:pt x="3912" y="92277"/>
                </a:cubicBezTo>
                <a:cubicBezTo>
                  <a:pt x="24701" y="158428"/>
                  <a:pt x="160777" y="351212"/>
                  <a:pt x="230705" y="398463"/>
                </a:cubicBezTo>
                <a:cubicBezTo>
                  <a:pt x="300633" y="445714"/>
                  <a:pt x="404580" y="421143"/>
                  <a:pt x="423479" y="375782"/>
                </a:cubicBezTo>
                <a:cubicBezTo>
                  <a:pt x="442378" y="330421"/>
                  <a:pt x="397020" y="211349"/>
                  <a:pt x="344102" y="148978"/>
                </a:cubicBezTo>
                <a:close/>
              </a:path>
            </a:pathLst>
          </a:custGeom>
          <a:solidFill>
            <a:srgbClr val="FF6600">
              <a:alpha val="4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904594" y="2592907"/>
            <a:ext cx="496957" cy="475122"/>
            <a:chOff x="3343330" y="2687849"/>
            <a:chExt cx="600012" cy="690158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 32"/>
          <p:cNvSpPr/>
          <p:nvPr/>
        </p:nvSpPr>
        <p:spPr>
          <a:xfrm>
            <a:off x="6008582" y="1412434"/>
            <a:ext cx="1394776" cy="196925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0800000">
            <a:off x="6160981" y="2981526"/>
            <a:ext cx="1394776" cy="196925"/>
          </a:xfrm>
          <a:custGeom>
            <a:avLst/>
            <a:gdLst>
              <a:gd name="connsiteX0" fmla="*/ 1394776 w 1394776"/>
              <a:gd name="connsiteY0" fmla="*/ 83522 h 196925"/>
              <a:gd name="connsiteX1" fmla="*/ 589662 w 1394776"/>
              <a:gd name="connsiteY1" fmla="*/ 4141 h 196925"/>
              <a:gd name="connsiteX2" fmla="*/ 0 w 1394776"/>
              <a:gd name="connsiteY2" fmla="*/ 196925 h 1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4776" h="196925">
                <a:moveTo>
                  <a:pt x="1394776" y="83522"/>
                </a:moveTo>
                <a:cubicBezTo>
                  <a:pt x="1108450" y="34381"/>
                  <a:pt x="822125" y="-14759"/>
                  <a:pt x="589662" y="4141"/>
                </a:cubicBezTo>
                <a:cubicBezTo>
                  <a:pt x="357199" y="23041"/>
                  <a:pt x="178599" y="109983"/>
                  <a:pt x="0" y="19692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702411" y="1620699"/>
            <a:ext cx="2052475" cy="1360827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500-1000 km Radius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166977" y="1332876"/>
            <a:ext cx="4949841" cy="556165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Central America gyres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Large low-level circulation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Deep convection and vorticity on south/east periphery 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Smaller and shorter than West Pacific MGs and MDs</a:t>
            </a:r>
          </a:p>
          <a:p>
            <a:pPr marL="365760" lvl="1" indent="0">
              <a:buFont typeface="Wingdings 2"/>
              <a:buNone/>
            </a:pPr>
            <a:endParaRPr lang="en-US" sz="2400" dirty="0" smtClean="0">
              <a:solidFill>
                <a:srgbClr val="000090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166977" y="3785079"/>
            <a:ext cx="4855686" cy="1454741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Climatology Identified </a:t>
            </a:r>
            <a:r>
              <a:rPr lang="en-US" sz="2400" b="1" dirty="0" smtClean="0"/>
              <a:t>19 Gyres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Two peaks</a:t>
            </a:r>
          </a:p>
          <a:p>
            <a:pPr lvl="2"/>
            <a:r>
              <a:rPr lang="en-US" sz="2100" dirty="0" smtClean="0">
                <a:solidFill>
                  <a:srgbClr val="000090"/>
                </a:solidFill>
              </a:rPr>
              <a:t>May/June </a:t>
            </a:r>
          </a:p>
          <a:p>
            <a:pPr lvl="2"/>
            <a:r>
              <a:rPr lang="en-US" sz="2100" dirty="0" smtClean="0">
                <a:solidFill>
                  <a:srgbClr val="000090"/>
                </a:solidFill>
              </a:rPr>
              <a:t>September/October</a:t>
            </a:r>
          </a:p>
          <a:p>
            <a:pPr marL="365760" lvl="1" indent="0">
              <a:buFont typeface="Wingdings 2"/>
              <a:buNone/>
            </a:pPr>
            <a:endParaRPr lang="en-US" sz="2400" dirty="0" smtClean="0">
              <a:solidFill>
                <a:srgbClr val="000090"/>
              </a:solidFill>
            </a:endParaRPr>
          </a:p>
        </p:txBody>
      </p:sp>
      <p:graphicFrame>
        <p:nvGraphicFramePr>
          <p:cNvPr id="55" name="Chart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942963"/>
              </p:ext>
            </p:extLst>
          </p:nvPr>
        </p:nvGraphicFramePr>
        <p:xfrm>
          <a:off x="4649020" y="3344238"/>
          <a:ext cx="4489850" cy="346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042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249930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Conclusions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66977" y="1101430"/>
            <a:ext cx="8155557" cy="556165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Composite Analysis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Anomalous low-level flow precedes gyre 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Signal for anticyclonic wave breaking in upper levels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Accumulation of high precipitable water within gyre</a:t>
            </a:r>
          </a:p>
        </p:txBody>
      </p:sp>
      <p:pic>
        <p:nvPicPr>
          <p:cNvPr id="37" name="Picture 36" descr="Slide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r="8309" b="21618"/>
          <a:stretch/>
        </p:blipFill>
        <p:spPr>
          <a:xfrm>
            <a:off x="443869" y="3032931"/>
            <a:ext cx="3781103" cy="2575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1267165" y="6339247"/>
            <a:ext cx="2266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Low – Level Composite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177050" y="6339247"/>
            <a:ext cx="256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Upper – Level Composite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779606" y="5633166"/>
            <a:ext cx="3264529" cy="654852"/>
            <a:chOff x="13368300" y="14777948"/>
            <a:chExt cx="12448801" cy="2605809"/>
          </a:xfrm>
        </p:grpSpPr>
        <p:pic>
          <p:nvPicPr>
            <p:cNvPr id="43" name="Picture 42" descr="Slide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2" t="79024" r="16748" b="11904"/>
            <a:stretch/>
          </p:blipFill>
          <p:spPr>
            <a:xfrm>
              <a:off x="13368300" y="14777948"/>
              <a:ext cx="12448801" cy="129610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44" name="Picture 43" descr="Slide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8" t="88050" r="16712" b="2711"/>
            <a:stretch/>
          </p:blipFill>
          <p:spPr>
            <a:xfrm>
              <a:off x="13368300" y="16063892"/>
              <a:ext cx="12448801" cy="1319865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42" name="Rectangle 41"/>
          <p:cNvSpPr/>
          <p:nvPr/>
        </p:nvSpPr>
        <p:spPr>
          <a:xfrm>
            <a:off x="779606" y="5633166"/>
            <a:ext cx="3264529" cy="654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lide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r="7906" b="21618"/>
          <a:stretch/>
        </p:blipFill>
        <p:spPr>
          <a:xfrm>
            <a:off x="4646658" y="3032931"/>
            <a:ext cx="3804676" cy="25757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 descr="Slide7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6" t="80296" r="15186" b="2356"/>
          <a:stretch/>
        </p:blipFill>
        <p:spPr>
          <a:xfrm>
            <a:off x="5187998" y="5655064"/>
            <a:ext cx="2634946" cy="5700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931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66977" y="185873"/>
              <a:ext cx="309712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Case Examples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1033411"/>
            <a:ext cx="9143999" cy="5197382"/>
            <a:chOff x="17191903" y="24082460"/>
            <a:chExt cx="12816704" cy="8289000"/>
          </a:xfrm>
        </p:grpSpPr>
        <p:grpSp>
          <p:nvGrpSpPr>
            <p:cNvPr id="8" name="Group 7"/>
            <p:cNvGrpSpPr/>
            <p:nvPr/>
          </p:nvGrpSpPr>
          <p:grpSpPr>
            <a:xfrm>
              <a:off x="17191903" y="24082460"/>
              <a:ext cx="12816704" cy="8289000"/>
              <a:chOff x="8388507" y="24473136"/>
              <a:chExt cx="12816704" cy="82890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8388507" y="24473136"/>
                <a:ext cx="12816704" cy="8289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Slide2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" r="4099"/>
              <a:stretch/>
            </p:blipFill>
            <p:spPr>
              <a:xfrm>
                <a:off x="8538899" y="28552970"/>
                <a:ext cx="4381390" cy="3571875"/>
              </a:xfrm>
              <a:prstGeom prst="rect">
                <a:avLst/>
              </a:prstGeom>
            </p:spPr>
          </p:pic>
          <p:pic>
            <p:nvPicPr>
              <p:cNvPr id="29" name="Picture 28" descr="Slide3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8" r="3784" b="4209"/>
              <a:stretch/>
            </p:blipFill>
            <p:spPr>
              <a:xfrm>
                <a:off x="12909639" y="25143657"/>
                <a:ext cx="4061765" cy="3421522"/>
              </a:xfrm>
              <a:prstGeom prst="rect">
                <a:avLst/>
              </a:prstGeom>
            </p:spPr>
          </p:pic>
          <p:pic>
            <p:nvPicPr>
              <p:cNvPr id="30" name="Picture 29" descr="Slide4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8" r="3785"/>
              <a:stretch/>
            </p:blipFill>
            <p:spPr>
              <a:xfrm>
                <a:off x="12909639" y="28565178"/>
                <a:ext cx="4061765" cy="3571875"/>
              </a:xfrm>
              <a:prstGeom prst="rect">
                <a:avLst/>
              </a:prstGeom>
            </p:spPr>
          </p:pic>
          <p:pic>
            <p:nvPicPr>
              <p:cNvPr id="31" name="Picture 30" descr="Slide5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r="3748" b="4209"/>
              <a:stretch/>
            </p:blipFill>
            <p:spPr>
              <a:xfrm>
                <a:off x="16974072" y="25143656"/>
                <a:ext cx="4064345" cy="3421523"/>
              </a:xfrm>
              <a:prstGeom prst="rect">
                <a:avLst/>
              </a:prstGeom>
            </p:spPr>
          </p:pic>
          <p:pic>
            <p:nvPicPr>
              <p:cNvPr id="32" name="Picture 31" descr="Slide6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r="3748"/>
              <a:stretch/>
            </p:blipFill>
            <p:spPr>
              <a:xfrm>
                <a:off x="16974072" y="28565178"/>
                <a:ext cx="4064346" cy="3571875"/>
              </a:xfrm>
              <a:prstGeom prst="rect">
                <a:avLst/>
              </a:prstGeom>
            </p:spPr>
          </p:pic>
        </p:grpSp>
        <p:pic>
          <p:nvPicPr>
            <p:cNvPr id="9" name="Picture 8" descr="Slide8.png"/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r="6231" b="5100"/>
            <a:stretch/>
          </p:blipFill>
          <p:spPr>
            <a:xfrm>
              <a:off x="25774800" y="24755927"/>
              <a:ext cx="3950555" cy="3389696"/>
            </a:xfrm>
            <a:prstGeom prst="rect">
              <a:avLst/>
            </a:prstGeom>
          </p:spPr>
        </p:pic>
        <p:pic>
          <p:nvPicPr>
            <p:cNvPr id="10" name="Picture 9" descr="Slide5.png"/>
            <p:cNvPicPr>
              <a:picLocks noChangeAspect="1"/>
            </p:cNvPicPr>
            <p:nvPr/>
          </p:nvPicPr>
          <p:blipFill rotWithShape="1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5" r="6222" b="5528"/>
            <a:stretch/>
          </p:blipFill>
          <p:spPr>
            <a:xfrm>
              <a:off x="21723685" y="24755256"/>
              <a:ext cx="3936343" cy="3374408"/>
            </a:xfrm>
            <a:prstGeom prst="rect">
              <a:avLst/>
            </a:prstGeom>
          </p:spPr>
        </p:pic>
        <p:pic>
          <p:nvPicPr>
            <p:cNvPr id="11" name="Picture 10" descr="Slide2.png"/>
            <p:cNvPicPr>
              <a:picLocks noChangeAspect="1"/>
            </p:cNvPicPr>
            <p:nvPr/>
          </p:nvPicPr>
          <p:blipFill rotWithShape="1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" r="3992" b="4325"/>
            <a:stretch/>
          </p:blipFill>
          <p:spPr>
            <a:xfrm>
              <a:off x="17348775" y="24750764"/>
              <a:ext cx="4381390" cy="341739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2"/>
            <a:srcRect l="37308" t="76212" r="32735" b="15442"/>
            <a:stretch/>
          </p:blipFill>
          <p:spPr>
            <a:xfrm>
              <a:off x="17342295" y="31835672"/>
              <a:ext cx="2092497" cy="45047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2272831" y="27960342"/>
              <a:ext cx="2996148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0600 UTC 6 Oct 2005</a:t>
              </a:r>
              <a:endParaRPr lang="en-US" sz="16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231732" y="27931460"/>
              <a:ext cx="2996148" cy="4361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 smtClean="0"/>
                <a:t>0000 UTC 7 Sep 1998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165198" y="27892818"/>
              <a:ext cx="3141519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1200 UTC 27 Oct 2010</a:t>
              </a:r>
              <a:endParaRPr lang="en-US" sz="1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547665" y="24215858"/>
              <a:ext cx="2189465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Terrain Induced</a:t>
              </a:r>
              <a:endParaRPr lang="en-US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635090" y="24215858"/>
              <a:ext cx="4166581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Upper-Level Trough Interaction</a:t>
              </a:r>
              <a:endParaRPr lang="en-US" sz="16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739356" y="24215858"/>
              <a:ext cx="2227940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Predecessor TC</a:t>
              </a:r>
              <a:endParaRPr lang="en-US" sz="16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/>
            <a:srcRect l="16425" t="93979" r="9820"/>
            <a:stretch/>
          </p:blipFill>
          <p:spPr>
            <a:xfrm>
              <a:off x="24935759" y="31895852"/>
              <a:ext cx="4496105" cy="33553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434793" y="31746376"/>
              <a:ext cx="1793087" cy="47975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[10</a:t>
              </a:r>
              <a:r>
                <a:rPr lang="en-US" sz="1600" b="1" baseline="30000" dirty="0" smtClean="0"/>
                <a:t>-5</a:t>
              </a:r>
              <a:r>
                <a:rPr lang="en-US" sz="1600" b="1" dirty="0" smtClean="0"/>
                <a:t> s</a:t>
              </a:r>
              <a:r>
                <a:rPr lang="en-US" sz="1600" b="1" baseline="30000" dirty="0" smtClean="0"/>
                <a:t>-1</a:t>
              </a:r>
              <a:r>
                <a:rPr lang="en-US" sz="1600" b="1" dirty="0" smtClean="0"/>
                <a:t>]</a:t>
              </a:r>
              <a:endParaRPr lang="en-US" sz="1600" b="1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60885" y="31751632"/>
              <a:ext cx="1048371" cy="47975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[</a:t>
              </a:r>
              <a:r>
                <a:rPr lang="en-US" sz="1600" b="1" baseline="30000" dirty="0" err="1" smtClean="0"/>
                <a:t>o</a:t>
              </a:r>
              <a:r>
                <a:rPr lang="en-US" sz="1600" b="1" dirty="0" err="1" smtClean="0"/>
                <a:t>C</a:t>
              </a:r>
              <a:r>
                <a:rPr lang="en-US" sz="1600" b="1" dirty="0" smtClean="0"/>
                <a:t>]</a:t>
              </a:r>
              <a:endParaRPr lang="en-US" sz="1600" b="1" baseline="30000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107296" y="6332393"/>
            <a:ext cx="859964" cy="403687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2717143" y="6423833"/>
            <a:ext cx="324600" cy="284480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431775" y="6303557"/>
            <a:ext cx="487680" cy="497840"/>
          </a:xfrm>
          <a:custGeom>
            <a:avLst/>
            <a:gdLst>
              <a:gd name="connsiteX0" fmla="*/ 111760 w 1330960"/>
              <a:gd name="connsiteY0" fmla="*/ 1290320 h 1290320"/>
              <a:gd name="connsiteX1" fmla="*/ 690880 w 1330960"/>
              <a:gd name="connsiteY1" fmla="*/ 1290320 h 1290320"/>
              <a:gd name="connsiteX2" fmla="*/ 792480 w 1330960"/>
              <a:gd name="connsiteY2" fmla="*/ 1239520 h 1290320"/>
              <a:gd name="connsiteX3" fmla="*/ 822960 w 1330960"/>
              <a:gd name="connsiteY3" fmla="*/ 1127760 h 1290320"/>
              <a:gd name="connsiteX4" fmla="*/ 701040 w 1330960"/>
              <a:gd name="connsiteY4" fmla="*/ 1036320 h 1290320"/>
              <a:gd name="connsiteX5" fmla="*/ 822960 w 1330960"/>
              <a:gd name="connsiteY5" fmla="*/ 985520 h 1290320"/>
              <a:gd name="connsiteX6" fmla="*/ 822960 w 1330960"/>
              <a:gd name="connsiteY6" fmla="*/ 985520 h 1290320"/>
              <a:gd name="connsiteX7" fmla="*/ 812800 w 1330960"/>
              <a:gd name="connsiteY7" fmla="*/ 822960 h 1290320"/>
              <a:gd name="connsiteX8" fmla="*/ 711200 w 1330960"/>
              <a:gd name="connsiteY8" fmla="*/ 792480 h 1290320"/>
              <a:gd name="connsiteX9" fmla="*/ 822960 w 1330960"/>
              <a:gd name="connsiteY9" fmla="*/ 690880 h 1290320"/>
              <a:gd name="connsiteX10" fmla="*/ 822960 w 1330960"/>
              <a:gd name="connsiteY10" fmla="*/ 690880 h 1290320"/>
              <a:gd name="connsiteX11" fmla="*/ 833120 w 1330960"/>
              <a:gd name="connsiteY11" fmla="*/ 558800 h 1290320"/>
              <a:gd name="connsiteX12" fmla="*/ 751840 w 1330960"/>
              <a:gd name="connsiteY12" fmla="*/ 528320 h 1290320"/>
              <a:gd name="connsiteX13" fmla="*/ 833120 w 1330960"/>
              <a:gd name="connsiteY13" fmla="*/ 447040 h 1290320"/>
              <a:gd name="connsiteX14" fmla="*/ 833120 w 1330960"/>
              <a:gd name="connsiteY14" fmla="*/ 447040 h 1290320"/>
              <a:gd name="connsiteX15" fmla="*/ 843280 w 1330960"/>
              <a:gd name="connsiteY15" fmla="*/ 314960 h 1290320"/>
              <a:gd name="connsiteX16" fmla="*/ 843280 w 1330960"/>
              <a:gd name="connsiteY16" fmla="*/ 314960 h 1290320"/>
              <a:gd name="connsiteX17" fmla="*/ 1229360 w 1330960"/>
              <a:gd name="connsiteY17" fmla="*/ 203200 h 1290320"/>
              <a:gd name="connsiteX18" fmla="*/ 1330960 w 1330960"/>
              <a:gd name="connsiteY18" fmla="*/ 81280 h 1290320"/>
              <a:gd name="connsiteX19" fmla="*/ 1259840 w 1330960"/>
              <a:gd name="connsiteY19" fmla="*/ 0 h 1290320"/>
              <a:gd name="connsiteX20" fmla="*/ 91440 w 1330960"/>
              <a:gd name="connsiteY20" fmla="*/ 0 h 1290320"/>
              <a:gd name="connsiteX21" fmla="*/ 0 w 1330960"/>
              <a:gd name="connsiteY21" fmla="*/ 40640 h 1290320"/>
              <a:gd name="connsiteX22" fmla="*/ 0 w 1330960"/>
              <a:gd name="connsiteY22" fmla="*/ 172720 h 1290320"/>
              <a:gd name="connsiteX23" fmla="*/ 91440 w 1330960"/>
              <a:gd name="connsiteY23" fmla="*/ 243840 h 1290320"/>
              <a:gd name="connsiteX24" fmla="*/ 40640 w 1330960"/>
              <a:gd name="connsiteY24" fmla="*/ 325120 h 1290320"/>
              <a:gd name="connsiteX25" fmla="*/ 40640 w 1330960"/>
              <a:gd name="connsiteY25" fmla="*/ 325120 h 1290320"/>
              <a:gd name="connsiteX26" fmla="*/ 91440 w 1330960"/>
              <a:gd name="connsiteY26" fmla="*/ 406400 h 1290320"/>
              <a:gd name="connsiteX27" fmla="*/ 91440 w 1330960"/>
              <a:gd name="connsiteY27" fmla="*/ 406400 h 1290320"/>
              <a:gd name="connsiteX28" fmla="*/ 20320 w 1330960"/>
              <a:gd name="connsiteY28" fmla="*/ 528320 h 1290320"/>
              <a:gd name="connsiteX29" fmla="*/ 20320 w 1330960"/>
              <a:gd name="connsiteY29" fmla="*/ 528320 h 1290320"/>
              <a:gd name="connsiteX30" fmla="*/ 111760 w 1330960"/>
              <a:gd name="connsiteY30" fmla="*/ 629920 h 1290320"/>
              <a:gd name="connsiteX31" fmla="*/ 30480 w 1330960"/>
              <a:gd name="connsiteY31" fmla="*/ 660400 h 1290320"/>
              <a:gd name="connsiteX32" fmla="*/ 30480 w 1330960"/>
              <a:gd name="connsiteY32" fmla="*/ 660400 h 1290320"/>
              <a:gd name="connsiteX33" fmla="*/ 10160 w 1330960"/>
              <a:gd name="connsiteY33" fmla="*/ 751840 h 1290320"/>
              <a:gd name="connsiteX34" fmla="*/ 10160 w 1330960"/>
              <a:gd name="connsiteY34" fmla="*/ 751840 h 1290320"/>
              <a:gd name="connsiteX35" fmla="*/ 91440 w 1330960"/>
              <a:gd name="connsiteY35" fmla="*/ 822960 h 1290320"/>
              <a:gd name="connsiteX36" fmla="*/ 20320 w 1330960"/>
              <a:gd name="connsiteY36" fmla="*/ 863600 h 1290320"/>
              <a:gd name="connsiteX37" fmla="*/ 20320 w 1330960"/>
              <a:gd name="connsiteY37" fmla="*/ 863600 h 1290320"/>
              <a:gd name="connsiteX38" fmla="*/ 30480 w 1330960"/>
              <a:gd name="connsiteY38" fmla="*/ 995680 h 1290320"/>
              <a:gd name="connsiteX39" fmla="*/ 30480 w 1330960"/>
              <a:gd name="connsiteY39" fmla="*/ 995680 h 1290320"/>
              <a:gd name="connsiteX40" fmla="*/ 101600 w 1330960"/>
              <a:gd name="connsiteY40" fmla="*/ 1076960 h 1290320"/>
              <a:gd name="connsiteX41" fmla="*/ 40640 w 1330960"/>
              <a:gd name="connsiteY41" fmla="*/ 1127760 h 1290320"/>
              <a:gd name="connsiteX42" fmla="*/ 40640 w 1330960"/>
              <a:gd name="connsiteY42" fmla="*/ 1127760 h 1290320"/>
              <a:gd name="connsiteX43" fmla="*/ 71120 w 1330960"/>
              <a:gd name="connsiteY43" fmla="*/ 1229360 h 1290320"/>
              <a:gd name="connsiteX44" fmla="*/ 111760 w 1330960"/>
              <a:gd name="connsiteY44" fmla="*/ 1290320 h 129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30960" h="1290320">
                <a:moveTo>
                  <a:pt x="111760" y="1290320"/>
                </a:moveTo>
                <a:lnTo>
                  <a:pt x="690880" y="1290320"/>
                </a:lnTo>
                <a:lnTo>
                  <a:pt x="792480" y="1239520"/>
                </a:lnTo>
                <a:lnTo>
                  <a:pt x="822960" y="1127760"/>
                </a:lnTo>
                <a:lnTo>
                  <a:pt x="701040" y="1036320"/>
                </a:lnTo>
                <a:lnTo>
                  <a:pt x="822960" y="985520"/>
                </a:lnTo>
                <a:lnTo>
                  <a:pt x="822960" y="985520"/>
                </a:lnTo>
                <a:lnTo>
                  <a:pt x="812800" y="822960"/>
                </a:lnTo>
                <a:lnTo>
                  <a:pt x="711200" y="792480"/>
                </a:lnTo>
                <a:lnTo>
                  <a:pt x="822960" y="690880"/>
                </a:lnTo>
                <a:lnTo>
                  <a:pt x="822960" y="690880"/>
                </a:lnTo>
                <a:lnTo>
                  <a:pt x="833120" y="558800"/>
                </a:lnTo>
                <a:lnTo>
                  <a:pt x="751840" y="528320"/>
                </a:lnTo>
                <a:lnTo>
                  <a:pt x="833120" y="447040"/>
                </a:lnTo>
                <a:lnTo>
                  <a:pt x="833120" y="447040"/>
                </a:lnTo>
                <a:lnTo>
                  <a:pt x="843280" y="314960"/>
                </a:lnTo>
                <a:lnTo>
                  <a:pt x="843280" y="314960"/>
                </a:lnTo>
                <a:lnTo>
                  <a:pt x="1229360" y="203200"/>
                </a:lnTo>
                <a:lnTo>
                  <a:pt x="1330960" y="81280"/>
                </a:lnTo>
                <a:lnTo>
                  <a:pt x="1259840" y="0"/>
                </a:lnTo>
                <a:lnTo>
                  <a:pt x="91440" y="0"/>
                </a:lnTo>
                <a:lnTo>
                  <a:pt x="0" y="40640"/>
                </a:lnTo>
                <a:lnTo>
                  <a:pt x="0" y="172720"/>
                </a:lnTo>
                <a:lnTo>
                  <a:pt x="91440" y="243840"/>
                </a:lnTo>
                <a:lnTo>
                  <a:pt x="40640" y="325120"/>
                </a:lnTo>
                <a:lnTo>
                  <a:pt x="40640" y="325120"/>
                </a:lnTo>
                <a:lnTo>
                  <a:pt x="91440" y="406400"/>
                </a:lnTo>
                <a:lnTo>
                  <a:pt x="91440" y="406400"/>
                </a:lnTo>
                <a:lnTo>
                  <a:pt x="20320" y="528320"/>
                </a:lnTo>
                <a:lnTo>
                  <a:pt x="20320" y="528320"/>
                </a:lnTo>
                <a:lnTo>
                  <a:pt x="111760" y="629920"/>
                </a:lnTo>
                <a:lnTo>
                  <a:pt x="30480" y="660400"/>
                </a:lnTo>
                <a:lnTo>
                  <a:pt x="30480" y="660400"/>
                </a:lnTo>
                <a:lnTo>
                  <a:pt x="10160" y="751840"/>
                </a:lnTo>
                <a:lnTo>
                  <a:pt x="10160" y="751840"/>
                </a:lnTo>
                <a:lnTo>
                  <a:pt x="91440" y="822960"/>
                </a:lnTo>
                <a:lnTo>
                  <a:pt x="20320" y="863600"/>
                </a:lnTo>
                <a:lnTo>
                  <a:pt x="20320" y="863600"/>
                </a:lnTo>
                <a:lnTo>
                  <a:pt x="30480" y="995680"/>
                </a:lnTo>
                <a:lnTo>
                  <a:pt x="30480" y="995680"/>
                </a:lnTo>
                <a:lnTo>
                  <a:pt x="101600" y="1076960"/>
                </a:lnTo>
                <a:lnTo>
                  <a:pt x="40640" y="1127760"/>
                </a:lnTo>
                <a:lnTo>
                  <a:pt x="40640" y="1127760"/>
                </a:lnTo>
                <a:lnTo>
                  <a:pt x="71120" y="1229360"/>
                </a:lnTo>
                <a:lnTo>
                  <a:pt x="111760" y="1290320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>
            <a:glow rad="38100">
              <a:schemeClr val="tx1">
                <a:alpha val="3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862191" y="6376908"/>
            <a:ext cx="117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045253" y="6338981"/>
            <a:ext cx="167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Circulation Area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041743" y="6376908"/>
            <a:ext cx="134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Gyre Center</a:t>
            </a:r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6107302" y="6329680"/>
            <a:ext cx="294640" cy="406400"/>
          </a:xfrm>
          <a:custGeom>
            <a:avLst/>
            <a:gdLst>
              <a:gd name="connsiteX0" fmla="*/ 294640 w 294640"/>
              <a:gd name="connsiteY0" fmla="*/ 0 h 406400"/>
              <a:gd name="connsiteX1" fmla="*/ 142240 w 294640"/>
              <a:gd name="connsiteY1" fmla="*/ 121920 h 406400"/>
              <a:gd name="connsiteX2" fmla="*/ 0 w 29464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" h="406400">
                <a:moveTo>
                  <a:pt x="294640" y="0"/>
                </a:moveTo>
                <a:cubicBezTo>
                  <a:pt x="242993" y="27093"/>
                  <a:pt x="191347" y="54187"/>
                  <a:pt x="142240" y="121920"/>
                </a:cubicBezTo>
                <a:cubicBezTo>
                  <a:pt x="93133" y="189653"/>
                  <a:pt x="0" y="406400"/>
                  <a:pt x="0" y="406400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>
            <a:glow rad="25400">
              <a:schemeClr val="tx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401942" y="6376908"/>
            <a:ext cx="241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Level Trough Axis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47285" y="1060818"/>
            <a:ext cx="5855037" cy="4861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309712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Case Examples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1033411"/>
            <a:ext cx="9143999" cy="5197382"/>
            <a:chOff x="17191903" y="24082460"/>
            <a:chExt cx="12816704" cy="8289000"/>
          </a:xfrm>
        </p:grpSpPr>
        <p:grpSp>
          <p:nvGrpSpPr>
            <p:cNvPr id="6" name="Group 5"/>
            <p:cNvGrpSpPr/>
            <p:nvPr/>
          </p:nvGrpSpPr>
          <p:grpSpPr>
            <a:xfrm>
              <a:off x="17191903" y="24082460"/>
              <a:ext cx="12816704" cy="8289000"/>
              <a:chOff x="8388507" y="24473136"/>
              <a:chExt cx="12816704" cy="82890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388507" y="24473136"/>
                <a:ext cx="12816704" cy="8289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Slide2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" r="4099"/>
              <a:stretch/>
            </p:blipFill>
            <p:spPr>
              <a:xfrm>
                <a:off x="8538899" y="28552970"/>
                <a:ext cx="4381390" cy="3571875"/>
              </a:xfrm>
              <a:prstGeom prst="rect">
                <a:avLst/>
              </a:prstGeom>
            </p:spPr>
          </p:pic>
          <p:pic>
            <p:nvPicPr>
              <p:cNvPr id="22" name="Picture 21" descr="Slide3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8" r="3784" b="4209"/>
              <a:stretch/>
            </p:blipFill>
            <p:spPr>
              <a:xfrm>
                <a:off x="12909639" y="25143657"/>
                <a:ext cx="4061765" cy="3421522"/>
              </a:xfrm>
              <a:prstGeom prst="rect">
                <a:avLst/>
              </a:prstGeom>
            </p:spPr>
          </p:pic>
          <p:pic>
            <p:nvPicPr>
              <p:cNvPr id="23" name="Picture 22" descr="Slide4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8" r="3785"/>
              <a:stretch/>
            </p:blipFill>
            <p:spPr>
              <a:xfrm>
                <a:off x="12909639" y="28565178"/>
                <a:ext cx="4061765" cy="3571875"/>
              </a:xfrm>
              <a:prstGeom prst="rect">
                <a:avLst/>
              </a:prstGeom>
            </p:spPr>
          </p:pic>
          <p:pic>
            <p:nvPicPr>
              <p:cNvPr id="24" name="Picture 23" descr="Slide5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r="3748" b="4209"/>
              <a:stretch/>
            </p:blipFill>
            <p:spPr>
              <a:xfrm>
                <a:off x="16974072" y="25143656"/>
                <a:ext cx="4064345" cy="3421523"/>
              </a:xfrm>
              <a:prstGeom prst="rect">
                <a:avLst/>
              </a:prstGeom>
            </p:spPr>
          </p:pic>
          <p:pic>
            <p:nvPicPr>
              <p:cNvPr id="25" name="Picture 24" descr="Slide6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r="3748"/>
              <a:stretch/>
            </p:blipFill>
            <p:spPr>
              <a:xfrm>
                <a:off x="16974072" y="28565178"/>
                <a:ext cx="4064346" cy="3571875"/>
              </a:xfrm>
              <a:prstGeom prst="rect">
                <a:avLst/>
              </a:prstGeom>
            </p:spPr>
          </p:pic>
        </p:grpSp>
        <p:pic>
          <p:nvPicPr>
            <p:cNvPr id="7" name="Picture 6" descr="Slide8.png"/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r="6231" b="5100"/>
            <a:stretch/>
          </p:blipFill>
          <p:spPr>
            <a:xfrm>
              <a:off x="25774800" y="24755927"/>
              <a:ext cx="3950555" cy="3389696"/>
            </a:xfrm>
            <a:prstGeom prst="rect">
              <a:avLst/>
            </a:prstGeom>
          </p:spPr>
        </p:pic>
        <p:pic>
          <p:nvPicPr>
            <p:cNvPr id="8" name="Picture 7" descr="Slide5.png"/>
            <p:cNvPicPr>
              <a:picLocks noChangeAspect="1"/>
            </p:cNvPicPr>
            <p:nvPr/>
          </p:nvPicPr>
          <p:blipFill rotWithShape="1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5" r="6222" b="5528"/>
            <a:stretch/>
          </p:blipFill>
          <p:spPr>
            <a:xfrm>
              <a:off x="21723685" y="24755256"/>
              <a:ext cx="3936343" cy="3374408"/>
            </a:xfrm>
            <a:prstGeom prst="rect">
              <a:avLst/>
            </a:prstGeom>
          </p:spPr>
        </p:pic>
        <p:pic>
          <p:nvPicPr>
            <p:cNvPr id="9" name="Picture 8" descr="Slide2.png"/>
            <p:cNvPicPr>
              <a:picLocks noChangeAspect="1"/>
            </p:cNvPicPr>
            <p:nvPr/>
          </p:nvPicPr>
          <p:blipFill rotWithShape="1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" r="3992" b="4325"/>
            <a:stretch/>
          </p:blipFill>
          <p:spPr>
            <a:xfrm>
              <a:off x="17348775" y="24750764"/>
              <a:ext cx="4381390" cy="34173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/>
            <a:srcRect l="37308" t="76212" r="32735" b="15442"/>
            <a:stretch/>
          </p:blipFill>
          <p:spPr>
            <a:xfrm>
              <a:off x="17342295" y="31835672"/>
              <a:ext cx="2092497" cy="45047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2272831" y="27960342"/>
              <a:ext cx="2996148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0600 UTC 6 Oct 2005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31732" y="27931460"/>
              <a:ext cx="2996148" cy="4361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 smtClean="0"/>
                <a:t>0000 UTC 7 Sep 1998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165198" y="27892818"/>
              <a:ext cx="3141519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1200 UTC 27 Oct 2010</a:t>
              </a:r>
              <a:endParaRPr lang="en-US" sz="1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47665" y="24215858"/>
              <a:ext cx="2189465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Terrain Induced</a:t>
              </a:r>
              <a:endParaRPr lang="en-US" sz="1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635090" y="24215858"/>
              <a:ext cx="4166581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Upper-Level Trough Interaction</a:t>
              </a:r>
              <a:endParaRPr lang="en-US" sz="1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739356" y="24215858"/>
              <a:ext cx="2227940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Predecessor TC</a:t>
              </a:r>
              <a:endParaRPr lang="en-US" sz="1600" b="1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3"/>
            <a:srcRect l="16425" t="93979" r="9820"/>
            <a:stretch/>
          </p:blipFill>
          <p:spPr>
            <a:xfrm>
              <a:off x="24935759" y="31895852"/>
              <a:ext cx="4496105" cy="3355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434793" y="31746376"/>
              <a:ext cx="1793087" cy="47975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[10</a:t>
              </a:r>
              <a:r>
                <a:rPr lang="en-US" sz="1600" b="1" baseline="30000" dirty="0" smtClean="0"/>
                <a:t>-5</a:t>
              </a:r>
              <a:r>
                <a:rPr lang="en-US" sz="1600" b="1" dirty="0" smtClean="0"/>
                <a:t> s</a:t>
              </a:r>
              <a:r>
                <a:rPr lang="en-US" sz="1600" b="1" baseline="30000" dirty="0" smtClean="0"/>
                <a:t>-1</a:t>
              </a:r>
              <a:r>
                <a:rPr lang="en-US" sz="1600" b="1" dirty="0" smtClean="0"/>
                <a:t>]</a:t>
              </a:r>
              <a:endParaRPr lang="en-US" sz="1600" b="1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160885" y="31751632"/>
              <a:ext cx="1048371" cy="47975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[</a:t>
              </a:r>
              <a:r>
                <a:rPr lang="en-US" sz="1600" b="1" baseline="30000" dirty="0" err="1" smtClean="0"/>
                <a:t>o</a:t>
              </a:r>
              <a:r>
                <a:rPr lang="en-US" sz="1600" b="1" dirty="0" err="1" smtClean="0"/>
                <a:t>C</a:t>
              </a:r>
              <a:r>
                <a:rPr lang="en-US" sz="1600" b="1" dirty="0" smtClean="0"/>
                <a:t>]</a:t>
              </a:r>
              <a:endParaRPr lang="en-US" sz="1600" b="1" baseline="30000" dirty="0"/>
            </a:p>
          </p:txBody>
        </p:sp>
      </p:grpSp>
      <p:sp>
        <p:nvSpPr>
          <p:cNvPr id="26" name="Oval 25"/>
          <p:cNvSpPr/>
          <p:nvPr/>
        </p:nvSpPr>
        <p:spPr>
          <a:xfrm>
            <a:off x="107296" y="6332393"/>
            <a:ext cx="859964" cy="403687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2717143" y="6423833"/>
            <a:ext cx="324600" cy="284480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431775" y="6303557"/>
            <a:ext cx="487680" cy="497840"/>
          </a:xfrm>
          <a:custGeom>
            <a:avLst/>
            <a:gdLst>
              <a:gd name="connsiteX0" fmla="*/ 111760 w 1330960"/>
              <a:gd name="connsiteY0" fmla="*/ 1290320 h 1290320"/>
              <a:gd name="connsiteX1" fmla="*/ 690880 w 1330960"/>
              <a:gd name="connsiteY1" fmla="*/ 1290320 h 1290320"/>
              <a:gd name="connsiteX2" fmla="*/ 792480 w 1330960"/>
              <a:gd name="connsiteY2" fmla="*/ 1239520 h 1290320"/>
              <a:gd name="connsiteX3" fmla="*/ 822960 w 1330960"/>
              <a:gd name="connsiteY3" fmla="*/ 1127760 h 1290320"/>
              <a:gd name="connsiteX4" fmla="*/ 701040 w 1330960"/>
              <a:gd name="connsiteY4" fmla="*/ 1036320 h 1290320"/>
              <a:gd name="connsiteX5" fmla="*/ 822960 w 1330960"/>
              <a:gd name="connsiteY5" fmla="*/ 985520 h 1290320"/>
              <a:gd name="connsiteX6" fmla="*/ 822960 w 1330960"/>
              <a:gd name="connsiteY6" fmla="*/ 985520 h 1290320"/>
              <a:gd name="connsiteX7" fmla="*/ 812800 w 1330960"/>
              <a:gd name="connsiteY7" fmla="*/ 822960 h 1290320"/>
              <a:gd name="connsiteX8" fmla="*/ 711200 w 1330960"/>
              <a:gd name="connsiteY8" fmla="*/ 792480 h 1290320"/>
              <a:gd name="connsiteX9" fmla="*/ 822960 w 1330960"/>
              <a:gd name="connsiteY9" fmla="*/ 690880 h 1290320"/>
              <a:gd name="connsiteX10" fmla="*/ 822960 w 1330960"/>
              <a:gd name="connsiteY10" fmla="*/ 690880 h 1290320"/>
              <a:gd name="connsiteX11" fmla="*/ 833120 w 1330960"/>
              <a:gd name="connsiteY11" fmla="*/ 558800 h 1290320"/>
              <a:gd name="connsiteX12" fmla="*/ 751840 w 1330960"/>
              <a:gd name="connsiteY12" fmla="*/ 528320 h 1290320"/>
              <a:gd name="connsiteX13" fmla="*/ 833120 w 1330960"/>
              <a:gd name="connsiteY13" fmla="*/ 447040 h 1290320"/>
              <a:gd name="connsiteX14" fmla="*/ 833120 w 1330960"/>
              <a:gd name="connsiteY14" fmla="*/ 447040 h 1290320"/>
              <a:gd name="connsiteX15" fmla="*/ 843280 w 1330960"/>
              <a:gd name="connsiteY15" fmla="*/ 314960 h 1290320"/>
              <a:gd name="connsiteX16" fmla="*/ 843280 w 1330960"/>
              <a:gd name="connsiteY16" fmla="*/ 314960 h 1290320"/>
              <a:gd name="connsiteX17" fmla="*/ 1229360 w 1330960"/>
              <a:gd name="connsiteY17" fmla="*/ 203200 h 1290320"/>
              <a:gd name="connsiteX18" fmla="*/ 1330960 w 1330960"/>
              <a:gd name="connsiteY18" fmla="*/ 81280 h 1290320"/>
              <a:gd name="connsiteX19" fmla="*/ 1259840 w 1330960"/>
              <a:gd name="connsiteY19" fmla="*/ 0 h 1290320"/>
              <a:gd name="connsiteX20" fmla="*/ 91440 w 1330960"/>
              <a:gd name="connsiteY20" fmla="*/ 0 h 1290320"/>
              <a:gd name="connsiteX21" fmla="*/ 0 w 1330960"/>
              <a:gd name="connsiteY21" fmla="*/ 40640 h 1290320"/>
              <a:gd name="connsiteX22" fmla="*/ 0 w 1330960"/>
              <a:gd name="connsiteY22" fmla="*/ 172720 h 1290320"/>
              <a:gd name="connsiteX23" fmla="*/ 91440 w 1330960"/>
              <a:gd name="connsiteY23" fmla="*/ 243840 h 1290320"/>
              <a:gd name="connsiteX24" fmla="*/ 40640 w 1330960"/>
              <a:gd name="connsiteY24" fmla="*/ 325120 h 1290320"/>
              <a:gd name="connsiteX25" fmla="*/ 40640 w 1330960"/>
              <a:gd name="connsiteY25" fmla="*/ 325120 h 1290320"/>
              <a:gd name="connsiteX26" fmla="*/ 91440 w 1330960"/>
              <a:gd name="connsiteY26" fmla="*/ 406400 h 1290320"/>
              <a:gd name="connsiteX27" fmla="*/ 91440 w 1330960"/>
              <a:gd name="connsiteY27" fmla="*/ 406400 h 1290320"/>
              <a:gd name="connsiteX28" fmla="*/ 20320 w 1330960"/>
              <a:gd name="connsiteY28" fmla="*/ 528320 h 1290320"/>
              <a:gd name="connsiteX29" fmla="*/ 20320 w 1330960"/>
              <a:gd name="connsiteY29" fmla="*/ 528320 h 1290320"/>
              <a:gd name="connsiteX30" fmla="*/ 111760 w 1330960"/>
              <a:gd name="connsiteY30" fmla="*/ 629920 h 1290320"/>
              <a:gd name="connsiteX31" fmla="*/ 30480 w 1330960"/>
              <a:gd name="connsiteY31" fmla="*/ 660400 h 1290320"/>
              <a:gd name="connsiteX32" fmla="*/ 30480 w 1330960"/>
              <a:gd name="connsiteY32" fmla="*/ 660400 h 1290320"/>
              <a:gd name="connsiteX33" fmla="*/ 10160 w 1330960"/>
              <a:gd name="connsiteY33" fmla="*/ 751840 h 1290320"/>
              <a:gd name="connsiteX34" fmla="*/ 10160 w 1330960"/>
              <a:gd name="connsiteY34" fmla="*/ 751840 h 1290320"/>
              <a:gd name="connsiteX35" fmla="*/ 91440 w 1330960"/>
              <a:gd name="connsiteY35" fmla="*/ 822960 h 1290320"/>
              <a:gd name="connsiteX36" fmla="*/ 20320 w 1330960"/>
              <a:gd name="connsiteY36" fmla="*/ 863600 h 1290320"/>
              <a:gd name="connsiteX37" fmla="*/ 20320 w 1330960"/>
              <a:gd name="connsiteY37" fmla="*/ 863600 h 1290320"/>
              <a:gd name="connsiteX38" fmla="*/ 30480 w 1330960"/>
              <a:gd name="connsiteY38" fmla="*/ 995680 h 1290320"/>
              <a:gd name="connsiteX39" fmla="*/ 30480 w 1330960"/>
              <a:gd name="connsiteY39" fmla="*/ 995680 h 1290320"/>
              <a:gd name="connsiteX40" fmla="*/ 101600 w 1330960"/>
              <a:gd name="connsiteY40" fmla="*/ 1076960 h 1290320"/>
              <a:gd name="connsiteX41" fmla="*/ 40640 w 1330960"/>
              <a:gd name="connsiteY41" fmla="*/ 1127760 h 1290320"/>
              <a:gd name="connsiteX42" fmla="*/ 40640 w 1330960"/>
              <a:gd name="connsiteY42" fmla="*/ 1127760 h 1290320"/>
              <a:gd name="connsiteX43" fmla="*/ 71120 w 1330960"/>
              <a:gd name="connsiteY43" fmla="*/ 1229360 h 1290320"/>
              <a:gd name="connsiteX44" fmla="*/ 111760 w 1330960"/>
              <a:gd name="connsiteY44" fmla="*/ 1290320 h 129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30960" h="1290320">
                <a:moveTo>
                  <a:pt x="111760" y="1290320"/>
                </a:moveTo>
                <a:lnTo>
                  <a:pt x="690880" y="1290320"/>
                </a:lnTo>
                <a:lnTo>
                  <a:pt x="792480" y="1239520"/>
                </a:lnTo>
                <a:lnTo>
                  <a:pt x="822960" y="1127760"/>
                </a:lnTo>
                <a:lnTo>
                  <a:pt x="701040" y="1036320"/>
                </a:lnTo>
                <a:lnTo>
                  <a:pt x="822960" y="985520"/>
                </a:lnTo>
                <a:lnTo>
                  <a:pt x="822960" y="985520"/>
                </a:lnTo>
                <a:lnTo>
                  <a:pt x="812800" y="822960"/>
                </a:lnTo>
                <a:lnTo>
                  <a:pt x="711200" y="792480"/>
                </a:lnTo>
                <a:lnTo>
                  <a:pt x="822960" y="690880"/>
                </a:lnTo>
                <a:lnTo>
                  <a:pt x="822960" y="690880"/>
                </a:lnTo>
                <a:lnTo>
                  <a:pt x="833120" y="558800"/>
                </a:lnTo>
                <a:lnTo>
                  <a:pt x="751840" y="528320"/>
                </a:lnTo>
                <a:lnTo>
                  <a:pt x="833120" y="447040"/>
                </a:lnTo>
                <a:lnTo>
                  <a:pt x="833120" y="447040"/>
                </a:lnTo>
                <a:lnTo>
                  <a:pt x="843280" y="314960"/>
                </a:lnTo>
                <a:lnTo>
                  <a:pt x="843280" y="314960"/>
                </a:lnTo>
                <a:lnTo>
                  <a:pt x="1229360" y="203200"/>
                </a:lnTo>
                <a:lnTo>
                  <a:pt x="1330960" y="81280"/>
                </a:lnTo>
                <a:lnTo>
                  <a:pt x="1259840" y="0"/>
                </a:lnTo>
                <a:lnTo>
                  <a:pt x="91440" y="0"/>
                </a:lnTo>
                <a:lnTo>
                  <a:pt x="0" y="40640"/>
                </a:lnTo>
                <a:lnTo>
                  <a:pt x="0" y="172720"/>
                </a:lnTo>
                <a:lnTo>
                  <a:pt x="91440" y="243840"/>
                </a:lnTo>
                <a:lnTo>
                  <a:pt x="40640" y="325120"/>
                </a:lnTo>
                <a:lnTo>
                  <a:pt x="40640" y="325120"/>
                </a:lnTo>
                <a:lnTo>
                  <a:pt x="91440" y="406400"/>
                </a:lnTo>
                <a:lnTo>
                  <a:pt x="91440" y="406400"/>
                </a:lnTo>
                <a:lnTo>
                  <a:pt x="20320" y="528320"/>
                </a:lnTo>
                <a:lnTo>
                  <a:pt x="20320" y="528320"/>
                </a:lnTo>
                <a:lnTo>
                  <a:pt x="111760" y="629920"/>
                </a:lnTo>
                <a:lnTo>
                  <a:pt x="30480" y="660400"/>
                </a:lnTo>
                <a:lnTo>
                  <a:pt x="30480" y="660400"/>
                </a:lnTo>
                <a:lnTo>
                  <a:pt x="10160" y="751840"/>
                </a:lnTo>
                <a:lnTo>
                  <a:pt x="10160" y="751840"/>
                </a:lnTo>
                <a:lnTo>
                  <a:pt x="91440" y="822960"/>
                </a:lnTo>
                <a:lnTo>
                  <a:pt x="20320" y="863600"/>
                </a:lnTo>
                <a:lnTo>
                  <a:pt x="20320" y="863600"/>
                </a:lnTo>
                <a:lnTo>
                  <a:pt x="30480" y="995680"/>
                </a:lnTo>
                <a:lnTo>
                  <a:pt x="30480" y="995680"/>
                </a:lnTo>
                <a:lnTo>
                  <a:pt x="101600" y="1076960"/>
                </a:lnTo>
                <a:lnTo>
                  <a:pt x="40640" y="1127760"/>
                </a:lnTo>
                <a:lnTo>
                  <a:pt x="40640" y="1127760"/>
                </a:lnTo>
                <a:lnTo>
                  <a:pt x="71120" y="1229360"/>
                </a:lnTo>
                <a:lnTo>
                  <a:pt x="111760" y="1290320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>
            <a:glow rad="38100">
              <a:schemeClr val="tx1">
                <a:alpha val="3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62191" y="6376908"/>
            <a:ext cx="117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045253" y="6338981"/>
            <a:ext cx="167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Circulation Area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41743" y="6376908"/>
            <a:ext cx="134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Gyre Center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6107302" y="6329680"/>
            <a:ext cx="294640" cy="406400"/>
          </a:xfrm>
          <a:custGeom>
            <a:avLst/>
            <a:gdLst>
              <a:gd name="connsiteX0" fmla="*/ 294640 w 294640"/>
              <a:gd name="connsiteY0" fmla="*/ 0 h 406400"/>
              <a:gd name="connsiteX1" fmla="*/ 142240 w 294640"/>
              <a:gd name="connsiteY1" fmla="*/ 121920 h 406400"/>
              <a:gd name="connsiteX2" fmla="*/ 0 w 29464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" h="406400">
                <a:moveTo>
                  <a:pt x="294640" y="0"/>
                </a:moveTo>
                <a:cubicBezTo>
                  <a:pt x="242993" y="27093"/>
                  <a:pt x="191347" y="54187"/>
                  <a:pt x="142240" y="121920"/>
                </a:cubicBezTo>
                <a:cubicBezTo>
                  <a:pt x="93133" y="189653"/>
                  <a:pt x="0" y="406400"/>
                  <a:pt x="0" y="406400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>
            <a:glow rad="25400">
              <a:schemeClr val="tx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401942" y="6376908"/>
            <a:ext cx="241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Level Trough Axis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142587" y="1051682"/>
            <a:ext cx="2859735" cy="4861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7296" y="1102112"/>
            <a:ext cx="3062669" cy="47777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3097122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Case Examples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1033411"/>
            <a:ext cx="9143999" cy="5197382"/>
            <a:chOff x="17191903" y="24082460"/>
            <a:chExt cx="12816704" cy="8289000"/>
          </a:xfrm>
        </p:grpSpPr>
        <p:grpSp>
          <p:nvGrpSpPr>
            <p:cNvPr id="6" name="Group 5"/>
            <p:cNvGrpSpPr/>
            <p:nvPr/>
          </p:nvGrpSpPr>
          <p:grpSpPr>
            <a:xfrm>
              <a:off x="17191903" y="24082460"/>
              <a:ext cx="12816704" cy="8289000"/>
              <a:chOff x="8388507" y="24473136"/>
              <a:chExt cx="12816704" cy="82890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388507" y="24473136"/>
                <a:ext cx="12816704" cy="8289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Slide2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" r="4099"/>
              <a:stretch/>
            </p:blipFill>
            <p:spPr>
              <a:xfrm>
                <a:off x="8538899" y="28552970"/>
                <a:ext cx="4381390" cy="3571875"/>
              </a:xfrm>
              <a:prstGeom prst="rect">
                <a:avLst/>
              </a:prstGeom>
            </p:spPr>
          </p:pic>
          <p:pic>
            <p:nvPicPr>
              <p:cNvPr id="22" name="Picture 21" descr="Slide3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8" r="3784" b="4209"/>
              <a:stretch/>
            </p:blipFill>
            <p:spPr>
              <a:xfrm>
                <a:off x="12909639" y="25143657"/>
                <a:ext cx="4061765" cy="3421522"/>
              </a:xfrm>
              <a:prstGeom prst="rect">
                <a:avLst/>
              </a:prstGeom>
            </p:spPr>
          </p:pic>
          <p:pic>
            <p:nvPicPr>
              <p:cNvPr id="23" name="Picture 22" descr="Slide4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28" r="3785"/>
              <a:stretch/>
            </p:blipFill>
            <p:spPr>
              <a:xfrm>
                <a:off x="12909639" y="28565178"/>
                <a:ext cx="4061765" cy="3571875"/>
              </a:xfrm>
              <a:prstGeom prst="rect">
                <a:avLst/>
              </a:prstGeom>
            </p:spPr>
          </p:pic>
          <p:pic>
            <p:nvPicPr>
              <p:cNvPr id="24" name="Picture 23" descr="Slide5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r="3748" b="4209"/>
              <a:stretch/>
            </p:blipFill>
            <p:spPr>
              <a:xfrm>
                <a:off x="16974072" y="25143656"/>
                <a:ext cx="4064345" cy="3421523"/>
              </a:xfrm>
              <a:prstGeom prst="rect">
                <a:avLst/>
              </a:prstGeom>
            </p:spPr>
          </p:pic>
          <p:pic>
            <p:nvPicPr>
              <p:cNvPr id="25" name="Picture 24" descr="Slide6.pn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13" r="3748"/>
              <a:stretch/>
            </p:blipFill>
            <p:spPr>
              <a:xfrm>
                <a:off x="16974072" y="28565178"/>
                <a:ext cx="4064346" cy="3571875"/>
              </a:xfrm>
              <a:prstGeom prst="rect">
                <a:avLst/>
              </a:prstGeom>
            </p:spPr>
          </p:pic>
        </p:grpSp>
        <p:pic>
          <p:nvPicPr>
            <p:cNvPr id="7" name="Picture 6" descr="Slide8.png"/>
            <p:cNvPicPr>
              <a:picLocks noChangeAspect="1"/>
            </p:cNvPicPr>
            <p:nvPr/>
          </p:nvPicPr>
          <p:blipFill rotWithShape="1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r="6231" b="5100"/>
            <a:stretch/>
          </p:blipFill>
          <p:spPr>
            <a:xfrm>
              <a:off x="25774800" y="24755927"/>
              <a:ext cx="3950555" cy="3389696"/>
            </a:xfrm>
            <a:prstGeom prst="rect">
              <a:avLst/>
            </a:prstGeom>
          </p:spPr>
        </p:pic>
        <p:pic>
          <p:nvPicPr>
            <p:cNvPr id="8" name="Picture 7" descr="Slide5.png"/>
            <p:cNvPicPr>
              <a:picLocks noChangeAspect="1"/>
            </p:cNvPicPr>
            <p:nvPr/>
          </p:nvPicPr>
          <p:blipFill rotWithShape="1">
            <a:blip r:embed="rId1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5" r="6222" b="5528"/>
            <a:stretch/>
          </p:blipFill>
          <p:spPr>
            <a:xfrm>
              <a:off x="21723685" y="24755256"/>
              <a:ext cx="3936343" cy="3374408"/>
            </a:xfrm>
            <a:prstGeom prst="rect">
              <a:avLst/>
            </a:prstGeom>
          </p:spPr>
        </p:pic>
        <p:pic>
          <p:nvPicPr>
            <p:cNvPr id="9" name="Picture 8" descr="Slide2.png"/>
            <p:cNvPicPr>
              <a:picLocks noChangeAspect="1"/>
            </p:cNvPicPr>
            <p:nvPr/>
          </p:nvPicPr>
          <p:blipFill rotWithShape="1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1" r="3992" b="4325"/>
            <a:stretch/>
          </p:blipFill>
          <p:spPr>
            <a:xfrm>
              <a:off x="17348775" y="24750764"/>
              <a:ext cx="4381390" cy="34173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/>
            <a:srcRect l="37308" t="76212" r="32735" b="15442"/>
            <a:stretch/>
          </p:blipFill>
          <p:spPr>
            <a:xfrm>
              <a:off x="17342295" y="31835672"/>
              <a:ext cx="2092497" cy="450476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2272831" y="27960342"/>
              <a:ext cx="2996148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0600 UTC 6 Oct 2005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31732" y="27931460"/>
              <a:ext cx="2996148" cy="43614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 smtClean="0"/>
                <a:t>0000 UTC 7 Sep 1998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165198" y="27892818"/>
              <a:ext cx="3141519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1200 UTC 27 Oct 2010</a:t>
              </a:r>
              <a:endParaRPr lang="en-US" sz="1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47665" y="24215858"/>
              <a:ext cx="2189465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Terrain Induced</a:t>
              </a:r>
              <a:endParaRPr lang="en-US" sz="16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635090" y="24215858"/>
              <a:ext cx="4166581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Upper-Level Trough Interaction</a:t>
              </a:r>
              <a:endParaRPr lang="en-US" sz="16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739356" y="24215858"/>
              <a:ext cx="2227940" cy="4797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Predecessor TC</a:t>
              </a:r>
              <a:endParaRPr lang="en-US" sz="1600" b="1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3"/>
            <a:srcRect l="16425" t="93979" r="9820"/>
            <a:stretch/>
          </p:blipFill>
          <p:spPr>
            <a:xfrm>
              <a:off x="24935759" y="31895852"/>
              <a:ext cx="4496105" cy="3355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434793" y="31746376"/>
              <a:ext cx="1793087" cy="47975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[10</a:t>
              </a:r>
              <a:r>
                <a:rPr lang="en-US" sz="1600" b="1" baseline="30000" dirty="0" smtClean="0"/>
                <a:t>-5</a:t>
              </a:r>
              <a:r>
                <a:rPr lang="en-US" sz="1600" b="1" dirty="0" smtClean="0"/>
                <a:t> s</a:t>
              </a:r>
              <a:r>
                <a:rPr lang="en-US" sz="1600" b="1" baseline="30000" dirty="0" smtClean="0"/>
                <a:t>-1</a:t>
              </a:r>
              <a:r>
                <a:rPr lang="en-US" sz="1600" b="1" dirty="0" smtClean="0"/>
                <a:t>]</a:t>
              </a:r>
              <a:endParaRPr lang="en-US" sz="1600" b="1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160885" y="31751632"/>
              <a:ext cx="1048371" cy="47975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 smtClean="0"/>
                <a:t>[</a:t>
              </a:r>
              <a:r>
                <a:rPr lang="en-US" sz="1600" b="1" baseline="30000" dirty="0" err="1" smtClean="0"/>
                <a:t>o</a:t>
              </a:r>
              <a:r>
                <a:rPr lang="en-US" sz="1600" b="1" dirty="0" err="1" smtClean="0"/>
                <a:t>C</a:t>
              </a:r>
              <a:r>
                <a:rPr lang="en-US" sz="1600" b="1" dirty="0" smtClean="0"/>
                <a:t>]</a:t>
              </a:r>
              <a:endParaRPr lang="en-US" sz="1600" b="1" baseline="30000" dirty="0"/>
            </a:p>
          </p:txBody>
        </p:sp>
      </p:grpSp>
      <p:sp>
        <p:nvSpPr>
          <p:cNvPr id="26" name="Oval 25"/>
          <p:cNvSpPr/>
          <p:nvPr/>
        </p:nvSpPr>
        <p:spPr>
          <a:xfrm>
            <a:off x="107296" y="6332393"/>
            <a:ext cx="859964" cy="403687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2717143" y="6423833"/>
            <a:ext cx="324600" cy="284480"/>
          </a:xfrm>
          <a:prstGeom prst="mathMultiply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431775" y="6303557"/>
            <a:ext cx="487680" cy="497840"/>
          </a:xfrm>
          <a:custGeom>
            <a:avLst/>
            <a:gdLst>
              <a:gd name="connsiteX0" fmla="*/ 111760 w 1330960"/>
              <a:gd name="connsiteY0" fmla="*/ 1290320 h 1290320"/>
              <a:gd name="connsiteX1" fmla="*/ 690880 w 1330960"/>
              <a:gd name="connsiteY1" fmla="*/ 1290320 h 1290320"/>
              <a:gd name="connsiteX2" fmla="*/ 792480 w 1330960"/>
              <a:gd name="connsiteY2" fmla="*/ 1239520 h 1290320"/>
              <a:gd name="connsiteX3" fmla="*/ 822960 w 1330960"/>
              <a:gd name="connsiteY3" fmla="*/ 1127760 h 1290320"/>
              <a:gd name="connsiteX4" fmla="*/ 701040 w 1330960"/>
              <a:gd name="connsiteY4" fmla="*/ 1036320 h 1290320"/>
              <a:gd name="connsiteX5" fmla="*/ 822960 w 1330960"/>
              <a:gd name="connsiteY5" fmla="*/ 985520 h 1290320"/>
              <a:gd name="connsiteX6" fmla="*/ 822960 w 1330960"/>
              <a:gd name="connsiteY6" fmla="*/ 985520 h 1290320"/>
              <a:gd name="connsiteX7" fmla="*/ 812800 w 1330960"/>
              <a:gd name="connsiteY7" fmla="*/ 822960 h 1290320"/>
              <a:gd name="connsiteX8" fmla="*/ 711200 w 1330960"/>
              <a:gd name="connsiteY8" fmla="*/ 792480 h 1290320"/>
              <a:gd name="connsiteX9" fmla="*/ 822960 w 1330960"/>
              <a:gd name="connsiteY9" fmla="*/ 690880 h 1290320"/>
              <a:gd name="connsiteX10" fmla="*/ 822960 w 1330960"/>
              <a:gd name="connsiteY10" fmla="*/ 690880 h 1290320"/>
              <a:gd name="connsiteX11" fmla="*/ 833120 w 1330960"/>
              <a:gd name="connsiteY11" fmla="*/ 558800 h 1290320"/>
              <a:gd name="connsiteX12" fmla="*/ 751840 w 1330960"/>
              <a:gd name="connsiteY12" fmla="*/ 528320 h 1290320"/>
              <a:gd name="connsiteX13" fmla="*/ 833120 w 1330960"/>
              <a:gd name="connsiteY13" fmla="*/ 447040 h 1290320"/>
              <a:gd name="connsiteX14" fmla="*/ 833120 w 1330960"/>
              <a:gd name="connsiteY14" fmla="*/ 447040 h 1290320"/>
              <a:gd name="connsiteX15" fmla="*/ 843280 w 1330960"/>
              <a:gd name="connsiteY15" fmla="*/ 314960 h 1290320"/>
              <a:gd name="connsiteX16" fmla="*/ 843280 w 1330960"/>
              <a:gd name="connsiteY16" fmla="*/ 314960 h 1290320"/>
              <a:gd name="connsiteX17" fmla="*/ 1229360 w 1330960"/>
              <a:gd name="connsiteY17" fmla="*/ 203200 h 1290320"/>
              <a:gd name="connsiteX18" fmla="*/ 1330960 w 1330960"/>
              <a:gd name="connsiteY18" fmla="*/ 81280 h 1290320"/>
              <a:gd name="connsiteX19" fmla="*/ 1259840 w 1330960"/>
              <a:gd name="connsiteY19" fmla="*/ 0 h 1290320"/>
              <a:gd name="connsiteX20" fmla="*/ 91440 w 1330960"/>
              <a:gd name="connsiteY20" fmla="*/ 0 h 1290320"/>
              <a:gd name="connsiteX21" fmla="*/ 0 w 1330960"/>
              <a:gd name="connsiteY21" fmla="*/ 40640 h 1290320"/>
              <a:gd name="connsiteX22" fmla="*/ 0 w 1330960"/>
              <a:gd name="connsiteY22" fmla="*/ 172720 h 1290320"/>
              <a:gd name="connsiteX23" fmla="*/ 91440 w 1330960"/>
              <a:gd name="connsiteY23" fmla="*/ 243840 h 1290320"/>
              <a:gd name="connsiteX24" fmla="*/ 40640 w 1330960"/>
              <a:gd name="connsiteY24" fmla="*/ 325120 h 1290320"/>
              <a:gd name="connsiteX25" fmla="*/ 40640 w 1330960"/>
              <a:gd name="connsiteY25" fmla="*/ 325120 h 1290320"/>
              <a:gd name="connsiteX26" fmla="*/ 91440 w 1330960"/>
              <a:gd name="connsiteY26" fmla="*/ 406400 h 1290320"/>
              <a:gd name="connsiteX27" fmla="*/ 91440 w 1330960"/>
              <a:gd name="connsiteY27" fmla="*/ 406400 h 1290320"/>
              <a:gd name="connsiteX28" fmla="*/ 20320 w 1330960"/>
              <a:gd name="connsiteY28" fmla="*/ 528320 h 1290320"/>
              <a:gd name="connsiteX29" fmla="*/ 20320 w 1330960"/>
              <a:gd name="connsiteY29" fmla="*/ 528320 h 1290320"/>
              <a:gd name="connsiteX30" fmla="*/ 111760 w 1330960"/>
              <a:gd name="connsiteY30" fmla="*/ 629920 h 1290320"/>
              <a:gd name="connsiteX31" fmla="*/ 30480 w 1330960"/>
              <a:gd name="connsiteY31" fmla="*/ 660400 h 1290320"/>
              <a:gd name="connsiteX32" fmla="*/ 30480 w 1330960"/>
              <a:gd name="connsiteY32" fmla="*/ 660400 h 1290320"/>
              <a:gd name="connsiteX33" fmla="*/ 10160 w 1330960"/>
              <a:gd name="connsiteY33" fmla="*/ 751840 h 1290320"/>
              <a:gd name="connsiteX34" fmla="*/ 10160 w 1330960"/>
              <a:gd name="connsiteY34" fmla="*/ 751840 h 1290320"/>
              <a:gd name="connsiteX35" fmla="*/ 91440 w 1330960"/>
              <a:gd name="connsiteY35" fmla="*/ 822960 h 1290320"/>
              <a:gd name="connsiteX36" fmla="*/ 20320 w 1330960"/>
              <a:gd name="connsiteY36" fmla="*/ 863600 h 1290320"/>
              <a:gd name="connsiteX37" fmla="*/ 20320 w 1330960"/>
              <a:gd name="connsiteY37" fmla="*/ 863600 h 1290320"/>
              <a:gd name="connsiteX38" fmla="*/ 30480 w 1330960"/>
              <a:gd name="connsiteY38" fmla="*/ 995680 h 1290320"/>
              <a:gd name="connsiteX39" fmla="*/ 30480 w 1330960"/>
              <a:gd name="connsiteY39" fmla="*/ 995680 h 1290320"/>
              <a:gd name="connsiteX40" fmla="*/ 101600 w 1330960"/>
              <a:gd name="connsiteY40" fmla="*/ 1076960 h 1290320"/>
              <a:gd name="connsiteX41" fmla="*/ 40640 w 1330960"/>
              <a:gd name="connsiteY41" fmla="*/ 1127760 h 1290320"/>
              <a:gd name="connsiteX42" fmla="*/ 40640 w 1330960"/>
              <a:gd name="connsiteY42" fmla="*/ 1127760 h 1290320"/>
              <a:gd name="connsiteX43" fmla="*/ 71120 w 1330960"/>
              <a:gd name="connsiteY43" fmla="*/ 1229360 h 1290320"/>
              <a:gd name="connsiteX44" fmla="*/ 111760 w 1330960"/>
              <a:gd name="connsiteY44" fmla="*/ 1290320 h 129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30960" h="1290320">
                <a:moveTo>
                  <a:pt x="111760" y="1290320"/>
                </a:moveTo>
                <a:lnTo>
                  <a:pt x="690880" y="1290320"/>
                </a:lnTo>
                <a:lnTo>
                  <a:pt x="792480" y="1239520"/>
                </a:lnTo>
                <a:lnTo>
                  <a:pt x="822960" y="1127760"/>
                </a:lnTo>
                <a:lnTo>
                  <a:pt x="701040" y="1036320"/>
                </a:lnTo>
                <a:lnTo>
                  <a:pt x="822960" y="985520"/>
                </a:lnTo>
                <a:lnTo>
                  <a:pt x="822960" y="985520"/>
                </a:lnTo>
                <a:lnTo>
                  <a:pt x="812800" y="822960"/>
                </a:lnTo>
                <a:lnTo>
                  <a:pt x="711200" y="792480"/>
                </a:lnTo>
                <a:lnTo>
                  <a:pt x="822960" y="690880"/>
                </a:lnTo>
                <a:lnTo>
                  <a:pt x="822960" y="690880"/>
                </a:lnTo>
                <a:lnTo>
                  <a:pt x="833120" y="558800"/>
                </a:lnTo>
                <a:lnTo>
                  <a:pt x="751840" y="528320"/>
                </a:lnTo>
                <a:lnTo>
                  <a:pt x="833120" y="447040"/>
                </a:lnTo>
                <a:lnTo>
                  <a:pt x="833120" y="447040"/>
                </a:lnTo>
                <a:lnTo>
                  <a:pt x="843280" y="314960"/>
                </a:lnTo>
                <a:lnTo>
                  <a:pt x="843280" y="314960"/>
                </a:lnTo>
                <a:lnTo>
                  <a:pt x="1229360" y="203200"/>
                </a:lnTo>
                <a:lnTo>
                  <a:pt x="1330960" y="81280"/>
                </a:lnTo>
                <a:lnTo>
                  <a:pt x="1259840" y="0"/>
                </a:lnTo>
                <a:lnTo>
                  <a:pt x="91440" y="0"/>
                </a:lnTo>
                <a:lnTo>
                  <a:pt x="0" y="40640"/>
                </a:lnTo>
                <a:lnTo>
                  <a:pt x="0" y="172720"/>
                </a:lnTo>
                <a:lnTo>
                  <a:pt x="91440" y="243840"/>
                </a:lnTo>
                <a:lnTo>
                  <a:pt x="40640" y="325120"/>
                </a:lnTo>
                <a:lnTo>
                  <a:pt x="40640" y="325120"/>
                </a:lnTo>
                <a:lnTo>
                  <a:pt x="91440" y="406400"/>
                </a:lnTo>
                <a:lnTo>
                  <a:pt x="91440" y="406400"/>
                </a:lnTo>
                <a:lnTo>
                  <a:pt x="20320" y="528320"/>
                </a:lnTo>
                <a:lnTo>
                  <a:pt x="20320" y="528320"/>
                </a:lnTo>
                <a:lnTo>
                  <a:pt x="111760" y="629920"/>
                </a:lnTo>
                <a:lnTo>
                  <a:pt x="30480" y="660400"/>
                </a:lnTo>
                <a:lnTo>
                  <a:pt x="30480" y="660400"/>
                </a:lnTo>
                <a:lnTo>
                  <a:pt x="10160" y="751840"/>
                </a:lnTo>
                <a:lnTo>
                  <a:pt x="10160" y="751840"/>
                </a:lnTo>
                <a:lnTo>
                  <a:pt x="91440" y="822960"/>
                </a:lnTo>
                <a:lnTo>
                  <a:pt x="20320" y="863600"/>
                </a:lnTo>
                <a:lnTo>
                  <a:pt x="20320" y="863600"/>
                </a:lnTo>
                <a:lnTo>
                  <a:pt x="30480" y="995680"/>
                </a:lnTo>
                <a:lnTo>
                  <a:pt x="30480" y="995680"/>
                </a:lnTo>
                <a:lnTo>
                  <a:pt x="101600" y="1076960"/>
                </a:lnTo>
                <a:lnTo>
                  <a:pt x="40640" y="1127760"/>
                </a:lnTo>
                <a:lnTo>
                  <a:pt x="40640" y="1127760"/>
                </a:lnTo>
                <a:lnTo>
                  <a:pt x="71120" y="1229360"/>
                </a:lnTo>
                <a:lnTo>
                  <a:pt x="111760" y="1290320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>
            <a:glow rad="38100">
              <a:schemeClr val="tx1">
                <a:alpha val="3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62191" y="6376908"/>
            <a:ext cx="117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045253" y="6338981"/>
            <a:ext cx="167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Circulation Area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41743" y="6376908"/>
            <a:ext cx="134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Gyre Center</a:t>
            </a:r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6107302" y="6329680"/>
            <a:ext cx="294640" cy="406400"/>
          </a:xfrm>
          <a:custGeom>
            <a:avLst/>
            <a:gdLst>
              <a:gd name="connsiteX0" fmla="*/ 294640 w 294640"/>
              <a:gd name="connsiteY0" fmla="*/ 0 h 406400"/>
              <a:gd name="connsiteX1" fmla="*/ 142240 w 294640"/>
              <a:gd name="connsiteY1" fmla="*/ 121920 h 406400"/>
              <a:gd name="connsiteX2" fmla="*/ 0 w 29464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" h="406400">
                <a:moveTo>
                  <a:pt x="294640" y="0"/>
                </a:moveTo>
                <a:cubicBezTo>
                  <a:pt x="242993" y="27093"/>
                  <a:pt x="191347" y="54187"/>
                  <a:pt x="142240" y="121920"/>
                </a:cubicBezTo>
                <a:cubicBezTo>
                  <a:pt x="93133" y="189653"/>
                  <a:pt x="0" y="406400"/>
                  <a:pt x="0" y="406400"/>
                </a:cubicBezTo>
              </a:path>
            </a:pathLst>
          </a:custGeom>
          <a:ln w="50800">
            <a:solidFill>
              <a:srgbClr val="FF0000"/>
            </a:solidFill>
            <a:prstDash val="sysDot"/>
          </a:ln>
          <a:effectLst>
            <a:glow rad="25400">
              <a:schemeClr val="tx1">
                <a:alpha val="50000"/>
              </a:schemeClr>
            </a:glow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401942" y="6376908"/>
            <a:ext cx="241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Level Trough Axis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23260" y="1071145"/>
            <a:ext cx="6030667" cy="4861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4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87009" y="1597767"/>
            <a:ext cx="8153400" cy="4495800"/>
          </a:xfrm>
        </p:spPr>
        <p:txBody>
          <a:bodyPr/>
          <a:lstStyle/>
          <a:p>
            <a:r>
              <a:rPr lang="en-US" dirty="0" smtClean="0"/>
              <a:t>Adapted methods from Brian Crandall’s thesis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Azimuthally-averaged circulation at 850 hPa must remain cyclonic at every radius (at 100 km bins) up to 2000 km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Average tangential wind speed at 850 hPa must reach 8 m 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at some radius within the circulation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Some differences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My Circulation </a:t>
            </a:r>
            <a:r>
              <a:rPr lang="en-US" dirty="0" err="1" smtClean="0">
                <a:solidFill>
                  <a:srgbClr val="000090"/>
                </a:solidFill>
              </a:rPr>
              <a:t>netCDF</a:t>
            </a:r>
            <a:r>
              <a:rPr lang="en-US" dirty="0" smtClean="0">
                <a:solidFill>
                  <a:srgbClr val="000090"/>
                </a:solidFill>
              </a:rPr>
              <a:t> code only go to 1000 km radius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Not averaging different circulation radii together (yet)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66977" y="185873"/>
              <a:ext cx="7303502" cy="646331"/>
            </a:xfrm>
            <a:prstGeom prst="rect">
              <a:avLst/>
            </a:prstGeom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More Objective Classification System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9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0995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7303502" cy="646331"/>
            </a:xfrm>
            <a:prstGeom prst="rect">
              <a:avLst/>
            </a:prstGeom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More Objective Classification System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6419" y="5471160"/>
            <a:ext cx="463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Tangential Wind Centered over Gyre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9194" y="5517326"/>
            <a:ext cx="315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Azimuthally Averaged Tangential 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791"/>
            <a:ext cx="9144000" cy="40690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7303502" cy="646331"/>
            </a:xfrm>
            <a:prstGeom prst="rect">
              <a:avLst/>
            </a:prstGeom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More Objective Classification System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6419" y="5471160"/>
            <a:ext cx="463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Tangential Wind Centered over Gyre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9194" y="5517326"/>
            <a:ext cx="315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Tangential Wind By quadrant of gyre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3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3624"/>
          <a:stretch/>
        </p:blipFill>
        <p:spPr>
          <a:xfrm>
            <a:off x="4554886" y="2469134"/>
            <a:ext cx="4527494" cy="4370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" y="2458940"/>
            <a:ext cx="4474845" cy="437172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1340512" y="4807409"/>
            <a:ext cx="1128534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1169" y="185873"/>
              <a:ext cx="3517084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Literature Review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sz="2000" dirty="0" err="1" smtClean="0">
                <a:solidFill>
                  <a:srgbClr val="000090"/>
                </a:solidFill>
              </a:rPr>
              <a:t>Vollaro</a:t>
            </a:r>
            <a:r>
              <a:rPr lang="en-US" sz="2000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Harr et al.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510" y="2663077"/>
            <a:ext cx="235458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1000 </a:t>
            </a:r>
            <a:r>
              <a:rPr lang="en-US" b="1" dirty="0" smtClean="0"/>
              <a:t>–</a:t>
            </a:r>
            <a:r>
              <a:rPr lang="en-US" dirty="0" smtClean="0"/>
              <a:t> 1250km Radius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165611" y="2663077"/>
            <a:ext cx="20976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b="1" dirty="0"/>
              <a:t>– </a:t>
            </a:r>
            <a:r>
              <a:rPr lang="en-US" dirty="0"/>
              <a:t>600km Radius</a:t>
            </a:r>
          </a:p>
        </p:txBody>
      </p:sp>
      <p:sp>
        <p:nvSpPr>
          <p:cNvPr id="8" name="Rectangle 7"/>
          <p:cNvSpPr/>
          <p:nvPr/>
        </p:nvSpPr>
        <p:spPr>
          <a:xfrm>
            <a:off x="8748608" y="6622692"/>
            <a:ext cx="395392" cy="235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340512" y="3598025"/>
            <a:ext cx="2375294" cy="2269342"/>
          </a:xfrm>
          <a:prstGeom prst="ellipse">
            <a:avLst/>
          </a:prstGeom>
          <a:noFill/>
          <a:ln w="635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02257" y="474732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99514" y="4747329"/>
            <a:ext cx="118872" cy="118872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443866" y="4807409"/>
            <a:ext cx="646581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443866" y="4280003"/>
            <a:ext cx="1175889" cy="1022968"/>
          </a:xfrm>
          <a:prstGeom prst="ellipse">
            <a:avLst/>
          </a:prstGeom>
          <a:noFill/>
          <a:ln w="635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5992" y="6205799"/>
            <a:ext cx="2621230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Gyre identified by Lander (1994)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130334" y="6205799"/>
            <a:ext cx="3262432" cy="307777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Depression identified by Harr et al. (1996)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7072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40"/>
          <a:stretch/>
        </p:blipFill>
        <p:spPr>
          <a:xfrm>
            <a:off x="0" y="1296957"/>
            <a:ext cx="9144000" cy="54482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66977" y="185873"/>
              <a:ext cx="7005268" cy="646331"/>
            </a:xfrm>
            <a:prstGeom prst="rect">
              <a:avLst/>
            </a:prstGeom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Circulation Horizontal Plot Example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17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68" y="2744334"/>
            <a:ext cx="4572000" cy="3810000"/>
          </a:xfrm>
          <a:prstGeom prst="rect">
            <a:avLst/>
          </a:prstGeom>
          <a:effectLst>
            <a:outerShdw blurRad="50800" dist="38100" dir="2700000" algn="tl" rotWithShape="0">
              <a:srgbClr val="000000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492"/>
          <a:stretch/>
        </p:blipFill>
        <p:spPr>
          <a:xfrm>
            <a:off x="4346008" y="1513442"/>
            <a:ext cx="4661916" cy="4235189"/>
          </a:xfrm>
          <a:prstGeom prst="rect">
            <a:avLst/>
          </a:prstGeom>
          <a:effectLst>
            <a:outerShdw blurRad="50800" dist="38100" dir="2700000" algn="tl" rotWithShape="0">
              <a:srgbClr val="000000"/>
            </a:outerShdw>
          </a:effectLst>
        </p:spPr>
      </p:pic>
      <p:sp>
        <p:nvSpPr>
          <p:cNvPr id="8" name="Multiply 7"/>
          <p:cNvSpPr/>
          <p:nvPr/>
        </p:nvSpPr>
        <p:spPr>
          <a:xfrm>
            <a:off x="2574098" y="5046399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232" y="1547462"/>
            <a:ext cx="5037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Circulation on 700 km Radius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850 hPa Relative Vorticity /10-20 m s</a:t>
            </a:r>
            <a:r>
              <a:rPr lang="en-US" b="1" baseline="30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-1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winds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200-300 Layer Mean PV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dirty="0" err="1" smtClean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IBTrACS</a:t>
            </a:r>
            <a:r>
              <a:rPr lang="en-US" b="1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/ 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Terrain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791068" y="4842275"/>
            <a:ext cx="3770358" cy="11341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91068" y="2227660"/>
            <a:ext cx="3770358" cy="11341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99724" y="6050783"/>
            <a:ext cx="25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1200 UTC 28 May 1986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92142" y="5748631"/>
            <a:ext cx="1360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TC </a:t>
            </a:r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AGATHA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166977" y="185873"/>
              <a:ext cx="2349622" cy="646331"/>
            </a:xfrm>
            <a:prstGeom prst="rect">
              <a:avLst/>
            </a:prstGeom>
            <a:effectLst>
              <a:outerShdw blurRad="50800" dist="38100" dir="2700000" algn="tl" rotWithShape="0">
                <a:srgbClr val="0000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Test Values</a:t>
              </a:r>
              <a:endParaRPr lang="en-US" sz="28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67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Harr</a:t>
            </a:r>
            <a:r>
              <a:rPr lang="en-US" dirty="0" smtClean="0">
                <a:solidFill>
                  <a:srgbClr val="000090"/>
                </a:solidFill>
              </a:rPr>
              <a:t> et al.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1631194" y="4007231"/>
            <a:ext cx="418926" cy="709588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9" name="Oval 8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8304" y="3197023"/>
            <a:ext cx="235458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1000 </a:t>
            </a:r>
            <a:r>
              <a:rPr lang="en-US" b="1" dirty="0" smtClean="0"/>
              <a:t>–</a:t>
            </a:r>
            <a:r>
              <a:rPr lang="en-US" dirty="0" smtClean="0"/>
              <a:t> 1250km Radius</a:t>
            </a:r>
            <a:endParaRPr lang="en-US" dirty="0"/>
          </a:p>
        </p:txBody>
      </p:sp>
      <p:pic>
        <p:nvPicPr>
          <p:cNvPr id="16" name="Picture 15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Oval 16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6819499" y="3965470"/>
            <a:ext cx="504459" cy="326425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Multiply 32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636462" y="3197023"/>
            <a:ext cx="20976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b="1" dirty="0" smtClean="0"/>
              <a:t>– </a:t>
            </a:r>
            <a:r>
              <a:rPr lang="en-US" dirty="0" smtClean="0"/>
              <a:t>600km 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2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Harr</a:t>
            </a:r>
            <a:r>
              <a:rPr lang="en-US" dirty="0" smtClean="0">
                <a:solidFill>
                  <a:srgbClr val="000090"/>
                </a:solidFill>
              </a:rPr>
              <a:t> et al.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1631194" y="4007231"/>
            <a:ext cx="418926" cy="709588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9" name="Oval 8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8304" y="3197023"/>
            <a:ext cx="2354581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1000 </a:t>
            </a:r>
            <a:r>
              <a:rPr lang="en-US" b="1" dirty="0" smtClean="0"/>
              <a:t>–</a:t>
            </a:r>
            <a:r>
              <a:rPr lang="en-US" dirty="0" smtClean="0"/>
              <a:t> 1250km Radius</a:t>
            </a:r>
            <a:endParaRPr lang="en-US" dirty="0"/>
          </a:p>
        </p:txBody>
      </p:sp>
      <p:pic>
        <p:nvPicPr>
          <p:cNvPr id="16" name="Picture 15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7" name="Oval 16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6819499" y="3965470"/>
            <a:ext cx="504459" cy="326425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Multiply 32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636462" y="3197023"/>
            <a:ext cx="20976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b="1" dirty="0" smtClean="0"/>
              <a:t>– </a:t>
            </a:r>
            <a:r>
              <a:rPr lang="en-US" dirty="0" smtClean="0"/>
              <a:t>600km Radius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9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Elsberry and Chan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558055" y="3763909"/>
            <a:ext cx="1486270" cy="1973229"/>
          </a:xfrm>
          <a:custGeom>
            <a:avLst/>
            <a:gdLst>
              <a:gd name="connsiteX0" fmla="*/ 270198 w 1486270"/>
              <a:gd name="connsiteY0" fmla="*/ 1349140 h 1973229"/>
              <a:gd name="connsiteX1" fmla="*/ 740945 w 1486270"/>
              <a:gd name="connsiteY1" fmla="*/ 1414832 h 1973229"/>
              <a:gd name="connsiteX2" fmla="*/ 894212 w 1486270"/>
              <a:gd name="connsiteY2" fmla="*/ 1217755 h 1973229"/>
              <a:gd name="connsiteX3" fmla="*/ 642417 w 1486270"/>
              <a:gd name="connsiteY3" fmla="*/ 889294 h 1973229"/>
              <a:gd name="connsiteX4" fmla="*/ 423464 w 1486270"/>
              <a:gd name="connsiteY4" fmla="*/ 506089 h 1973229"/>
              <a:gd name="connsiteX5" fmla="*/ 303040 w 1486270"/>
              <a:gd name="connsiteY5" fmla="*/ 111935 h 1973229"/>
              <a:gd name="connsiteX6" fmla="*/ 587679 w 1486270"/>
              <a:gd name="connsiteY6" fmla="*/ 35294 h 1973229"/>
              <a:gd name="connsiteX7" fmla="*/ 1080322 w 1486270"/>
              <a:gd name="connsiteY7" fmla="*/ 615576 h 1973229"/>
              <a:gd name="connsiteX8" fmla="*/ 1452541 w 1486270"/>
              <a:gd name="connsiteY8" fmla="*/ 1163012 h 1973229"/>
              <a:gd name="connsiteX9" fmla="*/ 1375907 w 1486270"/>
              <a:gd name="connsiteY9" fmla="*/ 1633806 h 1973229"/>
              <a:gd name="connsiteX10" fmla="*/ 631469 w 1486270"/>
              <a:gd name="connsiteY10" fmla="*/ 1973217 h 1973229"/>
              <a:gd name="connsiteX11" fmla="*/ 51245 w 1486270"/>
              <a:gd name="connsiteY11" fmla="*/ 1622858 h 1973229"/>
              <a:gd name="connsiteX12" fmla="*/ 51245 w 1486270"/>
              <a:gd name="connsiteY12" fmla="*/ 1436730 h 1973229"/>
              <a:gd name="connsiteX13" fmla="*/ 270198 w 1486270"/>
              <a:gd name="connsiteY13" fmla="*/ 1349140 h 197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86270" h="1973229">
                <a:moveTo>
                  <a:pt x="270198" y="1349140"/>
                </a:moveTo>
                <a:cubicBezTo>
                  <a:pt x="385148" y="1345490"/>
                  <a:pt x="636943" y="1436729"/>
                  <a:pt x="740945" y="1414832"/>
                </a:cubicBezTo>
                <a:cubicBezTo>
                  <a:pt x="844947" y="1392935"/>
                  <a:pt x="910633" y="1305345"/>
                  <a:pt x="894212" y="1217755"/>
                </a:cubicBezTo>
                <a:cubicBezTo>
                  <a:pt x="877791" y="1130165"/>
                  <a:pt x="720875" y="1007905"/>
                  <a:pt x="642417" y="889294"/>
                </a:cubicBezTo>
                <a:cubicBezTo>
                  <a:pt x="563959" y="770683"/>
                  <a:pt x="480027" y="635649"/>
                  <a:pt x="423464" y="506089"/>
                </a:cubicBezTo>
                <a:cubicBezTo>
                  <a:pt x="366901" y="376529"/>
                  <a:pt x="275671" y="190401"/>
                  <a:pt x="303040" y="111935"/>
                </a:cubicBezTo>
                <a:cubicBezTo>
                  <a:pt x="330409" y="33469"/>
                  <a:pt x="458132" y="-48646"/>
                  <a:pt x="587679" y="35294"/>
                </a:cubicBezTo>
                <a:cubicBezTo>
                  <a:pt x="717226" y="119234"/>
                  <a:pt x="936178" y="427623"/>
                  <a:pt x="1080322" y="615576"/>
                </a:cubicBezTo>
                <a:cubicBezTo>
                  <a:pt x="1224466" y="803529"/>
                  <a:pt x="1403277" y="993307"/>
                  <a:pt x="1452541" y="1163012"/>
                </a:cubicBezTo>
                <a:cubicBezTo>
                  <a:pt x="1501805" y="1332717"/>
                  <a:pt x="1512752" y="1498772"/>
                  <a:pt x="1375907" y="1633806"/>
                </a:cubicBezTo>
                <a:cubicBezTo>
                  <a:pt x="1239062" y="1768840"/>
                  <a:pt x="852246" y="1975042"/>
                  <a:pt x="631469" y="1973217"/>
                </a:cubicBezTo>
                <a:cubicBezTo>
                  <a:pt x="410692" y="1971392"/>
                  <a:pt x="147949" y="1712272"/>
                  <a:pt x="51245" y="1622858"/>
                </a:cubicBezTo>
                <a:cubicBezTo>
                  <a:pt x="-45459" y="1533444"/>
                  <a:pt x="18402" y="1480525"/>
                  <a:pt x="51245" y="1436730"/>
                </a:cubicBezTo>
                <a:cubicBezTo>
                  <a:pt x="84088" y="1392935"/>
                  <a:pt x="155248" y="1352790"/>
                  <a:pt x="270198" y="1349140"/>
                </a:cubicBezTo>
                <a:close/>
              </a:path>
            </a:pathLst>
          </a:custGeom>
          <a:solidFill>
            <a:srgbClr val="FF6600">
              <a:alpha val="25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8304" y="3197023"/>
            <a:ext cx="203527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Asymmetric Vorticity</a:t>
            </a:r>
            <a:endParaRPr lang="en-US" dirty="0"/>
          </a:p>
        </p:txBody>
      </p:sp>
      <p:pic>
        <p:nvPicPr>
          <p:cNvPr id="39" name="Picture 38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5" name="Freeform 44"/>
          <p:cNvSpPr/>
          <p:nvPr/>
        </p:nvSpPr>
        <p:spPr>
          <a:xfrm>
            <a:off x="6897001" y="3899776"/>
            <a:ext cx="974338" cy="666807"/>
          </a:xfrm>
          <a:custGeom>
            <a:avLst/>
            <a:gdLst>
              <a:gd name="connsiteX0" fmla="*/ 1034428 w 1319210"/>
              <a:gd name="connsiteY0" fmla="*/ 117808 h 1036787"/>
              <a:gd name="connsiteX1" fmla="*/ 487047 w 1319210"/>
              <a:gd name="connsiteY1" fmla="*/ 19270 h 1036787"/>
              <a:gd name="connsiteX2" fmla="*/ 5352 w 1319210"/>
              <a:gd name="connsiteY2" fmla="*/ 424372 h 1036787"/>
              <a:gd name="connsiteX3" fmla="*/ 279042 w 1319210"/>
              <a:gd name="connsiteY3" fmla="*/ 993705 h 1036787"/>
              <a:gd name="connsiteX4" fmla="*/ 1023480 w 1319210"/>
              <a:gd name="connsiteY4" fmla="*/ 949910 h 1036787"/>
              <a:gd name="connsiteX5" fmla="*/ 1319066 w 1319210"/>
              <a:gd name="connsiteY5" fmla="*/ 577654 h 1036787"/>
              <a:gd name="connsiteX6" fmla="*/ 1034428 w 1319210"/>
              <a:gd name="connsiteY6" fmla="*/ 117808 h 103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210" h="1036787">
                <a:moveTo>
                  <a:pt x="1034428" y="117808"/>
                </a:moveTo>
                <a:cubicBezTo>
                  <a:pt x="895758" y="24744"/>
                  <a:pt x="658560" y="-31824"/>
                  <a:pt x="487047" y="19270"/>
                </a:cubicBezTo>
                <a:cubicBezTo>
                  <a:pt x="315534" y="70364"/>
                  <a:pt x="40019" y="261966"/>
                  <a:pt x="5352" y="424372"/>
                </a:cubicBezTo>
                <a:cubicBezTo>
                  <a:pt x="-29316" y="586778"/>
                  <a:pt x="109354" y="906115"/>
                  <a:pt x="279042" y="993705"/>
                </a:cubicBezTo>
                <a:cubicBezTo>
                  <a:pt x="448730" y="1081295"/>
                  <a:pt x="850143" y="1019252"/>
                  <a:pt x="1023480" y="949910"/>
                </a:cubicBezTo>
                <a:cubicBezTo>
                  <a:pt x="1196817" y="880568"/>
                  <a:pt x="1313592" y="712688"/>
                  <a:pt x="1319066" y="577654"/>
                </a:cubicBezTo>
                <a:cubicBezTo>
                  <a:pt x="1324540" y="442620"/>
                  <a:pt x="1173098" y="210872"/>
                  <a:pt x="1034428" y="117808"/>
                </a:cubicBezTo>
                <a:close/>
              </a:path>
            </a:pathLst>
          </a:custGeom>
          <a:solidFill>
            <a:srgbClr val="FF6600">
              <a:alpha val="25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ultiply 42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636462" y="3197023"/>
            <a:ext cx="193439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Symmetric Vorticity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0121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Elsberry and Chan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558055" y="3763909"/>
            <a:ext cx="1486270" cy="1973229"/>
          </a:xfrm>
          <a:custGeom>
            <a:avLst/>
            <a:gdLst>
              <a:gd name="connsiteX0" fmla="*/ 270198 w 1486270"/>
              <a:gd name="connsiteY0" fmla="*/ 1349140 h 1973229"/>
              <a:gd name="connsiteX1" fmla="*/ 740945 w 1486270"/>
              <a:gd name="connsiteY1" fmla="*/ 1414832 h 1973229"/>
              <a:gd name="connsiteX2" fmla="*/ 894212 w 1486270"/>
              <a:gd name="connsiteY2" fmla="*/ 1217755 h 1973229"/>
              <a:gd name="connsiteX3" fmla="*/ 642417 w 1486270"/>
              <a:gd name="connsiteY3" fmla="*/ 889294 h 1973229"/>
              <a:gd name="connsiteX4" fmla="*/ 423464 w 1486270"/>
              <a:gd name="connsiteY4" fmla="*/ 506089 h 1973229"/>
              <a:gd name="connsiteX5" fmla="*/ 303040 w 1486270"/>
              <a:gd name="connsiteY5" fmla="*/ 111935 h 1973229"/>
              <a:gd name="connsiteX6" fmla="*/ 587679 w 1486270"/>
              <a:gd name="connsiteY6" fmla="*/ 35294 h 1973229"/>
              <a:gd name="connsiteX7" fmla="*/ 1080322 w 1486270"/>
              <a:gd name="connsiteY7" fmla="*/ 615576 h 1973229"/>
              <a:gd name="connsiteX8" fmla="*/ 1452541 w 1486270"/>
              <a:gd name="connsiteY8" fmla="*/ 1163012 h 1973229"/>
              <a:gd name="connsiteX9" fmla="*/ 1375907 w 1486270"/>
              <a:gd name="connsiteY9" fmla="*/ 1633806 h 1973229"/>
              <a:gd name="connsiteX10" fmla="*/ 631469 w 1486270"/>
              <a:gd name="connsiteY10" fmla="*/ 1973217 h 1973229"/>
              <a:gd name="connsiteX11" fmla="*/ 51245 w 1486270"/>
              <a:gd name="connsiteY11" fmla="*/ 1622858 h 1973229"/>
              <a:gd name="connsiteX12" fmla="*/ 51245 w 1486270"/>
              <a:gd name="connsiteY12" fmla="*/ 1436730 h 1973229"/>
              <a:gd name="connsiteX13" fmla="*/ 270198 w 1486270"/>
              <a:gd name="connsiteY13" fmla="*/ 1349140 h 197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86270" h="1973229">
                <a:moveTo>
                  <a:pt x="270198" y="1349140"/>
                </a:moveTo>
                <a:cubicBezTo>
                  <a:pt x="385148" y="1345490"/>
                  <a:pt x="636943" y="1436729"/>
                  <a:pt x="740945" y="1414832"/>
                </a:cubicBezTo>
                <a:cubicBezTo>
                  <a:pt x="844947" y="1392935"/>
                  <a:pt x="910633" y="1305345"/>
                  <a:pt x="894212" y="1217755"/>
                </a:cubicBezTo>
                <a:cubicBezTo>
                  <a:pt x="877791" y="1130165"/>
                  <a:pt x="720875" y="1007905"/>
                  <a:pt x="642417" y="889294"/>
                </a:cubicBezTo>
                <a:cubicBezTo>
                  <a:pt x="563959" y="770683"/>
                  <a:pt x="480027" y="635649"/>
                  <a:pt x="423464" y="506089"/>
                </a:cubicBezTo>
                <a:cubicBezTo>
                  <a:pt x="366901" y="376529"/>
                  <a:pt x="275671" y="190401"/>
                  <a:pt x="303040" y="111935"/>
                </a:cubicBezTo>
                <a:cubicBezTo>
                  <a:pt x="330409" y="33469"/>
                  <a:pt x="458132" y="-48646"/>
                  <a:pt x="587679" y="35294"/>
                </a:cubicBezTo>
                <a:cubicBezTo>
                  <a:pt x="717226" y="119234"/>
                  <a:pt x="936178" y="427623"/>
                  <a:pt x="1080322" y="615576"/>
                </a:cubicBezTo>
                <a:cubicBezTo>
                  <a:pt x="1224466" y="803529"/>
                  <a:pt x="1403277" y="993307"/>
                  <a:pt x="1452541" y="1163012"/>
                </a:cubicBezTo>
                <a:cubicBezTo>
                  <a:pt x="1501805" y="1332717"/>
                  <a:pt x="1512752" y="1498772"/>
                  <a:pt x="1375907" y="1633806"/>
                </a:cubicBezTo>
                <a:cubicBezTo>
                  <a:pt x="1239062" y="1768840"/>
                  <a:pt x="852246" y="1975042"/>
                  <a:pt x="631469" y="1973217"/>
                </a:cubicBezTo>
                <a:cubicBezTo>
                  <a:pt x="410692" y="1971392"/>
                  <a:pt x="147949" y="1712272"/>
                  <a:pt x="51245" y="1622858"/>
                </a:cubicBezTo>
                <a:cubicBezTo>
                  <a:pt x="-45459" y="1533444"/>
                  <a:pt x="18402" y="1480525"/>
                  <a:pt x="51245" y="1436730"/>
                </a:cubicBezTo>
                <a:cubicBezTo>
                  <a:pt x="84088" y="1392935"/>
                  <a:pt x="155248" y="1352790"/>
                  <a:pt x="270198" y="1349140"/>
                </a:cubicBezTo>
                <a:close/>
              </a:path>
            </a:pathLst>
          </a:custGeom>
          <a:solidFill>
            <a:srgbClr val="FF6600">
              <a:alpha val="25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20330812">
            <a:off x="1969627" y="5268871"/>
            <a:ext cx="665185" cy="348362"/>
          </a:xfrm>
          <a:custGeom>
            <a:avLst/>
            <a:gdLst>
              <a:gd name="connsiteX0" fmla="*/ 526437 w 665185"/>
              <a:gd name="connsiteY0" fmla="*/ 106948 h 348362"/>
              <a:gd name="connsiteX1" fmla="*/ 230851 w 665185"/>
              <a:gd name="connsiteY1" fmla="*/ 8409 h 348362"/>
              <a:gd name="connsiteX2" fmla="*/ 951 w 665185"/>
              <a:gd name="connsiteY2" fmla="*/ 41256 h 348362"/>
              <a:gd name="connsiteX3" fmla="*/ 318432 w 665185"/>
              <a:gd name="connsiteY3" fmla="*/ 325922 h 348362"/>
              <a:gd name="connsiteX4" fmla="*/ 657808 w 665185"/>
              <a:gd name="connsiteY4" fmla="*/ 304025 h 348362"/>
              <a:gd name="connsiteX5" fmla="*/ 526437 w 665185"/>
              <a:gd name="connsiteY5" fmla="*/ 106948 h 34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185" h="348362">
                <a:moveTo>
                  <a:pt x="526437" y="106948"/>
                </a:moveTo>
                <a:cubicBezTo>
                  <a:pt x="455278" y="57679"/>
                  <a:pt x="318432" y="19358"/>
                  <a:pt x="230851" y="8409"/>
                </a:cubicBezTo>
                <a:cubicBezTo>
                  <a:pt x="143270" y="-2540"/>
                  <a:pt x="-13646" y="-11663"/>
                  <a:pt x="951" y="41256"/>
                </a:cubicBezTo>
                <a:cubicBezTo>
                  <a:pt x="15548" y="94175"/>
                  <a:pt x="208956" y="282127"/>
                  <a:pt x="318432" y="325922"/>
                </a:cubicBezTo>
                <a:cubicBezTo>
                  <a:pt x="427908" y="369717"/>
                  <a:pt x="623141" y="342345"/>
                  <a:pt x="657808" y="304025"/>
                </a:cubicBezTo>
                <a:cubicBezTo>
                  <a:pt x="692475" y="265705"/>
                  <a:pt x="597596" y="156217"/>
                  <a:pt x="526437" y="106948"/>
                </a:cubicBezTo>
                <a:close/>
              </a:path>
            </a:pathLst>
          </a:custGeom>
          <a:solidFill>
            <a:srgbClr val="FF6600">
              <a:alpha val="7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11838944">
            <a:off x="2483202" y="4647559"/>
            <a:ext cx="412600" cy="348362"/>
          </a:xfrm>
          <a:custGeom>
            <a:avLst/>
            <a:gdLst>
              <a:gd name="connsiteX0" fmla="*/ 526437 w 665185"/>
              <a:gd name="connsiteY0" fmla="*/ 106948 h 348362"/>
              <a:gd name="connsiteX1" fmla="*/ 230851 w 665185"/>
              <a:gd name="connsiteY1" fmla="*/ 8409 h 348362"/>
              <a:gd name="connsiteX2" fmla="*/ 951 w 665185"/>
              <a:gd name="connsiteY2" fmla="*/ 41256 h 348362"/>
              <a:gd name="connsiteX3" fmla="*/ 318432 w 665185"/>
              <a:gd name="connsiteY3" fmla="*/ 325922 h 348362"/>
              <a:gd name="connsiteX4" fmla="*/ 657808 w 665185"/>
              <a:gd name="connsiteY4" fmla="*/ 304025 h 348362"/>
              <a:gd name="connsiteX5" fmla="*/ 526437 w 665185"/>
              <a:gd name="connsiteY5" fmla="*/ 106948 h 34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185" h="348362">
                <a:moveTo>
                  <a:pt x="526437" y="106948"/>
                </a:moveTo>
                <a:cubicBezTo>
                  <a:pt x="455278" y="57679"/>
                  <a:pt x="318432" y="19358"/>
                  <a:pt x="230851" y="8409"/>
                </a:cubicBezTo>
                <a:cubicBezTo>
                  <a:pt x="143270" y="-2540"/>
                  <a:pt x="-13646" y="-11663"/>
                  <a:pt x="951" y="41256"/>
                </a:cubicBezTo>
                <a:cubicBezTo>
                  <a:pt x="15548" y="94175"/>
                  <a:pt x="208956" y="282127"/>
                  <a:pt x="318432" y="325922"/>
                </a:cubicBezTo>
                <a:cubicBezTo>
                  <a:pt x="427908" y="369717"/>
                  <a:pt x="623141" y="342345"/>
                  <a:pt x="657808" y="304025"/>
                </a:cubicBezTo>
                <a:cubicBezTo>
                  <a:pt x="692475" y="265705"/>
                  <a:pt x="597596" y="156217"/>
                  <a:pt x="526437" y="106948"/>
                </a:cubicBezTo>
                <a:close/>
              </a:path>
            </a:pathLst>
          </a:custGeom>
          <a:solidFill>
            <a:srgbClr val="FF6600">
              <a:alpha val="7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3166944">
            <a:off x="1920050" y="3969291"/>
            <a:ext cx="493910" cy="348362"/>
          </a:xfrm>
          <a:custGeom>
            <a:avLst/>
            <a:gdLst>
              <a:gd name="connsiteX0" fmla="*/ 526437 w 665185"/>
              <a:gd name="connsiteY0" fmla="*/ 106948 h 348362"/>
              <a:gd name="connsiteX1" fmla="*/ 230851 w 665185"/>
              <a:gd name="connsiteY1" fmla="*/ 8409 h 348362"/>
              <a:gd name="connsiteX2" fmla="*/ 951 w 665185"/>
              <a:gd name="connsiteY2" fmla="*/ 41256 h 348362"/>
              <a:gd name="connsiteX3" fmla="*/ 318432 w 665185"/>
              <a:gd name="connsiteY3" fmla="*/ 325922 h 348362"/>
              <a:gd name="connsiteX4" fmla="*/ 657808 w 665185"/>
              <a:gd name="connsiteY4" fmla="*/ 304025 h 348362"/>
              <a:gd name="connsiteX5" fmla="*/ 526437 w 665185"/>
              <a:gd name="connsiteY5" fmla="*/ 106948 h 34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185" h="348362">
                <a:moveTo>
                  <a:pt x="526437" y="106948"/>
                </a:moveTo>
                <a:cubicBezTo>
                  <a:pt x="455278" y="57679"/>
                  <a:pt x="318432" y="19358"/>
                  <a:pt x="230851" y="8409"/>
                </a:cubicBezTo>
                <a:cubicBezTo>
                  <a:pt x="143270" y="-2540"/>
                  <a:pt x="-13646" y="-11663"/>
                  <a:pt x="951" y="41256"/>
                </a:cubicBezTo>
                <a:cubicBezTo>
                  <a:pt x="15548" y="94175"/>
                  <a:pt x="208956" y="282127"/>
                  <a:pt x="318432" y="325922"/>
                </a:cubicBezTo>
                <a:cubicBezTo>
                  <a:pt x="427908" y="369717"/>
                  <a:pt x="623141" y="342345"/>
                  <a:pt x="657808" y="304025"/>
                </a:cubicBezTo>
                <a:cubicBezTo>
                  <a:pt x="692475" y="265705"/>
                  <a:pt x="597596" y="156217"/>
                  <a:pt x="526437" y="106948"/>
                </a:cubicBezTo>
                <a:close/>
              </a:path>
            </a:pathLst>
          </a:custGeom>
          <a:solidFill>
            <a:srgbClr val="FF6600">
              <a:alpha val="7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8304" y="3197023"/>
            <a:ext cx="246763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Embedded Mesovorticies</a:t>
            </a:r>
            <a:endParaRPr lang="en-US" dirty="0"/>
          </a:p>
        </p:txBody>
      </p:sp>
      <p:pic>
        <p:nvPicPr>
          <p:cNvPr id="14" name="Picture 13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Freeform 14"/>
          <p:cNvSpPr/>
          <p:nvPr/>
        </p:nvSpPr>
        <p:spPr>
          <a:xfrm>
            <a:off x="6897001" y="3899776"/>
            <a:ext cx="974338" cy="666807"/>
          </a:xfrm>
          <a:custGeom>
            <a:avLst/>
            <a:gdLst>
              <a:gd name="connsiteX0" fmla="*/ 1034428 w 1319210"/>
              <a:gd name="connsiteY0" fmla="*/ 117808 h 1036787"/>
              <a:gd name="connsiteX1" fmla="*/ 487047 w 1319210"/>
              <a:gd name="connsiteY1" fmla="*/ 19270 h 1036787"/>
              <a:gd name="connsiteX2" fmla="*/ 5352 w 1319210"/>
              <a:gd name="connsiteY2" fmla="*/ 424372 h 1036787"/>
              <a:gd name="connsiteX3" fmla="*/ 279042 w 1319210"/>
              <a:gd name="connsiteY3" fmla="*/ 993705 h 1036787"/>
              <a:gd name="connsiteX4" fmla="*/ 1023480 w 1319210"/>
              <a:gd name="connsiteY4" fmla="*/ 949910 h 1036787"/>
              <a:gd name="connsiteX5" fmla="*/ 1319066 w 1319210"/>
              <a:gd name="connsiteY5" fmla="*/ 577654 h 1036787"/>
              <a:gd name="connsiteX6" fmla="*/ 1034428 w 1319210"/>
              <a:gd name="connsiteY6" fmla="*/ 117808 h 103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210" h="1036787">
                <a:moveTo>
                  <a:pt x="1034428" y="117808"/>
                </a:moveTo>
                <a:cubicBezTo>
                  <a:pt x="895758" y="24744"/>
                  <a:pt x="658560" y="-31824"/>
                  <a:pt x="487047" y="19270"/>
                </a:cubicBezTo>
                <a:cubicBezTo>
                  <a:pt x="315534" y="70364"/>
                  <a:pt x="40019" y="261966"/>
                  <a:pt x="5352" y="424372"/>
                </a:cubicBezTo>
                <a:cubicBezTo>
                  <a:pt x="-29316" y="586778"/>
                  <a:pt x="109354" y="906115"/>
                  <a:pt x="279042" y="993705"/>
                </a:cubicBezTo>
                <a:cubicBezTo>
                  <a:pt x="448730" y="1081295"/>
                  <a:pt x="850143" y="1019252"/>
                  <a:pt x="1023480" y="949910"/>
                </a:cubicBezTo>
                <a:cubicBezTo>
                  <a:pt x="1196817" y="880568"/>
                  <a:pt x="1313592" y="712688"/>
                  <a:pt x="1319066" y="577654"/>
                </a:cubicBezTo>
                <a:cubicBezTo>
                  <a:pt x="1324540" y="442620"/>
                  <a:pt x="1173098" y="210872"/>
                  <a:pt x="1034428" y="117808"/>
                </a:cubicBezTo>
                <a:close/>
              </a:path>
            </a:pathLst>
          </a:custGeom>
          <a:solidFill>
            <a:srgbClr val="FF6600">
              <a:alpha val="25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087662" y="4079185"/>
            <a:ext cx="575454" cy="359916"/>
          </a:xfrm>
          <a:custGeom>
            <a:avLst/>
            <a:gdLst>
              <a:gd name="connsiteX0" fmla="*/ 477144 w 575454"/>
              <a:gd name="connsiteY0" fmla="*/ 37531 h 359916"/>
              <a:gd name="connsiteX1" fmla="*/ 236296 w 575454"/>
              <a:gd name="connsiteY1" fmla="*/ 4685 h 359916"/>
              <a:gd name="connsiteX2" fmla="*/ 6396 w 575454"/>
              <a:gd name="connsiteY2" fmla="*/ 125121 h 359916"/>
              <a:gd name="connsiteX3" fmla="*/ 104925 w 575454"/>
              <a:gd name="connsiteY3" fmla="*/ 344095 h 359916"/>
              <a:gd name="connsiteX4" fmla="*/ 520934 w 575454"/>
              <a:gd name="connsiteY4" fmla="*/ 322198 h 359916"/>
              <a:gd name="connsiteX5" fmla="*/ 564725 w 575454"/>
              <a:gd name="connsiteY5" fmla="*/ 157967 h 359916"/>
              <a:gd name="connsiteX6" fmla="*/ 477144 w 575454"/>
              <a:gd name="connsiteY6" fmla="*/ 37531 h 35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454" h="359916">
                <a:moveTo>
                  <a:pt x="477144" y="37531"/>
                </a:moveTo>
                <a:cubicBezTo>
                  <a:pt x="422406" y="11984"/>
                  <a:pt x="314754" y="-9913"/>
                  <a:pt x="236296" y="4685"/>
                </a:cubicBezTo>
                <a:cubicBezTo>
                  <a:pt x="157838" y="19283"/>
                  <a:pt x="28291" y="68553"/>
                  <a:pt x="6396" y="125121"/>
                </a:cubicBezTo>
                <a:cubicBezTo>
                  <a:pt x="-15499" y="181689"/>
                  <a:pt x="19169" y="311249"/>
                  <a:pt x="104925" y="344095"/>
                </a:cubicBezTo>
                <a:cubicBezTo>
                  <a:pt x="190681" y="376941"/>
                  <a:pt x="444301" y="353219"/>
                  <a:pt x="520934" y="322198"/>
                </a:cubicBezTo>
                <a:cubicBezTo>
                  <a:pt x="597567" y="291177"/>
                  <a:pt x="573848" y="201762"/>
                  <a:pt x="564725" y="157967"/>
                </a:cubicBezTo>
                <a:cubicBezTo>
                  <a:pt x="555602" y="114172"/>
                  <a:pt x="531882" y="63078"/>
                  <a:pt x="477144" y="37531"/>
                </a:cubicBezTo>
                <a:close/>
              </a:path>
            </a:pathLst>
          </a:custGeom>
          <a:solidFill>
            <a:srgbClr val="FF6600">
              <a:alpha val="70000"/>
            </a:srgbClr>
          </a:solidFill>
          <a:ln w="254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36462" y="3197023"/>
            <a:ext cx="172520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Focused Vorticity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52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87" name="Rectangle 86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Elsberry and Chan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90" name="Picture 89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sp>
        <p:nvSpPr>
          <p:cNvPr id="97" name="Oval 96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Multiply 97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638304" y="3197023"/>
            <a:ext cx="226858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Asymmetric </a:t>
            </a:r>
            <a:r>
              <a:rPr lang="en-US" dirty="0" smtClean="0"/>
              <a:t>Convection</a:t>
            </a:r>
            <a:endParaRPr lang="en-US" dirty="0"/>
          </a:p>
        </p:txBody>
      </p:sp>
      <p:pic>
        <p:nvPicPr>
          <p:cNvPr id="100" name="Picture 99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2" name="Oval 101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4636462" y="3197023"/>
            <a:ext cx="2167706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Symmetric Convection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991331" y="5176200"/>
            <a:ext cx="496957" cy="475122"/>
            <a:chOff x="3343330" y="2687849"/>
            <a:chExt cx="600012" cy="690158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48212" y="4853478"/>
            <a:ext cx="496957" cy="475122"/>
            <a:chOff x="3343330" y="2687849"/>
            <a:chExt cx="600012" cy="69015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29731" y="4155511"/>
            <a:ext cx="496957" cy="475122"/>
            <a:chOff x="3343330" y="2687849"/>
            <a:chExt cx="600012" cy="690158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37038" y="3657367"/>
            <a:ext cx="496957" cy="475122"/>
            <a:chOff x="3343330" y="2687849"/>
            <a:chExt cx="600012" cy="690158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839183" y="3950180"/>
            <a:ext cx="496957" cy="475122"/>
            <a:chOff x="3343330" y="2687849"/>
            <a:chExt cx="600012" cy="690158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Freeform 112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598173" y="3883578"/>
            <a:ext cx="496957" cy="475122"/>
            <a:chOff x="3343330" y="2687849"/>
            <a:chExt cx="600012" cy="690158"/>
          </a:xfrm>
        </p:grpSpPr>
        <p:cxnSp>
          <p:nvCxnSpPr>
            <p:cNvPr id="115" name="Straight Connector 114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Freeform 117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200408" y="4299352"/>
            <a:ext cx="496957" cy="475122"/>
            <a:chOff x="3343330" y="2687849"/>
            <a:chExt cx="600012" cy="690158"/>
          </a:xfrm>
        </p:grpSpPr>
        <p:cxnSp>
          <p:nvCxnSpPr>
            <p:cNvPr id="120" name="Straight Connector 119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Freeform 122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7265141" y="3646017"/>
            <a:ext cx="496957" cy="475122"/>
            <a:chOff x="3343330" y="2687849"/>
            <a:chExt cx="600012" cy="690158"/>
          </a:xfrm>
        </p:grpSpPr>
        <p:cxnSp>
          <p:nvCxnSpPr>
            <p:cNvPr id="125" name="Straight Connector 124"/>
            <p:cNvCxnSpPr/>
            <p:nvPr/>
          </p:nvCxnSpPr>
          <p:spPr>
            <a:xfrm flipH="1">
              <a:off x="3537490" y="323689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3440410" y="324187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3343330" y="3246850"/>
              <a:ext cx="119762" cy="131157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12700">
                <a:schemeClr val="tx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Freeform 127"/>
            <p:cNvSpPr/>
            <p:nvPr/>
          </p:nvSpPr>
          <p:spPr>
            <a:xfrm>
              <a:off x="3348478" y="2687849"/>
              <a:ext cx="594864" cy="594401"/>
            </a:xfrm>
            <a:custGeom>
              <a:avLst/>
              <a:gdLst>
                <a:gd name="connsiteX0" fmla="*/ 111760 w 1330960"/>
                <a:gd name="connsiteY0" fmla="*/ 1290320 h 1290320"/>
                <a:gd name="connsiteX1" fmla="*/ 690880 w 1330960"/>
                <a:gd name="connsiteY1" fmla="*/ 1290320 h 1290320"/>
                <a:gd name="connsiteX2" fmla="*/ 792480 w 1330960"/>
                <a:gd name="connsiteY2" fmla="*/ 1239520 h 1290320"/>
                <a:gd name="connsiteX3" fmla="*/ 822960 w 1330960"/>
                <a:gd name="connsiteY3" fmla="*/ 1127760 h 1290320"/>
                <a:gd name="connsiteX4" fmla="*/ 701040 w 1330960"/>
                <a:gd name="connsiteY4" fmla="*/ 1036320 h 1290320"/>
                <a:gd name="connsiteX5" fmla="*/ 822960 w 1330960"/>
                <a:gd name="connsiteY5" fmla="*/ 985520 h 1290320"/>
                <a:gd name="connsiteX6" fmla="*/ 822960 w 1330960"/>
                <a:gd name="connsiteY6" fmla="*/ 985520 h 1290320"/>
                <a:gd name="connsiteX7" fmla="*/ 812800 w 1330960"/>
                <a:gd name="connsiteY7" fmla="*/ 822960 h 1290320"/>
                <a:gd name="connsiteX8" fmla="*/ 711200 w 1330960"/>
                <a:gd name="connsiteY8" fmla="*/ 792480 h 1290320"/>
                <a:gd name="connsiteX9" fmla="*/ 822960 w 1330960"/>
                <a:gd name="connsiteY9" fmla="*/ 690880 h 1290320"/>
                <a:gd name="connsiteX10" fmla="*/ 822960 w 1330960"/>
                <a:gd name="connsiteY10" fmla="*/ 690880 h 1290320"/>
                <a:gd name="connsiteX11" fmla="*/ 833120 w 1330960"/>
                <a:gd name="connsiteY11" fmla="*/ 558800 h 1290320"/>
                <a:gd name="connsiteX12" fmla="*/ 751840 w 1330960"/>
                <a:gd name="connsiteY12" fmla="*/ 528320 h 1290320"/>
                <a:gd name="connsiteX13" fmla="*/ 833120 w 1330960"/>
                <a:gd name="connsiteY13" fmla="*/ 447040 h 1290320"/>
                <a:gd name="connsiteX14" fmla="*/ 833120 w 1330960"/>
                <a:gd name="connsiteY14" fmla="*/ 447040 h 1290320"/>
                <a:gd name="connsiteX15" fmla="*/ 843280 w 1330960"/>
                <a:gd name="connsiteY15" fmla="*/ 314960 h 1290320"/>
                <a:gd name="connsiteX16" fmla="*/ 843280 w 1330960"/>
                <a:gd name="connsiteY16" fmla="*/ 314960 h 1290320"/>
                <a:gd name="connsiteX17" fmla="*/ 1229360 w 1330960"/>
                <a:gd name="connsiteY17" fmla="*/ 203200 h 1290320"/>
                <a:gd name="connsiteX18" fmla="*/ 1330960 w 1330960"/>
                <a:gd name="connsiteY18" fmla="*/ 81280 h 1290320"/>
                <a:gd name="connsiteX19" fmla="*/ 1259840 w 1330960"/>
                <a:gd name="connsiteY19" fmla="*/ 0 h 1290320"/>
                <a:gd name="connsiteX20" fmla="*/ 91440 w 1330960"/>
                <a:gd name="connsiteY20" fmla="*/ 0 h 1290320"/>
                <a:gd name="connsiteX21" fmla="*/ 0 w 1330960"/>
                <a:gd name="connsiteY21" fmla="*/ 40640 h 1290320"/>
                <a:gd name="connsiteX22" fmla="*/ 0 w 1330960"/>
                <a:gd name="connsiteY22" fmla="*/ 172720 h 1290320"/>
                <a:gd name="connsiteX23" fmla="*/ 91440 w 1330960"/>
                <a:gd name="connsiteY23" fmla="*/ 243840 h 1290320"/>
                <a:gd name="connsiteX24" fmla="*/ 40640 w 1330960"/>
                <a:gd name="connsiteY24" fmla="*/ 325120 h 1290320"/>
                <a:gd name="connsiteX25" fmla="*/ 40640 w 1330960"/>
                <a:gd name="connsiteY25" fmla="*/ 325120 h 1290320"/>
                <a:gd name="connsiteX26" fmla="*/ 91440 w 1330960"/>
                <a:gd name="connsiteY26" fmla="*/ 406400 h 1290320"/>
                <a:gd name="connsiteX27" fmla="*/ 91440 w 1330960"/>
                <a:gd name="connsiteY27" fmla="*/ 406400 h 1290320"/>
                <a:gd name="connsiteX28" fmla="*/ 20320 w 1330960"/>
                <a:gd name="connsiteY28" fmla="*/ 528320 h 1290320"/>
                <a:gd name="connsiteX29" fmla="*/ 20320 w 1330960"/>
                <a:gd name="connsiteY29" fmla="*/ 528320 h 1290320"/>
                <a:gd name="connsiteX30" fmla="*/ 111760 w 1330960"/>
                <a:gd name="connsiteY30" fmla="*/ 629920 h 1290320"/>
                <a:gd name="connsiteX31" fmla="*/ 30480 w 1330960"/>
                <a:gd name="connsiteY31" fmla="*/ 660400 h 1290320"/>
                <a:gd name="connsiteX32" fmla="*/ 30480 w 1330960"/>
                <a:gd name="connsiteY32" fmla="*/ 660400 h 1290320"/>
                <a:gd name="connsiteX33" fmla="*/ 10160 w 1330960"/>
                <a:gd name="connsiteY33" fmla="*/ 751840 h 1290320"/>
                <a:gd name="connsiteX34" fmla="*/ 10160 w 1330960"/>
                <a:gd name="connsiteY34" fmla="*/ 751840 h 1290320"/>
                <a:gd name="connsiteX35" fmla="*/ 91440 w 1330960"/>
                <a:gd name="connsiteY35" fmla="*/ 822960 h 1290320"/>
                <a:gd name="connsiteX36" fmla="*/ 20320 w 1330960"/>
                <a:gd name="connsiteY36" fmla="*/ 863600 h 1290320"/>
                <a:gd name="connsiteX37" fmla="*/ 20320 w 1330960"/>
                <a:gd name="connsiteY37" fmla="*/ 863600 h 1290320"/>
                <a:gd name="connsiteX38" fmla="*/ 30480 w 1330960"/>
                <a:gd name="connsiteY38" fmla="*/ 995680 h 1290320"/>
                <a:gd name="connsiteX39" fmla="*/ 30480 w 1330960"/>
                <a:gd name="connsiteY39" fmla="*/ 995680 h 1290320"/>
                <a:gd name="connsiteX40" fmla="*/ 101600 w 1330960"/>
                <a:gd name="connsiteY40" fmla="*/ 1076960 h 1290320"/>
                <a:gd name="connsiteX41" fmla="*/ 40640 w 1330960"/>
                <a:gd name="connsiteY41" fmla="*/ 1127760 h 1290320"/>
                <a:gd name="connsiteX42" fmla="*/ 40640 w 1330960"/>
                <a:gd name="connsiteY42" fmla="*/ 1127760 h 1290320"/>
                <a:gd name="connsiteX43" fmla="*/ 71120 w 1330960"/>
                <a:gd name="connsiteY43" fmla="*/ 1229360 h 1290320"/>
                <a:gd name="connsiteX44" fmla="*/ 111760 w 1330960"/>
                <a:gd name="connsiteY44" fmla="*/ 1290320 h 129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0960" h="1290320">
                  <a:moveTo>
                    <a:pt x="111760" y="1290320"/>
                  </a:moveTo>
                  <a:lnTo>
                    <a:pt x="690880" y="1290320"/>
                  </a:lnTo>
                  <a:lnTo>
                    <a:pt x="792480" y="1239520"/>
                  </a:lnTo>
                  <a:lnTo>
                    <a:pt x="822960" y="1127760"/>
                  </a:lnTo>
                  <a:lnTo>
                    <a:pt x="701040" y="1036320"/>
                  </a:lnTo>
                  <a:lnTo>
                    <a:pt x="822960" y="985520"/>
                  </a:lnTo>
                  <a:lnTo>
                    <a:pt x="822960" y="985520"/>
                  </a:lnTo>
                  <a:lnTo>
                    <a:pt x="812800" y="822960"/>
                  </a:lnTo>
                  <a:lnTo>
                    <a:pt x="711200" y="792480"/>
                  </a:lnTo>
                  <a:lnTo>
                    <a:pt x="822960" y="690880"/>
                  </a:lnTo>
                  <a:lnTo>
                    <a:pt x="822960" y="690880"/>
                  </a:lnTo>
                  <a:lnTo>
                    <a:pt x="833120" y="558800"/>
                  </a:lnTo>
                  <a:lnTo>
                    <a:pt x="751840" y="528320"/>
                  </a:lnTo>
                  <a:lnTo>
                    <a:pt x="833120" y="447040"/>
                  </a:lnTo>
                  <a:lnTo>
                    <a:pt x="833120" y="447040"/>
                  </a:lnTo>
                  <a:lnTo>
                    <a:pt x="843280" y="314960"/>
                  </a:lnTo>
                  <a:lnTo>
                    <a:pt x="843280" y="314960"/>
                  </a:lnTo>
                  <a:lnTo>
                    <a:pt x="1229360" y="203200"/>
                  </a:lnTo>
                  <a:lnTo>
                    <a:pt x="1330960" y="81280"/>
                  </a:lnTo>
                  <a:lnTo>
                    <a:pt x="1259840" y="0"/>
                  </a:lnTo>
                  <a:lnTo>
                    <a:pt x="91440" y="0"/>
                  </a:lnTo>
                  <a:lnTo>
                    <a:pt x="0" y="40640"/>
                  </a:lnTo>
                  <a:lnTo>
                    <a:pt x="0" y="172720"/>
                  </a:lnTo>
                  <a:lnTo>
                    <a:pt x="91440" y="243840"/>
                  </a:lnTo>
                  <a:lnTo>
                    <a:pt x="40640" y="325120"/>
                  </a:lnTo>
                  <a:lnTo>
                    <a:pt x="40640" y="325120"/>
                  </a:lnTo>
                  <a:lnTo>
                    <a:pt x="91440" y="406400"/>
                  </a:lnTo>
                  <a:lnTo>
                    <a:pt x="91440" y="406400"/>
                  </a:lnTo>
                  <a:lnTo>
                    <a:pt x="20320" y="528320"/>
                  </a:lnTo>
                  <a:lnTo>
                    <a:pt x="20320" y="528320"/>
                  </a:lnTo>
                  <a:lnTo>
                    <a:pt x="111760" y="629920"/>
                  </a:lnTo>
                  <a:lnTo>
                    <a:pt x="30480" y="660400"/>
                  </a:lnTo>
                  <a:lnTo>
                    <a:pt x="30480" y="660400"/>
                  </a:lnTo>
                  <a:lnTo>
                    <a:pt x="10160" y="751840"/>
                  </a:lnTo>
                  <a:lnTo>
                    <a:pt x="10160" y="751840"/>
                  </a:lnTo>
                  <a:lnTo>
                    <a:pt x="91440" y="822960"/>
                  </a:lnTo>
                  <a:lnTo>
                    <a:pt x="20320" y="863600"/>
                  </a:lnTo>
                  <a:lnTo>
                    <a:pt x="20320" y="863600"/>
                  </a:lnTo>
                  <a:lnTo>
                    <a:pt x="30480" y="995680"/>
                  </a:lnTo>
                  <a:lnTo>
                    <a:pt x="30480" y="995680"/>
                  </a:lnTo>
                  <a:lnTo>
                    <a:pt x="101600" y="1076960"/>
                  </a:lnTo>
                  <a:lnTo>
                    <a:pt x="40640" y="1127760"/>
                  </a:lnTo>
                  <a:lnTo>
                    <a:pt x="40640" y="1127760"/>
                  </a:lnTo>
                  <a:lnTo>
                    <a:pt x="71120" y="1229360"/>
                  </a:lnTo>
                  <a:lnTo>
                    <a:pt x="111760" y="129032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prstDash val="solid"/>
            </a:ln>
            <a:effectLst>
              <a:glow rad="38100">
                <a:schemeClr val="tx1">
                  <a:alpha val="3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Multiply 105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3934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Elsberry and Chan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16" name="Picture 15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8304" y="3197023"/>
            <a:ext cx="2484424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Lifespan: Multiple Weeks</a:t>
            </a:r>
            <a:endParaRPr lang="en-US" dirty="0"/>
          </a:p>
        </p:txBody>
      </p:sp>
      <p:pic>
        <p:nvPicPr>
          <p:cNvPr id="26" name="Picture 25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8" name="Oval 27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36462" y="3197023"/>
            <a:ext cx="2064688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Lifespan: 3 </a:t>
            </a:r>
            <a:r>
              <a:rPr lang="en-US" b="1" dirty="0" smtClean="0"/>
              <a:t>– </a:t>
            </a:r>
            <a:r>
              <a:rPr lang="en-US" dirty="0" smtClean="0"/>
              <a:t>5 days</a:t>
            </a:r>
            <a:endParaRPr lang="en-US" dirty="0"/>
          </a:p>
        </p:txBody>
      </p:sp>
      <p:sp>
        <p:nvSpPr>
          <p:cNvPr id="73" name="Multiply 72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6954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1759" y="185873"/>
              <a:ext cx="6425707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Background </a:t>
              </a:r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– Previous Research</a:t>
              </a:r>
              <a:endParaRPr lang="en-US" sz="3600" b="1" dirty="0">
                <a:solidFill>
                  <a:srgbClr val="FF0000"/>
                </a:solidFill>
                <a:effectLst>
                  <a:glow rad="254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5" name="Content Placeholder 2"/>
          <p:cNvSpPr txBox="1">
            <a:spLocks/>
          </p:cNvSpPr>
          <p:nvPr/>
        </p:nvSpPr>
        <p:spPr>
          <a:xfrm>
            <a:off x="11760" y="1086359"/>
            <a:ext cx="4170232" cy="553633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Gyre (MG)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Lander (1994), Holland (1995), Molinari and </a:t>
            </a:r>
            <a:r>
              <a:rPr lang="en-US" dirty="0" err="1" smtClean="0">
                <a:solidFill>
                  <a:srgbClr val="000090"/>
                </a:solidFill>
              </a:rPr>
              <a:t>Vollaro</a:t>
            </a:r>
            <a:r>
              <a:rPr lang="en-US" dirty="0" smtClean="0">
                <a:solidFill>
                  <a:srgbClr val="000090"/>
                </a:solidFill>
              </a:rPr>
              <a:t> (2012)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55682" y="1086359"/>
            <a:ext cx="4688318" cy="523242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Monsoon Depression (MD)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Elsberry and Chan (1996), Beattie and Elsberry (2010, 2012) </a:t>
            </a: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</p:txBody>
      </p:sp>
      <p:pic>
        <p:nvPicPr>
          <p:cNvPr id="7" name="Picture 6" descr="Screen Shot 2013-03-09 at 6.58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" y="2985344"/>
            <a:ext cx="3866726" cy="347092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1122325" y="3619733"/>
            <a:ext cx="1033145" cy="1438841"/>
          </a:xfrm>
          <a:custGeom>
            <a:avLst/>
            <a:gdLst>
              <a:gd name="connsiteX0" fmla="*/ 749718 w 940209"/>
              <a:gd name="connsiteY0" fmla="*/ 91881 h 1438841"/>
              <a:gd name="connsiteX1" fmla="*/ 738770 w 940209"/>
              <a:gd name="connsiteY1" fmla="*/ 628368 h 1438841"/>
              <a:gd name="connsiteX2" fmla="*/ 935828 w 940209"/>
              <a:gd name="connsiteY2" fmla="*/ 1142957 h 1438841"/>
              <a:gd name="connsiteX3" fmla="*/ 519818 w 940209"/>
              <a:gd name="connsiteY3" fmla="*/ 1438572 h 1438841"/>
              <a:gd name="connsiteX4" fmla="*/ 70966 w 940209"/>
              <a:gd name="connsiteY4" fmla="*/ 1186752 h 1438841"/>
              <a:gd name="connsiteX5" fmla="*/ 5280 w 940209"/>
              <a:gd name="connsiteY5" fmla="*/ 737855 h 1438841"/>
              <a:gd name="connsiteX6" fmla="*/ 114756 w 940209"/>
              <a:gd name="connsiteY6" fmla="*/ 102829 h 1438841"/>
              <a:gd name="connsiteX7" fmla="*/ 629294 w 940209"/>
              <a:gd name="connsiteY7" fmla="*/ 4291 h 1438841"/>
              <a:gd name="connsiteX8" fmla="*/ 760666 w 940209"/>
              <a:gd name="connsiteY8" fmla="*/ 26188 h 1438841"/>
              <a:gd name="connsiteX9" fmla="*/ 749718 w 940209"/>
              <a:gd name="connsiteY9" fmla="*/ 91881 h 143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0209" h="1438841">
                <a:moveTo>
                  <a:pt x="749718" y="91881"/>
                </a:moveTo>
                <a:cubicBezTo>
                  <a:pt x="746069" y="192244"/>
                  <a:pt x="707752" y="453189"/>
                  <a:pt x="738770" y="628368"/>
                </a:cubicBezTo>
                <a:cubicBezTo>
                  <a:pt x="769788" y="803547"/>
                  <a:pt x="972320" y="1007923"/>
                  <a:pt x="935828" y="1142957"/>
                </a:cubicBezTo>
                <a:cubicBezTo>
                  <a:pt x="899336" y="1277991"/>
                  <a:pt x="663962" y="1431273"/>
                  <a:pt x="519818" y="1438572"/>
                </a:cubicBezTo>
                <a:cubicBezTo>
                  <a:pt x="375674" y="1445871"/>
                  <a:pt x="156722" y="1303538"/>
                  <a:pt x="70966" y="1186752"/>
                </a:cubicBezTo>
                <a:cubicBezTo>
                  <a:pt x="-14790" y="1069966"/>
                  <a:pt x="-2018" y="918509"/>
                  <a:pt x="5280" y="737855"/>
                </a:cubicBezTo>
                <a:cubicBezTo>
                  <a:pt x="12578" y="557201"/>
                  <a:pt x="10754" y="225090"/>
                  <a:pt x="114756" y="102829"/>
                </a:cubicBezTo>
                <a:cubicBezTo>
                  <a:pt x="218758" y="-19432"/>
                  <a:pt x="521642" y="17064"/>
                  <a:pt x="629294" y="4291"/>
                </a:cubicBezTo>
                <a:cubicBezTo>
                  <a:pt x="736946" y="-8482"/>
                  <a:pt x="736946" y="9765"/>
                  <a:pt x="760666" y="26188"/>
                </a:cubicBezTo>
                <a:cubicBezTo>
                  <a:pt x="784386" y="42611"/>
                  <a:pt x="753367" y="-8482"/>
                  <a:pt x="749718" y="91881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19871216">
            <a:off x="1483945" y="3872219"/>
            <a:ext cx="1190759" cy="1699264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1916016" y="4632277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8304" y="3197023"/>
            <a:ext cx="207595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Mid-Latitude Forcing </a:t>
            </a:r>
            <a:endParaRPr lang="en-US" dirty="0"/>
          </a:p>
        </p:txBody>
      </p:sp>
      <p:pic>
        <p:nvPicPr>
          <p:cNvPr id="15" name="Picture 14" descr="Screen Shot 2013-03-09 at 6.52.1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4" y="3098486"/>
            <a:ext cx="4069686" cy="29561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2" name="Freeform 21"/>
          <p:cNvSpPr/>
          <p:nvPr/>
        </p:nvSpPr>
        <p:spPr>
          <a:xfrm>
            <a:off x="4689231" y="3929217"/>
            <a:ext cx="3536461" cy="376212"/>
          </a:xfrm>
          <a:custGeom>
            <a:avLst/>
            <a:gdLst>
              <a:gd name="connsiteX0" fmla="*/ 0 w 3536461"/>
              <a:gd name="connsiteY0" fmla="*/ 46860 h 376212"/>
              <a:gd name="connsiteX1" fmla="*/ 449384 w 3536461"/>
              <a:gd name="connsiteY1" fmla="*/ 105475 h 376212"/>
              <a:gd name="connsiteX2" fmla="*/ 1123461 w 3536461"/>
              <a:gd name="connsiteY2" fmla="*/ 7783 h 376212"/>
              <a:gd name="connsiteX3" fmla="*/ 2080846 w 3536461"/>
              <a:gd name="connsiteY3" fmla="*/ 349706 h 376212"/>
              <a:gd name="connsiteX4" fmla="*/ 2911231 w 3536461"/>
              <a:gd name="connsiteY4" fmla="*/ 330168 h 376212"/>
              <a:gd name="connsiteX5" fmla="*/ 3536461 w 3536461"/>
              <a:gd name="connsiteY5" fmla="*/ 144552 h 3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6461" h="376212">
                <a:moveTo>
                  <a:pt x="0" y="46860"/>
                </a:moveTo>
                <a:cubicBezTo>
                  <a:pt x="131070" y="79424"/>
                  <a:pt x="262141" y="111988"/>
                  <a:pt x="449384" y="105475"/>
                </a:cubicBezTo>
                <a:cubicBezTo>
                  <a:pt x="636627" y="98962"/>
                  <a:pt x="851551" y="-32922"/>
                  <a:pt x="1123461" y="7783"/>
                </a:cubicBezTo>
                <a:cubicBezTo>
                  <a:pt x="1395371" y="48488"/>
                  <a:pt x="1782884" y="295975"/>
                  <a:pt x="2080846" y="349706"/>
                </a:cubicBezTo>
                <a:cubicBezTo>
                  <a:pt x="2378808" y="403437"/>
                  <a:pt x="2668629" y="364360"/>
                  <a:pt x="2911231" y="330168"/>
                </a:cubicBezTo>
                <a:cubicBezTo>
                  <a:pt x="3153833" y="295976"/>
                  <a:pt x="3536461" y="144552"/>
                  <a:pt x="3536461" y="144552"/>
                </a:cubicBezTo>
              </a:path>
            </a:pathLst>
          </a:custGeom>
          <a:ln w="50800">
            <a:solidFill>
              <a:srgbClr val="FF0000"/>
            </a:solidFill>
            <a:prstDash val="sysDash"/>
          </a:ln>
          <a:effectLst>
            <a:outerShdw blurRad="38100" dist="30000" dir="540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15652" y="3791301"/>
            <a:ext cx="1275985" cy="925518"/>
          </a:xfrm>
          <a:prstGeom prst="ellipse">
            <a:avLst/>
          </a:prstGeom>
          <a:noFill/>
          <a:ln w="50800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36462" y="3197023"/>
            <a:ext cx="162939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Tropical Forcing</a:t>
            </a:r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7170873" y="4128635"/>
            <a:ext cx="306170" cy="260825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2299128">
            <a:off x="1041130" y="4279774"/>
            <a:ext cx="154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</a:rPr>
              <a:t>Upper Level 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</a:rPr>
              <a:t>+PV Anomaly </a:t>
            </a:r>
            <a:endParaRPr lang="en-US" sz="1200" b="1" dirty="0">
              <a:solidFill>
                <a:schemeClr val="bg1"/>
              </a:solidFill>
              <a:effectLst>
                <a:glow rad="762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30684" y="4118491"/>
            <a:ext cx="294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ITCZ / Monsoon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          Trough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418" y="6394230"/>
            <a:ext cx="3728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16 Molinari and </a:t>
            </a:r>
            <a:r>
              <a:rPr lang="en-US" i="1" dirty="0" err="1" smtClean="0"/>
              <a:t>Vollaro</a:t>
            </a:r>
            <a:r>
              <a:rPr lang="en-US" i="1" dirty="0" smtClean="0"/>
              <a:t> (2012) 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24086" y="6393269"/>
            <a:ext cx="358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1 Beattie and Elsberry (2012)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8715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9234"/>
            <a:ext cx="9144000" cy="964176"/>
            <a:chOff x="0" y="69234"/>
            <a:chExt cx="9144000" cy="9641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1" t="28514" r="15023" b="63258"/>
            <a:stretch/>
          </p:blipFill>
          <p:spPr>
            <a:xfrm>
              <a:off x="0" y="69234"/>
              <a:ext cx="9144000" cy="964176"/>
            </a:xfrm>
            <a:prstGeom prst="rect">
              <a:avLst/>
            </a:prstGeom>
            <a:ln w="6350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166977" y="185873"/>
              <a:ext cx="5303555" cy="646331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Climatology - </a:t>
              </a:r>
              <a:r>
                <a:rPr lang="en-US" sz="3600" b="1" dirty="0">
                  <a:solidFill>
                    <a:srgbClr val="FF0000"/>
                  </a:solidFill>
                  <a:effectLst>
                    <a:glow rad="25400">
                      <a:schemeClr val="tx1">
                        <a:alpha val="50000"/>
                      </a:schemeClr>
                    </a:glow>
                    <a:outerShdw blurRad="50800" dist="38100" dir="2700000" algn="tl" rotWithShape="0">
                      <a:srgbClr val="000000"/>
                    </a:outerShdw>
                  </a:effectLst>
                </a:rPr>
                <a:t>Construction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3465" y="2026496"/>
            <a:ext cx="8831772" cy="4796725"/>
            <a:chOff x="153465" y="2026496"/>
            <a:chExt cx="8831772" cy="47967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3423"/>
            <a:stretch/>
          </p:blipFill>
          <p:spPr>
            <a:xfrm>
              <a:off x="153465" y="2026496"/>
              <a:ext cx="8831772" cy="47967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38351" y="2651018"/>
              <a:ext cx="141577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19251" y="2651018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7491" y="5784840"/>
              <a:ext cx="115929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N,70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66591" y="5795972"/>
              <a:ext cx="1287532" cy="3693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r>
                <a:rPr lang="en-US" baseline="30000" dirty="0" smtClean="0"/>
                <a:t>o</a:t>
              </a:r>
              <a:r>
                <a:rPr lang="en-US" dirty="0" smtClean="0"/>
                <a:t>N,100</a:t>
              </a:r>
              <a:r>
                <a:rPr lang="en-US" baseline="30000" dirty="0" smtClean="0"/>
                <a:t>o</a:t>
              </a:r>
              <a:r>
                <a:rPr lang="en-US" dirty="0" smtClean="0"/>
                <a:t>W</a:t>
              </a:r>
              <a:endParaRPr lang="en-US" dirty="0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937317" y="2094546"/>
            <a:ext cx="6872405" cy="55647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Objective Tests:</a:t>
            </a:r>
            <a:r>
              <a:rPr lang="en-US" dirty="0" smtClean="0"/>
              <a:t> Area domain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7317" y="1390469"/>
            <a:ext cx="5498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Period: 1 May – 30 November 1980-2010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1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52833</TotalTime>
  <Words>5564</Words>
  <Application>Microsoft Macintosh PowerPoint</Application>
  <PresentationFormat>On-screen Show (4:3)</PresentationFormat>
  <Paragraphs>1123</Paragraphs>
  <Slides>104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Median</vt:lpstr>
      <vt:lpstr>Document</vt:lpstr>
      <vt:lpstr>A Climatology of Central American Gyres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Climatology of Central American Gyres</dc:title>
  <dc:creator>Philippe Papin</dc:creator>
  <cp:lastModifiedBy>Philippe Papin</cp:lastModifiedBy>
  <cp:revision>370</cp:revision>
  <dcterms:created xsi:type="dcterms:W3CDTF">2013-02-15T09:38:01Z</dcterms:created>
  <dcterms:modified xsi:type="dcterms:W3CDTF">2014-03-31T23:25:15Z</dcterms:modified>
</cp:coreProperties>
</file>