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8" r:id="rId6"/>
    <p:sldId id="261" r:id="rId7"/>
    <p:sldId id="286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6" r:id="rId20"/>
    <p:sldId id="277" r:id="rId21"/>
    <p:sldId id="278" r:id="rId22"/>
    <p:sldId id="279" r:id="rId23"/>
    <p:sldId id="281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13"/>
    <a:srgbClr val="005024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>
        <p:scale>
          <a:sx n="77" d="100"/>
          <a:sy n="77" d="100"/>
        </p:scale>
        <p:origin x="-2584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chool%20Docs\RROD%20Reasearch\RROD_Graph\Final%20Data\developing_all_hou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717065951862"/>
          <c:y val="0.102431668024256"/>
          <c:w val="0.849282263919137"/>
          <c:h val="0.725911847225993"/>
        </c:manualLayout>
      </c:layout>
      <c:lineChart>
        <c:grouping val="standard"/>
        <c:varyColors val="0"/>
        <c:ser>
          <c:idx val="0"/>
          <c:order val="0"/>
          <c:tx>
            <c:v>POD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Sheet1!$F$2:$F$52</c:f>
              <c:numCache>
                <c:formatCode>General</c:formatCode>
                <c:ptCount val="5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</c:numCache>
            </c:numRef>
          </c:cat>
          <c:val>
            <c:numRef>
              <c:f>Sheet1!$O$2:$O$52</c:f>
              <c:numCache>
                <c:formatCode>General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0.00537634408602152</c:v>
                </c:pt>
                <c:pt idx="5">
                  <c:v>0.00537634408602152</c:v>
                </c:pt>
                <c:pt idx="6">
                  <c:v>0.00537634408602152</c:v>
                </c:pt>
                <c:pt idx="7">
                  <c:v>0.00537634408602152</c:v>
                </c:pt>
                <c:pt idx="8">
                  <c:v>0.0161290322580645</c:v>
                </c:pt>
                <c:pt idx="9">
                  <c:v>0.043010752688172</c:v>
                </c:pt>
                <c:pt idx="10">
                  <c:v>0.0752688172043011</c:v>
                </c:pt>
                <c:pt idx="11">
                  <c:v>0.112903225806452</c:v>
                </c:pt>
                <c:pt idx="12">
                  <c:v>0.155913978494624</c:v>
                </c:pt>
                <c:pt idx="13">
                  <c:v>0.209677419354839</c:v>
                </c:pt>
                <c:pt idx="14">
                  <c:v>0.268817204301075</c:v>
                </c:pt>
                <c:pt idx="15">
                  <c:v>0.306451612903226</c:v>
                </c:pt>
                <c:pt idx="16">
                  <c:v>0.365591397849463</c:v>
                </c:pt>
                <c:pt idx="17">
                  <c:v>0.424731182795699</c:v>
                </c:pt>
                <c:pt idx="18">
                  <c:v>0.462365591397851</c:v>
                </c:pt>
                <c:pt idx="19">
                  <c:v>0.521505376344087</c:v>
                </c:pt>
                <c:pt idx="20">
                  <c:v>0.569892473118281</c:v>
                </c:pt>
                <c:pt idx="21">
                  <c:v>0.634408602150539</c:v>
                </c:pt>
                <c:pt idx="22">
                  <c:v>0.661290322580646</c:v>
                </c:pt>
                <c:pt idx="23">
                  <c:v>0.698924731182796</c:v>
                </c:pt>
                <c:pt idx="24">
                  <c:v>0.720430107526882</c:v>
                </c:pt>
                <c:pt idx="25">
                  <c:v>0.741935483870967</c:v>
                </c:pt>
                <c:pt idx="26">
                  <c:v>0.763440860215054</c:v>
                </c:pt>
                <c:pt idx="27">
                  <c:v>0.801075268817204</c:v>
                </c:pt>
                <c:pt idx="28">
                  <c:v>0.827956989247311</c:v>
                </c:pt>
                <c:pt idx="29">
                  <c:v>0.849462365591397</c:v>
                </c:pt>
                <c:pt idx="30">
                  <c:v>0.870967741935484</c:v>
                </c:pt>
                <c:pt idx="31">
                  <c:v>0.881720430107528</c:v>
                </c:pt>
                <c:pt idx="32">
                  <c:v>0.89247311827957</c:v>
                </c:pt>
                <c:pt idx="33">
                  <c:v>0.89247311827957</c:v>
                </c:pt>
                <c:pt idx="34">
                  <c:v>0.903225806451614</c:v>
                </c:pt>
                <c:pt idx="35">
                  <c:v>0.903225806451614</c:v>
                </c:pt>
                <c:pt idx="36">
                  <c:v>0.908602150537634</c:v>
                </c:pt>
                <c:pt idx="37">
                  <c:v>0.919354838709678</c:v>
                </c:pt>
                <c:pt idx="38">
                  <c:v>0.919354838709678</c:v>
                </c:pt>
                <c:pt idx="39">
                  <c:v>0.924731182795699</c:v>
                </c:pt>
                <c:pt idx="40">
                  <c:v>0.924731182795699</c:v>
                </c:pt>
                <c:pt idx="41">
                  <c:v>0.93010752688172</c:v>
                </c:pt>
                <c:pt idx="42">
                  <c:v>0.93010752688172</c:v>
                </c:pt>
                <c:pt idx="43">
                  <c:v>0.935483870967741</c:v>
                </c:pt>
                <c:pt idx="44">
                  <c:v>0.940860215053764</c:v>
                </c:pt>
                <c:pt idx="45">
                  <c:v>0.940860215053764</c:v>
                </c:pt>
                <c:pt idx="46">
                  <c:v>0.946236559139785</c:v>
                </c:pt>
                <c:pt idx="47">
                  <c:v>0.951612903225807</c:v>
                </c:pt>
                <c:pt idx="48">
                  <c:v>0.962365591397849</c:v>
                </c:pt>
                <c:pt idx="49">
                  <c:v>0.967741935483874</c:v>
                </c:pt>
                <c:pt idx="50">
                  <c:v>0.973118279569894</c:v>
                </c:pt>
              </c:numCache>
            </c:numRef>
          </c:val>
          <c:smooth val="0"/>
        </c:ser>
        <c:ser>
          <c:idx val="1"/>
          <c:order val="1"/>
          <c:tx>
            <c:v>FAR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Sheet1!$F$2:$F$52</c:f>
              <c:numCache>
                <c:formatCode>General</c:formatCode>
                <c:ptCount val="5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</c:numCache>
            </c:numRef>
          </c:cat>
          <c:val>
            <c:numRef>
              <c:f>Sheet1!$P$2:$P$52</c:f>
              <c:numCache>
                <c:formatCode>General</c:formatCode>
                <c:ptCount val="51"/>
                <c:pt idx="0">
                  <c:v>0.0</c:v>
                </c:pt>
                <c:pt idx="1">
                  <c:v>0.000505305709954523</c:v>
                </c:pt>
                <c:pt idx="2">
                  <c:v>0.000505305709954523</c:v>
                </c:pt>
                <c:pt idx="3">
                  <c:v>0.00126326427488631</c:v>
                </c:pt>
                <c:pt idx="4">
                  <c:v>0.00277918140474988</c:v>
                </c:pt>
                <c:pt idx="5">
                  <c:v>0.00353713996968166</c:v>
                </c:pt>
                <c:pt idx="6">
                  <c:v>0.00429509853461345</c:v>
                </c:pt>
                <c:pt idx="7">
                  <c:v>0.00631632137443154</c:v>
                </c:pt>
                <c:pt idx="8">
                  <c:v>0.00960080848913592</c:v>
                </c:pt>
                <c:pt idx="9">
                  <c:v>0.0156644770085902</c:v>
                </c:pt>
                <c:pt idx="10">
                  <c:v>0.023244062657908</c:v>
                </c:pt>
                <c:pt idx="11">
                  <c:v>0.032844871147044</c:v>
                </c:pt>
                <c:pt idx="12">
                  <c:v>0.0411824153612936</c:v>
                </c:pt>
                <c:pt idx="13">
                  <c:v>0.0525517938352704</c:v>
                </c:pt>
                <c:pt idx="14">
                  <c:v>0.0689742294087923</c:v>
                </c:pt>
                <c:pt idx="15">
                  <c:v>0.0879231935320871</c:v>
                </c:pt>
                <c:pt idx="16">
                  <c:v>0.105608893380495</c:v>
                </c:pt>
                <c:pt idx="17">
                  <c:v>0.125315816068722</c:v>
                </c:pt>
                <c:pt idx="18">
                  <c:v>0.149065184436584</c:v>
                </c:pt>
                <c:pt idx="19">
                  <c:v>0.170035371399697</c:v>
                </c:pt>
                <c:pt idx="20">
                  <c:v>0.188479029813037</c:v>
                </c:pt>
                <c:pt idx="21">
                  <c:v>0.207933299646286</c:v>
                </c:pt>
                <c:pt idx="22">
                  <c:v>0.229661445174331</c:v>
                </c:pt>
                <c:pt idx="23">
                  <c:v>0.25467407781708</c:v>
                </c:pt>
                <c:pt idx="24">
                  <c:v>0.275138959070237</c:v>
                </c:pt>
                <c:pt idx="25">
                  <c:v>0.296614451743305</c:v>
                </c:pt>
                <c:pt idx="26">
                  <c:v>0.319353208691258</c:v>
                </c:pt>
                <c:pt idx="27">
                  <c:v>0.33678625568469</c:v>
                </c:pt>
                <c:pt idx="28">
                  <c:v>0.356493178372916</c:v>
                </c:pt>
                <c:pt idx="29">
                  <c:v>0.374936836786256</c:v>
                </c:pt>
                <c:pt idx="30">
                  <c:v>0.392875189489643</c:v>
                </c:pt>
                <c:pt idx="31">
                  <c:v>0.410055583628095</c:v>
                </c:pt>
                <c:pt idx="32">
                  <c:v>0.427488630621526</c:v>
                </c:pt>
                <c:pt idx="33">
                  <c:v>0.443153107630116</c:v>
                </c:pt>
                <c:pt idx="34">
                  <c:v>0.457301667508844</c:v>
                </c:pt>
                <c:pt idx="35">
                  <c:v>0.471955533097524</c:v>
                </c:pt>
                <c:pt idx="36">
                  <c:v>0.485093481556342</c:v>
                </c:pt>
                <c:pt idx="37">
                  <c:v>0.496462860030319</c:v>
                </c:pt>
                <c:pt idx="38">
                  <c:v>0.509348155634159</c:v>
                </c:pt>
                <c:pt idx="39">
                  <c:v>0.521980798383022</c:v>
                </c:pt>
                <c:pt idx="40">
                  <c:v>0.530823648307225</c:v>
                </c:pt>
                <c:pt idx="41">
                  <c:v>0.542698332491158</c:v>
                </c:pt>
                <c:pt idx="42">
                  <c:v>0.55533097524002</c:v>
                </c:pt>
                <c:pt idx="43">
                  <c:v>0.567963617988885</c:v>
                </c:pt>
                <c:pt idx="44">
                  <c:v>0.576553815058111</c:v>
                </c:pt>
                <c:pt idx="45">
                  <c:v>0.58489135927236</c:v>
                </c:pt>
                <c:pt idx="46">
                  <c:v>0.592218292066701</c:v>
                </c:pt>
                <c:pt idx="47">
                  <c:v>0.599039919151087</c:v>
                </c:pt>
                <c:pt idx="48">
                  <c:v>0.608640727640224</c:v>
                </c:pt>
                <c:pt idx="49">
                  <c:v>0.614704396159678</c:v>
                </c:pt>
                <c:pt idx="50">
                  <c:v>0.619757453259223</c:v>
                </c:pt>
              </c:numCache>
            </c:numRef>
          </c:val>
          <c:smooth val="0"/>
        </c:ser>
        <c:ser>
          <c:idx val="2"/>
          <c:order val="2"/>
          <c:tx>
            <c:v>HSS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Sheet1!$F$2:$F$52</c:f>
              <c:numCache>
                <c:formatCode>General</c:formatCode>
                <c:ptCount val="5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</c:numCache>
            </c:numRef>
          </c:cat>
          <c:val>
            <c:numRef>
              <c:f>Sheet1!$Q$2:$Q$52</c:f>
              <c:numCache>
                <c:formatCode>General</c:formatCode>
                <c:ptCount val="51"/>
                <c:pt idx="0">
                  <c:v>0.0</c:v>
                </c:pt>
                <c:pt idx="1">
                  <c:v>-0.000477947600497479</c:v>
                </c:pt>
                <c:pt idx="2">
                  <c:v>-0.000477947600497479</c:v>
                </c:pt>
                <c:pt idx="3">
                  <c:v>-0.00117774592094666</c:v>
                </c:pt>
                <c:pt idx="4">
                  <c:v>0.00717972472207518</c:v>
                </c:pt>
                <c:pt idx="5">
                  <c:v>0.00640346933151552</c:v>
                </c:pt>
                <c:pt idx="6">
                  <c:v>0.00564816139648019</c:v>
                </c:pt>
                <c:pt idx="7">
                  <c:v>0.00373019234487649</c:v>
                </c:pt>
                <c:pt idx="8">
                  <c:v>0.0179007516457108</c:v>
                </c:pt>
                <c:pt idx="9">
                  <c:v>0.0495736473062087</c:v>
                </c:pt>
                <c:pt idx="10">
                  <c:v>0.0789533032181347</c:v>
                </c:pt>
                <c:pt idx="11">
                  <c:v>0.103947011092575</c:v>
                </c:pt>
                <c:pt idx="12">
                  <c:v>0.130112347224898</c:v>
                </c:pt>
                <c:pt idx="13">
                  <c:v>0.153849587774925</c:v>
                </c:pt>
                <c:pt idx="14">
                  <c:v>0.166590586886796</c:v>
                </c:pt>
                <c:pt idx="15">
                  <c:v>0.159520092723599</c:v>
                </c:pt>
                <c:pt idx="16">
                  <c:v>0.165944693806702</c:v>
                </c:pt>
                <c:pt idx="17">
                  <c:v>0.168019419774371</c:v>
                </c:pt>
                <c:pt idx="18">
                  <c:v>0.156684703263452</c:v>
                </c:pt>
                <c:pt idx="19">
                  <c:v>0.157104165623646</c:v>
                </c:pt>
                <c:pt idx="20">
                  <c:v>0.155919095059691</c:v>
                </c:pt>
                <c:pt idx="21">
                  <c:v>0.158300611355491</c:v>
                </c:pt>
                <c:pt idx="22">
                  <c:v>0.148555544691012</c:v>
                </c:pt>
                <c:pt idx="23">
                  <c:v>0.140333220100645</c:v>
                </c:pt>
                <c:pt idx="24">
                  <c:v>0.132294193471696</c:v>
                </c:pt>
                <c:pt idx="25">
                  <c:v>0.124488779729102</c:v>
                </c:pt>
                <c:pt idx="26">
                  <c:v>0.116801904970123</c:v>
                </c:pt>
                <c:pt idx="27">
                  <c:v>0.115224320880984</c:v>
                </c:pt>
                <c:pt idx="28">
                  <c:v>0.110777343120221</c:v>
                </c:pt>
                <c:pt idx="29">
                  <c:v>0.106287856771171</c:v>
                </c:pt>
                <c:pt idx="30">
                  <c:v>0.102279632658085</c:v>
                </c:pt>
                <c:pt idx="31">
                  <c:v>0.0972094489564325</c:v>
                </c:pt>
                <c:pt idx="32">
                  <c:v>0.092358557993408</c:v>
                </c:pt>
                <c:pt idx="33">
                  <c:v>0.0869394625549607</c:v>
                </c:pt>
                <c:pt idx="34">
                  <c:v>0.0837177773998398</c:v>
                </c:pt>
                <c:pt idx="35">
                  <c:v>0.0791207605256731</c:v>
                </c:pt>
                <c:pt idx="36">
                  <c:v>0.0758574194392643</c:v>
                </c:pt>
                <c:pt idx="37">
                  <c:v>0.0738726265822785</c:v>
                </c:pt>
                <c:pt idx="38">
                  <c:v>0.0702786694852457</c:v>
                </c:pt>
                <c:pt idx="39">
                  <c:v>0.0675085644318818</c:v>
                </c:pt>
                <c:pt idx="40">
                  <c:v>0.065213911011136</c:v>
                </c:pt>
                <c:pt idx="41">
                  <c:v>0.0628134974441496</c:v>
                </c:pt>
                <c:pt idx="42">
                  <c:v>0.0597461694205058</c:v>
                </c:pt>
                <c:pt idx="43">
                  <c:v>0.0573461969876955</c:v>
                </c:pt>
                <c:pt idx="44">
                  <c:v>0.055933962027329</c:v>
                </c:pt>
                <c:pt idx="45">
                  <c:v>0.0540767036397685</c:v>
                </c:pt>
                <c:pt idx="46">
                  <c:v>0.0530046834323581</c:v>
                </c:pt>
                <c:pt idx="47">
                  <c:v>0.0520581130127223</c:v>
                </c:pt>
                <c:pt idx="48">
                  <c:v>0.0510484471247693</c:v>
                </c:pt>
                <c:pt idx="49">
                  <c:v>0.0502870983587121</c:v>
                </c:pt>
                <c:pt idx="50">
                  <c:v>0.0497415897581894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4294440"/>
        <c:axId val="-2044232920"/>
      </c:lineChart>
      <c:catAx>
        <c:axId val="-2044294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RRR value</a:t>
                </a:r>
              </a:p>
            </c:rich>
          </c:tx>
          <c:layout>
            <c:manualLayout>
              <c:xMode val="edge"/>
              <c:yMode val="edge"/>
              <c:x val="0.459074244708773"/>
              <c:y val="0.917129396325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42329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04423292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Skill Score</a:t>
                </a:r>
              </a:p>
            </c:rich>
          </c:tx>
          <c:layout>
            <c:manualLayout>
              <c:xMode val="edge"/>
              <c:yMode val="edge"/>
              <c:x val="0.00525730161389401"/>
              <c:y val="0.2915028871391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429444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06923409839728"/>
          <c:y val="0.0"/>
          <c:w val="0.403883420822397"/>
          <c:h val="0.11162292213473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B18A5E-1BBC-40A0-AA9C-79F5DD394CDE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AFBECB-5EF5-427A-8D29-6921EAC6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8D58-9276-4CB7-B208-31E83A09DCC2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4F9E-B3A3-4F28-A59D-1C9C83C74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2CBCD-5972-45B9-83AD-BAF4F852B79D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B5268-F0EA-4077-9D08-B5B84C1C6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1A49-E2A5-4C1B-B341-E1BB1AEFB80C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8BA6-0158-4BDA-A92E-F9C69A5F2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0EFF-626B-4565-816A-DABE97F32C0F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CE869A-6422-4800-B18D-5C478681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2CDF85-D11D-4391-8CC3-DA0F23E37D39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3054BE-2C11-4792-A8A9-399F32A3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0943B6-354C-477F-AE1C-86C425995313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F38CF1-E535-4A9F-A576-402691C1F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76B4-D93F-4B16-AFBB-547804D22D09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CA30-2327-4DAE-818F-8F23375D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A695-80FC-4C0B-907F-A101EB529A6C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E031B0-FD61-4057-A5F2-9C77D190B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075C-00BE-4B40-8025-03810C2E07BF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DBBC-EA11-468E-B613-92246C63C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F98300-2630-4E92-8530-2D3E3189503B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6E18FDE-9E55-42BB-B1AA-84B9AF708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BCA4F-9B38-45E8-9C4C-9DD2A268E953}" type="datetimeFigureOut">
              <a:rPr lang="en-US"/>
              <a:pPr>
                <a:defRPr/>
              </a:pPr>
              <a:t>12/26/14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97889-1F12-4CDD-82AA-F1650DE47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28" r:id="rId6"/>
    <p:sldLayoutId id="2147483735" r:id="rId7"/>
    <p:sldLayoutId id="2147483729" r:id="rId8"/>
    <p:sldLayoutId id="2147483736" r:id="rId9"/>
    <p:sldLayoutId id="2147483730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9144000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Rossby Radius of Deformation as a Forecasting Tool for Tropical Cyclogenesis 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Philippe Papin </a:t>
            </a:r>
            <a:r>
              <a:rPr lang="en-US" sz="2000" smtClean="0"/>
              <a:t>(Faculty Advisor: Chris Hennon)</a:t>
            </a:r>
          </a:p>
        </p:txBody>
      </p:sp>
      <p:pic>
        <p:nvPicPr>
          <p:cNvPr id="4" name="Picture 3" descr="rrod_090104_at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811946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6" descr="20040901.1500.meteo7.x.ir1km_bw.98LINVEST.25kts-NAmb-100N-220W.jpg thumbnail"/>
          <p:cNvPicPr>
            <a:picLocks noChangeAspect="1" noChangeArrowheads="1"/>
          </p:cNvPicPr>
          <p:nvPr/>
        </p:nvPicPr>
        <p:blipFill>
          <a:blip r:embed="rId3" cstate="print"/>
          <a:srcRect l="13462" t="23684" b="21053"/>
          <a:stretch>
            <a:fillRect/>
          </a:stretch>
        </p:blipFill>
        <p:spPr bwMode="auto">
          <a:xfrm>
            <a:off x="2971800" y="1066800"/>
            <a:ext cx="295034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739661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2" name="Picture 2" descr="http://www2.unca.edu/ustep/images/logos/2006_UNC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19800"/>
            <a:ext cx="1371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Methodology for RROD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Dataset</a:t>
            </a:r>
          </a:p>
          <a:p>
            <a:pPr lvl="1" eaLnBrk="1" hangingPunct="1"/>
            <a:r>
              <a:rPr lang="en-US" dirty="0" smtClean="0"/>
              <a:t>Used Global Forecasting System (GFS) computer model analyses to obtain these variables</a:t>
            </a:r>
          </a:p>
          <a:p>
            <a:pPr lvl="2" eaLnBrk="1" hangingPunct="1"/>
            <a:r>
              <a:rPr lang="en-US" dirty="0" smtClean="0"/>
              <a:t>Temperature</a:t>
            </a:r>
          </a:p>
          <a:p>
            <a:pPr lvl="2" eaLnBrk="1" hangingPunct="1"/>
            <a:r>
              <a:rPr lang="en-US" dirty="0" smtClean="0"/>
              <a:t>Pressure</a:t>
            </a:r>
          </a:p>
          <a:p>
            <a:pPr lvl="2" eaLnBrk="1" hangingPunct="1"/>
            <a:r>
              <a:rPr lang="en-US" dirty="0" smtClean="0"/>
              <a:t>Geopotential Height</a:t>
            </a:r>
          </a:p>
          <a:p>
            <a:pPr lvl="2" eaLnBrk="1" hangingPunct="1"/>
            <a:r>
              <a:rPr lang="en-US" dirty="0" smtClean="0"/>
              <a:t>Absolute Vorticity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4" name="Picture 3" descr="gfs_analysis.gif"/>
          <p:cNvPicPr>
            <a:picLocks noChangeAspect="1"/>
          </p:cNvPicPr>
          <p:nvPr/>
        </p:nvPicPr>
        <p:blipFill>
          <a:blip r:embed="rId2" cstate="print"/>
          <a:srcRect r="5435"/>
          <a:stretch>
            <a:fillRect/>
          </a:stretch>
        </p:blipFill>
        <p:spPr>
          <a:xfrm>
            <a:off x="3733800" y="2971800"/>
            <a:ext cx="44196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6482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Dataset</a:t>
            </a:r>
          </a:p>
          <a:p>
            <a:pPr lvl="1" eaLnBrk="1" hangingPunct="1"/>
            <a:r>
              <a:rPr lang="en-US" dirty="0" smtClean="0"/>
              <a:t>Atlantic Tropical Cloud Cluster Dataset </a:t>
            </a:r>
            <a:r>
              <a:rPr lang="en-US" sz="1800" dirty="0" smtClean="0"/>
              <a:t>(Hennon et al. 2011) </a:t>
            </a:r>
            <a:r>
              <a:rPr lang="en-US" dirty="0" smtClean="0"/>
              <a:t>was incorporated to test RROD for particular disturbances</a:t>
            </a:r>
          </a:p>
          <a:p>
            <a:pPr lvl="2" eaLnBrk="1" hangingPunct="1"/>
            <a:r>
              <a:rPr lang="en-US" dirty="0" smtClean="0"/>
              <a:t> Cloud shield of cluster was used as storm radius</a:t>
            </a:r>
          </a:p>
          <a:p>
            <a:pPr lvl="2" eaLnBrk="1" hangingPunct="1"/>
            <a:r>
              <a:rPr lang="en-US" dirty="0" smtClean="0"/>
              <a:t> Cloud top height used as storm height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Methodology for RROD</a:t>
            </a:r>
            <a:r>
              <a:rPr lang="en-US" sz="2000" dirty="0" smtClean="0"/>
              <a:t>(cont.)</a:t>
            </a:r>
            <a:endParaRPr lang="en-US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362702" cy="3505200"/>
          </a:xfrm>
          <a:prstGeom prst="roundRect">
            <a:avLst>
              <a:gd name="adj" fmla="val 3232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1400" smtClean="0"/>
              <a:t>Preliminary map was created to show if RROD was a feasible value to use for tropical cyclones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smtClean="0"/>
              <a:t>Compare the RROD field with the satellite imagery at the same time.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smtClean="0"/>
              <a:t>Notice the correlation of low RROD values with clusters/tropical cyclones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 smtClean="0"/>
              <a:t>Correlation will be pursued to see if it is useful for tropical cyclogenesis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Preliminary RROD Field</a:t>
            </a:r>
          </a:p>
        </p:txBody>
      </p:sp>
      <p:grpSp>
        <p:nvGrpSpPr>
          <p:cNvPr id="20484" name="Group 14"/>
          <p:cNvGrpSpPr>
            <a:grpSpLocks/>
          </p:cNvGrpSpPr>
          <p:nvPr/>
        </p:nvGrpSpPr>
        <p:grpSpPr bwMode="auto">
          <a:xfrm>
            <a:off x="1524000" y="0"/>
            <a:ext cx="7620000" cy="4572000"/>
            <a:chOff x="1524000" y="0"/>
            <a:chExt cx="7620000" cy="4572000"/>
          </a:xfrm>
        </p:grpSpPr>
        <p:sp>
          <p:nvSpPr>
            <p:cNvPr id="14" name="Rectangle 13"/>
            <p:cNvSpPr/>
            <p:nvPr/>
          </p:nvSpPr>
          <p:spPr>
            <a:xfrm>
              <a:off x="1524000" y="0"/>
              <a:ext cx="7620000" cy="45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496" name="Picture 2" descr="http://weather.unisys.com/archive/sat_ir/0409/04090100.gif"/>
            <p:cNvPicPr>
              <a:picLocks noChangeAspect="1" noChangeArrowheads="1"/>
            </p:cNvPicPr>
            <p:nvPr/>
          </p:nvPicPr>
          <p:blipFill>
            <a:blip r:embed="rId2" cstate="print"/>
            <a:srcRect l="51556" t="36800" r="526"/>
            <a:stretch>
              <a:fillRect/>
            </a:stretch>
          </p:blipFill>
          <p:spPr bwMode="auto">
            <a:xfrm>
              <a:off x="1524000" y="228600"/>
              <a:ext cx="69342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4" descr="http://weather.unisys.com/archive/sat_ir/0409/04090100.gif"/>
            <p:cNvPicPr>
              <a:picLocks noChangeAspect="1" noChangeArrowheads="1"/>
            </p:cNvPicPr>
            <p:nvPr/>
          </p:nvPicPr>
          <p:blipFill>
            <a:blip r:embed="rId2" cstate="print"/>
            <a:srcRect b="95200"/>
            <a:stretch>
              <a:fillRect/>
            </a:stretch>
          </p:blipFill>
          <p:spPr bwMode="auto">
            <a:xfrm>
              <a:off x="1524000" y="33528"/>
              <a:ext cx="6705600" cy="17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rrod_090104_at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620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733800" y="609600"/>
            <a:ext cx="4114800" cy="2590800"/>
            <a:chOff x="3733800" y="609600"/>
            <a:chExt cx="4114800" cy="2590800"/>
          </a:xfrm>
        </p:grpSpPr>
        <p:grpSp>
          <p:nvGrpSpPr>
            <p:cNvPr id="20487" name="Group 15"/>
            <p:cNvGrpSpPr>
              <a:grpSpLocks/>
            </p:cNvGrpSpPr>
            <p:nvPr/>
          </p:nvGrpSpPr>
          <p:grpSpPr bwMode="auto">
            <a:xfrm>
              <a:off x="3733800" y="609600"/>
              <a:ext cx="3886200" cy="2590800"/>
              <a:chOff x="3733800" y="609600"/>
              <a:chExt cx="3886200" cy="2590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733800" y="609600"/>
                <a:ext cx="914400" cy="838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10000" y="2057400"/>
                <a:ext cx="914400" cy="838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324600" y="2590800"/>
                <a:ext cx="1295400" cy="609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8" name="Straight Connector 17"/>
            <p:cNvCxnSpPr>
              <a:stCxn id="9" idx="6"/>
            </p:cNvCxnSpPr>
            <p:nvPr/>
          </p:nvCxnSpPr>
          <p:spPr>
            <a:xfrm>
              <a:off x="4648200" y="1028700"/>
              <a:ext cx="1066800" cy="2667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7"/>
            </p:cNvCxnSpPr>
            <p:nvPr/>
          </p:nvCxnSpPr>
          <p:spPr>
            <a:xfrm rot="5400000" flipH="1" flipV="1">
              <a:off x="4901406" y="1289844"/>
              <a:ext cx="579438" cy="12001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1" idx="0"/>
            </p:cNvCxnSpPr>
            <p:nvPr/>
          </p:nvCxnSpPr>
          <p:spPr>
            <a:xfrm rot="16200000" flipH="1">
              <a:off x="6419850" y="2038350"/>
              <a:ext cx="914400" cy="190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67400" y="1152525"/>
              <a:ext cx="1981200" cy="523875"/>
            </a:xfrm>
            <a:prstGeom prst="rect">
              <a:avLst/>
            </a:prstGeom>
            <a:solidFill>
              <a:schemeClr val="tx1">
                <a:alpha val="41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Three Obvious RROD Minimums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RROD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676400"/>
            <a:ext cx="8737147" cy="3276601"/>
            <a:chOff x="54428" y="228600"/>
            <a:chExt cx="8737147" cy="3276601"/>
          </a:xfrm>
        </p:grpSpPr>
        <p:sp>
          <p:nvSpPr>
            <p:cNvPr id="5" name="Rectangle 4"/>
            <p:cNvSpPr/>
            <p:nvPr/>
          </p:nvSpPr>
          <p:spPr>
            <a:xfrm>
              <a:off x="3505200" y="1143000"/>
              <a:ext cx="18288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GFS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428" y="1143000"/>
              <a:ext cx="18288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TCC Data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Developing / Non-Developing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3"/>
              <a:endCxn id="5" idx="1"/>
            </p:cNvCxnSpPr>
            <p:nvPr/>
          </p:nvCxnSpPr>
          <p:spPr>
            <a:xfrm>
              <a:off x="1883228" y="1447800"/>
              <a:ext cx="1621972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685801" y="838199"/>
              <a:ext cx="457201" cy="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0214" y="228600"/>
              <a:ext cx="1183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Fetch Data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200" y="2438400"/>
              <a:ext cx="18288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Calculate BVF and RROD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5" idx="2"/>
            </p:cNvCxnSpPr>
            <p:nvPr/>
          </p:nvCxnSpPr>
          <p:spPr>
            <a:xfrm rot="5400000">
              <a:off x="4114800" y="2057400"/>
              <a:ext cx="6096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43200" y="18288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Identify grid points within TCC radius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" y="2438400"/>
              <a:ext cx="18288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RROD File Output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0" y="533400"/>
              <a:ext cx="3076575" cy="2595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5334000" y="2743200"/>
              <a:ext cx="4572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stCxn id="16" idx="2"/>
            </p:cNvCxnSpPr>
            <p:nvPr/>
          </p:nvCxnSpPr>
          <p:spPr>
            <a:xfrm rot="5400000">
              <a:off x="5038732" y="1290645"/>
              <a:ext cx="376225" cy="4052888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endCxn id="15" idx="3"/>
            </p:cNvCxnSpPr>
            <p:nvPr/>
          </p:nvCxnSpPr>
          <p:spPr>
            <a:xfrm rot="10800000">
              <a:off x="1905000" y="2743200"/>
              <a:ext cx="1295400" cy="762000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81000" y="5638800"/>
            <a:ext cx="832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RROD value calculated every 6 hours until TCC dissipates or develops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990600"/>
          </a:xfrm>
        </p:spPr>
        <p:txBody>
          <a:bodyPr/>
          <a:lstStyle/>
          <a:p>
            <a:r>
              <a:rPr lang="en-US" dirty="0" smtClean="0"/>
              <a:t>Atlantic Tropical Cloud Cluster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1193 clusters were identified from 2004-2008</a:t>
            </a:r>
          </a:p>
          <a:p>
            <a:pPr lvl="1"/>
            <a:r>
              <a:rPr lang="en-US" dirty="0" smtClean="0"/>
              <a:t>65 developing clusters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895600"/>
          <a:ext cx="6400800" cy="1981198"/>
        </p:xfrm>
        <a:graphic>
          <a:graphicData uri="http://schemas.openxmlformats.org/drawingml/2006/table">
            <a:tbl>
              <a:tblPr/>
              <a:tblGrid>
                <a:gridCol w="900063"/>
                <a:gridCol w="1814189"/>
                <a:gridCol w="1777537"/>
                <a:gridCol w="1909011"/>
              </a:tblGrid>
              <a:tr h="2929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Cloud Cluster Statistics for the Atlantic Basin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Clusters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Developing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Clusters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Development 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867400" y="4953794"/>
            <a:ext cx="762794" cy="608806"/>
          </a:xfrm>
          <a:prstGeom prst="bentConnector3">
            <a:avLst>
              <a:gd name="adj1" fmla="val 9994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5334000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low development ratio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sz="4000" dirty="0" smtClean="0"/>
              <a:t>Methods For Improving RROD Calculation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4648200" cy="4572000"/>
          </a:xfrm>
        </p:spPr>
        <p:txBody>
          <a:bodyPr/>
          <a:lstStyle/>
          <a:p>
            <a:r>
              <a:rPr lang="en-US" sz="2400" b="1" dirty="0" smtClean="0"/>
              <a:t>Use vorticity at multiple levels</a:t>
            </a:r>
          </a:p>
          <a:p>
            <a:pPr lvl="1"/>
            <a:r>
              <a:rPr lang="en-US" sz="2000" dirty="0" smtClean="0"/>
              <a:t>10 levels used for vorticity (925 hPa to 500 hPa)</a:t>
            </a:r>
          </a:p>
          <a:p>
            <a:pPr lvl="1"/>
            <a:r>
              <a:rPr lang="en-US" sz="2000" dirty="0" smtClean="0"/>
              <a:t>Captures entire scope of circulation, not just a single height</a:t>
            </a:r>
          </a:p>
          <a:p>
            <a:r>
              <a:rPr lang="en-US" sz="2400" b="1" dirty="0" smtClean="0"/>
              <a:t>Use mean cluster radius over max radius</a:t>
            </a:r>
          </a:p>
          <a:p>
            <a:pPr lvl="1"/>
            <a:r>
              <a:rPr lang="en-US" sz="2000" dirty="0" smtClean="0"/>
              <a:t>Max radius is the furthest extent of the cloud shield</a:t>
            </a:r>
          </a:p>
          <a:p>
            <a:pPr lvl="1"/>
            <a:r>
              <a:rPr lang="en-US" sz="2000" dirty="0" smtClean="0"/>
              <a:t>Mean radius is the mean extent of the cloud shield</a:t>
            </a:r>
          </a:p>
          <a:p>
            <a:pPr lvl="2"/>
            <a:r>
              <a:rPr lang="en-US" sz="1800" dirty="0" smtClean="0"/>
              <a:t>Better at only capturing only convective elements, with no cloudless air</a:t>
            </a:r>
          </a:p>
        </p:txBody>
      </p:sp>
      <p:sp>
        <p:nvSpPr>
          <p:cNvPr id="7" name="Freeform 6"/>
          <p:cNvSpPr/>
          <p:nvPr/>
        </p:nvSpPr>
        <p:spPr>
          <a:xfrm>
            <a:off x="5823857" y="2634343"/>
            <a:ext cx="2798799" cy="2514600"/>
          </a:xfrm>
          <a:custGeom>
            <a:avLst/>
            <a:gdLst>
              <a:gd name="connsiteX0" fmla="*/ 1491343 w 2798799"/>
              <a:gd name="connsiteY0" fmla="*/ 653143 h 2514600"/>
              <a:gd name="connsiteX1" fmla="*/ 1491343 w 2798799"/>
              <a:gd name="connsiteY1" fmla="*/ 653143 h 2514600"/>
              <a:gd name="connsiteX2" fmla="*/ 1317172 w 2798799"/>
              <a:gd name="connsiteY2" fmla="*/ 489857 h 2514600"/>
              <a:gd name="connsiteX3" fmla="*/ 1251857 w 2798799"/>
              <a:gd name="connsiteY3" fmla="*/ 435428 h 2514600"/>
              <a:gd name="connsiteX4" fmla="*/ 1219200 w 2798799"/>
              <a:gd name="connsiteY4" fmla="*/ 413657 h 2514600"/>
              <a:gd name="connsiteX5" fmla="*/ 1153886 w 2798799"/>
              <a:gd name="connsiteY5" fmla="*/ 402771 h 2514600"/>
              <a:gd name="connsiteX6" fmla="*/ 1045029 w 2798799"/>
              <a:gd name="connsiteY6" fmla="*/ 413657 h 2514600"/>
              <a:gd name="connsiteX7" fmla="*/ 1001486 w 2798799"/>
              <a:gd name="connsiteY7" fmla="*/ 446314 h 2514600"/>
              <a:gd name="connsiteX8" fmla="*/ 936172 w 2798799"/>
              <a:gd name="connsiteY8" fmla="*/ 522514 h 2514600"/>
              <a:gd name="connsiteX9" fmla="*/ 925286 w 2798799"/>
              <a:gd name="connsiteY9" fmla="*/ 566057 h 2514600"/>
              <a:gd name="connsiteX10" fmla="*/ 903514 w 2798799"/>
              <a:gd name="connsiteY10" fmla="*/ 598714 h 2514600"/>
              <a:gd name="connsiteX11" fmla="*/ 914400 w 2798799"/>
              <a:gd name="connsiteY11" fmla="*/ 674914 h 2514600"/>
              <a:gd name="connsiteX12" fmla="*/ 1023257 w 2798799"/>
              <a:gd name="connsiteY12" fmla="*/ 729343 h 2514600"/>
              <a:gd name="connsiteX13" fmla="*/ 859972 w 2798799"/>
              <a:gd name="connsiteY13" fmla="*/ 772886 h 2514600"/>
              <a:gd name="connsiteX14" fmla="*/ 805543 w 2798799"/>
              <a:gd name="connsiteY14" fmla="*/ 794657 h 2514600"/>
              <a:gd name="connsiteX15" fmla="*/ 729343 w 2798799"/>
              <a:gd name="connsiteY15" fmla="*/ 805543 h 2514600"/>
              <a:gd name="connsiteX16" fmla="*/ 685800 w 2798799"/>
              <a:gd name="connsiteY16" fmla="*/ 816428 h 2514600"/>
              <a:gd name="connsiteX17" fmla="*/ 587829 w 2798799"/>
              <a:gd name="connsiteY17" fmla="*/ 805543 h 2514600"/>
              <a:gd name="connsiteX18" fmla="*/ 500743 w 2798799"/>
              <a:gd name="connsiteY18" fmla="*/ 783771 h 2514600"/>
              <a:gd name="connsiteX19" fmla="*/ 435429 w 2798799"/>
              <a:gd name="connsiteY19" fmla="*/ 740228 h 2514600"/>
              <a:gd name="connsiteX20" fmla="*/ 402772 w 2798799"/>
              <a:gd name="connsiteY20" fmla="*/ 751114 h 2514600"/>
              <a:gd name="connsiteX21" fmla="*/ 370114 w 2798799"/>
              <a:gd name="connsiteY21" fmla="*/ 805543 h 2514600"/>
              <a:gd name="connsiteX22" fmla="*/ 315686 w 2798799"/>
              <a:gd name="connsiteY22" fmla="*/ 892628 h 2514600"/>
              <a:gd name="connsiteX23" fmla="*/ 293914 w 2798799"/>
              <a:gd name="connsiteY23" fmla="*/ 990600 h 2514600"/>
              <a:gd name="connsiteX24" fmla="*/ 304800 w 2798799"/>
              <a:gd name="connsiteY24" fmla="*/ 1055914 h 2514600"/>
              <a:gd name="connsiteX25" fmla="*/ 261257 w 2798799"/>
              <a:gd name="connsiteY25" fmla="*/ 1371600 h 2514600"/>
              <a:gd name="connsiteX26" fmla="*/ 228600 w 2798799"/>
              <a:gd name="connsiteY26" fmla="*/ 1415143 h 2514600"/>
              <a:gd name="connsiteX27" fmla="*/ 174172 w 2798799"/>
              <a:gd name="connsiteY27" fmla="*/ 1458686 h 2514600"/>
              <a:gd name="connsiteX28" fmla="*/ 152400 w 2798799"/>
              <a:gd name="connsiteY28" fmla="*/ 1480457 h 2514600"/>
              <a:gd name="connsiteX29" fmla="*/ 97972 w 2798799"/>
              <a:gd name="connsiteY29" fmla="*/ 1436914 h 2514600"/>
              <a:gd name="connsiteX30" fmla="*/ 54429 w 2798799"/>
              <a:gd name="connsiteY30" fmla="*/ 1393371 h 2514600"/>
              <a:gd name="connsiteX31" fmla="*/ 10886 w 2798799"/>
              <a:gd name="connsiteY31" fmla="*/ 1436914 h 2514600"/>
              <a:gd name="connsiteX32" fmla="*/ 0 w 2798799"/>
              <a:gd name="connsiteY32" fmla="*/ 1861457 h 2514600"/>
              <a:gd name="connsiteX33" fmla="*/ 21772 w 2798799"/>
              <a:gd name="connsiteY33" fmla="*/ 1959428 h 2514600"/>
              <a:gd name="connsiteX34" fmla="*/ 43543 w 2798799"/>
              <a:gd name="connsiteY34" fmla="*/ 1981200 h 2514600"/>
              <a:gd name="connsiteX35" fmla="*/ 239486 w 2798799"/>
              <a:gd name="connsiteY35" fmla="*/ 1970314 h 2514600"/>
              <a:gd name="connsiteX36" fmla="*/ 315686 w 2798799"/>
              <a:gd name="connsiteY36" fmla="*/ 1948543 h 2514600"/>
              <a:gd name="connsiteX37" fmla="*/ 381000 w 2798799"/>
              <a:gd name="connsiteY37" fmla="*/ 1926771 h 2514600"/>
              <a:gd name="connsiteX38" fmla="*/ 413657 w 2798799"/>
              <a:gd name="connsiteY38" fmla="*/ 1915886 h 2514600"/>
              <a:gd name="connsiteX39" fmla="*/ 468086 w 2798799"/>
              <a:gd name="connsiteY39" fmla="*/ 1861457 h 2514600"/>
              <a:gd name="connsiteX40" fmla="*/ 500743 w 2798799"/>
              <a:gd name="connsiteY40" fmla="*/ 1839686 h 2514600"/>
              <a:gd name="connsiteX41" fmla="*/ 587829 w 2798799"/>
              <a:gd name="connsiteY41" fmla="*/ 1774371 h 2514600"/>
              <a:gd name="connsiteX42" fmla="*/ 664029 w 2798799"/>
              <a:gd name="connsiteY42" fmla="*/ 1741714 h 2514600"/>
              <a:gd name="connsiteX43" fmla="*/ 674914 w 2798799"/>
              <a:gd name="connsiteY43" fmla="*/ 1796143 h 2514600"/>
              <a:gd name="connsiteX44" fmla="*/ 685800 w 2798799"/>
              <a:gd name="connsiteY44" fmla="*/ 1872343 h 2514600"/>
              <a:gd name="connsiteX45" fmla="*/ 707572 w 2798799"/>
              <a:gd name="connsiteY45" fmla="*/ 1981200 h 2514600"/>
              <a:gd name="connsiteX46" fmla="*/ 762000 w 2798799"/>
              <a:gd name="connsiteY46" fmla="*/ 2046514 h 2514600"/>
              <a:gd name="connsiteX47" fmla="*/ 794657 w 2798799"/>
              <a:gd name="connsiteY47" fmla="*/ 2111828 h 2514600"/>
              <a:gd name="connsiteX48" fmla="*/ 805543 w 2798799"/>
              <a:gd name="connsiteY48" fmla="*/ 2144486 h 2514600"/>
              <a:gd name="connsiteX49" fmla="*/ 849086 w 2798799"/>
              <a:gd name="connsiteY49" fmla="*/ 2188028 h 2514600"/>
              <a:gd name="connsiteX50" fmla="*/ 870857 w 2798799"/>
              <a:gd name="connsiteY50" fmla="*/ 2220686 h 2514600"/>
              <a:gd name="connsiteX51" fmla="*/ 957943 w 2798799"/>
              <a:gd name="connsiteY51" fmla="*/ 2264228 h 2514600"/>
              <a:gd name="connsiteX52" fmla="*/ 1034143 w 2798799"/>
              <a:gd name="connsiteY52" fmla="*/ 2242457 h 2514600"/>
              <a:gd name="connsiteX53" fmla="*/ 1121229 w 2798799"/>
              <a:gd name="connsiteY53" fmla="*/ 2209800 h 2514600"/>
              <a:gd name="connsiteX54" fmla="*/ 1153886 w 2798799"/>
              <a:gd name="connsiteY54" fmla="*/ 2188028 h 2514600"/>
              <a:gd name="connsiteX55" fmla="*/ 1186543 w 2798799"/>
              <a:gd name="connsiteY55" fmla="*/ 2177143 h 2514600"/>
              <a:gd name="connsiteX56" fmla="*/ 1251857 w 2798799"/>
              <a:gd name="connsiteY56" fmla="*/ 2133600 h 2514600"/>
              <a:gd name="connsiteX57" fmla="*/ 1317172 w 2798799"/>
              <a:gd name="connsiteY57" fmla="*/ 2111828 h 2514600"/>
              <a:gd name="connsiteX58" fmla="*/ 1393372 w 2798799"/>
              <a:gd name="connsiteY58" fmla="*/ 2079171 h 2514600"/>
              <a:gd name="connsiteX59" fmla="*/ 1491343 w 2798799"/>
              <a:gd name="connsiteY59" fmla="*/ 2111828 h 2514600"/>
              <a:gd name="connsiteX60" fmla="*/ 1556657 w 2798799"/>
              <a:gd name="connsiteY60" fmla="*/ 2133600 h 2514600"/>
              <a:gd name="connsiteX61" fmla="*/ 1632857 w 2798799"/>
              <a:gd name="connsiteY61" fmla="*/ 2166257 h 2514600"/>
              <a:gd name="connsiteX62" fmla="*/ 1807029 w 2798799"/>
              <a:gd name="connsiteY62" fmla="*/ 2155371 h 2514600"/>
              <a:gd name="connsiteX63" fmla="*/ 1839686 w 2798799"/>
              <a:gd name="connsiteY63" fmla="*/ 2144486 h 2514600"/>
              <a:gd name="connsiteX64" fmla="*/ 1850572 w 2798799"/>
              <a:gd name="connsiteY64" fmla="*/ 2177143 h 2514600"/>
              <a:gd name="connsiteX65" fmla="*/ 1839686 w 2798799"/>
              <a:gd name="connsiteY65" fmla="*/ 2264228 h 2514600"/>
              <a:gd name="connsiteX66" fmla="*/ 1817914 w 2798799"/>
              <a:gd name="connsiteY66" fmla="*/ 2340428 h 2514600"/>
              <a:gd name="connsiteX67" fmla="*/ 1807029 w 2798799"/>
              <a:gd name="connsiteY67" fmla="*/ 2394857 h 2514600"/>
              <a:gd name="connsiteX68" fmla="*/ 1817914 w 2798799"/>
              <a:gd name="connsiteY68" fmla="*/ 2471057 h 2514600"/>
              <a:gd name="connsiteX69" fmla="*/ 1872343 w 2798799"/>
              <a:gd name="connsiteY69" fmla="*/ 2481943 h 2514600"/>
              <a:gd name="connsiteX70" fmla="*/ 1959429 w 2798799"/>
              <a:gd name="connsiteY70" fmla="*/ 2503714 h 2514600"/>
              <a:gd name="connsiteX71" fmla="*/ 2002972 w 2798799"/>
              <a:gd name="connsiteY71" fmla="*/ 2514600 h 2514600"/>
              <a:gd name="connsiteX72" fmla="*/ 2100943 w 2798799"/>
              <a:gd name="connsiteY72" fmla="*/ 2481943 h 2514600"/>
              <a:gd name="connsiteX73" fmla="*/ 2166257 w 2798799"/>
              <a:gd name="connsiteY73" fmla="*/ 2438400 h 2514600"/>
              <a:gd name="connsiteX74" fmla="*/ 2231572 w 2798799"/>
              <a:gd name="connsiteY74" fmla="*/ 2383971 h 2514600"/>
              <a:gd name="connsiteX75" fmla="*/ 2296886 w 2798799"/>
              <a:gd name="connsiteY75" fmla="*/ 2318657 h 2514600"/>
              <a:gd name="connsiteX76" fmla="*/ 2318657 w 2798799"/>
              <a:gd name="connsiteY76" fmla="*/ 2286000 h 2514600"/>
              <a:gd name="connsiteX77" fmla="*/ 2351314 w 2798799"/>
              <a:gd name="connsiteY77" fmla="*/ 2264228 h 2514600"/>
              <a:gd name="connsiteX78" fmla="*/ 2405743 w 2798799"/>
              <a:gd name="connsiteY78" fmla="*/ 2209800 h 2514600"/>
              <a:gd name="connsiteX79" fmla="*/ 2427514 w 2798799"/>
              <a:gd name="connsiteY79" fmla="*/ 2177143 h 2514600"/>
              <a:gd name="connsiteX80" fmla="*/ 2492829 w 2798799"/>
              <a:gd name="connsiteY80" fmla="*/ 2122714 h 2514600"/>
              <a:gd name="connsiteX81" fmla="*/ 2514600 w 2798799"/>
              <a:gd name="connsiteY81" fmla="*/ 2057400 h 2514600"/>
              <a:gd name="connsiteX82" fmla="*/ 2525486 w 2798799"/>
              <a:gd name="connsiteY82" fmla="*/ 2024743 h 2514600"/>
              <a:gd name="connsiteX83" fmla="*/ 2590800 w 2798799"/>
              <a:gd name="connsiteY83" fmla="*/ 1894114 h 2514600"/>
              <a:gd name="connsiteX84" fmla="*/ 2634343 w 2798799"/>
              <a:gd name="connsiteY84" fmla="*/ 1828800 h 2514600"/>
              <a:gd name="connsiteX85" fmla="*/ 2645229 w 2798799"/>
              <a:gd name="connsiteY85" fmla="*/ 1785257 h 2514600"/>
              <a:gd name="connsiteX86" fmla="*/ 2677886 w 2798799"/>
              <a:gd name="connsiteY86" fmla="*/ 1709057 h 2514600"/>
              <a:gd name="connsiteX87" fmla="*/ 2721429 w 2798799"/>
              <a:gd name="connsiteY87" fmla="*/ 1534886 h 2514600"/>
              <a:gd name="connsiteX88" fmla="*/ 2732314 w 2798799"/>
              <a:gd name="connsiteY88" fmla="*/ 1502228 h 2514600"/>
              <a:gd name="connsiteX89" fmla="*/ 2764972 w 2798799"/>
              <a:gd name="connsiteY89" fmla="*/ 1349828 h 2514600"/>
              <a:gd name="connsiteX90" fmla="*/ 2775857 w 2798799"/>
              <a:gd name="connsiteY90" fmla="*/ 1317171 h 2514600"/>
              <a:gd name="connsiteX91" fmla="*/ 2775857 w 2798799"/>
              <a:gd name="connsiteY91" fmla="*/ 1066800 h 2514600"/>
              <a:gd name="connsiteX92" fmla="*/ 2743200 w 2798799"/>
              <a:gd name="connsiteY92" fmla="*/ 1055914 h 2514600"/>
              <a:gd name="connsiteX93" fmla="*/ 2536372 w 2798799"/>
              <a:gd name="connsiteY93" fmla="*/ 1066800 h 2514600"/>
              <a:gd name="connsiteX94" fmla="*/ 2449286 w 2798799"/>
              <a:gd name="connsiteY94" fmla="*/ 1088571 h 2514600"/>
              <a:gd name="connsiteX95" fmla="*/ 2373086 w 2798799"/>
              <a:gd name="connsiteY95" fmla="*/ 1110343 h 2514600"/>
              <a:gd name="connsiteX96" fmla="*/ 2383972 w 2798799"/>
              <a:gd name="connsiteY96" fmla="*/ 1001486 h 2514600"/>
              <a:gd name="connsiteX97" fmla="*/ 2394857 w 2798799"/>
              <a:gd name="connsiteY97" fmla="*/ 968828 h 2514600"/>
              <a:gd name="connsiteX98" fmla="*/ 2405743 w 2798799"/>
              <a:gd name="connsiteY98" fmla="*/ 903514 h 2514600"/>
              <a:gd name="connsiteX99" fmla="*/ 2427514 w 2798799"/>
              <a:gd name="connsiteY99" fmla="*/ 870857 h 2514600"/>
              <a:gd name="connsiteX100" fmla="*/ 2460172 w 2798799"/>
              <a:gd name="connsiteY100" fmla="*/ 816428 h 2514600"/>
              <a:gd name="connsiteX101" fmla="*/ 2525486 w 2798799"/>
              <a:gd name="connsiteY101" fmla="*/ 740228 h 2514600"/>
              <a:gd name="connsiteX102" fmla="*/ 2558143 w 2798799"/>
              <a:gd name="connsiteY102" fmla="*/ 685800 h 2514600"/>
              <a:gd name="connsiteX103" fmla="*/ 2569029 w 2798799"/>
              <a:gd name="connsiteY103" fmla="*/ 653143 h 2514600"/>
              <a:gd name="connsiteX104" fmla="*/ 2601686 w 2798799"/>
              <a:gd name="connsiteY104" fmla="*/ 566057 h 2514600"/>
              <a:gd name="connsiteX105" fmla="*/ 2612572 w 2798799"/>
              <a:gd name="connsiteY105" fmla="*/ 478971 h 2514600"/>
              <a:gd name="connsiteX106" fmla="*/ 2601686 w 2798799"/>
              <a:gd name="connsiteY106" fmla="*/ 272143 h 2514600"/>
              <a:gd name="connsiteX107" fmla="*/ 2579914 w 2798799"/>
              <a:gd name="connsiteY107" fmla="*/ 239486 h 2514600"/>
              <a:gd name="connsiteX108" fmla="*/ 2416629 w 2798799"/>
              <a:gd name="connsiteY108" fmla="*/ 185057 h 2514600"/>
              <a:gd name="connsiteX109" fmla="*/ 2253343 w 2798799"/>
              <a:gd name="connsiteY109" fmla="*/ 206828 h 2514600"/>
              <a:gd name="connsiteX110" fmla="*/ 2242457 w 2798799"/>
              <a:gd name="connsiteY110" fmla="*/ 239486 h 2514600"/>
              <a:gd name="connsiteX111" fmla="*/ 2253343 w 2798799"/>
              <a:gd name="connsiteY111" fmla="*/ 381000 h 2514600"/>
              <a:gd name="connsiteX112" fmla="*/ 2296886 w 2798799"/>
              <a:gd name="connsiteY112" fmla="*/ 446314 h 2514600"/>
              <a:gd name="connsiteX113" fmla="*/ 2307772 w 2798799"/>
              <a:gd name="connsiteY113" fmla="*/ 478971 h 2514600"/>
              <a:gd name="connsiteX114" fmla="*/ 2296886 w 2798799"/>
              <a:gd name="connsiteY114" fmla="*/ 511628 h 2514600"/>
              <a:gd name="connsiteX115" fmla="*/ 2264229 w 2798799"/>
              <a:gd name="connsiteY115" fmla="*/ 533400 h 2514600"/>
              <a:gd name="connsiteX116" fmla="*/ 2068286 w 2798799"/>
              <a:gd name="connsiteY116" fmla="*/ 555171 h 2514600"/>
              <a:gd name="connsiteX117" fmla="*/ 2035629 w 2798799"/>
              <a:gd name="connsiteY117" fmla="*/ 566057 h 2514600"/>
              <a:gd name="connsiteX118" fmla="*/ 1959429 w 2798799"/>
              <a:gd name="connsiteY118" fmla="*/ 108857 h 2514600"/>
              <a:gd name="connsiteX119" fmla="*/ 1948543 w 2798799"/>
              <a:gd name="connsiteY119" fmla="*/ 21771 h 2514600"/>
              <a:gd name="connsiteX120" fmla="*/ 1905000 w 2798799"/>
              <a:gd name="connsiteY120" fmla="*/ 0 h 2514600"/>
              <a:gd name="connsiteX121" fmla="*/ 1807029 w 2798799"/>
              <a:gd name="connsiteY121" fmla="*/ 32657 h 2514600"/>
              <a:gd name="connsiteX122" fmla="*/ 1709057 w 2798799"/>
              <a:gd name="connsiteY122" fmla="*/ 76200 h 2514600"/>
              <a:gd name="connsiteX123" fmla="*/ 1643743 w 2798799"/>
              <a:gd name="connsiteY123" fmla="*/ 130628 h 2514600"/>
              <a:gd name="connsiteX124" fmla="*/ 1611086 w 2798799"/>
              <a:gd name="connsiteY124" fmla="*/ 152400 h 2514600"/>
              <a:gd name="connsiteX125" fmla="*/ 1578429 w 2798799"/>
              <a:gd name="connsiteY125" fmla="*/ 217714 h 2514600"/>
              <a:gd name="connsiteX126" fmla="*/ 1621972 w 2798799"/>
              <a:gd name="connsiteY126" fmla="*/ 337457 h 2514600"/>
              <a:gd name="connsiteX127" fmla="*/ 1676400 w 2798799"/>
              <a:gd name="connsiteY127" fmla="*/ 391886 h 2514600"/>
              <a:gd name="connsiteX128" fmla="*/ 1698172 w 2798799"/>
              <a:gd name="connsiteY128" fmla="*/ 413657 h 2514600"/>
              <a:gd name="connsiteX129" fmla="*/ 1643743 w 2798799"/>
              <a:gd name="connsiteY129" fmla="*/ 511628 h 2514600"/>
              <a:gd name="connsiteX130" fmla="*/ 1632857 w 2798799"/>
              <a:gd name="connsiteY130" fmla="*/ 576943 h 2514600"/>
              <a:gd name="connsiteX131" fmla="*/ 1600200 w 2798799"/>
              <a:gd name="connsiteY131" fmla="*/ 598714 h 2514600"/>
              <a:gd name="connsiteX132" fmla="*/ 1534886 w 2798799"/>
              <a:gd name="connsiteY132" fmla="*/ 620486 h 2514600"/>
              <a:gd name="connsiteX133" fmla="*/ 1491343 w 2798799"/>
              <a:gd name="connsiteY133" fmla="*/ 653143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798799" h="2514600">
                <a:moveTo>
                  <a:pt x="1491343" y="653143"/>
                </a:moveTo>
                <a:lnTo>
                  <a:pt x="1491343" y="653143"/>
                </a:lnTo>
                <a:cubicBezTo>
                  <a:pt x="1380078" y="557772"/>
                  <a:pt x="1438799" y="611484"/>
                  <a:pt x="1317172" y="489857"/>
                </a:cubicBezTo>
                <a:cubicBezTo>
                  <a:pt x="1297132" y="469817"/>
                  <a:pt x="1274228" y="452827"/>
                  <a:pt x="1251857" y="435428"/>
                </a:cubicBezTo>
                <a:cubicBezTo>
                  <a:pt x="1241530" y="427396"/>
                  <a:pt x="1231612" y="417794"/>
                  <a:pt x="1219200" y="413657"/>
                </a:cubicBezTo>
                <a:cubicBezTo>
                  <a:pt x="1198261" y="406677"/>
                  <a:pt x="1175657" y="406400"/>
                  <a:pt x="1153886" y="402771"/>
                </a:cubicBezTo>
                <a:cubicBezTo>
                  <a:pt x="1117600" y="406400"/>
                  <a:pt x="1080093" y="403639"/>
                  <a:pt x="1045029" y="413657"/>
                </a:cubicBezTo>
                <a:cubicBezTo>
                  <a:pt x="1027584" y="418641"/>
                  <a:pt x="1015140" y="434367"/>
                  <a:pt x="1001486" y="446314"/>
                </a:cubicBezTo>
                <a:cubicBezTo>
                  <a:pt x="959251" y="483270"/>
                  <a:pt x="962599" y="482873"/>
                  <a:pt x="936172" y="522514"/>
                </a:cubicBezTo>
                <a:cubicBezTo>
                  <a:pt x="932543" y="537028"/>
                  <a:pt x="931180" y="552306"/>
                  <a:pt x="925286" y="566057"/>
                </a:cubicBezTo>
                <a:cubicBezTo>
                  <a:pt x="920132" y="578082"/>
                  <a:pt x="904816" y="585696"/>
                  <a:pt x="903514" y="598714"/>
                </a:cubicBezTo>
                <a:cubicBezTo>
                  <a:pt x="900961" y="624245"/>
                  <a:pt x="900625" y="653267"/>
                  <a:pt x="914400" y="674914"/>
                </a:cubicBezTo>
                <a:cubicBezTo>
                  <a:pt x="938920" y="713445"/>
                  <a:pt x="984772" y="719722"/>
                  <a:pt x="1023257" y="729343"/>
                </a:cubicBezTo>
                <a:cubicBezTo>
                  <a:pt x="918717" y="792067"/>
                  <a:pt x="1022358" y="740409"/>
                  <a:pt x="859972" y="772886"/>
                </a:cubicBezTo>
                <a:cubicBezTo>
                  <a:pt x="840811" y="776718"/>
                  <a:pt x="824500" y="789918"/>
                  <a:pt x="805543" y="794657"/>
                </a:cubicBezTo>
                <a:cubicBezTo>
                  <a:pt x="780651" y="800880"/>
                  <a:pt x="754587" y="800953"/>
                  <a:pt x="729343" y="805543"/>
                </a:cubicBezTo>
                <a:cubicBezTo>
                  <a:pt x="714623" y="808219"/>
                  <a:pt x="700314" y="812800"/>
                  <a:pt x="685800" y="816428"/>
                </a:cubicBezTo>
                <a:cubicBezTo>
                  <a:pt x="653143" y="812800"/>
                  <a:pt x="620187" y="811253"/>
                  <a:pt x="587829" y="805543"/>
                </a:cubicBezTo>
                <a:cubicBezTo>
                  <a:pt x="558362" y="800343"/>
                  <a:pt x="500743" y="783771"/>
                  <a:pt x="500743" y="783771"/>
                </a:cubicBezTo>
                <a:cubicBezTo>
                  <a:pt x="481109" y="764137"/>
                  <a:pt x="466936" y="740228"/>
                  <a:pt x="435429" y="740228"/>
                </a:cubicBezTo>
                <a:cubicBezTo>
                  <a:pt x="423954" y="740228"/>
                  <a:pt x="413658" y="747485"/>
                  <a:pt x="402772" y="751114"/>
                </a:cubicBezTo>
                <a:cubicBezTo>
                  <a:pt x="355191" y="798695"/>
                  <a:pt x="404029" y="743366"/>
                  <a:pt x="370114" y="805543"/>
                </a:cubicBezTo>
                <a:cubicBezTo>
                  <a:pt x="353722" y="835595"/>
                  <a:pt x="332078" y="862576"/>
                  <a:pt x="315686" y="892628"/>
                </a:cubicBezTo>
                <a:cubicBezTo>
                  <a:pt x="302823" y="916210"/>
                  <a:pt x="297064" y="971700"/>
                  <a:pt x="293914" y="990600"/>
                </a:cubicBezTo>
                <a:cubicBezTo>
                  <a:pt x="297543" y="1012371"/>
                  <a:pt x="305535" y="1033855"/>
                  <a:pt x="304800" y="1055914"/>
                </a:cubicBezTo>
                <a:cubicBezTo>
                  <a:pt x="302358" y="1129185"/>
                  <a:pt x="310799" y="1282424"/>
                  <a:pt x="261257" y="1371600"/>
                </a:cubicBezTo>
                <a:cubicBezTo>
                  <a:pt x="252446" y="1387460"/>
                  <a:pt x="241429" y="1402314"/>
                  <a:pt x="228600" y="1415143"/>
                </a:cubicBezTo>
                <a:cubicBezTo>
                  <a:pt x="212171" y="1431572"/>
                  <a:pt x="191813" y="1443566"/>
                  <a:pt x="174172" y="1458686"/>
                </a:cubicBezTo>
                <a:cubicBezTo>
                  <a:pt x="166380" y="1465365"/>
                  <a:pt x="159657" y="1473200"/>
                  <a:pt x="152400" y="1480457"/>
                </a:cubicBezTo>
                <a:cubicBezTo>
                  <a:pt x="97460" y="1462143"/>
                  <a:pt x="137363" y="1482870"/>
                  <a:pt x="97972" y="1436914"/>
                </a:cubicBezTo>
                <a:cubicBezTo>
                  <a:pt x="84614" y="1421329"/>
                  <a:pt x="54429" y="1393371"/>
                  <a:pt x="54429" y="1393371"/>
                </a:cubicBezTo>
                <a:cubicBezTo>
                  <a:pt x="23528" y="1403672"/>
                  <a:pt x="12759" y="1397585"/>
                  <a:pt x="10886" y="1436914"/>
                </a:cubicBezTo>
                <a:cubicBezTo>
                  <a:pt x="4152" y="1578315"/>
                  <a:pt x="3629" y="1719943"/>
                  <a:pt x="0" y="1861457"/>
                </a:cubicBezTo>
                <a:cubicBezTo>
                  <a:pt x="7257" y="1894114"/>
                  <a:pt x="10339" y="1927988"/>
                  <a:pt x="21772" y="1959428"/>
                </a:cubicBezTo>
                <a:cubicBezTo>
                  <a:pt x="25279" y="1969073"/>
                  <a:pt x="33293" y="1980687"/>
                  <a:pt x="43543" y="1981200"/>
                </a:cubicBezTo>
                <a:lnTo>
                  <a:pt x="239486" y="1970314"/>
                </a:lnTo>
                <a:cubicBezTo>
                  <a:pt x="349236" y="1933729"/>
                  <a:pt x="178999" y="1989549"/>
                  <a:pt x="315686" y="1948543"/>
                </a:cubicBezTo>
                <a:cubicBezTo>
                  <a:pt x="337667" y="1941949"/>
                  <a:pt x="359229" y="1934028"/>
                  <a:pt x="381000" y="1926771"/>
                </a:cubicBezTo>
                <a:lnTo>
                  <a:pt x="413657" y="1915886"/>
                </a:lnTo>
                <a:cubicBezTo>
                  <a:pt x="431800" y="1897743"/>
                  <a:pt x="446737" y="1875689"/>
                  <a:pt x="468086" y="1861457"/>
                </a:cubicBezTo>
                <a:cubicBezTo>
                  <a:pt x="478972" y="1854200"/>
                  <a:pt x="490810" y="1848200"/>
                  <a:pt x="500743" y="1839686"/>
                </a:cubicBezTo>
                <a:cubicBezTo>
                  <a:pt x="577769" y="1773664"/>
                  <a:pt x="508527" y="1814023"/>
                  <a:pt x="587829" y="1774371"/>
                </a:cubicBezTo>
                <a:cubicBezTo>
                  <a:pt x="639911" y="1696248"/>
                  <a:pt x="612870" y="1690555"/>
                  <a:pt x="664029" y="1741714"/>
                </a:cubicBezTo>
                <a:cubicBezTo>
                  <a:pt x="667657" y="1759857"/>
                  <a:pt x="671872" y="1777892"/>
                  <a:pt x="674914" y="1796143"/>
                </a:cubicBezTo>
                <a:cubicBezTo>
                  <a:pt x="679132" y="1821452"/>
                  <a:pt x="681341" y="1847076"/>
                  <a:pt x="685800" y="1872343"/>
                </a:cubicBezTo>
                <a:cubicBezTo>
                  <a:pt x="692231" y="1908784"/>
                  <a:pt x="687046" y="1950410"/>
                  <a:pt x="707572" y="1981200"/>
                </a:cubicBezTo>
                <a:cubicBezTo>
                  <a:pt x="737882" y="2026666"/>
                  <a:pt x="720092" y="2004606"/>
                  <a:pt x="762000" y="2046514"/>
                </a:cubicBezTo>
                <a:cubicBezTo>
                  <a:pt x="789363" y="2128602"/>
                  <a:pt x="752451" y="2027415"/>
                  <a:pt x="794657" y="2111828"/>
                </a:cubicBezTo>
                <a:cubicBezTo>
                  <a:pt x="799789" y="2122091"/>
                  <a:pt x="798873" y="2135149"/>
                  <a:pt x="805543" y="2144486"/>
                </a:cubicBezTo>
                <a:cubicBezTo>
                  <a:pt x="817474" y="2161189"/>
                  <a:pt x="835728" y="2172443"/>
                  <a:pt x="849086" y="2188028"/>
                </a:cubicBezTo>
                <a:cubicBezTo>
                  <a:pt x="857600" y="2197961"/>
                  <a:pt x="860139" y="2213183"/>
                  <a:pt x="870857" y="2220686"/>
                </a:cubicBezTo>
                <a:cubicBezTo>
                  <a:pt x="897445" y="2239298"/>
                  <a:pt x="957943" y="2264228"/>
                  <a:pt x="957943" y="2264228"/>
                </a:cubicBezTo>
                <a:cubicBezTo>
                  <a:pt x="980046" y="2258703"/>
                  <a:pt x="1012274" y="2251829"/>
                  <a:pt x="1034143" y="2242457"/>
                </a:cubicBezTo>
                <a:cubicBezTo>
                  <a:pt x="1113835" y="2208303"/>
                  <a:pt x="1040952" y="2229870"/>
                  <a:pt x="1121229" y="2209800"/>
                </a:cubicBezTo>
                <a:cubicBezTo>
                  <a:pt x="1132115" y="2202543"/>
                  <a:pt x="1142184" y="2193879"/>
                  <a:pt x="1153886" y="2188028"/>
                </a:cubicBezTo>
                <a:cubicBezTo>
                  <a:pt x="1164149" y="2182896"/>
                  <a:pt x="1176513" y="2182715"/>
                  <a:pt x="1186543" y="2177143"/>
                </a:cubicBezTo>
                <a:cubicBezTo>
                  <a:pt x="1209416" y="2164436"/>
                  <a:pt x="1230086" y="2148114"/>
                  <a:pt x="1251857" y="2133600"/>
                </a:cubicBezTo>
                <a:cubicBezTo>
                  <a:pt x="1270952" y="2120870"/>
                  <a:pt x="1296645" y="2122091"/>
                  <a:pt x="1317172" y="2111828"/>
                </a:cubicBezTo>
                <a:cubicBezTo>
                  <a:pt x="1370977" y="2084925"/>
                  <a:pt x="1345320" y="2095188"/>
                  <a:pt x="1393372" y="2079171"/>
                </a:cubicBezTo>
                <a:cubicBezTo>
                  <a:pt x="1497966" y="2100091"/>
                  <a:pt x="1401209" y="2075774"/>
                  <a:pt x="1491343" y="2111828"/>
                </a:cubicBezTo>
                <a:cubicBezTo>
                  <a:pt x="1512651" y="2120351"/>
                  <a:pt x="1537562" y="2120870"/>
                  <a:pt x="1556657" y="2133600"/>
                </a:cubicBezTo>
                <a:cubicBezTo>
                  <a:pt x="1601762" y="2163670"/>
                  <a:pt x="1576622" y="2152198"/>
                  <a:pt x="1632857" y="2166257"/>
                </a:cubicBezTo>
                <a:cubicBezTo>
                  <a:pt x="1690914" y="2162628"/>
                  <a:pt x="1749178" y="2161460"/>
                  <a:pt x="1807029" y="2155371"/>
                </a:cubicBezTo>
                <a:cubicBezTo>
                  <a:pt x="1818440" y="2154170"/>
                  <a:pt x="1829423" y="2139354"/>
                  <a:pt x="1839686" y="2144486"/>
                </a:cubicBezTo>
                <a:cubicBezTo>
                  <a:pt x="1849949" y="2149618"/>
                  <a:pt x="1846943" y="2166257"/>
                  <a:pt x="1850572" y="2177143"/>
                </a:cubicBezTo>
                <a:cubicBezTo>
                  <a:pt x="1846943" y="2206171"/>
                  <a:pt x="1845423" y="2235542"/>
                  <a:pt x="1839686" y="2264228"/>
                </a:cubicBezTo>
                <a:cubicBezTo>
                  <a:pt x="1834505" y="2290131"/>
                  <a:pt x="1824321" y="2314800"/>
                  <a:pt x="1817914" y="2340428"/>
                </a:cubicBezTo>
                <a:cubicBezTo>
                  <a:pt x="1813427" y="2358378"/>
                  <a:pt x="1810657" y="2376714"/>
                  <a:pt x="1807029" y="2394857"/>
                </a:cubicBezTo>
                <a:cubicBezTo>
                  <a:pt x="1810657" y="2420257"/>
                  <a:pt x="1802519" y="2450531"/>
                  <a:pt x="1817914" y="2471057"/>
                </a:cubicBezTo>
                <a:cubicBezTo>
                  <a:pt x="1829015" y="2485859"/>
                  <a:pt x="1854314" y="2477783"/>
                  <a:pt x="1872343" y="2481943"/>
                </a:cubicBezTo>
                <a:cubicBezTo>
                  <a:pt x="1901499" y="2488671"/>
                  <a:pt x="1930400" y="2496457"/>
                  <a:pt x="1959429" y="2503714"/>
                </a:cubicBezTo>
                <a:lnTo>
                  <a:pt x="2002972" y="2514600"/>
                </a:lnTo>
                <a:cubicBezTo>
                  <a:pt x="2037251" y="2507744"/>
                  <a:pt x="2072480" y="2505662"/>
                  <a:pt x="2100943" y="2481943"/>
                </a:cubicBezTo>
                <a:cubicBezTo>
                  <a:pt x="2165380" y="2428245"/>
                  <a:pt x="2070720" y="2462285"/>
                  <a:pt x="2166257" y="2438400"/>
                </a:cubicBezTo>
                <a:cubicBezTo>
                  <a:pt x="2216120" y="2363608"/>
                  <a:pt x="2152650" y="2447109"/>
                  <a:pt x="2231572" y="2383971"/>
                </a:cubicBezTo>
                <a:cubicBezTo>
                  <a:pt x="2255614" y="2364737"/>
                  <a:pt x="2275115" y="2340428"/>
                  <a:pt x="2296886" y="2318657"/>
                </a:cubicBezTo>
                <a:cubicBezTo>
                  <a:pt x="2306137" y="2309406"/>
                  <a:pt x="2309406" y="2295251"/>
                  <a:pt x="2318657" y="2286000"/>
                </a:cubicBezTo>
                <a:cubicBezTo>
                  <a:pt x="2327908" y="2276749"/>
                  <a:pt x="2341468" y="2272843"/>
                  <a:pt x="2351314" y="2264228"/>
                </a:cubicBezTo>
                <a:cubicBezTo>
                  <a:pt x="2370624" y="2247332"/>
                  <a:pt x="2387600" y="2227943"/>
                  <a:pt x="2405743" y="2209800"/>
                </a:cubicBezTo>
                <a:cubicBezTo>
                  <a:pt x="2414994" y="2200549"/>
                  <a:pt x="2419341" y="2187359"/>
                  <a:pt x="2427514" y="2177143"/>
                </a:cubicBezTo>
                <a:cubicBezTo>
                  <a:pt x="2444814" y="2155517"/>
                  <a:pt x="2471658" y="2138592"/>
                  <a:pt x="2492829" y="2122714"/>
                </a:cubicBezTo>
                <a:lnTo>
                  <a:pt x="2514600" y="2057400"/>
                </a:lnTo>
                <a:cubicBezTo>
                  <a:pt x="2518229" y="2046514"/>
                  <a:pt x="2520354" y="2035006"/>
                  <a:pt x="2525486" y="2024743"/>
                </a:cubicBezTo>
                <a:lnTo>
                  <a:pt x="2590800" y="1894114"/>
                </a:lnTo>
                <a:cubicBezTo>
                  <a:pt x="2602502" y="1870710"/>
                  <a:pt x="2634343" y="1828800"/>
                  <a:pt x="2634343" y="1828800"/>
                </a:cubicBezTo>
                <a:cubicBezTo>
                  <a:pt x="2637972" y="1814286"/>
                  <a:pt x="2639976" y="1799265"/>
                  <a:pt x="2645229" y="1785257"/>
                </a:cubicBezTo>
                <a:cubicBezTo>
                  <a:pt x="2674962" y="1705969"/>
                  <a:pt x="2659867" y="1775127"/>
                  <a:pt x="2677886" y="1709057"/>
                </a:cubicBezTo>
                <a:cubicBezTo>
                  <a:pt x="2677893" y="1709030"/>
                  <a:pt x="2721420" y="1534913"/>
                  <a:pt x="2721429" y="1534886"/>
                </a:cubicBezTo>
                <a:lnTo>
                  <a:pt x="2732314" y="1502228"/>
                </a:lnTo>
                <a:cubicBezTo>
                  <a:pt x="2746047" y="1392366"/>
                  <a:pt x="2733948" y="1442900"/>
                  <a:pt x="2764972" y="1349828"/>
                </a:cubicBezTo>
                <a:lnTo>
                  <a:pt x="2775857" y="1317171"/>
                </a:lnTo>
                <a:cubicBezTo>
                  <a:pt x="2782693" y="1241977"/>
                  <a:pt x="2798799" y="1141363"/>
                  <a:pt x="2775857" y="1066800"/>
                </a:cubicBezTo>
                <a:cubicBezTo>
                  <a:pt x="2772482" y="1055833"/>
                  <a:pt x="2754086" y="1059543"/>
                  <a:pt x="2743200" y="1055914"/>
                </a:cubicBezTo>
                <a:cubicBezTo>
                  <a:pt x="2674257" y="1059543"/>
                  <a:pt x="2605172" y="1061067"/>
                  <a:pt x="2536372" y="1066800"/>
                </a:cubicBezTo>
                <a:cubicBezTo>
                  <a:pt x="2493610" y="1070364"/>
                  <a:pt x="2485283" y="1077772"/>
                  <a:pt x="2449286" y="1088571"/>
                </a:cubicBezTo>
                <a:cubicBezTo>
                  <a:pt x="2423984" y="1096162"/>
                  <a:pt x="2398486" y="1103086"/>
                  <a:pt x="2373086" y="1110343"/>
                </a:cubicBezTo>
                <a:cubicBezTo>
                  <a:pt x="2376715" y="1074057"/>
                  <a:pt x="2378427" y="1037529"/>
                  <a:pt x="2383972" y="1001486"/>
                </a:cubicBezTo>
                <a:cubicBezTo>
                  <a:pt x="2385717" y="990145"/>
                  <a:pt x="2392368" y="980030"/>
                  <a:pt x="2394857" y="968828"/>
                </a:cubicBezTo>
                <a:cubicBezTo>
                  <a:pt x="2399645" y="947282"/>
                  <a:pt x="2398763" y="924453"/>
                  <a:pt x="2405743" y="903514"/>
                </a:cubicBezTo>
                <a:cubicBezTo>
                  <a:pt x="2409880" y="891102"/>
                  <a:pt x="2420580" y="881951"/>
                  <a:pt x="2427514" y="870857"/>
                </a:cubicBezTo>
                <a:cubicBezTo>
                  <a:pt x="2438728" y="852915"/>
                  <a:pt x="2447477" y="833355"/>
                  <a:pt x="2460172" y="816428"/>
                </a:cubicBezTo>
                <a:cubicBezTo>
                  <a:pt x="2561078" y="681888"/>
                  <a:pt x="2418279" y="901039"/>
                  <a:pt x="2525486" y="740228"/>
                </a:cubicBezTo>
                <a:cubicBezTo>
                  <a:pt x="2537222" y="722624"/>
                  <a:pt x="2548681" y="704724"/>
                  <a:pt x="2558143" y="685800"/>
                </a:cubicBezTo>
                <a:cubicBezTo>
                  <a:pt x="2563275" y="675537"/>
                  <a:pt x="2565000" y="663887"/>
                  <a:pt x="2569029" y="653143"/>
                </a:cubicBezTo>
                <a:cubicBezTo>
                  <a:pt x="2608078" y="549011"/>
                  <a:pt x="2576977" y="640182"/>
                  <a:pt x="2601686" y="566057"/>
                </a:cubicBezTo>
                <a:cubicBezTo>
                  <a:pt x="2605315" y="537028"/>
                  <a:pt x="2612572" y="508226"/>
                  <a:pt x="2612572" y="478971"/>
                </a:cubicBezTo>
                <a:cubicBezTo>
                  <a:pt x="2612572" y="409933"/>
                  <a:pt x="2611014" y="340548"/>
                  <a:pt x="2601686" y="272143"/>
                </a:cubicBezTo>
                <a:cubicBezTo>
                  <a:pt x="2599918" y="259180"/>
                  <a:pt x="2590380" y="247336"/>
                  <a:pt x="2579914" y="239486"/>
                </a:cubicBezTo>
                <a:cubicBezTo>
                  <a:pt x="2532148" y="203661"/>
                  <a:pt x="2472926" y="196317"/>
                  <a:pt x="2416629" y="185057"/>
                </a:cubicBezTo>
                <a:cubicBezTo>
                  <a:pt x="2362200" y="192314"/>
                  <a:pt x="2305754" y="190450"/>
                  <a:pt x="2253343" y="206828"/>
                </a:cubicBezTo>
                <a:cubicBezTo>
                  <a:pt x="2242390" y="210251"/>
                  <a:pt x="2242457" y="228011"/>
                  <a:pt x="2242457" y="239486"/>
                </a:cubicBezTo>
                <a:cubicBezTo>
                  <a:pt x="2242457" y="286797"/>
                  <a:pt x="2241303" y="335247"/>
                  <a:pt x="2253343" y="381000"/>
                </a:cubicBezTo>
                <a:cubicBezTo>
                  <a:pt x="2260002" y="406304"/>
                  <a:pt x="2288611" y="421491"/>
                  <a:pt x="2296886" y="446314"/>
                </a:cubicBezTo>
                <a:lnTo>
                  <a:pt x="2307772" y="478971"/>
                </a:lnTo>
                <a:cubicBezTo>
                  <a:pt x="2304143" y="489857"/>
                  <a:pt x="2304054" y="502668"/>
                  <a:pt x="2296886" y="511628"/>
                </a:cubicBezTo>
                <a:cubicBezTo>
                  <a:pt x="2288713" y="521844"/>
                  <a:pt x="2275931" y="527549"/>
                  <a:pt x="2264229" y="533400"/>
                </a:cubicBezTo>
                <a:cubicBezTo>
                  <a:pt x="2212286" y="559372"/>
                  <a:pt x="2088690" y="553811"/>
                  <a:pt x="2068286" y="555171"/>
                </a:cubicBezTo>
                <a:cubicBezTo>
                  <a:pt x="2057400" y="558800"/>
                  <a:pt x="2047104" y="566057"/>
                  <a:pt x="2035629" y="566057"/>
                </a:cubicBezTo>
                <a:cubicBezTo>
                  <a:pt x="1823825" y="566057"/>
                  <a:pt x="1968818" y="338887"/>
                  <a:pt x="1959429" y="108857"/>
                </a:cubicBezTo>
                <a:cubicBezTo>
                  <a:pt x="1958236" y="79627"/>
                  <a:pt x="1961626" y="47937"/>
                  <a:pt x="1948543" y="21771"/>
                </a:cubicBezTo>
                <a:cubicBezTo>
                  <a:pt x="1941286" y="7257"/>
                  <a:pt x="1919514" y="7257"/>
                  <a:pt x="1905000" y="0"/>
                </a:cubicBezTo>
                <a:cubicBezTo>
                  <a:pt x="1872343" y="10886"/>
                  <a:pt x="1835671" y="13562"/>
                  <a:pt x="1807029" y="32657"/>
                </a:cubicBezTo>
                <a:cubicBezTo>
                  <a:pt x="1755277" y="67158"/>
                  <a:pt x="1786783" y="50291"/>
                  <a:pt x="1709057" y="76200"/>
                </a:cubicBezTo>
                <a:cubicBezTo>
                  <a:pt x="1682029" y="85209"/>
                  <a:pt x="1663955" y="113785"/>
                  <a:pt x="1643743" y="130628"/>
                </a:cubicBezTo>
                <a:cubicBezTo>
                  <a:pt x="1633692" y="139004"/>
                  <a:pt x="1621972" y="145143"/>
                  <a:pt x="1611086" y="152400"/>
                </a:cubicBezTo>
                <a:cubicBezTo>
                  <a:pt x="1600077" y="168913"/>
                  <a:pt x="1578429" y="195178"/>
                  <a:pt x="1578429" y="217714"/>
                </a:cubicBezTo>
                <a:cubicBezTo>
                  <a:pt x="1578429" y="244295"/>
                  <a:pt x="1615905" y="328357"/>
                  <a:pt x="1621972" y="337457"/>
                </a:cubicBezTo>
                <a:cubicBezTo>
                  <a:pt x="1636204" y="358806"/>
                  <a:pt x="1658257" y="373743"/>
                  <a:pt x="1676400" y="391886"/>
                </a:cubicBezTo>
                <a:lnTo>
                  <a:pt x="1698172" y="413657"/>
                </a:lnTo>
                <a:cubicBezTo>
                  <a:pt x="1648264" y="488518"/>
                  <a:pt x="1662904" y="454148"/>
                  <a:pt x="1643743" y="511628"/>
                </a:cubicBezTo>
                <a:cubicBezTo>
                  <a:pt x="1640114" y="533400"/>
                  <a:pt x="1642728" y="557201"/>
                  <a:pt x="1632857" y="576943"/>
                </a:cubicBezTo>
                <a:cubicBezTo>
                  <a:pt x="1627006" y="588645"/>
                  <a:pt x="1612155" y="593401"/>
                  <a:pt x="1600200" y="598714"/>
                </a:cubicBezTo>
                <a:cubicBezTo>
                  <a:pt x="1579229" y="608035"/>
                  <a:pt x="1556657" y="613229"/>
                  <a:pt x="1534886" y="620486"/>
                </a:cubicBezTo>
                <a:cubicBezTo>
                  <a:pt x="1527189" y="623052"/>
                  <a:pt x="1498600" y="647700"/>
                  <a:pt x="1491343" y="653143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Convection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15000" y="2438400"/>
            <a:ext cx="3276600" cy="3048000"/>
            <a:chOff x="5715000" y="2438400"/>
            <a:chExt cx="3276600" cy="3048000"/>
          </a:xfrm>
          <a:noFill/>
        </p:grpSpPr>
        <p:sp>
          <p:nvSpPr>
            <p:cNvPr id="9" name="Multiply 8"/>
            <p:cNvSpPr/>
            <p:nvPr/>
          </p:nvSpPr>
          <p:spPr>
            <a:xfrm>
              <a:off x="7162800" y="3767328"/>
              <a:ext cx="381000" cy="381000"/>
            </a:xfrm>
            <a:prstGeom prst="mathMultiply">
              <a:avLst>
                <a:gd name="adj1" fmla="val 8571"/>
              </a:avLst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7" idx="33"/>
            </p:cNvCxnSpPr>
            <p:nvPr/>
          </p:nvCxnSpPr>
          <p:spPr>
            <a:xfrm rot="10800000" flipV="1">
              <a:off x="5845630" y="3962399"/>
              <a:ext cx="1545771" cy="631371"/>
            </a:xfrm>
            <a:prstGeom prst="line">
              <a:avLst/>
            </a:prstGeom>
            <a:grp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7315201" y="3352800"/>
              <a:ext cx="1545771" cy="631371"/>
            </a:xfrm>
            <a:prstGeom prst="line">
              <a:avLst/>
            </a:prstGeom>
            <a:grp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715000" y="2438400"/>
              <a:ext cx="3276600" cy="3048000"/>
            </a:xfrm>
            <a:prstGeom prst="ellipse">
              <a:avLst/>
            </a:prstGeom>
            <a:grp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7" idx="22"/>
          </p:cNvCxnSpPr>
          <p:nvPr/>
        </p:nvCxnSpPr>
        <p:spPr>
          <a:xfrm>
            <a:off x="6139543" y="3526971"/>
            <a:ext cx="1251857" cy="435429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79208" y="3950208"/>
            <a:ext cx="1251857" cy="435429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019800" y="2819400"/>
            <a:ext cx="2667000" cy="243840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20284007">
            <a:off x="5777344" y="398245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 Radius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172158">
            <a:off x="6186775" y="346490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Mean Radius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/>
          <a:lstStyle/>
          <a:p>
            <a:r>
              <a:rPr lang="en-US" sz="4000" dirty="0" smtClean="0"/>
              <a:t>Methods For Improving RROD Algorithm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Rossby</a:t>
            </a:r>
            <a:r>
              <a:rPr lang="en-US" dirty="0" smtClean="0"/>
              <a:t> Radius Ratio (RRR)</a:t>
            </a:r>
          </a:p>
          <a:p>
            <a:pPr lvl="1"/>
            <a:r>
              <a:rPr lang="en-US" dirty="0" smtClean="0"/>
              <a:t>The environmentally derived RROD divided by the actual storm radius to provide the ratio</a:t>
            </a:r>
          </a:p>
          <a:p>
            <a:pPr lvl="2"/>
            <a:r>
              <a:rPr lang="en-US" dirty="0" smtClean="0"/>
              <a:t>In theory, the lower the number, the more energy is contained within the TCC</a:t>
            </a:r>
          </a:p>
          <a:p>
            <a:pPr lvl="2"/>
            <a:r>
              <a:rPr lang="en-US" dirty="0" smtClean="0"/>
              <a:t>Better value than RROD alone since it takes into account the size of the cluster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RROD Algorithm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smtClean="0"/>
              <a:t>Substantially lower average RROD in developing cases than non-developing cases</a:t>
            </a:r>
          </a:p>
          <a:p>
            <a:pPr lvl="1"/>
            <a:r>
              <a:rPr lang="en-US" sz="2000" dirty="0" smtClean="0"/>
              <a:t>Note, developing cases occurred at or before 48 hours of cluster initiation</a:t>
            </a:r>
          </a:p>
          <a:p>
            <a:pPr lvl="1"/>
            <a:r>
              <a:rPr lang="en-US" sz="2000" dirty="0" smtClean="0"/>
              <a:t>Mean RRR better discriminator for development</a:t>
            </a:r>
          </a:p>
          <a:p>
            <a:pPr lvl="2"/>
            <a:r>
              <a:rPr lang="en-US" dirty="0" smtClean="0"/>
              <a:t>Note the increased difference in developing and non-developing clusters for RRR mean.</a:t>
            </a:r>
          </a:p>
          <a:p>
            <a:r>
              <a:rPr lang="en-US" sz="2400" b="1" dirty="0" smtClean="0"/>
              <a:t>Nice, but means not a great statistic for variables with high variance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5181600"/>
          <a:ext cx="8001003" cy="1412885"/>
        </p:xfrm>
        <a:graphic>
          <a:graphicData uri="http://schemas.openxmlformats.org/drawingml/2006/table">
            <a:tbl>
              <a:tblPr/>
              <a:tblGrid>
                <a:gridCol w="1930935"/>
                <a:gridCol w="1000125"/>
                <a:gridCol w="1089246"/>
                <a:gridCol w="1109050"/>
                <a:gridCol w="1208073"/>
                <a:gridCol w="831787"/>
                <a:gridCol w="831787"/>
              </a:tblGrid>
              <a:tr h="32086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Select Values From RROD Algorithm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 of Tropical Cloud Cluster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RRODmax (km)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RRODmean (km)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RADIUSmax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(km)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RADIUSmean (km)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RRRmax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RRRmean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Developing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3485.68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2997.58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248.10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149.99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15.63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21.81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Non-Developing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11629.81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11417.74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255.93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147.66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50.79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84.44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772400" y="5486400"/>
            <a:ext cx="838200" cy="114300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Value for RRR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/>
          <a:lstStyle/>
          <a:p>
            <a:r>
              <a:rPr lang="en-US" dirty="0" smtClean="0"/>
              <a:t>Use of a single value that if exceeded indicates an event has or has not taken place</a:t>
            </a:r>
          </a:p>
          <a:p>
            <a:pPr lvl="1"/>
            <a:r>
              <a:rPr lang="en-US" dirty="0" smtClean="0"/>
              <a:t>In this case, if RRR goes beyond a certain value, a TCC won’t develop</a:t>
            </a:r>
          </a:p>
          <a:p>
            <a:pPr lvl="1"/>
            <a:r>
              <a:rPr lang="en-US" dirty="0" smtClean="0"/>
              <a:t>Sort results into a contingency table</a:t>
            </a:r>
          </a:p>
          <a:p>
            <a:pPr lvl="2"/>
            <a:r>
              <a:rPr lang="en-US" dirty="0" smtClean="0"/>
              <a:t>1 Indicates development</a:t>
            </a:r>
          </a:p>
          <a:p>
            <a:pPr lvl="2"/>
            <a:r>
              <a:rPr lang="en-US" dirty="0" smtClean="0"/>
              <a:t>0 Indicates non-development</a:t>
            </a:r>
          </a:p>
          <a:p>
            <a:pPr lvl="1"/>
            <a:r>
              <a:rPr lang="en-US" dirty="0" smtClean="0"/>
              <a:t>Contingency Table for each RRR</a:t>
            </a:r>
          </a:p>
          <a:p>
            <a:pPr lvl="2"/>
            <a:r>
              <a:rPr lang="en-US" dirty="0" smtClean="0"/>
              <a:t>1-50 RRR units </a:t>
            </a:r>
          </a:p>
          <a:p>
            <a:pPr lvl="1"/>
            <a:r>
              <a:rPr lang="en-US" dirty="0" smtClean="0"/>
              <a:t>How can we score this?</a:t>
            </a:r>
          </a:p>
        </p:txBody>
      </p:sp>
      <p:pic>
        <p:nvPicPr>
          <p:cNvPr id="1026" name="Object 1"/>
          <p:cNvPicPr>
            <a:picLocks noChangeArrowheads="1"/>
          </p:cNvPicPr>
          <p:nvPr/>
        </p:nvPicPr>
        <p:blipFill>
          <a:blip r:embed="rId2" cstate="print"/>
          <a:srcRect l="-2628" t="-1521" b="-641"/>
          <a:stretch>
            <a:fillRect/>
          </a:stretch>
        </p:blipFill>
        <p:spPr bwMode="auto">
          <a:xfrm>
            <a:off x="5257800" y="41910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Scores for Contingency Tables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Probability of Detection</a:t>
            </a:r>
          </a:p>
          <a:p>
            <a:pPr lvl="1"/>
            <a:r>
              <a:rPr lang="en-US" dirty="0" smtClean="0"/>
              <a:t>Ability to classify a developing cluster correctly</a:t>
            </a:r>
          </a:p>
          <a:p>
            <a:pPr lvl="1"/>
            <a:r>
              <a:rPr lang="en-US" dirty="0" smtClean="0"/>
              <a:t>1 is a perfect score</a:t>
            </a:r>
          </a:p>
          <a:p>
            <a:r>
              <a:rPr lang="en-US" dirty="0" smtClean="0"/>
              <a:t>False Alarm Rate</a:t>
            </a:r>
          </a:p>
          <a:p>
            <a:pPr lvl="1"/>
            <a:r>
              <a:rPr lang="en-US" dirty="0" smtClean="0"/>
              <a:t>Ratio of false alarms to total number of occurrences</a:t>
            </a:r>
          </a:p>
          <a:p>
            <a:pPr lvl="1"/>
            <a:r>
              <a:rPr lang="en-US" dirty="0" smtClean="0"/>
              <a:t>0 is a perfect score</a:t>
            </a:r>
          </a:p>
          <a:p>
            <a:endParaRPr lang="en-US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23878" y="1828800"/>
            <a:ext cx="14959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981200"/>
            <a:ext cx="1752600" cy="1291787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0" y="4038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FAR </a:t>
            </a:r>
            <a:r>
              <a:rPr kumimoji="0" lang="en-US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962400"/>
            <a:ext cx="1234294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Tropical Cyclogenesis background</a:t>
            </a:r>
          </a:p>
          <a:p>
            <a:pPr lvl="1"/>
            <a:r>
              <a:rPr lang="en-US" dirty="0" smtClean="0"/>
              <a:t>Forecasting TCG</a:t>
            </a:r>
          </a:p>
          <a:p>
            <a:r>
              <a:rPr lang="en-US" dirty="0" err="1" smtClean="0"/>
              <a:t>Rossby</a:t>
            </a:r>
            <a:r>
              <a:rPr lang="en-US" dirty="0" smtClean="0"/>
              <a:t> Radius of Deformation (RROD)</a:t>
            </a:r>
          </a:p>
          <a:p>
            <a:pPr lvl="1"/>
            <a:r>
              <a:rPr lang="en-US" dirty="0" smtClean="0"/>
              <a:t>Equation and Diagrams</a:t>
            </a:r>
          </a:p>
          <a:p>
            <a:r>
              <a:rPr lang="en-US" dirty="0" smtClean="0"/>
              <a:t>Using RROD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Identifying Best Prediction Technique</a:t>
            </a:r>
          </a:p>
          <a:p>
            <a:pPr lvl="2"/>
            <a:r>
              <a:rPr lang="en-US" dirty="0" smtClean="0"/>
              <a:t>Contingency Table Forecasting</a:t>
            </a:r>
          </a:p>
          <a:p>
            <a:pPr lvl="2"/>
            <a:r>
              <a:rPr lang="en-US" dirty="0" smtClean="0"/>
              <a:t>Comparing to Other Studies</a:t>
            </a:r>
          </a:p>
          <a:p>
            <a:r>
              <a:rPr lang="en-US" dirty="0" smtClean="0"/>
              <a:t>Complications and Future Work</a:t>
            </a:r>
          </a:p>
          <a:p>
            <a:pPr lvl="1"/>
            <a:r>
              <a:rPr lang="en-US" dirty="0" smtClean="0"/>
              <a:t>Incorporation into other studies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Scores for Contingency Tables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89567"/>
            <a:ext cx="4038600" cy="4572000"/>
          </a:xfrm>
        </p:spPr>
        <p:txBody>
          <a:bodyPr/>
          <a:lstStyle/>
          <a:p>
            <a:r>
              <a:rPr lang="en-US" dirty="0" err="1" smtClean="0"/>
              <a:t>Heidke</a:t>
            </a:r>
            <a:r>
              <a:rPr lang="en-US" dirty="0" smtClean="0"/>
              <a:t> Skill Score</a:t>
            </a:r>
          </a:p>
          <a:p>
            <a:pPr lvl="1"/>
            <a:r>
              <a:rPr lang="en-US" dirty="0" smtClean="0"/>
              <a:t>Combination of both the POD and FAR</a:t>
            </a:r>
          </a:p>
          <a:p>
            <a:pPr lvl="1"/>
            <a:r>
              <a:rPr lang="en-US" dirty="0" smtClean="0"/>
              <a:t>A more useful skill score for rare events such as tropical cyclogenesis (</a:t>
            </a:r>
            <a:r>
              <a:rPr lang="en-US" dirty="0" err="1" smtClean="0"/>
              <a:t>Marzban</a:t>
            </a:r>
            <a:r>
              <a:rPr lang="en-US" dirty="0" smtClean="0"/>
              <a:t> 1998)</a:t>
            </a:r>
          </a:p>
          <a:p>
            <a:pPr lvl="1"/>
            <a:r>
              <a:rPr lang="en-US" dirty="0" smtClean="0"/>
              <a:t>Perfect score is 1 with a random score being 0</a:t>
            </a:r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733800"/>
            <a:ext cx="3140688" cy="60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343400" y="3733800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HSS =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Threshold Value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Depends on what skill score is most important for the particular study</a:t>
            </a:r>
          </a:p>
          <a:p>
            <a:pPr lvl="1"/>
            <a:r>
              <a:rPr lang="en-US" dirty="0" smtClean="0"/>
              <a:t>Ex. POD is particularly important for Tornadoes</a:t>
            </a:r>
          </a:p>
          <a:p>
            <a:r>
              <a:rPr lang="en-US" dirty="0" smtClean="0"/>
              <a:t>Most efficient combination of POD and FAR is desirable for TCG forecasting</a:t>
            </a:r>
          </a:p>
          <a:p>
            <a:pPr lvl="1"/>
            <a:r>
              <a:rPr lang="en-US" dirty="0" err="1" smtClean="0"/>
              <a:t>Heidke</a:t>
            </a:r>
            <a:r>
              <a:rPr lang="en-US" dirty="0" smtClean="0"/>
              <a:t> Skill Score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0"/>
            <a:ext cx="7620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Best HSS value was .17 found at an RRR value of 17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POD of .42 and FAR of .13 for same RRR value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Seems like a low number right?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Skill Score Tests For RRR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447800" y="0"/>
          <a:ext cx="7467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Kerns and </a:t>
            </a:r>
            <a:r>
              <a:rPr lang="en-US" sz="2000" dirty="0" err="1" smtClean="0"/>
              <a:t>Zipser</a:t>
            </a:r>
            <a:r>
              <a:rPr lang="en-US" sz="2000" dirty="0" smtClean="0"/>
              <a:t> (2009)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HSS found at .37 for a 6-48 hour forecast period (POD .39 and FAR .04)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Slightly more than double findings of this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Used </a:t>
            </a:r>
            <a:r>
              <a:rPr lang="en-US" sz="1600" dirty="0" err="1" smtClean="0"/>
              <a:t>discriminant</a:t>
            </a:r>
            <a:r>
              <a:rPr lang="en-US" sz="1600" dirty="0" smtClean="0"/>
              <a:t> analysis of a multitude of predictors (10)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Other Studies</a:t>
            </a:r>
            <a:endParaRPr lang="en-US" dirty="0"/>
          </a:p>
        </p:txBody>
      </p:sp>
      <p:pic>
        <p:nvPicPr>
          <p:cNvPr id="5" name="Picture 4" descr="kerns_zip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7620000" cy="4572000"/>
          </a:xfrm>
          <a:prstGeom prst="rect">
            <a:avLst/>
          </a:prstGeom>
        </p:spPr>
      </p:pic>
      <p:pic>
        <p:nvPicPr>
          <p:cNvPr id="6" name="Picture 5" descr="leg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143000"/>
            <a:ext cx="2614893" cy="62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RROD determines the distance as which energy travels away from a tropical cloud cluster</a:t>
            </a:r>
          </a:p>
          <a:p>
            <a:r>
              <a:rPr lang="en-US" dirty="0" smtClean="0"/>
              <a:t> RRR is a useful ratio in comparing the RROD to the actual radius of a cluster</a:t>
            </a:r>
          </a:p>
          <a:p>
            <a:r>
              <a:rPr lang="en-US" dirty="0" smtClean="0"/>
              <a:t>Contingency Tables are useful in identifying a threshold value that produces the best prediction capability of RRR</a:t>
            </a:r>
          </a:p>
          <a:p>
            <a:r>
              <a:rPr lang="en-US" dirty="0" smtClean="0"/>
              <a:t>While HSS value is lower than previous studies, this is only based on one predictor as opposed to 10.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Employ RRR into other prediction schemes</a:t>
            </a:r>
          </a:p>
          <a:p>
            <a:pPr lvl="1"/>
            <a:r>
              <a:rPr lang="en-US" dirty="0" smtClean="0"/>
              <a:t>Hennon et al. (2005)</a:t>
            </a:r>
          </a:p>
          <a:p>
            <a:r>
              <a:rPr lang="en-US" dirty="0" smtClean="0"/>
              <a:t>Increase Sample Size of Study</a:t>
            </a:r>
          </a:p>
          <a:p>
            <a:pPr lvl="1"/>
            <a:r>
              <a:rPr lang="en-US" dirty="0" smtClean="0"/>
              <a:t>TCC database is reliable all the way to 1982</a:t>
            </a:r>
          </a:p>
          <a:p>
            <a:pPr lvl="1"/>
            <a:r>
              <a:rPr lang="en-US" dirty="0" smtClean="0"/>
              <a:t>Incorporate other ocean basins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556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 b="2148"/>
          <a:stretch>
            <a:fillRect/>
          </a:stretch>
        </p:blipFill>
        <p:spPr bwMode="auto">
          <a:xfrm>
            <a:off x="685800" y="1600200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Tropical Cyclogenesis (TCG)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4187825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Formation of a tropical cyclone through an initial disturbance over open waters</a:t>
            </a:r>
          </a:p>
          <a:p>
            <a:pPr lvl="1" eaLnBrk="1" hangingPunct="1"/>
            <a:r>
              <a:rPr lang="en-US" dirty="0" smtClean="0"/>
              <a:t>Tropical Cloud Clusters (TCC)</a:t>
            </a:r>
          </a:p>
          <a:p>
            <a:pPr lvl="2" eaLnBrk="1" hangingPunct="1"/>
            <a:r>
              <a:rPr lang="en-US" dirty="0" smtClean="0"/>
              <a:t>Areas of thunderstorms that have potential to develop into a tropical cyclone</a:t>
            </a:r>
          </a:p>
        </p:txBody>
      </p:sp>
      <p:pic>
        <p:nvPicPr>
          <p:cNvPr id="5" name="Picture 4" descr="91L_october_29_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2098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/>
          <a:lstStyle/>
          <a:p>
            <a:pPr eaLnBrk="1" hangingPunct="1"/>
            <a:r>
              <a:rPr lang="en-US" smtClean="0"/>
              <a:t>How Tropical Cyclones Develop </a:t>
            </a:r>
            <a:r>
              <a:rPr lang="en-US" sz="2000" smtClean="0"/>
              <a:t>(Gray 1968)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4645025" cy="5334000"/>
          </a:xfrm>
        </p:spPr>
        <p:txBody>
          <a:bodyPr/>
          <a:lstStyle/>
          <a:p>
            <a:pPr eaLnBrk="1" hangingPunct="1"/>
            <a:r>
              <a:rPr lang="en-US" sz="2400" smtClean="0"/>
              <a:t>Sufficient Sea Surface Temperatures (at or greater than 26.5</a:t>
            </a:r>
            <a:r>
              <a:rPr lang="en-US" sz="2400" baseline="30000" smtClean="0"/>
              <a:t>o</a:t>
            </a:r>
            <a:r>
              <a:rPr lang="en-US" sz="2400" smtClean="0"/>
              <a:t>C ~80</a:t>
            </a:r>
            <a:r>
              <a:rPr lang="en-US" sz="2400" baseline="30000" smtClean="0"/>
              <a:t>o</a:t>
            </a:r>
            <a:r>
              <a:rPr lang="en-US" sz="2400" smtClean="0"/>
              <a:t>F)</a:t>
            </a:r>
          </a:p>
          <a:p>
            <a:pPr lvl="1" eaLnBrk="1" hangingPunct="1"/>
            <a:r>
              <a:rPr lang="en-US" sz="2400" smtClean="0"/>
              <a:t>Source of Latent Heat for tropical cyclones</a:t>
            </a:r>
          </a:p>
          <a:p>
            <a:pPr eaLnBrk="1" hangingPunct="1"/>
            <a:r>
              <a:rPr lang="en-US" sz="2400" smtClean="0"/>
              <a:t>Weak Vertical Wind Shear</a:t>
            </a:r>
          </a:p>
          <a:p>
            <a:pPr lvl="1" eaLnBrk="1" hangingPunct="1"/>
            <a:r>
              <a:rPr lang="en-US" sz="2400" smtClean="0"/>
              <a:t>Small change of winds with height</a:t>
            </a:r>
          </a:p>
          <a:p>
            <a:pPr eaLnBrk="1" hangingPunct="1"/>
            <a:r>
              <a:rPr lang="en-US" sz="2400" smtClean="0"/>
              <a:t>Low Level Relative Vorticity</a:t>
            </a:r>
          </a:p>
          <a:p>
            <a:pPr lvl="1" eaLnBrk="1" hangingPunct="1"/>
            <a:r>
              <a:rPr lang="en-US" sz="2400" smtClean="0"/>
              <a:t>Initial spin</a:t>
            </a:r>
          </a:p>
          <a:p>
            <a:pPr eaLnBrk="1" hangingPunct="1"/>
            <a:r>
              <a:rPr lang="en-US" sz="2400" smtClean="0"/>
              <a:t>Moist Mid Levels</a:t>
            </a:r>
          </a:p>
          <a:p>
            <a:pPr lvl="1" eaLnBrk="1" hangingPunct="1"/>
            <a:r>
              <a:rPr lang="en-US" sz="2400" smtClean="0"/>
              <a:t>High relative humidity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447800"/>
            <a:ext cx="4419600" cy="54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293" name="Group 43"/>
          <p:cNvGrpSpPr>
            <a:grpSpLocks/>
          </p:cNvGrpSpPr>
          <p:nvPr/>
        </p:nvGrpSpPr>
        <p:grpSpPr bwMode="auto">
          <a:xfrm>
            <a:off x="4953000" y="1524000"/>
            <a:ext cx="4038600" cy="5105400"/>
            <a:chOff x="4953000" y="1524000"/>
            <a:chExt cx="4038600" cy="5181600"/>
          </a:xfrm>
        </p:grpSpPr>
        <p:grpSp>
          <p:nvGrpSpPr>
            <p:cNvPr id="12318" name="Group 40"/>
            <p:cNvGrpSpPr>
              <a:grpSpLocks/>
            </p:cNvGrpSpPr>
            <p:nvPr/>
          </p:nvGrpSpPr>
          <p:grpSpPr bwMode="auto">
            <a:xfrm>
              <a:off x="4953000" y="1524000"/>
              <a:ext cx="4038600" cy="5181600"/>
              <a:chOff x="4953000" y="1905000"/>
              <a:chExt cx="4038600" cy="5105400"/>
            </a:xfrm>
          </p:grpSpPr>
          <p:pic>
            <p:nvPicPr>
              <p:cNvPr id="12321" name="Picture 39" descr="gordon.jpg"/>
              <p:cNvPicPr>
                <a:picLocks noChangeAspect="1"/>
              </p:cNvPicPr>
              <p:nvPr/>
            </p:nvPicPr>
            <p:blipFill>
              <a:blip r:embed="rId2" cstate="print"/>
              <a:srcRect l="17000" t="11333" r="30000" b="-667"/>
              <a:stretch>
                <a:fillRect/>
              </a:stretch>
            </p:blipFill>
            <p:spPr bwMode="auto">
              <a:xfrm>
                <a:off x="4953000" y="1905000"/>
                <a:ext cx="4038600" cy="510540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2322" name="Picture 38" descr="gordon.jpg"/>
              <p:cNvPicPr>
                <a:picLocks noChangeAspect="1"/>
              </p:cNvPicPr>
              <p:nvPr/>
            </p:nvPicPr>
            <p:blipFill>
              <a:blip r:embed="rId2" cstate="print"/>
              <a:srcRect r="81000" b="98013"/>
              <a:stretch>
                <a:fillRect/>
              </a:stretch>
            </p:blipFill>
            <p:spPr bwMode="auto">
              <a:xfrm>
                <a:off x="4953000" y="1905000"/>
                <a:ext cx="1447800" cy="11430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</p:grpSp>
        <p:sp>
          <p:nvSpPr>
            <p:cNvPr id="42" name="TextBox 41"/>
            <p:cNvSpPr txBox="1"/>
            <p:nvPr/>
          </p:nvSpPr>
          <p:spPr>
            <a:xfrm rot="2411720">
              <a:off x="7178675" y="2068584"/>
              <a:ext cx="876300" cy="368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Dry Air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2411720">
              <a:off x="6319838" y="2906404"/>
              <a:ext cx="1069975" cy="368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50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Moist Air</a:t>
              </a:r>
            </a:p>
          </p:txBody>
        </p:sp>
      </p:grpSp>
      <p:pic>
        <p:nvPicPr>
          <p:cNvPr id="35842" name="Picture 2" descr="vorticity illus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4024313" cy="510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953000" y="1524000"/>
            <a:ext cx="4038600" cy="5105400"/>
            <a:chOff x="4953000" y="1524000"/>
            <a:chExt cx="4038600" cy="4114800"/>
          </a:xfrm>
        </p:grpSpPr>
        <p:grpSp>
          <p:nvGrpSpPr>
            <p:cNvPr id="12297" name="Group 31"/>
            <p:cNvGrpSpPr>
              <a:grpSpLocks/>
            </p:cNvGrpSpPr>
            <p:nvPr/>
          </p:nvGrpSpPr>
          <p:grpSpPr bwMode="auto">
            <a:xfrm>
              <a:off x="4953000" y="1524000"/>
              <a:ext cx="4038600" cy="4114800"/>
              <a:chOff x="4953000" y="1524000"/>
              <a:chExt cx="4038600" cy="4114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953000" y="1524000"/>
                <a:ext cx="4038600" cy="411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2303" name="Group 19"/>
              <p:cNvGrpSpPr>
                <a:grpSpLocks/>
              </p:cNvGrpSpPr>
              <p:nvPr/>
            </p:nvGrpSpPr>
            <p:grpSpPr bwMode="auto">
              <a:xfrm>
                <a:off x="5105400" y="2590800"/>
                <a:ext cx="1371600" cy="1830388"/>
                <a:chOff x="5105400" y="2590800"/>
                <a:chExt cx="1371600" cy="1830388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5181600" y="2591085"/>
                  <a:ext cx="1295400" cy="12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5181600" y="2972369"/>
                  <a:ext cx="762000" cy="12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5181600" y="3276884"/>
                  <a:ext cx="381000" cy="12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rot="10800000">
                  <a:off x="5105400" y="3656890"/>
                  <a:ext cx="381000" cy="255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rot="10800000">
                  <a:off x="5105400" y="4038174"/>
                  <a:ext cx="838200" cy="12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rot="10800000">
                  <a:off x="5105400" y="4419458"/>
                  <a:ext cx="1295400" cy="12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315200" y="2591084"/>
                <a:ext cx="914400" cy="128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7315200" y="2972369"/>
                <a:ext cx="914400" cy="128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315200" y="3352374"/>
                <a:ext cx="914400" cy="25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7315200" y="3733658"/>
                <a:ext cx="914400" cy="127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7315200" y="4114943"/>
                <a:ext cx="914400" cy="127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7315200" y="4496227"/>
                <a:ext cx="914400" cy="127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10" name="TextBox 28"/>
              <p:cNvSpPr txBox="1">
                <a:spLocks noChangeArrowheads="1"/>
              </p:cNvSpPr>
              <p:nvPr/>
            </p:nvSpPr>
            <p:spPr bwMode="auto">
              <a:xfrm>
                <a:off x="5029200" y="4687669"/>
                <a:ext cx="14478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Strong Wind Shear</a:t>
                </a:r>
              </a:p>
            </p:txBody>
          </p:sp>
          <p:sp>
            <p:nvSpPr>
              <p:cNvPr id="12311" name="TextBox 30"/>
              <p:cNvSpPr txBox="1">
                <a:spLocks noChangeArrowheads="1"/>
              </p:cNvSpPr>
              <p:nvPr/>
            </p:nvSpPr>
            <p:spPr bwMode="auto">
              <a:xfrm>
                <a:off x="7162800" y="4724400"/>
                <a:ext cx="14478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Weak Wind Shear</a:t>
                </a:r>
              </a:p>
            </p:txBody>
          </p:sp>
        </p:grpSp>
        <p:sp>
          <p:nvSpPr>
            <p:cNvPr id="12298" name="TextBox 32"/>
            <p:cNvSpPr txBox="1">
              <a:spLocks noChangeArrowheads="1"/>
            </p:cNvSpPr>
            <p:nvPr/>
          </p:nvSpPr>
          <p:spPr bwMode="auto">
            <a:xfrm>
              <a:off x="5562600" y="1828800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Wind Shear Diagram</a:t>
              </a:r>
            </a:p>
          </p:txBody>
        </p:sp>
        <p:sp>
          <p:nvSpPr>
            <p:cNvPr id="12299" name="TextBox 33"/>
            <p:cNvSpPr txBox="1">
              <a:spLocks noChangeArrowheads="1"/>
            </p:cNvSpPr>
            <p:nvPr/>
          </p:nvSpPr>
          <p:spPr bwMode="auto">
            <a:xfrm>
              <a:off x="6477000" y="4343400"/>
              <a:ext cx="1143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Low Levels</a:t>
              </a:r>
            </a:p>
          </p:txBody>
        </p:sp>
        <p:sp>
          <p:nvSpPr>
            <p:cNvPr id="12300" name="TextBox 34"/>
            <p:cNvSpPr txBox="1">
              <a:spLocks noChangeArrowheads="1"/>
            </p:cNvSpPr>
            <p:nvPr/>
          </p:nvSpPr>
          <p:spPr bwMode="auto">
            <a:xfrm>
              <a:off x="6477000" y="3429000"/>
              <a:ext cx="1143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Mid Levels</a:t>
              </a:r>
            </a:p>
          </p:txBody>
        </p:sp>
        <p:sp>
          <p:nvSpPr>
            <p:cNvPr id="12301" name="TextBox 35"/>
            <p:cNvSpPr txBox="1">
              <a:spLocks noChangeArrowheads="1"/>
            </p:cNvSpPr>
            <p:nvPr/>
          </p:nvSpPr>
          <p:spPr bwMode="auto">
            <a:xfrm>
              <a:off x="6400800" y="2438400"/>
              <a:ext cx="1143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Upper  Levels</a:t>
              </a:r>
            </a:p>
          </p:txBody>
        </p:sp>
      </p:grpSp>
      <p:pic>
        <p:nvPicPr>
          <p:cNvPr id="5" name="Picture 4" descr="AL_08_AUG_1971-2000_RS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524000"/>
            <a:ext cx="4038600" cy="5105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Forecasting Tropical Cyclogenesis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Rare Event</a:t>
            </a:r>
          </a:p>
          <a:p>
            <a:pPr lvl="1" eaLnBrk="1" hangingPunct="1"/>
            <a:r>
              <a:rPr lang="en-US" dirty="0" smtClean="0"/>
              <a:t>90% of all Atlantic Basin tropical cyclone ‘seedlings’ fail to develop despite favorable conditions. (Hennon et. al 2005)</a:t>
            </a:r>
          </a:p>
          <a:p>
            <a:pPr eaLnBrk="1" hangingPunct="1"/>
            <a:r>
              <a:rPr lang="en-US" dirty="0" smtClean="0"/>
              <a:t>Challenges</a:t>
            </a:r>
          </a:p>
          <a:p>
            <a:pPr lvl="1" eaLnBrk="1" hangingPunct="1"/>
            <a:r>
              <a:rPr lang="en-US" dirty="0" smtClean="0"/>
              <a:t>Insufficient Computer Model resolution</a:t>
            </a:r>
          </a:p>
          <a:p>
            <a:pPr lvl="2" eaLnBrk="1" hangingPunct="1"/>
            <a:r>
              <a:rPr lang="en-US" dirty="0" smtClean="0"/>
              <a:t>Small scale processes aid developing in TCCs</a:t>
            </a:r>
          </a:p>
          <a:p>
            <a:pPr lvl="1" eaLnBrk="1" hangingPunct="1"/>
            <a:r>
              <a:rPr lang="en-US" dirty="0" smtClean="0"/>
              <a:t>Few In-situ observations in Atlantic</a:t>
            </a:r>
          </a:p>
          <a:p>
            <a:pPr lvl="2" eaLnBrk="1" hangingPunct="1"/>
            <a:r>
              <a:rPr lang="en-US" dirty="0" smtClean="0"/>
              <a:t>Computer models and Satellite imagery used for forecasting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Potential For Operational Forecasting Parameter for TCG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Previous Studies have sought to find a parameter useful in TCG</a:t>
            </a:r>
          </a:p>
          <a:p>
            <a:pPr lvl="1" eaLnBrk="1" hangingPunct="1"/>
            <a:r>
              <a:rPr lang="en-US" dirty="0" smtClean="0"/>
              <a:t>Low Level Vorticity</a:t>
            </a:r>
          </a:p>
          <a:p>
            <a:pPr lvl="1" eaLnBrk="1" hangingPunct="1"/>
            <a:r>
              <a:rPr lang="en-US" dirty="0" smtClean="0"/>
              <a:t>Daily Genesis Potential</a:t>
            </a:r>
          </a:p>
          <a:p>
            <a:pPr lvl="1" eaLnBrk="1" hangingPunct="1"/>
            <a:r>
              <a:rPr lang="en-US" dirty="0" err="1" smtClean="0"/>
              <a:t>Discriminant</a:t>
            </a:r>
            <a:r>
              <a:rPr lang="en-US" dirty="0" smtClean="0"/>
              <a:t> Analysis</a:t>
            </a:r>
          </a:p>
          <a:p>
            <a:pPr lvl="2" eaLnBrk="1" hangingPunct="1"/>
            <a:r>
              <a:rPr lang="en-US" dirty="0" smtClean="0"/>
              <a:t>Combination of multiple variables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Using </a:t>
            </a:r>
            <a:r>
              <a:rPr lang="en-US" dirty="0" err="1" smtClean="0"/>
              <a:t>Rossby</a:t>
            </a:r>
            <a:r>
              <a:rPr lang="en-US" dirty="0" smtClean="0"/>
              <a:t> Radius of Deformation?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i="1" dirty="0" smtClean="0"/>
          </a:p>
          <a:p>
            <a:pPr eaLnBrk="1" hangingPunct="1"/>
            <a:endParaRPr lang="en-US" i="1" dirty="0" smtClean="0"/>
          </a:p>
          <a:p>
            <a:pPr lvl="4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524000" y="1"/>
            <a:ext cx="7620000" cy="4648200"/>
            <a:chOff x="1524000" y="0"/>
            <a:chExt cx="7620000" cy="4593323"/>
          </a:xfrm>
        </p:grpSpPr>
        <p:sp>
          <p:nvSpPr>
            <p:cNvPr id="34" name="Rectangle 33"/>
            <p:cNvSpPr/>
            <p:nvPr/>
          </p:nvSpPr>
          <p:spPr>
            <a:xfrm>
              <a:off x="1524000" y="0"/>
              <a:ext cx="7620000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20"/>
            <p:cNvGrpSpPr/>
            <p:nvPr/>
          </p:nvGrpSpPr>
          <p:grpSpPr>
            <a:xfrm>
              <a:off x="1676400" y="152400"/>
              <a:ext cx="7411759" cy="4440923"/>
              <a:chOff x="1676400" y="152400"/>
              <a:chExt cx="7411759" cy="4440923"/>
            </a:xfrm>
          </p:grpSpPr>
          <p:grpSp>
            <p:nvGrpSpPr>
              <p:cNvPr id="36" name="Group 17"/>
              <p:cNvGrpSpPr/>
              <p:nvPr/>
            </p:nvGrpSpPr>
            <p:grpSpPr>
              <a:xfrm>
                <a:off x="1981200" y="609600"/>
                <a:ext cx="6629400" cy="3983723"/>
                <a:chOff x="1981200" y="609600"/>
                <a:chExt cx="6629400" cy="3983723"/>
              </a:xfrm>
            </p:grpSpPr>
            <p:pic>
              <p:nvPicPr>
                <p:cNvPr id="42" name="Picture 5" descr="cluster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981200" y="609600"/>
                  <a:ext cx="6629400" cy="3983723"/>
                </a:xfrm>
                <a:prstGeom prst="rect">
                  <a:avLst/>
                </a:prstGeom>
              </p:spPr>
            </p:pic>
            <p:sp>
              <p:nvSpPr>
                <p:cNvPr id="43" name="Oval 42"/>
                <p:cNvSpPr/>
                <p:nvPr/>
              </p:nvSpPr>
              <p:spPr>
                <a:xfrm>
                  <a:off x="2362200" y="609600"/>
                  <a:ext cx="6096000" cy="1371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638800" y="1981200"/>
                  <a:ext cx="15824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Storm Radius</a:t>
                  </a:r>
                  <a:endPara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7" name="Group 19"/>
              <p:cNvGrpSpPr/>
              <p:nvPr/>
            </p:nvGrpSpPr>
            <p:grpSpPr>
              <a:xfrm>
                <a:off x="1676400" y="152400"/>
                <a:ext cx="7411759" cy="1740932"/>
                <a:chOff x="1676400" y="152400"/>
                <a:chExt cx="7411759" cy="1740932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1676400" y="1180070"/>
                  <a:ext cx="2872946" cy="302741"/>
                </a:xfrm>
                <a:custGeom>
                  <a:avLst/>
                  <a:gdLst>
                    <a:gd name="connsiteX0" fmla="*/ 1729946 w 1729946"/>
                    <a:gd name="connsiteY0" fmla="*/ 302741 h 302741"/>
                    <a:gd name="connsiteX1" fmla="*/ 1445741 w 1729946"/>
                    <a:gd name="connsiteY1" fmla="*/ 105033 h 302741"/>
                    <a:gd name="connsiteX2" fmla="*/ 1210962 w 1729946"/>
                    <a:gd name="connsiteY2" fmla="*/ 253314 h 302741"/>
                    <a:gd name="connsiteX3" fmla="*/ 1000897 w 1729946"/>
                    <a:gd name="connsiteY3" fmla="*/ 117389 h 302741"/>
                    <a:gd name="connsiteX4" fmla="*/ 803189 w 1729946"/>
                    <a:gd name="connsiteY4" fmla="*/ 278027 h 302741"/>
                    <a:gd name="connsiteX5" fmla="*/ 593124 w 1729946"/>
                    <a:gd name="connsiteY5" fmla="*/ 55606 h 302741"/>
                    <a:gd name="connsiteX6" fmla="*/ 358346 w 1729946"/>
                    <a:gd name="connsiteY6" fmla="*/ 228600 h 302741"/>
                    <a:gd name="connsiteX7" fmla="*/ 259492 w 1729946"/>
                    <a:gd name="connsiteY7" fmla="*/ 18535 h 302741"/>
                    <a:gd name="connsiteX8" fmla="*/ 0 w 1729946"/>
                    <a:gd name="connsiteY8" fmla="*/ 117389 h 30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29946" h="302741">
                      <a:moveTo>
                        <a:pt x="1729946" y="302741"/>
                      </a:moveTo>
                      <a:cubicBezTo>
                        <a:pt x="1631092" y="208006"/>
                        <a:pt x="1532238" y="113271"/>
                        <a:pt x="1445741" y="105033"/>
                      </a:cubicBezTo>
                      <a:cubicBezTo>
                        <a:pt x="1359244" y="96795"/>
                        <a:pt x="1285103" y="251255"/>
                        <a:pt x="1210962" y="253314"/>
                      </a:cubicBezTo>
                      <a:cubicBezTo>
                        <a:pt x="1136821" y="255373"/>
                        <a:pt x="1068859" y="113270"/>
                        <a:pt x="1000897" y="117389"/>
                      </a:cubicBezTo>
                      <a:cubicBezTo>
                        <a:pt x="932935" y="121508"/>
                        <a:pt x="871151" y="288324"/>
                        <a:pt x="803189" y="278027"/>
                      </a:cubicBezTo>
                      <a:cubicBezTo>
                        <a:pt x="735227" y="267730"/>
                        <a:pt x="667264" y="63844"/>
                        <a:pt x="593124" y="55606"/>
                      </a:cubicBezTo>
                      <a:cubicBezTo>
                        <a:pt x="518984" y="47368"/>
                        <a:pt x="413951" y="234779"/>
                        <a:pt x="358346" y="228600"/>
                      </a:cubicBezTo>
                      <a:cubicBezTo>
                        <a:pt x="302741" y="222422"/>
                        <a:pt x="319216" y="37070"/>
                        <a:pt x="259492" y="18535"/>
                      </a:cubicBezTo>
                      <a:cubicBezTo>
                        <a:pt x="199768" y="0"/>
                        <a:pt x="99884" y="58694"/>
                        <a:pt x="0" y="117389"/>
                      </a:cubicBezTo>
                    </a:path>
                  </a:pathLst>
                </a:custGeom>
                <a:ln w="38100">
                  <a:solidFill>
                    <a:srgbClr val="FFFF00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 rot="10104350">
                  <a:off x="6246942" y="1158893"/>
                  <a:ext cx="2841217" cy="302741"/>
                </a:xfrm>
                <a:custGeom>
                  <a:avLst/>
                  <a:gdLst>
                    <a:gd name="connsiteX0" fmla="*/ 1729946 w 1729946"/>
                    <a:gd name="connsiteY0" fmla="*/ 302741 h 302741"/>
                    <a:gd name="connsiteX1" fmla="*/ 1445741 w 1729946"/>
                    <a:gd name="connsiteY1" fmla="*/ 105033 h 302741"/>
                    <a:gd name="connsiteX2" fmla="*/ 1210962 w 1729946"/>
                    <a:gd name="connsiteY2" fmla="*/ 253314 h 302741"/>
                    <a:gd name="connsiteX3" fmla="*/ 1000897 w 1729946"/>
                    <a:gd name="connsiteY3" fmla="*/ 117389 h 302741"/>
                    <a:gd name="connsiteX4" fmla="*/ 803189 w 1729946"/>
                    <a:gd name="connsiteY4" fmla="*/ 278027 h 302741"/>
                    <a:gd name="connsiteX5" fmla="*/ 593124 w 1729946"/>
                    <a:gd name="connsiteY5" fmla="*/ 55606 h 302741"/>
                    <a:gd name="connsiteX6" fmla="*/ 358346 w 1729946"/>
                    <a:gd name="connsiteY6" fmla="*/ 228600 h 302741"/>
                    <a:gd name="connsiteX7" fmla="*/ 259492 w 1729946"/>
                    <a:gd name="connsiteY7" fmla="*/ 18535 h 302741"/>
                    <a:gd name="connsiteX8" fmla="*/ 0 w 1729946"/>
                    <a:gd name="connsiteY8" fmla="*/ 117389 h 30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29946" h="302741">
                      <a:moveTo>
                        <a:pt x="1729946" y="302741"/>
                      </a:moveTo>
                      <a:cubicBezTo>
                        <a:pt x="1631092" y="208006"/>
                        <a:pt x="1532238" y="113271"/>
                        <a:pt x="1445741" y="105033"/>
                      </a:cubicBezTo>
                      <a:cubicBezTo>
                        <a:pt x="1359244" y="96795"/>
                        <a:pt x="1285103" y="251255"/>
                        <a:pt x="1210962" y="253314"/>
                      </a:cubicBezTo>
                      <a:cubicBezTo>
                        <a:pt x="1136821" y="255373"/>
                        <a:pt x="1068859" y="113270"/>
                        <a:pt x="1000897" y="117389"/>
                      </a:cubicBezTo>
                      <a:cubicBezTo>
                        <a:pt x="932935" y="121508"/>
                        <a:pt x="871151" y="288324"/>
                        <a:pt x="803189" y="278027"/>
                      </a:cubicBezTo>
                      <a:cubicBezTo>
                        <a:pt x="735227" y="267730"/>
                        <a:pt x="667264" y="63844"/>
                        <a:pt x="593124" y="55606"/>
                      </a:cubicBezTo>
                      <a:cubicBezTo>
                        <a:pt x="518984" y="47368"/>
                        <a:pt x="413951" y="234779"/>
                        <a:pt x="358346" y="228600"/>
                      </a:cubicBezTo>
                      <a:cubicBezTo>
                        <a:pt x="302741" y="222422"/>
                        <a:pt x="319216" y="37070"/>
                        <a:pt x="259492" y="18535"/>
                      </a:cubicBezTo>
                      <a:cubicBezTo>
                        <a:pt x="199768" y="0"/>
                        <a:pt x="99884" y="58694"/>
                        <a:pt x="0" y="117389"/>
                      </a:cubicBezTo>
                    </a:path>
                  </a:pathLst>
                </a:custGeom>
                <a:ln w="38100">
                  <a:solidFill>
                    <a:srgbClr val="FFFF00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572000" y="1524000"/>
                  <a:ext cx="14414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Latent Heat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267200" y="152400"/>
                  <a:ext cx="2339102" cy="364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Systems </a:t>
                  </a:r>
                  <a:r>
                    <a:rPr lang="en-US" dirty="0" err="1" smtClean="0"/>
                    <a:t>Dissapates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1524000" y="1"/>
            <a:ext cx="7620000" cy="4648200"/>
            <a:chOff x="1524000" y="0"/>
            <a:chExt cx="7620000" cy="4593323"/>
          </a:xfrm>
        </p:grpSpPr>
        <p:sp>
          <p:nvSpPr>
            <p:cNvPr id="7" name="Rectangle 6"/>
            <p:cNvSpPr/>
            <p:nvPr/>
          </p:nvSpPr>
          <p:spPr>
            <a:xfrm>
              <a:off x="1524000" y="0"/>
              <a:ext cx="7620000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981200" y="152400"/>
              <a:ext cx="6629400" cy="4440923"/>
              <a:chOff x="1981200" y="152400"/>
              <a:chExt cx="6629400" cy="444092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981200" y="609600"/>
                <a:ext cx="6629400" cy="3983723"/>
                <a:chOff x="1981200" y="609600"/>
                <a:chExt cx="6629400" cy="3983723"/>
              </a:xfrm>
            </p:grpSpPr>
            <p:pic>
              <p:nvPicPr>
                <p:cNvPr id="6" name="Picture 5" descr="cluster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981200" y="609600"/>
                  <a:ext cx="6629400" cy="3983723"/>
                </a:xfrm>
                <a:prstGeom prst="rect">
                  <a:avLst/>
                </a:prstGeom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2362200" y="609600"/>
                  <a:ext cx="6096000" cy="1371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638800" y="1981200"/>
                  <a:ext cx="15824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Storm Radius</a:t>
                  </a:r>
                  <a:endPara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819400" y="152400"/>
                <a:ext cx="5168826" cy="1740932"/>
                <a:chOff x="2819400" y="152400"/>
                <a:chExt cx="5168826" cy="1740932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2819400" y="1180070"/>
                  <a:ext cx="1729946" cy="302741"/>
                </a:xfrm>
                <a:custGeom>
                  <a:avLst/>
                  <a:gdLst>
                    <a:gd name="connsiteX0" fmla="*/ 1729946 w 1729946"/>
                    <a:gd name="connsiteY0" fmla="*/ 302741 h 302741"/>
                    <a:gd name="connsiteX1" fmla="*/ 1445741 w 1729946"/>
                    <a:gd name="connsiteY1" fmla="*/ 105033 h 302741"/>
                    <a:gd name="connsiteX2" fmla="*/ 1210962 w 1729946"/>
                    <a:gd name="connsiteY2" fmla="*/ 253314 h 302741"/>
                    <a:gd name="connsiteX3" fmla="*/ 1000897 w 1729946"/>
                    <a:gd name="connsiteY3" fmla="*/ 117389 h 302741"/>
                    <a:gd name="connsiteX4" fmla="*/ 803189 w 1729946"/>
                    <a:gd name="connsiteY4" fmla="*/ 278027 h 302741"/>
                    <a:gd name="connsiteX5" fmla="*/ 593124 w 1729946"/>
                    <a:gd name="connsiteY5" fmla="*/ 55606 h 302741"/>
                    <a:gd name="connsiteX6" fmla="*/ 358346 w 1729946"/>
                    <a:gd name="connsiteY6" fmla="*/ 228600 h 302741"/>
                    <a:gd name="connsiteX7" fmla="*/ 259492 w 1729946"/>
                    <a:gd name="connsiteY7" fmla="*/ 18535 h 302741"/>
                    <a:gd name="connsiteX8" fmla="*/ 0 w 1729946"/>
                    <a:gd name="connsiteY8" fmla="*/ 117389 h 30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29946" h="302741">
                      <a:moveTo>
                        <a:pt x="1729946" y="302741"/>
                      </a:moveTo>
                      <a:cubicBezTo>
                        <a:pt x="1631092" y="208006"/>
                        <a:pt x="1532238" y="113271"/>
                        <a:pt x="1445741" y="105033"/>
                      </a:cubicBezTo>
                      <a:cubicBezTo>
                        <a:pt x="1359244" y="96795"/>
                        <a:pt x="1285103" y="251255"/>
                        <a:pt x="1210962" y="253314"/>
                      </a:cubicBezTo>
                      <a:cubicBezTo>
                        <a:pt x="1136821" y="255373"/>
                        <a:pt x="1068859" y="113270"/>
                        <a:pt x="1000897" y="117389"/>
                      </a:cubicBezTo>
                      <a:cubicBezTo>
                        <a:pt x="932935" y="121508"/>
                        <a:pt x="871151" y="288324"/>
                        <a:pt x="803189" y="278027"/>
                      </a:cubicBezTo>
                      <a:cubicBezTo>
                        <a:pt x="735227" y="267730"/>
                        <a:pt x="667264" y="63844"/>
                        <a:pt x="593124" y="55606"/>
                      </a:cubicBezTo>
                      <a:cubicBezTo>
                        <a:pt x="518984" y="47368"/>
                        <a:pt x="413951" y="234779"/>
                        <a:pt x="358346" y="228600"/>
                      </a:cubicBezTo>
                      <a:cubicBezTo>
                        <a:pt x="302741" y="222422"/>
                        <a:pt x="319216" y="37070"/>
                        <a:pt x="259492" y="18535"/>
                      </a:cubicBezTo>
                      <a:cubicBezTo>
                        <a:pt x="199768" y="0"/>
                        <a:pt x="99884" y="58694"/>
                        <a:pt x="0" y="117389"/>
                      </a:cubicBezTo>
                    </a:path>
                  </a:pathLst>
                </a:custGeom>
                <a:ln w="38100">
                  <a:solidFill>
                    <a:srgbClr val="FFFF00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 rot="10104350">
                  <a:off x="6258280" y="1270564"/>
                  <a:ext cx="1729946" cy="302741"/>
                </a:xfrm>
                <a:custGeom>
                  <a:avLst/>
                  <a:gdLst>
                    <a:gd name="connsiteX0" fmla="*/ 1729946 w 1729946"/>
                    <a:gd name="connsiteY0" fmla="*/ 302741 h 302741"/>
                    <a:gd name="connsiteX1" fmla="*/ 1445741 w 1729946"/>
                    <a:gd name="connsiteY1" fmla="*/ 105033 h 302741"/>
                    <a:gd name="connsiteX2" fmla="*/ 1210962 w 1729946"/>
                    <a:gd name="connsiteY2" fmla="*/ 253314 h 302741"/>
                    <a:gd name="connsiteX3" fmla="*/ 1000897 w 1729946"/>
                    <a:gd name="connsiteY3" fmla="*/ 117389 h 302741"/>
                    <a:gd name="connsiteX4" fmla="*/ 803189 w 1729946"/>
                    <a:gd name="connsiteY4" fmla="*/ 278027 h 302741"/>
                    <a:gd name="connsiteX5" fmla="*/ 593124 w 1729946"/>
                    <a:gd name="connsiteY5" fmla="*/ 55606 h 302741"/>
                    <a:gd name="connsiteX6" fmla="*/ 358346 w 1729946"/>
                    <a:gd name="connsiteY6" fmla="*/ 228600 h 302741"/>
                    <a:gd name="connsiteX7" fmla="*/ 259492 w 1729946"/>
                    <a:gd name="connsiteY7" fmla="*/ 18535 h 302741"/>
                    <a:gd name="connsiteX8" fmla="*/ 0 w 1729946"/>
                    <a:gd name="connsiteY8" fmla="*/ 117389 h 30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29946" h="302741">
                      <a:moveTo>
                        <a:pt x="1729946" y="302741"/>
                      </a:moveTo>
                      <a:cubicBezTo>
                        <a:pt x="1631092" y="208006"/>
                        <a:pt x="1532238" y="113271"/>
                        <a:pt x="1445741" y="105033"/>
                      </a:cubicBezTo>
                      <a:cubicBezTo>
                        <a:pt x="1359244" y="96795"/>
                        <a:pt x="1285103" y="251255"/>
                        <a:pt x="1210962" y="253314"/>
                      </a:cubicBezTo>
                      <a:cubicBezTo>
                        <a:pt x="1136821" y="255373"/>
                        <a:pt x="1068859" y="113270"/>
                        <a:pt x="1000897" y="117389"/>
                      </a:cubicBezTo>
                      <a:cubicBezTo>
                        <a:pt x="932935" y="121508"/>
                        <a:pt x="871151" y="288324"/>
                        <a:pt x="803189" y="278027"/>
                      </a:cubicBezTo>
                      <a:cubicBezTo>
                        <a:pt x="735227" y="267730"/>
                        <a:pt x="667264" y="63844"/>
                        <a:pt x="593124" y="55606"/>
                      </a:cubicBezTo>
                      <a:cubicBezTo>
                        <a:pt x="518984" y="47368"/>
                        <a:pt x="413951" y="234779"/>
                        <a:pt x="358346" y="228600"/>
                      </a:cubicBezTo>
                      <a:cubicBezTo>
                        <a:pt x="302741" y="222422"/>
                        <a:pt x="319216" y="37070"/>
                        <a:pt x="259492" y="18535"/>
                      </a:cubicBezTo>
                      <a:cubicBezTo>
                        <a:pt x="199768" y="0"/>
                        <a:pt x="99884" y="58694"/>
                        <a:pt x="0" y="117389"/>
                      </a:cubicBezTo>
                    </a:path>
                  </a:pathLst>
                </a:custGeom>
                <a:ln w="38100">
                  <a:solidFill>
                    <a:srgbClr val="FFFF00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572000" y="1524000"/>
                  <a:ext cx="14414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Latent Heat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267200" y="152400"/>
                  <a:ext cx="20185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Systems Persists </a:t>
                  </a:r>
                  <a:endParaRPr lang="en-US" dirty="0"/>
                </a:p>
              </p:txBody>
            </p:sp>
          </p:grpSp>
        </p:grpSp>
      </p:grp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Distance at which energy disperses by atmospheric waves from the center of a circulation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If this distance exceeds the storm radius, the energy disperses too far away and the system tends to dissipate.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If this distance is contained within the system radius, the storm will persist.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Rossby</a:t>
            </a:r>
            <a:r>
              <a:rPr lang="en-US" dirty="0" smtClean="0"/>
              <a:t> Radius of Deformation?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Rossby Radius of Deformation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Defined as</a:t>
            </a:r>
          </a:p>
          <a:p>
            <a:pPr lvl="2" eaLnBrk="1" hangingPunct="1">
              <a:defRPr/>
            </a:pPr>
            <a:r>
              <a:rPr lang="en-US" dirty="0" smtClean="0"/>
              <a:t>N = Brunt–</a:t>
            </a:r>
            <a:r>
              <a:rPr lang="en-US" dirty="0" err="1" smtClean="0"/>
              <a:t>Väisälä</a:t>
            </a:r>
            <a:r>
              <a:rPr lang="en-US" dirty="0" smtClean="0"/>
              <a:t> frequency</a:t>
            </a:r>
          </a:p>
          <a:p>
            <a:pPr lvl="2" eaLnBrk="1" hangingPunct="1">
              <a:defRPr/>
            </a:pPr>
            <a:r>
              <a:rPr lang="en-US" dirty="0" smtClean="0"/>
              <a:t>H = Depth of the system</a:t>
            </a:r>
          </a:p>
          <a:p>
            <a:pPr lvl="2" eaLnBrk="1" hangingPunct="1">
              <a:defRPr/>
            </a:pPr>
            <a:r>
              <a:rPr lang="el-GR" dirty="0" smtClean="0">
                <a:latin typeface="Times New Roman"/>
                <a:cs typeface="Times New Roman"/>
              </a:rPr>
              <a:t>ζ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 smtClean="0">
                <a:cs typeface="Times New Roman"/>
              </a:rPr>
              <a:t>= Relative </a:t>
            </a:r>
            <a:r>
              <a:rPr lang="en-US" dirty="0" err="1" smtClean="0">
                <a:cs typeface="Times New Roman"/>
              </a:rPr>
              <a:t>Vorticity</a:t>
            </a:r>
            <a:endParaRPr lang="en-US" dirty="0" smtClean="0">
              <a:cs typeface="Times New Roman"/>
            </a:endParaRPr>
          </a:p>
          <a:p>
            <a:pPr lvl="2" eaLnBrk="1" hangingPunct="1">
              <a:defRPr/>
            </a:pPr>
            <a:r>
              <a:rPr lang="en-US" dirty="0" smtClean="0">
                <a:latin typeface="Blackadder ITC" pitchFamily="82" charset="0"/>
              </a:rPr>
              <a:t>f</a:t>
            </a:r>
            <a:r>
              <a:rPr lang="en-US" baseline="-25000" dirty="0" smtClean="0"/>
              <a:t>0 </a:t>
            </a:r>
            <a:r>
              <a:rPr lang="en-US" dirty="0" smtClean="0"/>
              <a:t> = </a:t>
            </a:r>
            <a:r>
              <a:rPr lang="en-US" dirty="0" err="1" smtClean="0"/>
              <a:t>Coriolis</a:t>
            </a:r>
            <a:r>
              <a:rPr lang="en-US" dirty="0" smtClean="0"/>
              <a:t> parameter (planetary </a:t>
            </a:r>
            <a:r>
              <a:rPr lang="en-US" dirty="0" err="1" smtClean="0"/>
              <a:t>vorticity</a:t>
            </a:r>
            <a:r>
              <a:rPr lang="en-US" dirty="0" smtClean="0"/>
              <a:t>) </a:t>
            </a:r>
            <a:endParaRPr lang="en-US" baseline="-25000" dirty="0" smtClean="0"/>
          </a:p>
          <a:p>
            <a:pPr lvl="1" eaLnBrk="1" hangingPunct="1">
              <a:defRPr/>
            </a:pPr>
            <a:r>
              <a:rPr lang="en-US" dirty="0" smtClean="0"/>
              <a:t>Critical Boundary where rotation becomes as important as buoyancy</a:t>
            </a:r>
          </a:p>
          <a:p>
            <a:pPr lvl="1" eaLnBrk="1" hangingPunct="1">
              <a:defRPr/>
            </a:pPr>
            <a:r>
              <a:rPr lang="en-US" dirty="0" smtClean="0"/>
              <a:t>Brunt–</a:t>
            </a:r>
            <a:r>
              <a:rPr lang="en-US" dirty="0" err="1" smtClean="0"/>
              <a:t>Väisälä</a:t>
            </a:r>
            <a:r>
              <a:rPr lang="en-US" dirty="0" smtClean="0"/>
              <a:t> frequency </a:t>
            </a:r>
          </a:p>
          <a:p>
            <a:pPr lvl="2" eaLnBrk="1" hangingPunct="1">
              <a:defRPr/>
            </a:pPr>
            <a:r>
              <a:rPr lang="en-US" dirty="0" smtClean="0">
                <a:latin typeface="+mj-lt"/>
              </a:rPr>
              <a:t>g = Gravity</a:t>
            </a:r>
          </a:p>
          <a:p>
            <a:pPr lvl="2" eaLnBrk="1" hangingPunct="1">
              <a:defRPr/>
            </a:pPr>
            <a:r>
              <a:rPr lang="en-US" dirty="0" smtClean="0">
                <a:latin typeface="+mj-lt"/>
                <a:cs typeface="Times New Roman"/>
              </a:rPr>
              <a:t>θ = Potential Temperature</a:t>
            </a:r>
          </a:p>
          <a:p>
            <a:pPr lvl="2" eaLnBrk="1" hangingPunct="1">
              <a:defRPr/>
            </a:pPr>
            <a:r>
              <a:rPr lang="en-US" dirty="0" smtClean="0">
                <a:latin typeface="+mj-lt"/>
              </a:rPr>
              <a:t>Z = Geometric Height</a:t>
            </a:r>
          </a:p>
        </p:txBody>
      </p:sp>
      <p:sp>
        <p:nvSpPr>
          <p:cNvPr id="15364" name="AutoShape 2" descr="The Rossby radius of deformation for a continuously stratified flui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AutoShape 4" descr="The Rossby radius of deformation for a continuously stratified flui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6" descr="The Rossby radius of deformation for a continuously stratified flui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AutoShape 8" descr="Adjustments based on the size relative to the Rossby radius of deformati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86000"/>
            <a:ext cx="2009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495800"/>
            <a:ext cx="2190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RROD as a Forecasting Parameter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Decreasing Values of RROD typically indicate where conditions are more favorable for development</a:t>
            </a:r>
          </a:p>
          <a:p>
            <a:pPr eaLnBrk="1" hangingPunct="1"/>
            <a:r>
              <a:rPr lang="en-US" smtClean="0"/>
              <a:t>A RROD value can be assigned to a tropical cloud cluster</a:t>
            </a:r>
          </a:p>
          <a:p>
            <a:pPr lvl="1" eaLnBrk="1" hangingPunct="1"/>
            <a:r>
              <a:rPr lang="en-US" smtClean="0"/>
              <a:t>Synoptic Conditions = Model Analysis</a:t>
            </a:r>
          </a:p>
          <a:p>
            <a:pPr lvl="1" eaLnBrk="1" hangingPunct="1"/>
            <a:r>
              <a:rPr lang="en-US" smtClean="0"/>
              <a:t>Storm Height = Cloud Top Height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1782</TotalTime>
  <Words>1283</Words>
  <Application>Microsoft Macintosh PowerPoint</Application>
  <PresentationFormat>On-screen Show (4:3)</PresentationFormat>
  <Paragraphs>237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Using the Rossby Radius of Deformation as a Forecasting Tool for Tropical Cyclogenesis </vt:lpstr>
      <vt:lpstr>Outline</vt:lpstr>
      <vt:lpstr>Tropical Cyclogenesis (TCG)</vt:lpstr>
      <vt:lpstr>How Tropical Cyclones Develop (Gray 1968)</vt:lpstr>
      <vt:lpstr>Forecasting Tropical Cyclogenesis</vt:lpstr>
      <vt:lpstr>Potential For Operational Forecasting Parameter for TCG </vt:lpstr>
      <vt:lpstr>What is the Rossby Radius of Deformation?</vt:lpstr>
      <vt:lpstr>Rossby Radius of Deformation</vt:lpstr>
      <vt:lpstr>RROD as a Forecasting Parameter</vt:lpstr>
      <vt:lpstr>Methodology for RROD</vt:lpstr>
      <vt:lpstr>Methodology for RROD(cont.)</vt:lpstr>
      <vt:lpstr>Preliminary RROD Field</vt:lpstr>
      <vt:lpstr>Algorithm for RROD</vt:lpstr>
      <vt:lpstr>Atlantic Tropical Cloud Cluster Dataset</vt:lpstr>
      <vt:lpstr>Methods For Improving RROD Calculation</vt:lpstr>
      <vt:lpstr>Methods For Improving RROD Algorithm</vt:lpstr>
      <vt:lpstr>RROD Algorithm Results</vt:lpstr>
      <vt:lpstr>Threshold Value for RRR</vt:lpstr>
      <vt:lpstr>Skill Scores for Contingency Tables</vt:lpstr>
      <vt:lpstr>Skill Scores for Contingency Tables</vt:lpstr>
      <vt:lpstr>Picking a Threshold Value</vt:lpstr>
      <vt:lpstr>Results – Skill Score Tests For RRR</vt:lpstr>
      <vt:lpstr>Comparison To Other Studies</vt:lpstr>
      <vt:lpstr>Overall Conclusions</vt:lpstr>
      <vt:lpstr>Future Work </vt:lpstr>
      <vt:lpstr>Works Cited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Philippe</dc:creator>
  <cp:lastModifiedBy>Philippe Papin</cp:lastModifiedBy>
  <cp:revision>158</cp:revision>
  <dcterms:created xsi:type="dcterms:W3CDTF">2010-04-20T06:24:44Z</dcterms:created>
  <dcterms:modified xsi:type="dcterms:W3CDTF">2014-12-26T08:14:15Z</dcterms:modified>
</cp:coreProperties>
</file>