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2" r:id="rId3"/>
    <p:sldId id="257" r:id="rId4"/>
    <p:sldId id="270" r:id="rId5"/>
    <p:sldId id="271" r:id="rId6"/>
    <p:sldId id="273" r:id="rId7"/>
    <p:sldId id="258" r:id="rId8"/>
    <p:sldId id="276" r:id="rId9"/>
    <p:sldId id="278" r:id="rId10"/>
    <p:sldId id="274" r:id="rId11"/>
    <p:sldId id="279" r:id="rId12"/>
    <p:sldId id="260" r:id="rId13"/>
    <p:sldId id="266" r:id="rId14"/>
    <p:sldId id="267" r:id="rId15"/>
    <p:sldId id="268" r:id="rId16"/>
    <p:sldId id="269" r:id="rId17"/>
    <p:sldId id="262" r:id="rId18"/>
    <p:sldId id="264" r:id="rId19"/>
    <p:sldId id="265" r:id="rId20"/>
    <p:sldId id="275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620" autoAdjust="0"/>
  </p:normalViewPr>
  <p:slideViewPr>
    <p:cSldViewPr snapToGrid="0" snapToObjects="1">
      <p:cViewPr varScale="1">
        <p:scale>
          <a:sx n="117" d="100"/>
          <a:sy n="117" d="100"/>
        </p:scale>
        <p:origin x="-23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11979-A710-A04A-B25C-7A6D89D876BB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7E20-8A00-2A4F-8994-E044D0DE1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49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11979-A710-A04A-B25C-7A6D89D876BB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7E20-8A00-2A4F-8994-E044D0DE1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66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11979-A710-A04A-B25C-7A6D89D876BB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7E20-8A00-2A4F-8994-E044D0DE1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97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11979-A710-A04A-B25C-7A6D89D876BB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7E20-8A00-2A4F-8994-E044D0DE1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11979-A710-A04A-B25C-7A6D89D876BB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7E20-8A00-2A4F-8994-E044D0DE1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7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11979-A710-A04A-B25C-7A6D89D876BB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7E20-8A00-2A4F-8994-E044D0DE1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81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11979-A710-A04A-B25C-7A6D89D876BB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7E20-8A00-2A4F-8994-E044D0DE1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9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11979-A710-A04A-B25C-7A6D89D876BB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7E20-8A00-2A4F-8994-E044D0DE1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92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11979-A710-A04A-B25C-7A6D89D876BB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7E20-8A00-2A4F-8994-E044D0DE1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10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11979-A710-A04A-B25C-7A6D89D876BB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7E20-8A00-2A4F-8994-E044D0DE1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35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11979-A710-A04A-B25C-7A6D89D876BB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7E20-8A00-2A4F-8994-E044D0DE1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906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11979-A710-A04A-B25C-7A6D89D876BB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37E20-8A00-2A4F-8994-E044D0DE1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40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pc.ncep.noaa.gov/products/analysis_monitoring/ensocycle/enso_cycle.shtm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2.emf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5.emf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2.emf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4" Type="http://schemas.openxmlformats.org/officeDocument/2006/relationships/image" Target="../media/image2.emf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4" Type="http://schemas.openxmlformats.org/officeDocument/2006/relationships/image" Target="../media/image2.emf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Outgoing Longwave Radiation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78186"/>
            <a:ext cx="9144000" cy="2116244"/>
          </a:xfrm>
        </p:spPr>
        <p:txBody>
          <a:bodyPr/>
          <a:lstStyle/>
          <a:p>
            <a:r>
              <a:rPr lang="en-US" dirty="0" smtClean="0"/>
              <a:t>Radiation that is emitted by features on earth</a:t>
            </a:r>
          </a:p>
          <a:p>
            <a:pPr lvl="1"/>
            <a:r>
              <a:rPr lang="en-US" sz="2000" dirty="0" smtClean="0"/>
              <a:t>Water</a:t>
            </a:r>
          </a:p>
          <a:p>
            <a:pPr lvl="1"/>
            <a:r>
              <a:rPr lang="en-US" sz="2000" dirty="0" smtClean="0"/>
              <a:t>Clouds</a:t>
            </a:r>
          </a:p>
          <a:p>
            <a:pPr lvl="1"/>
            <a:r>
              <a:rPr lang="en-US" sz="2000" dirty="0" smtClean="0"/>
              <a:t>Land surface</a:t>
            </a:r>
          </a:p>
          <a:p>
            <a:pPr lvl="1"/>
            <a:r>
              <a:rPr lang="en-US" sz="2000" dirty="0" smtClean="0"/>
              <a:t>Infrared spectrum of energy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486" y="3094429"/>
            <a:ext cx="5645357" cy="376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77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OLR change over the earth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0855"/>
            <a:ext cx="8128000" cy="518160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3325091" y="3547306"/>
            <a:ext cx="3305703" cy="167942"/>
          </a:xfrm>
          <a:custGeom>
            <a:avLst/>
            <a:gdLst>
              <a:gd name="connsiteX0" fmla="*/ 0 w 3305703"/>
              <a:gd name="connsiteY0" fmla="*/ 107709 h 167942"/>
              <a:gd name="connsiteX1" fmla="*/ 455625 w 3305703"/>
              <a:gd name="connsiteY1" fmla="*/ 1064 h 167942"/>
              <a:gd name="connsiteX2" fmla="*/ 1153603 w 3305703"/>
              <a:gd name="connsiteY2" fmla="*/ 165879 h 167942"/>
              <a:gd name="connsiteX3" fmla="*/ 1967911 w 3305703"/>
              <a:gd name="connsiteY3" fmla="*/ 98014 h 167942"/>
              <a:gd name="connsiteX4" fmla="*/ 3305703 w 3305703"/>
              <a:gd name="connsiteY4" fmla="*/ 117404 h 167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5703" h="167942">
                <a:moveTo>
                  <a:pt x="0" y="107709"/>
                </a:moveTo>
                <a:cubicBezTo>
                  <a:pt x="131679" y="49539"/>
                  <a:pt x="263358" y="-8631"/>
                  <a:pt x="455625" y="1064"/>
                </a:cubicBezTo>
                <a:cubicBezTo>
                  <a:pt x="647892" y="10759"/>
                  <a:pt x="901555" y="149721"/>
                  <a:pt x="1153603" y="165879"/>
                </a:cubicBezTo>
                <a:cubicBezTo>
                  <a:pt x="1405651" y="182037"/>
                  <a:pt x="1967911" y="98014"/>
                  <a:pt x="1967911" y="98014"/>
                </a:cubicBezTo>
                <a:lnTo>
                  <a:pt x="3305703" y="117404"/>
                </a:lnTo>
              </a:path>
            </a:pathLst>
          </a:custGeom>
          <a:ln w="508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72577" y="3245839"/>
            <a:ext cx="593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ITCZ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844107" y="5235581"/>
            <a:ext cx="480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ICE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58715" y="3177974"/>
            <a:ext cx="816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Desert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96414" y="3815124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Dry Anticyclone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91708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Climate Maps: Yearly Cycle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to think about:</a:t>
            </a:r>
          </a:p>
          <a:p>
            <a:pPr lvl="1"/>
            <a:r>
              <a:rPr lang="en-US" dirty="0" smtClean="0"/>
              <a:t>Which location undergoes the largest change in OLR over the year?</a:t>
            </a:r>
          </a:p>
          <a:p>
            <a:pPr lvl="1"/>
            <a:r>
              <a:rPr lang="en-US" dirty="0" smtClean="0"/>
              <a:t>Highest OLR?</a:t>
            </a:r>
          </a:p>
          <a:p>
            <a:pPr lvl="1"/>
            <a:r>
              <a:rPr lang="en-US" dirty="0" smtClean="0"/>
              <a:t>Lowest OLR?</a:t>
            </a:r>
          </a:p>
          <a:p>
            <a:pPr lvl="1"/>
            <a:r>
              <a:rPr lang="en-US" dirty="0" smtClean="0"/>
              <a:t>Can you explain the distribution?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102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171" t="27538" r="6842" b="24788"/>
          <a:stretch/>
        </p:blipFill>
        <p:spPr>
          <a:xfrm>
            <a:off x="9694" y="1589980"/>
            <a:ext cx="9144000" cy="4112536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Climate Maps: Yearly Cycle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9110" t="83202" r="9100" b="10392"/>
          <a:stretch/>
        </p:blipFill>
        <p:spPr>
          <a:xfrm>
            <a:off x="283553" y="5878805"/>
            <a:ext cx="8568509" cy="51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43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031" t="27567" r="7189" b="24934"/>
          <a:stretch/>
        </p:blipFill>
        <p:spPr>
          <a:xfrm>
            <a:off x="0" y="1599674"/>
            <a:ext cx="9107183" cy="40912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9053" t="83314" r="8557" b="10833"/>
          <a:stretch/>
        </p:blipFill>
        <p:spPr>
          <a:xfrm>
            <a:off x="240395" y="5884865"/>
            <a:ext cx="8590969" cy="47204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Climate Maps: Yearly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882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250" t="27284" r="6751" b="25075"/>
          <a:stretch/>
        </p:blipFill>
        <p:spPr>
          <a:xfrm>
            <a:off x="3989" y="1560895"/>
            <a:ext cx="9178787" cy="41246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9073" t="83081" r="8460" b="9976"/>
          <a:stretch/>
        </p:blipFill>
        <p:spPr>
          <a:xfrm>
            <a:off x="203575" y="5846084"/>
            <a:ext cx="8639432" cy="56258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Climate Maps: Yearly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147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360" t="27708" r="6751" b="23944"/>
          <a:stretch/>
        </p:blipFill>
        <p:spPr>
          <a:xfrm>
            <a:off x="9694" y="1589980"/>
            <a:ext cx="9166474" cy="41858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9911" t="83281" r="9462" b="11120"/>
          <a:stretch/>
        </p:blipFill>
        <p:spPr>
          <a:xfrm>
            <a:off x="243202" y="5884865"/>
            <a:ext cx="8443598" cy="45350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Climate Maps: Yearly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168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OLR Differences between El Nino and La Nina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0426" y="1538939"/>
            <a:ext cx="7348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hlinkClick r:id="rId2"/>
              </a:rPr>
              <a:t>http://www.cpc.ncep.noaa.gov/products/analysis_monitoring/ensocycle/enso_cycle.shtml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Related to Changes in the Walker Circulation!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234" y="3086032"/>
            <a:ext cx="3923654" cy="24962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26" y="3086032"/>
            <a:ext cx="3888486" cy="257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10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Show Differences between El Nino and La Nina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141" t="27567" r="7078" b="25076"/>
          <a:stretch/>
        </p:blipFill>
        <p:spPr>
          <a:xfrm>
            <a:off x="9694" y="1745099"/>
            <a:ext cx="9154385" cy="41000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4428" y="1232972"/>
            <a:ext cx="847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 Nino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9693" t="83700" r="8618" b="10365"/>
          <a:stretch/>
        </p:blipFill>
        <p:spPr>
          <a:xfrm>
            <a:off x="233351" y="6003126"/>
            <a:ext cx="8557927" cy="48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62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Show Differences between El Nino and La Nina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093935" y="1232972"/>
            <a:ext cx="8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 Nina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031" t="27567" r="7189" b="25358"/>
          <a:stretch/>
        </p:blipFill>
        <p:spPr>
          <a:xfrm>
            <a:off x="0" y="1735405"/>
            <a:ext cx="9154273" cy="4075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9670" t="83363" r="8643" b="10702"/>
          <a:stretch/>
        </p:blipFill>
        <p:spPr>
          <a:xfrm>
            <a:off x="339296" y="5962423"/>
            <a:ext cx="8557718" cy="48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771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141" t="27567" r="6751" b="24793"/>
          <a:stretch/>
        </p:blipFill>
        <p:spPr>
          <a:xfrm>
            <a:off x="9694" y="1735404"/>
            <a:ext cx="9190989" cy="412459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Show Differences between El Nino and La Nina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48523" y="1232972"/>
            <a:ext cx="1158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9693" t="83252" r="8619" b="10701"/>
          <a:stretch/>
        </p:blipFill>
        <p:spPr>
          <a:xfrm>
            <a:off x="271438" y="5937561"/>
            <a:ext cx="8557823" cy="48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31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to Stefan-Boltzmann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649324"/>
              </p:ext>
            </p:extLst>
          </p:nvPr>
        </p:nvGraphicFramePr>
        <p:xfrm>
          <a:off x="1331691" y="1692287"/>
          <a:ext cx="6520565" cy="362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Document" r:id="rId3" imgW="5486400" imgH="304800" progId="Word.Document.12">
                  <p:embed/>
                </p:oleObj>
              </mc:Choice>
              <mc:Fallback>
                <p:oleObj name="Document" r:id="rId3" imgW="5486400" imgH="304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1691" y="1692287"/>
                        <a:ext cx="6520565" cy="3622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88802" y="2511005"/>
            <a:ext cx="49425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 = energy radiating in W m</a:t>
            </a:r>
            <a:r>
              <a:rPr lang="en-US" baseline="30000" dirty="0" smtClean="0"/>
              <a:t>-2  </a:t>
            </a:r>
            <a:r>
              <a:rPr lang="en-US" dirty="0" smtClean="0"/>
              <a:t>(Typical units of OLR)</a:t>
            </a:r>
            <a:endParaRPr lang="en-US" baseline="30000" dirty="0" smtClean="0"/>
          </a:p>
          <a:p>
            <a:endParaRPr lang="en-US" baseline="30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48123" r="48520"/>
          <a:stretch/>
        </p:blipFill>
        <p:spPr>
          <a:xfrm>
            <a:off x="1037274" y="2996185"/>
            <a:ext cx="184188" cy="2921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21462" y="2957569"/>
            <a:ext cx="3099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= emissivity (if a blackbody = 1)</a:t>
            </a:r>
            <a:endParaRPr lang="en-US" baseline="300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46663" r="47283"/>
          <a:stretch/>
        </p:blipFill>
        <p:spPr>
          <a:xfrm>
            <a:off x="950026" y="3422025"/>
            <a:ext cx="332124" cy="2921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21462" y="3391736"/>
            <a:ext cx="5388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= Stefan-Boltzmann Constant = </a:t>
            </a:r>
            <a:r>
              <a:rPr lang="en-US" dirty="0"/>
              <a:t>5.6697 x 10</a:t>
            </a:r>
            <a:r>
              <a:rPr lang="en-US" baseline="30000" dirty="0"/>
              <a:t>-8</a:t>
            </a:r>
            <a:r>
              <a:rPr lang="en-US" dirty="0"/>
              <a:t> W m</a:t>
            </a:r>
            <a:r>
              <a:rPr lang="en-US" baseline="30000" dirty="0"/>
              <a:t>-2</a:t>
            </a:r>
            <a:r>
              <a:rPr lang="en-US" dirty="0"/>
              <a:t> K</a:t>
            </a:r>
            <a:r>
              <a:rPr lang="en-US" baseline="30000" dirty="0"/>
              <a:t>-</a:t>
            </a:r>
            <a:r>
              <a:rPr lang="en-US" baseline="30000" dirty="0" smtClean="0"/>
              <a:t>4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8802" y="3761068"/>
            <a:ext cx="1801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  = Temperature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37274" y="4516948"/>
            <a:ext cx="6524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If a surface has a temperature of -10</a:t>
            </a:r>
            <a:r>
              <a:rPr lang="en-US" baseline="30000" dirty="0" smtClean="0"/>
              <a:t>o</a:t>
            </a:r>
            <a:r>
              <a:rPr lang="en-US" dirty="0" smtClean="0"/>
              <a:t>C and is a perfect blackbody, how much energy would it radiate?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214164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28480"/>
            <a:ext cx="8128000" cy="51816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This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491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234" y="1538677"/>
            <a:ext cx="4171346" cy="4171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Factors that influence OLR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585" y="1742887"/>
            <a:ext cx="2864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Madden Julian Oscillation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59" y="2686654"/>
            <a:ext cx="4465508" cy="302336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644612" y="4160446"/>
            <a:ext cx="1953905" cy="320140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545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to Stefan-Boltzmann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311476"/>
              </p:ext>
            </p:extLst>
          </p:nvPr>
        </p:nvGraphicFramePr>
        <p:xfrm>
          <a:off x="1331691" y="1692287"/>
          <a:ext cx="6520565" cy="362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Document" r:id="rId3" imgW="5486400" imgH="304800" progId="Word.Document.12">
                  <p:embed/>
                </p:oleObj>
              </mc:Choice>
              <mc:Fallback>
                <p:oleObj name="Document" r:id="rId3" imgW="5486400" imgH="304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1691" y="1692287"/>
                        <a:ext cx="6520565" cy="3622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88802" y="2511005"/>
            <a:ext cx="49425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 = energy radiating in W m</a:t>
            </a:r>
            <a:r>
              <a:rPr lang="en-US" baseline="30000" dirty="0" smtClean="0"/>
              <a:t>-2  </a:t>
            </a:r>
            <a:r>
              <a:rPr lang="en-US" dirty="0" smtClean="0"/>
              <a:t>(Typical units of OLR)</a:t>
            </a:r>
            <a:endParaRPr lang="en-US" baseline="30000" dirty="0" smtClean="0"/>
          </a:p>
          <a:p>
            <a:endParaRPr lang="en-US" baseline="30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48123" r="48520"/>
          <a:stretch/>
        </p:blipFill>
        <p:spPr>
          <a:xfrm>
            <a:off x="1037274" y="2996185"/>
            <a:ext cx="184188" cy="2921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21462" y="2957569"/>
            <a:ext cx="3099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= emissivity (if a blackbody = 1)</a:t>
            </a:r>
            <a:endParaRPr lang="en-US" baseline="300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46663" r="47283"/>
          <a:stretch/>
        </p:blipFill>
        <p:spPr>
          <a:xfrm>
            <a:off x="950026" y="3422025"/>
            <a:ext cx="332124" cy="2921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21462" y="3391736"/>
            <a:ext cx="5388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= Stefan-Boltzmann Constant = </a:t>
            </a:r>
            <a:r>
              <a:rPr lang="en-US" dirty="0"/>
              <a:t>5.6697 x 10</a:t>
            </a:r>
            <a:r>
              <a:rPr lang="en-US" baseline="30000" dirty="0"/>
              <a:t>-8</a:t>
            </a:r>
            <a:r>
              <a:rPr lang="en-US" dirty="0"/>
              <a:t> W m</a:t>
            </a:r>
            <a:r>
              <a:rPr lang="en-US" baseline="30000" dirty="0"/>
              <a:t>-2</a:t>
            </a:r>
            <a:r>
              <a:rPr lang="en-US" dirty="0"/>
              <a:t> K</a:t>
            </a:r>
            <a:r>
              <a:rPr lang="en-US" baseline="30000" dirty="0"/>
              <a:t>-</a:t>
            </a:r>
            <a:r>
              <a:rPr lang="en-US" baseline="30000" dirty="0" smtClean="0"/>
              <a:t>4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8802" y="3761068"/>
            <a:ext cx="1801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  = Temperature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37274" y="4516948"/>
            <a:ext cx="6524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If a surface has a temperature of -10</a:t>
            </a:r>
            <a:r>
              <a:rPr lang="en-US" baseline="30000" dirty="0" smtClean="0"/>
              <a:t>o</a:t>
            </a:r>
            <a:r>
              <a:rPr lang="en-US" dirty="0" smtClean="0"/>
              <a:t>C and is a perfect blackbody, how much energy would it radiate?</a:t>
            </a:r>
            <a:endParaRPr lang="en-US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1658179" y="5455564"/>
            <a:ext cx="63969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 = (1) * (</a:t>
            </a:r>
            <a:r>
              <a:rPr lang="en-US" dirty="0" smtClean="0"/>
              <a:t>5.6697 x 10</a:t>
            </a:r>
            <a:r>
              <a:rPr lang="en-US" baseline="30000" dirty="0" smtClean="0"/>
              <a:t>-8</a:t>
            </a:r>
            <a:r>
              <a:rPr lang="en-US" dirty="0" smtClean="0"/>
              <a:t> W m</a:t>
            </a:r>
            <a:r>
              <a:rPr lang="en-US" baseline="30000" dirty="0" smtClean="0"/>
              <a:t>-2</a:t>
            </a:r>
            <a:r>
              <a:rPr lang="en-US" dirty="0" smtClean="0"/>
              <a:t> K</a:t>
            </a:r>
            <a:r>
              <a:rPr lang="en-US" baseline="30000" dirty="0" smtClean="0"/>
              <a:t>-4</a:t>
            </a:r>
            <a:r>
              <a:rPr lang="en-US" dirty="0" smtClean="0"/>
              <a:t>)</a:t>
            </a:r>
            <a:r>
              <a:rPr lang="en-US" baseline="30000" dirty="0" smtClean="0"/>
              <a:t> </a:t>
            </a:r>
            <a:r>
              <a:rPr lang="en-US" dirty="0" smtClean="0"/>
              <a:t>* (-10</a:t>
            </a:r>
            <a:r>
              <a:rPr lang="en-US" baseline="30000" dirty="0" smtClean="0"/>
              <a:t>o</a:t>
            </a:r>
            <a:r>
              <a:rPr lang="en-US" dirty="0" smtClean="0"/>
              <a:t>C + 273.15) = </a:t>
            </a:r>
            <a:r>
              <a:rPr lang="en-US" b="1" dirty="0" smtClean="0">
                <a:solidFill>
                  <a:srgbClr val="FF0000"/>
                </a:solidFill>
              </a:rPr>
              <a:t>271.9 W m</a:t>
            </a:r>
            <a:r>
              <a:rPr lang="en-US" b="1" baseline="30000" dirty="0" smtClean="0">
                <a:solidFill>
                  <a:srgbClr val="FF0000"/>
                </a:solidFill>
              </a:rPr>
              <a:t>-2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/>
              <a:t> </a:t>
            </a:r>
            <a:endParaRPr lang="en-US" baseline="30000" dirty="0" smtClean="0"/>
          </a:p>
          <a:p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861879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to Stefan-Boltzmann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019723"/>
              </p:ext>
            </p:extLst>
          </p:nvPr>
        </p:nvGraphicFramePr>
        <p:xfrm>
          <a:off x="1331691" y="1692287"/>
          <a:ext cx="6520565" cy="362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Document" r:id="rId3" imgW="5486400" imgH="304800" progId="Word.Document.12">
                  <p:embed/>
                </p:oleObj>
              </mc:Choice>
              <mc:Fallback>
                <p:oleObj name="Document" r:id="rId3" imgW="5486400" imgH="304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1691" y="1692287"/>
                        <a:ext cx="6520565" cy="3622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33025" y="2403438"/>
            <a:ext cx="7779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Which of these features has the highest and lowest outgoing longwave radiation?</a:t>
            </a:r>
            <a:endParaRPr lang="en-US" baseline="30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577" y="3148001"/>
            <a:ext cx="2829808" cy="17686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2125" y="3148001"/>
            <a:ext cx="3023560" cy="17686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3167" y="3148001"/>
            <a:ext cx="2637210" cy="17686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2125" y="5071751"/>
            <a:ext cx="3023560" cy="164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47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to Stefan-Boltzmann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659855"/>
              </p:ext>
            </p:extLst>
          </p:nvPr>
        </p:nvGraphicFramePr>
        <p:xfrm>
          <a:off x="1331691" y="1692287"/>
          <a:ext cx="6520565" cy="362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Document" r:id="rId3" imgW="5486400" imgH="304800" progId="Word.Document.12">
                  <p:embed/>
                </p:oleObj>
              </mc:Choice>
              <mc:Fallback>
                <p:oleObj name="Document" r:id="rId3" imgW="5486400" imgH="304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1691" y="1692287"/>
                        <a:ext cx="6520565" cy="3622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33025" y="2403438"/>
            <a:ext cx="7779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Which of these features has the highest and lowest outgoing longwave radiation?</a:t>
            </a:r>
            <a:endParaRPr lang="en-US" baseline="30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577" y="3148001"/>
            <a:ext cx="2829808" cy="17686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2125" y="3148001"/>
            <a:ext cx="3023560" cy="17686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1038" y="3882256"/>
            <a:ext cx="1008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310 K</a:t>
            </a:r>
            <a:endParaRPr lang="en-US" sz="2800" b="1" baseline="30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9539" y="3882256"/>
            <a:ext cx="1008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300 K</a:t>
            </a:r>
            <a:endParaRPr lang="en-US" sz="2800" b="1" baseline="300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3167" y="3148001"/>
            <a:ext cx="2637210" cy="17686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260181" y="3882256"/>
            <a:ext cx="1008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280 K</a:t>
            </a:r>
            <a:endParaRPr lang="en-US" sz="2800" b="1" baseline="300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2125" y="5071751"/>
            <a:ext cx="3023560" cy="164155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77796" y="5498600"/>
            <a:ext cx="1008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200 K</a:t>
            </a:r>
            <a:endParaRPr lang="en-US" sz="2800" b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079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to Stefan-Boltzmann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736382"/>
              </p:ext>
            </p:extLst>
          </p:nvPr>
        </p:nvGraphicFramePr>
        <p:xfrm>
          <a:off x="1331691" y="1692287"/>
          <a:ext cx="6520565" cy="362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Document" r:id="rId3" imgW="5486400" imgH="304800" progId="Word.Document.12">
                  <p:embed/>
                </p:oleObj>
              </mc:Choice>
              <mc:Fallback>
                <p:oleObj name="Document" r:id="rId3" imgW="5486400" imgH="304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1691" y="1692287"/>
                        <a:ext cx="6520565" cy="3622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33025" y="2403438"/>
            <a:ext cx="7779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Which of these features has the highest and lowest outgoing longwave radiation?</a:t>
            </a:r>
            <a:endParaRPr lang="en-US" baseline="30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577" y="3148001"/>
            <a:ext cx="2829808" cy="17686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2125" y="3148001"/>
            <a:ext cx="3023560" cy="17686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1038" y="3882256"/>
            <a:ext cx="1008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310 K</a:t>
            </a:r>
            <a:endParaRPr lang="en-US" sz="2800" b="1" baseline="30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9539" y="3882256"/>
            <a:ext cx="1008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300 K</a:t>
            </a:r>
            <a:endParaRPr lang="en-US" sz="2800" b="1" baseline="300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3167" y="3148001"/>
            <a:ext cx="2637210" cy="17686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260181" y="3882256"/>
            <a:ext cx="1008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280 K</a:t>
            </a:r>
            <a:endParaRPr lang="en-US" sz="2800" b="1" baseline="300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2125" y="5071751"/>
            <a:ext cx="3023560" cy="164155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77796" y="5498600"/>
            <a:ext cx="1008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200 K</a:t>
            </a:r>
            <a:endParaRPr lang="en-US" sz="2800" b="1" baseline="30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5320" y="3254133"/>
            <a:ext cx="1310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</a:rPr>
              <a:t>Highest</a:t>
            </a:r>
            <a:endParaRPr lang="en-US" sz="2800" b="1" baseline="30000" dirty="0">
              <a:solidFill>
                <a:srgbClr val="FF0000"/>
              </a:solidFill>
              <a:effectLst>
                <a:glow rad="101600">
                  <a:schemeClr val="bg1"/>
                </a:glo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66880" y="6039561"/>
            <a:ext cx="1245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effectLst>
                  <a:glow rad="101600">
                    <a:schemeClr val="bg1"/>
                  </a:glow>
                </a:effectLst>
              </a:rPr>
              <a:t>Lowest</a:t>
            </a:r>
            <a:endParaRPr lang="en-US" sz="2800" b="1" baseline="30000" dirty="0">
              <a:solidFill>
                <a:srgbClr val="000090"/>
              </a:solidFill>
              <a:effectLst>
                <a:glow rad="101600">
                  <a:schemeClr val="bg1"/>
                </a:glo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99539" y="3359036"/>
            <a:ext cx="862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6600"/>
                </a:solidFill>
                <a:effectLst>
                  <a:glow rad="101600">
                    <a:schemeClr val="bg1"/>
                  </a:glow>
                </a:effectLst>
              </a:rPr>
              <a:t>High</a:t>
            </a:r>
            <a:endParaRPr lang="en-US" sz="2800" b="1" baseline="30000" dirty="0">
              <a:solidFill>
                <a:srgbClr val="FF6600"/>
              </a:solidFill>
              <a:effectLst>
                <a:glow rad="101600">
                  <a:schemeClr val="bg1"/>
                </a:glo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62228" y="4367665"/>
            <a:ext cx="1107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effectLst>
                  <a:glow rad="101600">
                    <a:schemeClr val="bg1"/>
                  </a:glow>
                </a:effectLst>
              </a:rPr>
              <a:t>Lower</a:t>
            </a:r>
            <a:endParaRPr lang="en-US" sz="2800" b="1" baseline="30000" dirty="0">
              <a:solidFill>
                <a:srgbClr val="0000FF"/>
              </a:solidFill>
              <a:effectLst>
                <a:glow rad="1016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4378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OLR change over the earth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113" b="2938"/>
          <a:stretch/>
        </p:blipFill>
        <p:spPr>
          <a:xfrm>
            <a:off x="457200" y="1580286"/>
            <a:ext cx="8128000" cy="481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24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OLR change over the earth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113" b="2938"/>
          <a:stretch/>
        </p:blipFill>
        <p:spPr>
          <a:xfrm>
            <a:off x="457200" y="1580286"/>
            <a:ext cx="8128000" cy="48162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99067" y="2336495"/>
            <a:ext cx="184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Tropical Cyclones</a:t>
            </a:r>
            <a:endParaRPr lang="en-US" b="1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538362" y="2705827"/>
            <a:ext cx="213271" cy="6195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904033" y="2705827"/>
            <a:ext cx="70565" cy="6195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398435" y="2705827"/>
            <a:ext cx="1224168" cy="8231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851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OLR change over the earth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0855"/>
            <a:ext cx="8128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07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432</Words>
  <Application>Microsoft Macintosh PowerPoint</Application>
  <PresentationFormat>On-screen Show (4:3)</PresentationFormat>
  <Paragraphs>70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Microsoft Word Document</vt:lpstr>
      <vt:lpstr>Outgoing Longwave Radiation</vt:lpstr>
      <vt:lpstr>Connection to Stefan-Boltzmann</vt:lpstr>
      <vt:lpstr>Connection to Stefan-Boltzmann</vt:lpstr>
      <vt:lpstr>Connection to Stefan-Boltzmann</vt:lpstr>
      <vt:lpstr>Connection to Stefan-Boltzmann</vt:lpstr>
      <vt:lpstr>Connection to Stefan-Boltzmann</vt:lpstr>
      <vt:lpstr>How does OLR change over the earth</vt:lpstr>
      <vt:lpstr>How does OLR change over the earth</vt:lpstr>
      <vt:lpstr>How does OLR change over the earth</vt:lpstr>
      <vt:lpstr>How does OLR change over the earth</vt:lpstr>
      <vt:lpstr>Climate Maps: Yearly Cycle</vt:lpstr>
      <vt:lpstr>Climate Maps: Yearly Cycle</vt:lpstr>
      <vt:lpstr>Climate Maps: Yearly Cycle</vt:lpstr>
      <vt:lpstr>Climate Maps: Yearly Cycle</vt:lpstr>
      <vt:lpstr>Climate Maps: Yearly Cycle</vt:lpstr>
      <vt:lpstr>OLR Differences between El Nino and La Nina</vt:lpstr>
      <vt:lpstr>Show Differences between El Nino and La Nina</vt:lpstr>
      <vt:lpstr>Show Differences between El Nino and La Nina</vt:lpstr>
      <vt:lpstr>Show Differences between El Nino and La Nina</vt:lpstr>
      <vt:lpstr>This Year</vt:lpstr>
      <vt:lpstr>Other Factors that influence OLR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Philippe Papin</dc:creator>
  <cp:lastModifiedBy>Philippe Papin</cp:lastModifiedBy>
  <cp:revision>19</cp:revision>
  <dcterms:created xsi:type="dcterms:W3CDTF">2015-10-20T02:59:02Z</dcterms:created>
  <dcterms:modified xsi:type="dcterms:W3CDTF">2015-10-20T18:38:21Z</dcterms:modified>
</cp:coreProperties>
</file>