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3208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6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8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7E10-01A9-C34E-8A1B-B60444C21CBA}" type="datetimeFigureOut">
              <a:rPr lang="en-US" smtClean="0"/>
              <a:t>9/14/15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B42C-B1A4-3D40-B373-C4534898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exper/ma_archive/index2.html" TargetMode="External"/><Relationship Id="rId4" Type="http://schemas.openxmlformats.org/officeDocument/2006/relationships/hyperlink" Target="http://archive.atmos.colostate.edu/" TargetMode="External"/><Relationship Id="rId5" Type="http://schemas.openxmlformats.org/officeDocument/2006/relationships/hyperlink" Target="http://weather.uwyo.edu/upperair/" TargetMode="External"/><Relationship Id="rId6" Type="http://schemas.openxmlformats.org/officeDocument/2006/relationships/hyperlink" Target="http://www.ncdc.noaa.gov/data-access/weather-balloon/integrated-global-radiosonde-archive" TargetMode="External"/><Relationship Id="rId7" Type="http://schemas.openxmlformats.org/officeDocument/2006/relationships/hyperlink" Target="http://mesowest.utah.edu/" TargetMode="External"/><Relationship Id="rId8" Type="http://schemas.openxmlformats.org/officeDocument/2006/relationships/hyperlink" Target="http://vortex.plymouth.edu/upairwx-u.html" TargetMode="External"/><Relationship Id="rId9" Type="http://schemas.openxmlformats.org/officeDocument/2006/relationships/hyperlink" Target="http://coast.noaa.gov/hurricanes/?redirect=301ocm" TargetMode="External"/><Relationship Id="rId10" Type="http://schemas.openxmlformats.org/officeDocument/2006/relationships/hyperlink" Target="http://droughtmonitor.unl.edu/MapsAndData/WeeklyComparison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mmm.ucar.edu/imagearchiv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map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dc.noaa.gov/climate-monitoring/" TargetMode="Externa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670"/>
            <a:ext cx="7772400" cy="2813912"/>
          </a:xfrm>
        </p:spPr>
        <p:txBody>
          <a:bodyPr>
            <a:normAutofit/>
          </a:bodyPr>
          <a:lstStyle/>
          <a:p>
            <a:r>
              <a:rPr lang="en-US" dirty="0" smtClean="0"/>
              <a:t>Using the ESRL Physical Sciences Division Map </a:t>
            </a:r>
            <a:r>
              <a:rPr lang="en-US" dirty="0" smtClean="0"/>
              <a:t>Room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Other Climate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Philippe Papin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6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51"/>
            <a:ext cx="8229600" cy="4525963"/>
          </a:xfrm>
        </p:spPr>
        <p:txBody>
          <a:bodyPr/>
          <a:lstStyle/>
          <a:p>
            <a:r>
              <a:rPr lang="en-US" dirty="0" smtClean="0"/>
              <a:t>Teleconnections</a:t>
            </a:r>
            <a:endParaRPr lang="en-US" dirty="0"/>
          </a:p>
        </p:txBody>
      </p:sp>
      <p:pic>
        <p:nvPicPr>
          <p:cNvPr id="4" name="Picture 3" descr="Screen Shot 2015-09-15 at 10.1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9" y="1825776"/>
            <a:ext cx="6516845" cy="4918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8972" y="3737965"/>
            <a:ext cx="1350390" cy="179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2223" y="4979027"/>
            <a:ext cx="993876" cy="179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Screen Shot 2015-09-15 at 10.19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2"/>
          <a:stretch/>
        </p:blipFill>
        <p:spPr>
          <a:xfrm>
            <a:off x="1017364" y="1821970"/>
            <a:ext cx="6136132" cy="476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6959" y="2699642"/>
            <a:ext cx="3840126" cy="464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0414" y="4280910"/>
            <a:ext cx="4492839" cy="2307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125781"/>
            <a:ext cx="17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to compare with other indices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8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Screen Shot 2015-09-15 at 10.2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00" y="1629156"/>
            <a:ext cx="6195822" cy="5228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9000" y="1617815"/>
            <a:ext cx="3143364" cy="366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04822" y="5307224"/>
            <a:ext cx="71230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6488" y="4173201"/>
            <a:ext cx="174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SSTs correlated with  -SOI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9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Extremes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www.ncdc.noaa.gov</a:t>
            </a:r>
            <a:r>
              <a:rPr lang="en-US" dirty="0"/>
              <a:t>/extremes/</a:t>
            </a:r>
          </a:p>
        </p:txBody>
      </p:sp>
      <p:pic>
        <p:nvPicPr>
          <p:cNvPr id="5" name="Picture 4" descr="Screen Shot 2015-09-15 at 2.08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4"/>
          <a:stretch/>
        </p:blipFill>
        <p:spPr>
          <a:xfrm>
            <a:off x="975209" y="2823716"/>
            <a:ext cx="6063120" cy="2143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1909" y="3878357"/>
            <a:ext cx="1338075" cy="181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9457" y="3940035"/>
            <a:ext cx="1773968" cy="181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5-09-15 at 2.1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9" y="5238948"/>
            <a:ext cx="7915066" cy="979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45825" y="5838829"/>
            <a:ext cx="591031" cy="287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3" descr="Screen Shot 2015-09-15 at 2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45" y="2948300"/>
            <a:ext cx="5613882" cy="187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331" y="3718207"/>
            <a:ext cx="5376358" cy="783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Extremes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www.ncdc.noaa.gov</a:t>
            </a:r>
            <a:r>
              <a:rPr lang="en-US" dirty="0"/>
              <a:t>/extremes/</a:t>
            </a:r>
          </a:p>
        </p:txBody>
      </p:sp>
    </p:spTree>
    <p:extLst>
      <p:ext uri="{BB962C8B-B14F-4D97-AF65-F5344CB8AC3E}">
        <p14:creationId xmlns:p14="http://schemas.microsoft.com/office/powerpoint/2010/main" val="126809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Plot</a:t>
            </a:r>
            <a:endParaRPr lang="en-US" dirty="0"/>
          </a:p>
        </p:txBody>
      </p:sp>
      <p:pic>
        <p:nvPicPr>
          <p:cNvPr id="6" name="Picture 5" descr="Screen Shot 2015-09-15 at 2.1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6" y="1735054"/>
            <a:ext cx="6682633" cy="42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5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Relevant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Archive Weather Data</a:t>
            </a:r>
          </a:p>
          <a:p>
            <a:pPr lvl="1"/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://www2.mmm.ucar.edu/imagearchive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(Radar Archive 1996 – present)  </a:t>
            </a:r>
          </a:p>
          <a:p>
            <a:pPr lvl="1"/>
            <a:r>
              <a:rPr lang="en-US" sz="1400" dirty="0">
                <a:hlinkClick r:id="rId3"/>
              </a:rPr>
              <a:t>http://www.spc.noaa.gov/exper/ma_archive/index2.</a:t>
            </a:r>
            <a:r>
              <a:rPr lang="en-US" sz="1400" dirty="0" smtClean="0">
                <a:hlinkClick r:id="rId3"/>
              </a:rPr>
              <a:t>html</a:t>
            </a:r>
            <a:r>
              <a:rPr lang="en-US" sz="1400" dirty="0" smtClean="0"/>
              <a:t> (RUC/RAP archive 2005-present)</a:t>
            </a:r>
          </a:p>
          <a:p>
            <a:pPr lvl="1"/>
            <a:r>
              <a:rPr lang="en-US" sz="1400" dirty="0">
                <a:hlinkClick r:id="rId4"/>
              </a:rPr>
              <a:t>http://archive.atmos.colostate.edu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(Weather Map Archive from CSU)</a:t>
            </a:r>
          </a:p>
          <a:p>
            <a:pPr lvl="1"/>
            <a:r>
              <a:rPr lang="en-US" sz="1400" dirty="0">
                <a:hlinkClick r:id="rId5"/>
              </a:rPr>
              <a:t>http://weather.uwyo.edu/upperair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(Wyoming’s Upper-air sounding archive 1973 – present)</a:t>
            </a:r>
          </a:p>
          <a:p>
            <a:pPr lvl="1"/>
            <a:r>
              <a:rPr lang="en-US" sz="1400" dirty="0">
                <a:hlinkClick r:id="rId6"/>
              </a:rPr>
              <a:t>http://www.ncdc.noaa.gov/data-access/weather-balloon/integrated-global-radiosonde-</a:t>
            </a:r>
            <a:r>
              <a:rPr lang="en-US" sz="1400" dirty="0" smtClean="0">
                <a:hlinkClick r:id="rId6"/>
              </a:rPr>
              <a:t>archive</a:t>
            </a:r>
            <a:r>
              <a:rPr lang="en-US" sz="1400" dirty="0" smtClean="0"/>
              <a:t>   (text upper-air sounding archive)</a:t>
            </a:r>
          </a:p>
          <a:p>
            <a:pPr lvl="1"/>
            <a:r>
              <a:rPr lang="en-US" sz="1400" dirty="0">
                <a:hlinkClick r:id="rId7"/>
              </a:rPr>
              <a:t>http://mesowest.utah.edu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(good surface observation archive 2002 – present)</a:t>
            </a:r>
          </a:p>
          <a:p>
            <a:pPr lvl="1"/>
            <a:r>
              <a:rPr lang="en-US" sz="1400" dirty="0">
                <a:hlinkClick r:id="rId8"/>
              </a:rPr>
              <a:t>http://vortex.plymouth.edu/upairwx-</a:t>
            </a:r>
            <a:r>
              <a:rPr lang="en-US" sz="1400" dirty="0" smtClean="0">
                <a:hlinkClick r:id="rId8"/>
              </a:rPr>
              <a:t>u.html</a:t>
            </a:r>
            <a:r>
              <a:rPr lang="en-US" sz="1400" dirty="0" smtClean="0"/>
              <a:t> (plot your own maps)</a:t>
            </a:r>
          </a:p>
          <a:p>
            <a:pPr lvl="1"/>
            <a:r>
              <a:rPr lang="en-US" sz="1400" dirty="0" smtClean="0">
                <a:hlinkClick r:id="rId9"/>
              </a:rPr>
              <a:t>http</a:t>
            </a:r>
            <a:r>
              <a:rPr lang="en-US" sz="1400" dirty="0">
                <a:hlinkClick r:id="rId9"/>
              </a:rPr>
              <a:t>://coast.noaa.gov/hurricanes/?redirect=301ocm</a:t>
            </a:r>
            <a:r>
              <a:rPr lang="en-US" sz="1400" dirty="0"/>
              <a:t> (query search for tropical cyclone tracks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>
                <a:hlinkClick r:id="rId10"/>
              </a:rPr>
              <a:t>http://droughtmonitor.unl.edu/MapsAndData/</a:t>
            </a:r>
            <a:r>
              <a:rPr lang="en-US" sz="1400" dirty="0" smtClean="0">
                <a:hlinkClick r:id="rId10"/>
              </a:rPr>
              <a:t>WeeklyComparison.aspx</a:t>
            </a:r>
            <a:r>
              <a:rPr lang="en-US" sz="1400" dirty="0" smtClean="0"/>
              <a:t> (drought map comparison 2000 - present) </a:t>
            </a:r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5075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Rest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make maps picking your favorite synoptic event</a:t>
            </a:r>
          </a:p>
          <a:p>
            <a:pPr lvl="1"/>
            <a:r>
              <a:rPr lang="en-US" dirty="0" smtClean="0"/>
              <a:t>i.e., </a:t>
            </a:r>
            <a:r>
              <a:rPr lang="en-US" dirty="0" smtClean="0"/>
              <a:t>(1993 </a:t>
            </a:r>
            <a:r>
              <a:rPr lang="en-US" dirty="0" err="1" smtClean="0"/>
              <a:t>Superstorm</a:t>
            </a:r>
            <a:r>
              <a:rPr lang="en-US" dirty="0" smtClean="0"/>
              <a:t>)</a:t>
            </a:r>
          </a:p>
          <a:p>
            <a:r>
              <a:rPr lang="en-US" dirty="0" smtClean="0"/>
              <a:t>I’ll come around and see what everyone is doing and help those that are having difficulty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8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Go to the following URL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http://www.esrl.noaa.gov/psd/map/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For the purposes of this class lets go to Plotting/Analysis under the Products Section</a:t>
            </a:r>
            <a:endParaRPr lang="en-US" sz="2000" dirty="0"/>
          </a:p>
        </p:txBody>
      </p:sp>
      <p:pic>
        <p:nvPicPr>
          <p:cNvPr id="4" name="Picture 3" descr="Screen Shot 2013-09-12 at 2.00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10" y="3706704"/>
            <a:ext cx="5820639" cy="2521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6991" y="4222813"/>
            <a:ext cx="1085502" cy="749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1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09-15 at 1.10.13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521"/>
          <a:stretch/>
        </p:blipFill>
        <p:spPr>
          <a:xfrm>
            <a:off x="0" y="3853134"/>
            <a:ext cx="9144000" cy="869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207"/>
            <a:ext cx="8229600" cy="4525963"/>
          </a:xfrm>
        </p:spPr>
        <p:txBody>
          <a:bodyPr/>
          <a:lstStyle/>
          <a:p>
            <a:r>
              <a:rPr lang="en-US" sz="2000" dirty="0" smtClean="0"/>
              <a:t>For the first example, lets just plot the anomalous 850 hPa temperatures over the North America during March 2012</a:t>
            </a:r>
          </a:p>
          <a:p>
            <a:r>
              <a:rPr lang="en-US" sz="2000" dirty="0" smtClean="0"/>
              <a:t>Click on the first link (Monthly/Seasonal Mean Composites)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Next, you have to set up the options to create the plot (make adjustments to options in red boxes) </a:t>
            </a:r>
            <a:endParaRPr lang="en-US" sz="2000" dirty="0"/>
          </a:p>
        </p:txBody>
      </p:sp>
      <p:pic>
        <p:nvPicPr>
          <p:cNvPr id="4" name="Picture 3" descr="Screen Shot 2013-09-12 at 2.0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6" y="2654318"/>
            <a:ext cx="8749148" cy="534666"/>
          </a:xfrm>
          <a:prstGeom prst="rect">
            <a:avLst/>
          </a:prstGeom>
        </p:spPr>
      </p:pic>
      <p:pic>
        <p:nvPicPr>
          <p:cNvPr id="6" name="Picture 5" descr="Screen Shot 2013-09-12 at 2.04.3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6" r="50289" b="47542"/>
          <a:stretch/>
        </p:blipFill>
        <p:spPr>
          <a:xfrm>
            <a:off x="199602" y="4677049"/>
            <a:ext cx="6397432" cy="1693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8444" y="4032812"/>
            <a:ext cx="942163" cy="179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41459" y="4042717"/>
            <a:ext cx="1399111" cy="183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55939" y="4231070"/>
            <a:ext cx="455676" cy="179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4980" y="4225772"/>
            <a:ext cx="455676" cy="179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199" y="5093906"/>
            <a:ext cx="369577" cy="179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6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Cont.</a:t>
            </a:r>
            <a:endParaRPr lang="en-US" dirty="0"/>
          </a:p>
        </p:txBody>
      </p:sp>
      <p:pic>
        <p:nvPicPr>
          <p:cNvPr id="4" name="Content Placeholder 3" descr="Screen Shot 2013-09-12 at 2.04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8" r="59794" b="1426"/>
          <a:stretch/>
        </p:blipFill>
        <p:spPr>
          <a:xfrm>
            <a:off x="167155" y="1417638"/>
            <a:ext cx="6428333" cy="3487862"/>
          </a:xfrm>
        </p:spPr>
      </p:pic>
      <p:sp>
        <p:nvSpPr>
          <p:cNvPr id="5" name="Rectangle 4"/>
          <p:cNvSpPr/>
          <p:nvPr/>
        </p:nvSpPr>
        <p:spPr>
          <a:xfrm>
            <a:off x="1776807" y="2000378"/>
            <a:ext cx="425268" cy="230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5340" y="1628489"/>
            <a:ext cx="2109718" cy="230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6807" y="1780889"/>
            <a:ext cx="774804" cy="230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6080" y="2000378"/>
            <a:ext cx="466047" cy="230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67087" y="2566384"/>
            <a:ext cx="1928270" cy="230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8405" y="1652005"/>
            <a:ext cx="115643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15641" y="5602070"/>
            <a:ext cx="105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Plot!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6570" y="4544560"/>
            <a:ext cx="685242" cy="230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0" y="1179493"/>
            <a:ext cx="7175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9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333"/>
            <a:ext cx="8229600" cy="4525963"/>
          </a:xfrm>
        </p:spPr>
        <p:txBody>
          <a:bodyPr/>
          <a:lstStyle/>
          <a:p>
            <a:r>
              <a:rPr lang="en-US" sz="2000" dirty="0" smtClean="0"/>
              <a:t>Lets Make a Time-Longitude Plot (Hovmöller)</a:t>
            </a:r>
          </a:p>
          <a:p>
            <a:r>
              <a:rPr lang="en-US" sz="2000" dirty="0" smtClean="0"/>
              <a:t>Click on the link (Time-section Plots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  <p:pic>
        <p:nvPicPr>
          <p:cNvPr id="4" name="Picture 3" descr="Screen Shot 2013-09-12 at 2.20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3"/>
          <a:stretch/>
        </p:blipFill>
        <p:spPr>
          <a:xfrm>
            <a:off x="170733" y="2185426"/>
            <a:ext cx="2199251" cy="6609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" y="2654272"/>
            <a:ext cx="828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Next, you have to set up the options to create the plot (make adjustments to options in red boxes)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Screen Shot 2015-09-15 at 1.4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0" y="3300005"/>
            <a:ext cx="7796678" cy="3422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6658" y="3535341"/>
            <a:ext cx="2382120" cy="151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36875" y="3530025"/>
            <a:ext cx="2205663" cy="156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16659" y="3703986"/>
            <a:ext cx="545098" cy="525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87348" y="3703986"/>
            <a:ext cx="545098" cy="525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5209" y="4570110"/>
            <a:ext cx="782434" cy="226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78263" y="4886250"/>
            <a:ext cx="782434" cy="226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25441" y="5098940"/>
            <a:ext cx="1083731" cy="226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02856" y="5349240"/>
            <a:ext cx="1429590" cy="559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18290" y="6463927"/>
            <a:ext cx="1147470" cy="25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Screen Shot 2015-09-15 at 1.54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06" y="1998698"/>
            <a:ext cx="3729552" cy="790958"/>
          </a:xfrm>
          <a:prstGeom prst="rect">
            <a:avLst/>
          </a:prstGeom>
        </p:spPr>
      </p:pic>
      <p:pic>
        <p:nvPicPr>
          <p:cNvPr id="29" name="Picture 28" descr="Screen Shot 2013-09-12 at 2.20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4" r="1854"/>
          <a:stretch/>
        </p:blipFill>
        <p:spPr>
          <a:xfrm>
            <a:off x="2381317" y="2021378"/>
            <a:ext cx="612341" cy="6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0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68" t="4795" r="21756"/>
          <a:stretch/>
        </p:blipFill>
        <p:spPr>
          <a:xfrm>
            <a:off x="816455" y="1417638"/>
            <a:ext cx="3209116" cy="4953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9" t="94491" r="82220" b="2929"/>
          <a:stretch/>
        </p:blipFill>
        <p:spPr>
          <a:xfrm>
            <a:off x="595331" y="6021657"/>
            <a:ext cx="873152" cy="13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8344" y="1701694"/>
            <a:ext cx="4263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Try other fields (e.g., temperature, meridional wind) at different pressure levels (e.g., 500-hPa, 850-hPa)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With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Conducting more hands on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3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NOAA Climate Monitoring</a:t>
            </a:r>
          </a:p>
          <a:p>
            <a:pPr lvl="3"/>
            <a:r>
              <a:rPr lang="en-US" dirty="0">
                <a:hlinkClick r:id="rId2"/>
              </a:rPr>
              <a:t>http://www.ncdc.noaa.gov/climate-monitoring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371600" lvl="3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9-15 at 10.1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45" y="2664953"/>
            <a:ext cx="5155043" cy="40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456</Words>
  <Application>Microsoft Macintosh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Using the ESRL Physical Sciences Division Map Room + Other Climate Maps</vt:lpstr>
      <vt:lpstr>Step One</vt:lpstr>
      <vt:lpstr>Step 2</vt:lpstr>
      <vt:lpstr>Step 2 Cont.</vt:lpstr>
      <vt:lpstr>End Map</vt:lpstr>
      <vt:lpstr>Step 3</vt:lpstr>
      <vt:lpstr>End Map</vt:lpstr>
      <vt:lpstr>Continue With Examples</vt:lpstr>
      <vt:lpstr>Other Websites</vt:lpstr>
      <vt:lpstr>Example</vt:lpstr>
      <vt:lpstr>Example</vt:lpstr>
      <vt:lpstr>Example</vt:lpstr>
      <vt:lpstr>Example 2</vt:lpstr>
      <vt:lpstr>Example 2</vt:lpstr>
      <vt:lpstr>End Plot</vt:lpstr>
      <vt:lpstr>Other Relevant Links</vt:lpstr>
      <vt:lpstr>Goal For Rest of 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ESRL Physical Sciences Division Map Room</dc:title>
  <dc:creator>Philippe Papin</dc:creator>
  <cp:lastModifiedBy>Philippe Papin</cp:lastModifiedBy>
  <cp:revision>22</cp:revision>
  <dcterms:created xsi:type="dcterms:W3CDTF">2013-09-12T17:56:22Z</dcterms:created>
  <dcterms:modified xsi:type="dcterms:W3CDTF">2015-09-15T18:22:11Z</dcterms:modified>
</cp:coreProperties>
</file>