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87" r:id="rId3"/>
    <p:sldMasterId id="2147483691" r:id="rId4"/>
    <p:sldMasterId id="2147483698" r:id="rId5"/>
  </p:sldMasterIdLst>
  <p:notesMasterIdLst>
    <p:notesMasterId r:id="rId13"/>
  </p:notesMasterIdLst>
  <p:handoutMasterIdLst>
    <p:handoutMasterId r:id="rId14"/>
  </p:handoutMasterIdLst>
  <p:sldIdLst>
    <p:sldId id="265" r:id="rId6"/>
    <p:sldId id="267" r:id="rId7"/>
    <p:sldId id="268" r:id="rId8"/>
    <p:sldId id="259" r:id="rId9"/>
    <p:sldId id="260" r:id="rId10"/>
    <p:sldId id="262" r:id="rId11"/>
    <p:sldId id="269" r:id="rId12"/>
  </p:sldIdLst>
  <p:sldSz cx="9144000" cy="6858000" type="screen4x3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70" y="-8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00A449-10F8-4360-8D1F-5D97D386B1B4}" type="datetimeFigureOut">
              <a:rPr lang="en-US" smtClean="0"/>
              <a:t>12/2/2013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F873B-68DA-4C82-B0F8-7B3F5E766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53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1C79A237-D46D-4B7F-863C-C69E95047FD9}" type="datetimeFigureOut">
              <a:rPr lang="en-US" smtClean="0"/>
              <a:t>12/2/2013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1C316186-CEC7-479B-8ADC-52BAB39B9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36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985E4-A2C1-4793-9A93-93CA5253695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1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/>
            <a:r>
              <a:rPr lang="en-US" altLang="en-US" i="1" smtClean="0">
                <a:latin typeface="Arial" pitchFamily="34" charset="0"/>
              </a:rPr>
              <a:t>What exactly is Weather-Ready Nation?</a:t>
            </a:r>
          </a:p>
          <a:p>
            <a:pPr marL="0" lvl="1"/>
            <a:r>
              <a:rPr lang="en-US" altLang="en-US" i="1" smtClean="0">
                <a:latin typeface="Arial" pitchFamily="34" charset="0"/>
              </a:rPr>
              <a:t>Two perspectives:  </a:t>
            </a:r>
          </a:p>
          <a:p>
            <a:pPr marL="0" lvl="1"/>
            <a:r>
              <a:rPr lang="en-US" altLang="en-US" i="1" smtClean="0">
                <a:latin typeface="Arial" pitchFamily="34" charset="0"/>
              </a:rPr>
              <a:t>Internally focused on communications, IDSS, S&amp;T, and delivery of our information.</a:t>
            </a:r>
          </a:p>
          <a:p>
            <a:pPr marL="0" lvl="1"/>
            <a:r>
              <a:rPr lang="en-US" altLang="en-US" i="1" smtClean="0">
                <a:latin typeface="Arial" pitchFamily="34" charset="0"/>
              </a:rPr>
              <a:t>Externally focused on strengthening our collaborations with established partners as well as new “non-traditional”</a:t>
            </a:r>
          </a:p>
          <a:p>
            <a:pPr marL="0" lvl="1"/>
            <a:r>
              <a:rPr lang="en-US" altLang="en-US" i="1" smtClean="0">
                <a:latin typeface="Arial" pitchFamily="34" charset="0"/>
              </a:rPr>
              <a:t>partners…insurance industry, home building associations, other advocates of weather preparedness…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8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3114" indent="-285690" defTabSz="9228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4362" indent="-227910" defTabSz="9228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1786" indent="-227910" defTabSz="9228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9211" indent="-227910" defTabSz="9228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21448" indent="-227910" defTabSz="9228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83688" indent="-227910" defTabSz="9228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45926" indent="-227910" defTabSz="9228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08166" indent="-227910" defTabSz="9228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B507628-EA98-4144-A350-0A8CC0DD2858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40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5180" indent="-282762" defTabSz="91740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1047" indent="-226210" defTabSz="9174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3465" indent="-226210" defTabSz="9174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5884" indent="-226210" defTabSz="9174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88301" indent="-226210" defTabSz="9174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0720" indent="-226210" defTabSz="9174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3138" indent="-226210" defTabSz="9174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5558" indent="-226210" defTabSz="9174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4B98EB3-DC7B-4B2D-ADD7-D7A8E8EC05EA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3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395" name="Rectangle 7"/>
          <p:cNvSpPr txBox="1">
            <a:spLocks noGrp="1" noChangeArrowheads="1"/>
          </p:cNvSpPr>
          <p:nvPr/>
        </p:nvSpPr>
        <p:spPr bwMode="auto">
          <a:xfrm>
            <a:off x="3936683" y="8759509"/>
            <a:ext cx="3010218" cy="46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14" tIns="46910" rIns="93814" bIns="46910" anchor="b"/>
          <a:lstStyle>
            <a:lvl1pPr defTabSz="9413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13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1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081B7F58-3F9D-4DCE-8389-31C094EFA73C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4064" y="4380542"/>
            <a:ext cx="5558776" cy="414783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814" tIns="46910" rIns="93814" bIns="46910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23368-D3C7-4101-8917-D630224D132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557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85DFE-0658-4AD6-88F4-23E27BCFD8D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177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gif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gif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84F239AF-DDE9-4B79-A601-0BDFBFFE24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6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1FA81-1B85-4A48-B4C0-1958B3871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68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5BDB8-58BB-477C-83C9-71FC18A92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06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415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76400"/>
            <a:ext cx="4191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1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91000"/>
            <a:ext cx="4191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5B6AD-BE32-41AF-BF8C-C1093C374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30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76400"/>
            <a:ext cx="4191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76400"/>
            <a:ext cx="4191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99F96-12AA-4D26-9A79-BA29B360F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78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42D48E89-23B1-405B-8000-0D68C1DC4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21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/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965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648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53200"/>
            <a:ext cx="7010400" cy="304800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rgbClr val="FFFFFF"/>
                </a:solidFill>
                <a:latin typeface="Franklin Gothic Book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t>NOAA's National Weather Service: Serving the Nation’s Environmental Forecasting Needs</a:t>
            </a:r>
            <a:endParaRPr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CBE532EF-8959-49B9-ADD0-B15B04A6C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6695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BECAD1-5A34-4A88-AE3D-F4ED745709F2}" type="datetimeFigureOut">
              <a:rPr lang="en-US">
                <a:solidFill>
                  <a:prstClr val="white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9D2D7-A288-4D03-904C-EF258BBBC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18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84F239AF-DDE9-4B79-A601-0BDFBFFE24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02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/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965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648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53200"/>
            <a:ext cx="7010400" cy="304800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rgbClr val="FFFFFF"/>
                </a:solidFill>
                <a:latin typeface="Franklin Gothic Book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t>NOAA's National Weather Service: Serving the Nation’s Environmental Forecasting Needs</a:t>
            </a:r>
            <a:endParaRPr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8D852B2C-72E9-40B6-BBE3-168A51361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2372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/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965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648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53200"/>
            <a:ext cx="7010400" cy="304800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rgbClr val="FFFFFF"/>
                </a:solidFill>
                <a:latin typeface="Franklin Gothic Book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t>NOAA's National Weather Service: Serving the Nation’s Environmental Forecasting Needs</a:t>
            </a:r>
            <a:endParaRPr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8D852B2C-72E9-40B6-BBE3-168A51361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475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22065A-8032-4301-8FC1-42086C8AA819}" type="datetimeFigureOut">
              <a:rPr lang="en-US">
                <a:solidFill>
                  <a:prstClr val="white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12/2/2013</a:t>
            </a:fld>
            <a:endParaRPr lang="en-US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C12FB-640D-4E75-B6B6-075D80E94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0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095B37-FA24-4B78-B51D-78C62ECC12E1}" type="datetimeFigureOut">
              <a:rPr lang="en-US">
                <a:solidFill>
                  <a:prstClr val="white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12/2/2013</a:t>
            </a:fld>
            <a:endParaRPr lang="en-US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C1F9A-ECE0-4164-923F-B840863BA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7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0F49E4-BCDA-43D7-AC5D-5EFB884BFA67}" type="datetimeFigureOut">
              <a:rPr lang="en-US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12/2/2013</a:t>
            </a:fld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60C98-956C-4EB4-B5F8-1B6619FD4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07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earth2"/>
          <p:cNvPicPr>
            <a:picLocks noChangeAspect="1" noChangeArrowheads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219200"/>
            <a:ext cx="11691938" cy="87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209800"/>
            <a:ext cx="9144000" cy="2971800"/>
          </a:xfrm>
          <a:prstGeom prst="rect">
            <a:avLst/>
          </a:prstGeom>
          <a:solidFill>
            <a:schemeClr val="tx1">
              <a:alpha val="70000"/>
            </a:schemeClr>
          </a:solidFill>
          <a:effectLst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6" name="Rectangle 22" descr="latest_MaxT_conus"/>
          <p:cNvSpPr>
            <a:spLocks noChangeArrowheads="1"/>
          </p:cNvSpPr>
          <p:nvPr userDrawn="1"/>
        </p:nvSpPr>
        <p:spPr bwMode="auto">
          <a:xfrm>
            <a:off x="152400" y="3733800"/>
            <a:ext cx="1673225" cy="13716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7" name="Rectangle 25" descr="Fire"/>
          <p:cNvSpPr>
            <a:spLocks noChangeArrowheads="1"/>
          </p:cNvSpPr>
          <p:nvPr userDrawn="1"/>
        </p:nvSpPr>
        <p:spPr bwMode="auto">
          <a:xfrm>
            <a:off x="1943100" y="3733800"/>
            <a:ext cx="1673225" cy="1371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Rectangle 26" descr="main_Katrina"/>
          <p:cNvSpPr>
            <a:spLocks noChangeArrowheads="1"/>
          </p:cNvSpPr>
          <p:nvPr userDrawn="1"/>
        </p:nvSpPr>
        <p:spPr bwMode="auto">
          <a:xfrm>
            <a:off x="3735388" y="3733800"/>
            <a:ext cx="1673225" cy="13716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9" name="Rectangle 27" descr="flood2"/>
          <p:cNvSpPr>
            <a:spLocks noChangeArrowheads="1"/>
          </p:cNvSpPr>
          <p:nvPr userDrawn="1"/>
        </p:nvSpPr>
        <p:spPr bwMode="auto">
          <a:xfrm>
            <a:off x="5526088" y="3733800"/>
            <a:ext cx="1673225" cy="1371600"/>
          </a:xfrm>
          <a:prstGeom prst="rect">
            <a:avLst/>
          </a:prstGeom>
          <a:blipFill dpi="0" rotWithShape="1">
            <a:blip r:embed="rId7">
              <a:lum bright="12000"/>
            </a:blip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0" name="Rectangle 28" descr="Lightning3"/>
          <p:cNvSpPr>
            <a:spLocks noChangeArrowheads="1"/>
          </p:cNvSpPr>
          <p:nvPr userDrawn="1"/>
        </p:nvSpPr>
        <p:spPr bwMode="auto">
          <a:xfrm>
            <a:off x="7318375" y="3733800"/>
            <a:ext cx="1673225" cy="137160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1" name="Rectangle 29" descr="drought"/>
          <p:cNvSpPr>
            <a:spLocks noChangeArrowheads="1"/>
          </p:cNvSpPr>
          <p:nvPr userDrawn="1"/>
        </p:nvSpPr>
        <p:spPr bwMode="auto">
          <a:xfrm>
            <a:off x="150813" y="2286000"/>
            <a:ext cx="1673225" cy="13716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2" name="Rectangle 30" descr="d2d-sat"/>
          <p:cNvSpPr>
            <a:spLocks noChangeArrowheads="1"/>
          </p:cNvSpPr>
          <p:nvPr userDrawn="1"/>
        </p:nvSpPr>
        <p:spPr bwMode="auto">
          <a:xfrm>
            <a:off x="1941513" y="2286000"/>
            <a:ext cx="1673225" cy="137160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3" name="Rectangle 31" descr="Tornadosm"/>
          <p:cNvSpPr>
            <a:spLocks noChangeArrowheads="1"/>
          </p:cNvSpPr>
          <p:nvPr userDrawn="1"/>
        </p:nvSpPr>
        <p:spPr bwMode="auto">
          <a:xfrm>
            <a:off x="3733800" y="2286000"/>
            <a:ext cx="1673225" cy="137160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4" name="Rectangle 32" descr="spaceweather"/>
          <p:cNvSpPr>
            <a:spLocks noChangeArrowheads="1"/>
          </p:cNvSpPr>
          <p:nvPr userDrawn="1"/>
        </p:nvSpPr>
        <p:spPr bwMode="auto">
          <a:xfrm>
            <a:off x="5524500" y="2286000"/>
            <a:ext cx="1673225" cy="137160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5" name="Rectangle 33" descr="winter"/>
          <p:cNvSpPr>
            <a:spLocks noChangeArrowheads="1"/>
          </p:cNvSpPr>
          <p:nvPr userDrawn="1"/>
        </p:nvSpPr>
        <p:spPr bwMode="auto">
          <a:xfrm>
            <a:off x="7316788" y="2286000"/>
            <a:ext cx="1673225" cy="1371600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09800"/>
          </a:xfrm>
          <a:ln/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181600"/>
            <a:ext cx="5486400" cy="1371600"/>
          </a:xfrm>
        </p:spPr>
        <p:txBody>
          <a:bodyPr rIns="182880"/>
          <a:lstStyle>
            <a:lvl1pPr algn="l">
              <a:defRPr sz="240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39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tally Blank">
    <p:bg>
      <p:bgPr>
        <a:gradFill>
          <a:gsLst>
            <a:gs pos="0">
              <a:srgbClr val="7C7C7C"/>
            </a:gs>
            <a:gs pos="100000">
              <a:srgbClr val="00000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54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92C1-2A7F-43C4-9899-C093B8385127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 5:00:48 PM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82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EB783-7A5A-4A0C-94F8-80A82115CB15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 5:00:48 PM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34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C2DB6-8A17-4902-86EB-C7780BEEBCB9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 5:00:48 PM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358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CA98-A44A-4BD9-8A57-E24CA5EA594F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 5:00:48 PM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58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646EF-1790-4C0B-9D7C-022D8A4CBE73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 5:00:48 PM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93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22065A-8032-4301-8FC1-42086C8AA819}" type="datetimeFigureOut">
              <a:rPr lang="en-US">
                <a:solidFill>
                  <a:prstClr val="white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12/2/2013</a:t>
            </a:fld>
            <a:endParaRPr lang="en-US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C12FB-640D-4E75-B6B6-075D80E94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74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105AF-A822-4C02-A4FD-6B8938E1F413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 5:00:48 PM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84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8221-A89A-4310-BBFD-8A924604AFAC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 5:00:48 PM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21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66ECD-37ED-4265-8675-A20DDAC5461C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 5:00:48 PM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42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4310A-FCF8-4D65-93A4-8086A92F7C9E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 5:00:48 PM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0818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7A3A-BCB6-4BCF-BEC2-80496242E3C7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 5:00:48 PM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855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662C3-D832-4021-ACCD-E35A937FE336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 5:00:48 PM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28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095B37-FA24-4B78-B51D-78C62ECC12E1}" type="datetimeFigureOut">
              <a:rPr lang="en-US">
                <a:solidFill>
                  <a:prstClr val="white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12/2/2013</a:t>
            </a:fld>
            <a:endParaRPr lang="en-US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C1F9A-ECE0-4164-923F-B840863BA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2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0F49E4-BCDA-43D7-AC5D-5EFB884BFA67}" type="datetimeFigureOut">
              <a:rPr lang="en-US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12/2/2013</a:t>
            </a:fld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60C98-956C-4EB4-B5F8-1B6619FD4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1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earth2"/>
          <p:cNvPicPr>
            <a:picLocks noChangeAspect="1" noChangeArrowheads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219200"/>
            <a:ext cx="11691938" cy="87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209800"/>
            <a:ext cx="9144000" cy="2971800"/>
          </a:xfrm>
          <a:prstGeom prst="rect">
            <a:avLst/>
          </a:prstGeom>
          <a:solidFill>
            <a:schemeClr val="tx1">
              <a:alpha val="70000"/>
            </a:schemeClr>
          </a:solidFill>
          <a:effectLst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6" name="Rectangle 22" descr="latest_MaxT_conus"/>
          <p:cNvSpPr>
            <a:spLocks noChangeArrowheads="1"/>
          </p:cNvSpPr>
          <p:nvPr userDrawn="1"/>
        </p:nvSpPr>
        <p:spPr bwMode="auto">
          <a:xfrm>
            <a:off x="152400" y="3733800"/>
            <a:ext cx="1673225" cy="13716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7" name="Rectangle 25" descr="Fire"/>
          <p:cNvSpPr>
            <a:spLocks noChangeArrowheads="1"/>
          </p:cNvSpPr>
          <p:nvPr userDrawn="1"/>
        </p:nvSpPr>
        <p:spPr bwMode="auto">
          <a:xfrm>
            <a:off x="1943100" y="3733800"/>
            <a:ext cx="1673225" cy="1371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Rectangle 26" descr="main_Katrina"/>
          <p:cNvSpPr>
            <a:spLocks noChangeArrowheads="1"/>
          </p:cNvSpPr>
          <p:nvPr userDrawn="1"/>
        </p:nvSpPr>
        <p:spPr bwMode="auto">
          <a:xfrm>
            <a:off x="3735388" y="3733800"/>
            <a:ext cx="1673225" cy="13716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9" name="Rectangle 27" descr="flood2"/>
          <p:cNvSpPr>
            <a:spLocks noChangeArrowheads="1"/>
          </p:cNvSpPr>
          <p:nvPr userDrawn="1"/>
        </p:nvSpPr>
        <p:spPr bwMode="auto">
          <a:xfrm>
            <a:off x="5526088" y="3733800"/>
            <a:ext cx="1673225" cy="1371600"/>
          </a:xfrm>
          <a:prstGeom prst="rect">
            <a:avLst/>
          </a:prstGeom>
          <a:blipFill dpi="0" rotWithShape="1">
            <a:blip r:embed="rId7">
              <a:lum bright="12000"/>
            </a:blip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0" name="Rectangle 28" descr="Lightning3"/>
          <p:cNvSpPr>
            <a:spLocks noChangeArrowheads="1"/>
          </p:cNvSpPr>
          <p:nvPr userDrawn="1"/>
        </p:nvSpPr>
        <p:spPr bwMode="auto">
          <a:xfrm>
            <a:off x="7318375" y="3733800"/>
            <a:ext cx="1673225" cy="137160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1" name="Rectangle 29" descr="drought"/>
          <p:cNvSpPr>
            <a:spLocks noChangeArrowheads="1"/>
          </p:cNvSpPr>
          <p:nvPr userDrawn="1"/>
        </p:nvSpPr>
        <p:spPr bwMode="auto">
          <a:xfrm>
            <a:off x="150813" y="2286000"/>
            <a:ext cx="1673225" cy="13716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2" name="Rectangle 30" descr="d2d-sat"/>
          <p:cNvSpPr>
            <a:spLocks noChangeArrowheads="1"/>
          </p:cNvSpPr>
          <p:nvPr userDrawn="1"/>
        </p:nvSpPr>
        <p:spPr bwMode="auto">
          <a:xfrm>
            <a:off x="1941513" y="2286000"/>
            <a:ext cx="1673225" cy="137160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3" name="Rectangle 31" descr="Tornadosm"/>
          <p:cNvSpPr>
            <a:spLocks noChangeArrowheads="1"/>
          </p:cNvSpPr>
          <p:nvPr userDrawn="1"/>
        </p:nvSpPr>
        <p:spPr bwMode="auto">
          <a:xfrm>
            <a:off x="3733800" y="2286000"/>
            <a:ext cx="1673225" cy="137160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4" name="Rectangle 32" descr="spaceweather"/>
          <p:cNvSpPr>
            <a:spLocks noChangeArrowheads="1"/>
          </p:cNvSpPr>
          <p:nvPr userDrawn="1"/>
        </p:nvSpPr>
        <p:spPr bwMode="auto">
          <a:xfrm>
            <a:off x="5524500" y="2286000"/>
            <a:ext cx="1673225" cy="137160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5" name="Rectangle 33" descr="winter"/>
          <p:cNvSpPr>
            <a:spLocks noChangeArrowheads="1"/>
          </p:cNvSpPr>
          <p:nvPr userDrawn="1"/>
        </p:nvSpPr>
        <p:spPr bwMode="auto">
          <a:xfrm>
            <a:off x="7316788" y="2286000"/>
            <a:ext cx="1673225" cy="1371600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09800"/>
          </a:xfrm>
          <a:ln/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181600"/>
            <a:ext cx="5486400" cy="1371600"/>
          </a:xfrm>
        </p:spPr>
        <p:txBody>
          <a:bodyPr rIns="182880"/>
          <a:lstStyle>
            <a:lvl1pPr algn="l">
              <a:defRPr sz="240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9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D556B-21A1-40B2-8390-E90515BCE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20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771900" cy="4953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600200"/>
            <a:ext cx="3771900" cy="4953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BBF41-C3CA-4066-8A94-2AC8AD732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84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304" y="1535113"/>
            <a:ext cx="3810000" cy="639762"/>
          </a:xfrm>
        </p:spPr>
        <p:txBody>
          <a:bodyPr anchor="b"/>
          <a:lstStyle>
            <a:lvl1pPr marL="0" indent="0">
              <a:buNone/>
              <a:defRPr sz="2000" b="0"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304" y="2174875"/>
            <a:ext cx="3810000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6304" y="1535113"/>
            <a:ext cx="3811496" cy="639762"/>
          </a:xfrm>
        </p:spPr>
        <p:txBody>
          <a:bodyPr anchor="b"/>
          <a:lstStyle>
            <a:lvl1pPr marL="0" indent="0">
              <a:buNone/>
              <a:defRPr sz="2000" b="0"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6304" y="2174875"/>
            <a:ext cx="3811496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94202-E5BD-4B2A-8627-596A8CAC2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1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microsoft.com/office/2007/relationships/hdphoto" Target="../media/hdphoto1.wdp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4.png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3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4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EDBE49-0357-456C-BFD9-64E089FB943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Dept of Commerce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NOA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smtClean="0">
                <a:solidFill>
                  <a:srgbClr val="FFFFCC"/>
                </a:solidFill>
              </a:rPr>
              <a:t>National Weather Service	</a:t>
            </a:r>
          </a:p>
        </p:txBody>
      </p:sp>
      <p:pic>
        <p:nvPicPr>
          <p:cNvPr id="1034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88900"/>
            <a:ext cx="233362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1985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10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11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2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1028" name="Picture 8" descr="luxtonEarth_FullPage.pn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7499" b="75555"/>
          <a:stretch>
            <a:fillRect/>
          </a:stretch>
        </p:blipFill>
        <p:spPr bwMode="auto">
          <a:xfrm>
            <a:off x="0" y="0"/>
            <a:ext cx="2057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DED236-C323-4AF8-AE4F-1B4BAEB8B01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2" name="Picture 7" descr="Dept of Commerce Sea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NOA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srgbClr val="FFFFCC"/>
                </a:solidFill>
                <a:latin typeface="Arial" charset="0"/>
              </a:rPr>
              <a:t>National Weather Service	</a:t>
            </a:r>
          </a:p>
        </p:txBody>
      </p:sp>
    </p:spTree>
    <p:extLst>
      <p:ext uri="{BB962C8B-B14F-4D97-AF65-F5344CB8AC3E}">
        <p14:creationId xmlns:p14="http://schemas.microsoft.com/office/powerpoint/2010/main" val="54713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15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16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7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BF0CEC-1971-4DA8-B453-EF6FE66B6CE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Dept of Commerce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NOA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"/>
          <p:cNvSpPr>
            <a:spLocks noChangeArrowheads="1"/>
          </p:cNvSpPr>
          <p:nvPr userDrawn="1"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smtClean="0">
                <a:solidFill>
                  <a:srgbClr val="FFFFCC"/>
                </a:solidFill>
              </a:rPr>
              <a:t>National Weather Service	</a:t>
            </a:r>
          </a:p>
        </p:txBody>
      </p:sp>
      <p:pic>
        <p:nvPicPr>
          <p:cNvPr id="1034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88900"/>
            <a:ext cx="233362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12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8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9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0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EDBE49-0357-456C-BFD9-64E089FB943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Dept of Commerce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NOA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smtClean="0">
                <a:solidFill>
                  <a:srgbClr val="FFFFCC"/>
                </a:solidFill>
              </a:rPr>
              <a:t>National Weather Service	</a:t>
            </a:r>
          </a:p>
        </p:txBody>
      </p:sp>
      <p:pic>
        <p:nvPicPr>
          <p:cNvPr id="1034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88900"/>
            <a:ext cx="233362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6594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10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11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2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1266" y="1233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B8735-83B7-4F90-BAB3-B47106220D53}" type="datetime9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12/2/2013 5:00:48 PM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***DRAFT***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4E38B-D862-4C80-8819-42729BA7D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40533" y="68876"/>
            <a:ext cx="9006190" cy="1190251"/>
            <a:chOff x="68095" y="168702"/>
            <a:chExt cx="9006190" cy="1190251"/>
          </a:xfrm>
        </p:grpSpPr>
        <p:grpSp>
          <p:nvGrpSpPr>
            <p:cNvPr id="7" name="Group 6"/>
            <p:cNvGrpSpPr/>
            <p:nvPr userDrawn="1"/>
          </p:nvGrpSpPr>
          <p:grpSpPr>
            <a:xfrm>
              <a:off x="68095" y="168702"/>
              <a:ext cx="9006190" cy="1005011"/>
              <a:chOff x="4864" y="22697"/>
              <a:chExt cx="9006190" cy="1005011"/>
            </a:xfrm>
          </p:grpSpPr>
          <p:pic>
            <p:nvPicPr>
              <p:cNvPr id="8" name="Picture 7"/>
              <p:cNvPicPr>
                <a:picLocks noChangeAspect="1"/>
              </p:cNvPicPr>
              <p:nvPr userDrawn="1"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4" y="22697"/>
                <a:ext cx="1170056" cy="9906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 userDrawn="1"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18897" y="22697"/>
                <a:ext cx="1292157" cy="1005011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 userDrawn="1"/>
          </p:nvSpPr>
          <p:spPr>
            <a:xfrm>
              <a:off x="162128" y="1313234"/>
              <a:ext cx="8763000" cy="45719"/>
            </a:xfrm>
            <a:prstGeom prst="rect">
              <a:avLst/>
            </a:prstGeom>
            <a:solidFill>
              <a:srgbClr val="0A0A9E"/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13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1508B8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533400"/>
            <a:ext cx="9144000" cy="2057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the Future of the NWS:</a:t>
            </a:r>
            <a:br>
              <a:rPr lang="en-US" sz="4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smtClean="0">
                <a:solidFill>
                  <a:srgbClr val="FFFFCC"/>
                </a:solidFill>
              </a:rPr>
              <a:t>NCEP Product Suite Review</a:t>
            </a:r>
            <a:r>
              <a:rPr lang="en-US" sz="4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en-US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en-US" sz="3600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5410200"/>
            <a:ext cx="9448800" cy="1371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Louis W. </a:t>
            </a:r>
            <a:r>
              <a:rPr lang="en-US" sz="29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Uccellini</a:t>
            </a:r>
            <a:endParaRPr lang="en-US" sz="2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Director,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Weather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                                                      College Park, Maryland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 Assistant Administrator for Weather Services                       December 3, 2013</a:t>
            </a:r>
          </a:p>
        </p:txBody>
      </p:sp>
    </p:spTree>
    <p:extLst>
      <p:ext uri="{BB962C8B-B14F-4D97-AF65-F5344CB8AC3E}">
        <p14:creationId xmlns:p14="http://schemas.microsoft.com/office/powerpoint/2010/main" val="75488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4097338" y="1533525"/>
            <a:ext cx="5046662" cy="5095875"/>
          </a:xfrm>
        </p:spPr>
        <p:txBody>
          <a:bodyPr/>
          <a:lstStyle/>
          <a:p>
            <a:pPr marL="457200" lvl="1" indent="0" algn="ctr">
              <a:spcAft>
                <a:spcPts val="600"/>
              </a:spcAft>
              <a:buFontTx/>
              <a:buNone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</a:rPr>
              <a:t>NWS Strategic Goals</a:t>
            </a:r>
          </a:p>
          <a:p>
            <a:pPr marL="860425" lvl="1" indent="-342900">
              <a:lnSpc>
                <a:spcPts val="2000"/>
              </a:lnSpc>
              <a:spcBef>
                <a:spcPts val="9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solidFill>
                  <a:srgbClr val="002060"/>
                </a:solidFill>
                <a:latin typeface="Calibri" pitchFamily="34" charset="0"/>
              </a:rPr>
              <a:t>Improve Weather Decisions Services</a:t>
            </a:r>
          </a:p>
          <a:p>
            <a:pPr marL="860425" lvl="1" indent="-342900">
              <a:lnSpc>
                <a:spcPts val="2000"/>
              </a:lnSpc>
              <a:spcBef>
                <a:spcPts val="9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solidFill>
                  <a:srgbClr val="002060"/>
                </a:solidFill>
                <a:latin typeface="Calibri" pitchFamily="34" charset="0"/>
              </a:rPr>
              <a:t>Improve Water Forecasting Services</a:t>
            </a:r>
            <a:endParaRPr lang="en-US" sz="1900" dirty="0">
              <a:solidFill>
                <a:srgbClr val="002060"/>
              </a:solidFill>
              <a:latin typeface="Calibri" pitchFamily="34" charset="0"/>
            </a:endParaRPr>
          </a:p>
          <a:p>
            <a:pPr marL="860425" lvl="1" indent="-342900">
              <a:lnSpc>
                <a:spcPts val="2000"/>
              </a:lnSpc>
              <a:spcBef>
                <a:spcPts val="9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solidFill>
                  <a:srgbClr val="002060"/>
                </a:solidFill>
                <a:latin typeface="Calibri" pitchFamily="34" charset="0"/>
              </a:rPr>
              <a:t>Enhance climate services and adapt to climate-related risks</a:t>
            </a:r>
            <a:endParaRPr lang="en-US" sz="1900" dirty="0">
              <a:solidFill>
                <a:srgbClr val="002060"/>
              </a:solidFill>
              <a:latin typeface="Calibri" pitchFamily="34" charset="0"/>
            </a:endParaRPr>
          </a:p>
          <a:p>
            <a:pPr marL="860425" lvl="1" indent="-342900">
              <a:lnSpc>
                <a:spcPts val="2000"/>
              </a:lnSpc>
              <a:spcBef>
                <a:spcPts val="9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solidFill>
                  <a:srgbClr val="002060"/>
                </a:solidFill>
                <a:latin typeface="Calibri" pitchFamily="34" charset="0"/>
              </a:rPr>
              <a:t>Improve sector-relevant information in support of economic productivity</a:t>
            </a:r>
          </a:p>
          <a:p>
            <a:pPr marL="860425" lvl="1" indent="-342900">
              <a:lnSpc>
                <a:spcPts val="2000"/>
              </a:lnSpc>
              <a:spcBef>
                <a:spcPts val="9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solidFill>
                  <a:srgbClr val="002060"/>
                </a:solidFill>
                <a:latin typeface="Calibri" pitchFamily="34" charset="0"/>
              </a:rPr>
              <a:t>Enable environmental forecast services supporting healthy communities and ecosystems</a:t>
            </a:r>
          </a:p>
          <a:p>
            <a:pPr marL="860425" lvl="1" indent="-342900">
              <a:lnSpc>
                <a:spcPts val="2000"/>
              </a:lnSpc>
              <a:spcBef>
                <a:spcPts val="9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solidFill>
                  <a:srgbClr val="002060"/>
                </a:solidFill>
                <a:latin typeface="Calibri" pitchFamily="34" charset="0"/>
              </a:rPr>
              <a:t>Sustain a highly skilled, professional workforce equipped with training, tools, and infrastructure to meet mission</a:t>
            </a:r>
            <a:endParaRPr lang="en-US" sz="1900" dirty="0">
              <a:solidFill>
                <a:srgbClr val="002060"/>
              </a:solidFill>
              <a:latin typeface="Calibri" pitchFamily="34" charset="0"/>
            </a:endParaRPr>
          </a:p>
          <a:p>
            <a:pPr lvl="2">
              <a:defRPr/>
            </a:pPr>
            <a:endParaRPr lang="en-US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en-US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1371600"/>
          </a:xfrm>
        </p:spPr>
        <p:txBody>
          <a:bodyPr/>
          <a:lstStyle/>
          <a:p>
            <a:pPr algn="ctr"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NWS Strategic Outcome: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</a:t>
            </a:r>
            <a:r>
              <a:rPr lang="en-US" sz="3600" dirty="0" smtClean="0">
                <a:latin typeface="Calibri" pitchFamily="34" charset="0"/>
              </a:rPr>
              <a:t>Weather-Ready Nation Strategic Goals</a:t>
            </a:r>
            <a:endParaRPr lang="en-US" sz="2800" i="1" dirty="0" smtClean="0">
              <a:latin typeface="Calibri" pitchFamily="34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200"/>
            <a:ext cx="21336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75000"/>
              </a:spcBef>
              <a:defRPr sz="2800">
                <a:solidFill>
                  <a:srgbClr val="083763"/>
                </a:solidFill>
                <a:latin typeface="Franklin Gothic Medium" pitchFamily="34" charset="0"/>
              </a:defRPr>
            </a:lvl1pPr>
            <a:lvl2pPr marL="742950" indent="-285750" eaLnBrk="0" hangingPunct="0">
              <a:spcBef>
                <a:spcPct val="5000"/>
              </a:spcBef>
              <a:buBlip>
                <a:blip r:embed="rId3"/>
              </a:buBlip>
              <a:defRPr sz="2000">
                <a:solidFill>
                  <a:srgbClr val="083763"/>
                </a:solidFill>
                <a:latin typeface="Franklin Gothic Medium Cond" pitchFamily="34" charset="0"/>
              </a:defRPr>
            </a:lvl2pPr>
            <a:lvl3pPr marL="1143000" indent="-228600" eaLnBrk="0" hangingPunct="0">
              <a:spcBef>
                <a:spcPct val="5000"/>
              </a:spcBef>
              <a:buBlip>
                <a:blip r:embed="rId4"/>
              </a:buBlip>
              <a:defRPr>
                <a:solidFill>
                  <a:srgbClr val="083763"/>
                </a:solidFill>
                <a:latin typeface="Franklin Gothic Medium Cond" pitchFamily="34" charset="0"/>
              </a:defRPr>
            </a:lvl3pPr>
            <a:lvl4pPr marL="1600200" indent="-228600" eaLnBrk="0" hangingPunct="0">
              <a:spcBef>
                <a:spcPct val="5000"/>
              </a:spcBef>
              <a:buBlip>
                <a:blip r:embed="rId5"/>
              </a:buBlip>
              <a:defRPr sz="1600">
                <a:solidFill>
                  <a:srgbClr val="083763"/>
                </a:solidFill>
                <a:latin typeface="Franklin Gothic Medium Cond" pitchFamily="34" charset="0"/>
              </a:defRPr>
            </a:lvl4pPr>
            <a:lvl5pPr marL="2057400" indent="-228600" eaLnBrk="0" hangingPunct="0">
              <a:spcBef>
                <a:spcPct val="5000"/>
              </a:spcBef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</a:defRPr>
            </a:lvl5pPr>
            <a:lvl6pPr marL="25146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</a:defRPr>
            </a:lvl6pPr>
            <a:lvl7pPr marL="29718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</a:defRPr>
            </a:lvl7pPr>
            <a:lvl8pPr marL="34290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</a:defRPr>
            </a:lvl8pPr>
            <a:lvl9pPr marL="3886200" indent="-22860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fld id="{2B8FBFFB-71A7-435E-AC7C-5833A79E777D}" type="slidenum">
              <a:rPr lang="en-US" altLang="en-US" sz="1400" b="1" smtClean="0">
                <a:solidFill>
                  <a:srgbClr val="FFFFCC"/>
                </a:solidFill>
                <a:latin typeface="Calibri" pitchFamily="34" charset="0"/>
                <a:ea typeface="ＭＳ Ｐゴシック" pitchFamily="34" charset="-128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t>2</a:t>
            </a:fld>
            <a:endParaRPr lang="en-US" altLang="en-US" sz="1400" b="1" smtClean="0">
              <a:solidFill>
                <a:srgbClr val="FFFFCC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533525"/>
            <a:ext cx="44195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83763"/>
                </a:solidFill>
                <a:latin typeface="Calibri" panose="020F0502020204030204" pitchFamily="34" charset="0"/>
              </a:rPr>
              <a:t>Strategic </a:t>
            </a:r>
            <a:r>
              <a:rPr lang="en-US" sz="2400" b="1" dirty="0" smtClean="0">
                <a:solidFill>
                  <a:srgbClr val="083763"/>
                </a:solidFill>
                <a:latin typeface="Calibri" panose="020F0502020204030204" pitchFamily="34" charset="0"/>
              </a:rPr>
              <a:t>Outcome: </a:t>
            </a:r>
          </a:p>
          <a:p>
            <a:r>
              <a:rPr lang="en-US" sz="2400" b="1" dirty="0" smtClean="0">
                <a:solidFill>
                  <a:srgbClr val="083763"/>
                </a:solidFill>
                <a:latin typeface="Calibri" panose="020F0502020204030204" pitchFamily="34" charset="0"/>
              </a:rPr>
              <a:t>Weather-Ready Nation</a:t>
            </a:r>
          </a:p>
          <a:p>
            <a:pPr marL="342900" indent="-342900"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83763"/>
                </a:solidFill>
                <a:latin typeface="Calibri" panose="020F0502020204030204" pitchFamily="34" charset="0"/>
              </a:rPr>
              <a:t>Ready</a:t>
            </a:r>
          </a:p>
          <a:p>
            <a:pPr marL="342900" indent="-342900"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83763"/>
                </a:solidFill>
                <a:latin typeface="Calibri" panose="020F0502020204030204" pitchFamily="34" charset="0"/>
              </a:rPr>
              <a:t>Responsive</a:t>
            </a:r>
          </a:p>
          <a:p>
            <a:pPr marL="342900" indent="-342900"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83763"/>
                </a:solidFill>
                <a:latin typeface="Calibri" panose="020F0502020204030204" pitchFamily="34" charset="0"/>
              </a:rPr>
              <a:t>Resilient </a:t>
            </a:r>
            <a:endParaRPr lang="en-US" sz="2000" dirty="0">
              <a:solidFill>
                <a:srgbClr val="083763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3724275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343400" y="1600200"/>
            <a:ext cx="0" cy="44989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609917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83763"/>
                </a:solidFill>
                <a:latin typeface="Calibri" panose="020F0502020204030204" pitchFamily="34" charset="0"/>
              </a:rPr>
              <a:t>Prediction is what makes us unique!</a:t>
            </a:r>
            <a:endParaRPr lang="en-US" sz="2400" b="1" i="1" dirty="0">
              <a:solidFill>
                <a:srgbClr val="083763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89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1" name="Text Box 12"/>
          <p:cNvSpPr txBox="1">
            <a:spLocks noChangeArrowheads="1"/>
          </p:cNvSpPr>
          <p:nvPr/>
        </p:nvSpPr>
        <p:spPr bwMode="auto">
          <a:xfrm>
            <a:off x="1143000" y="4724400"/>
            <a:ext cx="2286000" cy="866775"/>
          </a:xfrm>
          <a:prstGeom prst="rect">
            <a:avLst/>
          </a:prstGeom>
          <a:solidFill>
            <a:schemeClr val="tx1"/>
          </a:solidFill>
          <a:ln w="57150">
            <a:solidFill>
              <a:srgbClr val="006600"/>
            </a:solidFill>
            <a:miter lim="800000"/>
            <a:headEnd/>
            <a:tailEnd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pitchFamily="34" charset="0"/>
              </a:rPr>
              <a:t>North American Ensemble Forecast System</a:t>
            </a:r>
          </a:p>
        </p:txBody>
      </p:sp>
      <p:sp>
        <p:nvSpPr>
          <p:cNvPr id="25630" name="Oval 37"/>
          <p:cNvSpPr>
            <a:spLocks noChangeArrowheads="1"/>
          </p:cNvSpPr>
          <p:nvPr/>
        </p:nvSpPr>
        <p:spPr bwMode="auto">
          <a:xfrm>
            <a:off x="1828800" y="3048000"/>
            <a:ext cx="1447800" cy="1143000"/>
          </a:xfrm>
          <a:prstGeom prst="ellipse">
            <a:avLst/>
          </a:prstGeom>
          <a:solidFill>
            <a:schemeClr val="tx1"/>
          </a:solidFill>
          <a:ln w="57150">
            <a:solidFill>
              <a:srgbClr val="0066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660" name="Rectangle 13"/>
          <p:cNvSpPr>
            <a:spLocks noChangeArrowheads="1"/>
          </p:cNvSpPr>
          <p:nvPr/>
        </p:nvSpPr>
        <p:spPr bwMode="auto">
          <a:xfrm>
            <a:off x="3581400" y="2895600"/>
            <a:ext cx="1828800" cy="914400"/>
          </a:xfrm>
          <a:prstGeom prst="rect">
            <a:avLst/>
          </a:prstGeom>
          <a:solidFill>
            <a:schemeClr val="tx1"/>
          </a:solidFill>
          <a:ln w="57150">
            <a:solidFill>
              <a:srgbClr val="6633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CC66"/>
              </a:solidFill>
              <a:latin typeface="Calibri" pitchFamily="34" charset="0"/>
            </a:endParaRPr>
          </a:p>
        </p:txBody>
      </p:sp>
      <p:sp>
        <p:nvSpPr>
          <p:cNvPr id="25664" name="Oval 37"/>
          <p:cNvSpPr>
            <a:spLocks noChangeArrowheads="1"/>
          </p:cNvSpPr>
          <p:nvPr/>
        </p:nvSpPr>
        <p:spPr bwMode="auto">
          <a:xfrm>
            <a:off x="30163" y="3429000"/>
            <a:ext cx="1447800" cy="838200"/>
          </a:xfrm>
          <a:prstGeom prst="ellipse">
            <a:avLst/>
          </a:prstGeom>
          <a:solidFill>
            <a:schemeClr val="tx1"/>
          </a:solidFill>
          <a:ln w="57150">
            <a:solidFill>
              <a:srgbClr val="006600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668" name="Rectangle 35"/>
          <p:cNvSpPr>
            <a:spLocks noChangeArrowheads="1"/>
          </p:cNvSpPr>
          <p:nvPr/>
        </p:nvSpPr>
        <p:spPr bwMode="auto">
          <a:xfrm>
            <a:off x="152400" y="4648200"/>
            <a:ext cx="838200" cy="1071563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25672" name="Group 87"/>
          <p:cNvGrpSpPr>
            <a:grpSpLocks/>
          </p:cNvGrpSpPr>
          <p:nvPr/>
        </p:nvGrpSpPr>
        <p:grpSpPr bwMode="auto">
          <a:xfrm>
            <a:off x="3581400" y="4419600"/>
            <a:ext cx="1981200" cy="1143000"/>
            <a:chOff x="3230563" y="4470400"/>
            <a:chExt cx="2133600" cy="1076325"/>
          </a:xfrm>
          <a:solidFill>
            <a:schemeClr val="tx1"/>
          </a:solidFill>
        </p:grpSpPr>
        <p:sp>
          <p:nvSpPr>
            <p:cNvPr id="25675" name="TextBox 71"/>
            <p:cNvSpPr txBox="1">
              <a:spLocks noChangeArrowheads="1"/>
            </p:cNvSpPr>
            <p:nvPr/>
          </p:nvSpPr>
          <p:spPr bwMode="auto">
            <a:xfrm rot="-5400000">
              <a:off x="2841219" y="4870063"/>
              <a:ext cx="1076325" cy="276999"/>
            </a:xfrm>
            <a:prstGeom prst="rect">
              <a:avLst/>
            </a:prstGeom>
            <a:grpFill/>
            <a:ln w="127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smtClean="0">
                  <a:solidFill>
                    <a:srgbClr val="000000"/>
                  </a:solidFill>
                  <a:latin typeface="Calibri" pitchFamily="34" charset="0"/>
                </a:rPr>
                <a:t>Regional DA</a:t>
              </a:r>
            </a:p>
          </p:txBody>
        </p:sp>
        <p:sp>
          <p:nvSpPr>
            <p:cNvPr id="25676" name="Rectangle 35"/>
            <p:cNvSpPr>
              <a:spLocks noChangeArrowheads="1"/>
            </p:cNvSpPr>
            <p:nvPr/>
          </p:nvSpPr>
          <p:spPr bwMode="auto">
            <a:xfrm>
              <a:off x="3230563" y="4473575"/>
              <a:ext cx="2133600" cy="1071563"/>
            </a:xfrm>
            <a:prstGeom prst="rect">
              <a:avLst/>
            </a:prstGeom>
            <a:grpFill/>
            <a:ln w="57150">
              <a:solidFill>
                <a:srgbClr val="006600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sp>
        <p:nvSpPr>
          <p:cNvPr id="25618" name="Rectangle 21"/>
          <p:cNvSpPr>
            <a:spLocks noChangeArrowheads="1"/>
          </p:cNvSpPr>
          <p:nvPr/>
        </p:nvSpPr>
        <p:spPr bwMode="auto">
          <a:xfrm>
            <a:off x="6308725" y="2947988"/>
            <a:ext cx="2438400" cy="819150"/>
          </a:xfrm>
          <a:prstGeom prst="rect">
            <a:avLst/>
          </a:prstGeom>
          <a:solidFill>
            <a:schemeClr val="tx1"/>
          </a:solidFill>
          <a:ln w="57150">
            <a:solidFill>
              <a:srgbClr val="6633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622" name="Rectangle 27"/>
          <p:cNvSpPr>
            <a:spLocks noChangeArrowheads="1"/>
          </p:cNvSpPr>
          <p:nvPr/>
        </p:nvSpPr>
        <p:spPr bwMode="auto">
          <a:xfrm>
            <a:off x="6308725" y="3924300"/>
            <a:ext cx="2438400" cy="819150"/>
          </a:xfrm>
          <a:prstGeom prst="rect">
            <a:avLst/>
          </a:prstGeom>
          <a:solidFill>
            <a:schemeClr val="tx1"/>
          </a:solidFill>
          <a:ln w="57150">
            <a:solidFill>
              <a:srgbClr val="6633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623" name="Rectangle 28"/>
          <p:cNvSpPr>
            <a:spLocks noChangeArrowheads="1"/>
          </p:cNvSpPr>
          <p:nvPr/>
        </p:nvSpPr>
        <p:spPr bwMode="auto">
          <a:xfrm>
            <a:off x="6308725" y="4900613"/>
            <a:ext cx="2438400" cy="820737"/>
          </a:xfrm>
          <a:prstGeom prst="rect">
            <a:avLst/>
          </a:prstGeom>
          <a:solidFill>
            <a:schemeClr val="tx1"/>
          </a:solidFill>
          <a:ln w="57150">
            <a:solidFill>
              <a:srgbClr val="663300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A50021"/>
              </a:solidFill>
              <a:latin typeface="Calibri" pitchFamily="34" charset="0"/>
            </a:endParaRPr>
          </a:p>
        </p:txBody>
      </p:sp>
      <p:sp>
        <p:nvSpPr>
          <p:cNvPr id="25624" name="Text Box 29"/>
          <p:cNvSpPr txBox="1">
            <a:spLocks noChangeArrowheads="1"/>
          </p:cNvSpPr>
          <p:nvPr/>
        </p:nvSpPr>
        <p:spPr bwMode="auto">
          <a:xfrm>
            <a:off x="6308725" y="5905500"/>
            <a:ext cx="2438400" cy="646113"/>
          </a:xfrm>
          <a:prstGeom prst="rect">
            <a:avLst/>
          </a:prstGeom>
          <a:solidFill>
            <a:schemeClr val="tx1"/>
          </a:solidFill>
          <a:ln w="57150">
            <a:solidFill>
              <a:srgbClr val="6633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Rapid Refresh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for Aviation</a:t>
            </a:r>
          </a:p>
        </p:txBody>
      </p:sp>
      <p:sp>
        <p:nvSpPr>
          <p:cNvPr id="25602" name="Slide Number Placeholder 4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13ABE50-889C-495D-A700-CF9C1353BC86}" type="slidenum"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4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6384925" y="4976813"/>
            <a:ext cx="1211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Air Quality</a:t>
            </a: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6334125" y="4237038"/>
            <a:ext cx="15255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WRF NMM/ARW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Workstation WRF</a:t>
            </a: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3771900" y="4967288"/>
            <a:ext cx="18430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2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82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2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2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2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</a:rPr>
              <a:t>WRF: ARW, NMM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</a:rPr>
              <a:t>NMMB</a:t>
            </a:r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1066800" y="5181600"/>
            <a:ext cx="2362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26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826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26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26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26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2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latin typeface="Calibri" pitchFamily="34" charset="0"/>
              </a:rPr>
              <a:t>GFS, Canadian Global Model </a:t>
            </a:r>
          </a:p>
        </p:txBody>
      </p:sp>
      <p:pic>
        <p:nvPicPr>
          <p:cNvPr id="25607" name="Picture 7" descr="050511_00_ref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451"/>
          <a:stretch>
            <a:fillRect/>
          </a:stretch>
        </p:blipFill>
        <p:spPr bwMode="auto">
          <a:xfrm>
            <a:off x="7848600" y="3927475"/>
            <a:ext cx="898525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886200" y="3048000"/>
            <a:ext cx="1676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libri" pitchFamily="34" charset="0"/>
              </a:rPr>
              <a:t>Regional NAM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6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</a:rPr>
              <a:t>WRF NMMB </a:t>
            </a:r>
          </a:p>
        </p:txBody>
      </p:sp>
      <p:sp>
        <p:nvSpPr>
          <p:cNvPr id="25609" name="Line 10"/>
          <p:cNvSpPr>
            <a:spLocks noChangeShapeType="1"/>
          </p:cNvSpPr>
          <p:nvPr/>
        </p:nvSpPr>
        <p:spPr bwMode="auto">
          <a:xfrm>
            <a:off x="5486400" y="3733800"/>
            <a:ext cx="762000" cy="38100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10" name="Line 11"/>
          <p:cNvSpPr>
            <a:spLocks noChangeShapeType="1"/>
          </p:cNvSpPr>
          <p:nvPr/>
        </p:nvSpPr>
        <p:spPr bwMode="auto">
          <a:xfrm>
            <a:off x="5486400" y="3276600"/>
            <a:ext cx="714375" cy="61913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12" name="Line 14"/>
          <p:cNvSpPr>
            <a:spLocks noChangeShapeType="1"/>
          </p:cNvSpPr>
          <p:nvPr/>
        </p:nvSpPr>
        <p:spPr bwMode="auto">
          <a:xfrm flipV="1">
            <a:off x="3048000" y="2514600"/>
            <a:ext cx="457200" cy="609600"/>
          </a:xfrm>
          <a:prstGeom prst="line">
            <a:avLst/>
          </a:prstGeom>
          <a:noFill/>
          <a:ln w="635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13" name="Rectangle 15"/>
          <p:cNvSpPr>
            <a:spLocks noChangeArrowheads="1"/>
          </p:cNvSpPr>
          <p:nvPr/>
        </p:nvSpPr>
        <p:spPr bwMode="auto">
          <a:xfrm>
            <a:off x="3505200" y="1600200"/>
            <a:ext cx="1066800" cy="762000"/>
          </a:xfrm>
          <a:prstGeom prst="rect">
            <a:avLst/>
          </a:prstGeom>
          <a:solidFill>
            <a:schemeClr val="tx1"/>
          </a:solidFill>
          <a:ln w="57150">
            <a:solidFill>
              <a:srgbClr val="6666FF"/>
            </a:solidFill>
            <a:miter lim="800000"/>
            <a:headEnd/>
            <a:tailEnd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614" name="Text Box 16"/>
          <p:cNvSpPr txBox="1">
            <a:spLocks noChangeArrowheads="1"/>
          </p:cNvSpPr>
          <p:nvPr/>
        </p:nvSpPr>
        <p:spPr bwMode="auto">
          <a:xfrm>
            <a:off x="3352800" y="1590675"/>
            <a:ext cx="13716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pitchFamily="34" charset="0"/>
              </a:rPr>
              <a:t>Hurricane </a:t>
            </a: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GFDL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HWRF</a:t>
            </a:r>
          </a:p>
        </p:txBody>
      </p:sp>
      <p:sp>
        <p:nvSpPr>
          <p:cNvPr id="25615" name="Text Box 17"/>
          <p:cNvSpPr txBox="1">
            <a:spLocks noChangeArrowheads="1"/>
          </p:cNvSpPr>
          <p:nvPr/>
        </p:nvSpPr>
        <p:spPr bwMode="auto">
          <a:xfrm>
            <a:off x="1828800" y="3260725"/>
            <a:ext cx="14478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Global</a:t>
            </a:r>
          </a:p>
          <a:p>
            <a:pPr algn="ctr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Forecast</a:t>
            </a:r>
          </a:p>
          <a:p>
            <a:pPr algn="ctr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Calibri" pitchFamily="34" charset="0"/>
              </a:rPr>
              <a:t>System</a:t>
            </a:r>
          </a:p>
        </p:txBody>
      </p:sp>
      <p:pic>
        <p:nvPicPr>
          <p:cNvPr id="25616" name="Picture 18" descr="NJplu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8" r="21671"/>
          <a:stretch>
            <a:fillRect/>
          </a:stretch>
        </p:blipFill>
        <p:spPr bwMode="auto">
          <a:xfrm>
            <a:off x="7785100" y="2984500"/>
            <a:ext cx="91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7" name="Text Box 20"/>
          <p:cNvSpPr txBox="1">
            <a:spLocks noChangeArrowheads="1"/>
          </p:cNvSpPr>
          <p:nvPr/>
        </p:nvSpPr>
        <p:spPr bwMode="auto">
          <a:xfrm>
            <a:off x="6384925" y="2976563"/>
            <a:ext cx="1447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pitchFamily="34" charset="0"/>
              </a:rPr>
              <a:t>Dispersion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</a:rPr>
              <a:t>ARL/HYSPLIT</a:t>
            </a:r>
          </a:p>
        </p:txBody>
      </p:sp>
      <p:grpSp>
        <p:nvGrpSpPr>
          <p:cNvPr id="25619" name="Group 22"/>
          <p:cNvGrpSpPr>
            <a:grpSpLocks/>
          </p:cNvGrpSpPr>
          <p:nvPr/>
        </p:nvGrpSpPr>
        <p:grpSpPr bwMode="auto">
          <a:xfrm>
            <a:off x="7786688" y="4953000"/>
            <a:ext cx="930274" cy="722900"/>
            <a:chOff x="384" y="2722"/>
            <a:chExt cx="2256" cy="1598"/>
          </a:xfrm>
        </p:grpSpPr>
        <p:pic>
          <p:nvPicPr>
            <p:cNvPr id="25682" name="Picture 23" descr="2004072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722"/>
              <a:ext cx="2256" cy="1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83" name="Text Box 24"/>
            <p:cNvSpPr txBox="1">
              <a:spLocks noChangeArrowheads="1"/>
            </p:cNvSpPr>
            <p:nvPr/>
          </p:nvSpPr>
          <p:spPr bwMode="auto">
            <a:xfrm>
              <a:off x="1288" y="3865"/>
              <a:ext cx="1334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600" b="1" dirty="0" smtClean="0">
                  <a:solidFill>
                    <a:srgbClr val="FFFFFF"/>
                  </a:solidFill>
                  <a:latin typeface="Garamond" pitchFamily="18" charset="0"/>
                  <a:cs typeface="Arial" charset="0"/>
                </a:rPr>
                <a:t>Forecast</a:t>
              </a:r>
            </a:p>
          </p:txBody>
        </p:sp>
      </p:grpSp>
      <p:pic>
        <p:nvPicPr>
          <p:cNvPr id="25620" name="Picture 25" descr="cape0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6" t="24426" b="20480"/>
          <a:stretch>
            <a:fillRect/>
          </a:stretch>
        </p:blipFill>
        <p:spPr bwMode="auto">
          <a:xfrm>
            <a:off x="8036960" y="5943600"/>
            <a:ext cx="726040" cy="5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1" name="Text Box 26"/>
          <p:cNvSpPr txBox="1">
            <a:spLocks noChangeArrowheads="1"/>
          </p:cNvSpPr>
          <p:nvPr/>
        </p:nvSpPr>
        <p:spPr bwMode="auto">
          <a:xfrm>
            <a:off x="6324600" y="3919538"/>
            <a:ext cx="2225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pitchFamily="34" charset="0"/>
              </a:rPr>
              <a:t>Severe Weather</a:t>
            </a:r>
          </a:p>
        </p:txBody>
      </p:sp>
      <p:sp>
        <p:nvSpPr>
          <p:cNvPr id="25625" name="Rectangle 30"/>
          <p:cNvSpPr>
            <a:spLocks noChangeArrowheads="1"/>
          </p:cNvSpPr>
          <p:nvPr/>
        </p:nvSpPr>
        <p:spPr bwMode="auto">
          <a:xfrm>
            <a:off x="1728788" y="1219200"/>
            <a:ext cx="1524000" cy="1066800"/>
          </a:xfrm>
          <a:prstGeom prst="rect">
            <a:avLst/>
          </a:prstGeom>
          <a:solidFill>
            <a:schemeClr val="tx1"/>
          </a:solidFill>
          <a:ln w="6350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626" name="Text Box 31"/>
          <p:cNvSpPr txBox="1">
            <a:spLocks noChangeArrowheads="1"/>
          </p:cNvSpPr>
          <p:nvPr/>
        </p:nvSpPr>
        <p:spPr bwMode="auto">
          <a:xfrm>
            <a:off x="1700213" y="1219200"/>
            <a:ext cx="1589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pitchFamily="34" charset="0"/>
              </a:rPr>
              <a:t>Climate Forecast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pitchFamily="34" charset="0"/>
              </a:rPr>
              <a:t>System</a:t>
            </a:r>
          </a:p>
        </p:txBody>
      </p:sp>
      <p:sp>
        <p:nvSpPr>
          <p:cNvPr id="25627" name="Line 32"/>
          <p:cNvSpPr>
            <a:spLocks noChangeShapeType="1"/>
          </p:cNvSpPr>
          <p:nvPr/>
        </p:nvSpPr>
        <p:spPr bwMode="auto">
          <a:xfrm flipH="1">
            <a:off x="2362200" y="4267200"/>
            <a:ext cx="76200" cy="381000"/>
          </a:xfrm>
          <a:prstGeom prst="line">
            <a:avLst/>
          </a:prstGeom>
          <a:noFill/>
          <a:ln w="635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28" name="Text Box 34"/>
          <p:cNvSpPr txBox="1">
            <a:spLocks noChangeArrowheads="1"/>
          </p:cNvSpPr>
          <p:nvPr/>
        </p:nvSpPr>
        <p:spPr bwMode="auto">
          <a:xfrm>
            <a:off x="3713163" y="4470400"/>
            <a:ext cx="1981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pitchFamily="34" charset="0"/>
              </a:rPr>
              <a:t>Short-Range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pitchFamily="34" charset="0"/>
              </a:rPr>
              <a:t>Ensemble Forecast</a:t>
            </a:r>
          </a:p>
        </p:txBody>
      </p:sp>
      <p:sp>
        <p:nvSpPr>
          <p:cNvPr id="25629" name="Line 36"/>
          <p:cNvSpPr>
            <a:spLocks noChangeShapeType="1"/>
          </p:cNvSpPr>
          <p:nvPr/>
        </p:nvSpPr>
        <p:spPr bwMode="auto">
          <a:xfrm>
            <a:off x="1509713" y="3810000"/>
            <a:ext cx="304800" cy="0"/>
          </a:xfrm>
          <a:prstGeom prst="line">
            <a:avLst/>
          </a:prstGeom>
          <a:noFill/>
          <a:ln w="57150">
            <a:solidFill>
              <a:schemeClr val="accent4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31" name="Line 38"/>
          <p:cNvSpPr>
            <a:spLocks noChangeShapeType="1"/>
          </p:cNvSpPr>
          <p:nvPr/>
        </p:nvSpPr>
        <p:spPr bwMode="auto">
          <a:xfrm flipV="1">
            <a:off x="3276600" y="3200400"/>
            <a:ext cx="228600" cy="114300"/>
          </a:xfrm>
          <a:prstGeom prst="line">
            <a:avLst/>
          </a:prstGeom>
          <a:noFill/>
          <a:ln w="571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32" name="Line 39"/>
          <p:cNvSpPr>
            <a:spLocks noChangeShapeType="1"/>
          </p:cNvSpPr>
          <p:nvPr/>
        </p:nvSpPr>
        <p:spPr bwMode="auto">
          <a:xfrm>
            <a:off x="3200400" y="4008438"/>
            <a:ext cx="457200" cy="381000"/>
          </a:xfrm>
          <a:prstGeom prst="line">
            <a:avLst/>
          </a:prstGeom>
          <a:noFill/>
          <a:ln w="635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33" name="Line 40"/>
          <p:cNvSpPr>
            <a:spLocks noChangeShapeType="1"/>
          </p:cNvSpPr>
          <p:nvPr/>
        </p:nvSpPr>
        <p:spPr bwMode="auto">
          <a:xfrm>
            <a:off x="5410200" y="3886200"/>
            <a:ext cx="838200" cy="106680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34" name="Rectangle 42"/>
          <p:cNvSpPr>
            <a:spLocks noGrp="1" noChangeArrowheads="1"/>
          </p:cNvSpPr>
          <p:nvPr>
            <p:ph type="title" idx="4294967295"/>
          </p:nvPr>
        </p:nvSpPr>
        <p:spPr>
          <a:xfrm>
            <a:off x="850534" y="76200"/>
            <a:ext cx="7531466" cy="990600"/>
          </a:xfrm>
        </p:spPr>
        <p:txBody>
          <a:bodyPr/>
          <a:lstStyle/>
          <a:p>
            <a:pPr algn="ctr" eaLnBrk="1" hangingPunct="1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NOAA’s Model Production Suite</a:t>
            </a:r>
          </a:p>
        </p:txBody>
      </p:sp>
      <p:sp>
        <p:nvSpPr>
          <p:cNvPr id="25638" name="Line 46"/>
          <p:cNvSpPr>
            <a:spLocks noChangeShapeType="1"/>
          </p:cNvSpPr>
          <p:nvPr/>
        </p:nvSpPr>
        <p:spPr bwMode="auto">
          <a:xfrm>
            <a:off x="1905000" y="17526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39" name="Text Box 47"/>
          <p:cNvSpPr txBox="1">
            <a:spLocks noChangeArrowheads="1"/>
          </p:cNvSpPr>
          <p:nvPr/>
        </p:nvSpPr>
        <p:spPr bwMode="auto">
          <a:xfrm>
            <a:off x="1828800" y="1733550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pitchFamily="34" charset="0"/>
              </a:rPr>
              <a:t>GFS</a:t>
            </a: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en-US" sz="1400" b="1" smtClean="0">
                <a:solidFill>
                  <a:srgbClr val="000000"/>
                </a:solidFill>
                <a:latin typeface="Calibri" pitchFamily="34" charset="0"/>
              </a:rPr>
              <a:t>MOM4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pitchFamily="34" charset="0"/>
              </a:rPr>
              <a:t>NOAH  Sea Ice</a:t>
            </a:r>
          </a:p>
        </p:txBody>
      </p:sp>
      <p:sp>
        <p:nvSpPr>
          <p:cNvPr id="25640" name="Rectangle 48"/>
          <p:cNvSpPr>
            <a:spLocks noChangeArrowheads="1"/>
          </p:cNvSpPr>
          <p:nvPr/>
        </p:nvSpPr>
        <p:spPr bwMode="auto">
          <a:xfrm>
            <a:off x="2057400" y="6629400"/>
            <a:ext cx="2362200" cy="228600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Calibri" pitchFamily="34" charset="0"/>
              </a:rPr>
              <a:t>NOAH Land Surface Model</a:t>
            </a:r>
          </a:p>
        </p:txBody>
      </p:sp>
      <p:sp>
        <p:nvSpPr>
          <p:cNvPr id="25641" name="Line 49"/>
          <p:cNvSpPr>
            <a:spLocks noChangeShapeType="1"/>
          </p:cNvSpPr>
          <p:nvPr/>
        </p:nvSpPr>
        <p:spPr bwMode="auto">
          <a:xfrm flipV="1">
            <a:off x="4662510" y="1981200"/>
            <a:ext cx="443611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42" name="Text Box 50"/>
          <p:cNvSpPr txBox="1">
            <a:spLocks noChangeArrowheads="1"/>
          </p:cNvSpPr>
          <p:nvPr/>
        </p:nvSpPr>
        <p:spPr bwMode="auto">
          <a:xfrm>
            <a:off x="4533900" y="1600200"/>
            <a:ext cx="7008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Calibri" pitchFamily="34" charset="0"/>
              </a:rPr>
              <a:t>Coupled</a:t>
            </a:r>
          </a:p>
        </p:txBody>
      </p:sp>
      <p:sp>
        <p:nvSpPr>
          <p:cNvPr id="25643" name="Text Box 51"/>
          <p:cNvSpPr txBox="1">
            <a:spLocks noChangeArrowheads="1"/>
          </p:cNvSpPr>
          <p:nvPr/>
        </p:nvSpPr>
        <p:spPr bwMode="auto">
          <a:xfrm>
            <a:off x="44450" y="3549650"/>
            <a:ext cx="144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pitchFamily="34" charset="0"/>
              </a:rPr>
              <a:t>Global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pitchFamily="34" charset="0"/>
              </a:rPr>
              <a:t>Assimilation</a:t>
            </a:r>
          </a:p>
        </p:txBody>
      </p:sp>
      <p:sp>
        <p:nvSpPr>
          <p:cNvPr id="25644" name="Oval 52"/>
          <p:cNvSpPr>
            <a:spLocks noChangeArrowheads="1"/>
          </p:cNvSpPr>
          <p:nvPr/>
        </p:nvSpPr>
        <p:spPr bwMode="auto">
          <a:xfrm>
            <a:off x="76200" y="2286000"/>
            <a:ext cx="1447800" cy="2286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645" name="Arc 53"/>
          <p:cNvSpPr>
            <a:spLocks/>
          </p:cNvSpPr>
          <p:nvPr/>
        </p:nvSpPr>
        <p:spPr bwMode="auto">
          <a:xfrm rot="1074670" flipV="1">
            <a:off x="638175" y="3197225"/>
            <a:ext cx="296863" cy="152400"/>
          </a:xfrm>
          <a:custGeom>
            <a:avLst/>
            <a:gdLst>
              <a:gd name="T0" fmla="*/ 2147483647 w 20671"/>
              <a:gd name="T1" fmla="*/ 0 h 21585"/>
              <a:gd name="T2" fmla="*/ 2147483647 w 20671"/>
              <a:gd name="T3" fmla="*/ 2147483647 h 21585"/>
              <a:gd name="T4" fmla="*/ 0 w 20671"/>
              <a:gd name="T5" fmla="*/ 2147483647 h 21585"/>
              <a:gd name="T6" fmla="*/ 0 60000 65536"/>
              <a:gd name="T7" fmla="*/ 0 60000 65536"/>
              <a:gd name="T8" fmla="*/ 0 60000 65536"/>
              <a:gd name="T9" fmla="*/ 0 w 20671"/>
              <a:gd name="T10" fmla="*/ 0 h 21585"/>
              <a:gd name="T11" fmla="*/ 20671 w 20671"/>
              <a:gd name="T12" fmla="*/ 21585 h 215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671" h="21585" fill="none" extrusionOk="0">
                <a:moveTo>
                  <a:pt x="793" y="-1"/>
                </a:moveTo>
                <a:cubicBezTo>
                  <a:pt x="10009" y="338"/>
                  <a:pt x="17994" y="6491"/>
                  <a:pt x="20670" y="15318"/>
                </a:cubicBezTo>
              </a:path>
              <a:path w="20671" h="21585" stroke="0" extrusionOk="0">
                <a:moveTo>
                  <a:pt x="793" y="-1"/>
                </a:moveTo>
                <a:cubicBezTo>
                  <a:pt x="10009" y="338"/>
                  <a:pt x="17994" y="6491"/>
                  <a:pt x="20670" y="15318"/>
                </a:cubicBezTo>
                <a:lnTo>
                  <a:pt x="0" y="21585"/>
                </a:lnTo>
                <a:lnTo>
                  <a:pt x="793" y="-1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5646" name="Picture 54" descr="MCj0424780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1038225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47" name="Line 56"/>
          <p:cNvSpPr>
            <a:spLocks noChangeShapeType="1"/>
          </p:cNvSpPr>
          <p:nvPr/>
        </p:nvSpPr>
        <p:spPr bwMode="auto">
          <a:xfrm>
            <a:off x="3954463" y="49530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48" name="Line 57"/>
          <p:cNvSpPr>
            <a:spLocks noChangeShapeType="1"/>
          </p:cNvSpPr>
          <p:nvPr/>
        </p:nvSpPr>
        <p:spPr bwMode="auto">
          <a:xfrm>
            <a:off x="1295400" y="5208588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49" name="Line 58"/>
          <p:cNvSpPr>
            <a:spLocks noChangeShapeType="1"/>
          </p:cNvSpPr>
          <p:nvPr/>
        </p:nvSpPr>
        <p:spPr bwMode="auto">
          <a:xfrm>
            <a:off x="3568700" y="1877199"/>
            <a:ext cx="927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50" name="Freeform 60"/>
          <p:cNvSpPr>
            <a:spLocks/>
          </p:cNvSpPr>
          <p:nvPr/>
        </p:nvSpPr>
        <p:spPr bwMode="auto">
          <a:xfrm>
            <a:off x="914400" y="2424113"/>
            <a:ext cx="595313" cy="876300"/>
          </a:xfrm>
          <a:custGeom>
            <a:avLst/>
            <a:gdLst>
              <a:gd name="T0" fmla="*/ 2147483647 w 400"/>
              <a:gd name="T1" fmla="*/ 0 h 528"/>
              <a:gd name="T2" fmla="*/ 2147483647 w 400"/>
              <a:gd name="T3" fmla="*/ 2147483647 h 528"/>
              <a:gd name="T4" fmla="*/ 2147483647 w 400"/>
              <a:gd name="T5" fmla="*/ 2147483647 h 528"/>
              <a:gd name="T6" fmla="*/ 0 60000 65536"/>
              <a:gd name="T7" fmla="*/ 0 60000 65536"/>
              <a:gd name="T8" fmla="*/ 0 60000 65536"/>
              <a:gd name="T9" fmla="*/ 0 w 400"/>
              <a:gd name="T10" fmla="*/ 0 h 528"/>
              <a:gd name="T11" fmla="*/ 400 w 40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" h="528">
                <a:moveTo>
                  <a:pt x="400" y="0"/>
                </a:moveTo>
                <a:cubicBezTo>
                  <a:pt x="264" y="100"/>
                  <a:pt x="128" y="200"/>
                  <a:pt x="64" y="288"/>
                </a:cubicBezTo>
                <a:cubicBezTo>
                  <a:pt x="0" y="376"/>
                  <a:pt x="24" y="488"/>
                  <a:pt x="16" y="52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51" name="Freeform 61"/>
          <p:cNvSpPr>
            <a:spLocks/>
          </p:cNvSpPr>
          <p:nvPr/>
        </p:nvSpPr>
        <p:spPr bwMode="auto">
          <a:xfrm flipH="1">
            <a:off x="100013" y="2428875"/>
            <a:ext cx="568325" cy="881063"/>
          </a:xfrm>
          <a:custGeom>
            <a:avLst/>
            <a:gdLst>
              <a:gd name="T0" fmla="*/ 2147483647 w 400"/>
              <a:gd name="T1" fmla="*/ 0 h 528"/>
              <a:gd name="T2" fmla="*/ 2147483647 w 400"/>
              <a:gd name="T3" fmla="*/ 2147483647 h 528"/>
              <a:gd name="T4" fmla="*/ 2147483647 w 400"/>
              <a:gd name="T5" fmla="*/ 2147483647 h 528"/>
              <a:gd name="T6" fmla="*/ 0 60000 65536"/>
              <a:gd name="T7" fmla="*/ 0 60000 65536"/>
              <a:gd name="T8" fmla="*/ 0 60000 65536"/>
              <a:gd name="T9" fmla="*/ 0 w 400"/>
              <a:gd name="T10" fmla="*/ 0 h 528"/>
              <a:gd name="T11" fmla="*/ 400 w 40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" h="528">
                <a:moveTo>
                  <a:pt x="400" y="0"/>
                </a:moveTo>
                <a:cubicBezTo>
                  <a:pt x="264" y="100"/>
                  <a:pt x="128" y="200"/>
                  <a:pt x="64" y="288"/>
                </a:cubicBezTo>
                <a:cubicBezTo>
                  <a:pt x="0" y="376"/>
                  <a:pt x="24" y="488"/>
                  <a:pt x="16" y="52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52" name="Line 63"/>
          <p:cNvSpPr>
            <a:spLocks noChangeShapeType="1"/>
          </p:cNvSpPr>
          <p:nvPr/>
        </p:nvSpPr>
        <p:spPr bwMode="auto">
          <a:xfrm>
            <a:off x="6477000" y="33528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5653" name="Group 56"/>
          <p:cNvGrpSpPr>
            <a:grpSpLocks/>
          </p:cNvGrpSpPr>
          <p:nvPr/>
        </p:nvGrpSpPr>
        <p:grpSpPr bwMode="auto">
          <a:xfrm>
            <a:off x="5224462" y="1423987"/>
            <a:ext cx="1600200" cy="1181100"/>
            <a:chOff x="3291" y="897"/>
            <a:chExt cx="1008" cy="744"/>
          </a:xfrm>
          <a:solidFill>
            <a:schemeClr val="tx1"/>
          </a:solidFill>
        </p:grpSpPr>
        <p:grpSp>
          <p:nvGrpSpPr>
            <p:cNvPr id="25678" name="Group 58"/>
            <p:cNvGrpSpPr>
              <a:grpSpLocks/>
            </p:cNvGrpSpPr>
            <p:nvPr/>
          </p:nvGrpSpPr>
          <p:grpSpPr bwMode="auto">
            <a:xfrm>
              <a:off x="3291" y="897"/>
              <a:ext cx="1008" cy="744"/>
              <a:chOff x="3291" y="897"/>
              <a:chExt cx="1008" cy="744"/>
            </a:xfrm>
            <a:grpFill/>
          </p:grpSpPr>
          <p:sp>
            <p:nvSpPr>
              <p:cNvPr id="25681" name="Text Box 64"/>
              <p:cNvSpPr txBox="1">
                <a:spLocks noChangeArrowheads="1"/>
              </p:cNvSpPr>
              <p:nvPr/>
            </p:nvSpPr>
            <p:spPr bwMode="auto">
              <a:xfrm>
                <a:off x="3291" y="897"/>
                <a:ext cx="1008" cy="744"/>
              </a:xfrm>
              <a:prstGeom prst="rect">
                <a:avLst/>
              </a:prstGeom>
              <a:grpFill/>
              <a:ln w="57150">
                <a:solidFill>
                  <a:srgbClr val="33CCFF"/>
                </a:solidFill>
                <a:miter lim="800000"/>
                <a:headEnd/>
                <a:tailEnd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 smtClean="0">
                    <a:solidFill>
                      <a:srgbClr val="000000"/>
                    </a:solidFill>
                    <a:latin typeface="Calibri" pitchFamily="34" charset="0"/>
                  </a:rPr>
                  <a:t>Oceans</a:t>
                </a:r>
              </a:p>
              <a:p>
                <a:pPr eaLnBrk="1" fontAlgn="base" hangingPunct="1">
                  <a:spcBef>
                    <a:spcPct val="4000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000000"/>
                    </a:solidFill>
                    <a:latin typeface="Calibri" pitchFamily="34" charset="0"/>
                  </a:rPr>
                  <a:t>HYCOM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sz="1100" dirty="0" smtClean="0">
                  <a:solidFill>
                    <a:srgbClr val="000000"/>
                  </a:solidFill>
                  <a:latin typeface="Calibri" pitchFamily="34" charset="0"/>
                </a:endParaRP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 err="1" smtClean="0">
                    <a:solidFill>
                      <a:srgbClr val="000000"/>
                    </a:solidFill>
                    <a:latin typeface="Calibri" pitchFamily="34" charset="0"/>
                  </a:rPr>
                  <a:t>WaveWatch</a:t>
                </a:r>
                <a:r>
                  <a:rPr lang="en-US" sz="1100" dirty="0" smtClean="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 smtClean="0">
                    <a:solidFill>
                      <a:srgbClr val="000000"/>
                    </a:solidFill>
                    <a:latin typeface="Calibri" pitchFamily="34" charset="0"/>
                  </a:rPr>
                  <a:t>III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sz="700" b="1" dirty="0" smtClean="0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pic>
            <p:nvPicPr>
              <p:cNvPr id="25679" name="Picture 19" descr="aofs_sst_nowcast_natl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250" t="-1666" r="-1250" b="-1666"/>
              <a:stretch>
                <a:fillRect/>
              </a:stretch>
            </p:blipFill>
            <p:spPr bwMode="auto">
              <a:xfrm>
                <a:off x="3785" y="899"/>
                <a:ext cx="508" cy="370"/>
              </a:xfrm>
              <a:prstGeom prst="rect">
                <a:avLst/>
              </a:prstGeom>
              <a:grpFill/>
              <a:ln w="19050">
                <a:solidFill>
                  <a:srgbClr val="33CCFF"/>
                </a:solidFill>
                <a:miter lim="800000"/>
                <a:headEnd/>
                <a:tailEnd/>
              </a:ln>
              <a:extLst/>
            </p:spPr>
          </p:pic>
          <p:pic>
            <p:nvPicPr>
              <p:cNvPr id="25680" name="Picture 62" descr="izzy_24h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7" y="1316"/>
                <a:ext cx="416" cy="323"/>
              </a:xfrm>
              <a:prstGeom prst="rect">
                <a:avLst/>
              </a:prstGeom>
              <a:grpFill/>
              <a:ln w="9525">
                <a:solidFill>
                  <a:srgbClr val="33CCFF"/>
                </a:solidFill>
                <a:miter lim="800000"/>
                <a:headEnd/>
                <a:tailEnd/>
              </a:ln>
              <a:extLst/>
            </p:spPr>
          </p:pic>
        </p:grpSp>
        <p:sp>
          <p:nvSpPr>
            <p:cNvPr id="25677" name="Line 59"/>
            <p:cNvSpPr>
              <a:spLocks noChangeShapeType="1"/>
            </p:cNvSpPr>
            <p:nvPr/>
          </p:nvSpPr>
          <p:spPr bwMode="auto">
            <a:xfrm>
              <a:off x="3336" y="1257"/>
              <a:ext cx="386" cy="0"/>
            </a:xfrm>
            <a:prstGeom prst="line">
              <a:avLst/>
            </a:prstGeom>
            <a:grpFill/>
            <a:ln w="9525">
              <a:solidFill>
                <a:srgbClr val="33CCFF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5654" name="Line 65"/>
          <p:cNvSpPr>
            <a:spLocks noChangeShapeType="1"/>
          </p:cNvSpPr>
          <p:nvPr/>
        </p:nvSpPr>
        <p:spPr bwMode="auto">
          <a:xfrm>
            <a:off x="6434138" y="5305425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55" name="Text Box 66"/>
          <p:cNvSpPr txBox="1">
            <a:spLocks noChangeArrowheads="1"/>
          </p:cNvSpPr>
          <p:nvPr/>
        </p:nvSpPr>
        <p:spPr bwMode="auto">
          <a:xfrm>
            <a:off x="6443663" y="5386388"/>
            <a:ext cx="1184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NAM/CMAQ</a:t>
            </a:r>
          </a:p>
        </p:txBody>
      </p:sp>
      <p:sp>
        <p:nvSpPr>
          <p:cNvPr id="25656" name="Line 67"/>
          <p:cNvSpPr>
            <a:spLocks noChangeShapeType="1"/>
          </p:cNvSpPr>
          <p:nvPr/>
        </p:nvSpPr>
        <p:spPr bwMode="auto">
          <a:xfrm>
            <a:off x="6415088" y="4224338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5657" name="Picture 6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7" b="26651"/>
          <a:stretch>
            <a:fillRect/>
          </a:stretch>
        </p:blipFill>
        <p:spPr bwMode="auto">
          <a:xfrm>
            <a:off x="1524000" y="5638800"/>
            <a:ext cx="3429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59" name="TextBox 70"/>
          <p:cNvSpPr txBox="1">
            <a:spLocks noChangeArrowheads="1"/>
          </p:cNvSpPr>
          <p:nvPr/>
        </p:nvSpPr>
        <p:spPr bwMode="auto">
          <a:xfrm rot="-5400000">
            <a:off x="3337719" y="3126581"/>
            <a:ext cx="923925" cy="461963"/>
          </a:xfrm>
          <a:prstGeom prst="rect">
            <a:avLst/>
          </a:prstGeom>
          <a:solidFill>
            <a:srgbClr val="00B0F0"/>
          </a:solidFill>
          <a:ln w="12700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Calibri" pitchFamily="34" charset="0"/>
              </a:rPr>
              <a:t>Regional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Calibri" pitchFamily="34" charset="0"/>
              </a:rPr>
              <a:t>DA</a:t>
            </a:r>
          </a:p>
        </p:txBody>
      </p:sp>
      <p:sp>
        <p:nvSpPr>
          <p:cNvPr id="25661" name="Line 56"/>
          <p:cNvSpPr>
            <a:spLocks noChangeShapeType="1"/>
          </p:cNvSpPr>
          <p:nvPr/>
        </p:nvSpPr>
        <p:spPr bwMode="auto">
          <a:xfrm>
            <a:off x="4084638" y="336867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62" name="Text Box 6"/>
          <p:cNvSpPr txBox="1">
            <a:spLocks noChangeArrowheads="1"/>
          </p:cNvSpPr>
          <p:nvPr/>
        </p:nvSpPr>
        <p:spPr bwMode="auto">
          <a:xfrm>
            <a:off x="420688" y="2686050"/>
            <a:ext cx="773112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000000"/>
                </a:solidFill>
                <a:latin typeface="Calibri" pitchFamily="34" charset="0"/>
              </a:rPr>
              <a:t>Satellites + Radar</a:t>
            </a:r>
          </a:p>
          <a:p>
            <a:pPr algn="ctr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000000"/>
                </a:solidFill>
                <a:latin typeface="Calibri" pitchFamily="34" charset="0"/>
              </a:rPr>
              <a:t>99.9%</a:t>
            </a:r>
          </a:p>
        </p:txBody>
      </p:sp>
      <p:sp>
        <p:nvSpPr>
          <p:cNvPr id="25663" name="Text Box 33"/>
          <p:cNvSpPr txBox="1">
            <a:spLocks noChangeArrowheads="1"/>
          </p:cNvSpPr>
          <p:nvPr/>
        </p:nvSpPr>
        <p:spPr bwMode="auto">
          <a:xfrm>
            <a:off x="415925" y="2487613"/>
            <a:ext cx="7937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</a:rPr>
              <a:t>~2B </a:t>
            </a:r>
            <a:r>
              <a:rPr lang="en-US" sz="900" dirty="0" err="1" smtClean="0">
                <a:solidFill>
                  <a:srgbClr val="000000"/>
                </a:solidFill>
                <a:latin typeface="Calibri" pitchFamily="34" charset="0"/>
              </a:rPr>
              <a:t>Obs</a:t>
            </a:r>
            <a:r>
              <a:rPr lang="en-US" sz="900" dirty="0" smtClean="0">
                <a:solidFill>
                  <a:srgbClr val="000000"/>
                </a:solidFill>
                <a:latin typeface="Calibri" pitchFamily="34" charset="0"/>
              </a:rPr>
              <a:t>/Day</a:t>
            </a:r>
          </a:p>
        </p:txBody>
      </p:sp>
      <p:sp>
        <p:nvSpPr>
          <p:cNvPr id="25665" name="Line 9"/>
          <p:cNvSpPr>
            <a:spLocks noChangeShapeType="1"/>
          </p:cNvSpPr>
          <p:nvPr/>
        </p:nvSpPr>
        <p:spPr bwMode="auto">
          <a:xfrm>
            <a:off x="4419600" y="3856038"/>
            <a:ext cx="76200" cy="53340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66" name="Text Box 64"/>
          <p:cNvSpPr txBox="1">
            <a:spLocks noChangeArrowheads="1"/>
          </p:cNvSpPr>
          <p:nvPr/>
        </p:nvSpPr>
        <p:spPr bwMode="auto">
          <a:xfrm>
            <a:off x="7313880" y="1150938"/>
            <a:ext cx="1143000" cy="1723549"/>
          </a:xfrm>
          <a:prstGeom prst="rect">
            <a:avLst/>
          </a:prstGeom>
          <a:solidFill>
            <a:schemeClr val="tx1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00" b="1" dirty="0" smtClean="0">
              <a:solidFill>
                <a:srgbClr val="000000"/>
              </a:solidFill>
              <a:latin typeface="Calibri" pitchFamily="34" charset="0"/>
              <a:ea typeface="ＭＳ Ｐゴシック" pitchFamily="-65" charset="-128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-65" charset="-128"/>
              </a:rPr>
              <a:t>NOS – OFS</a:t>
            </a:r>
          </a:p>
          <a:p>
            <a:pPr marL="171450" indent="-17145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-65" charset="-128"/>
              </a:rPr>
              <a:t>Great Lakes</a:t>
            </a:r>
          </a:p>
          <a:p>
            <a:pPr marL="171450" indent="-17145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-65" charset="-128"/>
              </a:rPr>
              <a:t>Northern Gulf of </a:t>
            </a:r>
            <a:r>
              <a:rPr lang="en-US" sz="1100" b="1" dirty="0" err="1" smtClean="0">
                <a:solidFill>
                  <a:srgbClr val="000000"/>
                </a:solidFill>
                <a:latin typeface="Calibri" pitchFamily="34" charset="0"/>
                <a:ea typeface="ＭＳ Ｐゴシック" pitchFamily="-65" charset="-128"/>
              </a:rPr>
              <a:t>Mex</a:t>
            </a:r>
            <a:endParaRPr lang="en-US" sz="1100" b="1" dirty="0" smtClean="0">
              <a:solidFill>
                <a:srgbClr val="000000"/>
              </a:solidFill>
              <a:latin typeface="Calibri" pitchFamily="34" charset="0"/>
              <a:ea typeface="ＭＳ Ｐゴシック" pitchFamily="-65" charset="-128"/>
            </a:endParaRPr>
          </a:p>
          <a:p>
            <a:pPr marL="171450" indent="-17145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-65" charset="-128"/>
              </a:rPr>
              <a:t>Columbia R.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u="sng" dirty="0" smtClean="0">
                <a:solidFill>
                  <a:srgbClr val="000000"/>
                </a:solidFill>
                <a:latin typeface="Calibri" pitchFamily="34" charset="0"/>
                <a:ea typeface="ＭＳ Ｐゴシック" pitchFamily="-65" charset="-128"/>
              </a:rPr>
              <a:t>Bays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-65" charset="-128"/>
              </a:rPr>
              <a:t>  Chesapeake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-65" charset="-128"/>
              </a:rPr>
              <a:t>  Tampa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100" b="1" dirty="0" smtClean="0">
                <a:solidFill>
                  <a:srgbClr val="000000"/>
                </a:solidFill>
                <a:latin typeface="Calibri" pitchFamily="34" charset="0"/>
                <a:ea typeface="ＭＳ Ｐゴシック" pitchFamily="-65" charset="-128"/>
              </a:rPr>
              <a:t>  Delaware</a:t>
            </a:r>
            <a:endParaRPr lang="en-US" sz="1000" b="1" dirty="0" smtClean="0">
              <a:solidFill>
                <a:srgbClr val="000000"/>
              </a:solidFill>
              <a:latin typeface="Calibri" pitchFamily="34" charset="0"/>
              <a:ea typeface="ＭＳ Ｐゴシック" pitchFamily="-65" charset="-128"/>
            </a:endParaRPr>
          </a:p>
        </p:txBody>
      </p:sp>
      <p:sp>
        <p:nvSpPr>
          <p:cNvPr id="25667" name="Line 11"/>
          <p:cNvSpPr>
            <a:spLocks noChangeShapeType="1"/>
          </p:cNvSpPr>
          <p:nvPr/>
        </p:nvSpPr>
        <p:spPr bwMode="auto">
          <a:xfrm>
            <a:off x="6920484" y="2012712"/>
            <a:ext cx="304800" cy="0"/>
          </a:xfrm>
          <a:prstGeom prst="line">
            <a:avLst/>
          </a:prstGeom>
          <a:noFill/>
          <a:ln w="57150">
            <a:solidFill>
              <a:srgbClr val="33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69" name="Text Box 78"/>
          <p:cNvSpPr txBox="1">
            <a:spLocks noChangeArrowheads="1"/>
          </p:cNvSpPr>
          <p:nvPr/>
        </p:nvSpPr>
        <p:spPr bwMode="auto">
          <a:xfrm>
            <a:off x="163513" y="4724400"/>
            <a:ext cx="831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Space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Weather</a:t>
            </a:r>
          </a:p>
        </p:txBody>
      </p:sp>
      <p:sp>
        <p:nvSpPr>
          <p:cNvPr id="25670" name="Line 57"/>
          <p:cNvSpPr>
            <a:spLocks noChangeShapeType="1"/>
          </p:cNvSpPr>
          <p:nvPr/>
        </p:nvSpPr>
        <p:spPr bwMode="auto">
          <a:xfrm>
            <a:off x="228600" y="5280025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71" name="Text Box 80"/>
          <p:cNvSpPr txBox="1">
            <a:spLocks noChangeArrowheads="1"/>
          </p:cNvSpPr>
          <p:nvPr/>
        </p:nvSpPr>
        <p:spPr bwMode="auto">
          <a:xfrm>
            <a:off x="296863" y="5319713"/>
            <a:ext cx="677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Calibri" pitchFamily="34" charset="0"/>
              </a:rPr>
              <a:t>ENLIL</a:t>
            </a:r>
          </a:p>
        </p:txBody>
      </p:sp>
      <p:sp>
        <p:nvSpPr>
          <p:cNvPr id="25673" name="Line 9"/>
          <p:cNvSpPr>
            <a:spLocks noChangeShapeType="1"/>
          </p:cNvSpPr>
          <p:nvPr/>
        </p:nvSpPr>
        <p:spPr bwMode="auto">
          <a:xfrm>
            <a:off x="5257800" y="3886200"/>
            <a:ext cx="990600" cy="198120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74" name="Line 41"/>
          <p:cNvSpPr>
            <a:spLocks noChangeShapeType="1"/>
          </p:cNvSpPr>
          <p:nvPr/>
        </p:nvSpPr>
        <p:spPr bwMode="auto">
          <a:xfrm>
            <a:off x="2544763" y="2357438"/>
            <a:ext cx="0" cy="609600"/>
          </a:xfrm>
          <a:prstGeom prst="line">
            <a:avLst/>
          </a:prstGeom>
          <a:noFill/>
          <a:ln w="63500">
            <a:solidFill>
              <a:srgbClr val="0066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4" name="Picture 83" descr="http://www.opc.ncep.noaa.gov/Loops/SeaNettles/prob/Nettles_Boxes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975" y="1066800"/>
            <a:ext cx="644026" cy="10667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Line 11"/>
          <p:cNvSpPr>
            <a:spLocks noChangeShapeType="1"/>
          </p:cNvSpPr>
          <p:nvPr/>
        </p:nvSpPr>
        <p:spPr bwMode="auto">
          <a:xfrm flipV="1">
            <a:off x="8542337" y="2133599"/>
            <a:ext cx="157163" cy="261637"/>
          </a:xfrm>
          <a:prstGeom prst="line">
            <a:avLst/>
          </a:prstGeom>
          <a:noFill/>
          <a:ln w="57150">
            <a:solidFill>
              <a:srgbClr val="33CC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99974" y="2213229"/>
            <a:ext cx="7110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Sea Nettle</a:t>
            </a:r>
          </a:p>
          <a:p>
            <a:pPr algn="ctr"/>
            <a:r>
              <a:rPr lang="en-US" sz="1100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Forecast</a:t>
            </a:r>
          </a:p>
        </p:txBody>
      </p:sp>
      <p:sp>
        <p:nvSpPr>
          <p:cNvPr id="83" name="Slide Number Placeholder 1"/>
          <p:cNvSpPr txBox="1">
            <a:spLocks/>
          </p:cNvSpPr>
          <p:nvPr/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8FC4FBB7-4ADF-4837-9837-071E3DC4615D}" type="slidenum">
              <a:rPr lang="en-US" sz="1200" smtClean="0">
                <a:solidFill>
                  <a:prstClr val="white"/>
                </a:solidFill>
              </a:rPr>
              <a:pPr algn="r">
                <a:defRPr/>
              </a:pPr>
              <a:t>3</a:t>
            </a:fld>
            <a:endParaRPr lang="en-US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0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7" name="Group 8"/>
          <p:cNvGrpSpPr>
            <a:grpSpLocks/>
          </p:cNvGrpSpPr>
          <p:nvPr/>
        </p:nvGrpSpPr>
        <p:grpSpPr bwMode="auto">
          <a:xfrm>
            <a:off x="990600" y="5740400"/>
            <a:ext cx="7145338" cy="685800"/>
            <a:chOff x="626" y="3408"/>
            <a:chExt cx="4501" cy="432"/>
          </a:xfrm>
        </p:grpSpPr>
        <p:pic>
          <p:nvPicPr>
            <p:cNvPr id="78858" name="Picture 9" descr="wing_sunset2_sm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2" y="3408"/>
              <a:ext cx="805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59" name="Picture 10" descr="roughsea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3409"/>
              <a:ext cx="746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0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16" b="21416"/>
            <a:stretch>
              <a:fillRect/>
            </a:stretch>
          </p:blipFill>
          <p:spPr bwMode="auto">
            <a:xfrm>
              <a:off x="1373" y="3408"/>
              <a:ext cx="7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1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98" b="9599"/>
            <a:stretch>
              <a:fillRect/>
            </a:stretch>
          </p:blipFill>
          <p:spPr bwMode="auto">
            <a:xfrm>
              <a:off x="2903" y="3409"/>
              <a:ext cx="738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2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0" b="12845"/>
            <a:stretch>
              <a:fillRect/>
            </a:stretch>
          </p:blipFill>
          <p:spPr bwMode="auto">
            <a:xfrm>
              <a:off x="3638" y="3409"/>
              <a:ext cx="687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63" name="Picture 14" descr="PLOW_-_BUS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50" b="18750"/>
            <a:stretch>
              <a:fillRect/>
            </a:stretch>
          </p:blipFill>
          <p:spPr bwMode="auto">
            <a:xfrm>
              <a:off x="2132" y="3408"/>
              <a:ext cx="76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Slide Number Placeholder 14"/>
          <p:cNvSpPr>
            <a:spLocks noGrp="1"/>
          </p:cNvSpPr>
          <p:nvPr>
            <p:ph type="sldNum" sz="quarter" idx="10"/>
          </p:nvPr>
        </p:nvSpPr>
        <p:spPr>
          <a:xfrm>
            <a:off x="7162800" y="6553200"/>
            <a:ext cx="1905000" cy="457200"/>
          </a:xfrm>
        </p:spPr>
        <p:txBody>
          <a:bodyPr/>
          <a:lstStyle/>
          <a:p>
            <a:pPr>
              <a:defRPr/>
            </a:pPr>
            <a:fld id="{839C07B3-06C0-43E8-888F-F9BF9DD4BA1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533399" y="228600"/>
            <a:ext cx="228601" cy="533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228600" y="228600"/>
            <a:ext cx="762000" cy="6858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392281" y="1694440"/>
            <a:ext cx="3874919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3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 eaLnBrk="1" hangingPunct="1">
              <a:spcBef>
                <a:spcPts val="14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r>
              <a:rPr lang="en-US" sz="60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Computer Upgrades</a:t>
            </a:r>
          </a:p>
          <a:p>
            <a:pPr marL="342900" lvl="1" indent="-342900" eaLnBrk="1" hangingPunct="1">
              <a:spcBef>
                <a:spcPts val="14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r>
              <a:rPr lang="en-US" sz="60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Observations</a:t>
            </a:r>
            <a:endParaRPr lang="en-US" sz="600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7663" indent="-347663" eaLnBrk="1" hangingPunct="1">
              <a:spcBef>
                <a:spcPts val="14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r>
              <a:rPr lang="en-US" sz="60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Models</a:t>
            </a:r>
          </a:p>
          <a:p>
            <a:pPr marL="0" lvl="1" indent="0" eaLnBrk="1" hangingPunct="1">
              <a:spcBef>
                <a:spcPts val="1400"/>
              </a:spcBef>
              <a:buClr>
                <a:srgbClr val="C00000"/>
              </a:buClr>
              <a:buSzPct val="135000"/>
              <a:buFontTx/>
              <a:buNone/>
              <a:defRPr/>
            </a:pPr>
            <a:r>
              <a:rPr lang="en-US" sz="33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spcBef>
                <a:spcPts val="14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endParaRPr lang="en-US" sz="300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1400"/>
              </a:spcBef>
              <a:buClr>
                <a:srgbClr val="C00000"/>
              </a:buClr>
              <a:buSzPct val="135000"/>
              <a:buFontTx/>
              <a:buNone/>
              <a:defRPr/>
            </a:pPr>
            <a:r>
              <a:rPr lang="en-US" sz="30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</a:p>
          <a:p>
            <a:pPr eaLnBrk="1" hangingPunct="1">
              <a:spcBef>
                <a:spcPts val="14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endParaRPr lang="en-US" sz="300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422775" y="1139825"/>
            <a:ext cx="312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26" name="Elbow Connector 25"/>
          <p:cNvCxnSpPr/>
          <p:nvPr/>
        </p:nvCxnSpPr>
        <p:spPr bwMode="auto">
          <a:xfrm rot="16200000" flipH="1">
            <a:off x="457200" y="1828800"/>
            <a:ext cx="228600" cy="76200"/>
          </a:xfrm>
          <a:prstGeom prst="bentConnector3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533399" y="228600"/>
            <a:ext cx="228601" cy="5334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228600" y="228600"/>
            <a:ext cx="762000" cy="68580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Freeform 28"/>
          <p:cNvSpPr/>
          <p:nvPr/>
        </p:nvSpPr>
        <p:spPr bwMode="auto">
          <a:xfrm>
            <a:off x="447675" y="476250"/>
            <a:ext cx="952500" cy="409575"/>
          </a:xfrm>
          <a:custGeom>
            <a:avLst/>
            <a:gdLst>
              <a:gd name="connsiteX0" fmla="*/ 0 w 952500"/>
              <a:gd name="connsiteY0" fmla="*/ 104775 h 409575"/>
              <a:gd name="connsiteX1" fmla="*/ 0 w 952500"/>
              <a:gd name="connsiteY1" fmla="*/ 104775 h 409575"/>
              <a:gd name="connsiteX2" fmla="*/ 428625 w 952500"/>
              <a:gd name="connsiteY2" fmla="*/ 409575 h 409575"/>
              <a:gd name="connsiteX3" fmla="*/ 952500 w 952500"/>
              <a:gd name="connsiteY3" fmla="*/ 0 h 409575"/>
              <a:gd name="connsiteX4" fmla="*/ 57150 w 952500"/>
              <a:gd name="connsiteY4" fmla="*/ 28575 h 409575"/>
              <a:gd name="connsiteX5" fmla="*/ 123825 w 952500"/>
              <a:gd name="connsiteY5" fmla="*/ 1905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2500" h="409575">
                <a:moveTo>
                  <a:pt x="0" y="104775"/>
                </a:moveTo>
                <a:lnTo>
                  <a:pt x="0" y="104775"/>
                </a:lnTo>
                <a:cubicBezTo>
                  <a:pt x="416940" y="395663"/>
                  <a:pt x="291864" y="272814"/>
                  <a:pt x="428625" y="409575"/>
                </a:cubicBezTo>
                <a:lnTo>
                  <a:pt x="952500" y="0"/>
                </a:lnTo>
                <a:lnTo>
                  <a:pt x="57150" y="28575"/>
                </a:lnTo>
                <a:lnTo>
                  <a:pt x="123825" y="19050"/>
                </a:ln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0" name="Freeform 29"/>
          <p:cNvSpPr/>
          <p:nvPr/>
        </p:nvSpPr>
        <p:spPr bwMode="auto">
          <a:xfrm>
            <a:off x="533399" y="2819400"/>
            <a:ext cx="7915275" cy="1295400"/>
          </a:xfrm>
          <a:custGeom>
            <a:avLst/>
            <a:gdLst>
              <a:gd name="connsiteX0" fmla="*/ 0 w 7839075"/>
              <a:gd name="connsiteY0" fmla="*/ 19050 h 1962150"/>
              <a:gd name="connsiteX1" fmla="*/ 3857625 w 7839075"/>
              <a:gd name="connsiteY1" fmla="*/ 1962150 h 1962150"/>
              <a:gd name="connsiteX2" fmla="*/ 7839075 w 7839075"/>
              <a:gd name="connsiteY2" fmla="*/ 0 h 1962150"/>
              <a:gd name="connsiteX3" fmla="*/ 7839075 w 7839075"/>
              <a:gd name="connsiteY3" fmla="*/ 0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9075" h="1962150">
                <a:moveTo>
                  <a:pt x="0" y="19050"/>
                </a:moveTo>
                <a:lnTo>
                  <a:pt x="3857625" y="1962150"/>
                </a:lnTo>
                <a:lnTo>
                  <a:pt x="7839075" y="0"/>
                </a:lnTo>
                <a:lnTo>
                  <a:pt x="7839075" y="0"/>
                </a:lnTo>
              </a:path>
            </a:pathLst>
          </a:custGeom>
          <a:noFill/>
          <a:ln w="349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4953000" y="1676400"/>
            <a:ext cx="4179719" cy="199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ts val="14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r>
              <a:rPr lang="en-US" sz="36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Physical Science Research</a:t>
            </a:r>
          </a:p>
          <a:p>
            <a:pPr eaLnBrk="1" hangingPunct="1">
              <a:spcBef>
                <a:spcPts val="14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r>
              <a:rPr lang="en-US" sz="36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Social Science Research</a:t>
            </a:r>
            <a:endParaRPr lang="en-US" sz="360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14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r>
              <a:rPr lang="en-US" sz="36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Improved Surge Forecast</a:t>
            </a:r>
          </a:p>
          <a:p>
            <a:pPr eaLnBrk="1" hangingPunct="1">
              <a:spcBef>
                <a:spcPts val="14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endParaRPr lang="en-US" sz="300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1400"/>
              </a:spcBef>
              <a:buClr>
                <a:srgbClr val="C00000"/>
              </a:buClr>
              <a:buSzPct val="135000"/>
              <a:buFontTx/>
              <a:buNone/>
              <a:defRPr/>
            </a:pPr>
            <a:r>
              <a:rPr lang="en-US" sz="30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</a:p>
          <a:p>
            <a:pPr eaLnBrk="1" hangingPunct="1">
              <a:spcBef>
                <a:spcPts val="14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endParaRPr lang="en-US" sz="300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 bwMode="auto">
          <a:xfrm>
            <a:off x="990600" y="3733800"/>
            <a:ext cx="7010400" cy="252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ts val="14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endParaRPr lang="en-US" sz="300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 eaLnBrk="1" hangingPunct="1">
              <a:lnSpc>
                <a:spcPts val="1600"/>
              </a:lnSpc>
              <a:spcBef>
                <a:spcPts val="1400"/>
              </a:spcBef>
              <a:buClr>
                <a:srgbClr val="C00000"/>
              </a:buClr>
              <a:buSzPct val="135000"/>
              <a:buFontTx/>
              <a:buNone/>
              <a:defRPr/>
            </a:pPr>
            <a:r>
              <a:rPr lang="en-US" sz="26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Designed to Improve:</a:t>
            </a:r>
          </a:p>
          <a:p>
            <a:pPr marL="0" indent="0" algn="ctr" eaLnBrk="1" hangingPunct="1">
              <a:lnSpc>
                <a:spcPts val="1600"/>
              </a:lnSpc>
              <a:spcBef>
                <a:spcPts val="1400"/>
              </a:spcBef>
              <a:buClr>
                <a:srgbClr val="C00000"/>
              </a:buClr>
              <a:buSzPct val="135000"/>
              <a:buFontTx/>
              <a:buNone/>
              <a:defRPr/>
            </a:pPr>
            <a:r>
              <a:rPr lang="en-US" sz="26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Response</a:t>
            </a:r>
          </a:p>
          <a:p>
            <a:pPr marL="0" indent="0" algn="ctr" eaLnBrk="1" hangingPunct="1">
              <a:lnSpc>
                <a:spcPts val="1600"/>
              </a:lnSpc>
              <a:spcBef>
                <a:spcPts val="1400"/>
              </a:spcBef>
              <a:buClr>
                <a:srgbClr val="C00000"/>
              </a:buClr>
              <a:buSzPct val="135000"/>
              <a:buFontTx/>
              <a:buNone/>
              <a:defRPr/>
            </a:pPr>
            <a:r>
              <a:rPr lang="en-US" sz="26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Resilience/Recovery</a:t>
            </a:r>
          </a:p>
          <a:p>
            <a:pPr marL="0" indent="0" algn="ctr" eaLnBrk="1" hangingPunct="1">
              <a:lnSpc>
                <a:spcPts val="1600"/>
              </a:lnSpc>
              <a:spcBef>
                <a:spcPts val="1400"/>
              </a:spcBef>
              <a:buClr>
                <a:srgbClr val="C00000"/>
              </a:buClr>
              <a:buSzPct val="135000"/>
              <a:buFontTx/>
              <a:buNone/>
              <a:defRPr/>
            </a:pPr>
            <a:r>
              <a:rPr lang="en-US" sz="26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Preparedness</a:t>
            </a:r>
          </a:p>
          <a:p>
            <a:pPr marL="0" indent="0" eaLnBrk="1" hangingPunct="1">
              <a:spcBef>
                <a:spcPts val="1400"/>
              </a:spcBef>
              <a:buClr>
                <a:srgbClr val="C00000"/>
              </a:buClr>
              <a:buSzPct val="135000"/>
              <a:buFontTx/>
              <a:buNone/>
              <a:defRPr/>
            </a:pPr>
            <a:r>
              <a:rPr lang="en-US" sz="30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</a:p>
          <a:p>
            <a:pPr eaLnBrk="1" hangingPunct="1">
              <a:spcBef>
                <a:spcPts val="14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endParaRPr lang="en-US" sz="300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43000" y="93583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Sandy Supplemental</a:t>
            </a:r>
            <a:endParaRPr lang="en-US" sz="3600" dirty="0">
              <a:solidFill>
                <a:srgbClr val="FFFFCC"/>
              </a:solidFill>
              <a:latin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90600" y="663714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FFFFCC"/>
                </a:solidFill>
                <a:latin typeface="Arial" pitchFamily="34" charset="0"/>
              </a:rPr>
              <a:t>Congress provides ~$97 million to improve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srgbClr val="FFFFCC"/>
                </a:solidFill>
                <a:latin typeface="Arial" pitchFamily="34" charset="0"/>
              </a:rPr>
              <a:t>NWS forecast services</a:t>
            </a:r>
          </a:p>
        </p:txBody>
      </p:sp>
    </p:spTree>
    <p:extLst>
      <p:ext uri="{BB962C8B-B14F-4D97-AF65-F5344CB8AC3E}">
        <p14:creationId xmlns:p14="http://schemas.microsoft.com/office/powerpoint/2010/main" val="226975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00200" y="0"/>
            <a:ext cx="7543800" cy="1371600"/>
          </a:xfrm>
        </p:spPr>
        <p:txBody>
          <a:bodyPr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FY 14 Plans:</a:t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Sandy Supplemental Augmentation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15BDB8-58BB-477C-83C9-71FC18A92F0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473651" cy="4495800"/>
          </a:xfrm>
          <a:prstGeom prst="rect">
            <a:avLst/>
          </a:prstGeom>
          <a:noFill/>
          <a:ln>
            <a:noFill/>
          </a:ln>
          <a:effectLst>
            <a:outerShdw blurRad="63500" dist="50800" dir="2700000" algn="ctr" rotWithShape="0">
              <a:schemeClr val="bg2">
                <a:alpha val="6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487680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73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0" y="4800600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208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0" y="4800600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208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0" y="327660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</a:rPr>
              <a:t>1900</a:t>
            </a:r>
          </a:p>
        </p:txBody>
      </p:sp>
    </p:spTree>
    <p:extLst>
      <p:ext uri="{BB962C8B-B14F-4D97-AF65-F5344CB8AC3E}">
        <p14:creationId xmlns:p14="http://schemas.microsoft.com/office/powerpoint/2010/main" val="300683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010400" y="6572250"/>
            <a:ext cx="2133600" cy="304800"/>
          </a:xfrm>
        </p:spPr>
        <p:txBody>
          <a:bodyPr/>
          <a:lstStyle/>
          <a:p>
            <a:pPr>
              <a:defRPr/>
            </a:pPr>
            <a:fld id="{6E4D556B-21A1-40B2-8390-E90515BCE50C}" type="slidenum">
              <a:rPr lang="en-US" sz="12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6</a:t>
            </a:fld>
            <a:endParaRPr lang="en-US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3" y="2497793"/>
            <a:ext cx="3046464" cy="3376257"/>
          </a:xfrm>
          <a:prstGeom prst="rect">
            <a:avLst/>
          </a:prstGeom>
          <a:noFill/>
          <a:ln>
            <a:noFill/>
          </a:ln>
          <a:effectLst>
            <a:outerShdw blurRad="152400" dist="508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044574" y="2505417"/>
            <a:ext cx="3054710" cy="3383128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446210" y="2193729"/>
            <a:ext cx="250780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Operational (T574~ 27km)</a:t>
            </a:r>
            <a:endParaRPr lang="en-US" altLang="en-US" dirty="0" smtClean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5562600" y="2193729"/>
            <a:ext cx="25957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Experiment (T1500~ 13km)</a:t>
            </a:r>
            <a:endParaRPr lang="en-US" altLang="en-US" dirty="0" smtClean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480" y="2512773"/>
            <a:ext cx="3054710" cy="3376258"/>
          </a:xfrm>
          <a:prstGeom prst="rect">
            <a:avLst/>
          </a:prstGeom>
          <a:noFill/>
          <a:ln>
            <a:noFill/>
          </a:ln>
          <a:effectLst>
            <a:outerShdw blurRad="152400" dist="50800" dir="2700000" algn="tl" rotWithShape="0">
              <a:prstClr val="black">
                <a:alpha val="7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5197474" y="2493031"/>
            <a:ext cx="3061580" cy="3383128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6934200" y="5181600"/>
            <a:ext cx="12903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850" b="1" dirty="0">
                <a:solidFill>
                  <a:prstClr val="black"/>
                </a:solidFill>
              </a:rPr>
              <a:t>Note: Last 24h of the high resolution experiment track based on 6h model output</a:t>
            </a:r>
          </a:p>
        </p:txBody>
      </p:sp>
      <p:sp>
        <p:nvSpPr>
          <p:cNvPr id="31" name="TextBox 33"/>
          <p:cNvSpPr txBox="1">
            <a:spLocks noChangeArrowheads="1"/>
          </p:cNvSpPr>
          <p:nvPr/>
        </p:nvSpPr>
        <p:spPr bwMode="auto">
          <a:xfrm>
            <a:off x="238545" y="5943600"/>
            <a:ext cx="8753055" cy="63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36" tIns="41469" rIns="82936" bIns="41469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charset="0"/>
                <a:ea typeface="DejaVu LGC Sans" charset="0"/>
                <a:cs typeface="DejaVu LGC Sans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charset="0"/>
                <a:ea typeface="DejaVu LGC Sans" charset="0"/>
                <a:cs typeface="DejaVu LGC Sans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charset="0"/>
                <a:ea typeface="DejaVu LGC Sans" charset="0"/>
                <a:cs typeface="DejaVu LGC Sans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charset="0"/>
                <a:ea typeface="DejaVu LGC Sans" charset="0"/>
                <a:cs typeface="DejaVu LGC Sans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charset="0"/>
                <a:ea typeface="DejaVu LGC Sans" charset="0"/>
                <a:cs typeface="DejaVu LGC Sans" charset="0"/>
              </a:defRPr>
            </a:lvl5pPr>
            <a:lvl6pPr marL="25146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DejaVu LGC Sans" charset="0"/>
                <a:cs typeface="DejaVu LGC Sans" charset="0"/>
              </a:defRPr>
            </a:lvl6pPr>
            <a:lvl7pPr marL="29718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DejaVu LGC Sans" charset="0"/>
                <a:cs typeface="DejaVu LGC Sans" charset="0"/>
              </a:defRPr>
            </a:lvl7pPr>
            <a:lvl8pPr marL="34290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DejaVu LGC Sans" charset="0"/>
                <a:cs typeface="DejaVu LGC Sans" charset="0"/>
              </a:defRPr>
            </a:lvl8pPr>
            <a:lvl9pPr marL="3886200" indent="-228600" defTabSz="4556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chemeClr val="tx1"/>
                </a:solidFill>
                <a:latin typeface="Arial" charset="0"/>
                <a:ea typeface="DejaVu LGC Sans" charset="0"/>
                <a:cs typeface="DejaVu LGC Sans" charset="0"/>
              </a:defRPr>
            </a:lvl9pPr>
          </a:lstStyle>
          <a:p>
            <a:pPr eaLnBrk="1"/>
            <a:r>
              <a:rPr lang="en-US" b="1" dirty="0">
                <a:solidFill>
                  <a:srgbClr val="083763"/>
                </a:solidFill>
              </a:rPr>
              <a:t>Hypothesis:</a:t>
            </a:r>
            <a:r>
              <a:rPr lang="en-US" dirty="0">
                <a:solidFill>
                  <a:srgbClr val="083763"/>
                </a:solidFill>
              </a:rPr>
              <a:t> </a:t>
            </a:r>
            <a:r>
              <a:rPr lang="en-US" dirty="0" smtClean="0">
                <a:solidFill>
                  <a:srgbClr val="083763"/>
                </a:solidFill>
              </a:rPr>
              <a:t>Increased </a:t>
            </a:r>
            <a:r>
              <a:rPr lang="en-US" dirty="0">
                <a:solidFill>
                  <a:srgbClr val="083763"/>
                </a:solidFill>
              </a:rPr>
              <a:t>horizontal resolution resolves complicated Atlantic blocking </a:t>
            </a:r>
            <a:r>
              <a:rPr lang="en-US" dirty="0" smtClean="0">
                <a:solidFill>
                  <a:srgbClr val="083763"/>
                </a:solidFill>
              </a:rPr>
              <a:t>pattern, slows </a:t>
            </a:r>
            <a:r>
              <a:rPr lang="en-US" dirty="0">
                <a:solidFill>
                  <a:srgbClr val="083763"/>
                </a:solidFill>
              </a:rPr>
              <a:t>simulated </a:t>
            </a:r>
            <a:r>
              <a:rPr lang="en-US" dirty="0" smtClean="0">
                <a:solidFill>
                  <a:srgbClr val="083763"/>
                </a:solidFill>
              </a:rPr>
              <a:t>hurricane, and allows </a:t>
            </a:r>
            <a:r>
              <a:rPr lang="en-US" dirty="0">
                <a:solidFill>
                  <a:srgbClr val="083763"/>
                </a:solidFill>
              </a:rPr>
              <a:t>it to curve toward the East Coast</a:t>
            </a: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765720" y="1371999"/>
            <a:ext cx="7692480" cy="83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36" tIns="41469" rIns="82936" bIns="41469">
            <a:spAutoFit/>
          </a:bodyPr>
          <a:lstStyle/>
          <a:p>
            <a:pPr algn="ctr"/>
            <a:r>
              <a:rPr lang="en-US" b="1" dirty="0">
                <a:solidFill>
                  <a:srgbClr val="35537F"/>
                </a:solidFill>
              </a:rPr>
              <a:t>Model Initialized at 00UTC 24 October 2012</a:t>
            </a:r>
          </a:p>
          <a:p>
            <a:pPr algn="ctr"/>
            <a:r>
              <a:rPr lang="en-US" b="1" dirty="0">
                <a:solidFill>
                  <a:srgbClr val="35537F"/>
                </a:solidFill>
              </a:rPr>
              <a:t>7-Day Sea level Pressure (</a:t>
            </a:r>
            <a:r>
              <a:rPr lang="en-US" b="1" dirty="0" err="1">
                <a:solidFill>
                  <a:srgbClr val="35537F"/>
                </a:solidFill>
              </a:rPr>
              <a:t>mb</a:t>
            </a:r>
            <a:r>
              <a:rPr lang="en-US" b="1" dirty="0">
                <a:solidFill>
                  <a:srgbClr val="35537F"/>
                </a:solidFill>
              </a:rPr>
              <a:t>) Forecast valid at 00UTC 31 October 2012</a:t>
            </a:r>
          </a:p>
          <a:p>
            <a:pPr algn="ctr"/>
            <a:r>
              <a:rPr lang="en-US" sz="1300" b="1" i="1" dirty="0">
                <a:solidFill>
                  <a:prstClr val="black"/>
                </a:solidFill>
              </a:rPr>
              <a:t>Hurricane Position Shown Every 24h</a:t>
            </a:r>
          </a:p>
        </p:txBody>
      </p:sp>
      <p:sp>
        <p:nvSpPr>
          <p:cNvPr id="33" name="Rectangle 34"/>
          <p:cNvSpPr>
            <a:spLocks noChangeArrowheads="1"/>
          </p:cNvSpPr>
          <p:nvPr/>
        </p:nvSpPr>
        <p:spPr bwMode="auto">
          <a:xfrm>
            <a:off x="993120" y="228600"/>
            <a:ext cx="8455680" cy="88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36" tIns="41469" rIns="82936" bIns="41469">
            <a:spAutoFit/>
          </a:bodyPr>
          <a:lstStyle/>
          <a:p>
            <a:pPr algn="ctr"/>
            <a:r>
              <a:rPr lang="en-US" sz="2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 NCEP Global Model Horizontal </a:t>
            </a:r>
            <a:r>
              <a:rPr lang="en-US" sz="2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 </a:t>
            </a:r>
            <a:r>
              <a:rPr lang="en-US" sz="2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Improves Hurricane </a:t>
            </a:r>
            <a:r>
              <a:rPr lang="en-US" sz="2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Sandy </a:t>
            </a:r>
            <a:r>
              <a:rPr lang="en-US" sz="26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 Guidance</a:t>
            </a:r>
          </a:p>
        </p:txBody>
      </p:sp>
    </p:spTree>
    <p:extLst>
      <p:ext uri="{BB962C8B-B14F-4D97-AF65-F5344CB8AC3E}">
        <p14:creationId xmlns:p14="http://schemas.microsoft.com/office/powerpoint/2010/main" val="119414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CBE532EF-8959-49B9-ADD0-B15B04A6C1C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8599" y="1694440"/>
            <a:ext cx="8915401" cy="455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1" indent="-342900" eaLnBrk="1" hangingPunct="1">
              <a:spcBef>
                <a:spcPts val="14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Earth system multi-model ensemble approach is a dominant basis for advancing predictions</a:t>
            </a:r>
          </a:p>
          <a:p>
            <a:pPr marL="400050" lvl="2" indent="0" eaLnBrk="1" hangingPunct="1">
              <a:spcBef>
                <a:spcPts val="1400"/>
              </a:spcBef>
              <a:buClr>
                <a:srgbClr val="C00000"/>
              </a:buClr>
              <a:buSzPct val="135000"/>
              <a:buNone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Basis for  NWS Strategic Goal</a:t>
            </a:r>
            <a:endParaRPr lang="en-US" sz="2000" b="1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lvl="1" indent="-342900" eaLnBrk="1" hangingPunct="1">
              <a:spcBef>
                <a:spcPts val="14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Operational computer capacity will be increased to </a:t>
            </a:r>
            <a:r>
              <a:rPr lang="en-US" sz="2000" b="1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petaflop</a:t>
            </a:r>
            <a:r>
              <a:rPr lang="en-US" sz="20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levels</a:t>
            </a:r>
          </a:p>
          <a:p>
            <a:pPr marL="342900" lvl="1" indent="-342900" eaLnBrk="1" hangingPunct="1">
              <a:spcBef>
                <a:spcPts val="14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4-D Hybrid Data Assimilation is a key development area for improving the model performance and fully utilizing new observing systems</a:t>
            </a:r>
            <a:endParaRPr lang="en-US" sz="2000" b="1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lvl="1" indent="-342900" eaLnBrk="1" hangingPunct="1">
              <a:spcBef>
                <a:spcPts val="14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Challenges remain:  End to End capabilities</a:t>
            </a:r>
          </a:p>
          <a:p>
            <a:pPr marL="0" lvl="1" indent="0" algn="ctr" eaLnBrk="1" hangingPunct="1">
              <a:spcBef>
                <a:spcPts val="1400"/>
              </a:spcBef>
              <a:buClr>
                <a:srgbClr val="C00000"/>
              </a:buClr>
              <a:buSzPct val="135000"/>
              <a:buNone/>
              <a:defRPr/>
            </a:pPr>
            <a:r>
              <a:rPr lang="en-US" sz="2400" b="1" kern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Observations – Data Assimilation – Models - </a:t>
            </a:r>
            <a:r>
              <a:rPr lang="en-US" sz="2400" b="1" u="sng" kern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Dissemination</a:t>
            </a:r>
            <a:endParaRPr lang="en-US" sz="2400" b="1" u="sng" kern="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lvl="1" indent="0" eaLnBrk="1" hangingPunct="1">
              <a:spcBef>
                <a:spcPts val="1400"/>
              </a:spcBef>
              <a:buClr>
                <a:srgbClr val="C00000"/>
              </a:buClr>
              <a:buSzPct val="135000"/>
              <a:buFontTx/>
              <a:buNone/>
              <a:defRPr/>
            </a:pPr>
            <a:r>
              <a:rPr lang="en-US" sz="105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spcBef>
                <a:spcPts val="14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endParaRPr lang="en-US" sz="105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ts val="1400"/>
              </a:spcBef>
              <a:buClr>
                <a:srgbClr val="C00000"/>
              </a:buClr>
              <a:buSzPct val="135000"/>
              <a:buFontTx/>
              <a:buNone/>
              <a:defRPr/>
            </a:pPr>
            <a:r>
              <a:rPr lang="en-US" sz="105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</a:p>
          <a:p>
            <a:pPr eaLnBrk="1" hangingPunct="1">
              <a:spcBef>
                <a:spcPts val="1400"/>
              </a:spcBef>
              <a:buClr>
                <a:srgbClr val="C00000"/>
              </a:buClr>
              <a:buSzPct val="135000"/>
              <a:buFont typeface="Arial" panose="020B0604020202020204" pitchFamily="34" charset="0"/>
              <a:buChar char="•"/>
              <a:defRPr/>
            </a:pPr>
            <a:endParaRPr lang="en-US" sz="105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3745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5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469</Words>
  <Application>Microsoft Office PowerPoint</Application>
  <PresentationFormat>On-screen Show (4:3)</PresentationFormat>
  <Paragraphs>139</Paragraphs>
  <Slides>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5_luxton_EnergyBriefing</vt:lpstr>
      <vt:lpstr>luxton_EnergyBriefing</vt:lpstr>
      <vt:lpstr>2_luxton_EnergyBriefing</vt:lpstr>
      <vt:lpstr>6_luxton_EnergyBriefing</vt:lpstr>
      <vt:lpstr>2_Office Theme</vt:lpstr>
      <vt:lpstr> Building the Future of the NWS: NCEP Product Suite Review  </vt:lpstr>
      <vt:lpstr>   NWS Strategic Outcome:      Weather-Ready Nation Strategic Goals</vt:lpstr>
      <vt:lpstr>NOAA’s Model Production Suite</vt:lpstr>
      <vt:lpstr>PowerPoint Presentation</vt:lpstr>
      <vt:lpstr>FY 14 Plans: Sandy Supplemental Augmentation</vt:lpstr>
      <vt:lpstr>PowerPoint Presentation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Stanley Dambroski</dc:creator>
  <cp:lastModifiedBy>Paul T. Schlatter</cp:lastModifiedBy>
  <cp:revision>10</cp:revision>
  <cp:lastPrinted>2013-11-27T14:15:45Z</cp:lastPrinted>
  <dcterms:created xsi:type="dcterms:W3CDTF">2013-11-26T19:40:20Z</dcterms:created>
  <dcterms:modified xsi:type="dcterms:W3CDTF">2013-12-02T22:07:01Z</dcterms:modified>
</cp:coreProperties>
</file>