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  <p:sldMasterId id="2147484167" r:id="rId2"/>
    <p:sldMasterId id="2147484874" r:id="rId3"/>
  </p:sldMasterIdLst>
  <p:notesMasterIdLst>
    <p:notesMasterId r:id="rId18"/>
  </p:notesMasterIdLst>
  <p:handoutMasterIdLst>
    <p:handoutMasterId r:id="rId19"/>
  </p:handoutMasterIdLst>
  <p:sldIdLst>
    <p:sldId id="1258" r:id="rId4"/>
    <p:sldId id="1260" r:id="rId5"/>
    <p:sldId id="1261" r:id="rId6"/>
    <p:sldId id="1290" r:id="rId7"/>
    <p:sldId id="1263" r:id="rId8"/>
    <p:sldId id="1280" r:id="rId9"/>
    <p:sldId id="1295" r:id="rId10"/>
    <p:sldId id="1277" r:id="rId11"/>
    <p:sldId id="1287" r:id="rId12"/>
    <p:sldId id="1288" r:id="rId13"/>
    <p:sldId id="1293" r:id="rId14"/>
    <p:sldId id="1294" r:id="rId15"/>
    <p:sldId id="1297" r:id="rId16"/>
    <p:sldId id="1275" r:id="rId17"/>
  </p:sldIdLst>
  <p:sldSz cx="9144000" cy="6858000" type="letter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8000"/>
    <a:srgbClr val="EBE600"/>
    <a:srgbClr val="0066FF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602" autoAdjust="0"/>
    <p:restoredTop sz="97306" autoAdjust="0"/>
  </p:normalViewPr>
  <p:slideViewPr>
    <p:cSldViewPr snapToGrid="0" showGuides="1">
      <p:cViewPr varScale="1">
        <p:scale>
          <a:sx n="77" d="100"/>
          <a:sy n="77" d="100"/>
        </p:scale>
        <p:origin x="-848" y="-64"/>
      </p:cViewPr>
      <p:guideLst>
        <p:guide orient="horz" pos="799"/>
        <p:guide pos="2885"/>
      </p:guideLst>
    </p:cSldViewPr>
  </p:slideViewPr>
  <p:outlineViewPr>
    <p:cViewPr>
      <p:scale>
        <a:sx n="33" d="100"/>
        <a:sy n="33" d="100"/>
      </p:scale>
      <p:origin x="0" y="13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-docs\GFS\GFS_annualscore\2012\meana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29553622529765E-2"/>
          <c:y val="0.1094966598739273"/>
          <c:w val="0.88521199586349542"/>
          <c:h val="0.71864406779661061"/>
        </c:manualLayout>
      </c:layout>
      <c:barChart>
        <c:barDir val="col"/>
        <c:grouping val="clustered"/>
        <c:varyColors val="0"/>
        <c:ser>
          <c:idx val="0"/>
          <c:order val="0"/>
          <c:tx>
            <c:v>NH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Lit>
              <c:formatCode>General</c:formatCode>
              <c:ptCount val="17"/>
              <c:pt idx="0">
                <c:v>1996</c:v>
              </c:pt>
              <c:pt idx="1">
                <c:v>1997</c:v>
              </c:pt>
              <c:pt idx="2">
                <c:v>1998</c:v>
              </c:pt>
              <c:pt idx="3">
                <c:v>1999</c:v>
              </c:pt>
              <c:pt idx="4">
                <c:v>2000</c:v>
              </c:pt>
              <c:pt idx="5">
                <c:v>2001</c:v>
              </c:pt>
              <c:pt idx="6">
                <c:v>2002</c:v>
              </c:pt>
              <c:pt idx="7">
                <c:v>2003</c:v>
              </c:pt>
              <c:pt idx="8">
                <c:v>2004</c:v>
              </c:pt>
              <c:pt idx="9">
                <c:v>2005</c:v>
              </c:pt>
              <c:pt idx="10">
                <c:v>2006</c:v>
              </c:pt>
              <c:pt idx="11">
                <c:v>2007</c:v>
              </c:pt>
              <c:pt idx="12">
                <c:v>2008</c:v>
              </c:pt>
              <c:pt idx="13">
                <c:v>2009</c:v>
              </c:pt>
              <c:pt idx="14">
                <c:v>2010</c:v>
              </c:pt>
              <c:pt idx="15">
                <c:v>2011</c:v>
              </c:pt>
              <c:pt idx="16">
                <c:v>2012</c:v>
              </c:pt>
            </c:numLit>
          </c:cat>
          <c:val>
            <c:numRef>
              <c:f>meanac!$H$3:$H$19</c:f>
              <c:numCache>
                <c:formatCode>General</c:formatCode>
                <c:ptCount val="17"/>
                <c:pt idx="0">
                  <c:v>1.7000000000000002</c:v>
                </c:pt>
                <c:pt idx="1">
                  <c:v>0.30000000000000016</c:v>
                </c:pt>
                <c:pt idx="2">
                  <c:v>0.8</c:v>
                </c:pt>
                <c:pt idx="3">
                  <c:v>0.60000000000000031</c:v>
                </c:pt>
                <c:pt idx="4">
                  <c:v>1.7000000000000002</c:v>
                </c:pt>
                <c:pt idx="5">
                  <c:v>1.4</c:v>
                </c:pt>
                <c:pt idx="6">
                  <c:v>0.5</c:v>
                </c:pt>
                <c:pt idx="7">
                  <c:v>4.0999999999999996</c:v>
                </c:pt>
                <c:pt idx="8">
                  <c:v>1.9000000000000001</c:v>
                </c:pt>
                <c:pt idx="9">
                  <c:v>8</c:v>
                </c:pt>
                <c:pt idx="10">
                  <c:v>14.8</c:v>
                </c:pt>
                <c:pt idx="11">
                  <c:v>13.7</c:v>
                </c:pt>
                <c:pt idx="12">
                  <c:v>13.3</c:v>
                </c:pt>
                <c:pt idx="13">
                  <c:v>18.399999999999999</c:v>
                </c:pt>
                <c:pt idx="14">
                  <c:v>33.1</c:v>
                </c:pt>
                <c:pt idx="15">
                  <c:v>27.7</c:v>
                </c:pt>
                <c:pt idx="16">
                  <c:v>36.700000000000003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3840"/>
        <c:axId val="81045760"/>
      </c:barChart>
      <c:catAx>
        <c:axId val="8104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6018614270941088"/>
              <c:y val="0.911864406779660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0457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1045760"/>
        <c:scaling>
          <c:orientation val="minMax"/>
          <c:max val="4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043840"/>
        <c:crosses val="autoZero"/>
        <c:crossBetween val="between"/>
        <c:majorUnit val="5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0.1775</cdr:x>
      <cdr:y>0.9115</cdr:y>
    </cdr:from>
    <cdr:to>
      <cdr:x>0.18575</cdr:x>
      <cdr:y>0.9455</cdr:y>
    </cdr:to>
    <cdr:sp macro="" textlink="">
      <cdr:nvSpPr>
        <cdr:cNvPr id="1013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34895" y="5122402"/>
          <a:ext cx="75988" cy="191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311B64-8F33-4842-8A24-E4F8D3D2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l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r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l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r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AE6D130-AF0B-441C-BC0E-5E9B1388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25888" y="8770938"/>
            <a:ext cx="3006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3" tIns="46067" rIns="92133" bIns="46067" anchor="b"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1F2E06-5608-46E1-BCCD-A36A26C3BE90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8312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3" tIns="46067" rIns="92133" bIns="4606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FFC35C-6E70-4911-897C-181265D95E0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 anchor="b"/>
          <a:lstStyle>
            <a:lvl1pPr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FFE802-1695-4843-9763-84FA39814D7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386263"/>
            <a:ext cx="5549900" cy="415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426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3143" indent="-281978" defTabSz="92426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27912" indent="-225582" defTabSz="92426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79077" indent="-225582" defTabSz="92426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0242" indent="-225582" defTabSz="92426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1407" indent="-225582" defTabSz="9242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2572" indent="-225582" defTabSz="9242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3737" indent="-225582" defTabSz="9242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34902" indent="-225582" defTabSz="9242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90EA81-2D4C-4E64-9EFA-890818D97F0B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75" y="4385002"/>
            <a:ext cx="5084452" cy="4155118"/>
          </a:xfrm>
          <a:noFill/>
        </p:spPr>
        <p:txBody>
          <a:bodyPr lIns="92364" tIns="46182" rIns="92364" bIns="46182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CDDE-65B7-4087-966B-21B4D91C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82F3-AD48-44CA-8252-18F4CEF0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487C-BC35-4625-BF4E-5E8927E5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BE83-9F90-4BE7-B6F7-7547D84C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CF8B-E598-423E-A608-A9A7B7EB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3920-BCD3-454E-895B-3A08F769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DD44-21A7-4A68-AFEE-6EE4BEAC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03D1-312D-4029-AE59-0494C57B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08A7-6606-493F-A24F-AB038431D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3AF0-DD21-4897-AF9A-4848A74E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35CB-A590-4E90-89EA-ED005976B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598-CC38-46C4-8946-09C4CDF1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9687-0D96-4696-A275-DE14521A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4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9AF6-6139-4C16-B10D-DAF32F94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1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E36D-9669-4B39-BD6A-454A771D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1550-C119-4240-B680-DF0D62DBD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E004-F12B-4F5D-8BC2-F72E133A5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26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B983-2998-4C12-B88E-6056B3F5F6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3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9B29-C2E4-42E2-A75B-02BDC2311E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1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A99C-E1E4-4ACE-96C5-509DD3570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9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627E-AC51-4296-B2A7-528D62E7A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11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6534-26F5-4872-BA71-F074BBA95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3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E409-4E35-4513-A9A6-61168D44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BDF2-EBF5-4C31-BC65-DEB2DC0D1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4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DD0F-5457-4436-A783-2D0039BA1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8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FF19-F8CB-430C-893B-530B4635E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1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5FF4-55BB-4AAE-B1B0-81333909F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0A58-1A8E-4C5D-8A6A-C0D59176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ADCF-193E-44FA-8D68-F43FA1DC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8AE4-3548-48DC-9DF0-0D5D310A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47BB-2AEF-42AA-88B4-439FF396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99E6-8714-45E1-9EB7-D43AE0B59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0428-AFBF-4D24-A1D9-FEBDE14B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83AB977-1896-4353-B65A-D2E49AE7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4212644-5351-48D7-8714-404F314C4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17C991-FC75-4FB7-932D-00F27033F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 userDrawn="1"/>
        </p:nvSpPr>
        <p:spPr bwMode="auto">
          <a:xfrm>
            <a:off x="7021615" y="6651625"/>
            <a:ext cx="17235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b="1" dirty="0" smtClean="0">
                <a:solidFill>
                  <a:srgbClr val="808080"/>
                </a:solidFill>
              </a:rPr>
              <a:t>World Bank 18 June 2013</a:t>
            </a:r>
          </a:p>
        </p:txBody>
      </p:sp>
    </p:spTree>
    <p:extLst>
      <p:ext uri="{BB962C8B-B14F-4D97-AF65-F5344CB8AC3E}">
        <p14:creationId xmlns:p14="http://schemas.microsoft.com/office/powerpoint/2010/main" val="39999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://www.washingtonpost.com/blogs/capital-weather-gang/post/to-be-the-best-in-weather-forecasting-why-europe-is-beating-the-us/2013/03/08/429bfcd0-8806-11e2-9d71-f0feafdd1394_blog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577802-7188-4AE0-8BF7-657170E61663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994025"/>
            <a:ext cx="9032875" cy="3733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FF"/>
                </a:solidFill>
              </a:rPr>
              <a:t> 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br>
              <a:rPr lang="en-US" altLang="en-US" sz="2400" b="1" dirty="0" smtClean="0">
                <a:solidFill>
                  <a:srgbClr val="0000FF"/>
                </a:solidFill>
              </a:rPr>
            </a:br>
            <a:r>
              <a:rPr lang="en-US" altLang="en-US" sz="2400" b="1" dirty="0" smtClean="0">
                <a:solidFill>
                  <a:srgbClr val="0000FF"/>
                </a:solidFill>
              </a:rPr>
              <a:t/>
            </a:r>
            <a:br>
              <a:rPr lang="en-US" altLang="en-US" sz="2400" b="1" dirty="0" smtClean="0">
                <a:solidFill>
                  <a:srgbClr val="0000FF"/>
                </a:solidFill>
              </a:rPr>
            </a:br>
            <a:r>
              <a:rPr lang="en-US" altLang="en-US" sz="2400" b="1" dirty="0" smtClean="0">
                <a:solidFill>
                  <a:srgbClr val="0000FF"/>
                </a:solidFill>
              </a:rPr>
              <a:t/>
            </a:r>
            <a:br>
              <a:rPr lang="en-US" altLang="en-US" sz="2400" b="1" dirty="0" smtClean="0">
                <a:solidFill>
                  <a:srgbClr val="0000FF"/>
                </a:solidFill>
              </a:rPr>
            </a:br>
            <a:r>
              <a:rPr lang="en-US" altLang="en-US" sz="2400" b="1" dirty="0" smtClean="0">
                <a:solidFill>
                  <a:schemeClr val="tx1"/>
                </a:solidFill>
              </a:rPr>
              <a:t>William. M. </a:t>
            </a:r>
            <a:r>
              <a:rPr lang="en-US" altLang="en-US" sz="2400" b="1" dirty="0" err="1" smtClean="0">
                <a:solidFill>
                  <a:schemeClr val="tx1"/>
                </a:solidFill>
              </a:rPr>
              <a:t>Lapenta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/>
            </a:r>
            <a:br>
              <a:rPr lang="en-US" altLang="en-US" sz="2000" b="1" dirty="0" smtClean="0">
                <a:solidFill>
                  <a:srgbClr val="00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>Acting Director</a:t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>Environmental Modeling Center</a:t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/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>NOAA/NWS/NCEP</a:t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/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1800" b="1" dirty="0" smtClean="0">
                <a:solidFill>
                  <a:srgbClr val="FF0000"/>
                </a:solidFill>
              </a:rPr>
              <a:t/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000000"/>
                </a:solidFill>
              </a:rPr>
              <a:t/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endParaRPr lang="en-US" alt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3581400" y="1588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8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304800" y="1752600"/>
          <a:ext cx="7239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8" name="Drawing" r:id="rId5" imgW="731520" imgH="3870960" progId="">
                  <p:embed/>
                </p:oleObj>
              </mc:Choice>
              <mc:Fallback>
                <p:oleObj name="Drawing" r:id="rId5" imgW="731520" imgH="3870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7239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57250" y="1171575"/>
            <a:ext cx="74818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The NOAA Operational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Numerical Guidance Suite: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Looking Forward to 2020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endParaRPr lang="en-US" altLang="en-US" sz="2000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474D06-9AEE-4813-A86A-4BBCADBE1D95}" type="slidenum">
              <a:rPr lang="en-US" altLang="en-US" sz="1100" smtClean="0"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100" smtClean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43000" y="131763"/>
            <a:ext cx="69342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Sandy Supplemental 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Involving NCEP/EMC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263525" y="5734050"/>
            <a:ext cx="869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itchFamily="34" charset="0"/>
              </a:rPr>
              <a:t>Majority of projects aligned with ongoing development work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itchFamily="34" charset="0"/>
              </a:rPr>
              <a:t>Emphasis on data assimilation, increasing resolution, physics enhancements and optimal ensemble configurations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itchFamily="34" charset="0"/>
              </a:rPr>
              <a:t>2 year window of opportunity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5" y="1268412"/>
            <a:ext cx="868911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3"/>
          <p:cNvSpPr>
            <a:spLocks/>
          </p:cNvSpPr>
          <p:nvPr/>
        </p:nvSpPr>
        <p:spPr bwMode="auto">
          <a:xfrm>
            <a:off x="2286000" y="1357313"/>
            <a:ext cx="4800600" cy="3810000"/>
          </a:xfrm>
          <a:custGeom>
            <a:avLst/>
            <a:gdLst>
              <a:gd name="T0" fmla="*/ 0 w 2963"/>
              <a:gd name="T1" fmla="*/ 2147483647 h 2136"/>
              <a:gd name="T2" fmla="*/ 2147483647 w 2963"/>
              <a:gd name="T3" fmla="*/ 2147483647 h 2136"/>
              <a:gd name="T4" fmla="*/ 2147483647 w 2963"/>
              <a:gd name="T5" fmla="*/ 2147483647 h 2136"/>
              <a:gd name="T6" fmla="*/ 2147483647 w 2963"/>
              <a:gd name="T7" fmla="*/ 2147483647 h 2136"/>
              <a:gd name="T8" fmla="*/ 2147483647 w 2963"/>
              <a:gd name="T9" fmla="*/ 2147483647 h 2136"/>
              <a:gd name="T10" fmla="*/ 2147483647 w 2963"/>
              <a:gd name="T11" fmla="*/ 0 h 2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3"/>
              <a:gd name="T19" fmla="*/ 0 h 2136"/>
              <a:gd name="T20" fmla="*/ 2963 w 2963"/>
              <a:gd name="T21" fmla="*/ 2136 h 2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3" h="2136">
                <a:moveTo>
                  <a:pt x="0" y="2136"/>
                </a:moveTo>
                <a:cubicBezTo>
                  <a:pt x="57" y="1906"/>
                  <a:pt x="114" y="1675"/>
                  <a:pt x="228" y="1445"/>
                </a:cubicBezTo>
                <a:cubicBezTo>
                  <a:pt x="342" y="1215"/>
                  <a:pt x="484" y="953"/>
                  <a:pt x="684" y="754"/>
                </a:cubicBezTo>
                <a:cubicBezTo>
                  <a:pt x="883" y="555"/>
                  <a:pt x="1162" y="370"/>
                  <a:pt x="1425" y="251"/>
                </a:cubicBezTo>
                <a:cubicBezTo>
                  <a:pt x="1688" y="132"/>
                  <a:pt x="2004" y="84"/>
                  <a:pt x="2260" y="42"/>
                </a:cubicBezTo>
                <a:cubicBezTo>
                  <a:pt x="2516" y="0"/>
                  <a:pt x="2817" y="9"/>
                  <a:pt x="2963" y="0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286000" y="2381250"/>
            <a:ext cx="4800600" cy="2816225"/>
          </a:xfrm>
          <a:custGeom>
            <a:avLst/>
            <a:gdLst>
              <a:gd name="T0" fmla="*/ 0 w 2964"/>
              <a:gd name="T1" fmla="*/ 2147483647 h 1753"/>
              <a:gd name="T2" fmla="*/ 2147483647 w 2964"/>
              <a:gd name="T3" fmla="*/ 2147483647 h 1753"/>
              <a:gd name="T4" fmla="*/ 2147483647 w 2964"/>
              <a:gd name="T5" fmla="*/ 2147483647 h 1753"/>
              <a:gd name="T6" fmla="*/ 2147483647 w 2964"/>
              <a:gd name="T7" fmla="*/ 2147483647 h 1753"/>
              <a:gd name="T8" fmla="*/ 2147483647 w 2964"/>
              <a:gd name="T9" fmla="*/ 2147483647 h 1753"/>
              <a:gd name="T10" fmla="*/ 2147483647 w 2964"/>
              <a:gd name="T11" fmla="*/ 2147483647 h 1753"/>
              <a:gd name="T12" fmla="*/ 2147483647 w 2964"/>
              <a:gd name="T13" fmla="*/ 2147483647 h 1753"/>
              <a:gd name="T14" fmla="*/ 2147483647 w 2964"/>
              <a:gd name="T15" fmla="*/ 0 h 17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64"/>
              <a:gd name="T25" fmla="*/ 0 h 1753"/>
              <a:gd name="T26" fmla="*/ 2964 w 2964"/>
              <a:gd name="T27" fmla="*/ 1753 h 17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64" h="1753">
                <a:moveTo>
                  <a:pt x="0" y="1753"/>
                </a:moveTo>
                <a:cubicBezTo>
                  <a:pt x="52" y="1624"/>
                  <a:pt x="98" y="1509"/>
                  <a:pt x="170" y="1381"/>
                </a:cubicBezTo>
                <a:cubicBezTo>
                  <a:pt x="242" y="1253"/>
                  <a:pt x="341" y="1105"/>
                  <a:pt x="431" y="987"/>
                </a:cubicBezTo>
                <a:cubicBezTo>
                  <a:pt x="521" y="869"/>
                  <a:pt x="591" y="772"/>
                  <a:pt x="708" y="672"/>
                </a:cubicBezTo>
                <a:cubicBezTo>
                  <a:pt x="825" y="572"/>
                  <a:pt x="969" y="476"/>
                  <a:pt x="1135" y="387"/>
                </a:cubicBezTo>
                <a:cubicBezTo>
                  <a:pt x="1301" y="298"/>
                  <a:pt x="1484" y="199"/>
                  <a:pt x="1703" y="139"/>
                </a:cubicBezTo>
                <a:cubicBezTo>
                  <a:pt x="1922" y="79"/>
                  <a:pt x="2237" y="50"/>
                  <a:pt x="2447" y="27"/>
                </a:cubicBezTo>
                <a:cubicBezTo>
                  <a:pt x="2657" y="4"/>
                  <a:pt x="2856" y="6"/>
                  <a:pt x="2964" y="0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7086600" y="1371600"/>
            <a:ext cx="0" cy="10668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7010400" y="16764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l"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Forecast </a:t>
            </a:r>
          </a:p>
          <a:p>
            <a:pPr algn="l"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Uncertainty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1752600" y="4708525"/>
            <a:ext cx="1006475" cy="3048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Minutes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2078038" y="4232275"/>
            <a:ext cx="1020762" cy="303213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Hours</a:t>
            </a:r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2381250" y="3754438"/>
            <a:ext cx="1046163" cy="3016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Days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2679700" y="3278188"/>
            <a:ext cx="1082675" cy="30321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1 Week</a:t>
            </a: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3114675" y="2814638"/>
            <a:ext cx="1125538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2 Week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3575050" y="2382838"/>
            <a:ext cx="1179513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Months</a:t>
            </a: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4505325" y="1974850"/>
            <a:ext cx="1177925" cy="30162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Seasons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5821363" y="1725613"/>
            <a:ext cx="1160462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Years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76200"/>
            <a:ext cx="7492866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Seamless Suite of NOAA Operational Numerical Guidance Systems</a:t>
            </a:r>
          </a:p>
        </p:txBody>
      </p:sp>
      <p:grpSp>
        <p:nvGrpSpPr>
          <p:cNvPr id="5136" name="Group 21"/>
          <p:cNvGrpSpPr>
            <a:grpSpLocks/>
          </p:cNvGrpSpPr>
          <p:nvPr/>
        </p:nvGrpSpPr>
        <p:grpSpPr bwMode="auto">
          <a:xfrm>
            <a:off x="0" y="1641475"/>
            <a:ext cx="1649413" cy="3538538"/>
            <a:chOff x="18" y="1034"/>
            <a:chExt cx="1039" cy="2229"/>
          </a:xfrm>
        </p:grpSpPr>
        <p:grpSp>
          <p:nvGrpSpPr>
            <p:cNvPr id="5180" name="Group 22"/>
            <p:cNvGrpSpPr>
              <a:grpSpLocks/>
            </p:cNvGrpSpPr>
            <p:nvPr/>
          </p:nvGrpSpPr>
          <p:grpSpPr bwMode="auto">
            <a:xfrm>
              <a:off x="878" y="1034"/>
              <a:ext cx="179" cy="2229"/>
              <a:chOff x="878" y="1034"/>
              <a:chExt cx="179" cy="2229"/>
            </a:xfrm>
          </p:grpSpPr>
          <p:sp>
            <p:nvSpPr>
              <p:cNvPr id="5188" name="Line 23"/>
              <p:cNvSpPr>
                <a:spLocks noChangeShapeType="1"/>
              </p:cNvSpPr>
              <p:nvPr/>
            </p:nvSpPr>
            <p:spPr bwMode="auto">
              <a:xfrm>
                <a:off x="952" y="1034"/>
                <a:ext cx="0" cy="22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89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386" y="2148"/>
                <a:ext cx="1164" cy="179"/>
              </a:xfrm>
              <a:prstGeom prst="rect">
                <a:avLst/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0" scaled="1"/>
              </a:gradFill>
              <a:ln>
                <a:noFill/>
              </a:ln>
              <a:effectLst>
                <a:outerShdw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808080"/>
                    </a:solidFill>
                    <a:cs typeface="Times New Roman" pitchFamily="18" charset="0"/>
                  </a:rPr>
                  <a:t>Forecast Lead Time</a:t>
                </a:r>
              </a:p>
            </p:txBody>
          </p:sp>
        </p:grpSp>
        <p:grpSp>
          <p:nvGrpSpPr>
            <p:cNvPr id="5181" name="Group 25"/>
            <p:cNvGrpSpPr>
              <a:grpSpLocks/>
            </p:cNvGrpSpPr>
            <p:nvPr/>
          </p:nvGrpSpPr>
          <p:grpSpPr bwMode="auto">
            <a:xfrm>
              <a:off x="18" y="1231"/>
              <a:ext cx="895" cy="1922"/>
              <a:chOff x="18" y="1231"/>
              <a:chExt cx="895" cy="1922"/>
            </a:xfrm>
          </p:grpSpPr>
          <p:sp>
            <p:nvSpPr>
              <p:cNvPr id="319514" name="Text Box 26"/>
              <p:cNvSpPr txBox="1">
                <a:spLocks noChangeArrowheads="1"/>
              </p:cNvSpPr>
              <p:nvPr/>
            </p:nvSpPr>
            <p:spPr bwMode="auto">
              <a:xfrm>
                <a:off x="18" y="2865"/>
                <a:ext cx="8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Warnings &amp; Alert Coordination</a:t>
                </a:r>
              </a:p>
            </p:txBody>
          </p:sp>
          <p:sp>
            <p:nvSpPr>
              <p:cNvPr id="319515" name="Text Box 27"/>
              <p:cNvSpPr txBox="1">
                <a:spLocks noChangeArrowheads="1"/>
              </p:cNvSpPr>
              <p:nvPr/>
            </p:nvSpPr>
            <p:spPr bwMode="auto">
              <a:xfrm>
                <a:off x="287" y="2550"/>
                <a:ext cx="6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Watches</a:t>
                </a:r>
              </a:p>
            </p:txBody>
          </p:sp>
          <p:sp>
            <p:nvSpPr>
              <p:cNvPr id="319516" name="Text Box 28"/>
              <p:cNvSpPr txBox="1">
                <a:spLocks noChangeArrowheads="1"/>
              </p:cNvSpPr>
              <p:nvPr/>
            </p:nvSpPr>
            <p:spPr bwMode="auto">
              <a:xfrm>
                <a:off x="187" y="2235"/>
                <a:ext cx="7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Forecasts</a:t>
                </a:r>
              </a:p>
            </p:txBody>
          </p:sp>
          <p:sp>
            <p:nvSpPr>
              <p:cNvPr id="5185" name="Text Box 29"/>
              <p:cNvSpPr txBox="1">
                <a:spLocks noChangeArrowheads="1"/>
              </p:cNvSpPr>
              <p:nvPr/>
            </p:nvSpPr>
            <p:spPr bwMode="auto">
              <a:xfrm>
                <a:off x="93" y="1794"/>
                <a:ext cx="8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cs typeface="Times New Roman" pitchFamily="18" charset="0"/>
                  </a:rPr>
                  <a:t>Threats Assessments</a:t>
                </a:r>
              </a:p>
            </p:txBody>
          </p:sp>
          <p:sp>
            <p:nvSpPr>
              <p:cNvPr id="319518" name="Text Box 30"/>
              <p:cNvSpPr txBox="1">
                <a:spLocks noChangeArrowheads="1"/>
              </p:cNvSpPr>
              <p:nvPr/>
            </p:nvSpPr>
            <p:spPr bwMode="auto">
              <a:xfrm>
                <a:off x="208" y="1544"/>
                <a:ext cx="7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Guidance</a:t>
                </a:r>
              </a:p>
            </p:txBody>
          </p:sp>
          <p:sp>
            <p:nvSpPr>
              <p:cNvPr id="319519" name="Text Box 31"/>
              <p:cNvSpPr txBox="1">
                <a:spLocks noChangeArrowheads="1"/>
              </p:cNvSpPr>
              <p:nvPr/>
            </p:nvSpPr>
            <p:spPr bwMode="auto">
              <a:xfrm>
                <a:off x="338" y="1231"/>
                <a:ext cx="5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Outlook</a:t>
                </a:r>
              </a:p>
            </p:txBody>
          </p:sp>
        </p:grpSp>
      </p:grpSp>
      <p:grpSp>
        <p:nvGrpSpPr>
          <p:cNvPr id="5137" name="Group 32"/>
          <p:cNvGrpSpPr>
            <a:grpSpLocks/>
          </p:cNvGrpSpPr>
          <p:nvPr/>
        </p:nvGrpSpPr>
        <p:grpSpPr bwMode="auto">
          <a:xfrm>
            <a:off x="1482725" y="5049838"/>
            <a:ext cx="7569200" cy="274637"/>
            <a:chOff x="952" y="3181"/>
            <a:chExt cx="4768" cy="173"/>
          </a:xfrm>
        </p:grpSpPr>
        <p:sp>
          <p:nvSpPr>
            <p:cNvPr id="5178" name="Line 33"/>
            <p:cNvSpPr>
              <a:spLocks noChangeShapeType="1"/>
            </p:cNvSpPr>
            <p:nvPr/>
          </p:nvSpPr>
          <p:spPr bwMode="auto">
            <a:xfrm>
              <a:off x="952" y="3263"/>
              <a:ext cx="4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179" name="Text Box 34"/>
            <p:cNvSpPr txBox="1">
              <a:spLocks noChangeArrowheads="1"/>
            </p:cNvSpPr>
            <p:nvPr/>
          </p:nvSpPr>
          <p:spPr bwMode="auto">
            <a:xfrm>
              <a:off x="2807" y="3181"/>
              <a:ext cx="783" cy="173"/>
            </a:xfrm>
            <a:prstGeom prst="rect">
              <a:avLst/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rgbClr val="808080"/>
                  </a:solidFill>
                  <a:cs typeface="Times New Roman" pitchFamily="18" charset="0"/>
                </a:rPr>
                <a:t>Benefits</a:t>
              </a:r>
            </a:p>
          </p:txBody>
        </p:sp>
      </p:grpSp>
      <p:sp>
        <p:nvSpPr>
          <p:cNvPr id="5139" name="Text Box 46"/>
          <p:cNvSpPr txBox="1">
            <a:spLocks noChangeArrowheads="1"/>
          </p:cNvSpPr>
          <p:nvPr/>
        </p:nvSpPr>
        <p:spPr bwMode="auto">
          <a:xfrm rot="-3836886">
            <a:off x="2509044" y="5677694"/>
            <a:ext cx="900113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Maritime</a:t>
            </a:r>
          </a:p>
        </p:txBody>
      </p:sp>
      <p:sp>
        <p:nvSpPr>
          <p:cNvPr id="5140" name="Text Box 47"/>
          <p:cNvSpPr txBox="1">
            <a:spLocks noChangeArrowheads="1"/>
          </p:cNvSpPr>
          <p:nvPr/>
        </p:nvSpPr>
        <p:spPr bwMode="auto">
          <a:xfrm rot="-3833730">
            <a:off x="1692276" y="5743575"/>
            <a:ext cx="109220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Life &amp; Property</a:t>
            </a:r>
          </a:p>
        </p:txBody>
      </p:sp>
      <p:sp>
        <p:nvSpPr>
          <p:cNvPr id="5141" name="Text Box 48"/>
          <p:cNvSpPr txBox="1">
            <a:spLocks noChangeArrowheads="1"/>
          </p:cNvSpPr>
          <p:nvPr/>
        </p:nvSpPr>
        <p:spPr bwMode="auto">
          <a:xfrm rot="-3833730">
            <a:off x="2652713" y="5897562"/>
            <a:ext cx="133985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Space Operations</a:t>
            </a:r>
          </a:p>
        </p:txBody>
      </p:sp>
      <p:sp>
        <p:nvSpPr>
          <p:cNvPr id="5142" name="Text Box 49"/>
          <p:cNvSpPr txBox="1">
            <a:spLocks noChangeArrowheads="1"/>
          </p:cNvSpPr>
          <p:nvPr/>
        </p:nvSpPr>
        <p:spPr bwMode="auto">
          <a:xfrm rot="-3833730">
            <a:off x="6010276" y="5613400"/>
            <a:ext cx="83820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Recreation</a:t>
            </a:r>
          </a:p>
        </p:txBody>
      </p:sp>
      <p:sp>
        <p:nvSpPr>
          <p:cNvPr id="5143" name="Text Box 50"/>
          <p:cNvSpPr txBox="1">
            <a:spLocks noChangeArrowheads="1"/>
          </p:cNvSpPr>
          <p:nvPr/>
        </p:nvSpPr>
        <p:spPr bwMode="auto">
          <a:xfrm rot="-3833730">
            <a:off x="6384926" y="5622925"/>
            <a:ext cx="85090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Ecosystem</a:t>
            </a:r>
          </a:p>
        </p:txBody>
      </p:sp>
      <p:sp>
        <p:nvSpPr>
          <p:cNvPr id="5144" name="Text Box 51"/>
          <p:cNvSpPr txBox="1">
            <a:spLocks noChangeArrowheads="1"/>
          </p:cNvSpPr>
          <p:nvPr/>
        </p:nvSpPr>
        <p:spPr bwMode="auto">
          <a:xfrm rot="-3833730">
            <a:off x="7092951" y="5673725"/>
            <a:ext cx="95885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Environment</a:t>
            </a:r>
          </a:p>
        </p:txBody>
      </p:sp>
      <p:sp>
        <p:nvSpPr>
          <p:cNvPr id="5145" name="Text Box 52"/>
          <p:cNvSpPr txBox="1">
            <a:spLocks noChangeArrowheads="1"/>
          </p:cNvSpPr>
          <p:nvPr/>
        </p:nvSpPr>
        <p:spPr bwMode="auto">
          <a:xfrm rot="-3833730">
            <a:off x="3417888" y="5864225"/>
            <a:ext cx="1273175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Emergency Mgmt </a:t>
            </a:r>
          </a:p>
        </p:txBody>
      </p:sp>
      <p:sp>
        <p:nvSpPr>
          <p:cNvPr id="5146" name="Text Box 53"/>
          <p:cNvSpPr txBox="1">
            <a:spLocks noChangeArrowheads="1"/>
          </p:cNvSpPr>
          <p:nvPr/>
        </p:nvSpPr>
        <p:spPr bwMode="auto">
          <a:xfrm rot="-3833730">
            <a:off x="5648325" y="5624513"/>
            <a:ext cx="860425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Agriculture</a:t>
            </a:r>
          </a:p>
        </p:txBody>
      </p:sp>
      <p:sp>
        <p:nvSpPr>
          <p:cNvPr id="5147" name="Text Box 54"/>
          <p:cNvSpPr txBox="1">
            <a:spLocks noChangeArrowheads="1"/>
          </p:cNvSpPr>
          <p:nvPr/>
        </p:nvSpPr>
        <p:spPr bwMode="auto">
          <a:xfrm rot="-3836886">
            <a:off x="5023644" y="5812631"/>
            <a:ext cx="1354138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Reservoir Control</a:t>
            </a:r>
          </a:p>
        </p:txBody>
      </p:sp>
      <p:sp>
        <p:nvSpPr>
          <p:cNvPr id="5148" name="Text Box 55"/>
          <p:cNvSpPr txBox="1">
            <a:spLocks noChangeArrowheads="1"/>
          </p:cNvSpPr>
          <p:nvPr/>
        </p:nvSpPr>
        <p:spPr bwMode="auto">
          <a:xfrm rot="-3836886">
            <a:off x="4391819" y="5801519"/>
            <a:ext cx="1182687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Energy Planning</a:t>
            </a:r>
          </a:p>
        </p:txBody>
      </p:sp>
      <p:sp>
        <p:nvSpPr>
          <p:cNvPr id="5149" name="Text Box 56"/>
          <p:cNvSpPr txBox="1">
            <a:spLocks noChangeArrowheads="1"/>
          </p:cNvSpPr>
          <p:nvPr/>
        </p:nvSpPr>
        <p:spPr bwMode="auto">
          <a:xfrm rot="-3833730">
            <a:off x="4092576" y="5646737"/>
            <a:ext cx="83820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Commerce</a:t>
            </a:r>
          </a:p>
        </p:txBody>
      </p:sp>
      <p:sp>
        <p:nvSpPr>
          <p:cNvPr id="5150" name="Text Box 57"/>
          <p:cNvSpPr txBox="1">
            <a:spLocks noChangeArrowheads="1"/>
          </p:cNvSpPr>
          <p:nvPr/>
        </p:nvSpPr>
        <p:spPr bwMode="auto">
          <a:xfrm rot="-3833730">
            <a:off x="4930775" y="5656263"/>
            <a:ext cx="923925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Hydropower</a:t>
            </a:r>
          </a:p>
        </p:txBody>
      </p:sp>
      <p:sp>
        <p:nvSpPr>
          <p:cNvPr id="5151" name="Text Box 58"/>
          <p:cNvSpPr txBox="1">
            <a:spLocks noChangeArrowheads="1"/>
          </p:cNvSpPr>
          <p:nvPr/>
        </p:nvSpPr>
        <p:spPr bwMode="auto">
          <a:xfrm rot="-3836886">
            <a:off x="3212306" y="5703094"/>
            <a:ext cx="950913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Fire Weather</a:t>
            </a:r>
          </a:p>
        </p:txBody>
      </p:sp>
      <p:sp>
        <p:nvSpPr>
          <p:cNvPr id="5152" name="Text Box 59"/>
          <p:cNvSpPr txBox="1">
            <a:spLocks noChangeArrowheads="1"/>
          </p:cNvSpPr>
          <p:nvPr/>
        </p:nvSpPr>
        <p:spPr bwMode="auto">
          <a:xfrm rot="-3833730">
            <a:off x="6831013" y="5530850"/>
            <a:ext cx="66675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Health</a:t>
            </a:r>
          </a:p>
        </p:txBody>
      </p:sp>
      <p:sp>
        <p:nvSpPr>
          <p:cNvPr id="5153" name="Text Box 60"/>
          <p:cNvSpPr txBox="1">
            <a:spLocks noChangeArrowheads="1"/>
          </p:cNvSpPr>
          <p:nvPr/>
        </p:nvSpPr>
        <p:spPr bwMode="auto">
          <a:xfrm rot="-3833730">
            <a:off x="2209801" y="5608637"/>
            <a:ext cx="762000" cy="244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Times New Roman" pitchFamily="18" charset="0"/>
              </a:rPr>
              <a:t>Aviation</a:t>
            </a:r>
          </a:p>
        </p:txBody>
      </p:sp>
      <p:sp>
        <p:nvSpPr>
          <p:cNvPr id="5154" name="Text Box 19"/>
          <p:cNvSpPr txBox="1">
            <a:spLocks noChangeArrowheads="1"/>
          </p:cNvSpPr>
          <p:nvPr/>
        </p:nvSpPr>
        <p:spPr bwMode="auto">
          <a:xfrm>
            <a:off x="4300282" y="2709329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North American Ensemble Forecast System</a:t>
            </a:r>
          </a:p>
        </p:txBody>
      </p:sp>
      <p:sp>
        <p:nvSpPr>
          <p:cNvPr id="5155" name="Text Box 20"/>
          <p:cNvSpPr txBox="1">
            <a:spLocks noChangeArrowheads="1"/>
          </p:cNvSpPr>
          <p:nvPr/>
        </p:nvSpPr>
        <p:spPr bwMode="auto">
          <a:xfrm>
            <a:off x="5135613" y="2507728"/>
            <a:ext cx="23775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Climate Forecast System</a:t>
            </a:r>
          </a:p>
        </p:txBody>
      </p:sp>
      <p:sp>
        <p:nvSpPr>
          <p:cNvPr id="5156" name="Text Box 35"/>
          <p:cNvSpPr txBox="1">
            <a:spLocks noChangeArrowheads="1"/>
          </p:cNvSpPr>
          <p:nvPr/>
        </p:nvSpPr>
        <p:spPr bwMode="auto">
          <a:xfrm>
            <a:off x="3810622" y="3579278"/>
            <a:ext cx="3012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Short-Range Ensemble Forecast</a:t>
            </a:r>
          </a:p>
        </p:txBody>
      </p:sp>
      <p:sp>
        <p:nvSpPr>
          <p:cNvPr id="5157" name="Text Box 40"/>
          <p:cNvSpPr txBox="1">
            <a:spLocks noChangeArrowheads="1"/>
          </p:cNvSpPr>
          <p:nvPr/>
        </p:nvSpPr>
        <p:spPr bwMode="auto">
          <a:xfrm>
            <a:off x="4236800" y="3261778"/>
            <a:ext cx="2286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Global Forecast System</a:t>
            </a:r>
          </a:p>
        </p:txBody>
      </p:sp>
      <p:sp>
        <p:nvSpPr>
          <p:cNvPr id="5158" name="Text Box 41"/>
          <p:cNvSpPr txBox="1">
            <a:spLocks noChangeArrowheads="1"/>
          </p:cNvSpPr>
          <p:nvPr/>
        </p:nvSpPr>
        <p:spPr bwMode="auto">
          <a:xfrm>
            <a:off x="3484978" y="3903128"/>
            <a:ext cx="2588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North American Mesoscale </a:t>
            </a:r>
          </a:p>
        </p:txBody>
      </p:sp>
      <p:sp>
        <p:nvSpPr>
          <p:cNvPr id="5159" name="Text Box 42"/>
          <p:cNvSpPr txBox="1">
            <a:spLocks noChangeArrowheads="1"/>
          </p:cNvSpPr>
          <p:nvPr/>
        </p:nvSpPr>
        <p:spPr bwMode="auto">
          <a:xfrm>
            <a:off x="3168508" y="4402468"/>
            <a:ext cx="146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Rapid Refresh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160" name="Text Box 43"/>
          <p:cNvSpPr txBox="1">
            <a:spLocks noChangeArrowheads="1"/>
          </p:cNvSpPr>
          <p:nvPr/>
        </p:nvSpPr>
        <p:spPr bwMode="auto">
          <a:xfrm>
            <a:off x="2978457" y="4724400"/>
            <a:ext cx="1907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Dispersion </a:t>
            </a:r>
            <a:r>
              <a:rPr lang="en-US" sz="1400" b="1" dirty="0" smtClean="0">
                <a:solidFill>
                  <a:srgbClr val="000000"/>
                </a:solidFill>
              </a:rPr>
              <a:t>(smoke)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161" name="Text Box 40"/>
          <p:cNvSpPr txBox="1">
            <a:spLocks noChangeArrowheads="1"/>
          </p:cNvSpPr>
          <p:nvPr/>
        </p:nvSpPr>
        <p:spPr bwMode="auto">
          <a:xfrm>
            <a:off x="4484086" y="2956978"/>
            <a:ext cx="3182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Global Ensemble Forecast System</a:t>
            </a:r>
          </a:p>
        </p:txBody>
      </p:sp>
      <p:sp>
        <p:nvSpPr>
          <p:cNvPr id="5162" name="Text Box 53"/>
          <p:cNvSpPr txBox="1">
            <a:spLocks noChangeArrowheads="1"/>
          </p:cNvSpPr>
          <p:nvPr/>
        </p:nvSpPr>
        <p:spPr bwMode="auto">
          <a:xfrm>
            <a:off x="4326518" y="4141068"/>
            <a:ext cx="19466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Regional Hurricane</a:t>
            </a:r>
          </a:p>
          <a:p>
            <a:pPr marL="119063" indent="-119063" eaLnBrk="1" hangingPunct="1">
              <a:buFont typeface="Arial" pitchFamily="34" charset="0"/>
              <a:buChar char="•"/>
            </a:pPr>
            <a:r>
              <a:rPr lang="en-US" sz="800" b="1" dirty="0" smtClean="0">
                <a:solidFill>
                  <a:srgbClr val="000000"/>
                </a:solidFill>
              </a:rPr>
              <a:t>(HWRF &amp; GFDL)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5163" name="Text Box 54"/>
          <p:cNvSpPr txBox="1">
            <a:spLocks noChangeArrowheads="1"/>
          </p:cNvSpPr>
          <p:nvPr/>
        </p:nvSpPr>
        <p:spPr bwMode="auto">
          <a:xfrm>
            <a:off x="5930475" y="3900151"/>
            <a:ext cx="8660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Waves</a:t>
            </a:r>
          </a:p>
        </p:txBody>
      </p:sp>
      <p:sp>
        <p:nvSpPr>
          <p:cNvPr id="5164" name="Text Box 55"/>
          <p:cNvSpPr txBox="1">
            <a:spLocks noChangeArrowheads="1"/>
          </p:cNvSpPr>
          <p:nvPr/>
        </p:nvSpPr>
        <p:spPr bwMode="auto">
          <a:xfrm>
            <a:off x="6734663" y="3900151"/>
            <a:ext cx="2459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Global Ocean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165" name="Text Box 56"/>
          <p:cNvSpPr txBox="1">
            <a:spLocks noChangeArrowheads="1"/>
          </p:cNvSpPr>
          <p:nvPr/>
        </p:nvSpPr>
        <p:spPr bwMode="auto">
          <a:xfrm>
            <a:off x="6213542" y="4137846"/>
            <a:ext cx="1635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 Space </a:t>
            </a:r>
            <a:r>
              <a:rPr lang="en-US" sz="1400" b="1" dirty="0" smtClean="0">
                <a:solidFill>
                  <a:srgbClr val="000000"/>
                </a:solidFill>
              </a:rPr>
              <a:t>Weather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04" y="1272143"/>
            <a:ext cx="357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cs typeface="Arial" pitchFamily="34" charset="0"/>
              </a:rPr>
              <a:t>Spanning Weather and Climate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819322" y="5511879"/>
            <a:ext cx="1289427" cy="11079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Tsunami</a:t>
            </a:r>
          </a:p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Whole Atmosphere</a:t>
            </a:r>
          </a:p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HRRR</a:t>
            </a:r>
          </a:p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NMME</a:t>
            </a:r>
          </a:p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NLDAS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6735250" y="3584833"/>
            <a:ext cx="1662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Wave Ensemble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8109024" y="3903699"/>
            <a:ext cx="733214" cy="30777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Bays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7695676" y="4143275"/>
            <a:ext cx="14321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Storm Surge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6471575" y="3267431"/>
            <a:ext cx="125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Global </a:t>
            </a:r>
            <a:r>
              <a:rPr lang="en-US" sz="1400" b="1" dirty="0" smtClean="0">
                <a:solidFill>
                  <a:srgbClr val="000000"/>
                </a:solidFill>
              </a:rPr>
              <a:t>Dust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3481969" y="4140000"/>
            <a:ext cx="894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Fire </a:t>
            </a:r>
            <a:r>
              <a:rPr lang="en-US" sz="1400" b="1" dirty="0" err="1" smtClean="0">
                <a:solidFill>
                  <a:srgbClr val="000000"/>
                </a:solidFill>
              </a:rPr>
              <a:t>Wx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5" name="Slide Number Placeholder 1"/>
          <p:cNvSpPr txBox="1">
            <a:spLocks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410D2B8E-DF8D-4DBA-AD95-C31F7F00B7FF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4725723" y="4455021"/>
            <a:ext cx="12539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9063" indent="-119063" algn="l" eaLnBrk="1" hangingPunct="1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Air Quality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 bwMode="auto">
          <a:xfrm>
            <a:off x="857250" y="76200"/>
            <a:ext cx="749286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>
                <a:latin typeface="Arial" pitchFamily="34" charset="0"/>
                <a:cs typeface="Arial" pitchFamily="34" charset="0"/>
              </a:rPr>
              <a:t>Forcing Factors Shaping NOAA Operational Numerical Guidance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1321101"/>
            <a:ext cx="89535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400" b="1" dirty="0" smtClean="0">
                <a:cs typeface="Arial" pitchFamily="34" charset="0"/>
              </a:rPr>
              <a:t>Emerging Requirements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Weather Ready Nation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High impact </a:t>
            </a:r>
            <a:r>
              <a:rPr lang="en-US" sz="20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vents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Weather to climate—seamless suite of guidance and products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Arial" pitchFamily="34" charset="0"/>
              </a:rPr>
              <a:t>Science and Technology Advances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Observing </a:t>
            </a: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systems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cs typeface="Arial" pitchFamily="34" charset="0"/>
              </a:rPr>
              <a:t>High performance computing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cs typeface="Arial" pitchFamily="34" charset="0"/>
              </a:rPr>
              <a:t>Data </a:t>
            </a: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dissemination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Numerical Guidance Systems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  <a:cs typeface="Arial" pitchFamily="34" charset="0"/>
              </a:rPr>
              <a:t>Data assimilation (methodology)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  <a:cs typeface="Arial" pitchFamily="34" charset="0"/>
              </a:rPr>
              <a:t>Modeling (physics, coupling &amp; dynamics)</a:t>
            </a:r>
            <a:endParaRPr lang="en-US" b="1" dirty="0" smtClean="0">
              <a:solidFill>
                <a:srgbClr val="FF3300"/>
              </a:solidFill>
              <a:cs typeface="Arial" pitchFamily="34" charset="0"/>
            </a:endParaRP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  <a:cs typeface="Arial" pitchFamily="34" charset="0"/>
              </a:rPr>
              <a:t>Ensembles (construction—initialization, membership, etc.)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  <a:cs typeface="Arial" pitchFamily="34" charset="0"/>
              </a:rPr>
              <a:t>Intelligent </a:t>
            </a:r>
            <a:r>
              <a:rPr lang="en-US" b="1" dirty="0">
                <a:solidFill>
                  <a:srgbClr val="FF3300"/>
                </a:solidFill>
                <a:cs typeface="Arial" pitchFamily="34" charset="0"/>
              </a:rPr>
              <a:t>p</a:t>
            </a:r>
            <a:r>
              <a:rPr lang="en-US" b="1" dirty="0" smtClean="0">
                <a:solidFill>
                  <a:srgbClr val="FF3300"/>
                </a:solidFill>
                <a:cs typeface="Arial" pitchFamily="34" charset="0"/>
              </a:rPr>
              <a:t>ost processing</a:t>
            </a: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cs typeface="Arial" pitchFamily="34" charset="0"/>
              </a:rPr>
              <a:t>Predictability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convective systems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Seasonal to </a:t>
            </a:r>
            <a:r>
              <a:rPr lang="en-US" b="1" dirty="0" err="1" smtClean="0">
                <a:solidFill>
                  <a:srgbClr val="FF0000"/>
                </a:solidFill>
                <a:cs typeface="Arial" pitchFamily="34" charset="0"/>
              </a:rPr>
              <a:t>interannual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 bwMode="auto">
          <a:xfrm>
            <a:off x="832536" y="18534"/>
            <a:ext cx="749286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>
                <a:solidFill>
                  <a:srgbClr val="000000"/>
                </a:solidFill>
                <a:cs typeface="Arial" pitchFamily="34" charset="0"/>
              </a:rPr>
              <a:t>Some Commonly Asked </a:t>
            </a:r>
            <a:r>
              <a:rPr lang="en-US" sz="3200" b="1" kern="0" dirty="0" smtClean="0">
                <a:solidFill>
                  <a:srgbClr val="000000"/>
                </a:solidFill>
                <a:cs typeface="Arial" pitchFamily="34" charset="0"/>
              </a:rPr>
              <a:t>Questions</a:t>
            </a:r>
            <a:endParaRPr lang="en-US" sz="32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19" y="1164581"/>
            <a:ext cx="89535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cs typeface="Arial" pitchFamily="34" charset="0"/>
              </a:rPr>
              <a:t>How will the suite evolve as the resolution </a:t>
            </a:r>
            <a:r>
              <a:rPr lang="en-US" sz="2000" b="1" dirty="0" smtClean="0">
                <a:cs typeface="Arial" pitchFamily="34" charset="0"/>
              </a:rPr>
              <a:t>of </a:t>
            </a:r>
            <a:r>
              <a:rPr lang="en-US" sz="2000" b="1" dirty="0" smtClean="0">
                <a:cs typeface="Arial" pitchFamily="34" charset="0"/>
              </a:rPr>
              <a:t>the global </a:t>
            </a:r>
            <a:r>
              <a:rPr lang="en-US" sz="2000" b="1" dirty="0" smtClean="0">
                <a:cs typeface="Arial" pitchFamily="34" charset="0"/>
              </a:rPr>
              <a:t>systems </a:t>
            </a:r>
            <a:r>
              <a:rPr lang="en-US" sz="2000" b="1" dirty="0" smtClean="0">
                <a:cs typeface="Arial" pitchFamily="34" charset="0"/>
              </a:rPr>
              <a:t>increase?</a:t>
            </a:r>
            <a:endParaRPr lang="en-US" sz="2000" b="1" dirty="0" smtClean="0">
              <a:cs typeface="Arial" pitchFamily="34" charset="0"/>
            </a:endParaRP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GFS 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capable of satisfying NAM requirements?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GEFS capable of satisfying SREF requirements?</a:t>
            </a: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Non-hydrostatic 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global 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model and medium range reforecasts from GEFS new requirements?</a:t>
            </a:r>
            <a:endParaRPr lang="en-US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en-US" sz="2000" b="1" dirty="0" smtClean="0">
              <a:cs typeface="Arial" pitchFamily="34" charset="0"/>
            </a:endParaRP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cs typeface="Arial" pitchFamily="34" charset="0"/>
              </a:rPr>
              <a:t>Will the regional </a:t>
            </a:r>
            <a:r>
              <a:rPr lang="en-US" sz="2000" b="1" dirty="0" smtClean="0">
                <a:cs typeface="Arial" pitchFamily="34" charset="0"/>
              </a:rPr>
              <a:t>systems </a:t>
            </a:r>
            <a:r>
              <a:rPr lang="en-US" sz="2000" b="1" dirty="0" smtClean="0">
                <a:cs typeface="Arial" pitchFamily="34" charset="0"/>
              </a:rPr>
              <a:t>shift </a:t>
            </a:r>
            <a:r>
              <a:rPr lang="en-US" sz="2000" b="1" dirty="0" smtClean="0">
                <a:cs typeface="Arial" pitchFamily="34" charset="0"/>
              </a:rPr>
              <a:t>to convection </a:t>
            </a:r>
            <a:r>
              <a:rPr lang="en-US" sz="2000" b="1" dirty="0" smtClean="0">
                <a:cs typeface="Arial" pitchFamily="34" charset="0"/>
              </a:rPr>
              <a:t>permitting applications?</a:t>
            </a:r>
            <a:endParaRPr lang="en-US" sz="2000" b="1" dirty="0" smtClean="0">
              <a:cs typeface="Arial" pitchFamily="34" charset="0"/>
            </a:endParaRPr>
          </a:p>
          <a:p>
            <a:pPr marL="1255713" lvl="2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HRRRE  &amp; NARRE capable 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of satisfying WOF 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requirements</a:t>
            </a:r>
          </a:p>
          <a:p>
            <a:pPr marL="741363" lvl="1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en-US" b="1" dirty="0" smtClean="0">
              <a:cs typeface="Arial" pitchFamily="34" charset="0"/>
            </a:endParaRPr>
          </a:p>
          <a:p>
            <a:pPr marL="741363" lvl="1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cs typeface="Arial" pitchFamily="34" charset="0"/>
              </a:rPr>
              <a:t>What will the week 3+ to seasonal guidance system look like?</a:t>
            </a:r>
          </a:p>
          <a:p>
            <a:pPr marL="1198563" lvl="2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Can/should GEFS be extended to 30-days?  (coupling required?)</a:t>
            </a:r>
          </a:p>
          <a:p>
            <a:pPr marL="1198563" lvl="2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What level of complexity is required in CFS?</a:t>
            </a:r>
          </a:p>
          <a:p>
            <a:pPr marL="1198563" lvl="2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cs typeface="Arial" pitchFamily="34" charset="0"/>
              </a:rPr>
              <a:t>Can the NMME be developed and sustained?</a:t>
            </a:r>
          </a:p>
          <a:p>
            <a:pPr marL="1198563" lvl="2" indent="-28575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FF"/>
              </a:solidFill>
              <a:cs typeface="Arial" pitchFamily="34" charset="0"/>
            </a:endParaRP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How does all the above impact down stream systems? </a:t>
            </a:r>
            <a:endParaRPr lang="en-US" sz="2000" b="1" dirty="0">
              <a:cs typeface="Arial" pitchFamily="34" charset="0"/>
            </a:endParaRPr>
          </a:p>
          <a:p>
            <a:pPr marL="798513" lvl="1" indent="-3429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78540D-FC1F-45FC-987E-76885ACCC354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/>
          <a:stretch>
            <a:fillRect/>
          </a:stretch>
        </p:blipFill>
        <p:spPr bwMode="auto">
          <a:xfrm>
            <a:off x="0" y="1938338"/>
            <a:ext cx="9144000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Title 1"/>
          <p:cNvSpPr txBox="1">
            <a:spLocks/>
          </p:cNvSpPr>
          <p:nvPr/>
        </p:nvSpPr>
        <p:spPr bwMode="auto">
          <a:xfrm>
            <a:off x="1044575" y="271463"/>
            <a:ext cx="7037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Looking Forward to 2018…</a:t>
            </a:r>
            <a:endParaRPr lang="en-US" altLang="en-US" sz="20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2995613"/>
            <a:ext cx="4762500" cy="1323975"/>
          </a:xfrm>
        </p:spPr>
        <p:txBody>
          <a:bodyPr/>
          <a:lstStyle/>
          <a:p>
            <a:pPr marL="455613" indent="-455613">
              <a:buClr>
                <a:srgbClr val="FF0000"/>
              </a:buClr>
              <a:buSzPct val="120000"/>
              <a:buFontTx/>
              <a:buAutoNum type="arabicPeriod"/>
            </a:pPr>
            <a:r>
              <a:rPr lang="en-US" altLang="en-US" sz="2200" b="1" smtClean="0">
                <a:solidFill>
                  <a:srgbClr val="0000FF"/>
                </a:solidFill>
              </a:rPr>
              <a:t>Global Observing System</a:t>
            </a:r>
          </a:p>
          <a:p>
            <a:pPr marL="455613" indent="-455613">
              <a:buClr>
                <a:srgbClr val="FF0000"/>
              </a:buClr>
              <a:buSzPct val="120000"/>
              <a:buFontTx/>
              <a:buAutoNum type="arabicPeriod"/>
            </a:pPr>
            <a:r>
              <a:rPr lang="en-US" altLang="en-US" sz="2200" b="1" smtClean="0">
                <a:solidFill>
                  <a:srgbClr val="0000FF"/>
                </a:solidFill>
              </a:rPr>
              <a:t>Computers (WCOSS, AWIPS2)</a:t>
            </a:r>
          </a:p>
          <a:p>
            <a:pPr marL="455613" indent="-455613">
              <a:buClr>
                <a:srgbClr val="FF0000"/>
              </a:buClr>
              <a:buSzPct val="120000"/>
              <a:buFontTx/>
              <a:buAutoNum type="arabicPeriod"/>
            </a:pPr>
            <a:r>
              <a:rPr lang="en-US" altLang="en-US" sz="2200" b="1" smtClean="0">
                <a:solidFill>
                  <a:srgbClr val="0000FF"/>
                </a:solidFill>
              </a:rPr>
              <a:t>Data Assimilation, Modeling, Ensembles and Post Processing</a:t>
            </a:r>
            <a:endParaRPr lang="en-US" altLang="en-US" sz="2600" b="1" smtClean="0">
              <a:solidFill>
                <a:srgbClr val="0000FF"/>
              </a:solidFill>
            </a:endParaRPr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0787">
            <a:off x="5105400" y="23622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985">
            <a:off x="6858000" y="2362200"/>
            <a:ext cx="21018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9557" r="3999" b="14890"/>
          <a:stretch>
            <a:fillRect/>
          </a:stretch>
        </p:blipFill>
        <p:spPr bwMode="auto">
          <a:xfrm>
            <a:off x="4762500" y="4132263"/>
            <a:ext cx="19177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2"/>
          <p:cNvSpPr txBox="1">
            <a:spLocks noChangeArrowheads="1"/>
          </p:cNvSpPr>
          <p:nvPr/>
        </p:nvSpPr>
        <p:spPr bwMode="auto">
          <a:xfrm>
            <a:off x="228600" y="1679575"/>
            <a:ext cx="393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Three Major Components of the Numerical Prediction Enterprise….</a:t>
            </a:r>
          </a:p>
        </p:txBody>
      </p:sp>
      <p:sp>
        <p:nvSpPr>
          <p:cNvPr id="38920" name="TextBox 15"/>
          <p:cNvSpPr txBox="1">
            <a:spLocks noChangeArrowheads="1"/>
          </p:cNvSpPr>
          <p:nvPr/>
        </p:nvSpPr>
        <p:spPr bwMode="auto">
          <a:xfrm>
            <a:off x="4343400" y="1649413"/>
            <a:ext cx="4572000" cy="9239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itchFamily="34" charset="0"/>
              </a:rPr>
              <a:t>Everything you read, see or hear about weather, climate and ocean forecasts is based on numerical prediction </a:t>
            </a:r>
          </a:p>
        </p:txBody>
      </p:sp>
      <p:pic>
        <p:nvPicPr>
          <p:cNvPr id="389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35619"/>
          <a:stretch>
            <a:fillRect/>
          </a:stretch>
        </p:blipFill>
        <p:spPr bwMode="auto">
          <a:xfrm>
            <a:off x="6705600" y="3657600"/>
            <a:ext cx="17668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/>
          <a:stretch>
            <a:fillRect/>
          </a:stretch>
        </p:blipFill>
        <p:spPr bwMode="auto">
          <a:xfrm>
            <a:off x="7467600" y="4572000"/>
            <a:ext cx="149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668C22-820C-4232-BA31-65E182CC4B9C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38925" name="Title 1"/>
          <p:cNvSpPr>
            <a:spLocks noGrp="1"/>
          </p:cNvSpPr>
          <p:nvPr>
            <p:ph type="title" idx="4294967295"/>
          </p:nvPr>
        </p:nvSpPr>
        <p:spPr>
          <a:xfrm>
            <a:off x="674688" y="228600"/>
            <a:ext cx="7804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175"/>
            <a:r>
              <a:rPr lang="en-US" altLang="en-US" sz="3200" b="1" smtClean="0"/>
              <a:t>NOAA Operational </a:t>
            </a:r>
            <a:br>
              <a:rPr lang="en-US" altLang="en-US" sz="3200" b="1" smtClean="0"/>
            </a:br>
            <a:r>
              <a:rPr lang="en-US" altLang="en-US" sz="3200" b="1" smtClean="0"/>
              <a:t>Data Assimilation and Modeling</a:t>
            </a:r>
            <a:br>
              <a:rPr lang="en-US" altLang="en-US" sz="3200" b="1" smtClean="0"/>
            </a:br>
            <a:r>
              <a:rPr lang="en-US" altLang="en-US" sz="2400" b="1" smtClean="0"/>
              <a:t> </a:t>
            </a:r>
          </a:p>
        </p:txBody>
      </p:sp>
      <p:sp>
        <p:nvSpPr>
          <p:cNvPr id="38926" name="TextBox 3"/>
          <p:cNvSpPr txBox="1">
            <a:spLocks noChangeArrowheads="1"/>
          </p:cNvSpPr>
          <p:nvPr/>
        </p:nvSpPr>
        <p:spPr bwMode="auto">
          <a:xfrm>
            <a:off x="228600" y="5348288"/>
            <a:ext cx="429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00FF"/>
                </a:solidFill>
              </a:rPr>
              <a:t>NOAA Science Serving Society….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150" y="4813300"/>
            <a:ext cx="8440738" cy="162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942975" y="274638"/>
            <a:ext cx="7237413" cy="1143000"/>
          </a:xfrm>
        </p:spPr>
        <p:txBody>
          <a:bodyPr/>
          <a:lstStyle/>
          <a:p>
            <a:r>
              <a:rPr lang="en-US" altLang="en-US" sz="2800" b="1" smtClean="0">
                <a:cs typeface="Arial" pitchFamily="34" charset="0"/>
              </a:rPr>
              <a:t>NOAA Operational Numerical Guidance Supports the Agency Mission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endParaRPr lang="en-US" altLang="en-US" sz="2800" b="1" smtClean="0"/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0" y="1300163"/>
            <a:ext cx="9144000" cy="4876800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altLang="en-US" sz="2400" b="1" smtClean="0">
                <a:cs typeface="Arial" pitchFamily="34" charset="0"/>
              </a:rPr>
              <a:t>Numerical Weather Prediction at NOAA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Required for agency to meet service-based metrics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cs typeface="Arial" pitchFamily="34" charset="0"/>
              </a:rPr>
              <a:t>  </a:t>
            </a:r>
          </a:p>
          <a:p>
            <a:pPr lvl="1">
              <a:spcBef>
                <a:spcPct val="0"/>
              </a:spcBef>
            </a:pPr>
            <a:r>
              <a:rPr lang="en-US" altLang="en-US" sz="2400" b="1" smtClean="0">
                <a:cs typeface="Arial" pitchFamily="34" charset="0"/>
              </a:rPr>
              <a:t>National Weather Service GPRA* Metrics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cs typeface="Arial" pitchFamily="34" charset="0"/>
              </a:rPr>
              <a:t>            (* Government Performance &amp; Results Act)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Hurricane Track and Intensity 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Winter Storm Warning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Precipitation Threat 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Flood Warning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Marine Wind Speed and Wave Height</a:t>
            </a:r>
          </a:p>
          <a:p>
            <a:pPr lvl="1">
              <a:spcBef>
                <a:spcPct val="0"/>
              </a:spcBef>
            </a:pPr>
            <a:endParaRPr lang="en-US" altLang="en-US" sz="2400" b="1" smtClean="0"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b="1" smtClean="0">
                <a:cs typeface="Arial" pitchFamily="34" charset="0"/>
              </a:rPr>
              <a:t>Operational numerical guidance:</a:t>
            </a:r>
          </a:p>
          <a:p>
            <a:pPr lvl="2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000" b="1" smtClean="0">
                <a:solidFill>
                  <a:srgbClr val="0000FF"/>
                </a:solidFill>
                <a:cs typeface="Arial" pitchFamily="34" charset="0"/>
              </a:rPr>
              <a:t>Foundational tools used by government, public and private industry to improve public safety, quality of life and make business decisions that drive U.S. economic growth</a:t>
            </a:r>
          </a:p>
          <a:p>
            <a:pPr>
              <a:lnSpc>
                <a:spcPct val="90000"/>
              </a:lnSpc>
            </a:pPr>
            <a:endParaRPr lang="en-US" altLang="en-US" sz="3000" smtClean="0"/>
          </a:p>
        </p:txBody>
      </p:sp>
      <p:sp>
        <p:nvSpPr>
          <p:cNvPr id="39941" name="Slide Number Placeholder 1"/>
          <p:cNvSpPr txBox="1">
            <a:spLocks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46EFBE-2029-40D8-862F-051BF8D568D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484938" y="3016250"/>
            <a:ext cx="22669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</a:rPr>
              <a:t>Lead Time and Accuracy!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784850" y="3016250"/>
            <a:ext cx="820738" cy="1517650"/>
          </a:xfrm>
          <a:prstGeom prst="rightBrac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2"/>
          <p:cNvSpPr txBox="1">
            <a:spLocks noChangeArrowheads="1"/>
          </p:cNvSpPr>
          <p:nvPr/>
        </p:nvSpPr>
        <p:spPr bwMode="auto">
          <a:xfrm>
            <a:off x="647700" y="2754313"/>
            <a:ext cx="1949450" cy="8985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3" name="Text Box 16"/>
          <p:cNvSpPr txBox="1">
            <a:spLocks noChangeArrowheads="1"/>
          </p:cNvSpPr>
          <p:nvPr/>
        </p:nvSpPr>
        <p:spPr bwMode="auto">
          <a:xfrm>
            <a:off x="3371850" y="1295400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Regional Hurricane </a:t>
            </a: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GFDL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WRF-NMM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9525" y="4516438"/>
            <a:ext cx="184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libri" pitchFamily="34" charset="0"/>
              </a:rPr>
              <a:t>WRF(ARW, NMM)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libri" pitchFamily="34" charset="0"/>
              </a:rPr>
              <a:t>NMMB</a:t>
            </a:r>
          </a:p>
        </p:txBody>
      </p:sp>
      <p:sp>
        <p:nvSpPr>
          <p:cNvPr id="40965" name="Text Box 31"/>
          <p:cNvSpPr txBox="1">
            <a:spLocks noChangeArrowheads="1"/>
          </p:cNvSpPr>
          <p:nvPr/>
        </p:nvSpPr>
        <p:spPr bwMode="auto">
          <a:xfrm>
            <a:off x="984250" y="1295400"/>
            <a:ext cx="176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Climate Forecast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System (CFS)</a:t>
            </a:r>
          </a:p>
        </p:txBody>
      </p:sp>
      <p:sp>
        <p:nvSpPr>
          <p:cNvPr id="40966" name="Text Box 34"/>
          <p:cNvSpPr txBox="1">
            <a:spLocks noChangeArrowheads="1"/>
          </p:cNvSpPr>
          <p:nvPr/>
        </p:nvSpPr>
        <p:spPr bwMode="auto">
          <a:xfrm>
            <a:off x="3983038" y="4106863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Short-Range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Ensemble Forecast</a:t>
            </a:r>
          </a:p>
        </p:txBody>
      </p:sp>
      <p:sp>
        <p:nvSpPr>
          <p:cNvPr id="40967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889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itchFamily="18" charset="0"/>
              </a:rPr>
              <a:t>NOAA’s Operational</a:t>
            </a:r>
            <a:br>
              <a:rPr lang="en-US" altLang="en-US" sz="3200" b="1" smtClean="0">
                <a:cs typeface="Times New Roman" pitchFamily="18" charset="0"/>
              </a:rPr>
            </a:br>
            <a:r>
              <a:rPr lang="en-US" altLang="en-US" sz="3200" b="1" smtClean="0">
                <a:cs typeface="Times New Roman" pitchFamily="18" charset="0"/>
              </a:rPr>
              <a:t>Numerical Guidance Suite</a:t>
            </a:r>
          </a:p>
        </p:txBody>
      </p:sp>
      <p:sp>
        <p:nvSpPr>
          <p:cNvPr id="40968" name="Line 46"/>
          <p:cNvSpPr>
            <a:spLocks noChangeShapeType="1"/>
          </p:cNvSpPr>
          <p:nvPr/>
        </p:nvSpPr>
        <p:spPr bwMode="auto">
          <a:xfrm>
            <a:off x="1228725" y="18605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9" name="Text Box 47"/>
          <p:cNvSpPr txBox="1">
            <a:spLocks noChangeArrowheads="1"/>
          </p:cNvSpPr>
          <p:nvPr/>
        </p:nvSpPr>
        <p:spPr bwMode="auto">
          <a:xfrm>
            <a:off x="1200150" y="183515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GFS,  MOM4,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NOAH,  Sea Ice</a:t>
            </a:r>
          </a:p>
        </p:txBody>
      </p:sp>
      <p:sp>
        <p:nvSpPr>
          <p:cNvPr id="40970" name="Line 56"/>
          <p:cNvSpPr>
            <a:spLocks noChangeShapeType="1"/>
          </p:cNvSpPr>
          <p:nvPr/>
        </p:nvSpPr>
        <p:spPr bwMode="auto">
          <a:xfrm>
            <a:off x="4070350" y="4532313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971" name="Group 10"/>
          <p:cNvGrpSpPr>
            <a:grpSpLocks/>
          </p:cNvGrpSpPr>
          <p:nvPr/>
        </p:nvGrpSpPr>
        <p:grpSpPr bwMode="auto">
          <a:xfrm>
            <a:off x="530225" y="4862513"/>
            <a:ext cx="2362200" cy="866775"/>
            <a:chOff x="1066800" y="5532374"/>
            <a:chExt cx="2362200" cy="866775"/>
          </a:xfrm>
        </p:grpSpPr>
        <p:sp>
          <p:nvSpPr>
            <p:cNvPr id="41069" name="Text Box 12"/>
            <p:cNvSpPr txBox="1">
              <a:spLocks noChangeArrowheads="1"/>
            </p:cNvSpPr>
            <p:nvPr/>
          </p:nvSpPr>
          <p:spPr bwMode="auto">
            <a:xfrm>
              <a:off x="1143000" y="5532374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North American Ensemble Forecast System</a:t>
              </a:r>
            </a:p>
          </p:txBody>
        </p:sp>
        <p:sp>
          <p:nvSpPr>
            <p:cNvPr id="41070" name="Text Box 5"/>
            <p:cNvSpPr txBox="1">
              <a:spLocks noChangeArrowheads="1"/>
            </p:cNvSpPr>
            <p:nvPr/>
          </p:nvSpPr>
          <p:spPr bwMode="auto">
            <a:xfrm>
              <a:off x="1066800" y="6026150"/>
              <a:ext cx="2362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68262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6826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68262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6826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6826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6826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6826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6826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6826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Calibri" pitchFamily="34" charset="0"/>
                </a:rPr>
                <a:t>GEFS, Canadian Global Model </a:t>
              </a:r>
            </a:p>
          </p:txBody>
        </p:sp>
        <p:sp>
          <p:nvSpPr>
            <p:cNvPr id="41071" name="Line 57"/>
            <p:cNvSpPr>
              <a:spLocks noChangeShapeType="1"/>
            </p:cNvSpPr>
            <p:nvPr/>
          </p:nvSpPr>
          <p:spPr bwMode="auto">
            <a:xfrm>
              <a:off x="1295400" y="605313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0972" name="Line 58"/>
          <p:cNvSpPr>
            <a:spLocks noChangeShapeType="1"/>
          </p:cNvSpPr>
          <p:nvPr/>
        </p:nvSpPr>
        <p:spPr bwMode="auto">
          <a:xfrm>
            <a:off x="3616325" y="1857375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973" name="Group 18"/>
          <p:cNvGrpSpPr>
            <a:grpSpLocks/>
          </p:cNvGrpSpPr>
          <p:nvPr/>
        </p:nvGrpSpPr>
        <p:grpSpPr bwMode="auto">
          <a:xfrm>
            <a:off x="6659563" y="3740150"/>
            <a:ext cx="1481137" cy="492125"/>
            <a:chOff x="7265988" y="3134025"/>
            <a:chExt cx="1481137" cy="491807"/>
          </a:xfrm>
        </p:grpSpPr>
        <p:sp>
          <p:nvSpPr>
            <p:cNvPr id="41066" name="Text Box 20"/>
            <p:cNvSpPr txBox="1">
              <a:spLocks noChangeArrowheads="1"/>
            </p:cNvSpPr>
            <p:nvPr/>
          </p:nvSpPr>
          <p:spPr bwMode="auto">
            <a:xfrm>
              <a:off x="7265988" y="3134025"/>
              <a:ext cx="1447800" cy="49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Dispersion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en-US" sz="1200" b="1">
                  <a:solidFill>
                    <a:srgbClr val="FF0000"/>
                  </a:solidFill>
                  <a:latin typeface="Calibri" pitchFamily="34" charset="0"/>
                </a:rPr>
                <a:t>HYSPLIT</a:t>
              </a:r>
            </a:p>
          </p:txBody>
        </p:sp>
        <p:sp>
          <p:nvSpPr>
            <p:cNvPr id="41067" name="Rectangle 21"/>
            <p:cNvSpPr>
              <a:spLocks noChangeArrowheads="1"/>
            </p:cNvSpPr>
            <p:nvPr/>
          </p:nvSpPr>
          <p:spPr bwMode="auto">
            <a:xfrm>
              <a:off x="7265988" y="3167867"/>
              <a:ext cx="1481137" cy="413533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068" name="Line 63"/>
            <p:cNvSpPr>
              <a:spLocks noChangeShapeType="1"/>
            </p:cNvSpPr>
            <p:nvPr/>
          </p:nvSpPr>
          <p:spPr bwMode="auto">
            <a:xfrm>
              <a:off x="7451725" y="338931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0974" name="Line 59"/>
          <p:cNvSpPr>
            <a:spLocks noChangeShapeType="1"/>
          </p:cNvSpPr>
          <p:nvPr/>
        </p:nvSpPr>
        <p:spPr bwMode="auto">
          <a:xfrm>
            <a:off x="5168900" y="1563688"/>
            <a:ext cx="846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975" name="Group 21"/>
          <p:cNvGrpSpPr>
            <a:grpSpLocks/>
          </p:cNvGrpSpPr>
          <p:nvPr/>
        </p:nvGrpSpPr>
        <p:grpSpPr bwMode="auto">
          <a:xfrm>
            <a:off x="6669088" y="4310063"/>
            <a:ext cx="1479550" cy="596900"/>
            <a:chOff x="7265988" y="4059238"/>
            <a:chExt cx="1479550" cy="596891"/>
          </a:xfrm>
        </p:grpSpPr>
        <p:sp>
          <p:nvSpPr>
            <p:cNvPr id="41062" name="Text Box 2"/>
            <p:cNvSpPr txBox="1">
              <a:spLocks noChangeArrowheads="1"/>
            </p:cNvSpPr>
            <p:nvPr/>
          </p:nvSpPr>
          <p:spPr bwMode="auto">
            <a:xfrm>
              <a:off x="7394575" y="4059238"/>
              <a:ext cx="1099961" cy="33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Calibri" pitchFamily="34" charset="0"/>
                </a:rPr>
                <a:t>Air Quality</a:t>
              </a:r>
            </a:p>
          </p:txBody>
        </p:sp>
        <p:sp>
          <p:nvSpPr>
            <p:cNvPr id="41063" name="Rectangle 28"/>
            <p:cNvSpPr>
              <a:spLocks noChangeArrowheads="1"/>
            </p:cNvSpPr>
            <p:nvPr/>
          </p:nvSpPr>
          <p:spPr bwMode="auto">
            <a:xfrm>
              <a:off x="7265988" y="4059238"/>
              <a:ext cx="1479550" cy="558800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41064" name="Line 65"/>
            <p:cNvSpPr>
              <a:spLocks noChangeShapeType="1"/>
            </p:cNvSpPr>
            <p:nvPr/>
          </p:nvSpPr>
          <p:spPr bwMode="auto">
            <a:xfrm>
              <a:off x="7450138" y="436562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65" name="Text Box 66"/>
            <p:cNvSpPr txBox="1">
              <a:spLocks noChangeArrowheads="1"/>
            </p:cNvSpPr>
            <p:nvPr/>
          </p:nvSpPr>
          <p:spPr bwMode="auto">
            <a:xfrm>
              <a:off x="7663011" y="4348163"/>
              <a:ext cx="666316" cy="3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itchFamily="34" charset="0"/>
                </a:rPr>
                <a:t>CMAQ</a:t>
              </a:r>
            </a:p>
          </p:txBody>
        </p:sp>
      </p:grpSp>
      <p:grpSp>
        <p:nvGrpSpPr>
          <p:cNvPr id="40976" name="Group 5"/>
          <p:cNvGrpSpPr>
            <a:grpSpLocks/>
          </p:cNvGrpSpPr>
          <p:nvPr/>
        </p:nvGrpSpPr>
        <p:grpSpPr bwMode="auto">
          <a:xfrm>
            <a:off x="3787775" y="2932113"/>
            <a:ext cx="1987550" cy="974725"/>
            <a:chOff x="3749824" y="2895600"/>
            <a:chExt cx="1987402" cy="975102"/>
          </a:xfrm>
        </p:grpSpPr>
        <p:sp>
          <p:nvSpPr>
            <p:cNvPr id="41058" name="Text Box 8"/>
            <p:cNvSpPr txBox="1">
              <a:spLocks noChangeArrowheads="1"/>
            </p:cNvSpPr>
            <p:nvPr/>
          </p:nvSpPr>
          <p:spPr bwMode="auto">
            <a:xfrm>
              <a:off x="4060826" y="2978150"/>
              <a:ext cx="16764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itchFamily="34" charset="0"/>
                </a:rPr>
                <a:t>Regional NAM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itchFamily="34" charset="0"/>
                </a:rPr>
                <a:t>NMMB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itchFamily="34" charset="0"/>
                </a:rPr>
                <a:t>NOAH </a:t>
              </a:r>
            </a:p>
          </p:txBody>
        </p:sp>
        <p:sp>
          <p:nvSpPr>
            <p:cNvPr id="41059" name="TextBox 70"/>
            <p:cNvSpPr txBox="1">
              <a:spLocks noChangeArrowheads="1"/>
            </p:cNvSpPr>
            <p:nvPr/>
          </p:nvSpPr>
          <p:spPr bwMode="auto">
            <a:xfrm rot="-5400000">
              <a:off x="3518694" y="3126730"/>
              <a:ext cx="923925" cy="461665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Calibri" pitchFamily="34" charset="0"/>
                </a:rPr>
                <a:t>3D-VAR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Calibri" pitchFamily="34" charset="0"/>
                </a:rPr>
                <a:t>DA</a:t>
              </a:r>
            </a:p>
          </p:txBody>
        </p:sp>
        <p:sp>
          <p:nvSpPr>
            <p:cNvPr id="41060" name="Rectangle 13"/>
            <p:cNvSpPr>
              <a:spLocks noChangeArrowheads="1"/>
            </p:cNvSpPr>
            <p:nvPr/>
          </p:nvSpPr>
          <p:spPr bwMode="auto">
            <a:xfrm>
              <a:off x="3771900" y="2895600"/>
              <a:ext cx="1828800" cy="914400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CC66"/>
                </a:solidFill>
                <a:latin typeface="Calibri" pitchFamily="34" charset="0"/>
              </a:endParaRPr>
            </a:p>
          </p:txBody>
        </p:sp>
        <p:sp>
          <p:nvSpPr>
            <p:cNvPr id="41061" name="Line 56"/>
            <p:cNvSpPr>
              <a:spLocks noChangeShapeType="1"/>
            </p:cNvSpPr>
            <p:nvPr/>
          </p:nvSpPr>
          <p:spPr bwMode="auto">
            <a:xfrm>
              <a:off x="4265613" y="33686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0977" name="Text Box 64"/>
          <p:cNvSpPr txBox="1">
            <a:spLocks noChangeArrowheads="1"/>
          </p:cNvSpPr>
          <p:nvPr/>
        </p:nvSpPr>
        <p:spPr bwMode="auto">
          <a:xfrm>
            <a:off x="7461250" y="2420938"/>
            <a:ext cx="1644650" cy="12001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" b="1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Regional Bays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Great Lakes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(POM)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N Gulf of Mexico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</a:t>
            </a:r>
            <a:r>
              <a:rPr lang="en-US" altLang="en-US" sz="900" b="1">
                <a:solidFill>
                  <a:srgbClr val="FF0000"/>
                </a:solidFill>
              </a:rPr>
              <a:t>FVCOM)</a:t>
            </a:r>
            <a:endParaRPr lang="en-US" altLang="en-US" sz="900" b="1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Columbia R.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</a:t>
            </a:r>
            <a:r>
              <a:rPr lang="en-US" altLang="en-US" sz="900" b="1">
                <a:solidFill>
                  <a:srgbClr val="FF0000"/>
                </a:solidFill>
              </a:rPr>
              <a:t>SELFE)</a:t>
            </a:r>
            <a:endParaRPr lang="en-US" altLang="en-US" sz="900" b="1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Chesapeake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(ROMS)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Tampa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(ROMS)</a:t>
            </a:r>
            <a:endParaRPr lang="en-US" altLang="en-US" sz="900" b="1">
              <a:solidFill>
                <a:srgbClr val="0099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9900"/>
                </a:solidFill>
                <a:latin typeface="Calibri" pitchFamily="34" charset="0"/>
                <a:ea typeface="MS PGothic" pitchFamily="34" charset="-128"/>
              </a:rPr>
              <a:t>Delaware </a:t>
            </a:r>
            <a:r>
              <a:rPr lang="en-US" altLang="en-US" sz="9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(ROMS)</a:t>
            </a:r>
          </a:p>
        </p:txBody>
      </p:sp>
      <p:sp>
        <p:nvSpPr>
          <p:cNvPr id="40978" name="Rectangle 35"/>
          <p:cNvSpPr>
            <a:spLocks noChangeArrowheads="1"/>
          </p:cNvSpPr>
          <p:nvPr/>
        </p:nvSpPr>
        <p:spPr bwMode="auto">
          <a:xfrm>
            <a:off x="5534025" y="5753100"/>
            <a:ext cx="838200" cy="10715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9" name="Text Box 78"/>
          <p:cNvSpPr txBox="1">
            <a:spLocks noChangeArrowheads="1"/>
          </p:cNvSpPr>
          <p:nvPr/>
        </p:nvSpPr>
        <p:spPr bwMode="auto">
          <a:xfrm>
            <a:off x="5545138" y="5829300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Space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Weather</a:t>
            </a:r>
          </a:p>
        </p:txBody>
      </p:sp>
      <p:sp>
        <p:nvSpPr>
          <p:cNvPr id="40980" name="Line 57"/>
          <p:cNvSpPr>
            <a:spLocks noChangeShapeType="1"/>
          </p:cNvSpPr>
          <p:nvPr/>
        </p:nvSpPr>
        <p:spPr bwMode="auto">
          <a:xfrm>
            <a:off x="5610225" y="63531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1" name="Text Box 80"/>
          <p:cNvSpPr txBox="1">
            <a:spLocks noChangeArrowheads="1"/>
          </p:cNvSpPr>
          <p:nvPr/>
        </p:nvSpPr>
        <p:spPr bwMode="auto">
          <a:xfrm>
            <a:off x="5678488" y="6424613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ENLIL</a:t>
            </a:r>
          </a:p>
        </p:txBody>
      </p:sp>
      <p:sp>
        <p:nvSpPr>
          <p:cNvPr id="40982" name="Rectangle 35"/>
          <p:cNvSpPr>
            <a:spLocks noChangeArrowheads="1"/>
          </p:cNvSpPr>
          <p:nvPr/>
        </p:nvSpPr>
        <p:spPr bwMode="auto">
          <a:xfrm>
            <a:off x="3938588" y="4087813"/>
            <a:ext cx="1573212" cy="8826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83" name="Slide Number Placeholder 1"/>
          <p:cNvSpPr txBox="1">
            <a:spLocks/>
          </p:cNvSpPr>
          <p:nvPr/>
        </p:nvSpPr>
        <p:spPr bwMode="auto">
          <a:xfrm>
            <a:off x="6972300" y="66055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0D0A77-8FDE-4B61-B741-BA85EE9A592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40984" name="Group 2"/>
          <p:cNvGrpSpPr>
            <a:grpSpLocks/>
          </p:cNvGrpSpPr>
          <p:nvPr/>
        </p:nvGrpSpPr>
        <p:grpSpPr bwMode="auto">
          <a:xfrm>
            <a:off x="487363" y="5907088"/>
            <a:ext cx="2405062" cy="874712"/>
            <a:chOff x="1325118" y="5859082"/>
            <a:chExt cx="2405634" cy="874713"/>
          </a:xfrm>
        </p:grpSpPr>
        <p:sp>
          <p:nvSpPr>
            <p:cNvPr id="41055" name="Text Box 12"/>
            <p:cNvSpPr txBox="1">
              <a:spLocks noChangeArrowheads="1"/>
            </p:cNvSpPr>
            <p:nvPr/>
          </p:nvSpPr>
          <p:spPr bwMode="auto">
            <a:xfrm>
              <a:off x="1444752" y="5859082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North American Land Surface Data Assimilation System</a:t>
              </a:r>
            </a:p>
          </p:txBody>
        </p:sp>
        <p:sp>
          <p:nvSpPr>
            <p:cNvPr id="41056" name="Rectangle 48"/>
            <p:cNvSpPr>
              <a:spLocks noChangeArrowheads="1"/>
            </p:cNvSpPr>
            <p:nvPr/>
          </p:nvSpPr>
          <p:spPr bwMode="auto">
            <a:xfrm>
              <a:off x="1325118" y="6505195"/>
              <a:ext cx="2362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Calibri" pitchFamily="34" charset="0"/>
                </a:rPr>
                <a:t>NOAH Land Surface Model</a:t>
              </a:r>
            </a:p>
          </p:txBody>
        </p:sp>
        <p:sp>
          <p:nvSpPr>
            <p:cNvPr id="41057" name="Line 57"/>
            <p:cNvSpPr>
              <a:spLocks noChangeShapeType="1"/>
            </p:cNvSpPr>
            <p:nvPr/>
          </p:nvSpPr>
          <p:spPr bwMode="auto">
            <a:xfrm>
              <a:off x="1557528" y="6534976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0985" name="Line 56"/>
          <p:cNvSpPr>
            <a:spLocks noChangeShapeType="1"/>
          </p:cNvSpPr>
          <p:nvPr/>
        </p:nvSpPr>
        <p:spPr bwMode="auto">
          <a:xfrm>
            <a:off x="1152525" y="32400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6" name="Text Box 4"/>
          <p:cNvSpPr txBox="1">
            <a:spLocks noChangeArrowheads="1"/>
          </p:cNvSpPr>
          <p:nvPr/>
        </p:nvSpPr>
        <p:spPr bwMode="auto">
          <a:xfrm>
            <a:off x="1054100" y="3182938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Global Spectral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NOAH</a:t>
            </a:r>
          </a:p>
        </p:txBody>
      </p:sp>
      <p:sp>
        <p:nvSpPr>
          <p:cNvPr id="40987" name="TextBox 70"/>
          <p:cNvSpPr txBox="1">
            <a:spLocks noChangeArrowheads="1"/>
          </p:cNvSpPr>
          <p:nvPr/>
        </p:nvSpPr>
        <p:spPr bwMode="auto">
          <a:xfrm rot="-5400000">
            <a:off x="466726" y="2957512"/>
            <a:ext cx="868362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3D-En-Var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0988" name="Text Box 4"/>
          <p:cNvSpPr txBox="1">
            <a:spLocks noChangeArrowheads="1"/>
          </p:cNvSpPr>
          <p:nvPr/>
        </p:nvSpPr>
        <p:spPr bwMode="auto">
          <a:xfrm>
            <a:off x="998538" y="2716213"/>
            <a:ext cx="159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Global Forecast System (GFS)</a:t>
            </a:r>
          </a:p>
        </p:txBody>
      </p:sp>
      <p:sp>
        <p:nvSpPr>
          <p:cNvPr id="40989" name="TextBox 70"/>
          <p:cNvSpPr txBox="1">
            <a:spLocks noChangeArrowheads="1"/>
          </p:cNvSpPr>
          <p:nvPr/>
        </p:nvSpPr>
        <p:spPr bwMode="auto">
          <a:xfrm rot="-5400000">
            <a:off x="6532563" y="5089525"/>
            <a:ext cx="708025" cy="4603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3D-VAR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0990" name="TextBox 70"/>
          <p:cNvSpPr txBox="1">
            <a:spLocks noChangeArrowheads="1"/>
          </p:cNvSpPr>
          <p:nvPr/>
        </p:nvSpPr>
        <p:spPr bwMode="auto">
          <a:xfrm rot="-5400000">
            <a:off x="357188" y="1592263"/>
            <a:ext cx="1001712" cy="46196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3D-VAR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0991" name="Line 65"/>
          <p:cNvSpPr>
            <a:spLocks noChangeShapeType="1"/>
          </p:cNvSpPr>
          <p:nvPr/>
        </p:nvSpPr>
        <p:spPr bwMode="auto">
          <a:xfrm>
            <a:off x="7315200" y="53387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2" name="Text Box 66"/>
          <p:cNvSpPr txBox="1">
            <a:spLocks noChangeArrowheads="1"/>
          </p:cNvSpPr>
          <p:nvPr/>
        </p:nvSpPr>
        <p:spPr bwMode="auto">
          <a:xfrm>
            <a:off x="7461250" y="5330825"/>
            <a:ext cx="942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WRF ARW</a:t>
            </a:r>
          </a:p>
        </p:txBody>
      </p:sp>
      <p:sp>
        <p:nvSpPr>
          <p:cNvPr id="40993" name="Text Box 29"/>
          <p:cNvSpPr txBox="1">
            <a:spLocks noChangeArrowheads="1"/>
          </p:cNvSpPr>
          <p:nvPr/>
        </p:nvSpPr>
        <p:spPr bwMode="auto">
          <a:xfrm>
            <a:off x="6661150" y="4976813"/>
            <a:ext cx="2100263" cy="70802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itchFamily="34" charset="0"/>
              </a:rPr>
              <a:t>       Rapid Refresh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94" name="Rectangle 30"/>
          <p:cNvSpPr>
            <a:spLocks noChangeArrowheads="1"/>
          </p:cNvSpPr>
          <p:nvPr/>
        </p:nvSpPr>
        <p:spPr bwMode="auto">
          <a:xfrm>
            <a:off x="627063" y="1295400"/>
            <a:ext cx="2120900" cy="10668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95" name="TextBox 70"/>
          <p:cNvSpPr txBox="1">
            <a:spLocks noChangeArrowheads="1"/>
          </p:cNvSpPr>
          <p:nvPr/>
        </p:nvSpPr>
        <p:spPr bwMode="auto">
          <a:xfrm rot="-5400000">
            <a:off x="2842420" y="1554956"/>
            <a:ext cx="1001712" cy="4603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3D-VAR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0996" name="Rectangle 15"/>
          <p:cNvSpPr>
            <a:spLocks noChangeArrowheads="1"/>
          </p:cNvSpPr>
          <p:nvPr/>
        </p:nvSpPr>
        <p:spPr bwMode="auto">
          <a:xfrm>
            <a:off x="3105150" y="1295400"/>
            <a:ext cx="1589088" cy="1001713"/>
          </a:xfrm>
          <a:prstGeom prst="rect">
            <a:avLst/>
          </a:prstGeom>
          <a:noFill/>
          <a:ln w="5715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97" name="Text Box 64"/>
          <p:cNvSpPr txBox="1">
            <a:spLocks noChangeArrowheads="1"/>
          </p:cNvSpPr>
          <p:nvPr/>
        </p:nvSpPr>
        <p:spPr bwMode="auto">
          <a:xfrm>
            <a:off x="5043488" y="1314450"/>
            <a:ext cx="1054100" cy="477838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Waves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Calibri" pitchFamily="34" charset="0"/>
              </a:rPr>
              <a:t>WaveWatch III</a:t>
            </a:r>
          </a:p>
        </p:txBody>
      </p:sp>
      <p:grpSp>
        <p:nvGrpSpPr>
          <p:cNvPr id="40998" name="Group 6"/>
          <p:cNvGrpSpPr>
            <a:grpSpLocks/>
          </p:cNvGrpSpPr>
          <p:nvPr/>
        </p:nvGrpSpPr>
        <p:grpSpPr bwMode="auto">
          <a:xfrm>
            <a:off x="5060950" y="1981200"/>
            <a:ext cx="815975" cy="469900"/>
            <a:chOff x="4770830" y="1889083"/>
            <a:chExt cx="814960" cy="584775"/>
          </a:xfrm>
        </p:grpSpPr>
        <p:sp>
          <p:nvSpPr>
            <p:cNvPr id="41053" name="Text Box 64"/>
            <p:cNvSpPr txBox="1">
              <a:spLocks noChangeArrowheads="1"/>
            </p:cNvSpPr>
            <p:nvPr/>
          </p:nvSpPr>
          <p:spPr bwMode="auto">
            <a:xfrm>
              <a:off x="4770830" y="1889083"/>
              <a:ext cx="814960" cy="584775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Ocean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Calibri" pitchFamily="34" charset="0"/>
                </a:rPr>
                <a:t> HYCOM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054" name="Line 59"/>
            <p:cNvSpPr>
              <a:spLocks noChangeShapeType="1"/>
            </p:cNvSpPr>
            <p:nvPr/>
          </p:nvSpPr>
          <p:spPr bwMode="auto">
            <a:xfrm>
              <a:off x="4856444" y="2173568"/>
              <a:ext cx="612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0999" name="Group 9"/>
          <p:cNvGrpSpPr>
            <a:grpSpLocks/>
          </p:cNvGrpSpPr>
          <p:nvPr/>
        </p:nvGrpSpPr>
        <p:grpSpPr bwMode="auto">
          <a:xfrm>
            <a:off x="7767638" y="1724025"/>
            <a:ext cx="1022350" cy="477838"/>
            <a:chOff x="7985094" y="1686952"/>
            <a:chExt cx="1022335" cy="653266"/>
          </a:xfrm>
        </p:grpSpPr>
        <p:sp>
          <p:nvSpPr>
            <p:cNvPr id="41051" name="Text Box 64"/>
            <p:cNvSpPr txBox="1">
              <a:spLocks noChangeArrowheads="1"/>
            </p:cNvSpPr>
            <p:nvPr/>
          </p:nvSpPr>
          <p:spPr bwMode="auto">
            <a:xfrm>
              <a:off x="7985094" y="1686952"/>
              <a:ext cx="1022335" cy="653266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Ecosystem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Calibri" pitchFamily="34" charset="0"/>
                </a:rPr>
                <a:t> EwE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043830" y="2038543"/>
              <a:ext cx="9048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Elbow Connector 12"/>
          <p:cNvCxnSpPr>
            <a:stCxn id="40962" idx="3"/>
            <a:endCxn id="41059" idx="0"/>
          </p:cNvCxnSpPr>
          <p:nvPr/>
        </p:nvCxnSpPr>
        <p:spPr>
          <a:xfrm>
            <a:off x="2597150" y="3203575"/>
            <a:ext cx="1190625" cy="190500"/>
          </a:xfrm>
          <a:prstGeom prst="bentConnector3">
            <a:avLst>
              <a:gd name="adj1" fmla="val 5426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2578100" y="3203575"/>
            <a:ext cx="1341438" cy="13255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0962" idx="0"/>
            <a:endCxn id="40996" idx="2"/>
          </p:cNvCxnSpPr>
          <p:nvPr/>
        </p:nvCxnSpPr>
        <p:spPr>
          <a:xfrm rot="5400000" flipH="1" flipV="1">
            <a:off x="2532063" y="1387475"/>
            <a:ext cx="457200" cy="22764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1060" idx="3"/>
          </p:cNvCxnSpPr>
          <p:nvPr/>
        </p:nvCxnSpPr>
        <p:spPr>
          <a:xfrm flipV="1">
            <a:off x="5638800" y="3381375"/>
            <a:ext cx="1824038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34100" y="3381375"/>
            <a:ext cx="0" cy="1208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41063" idx="1"/>
          </p:cNvCxnSpPr>
          <p:nvPr/>
        </p:nvCxnSpPr>
        <p:spPr>
          <a:xfrm>
            <a:off x="6124575" y="4589463"/>
            <a:ext cx="5445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47650" y="3181350"/>
            <a:ext cx="0" cy="3179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37" name="Straight Arrow Connector 25636"/>
          <p:cNvCxnSpPr/>
          <p:nvPr/>
        </p:nvCxnSpPr>
        <p:spPr>
          <a:xfrm>
            <a:off x="247650" y="3195638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227013" y="4348163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473450" y="2525713"/>
            <a:ext cx="1350963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811713" y="1606550"/>
            <a:ext cx="0" cy="1185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4808538" y="1617663"/>
            <a:ext cx="231775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40977" idx="0"/>
            <a:endCxn id="41051" idx="2"/>
          </p:cNvCxnSpPr>
          <p:nvPr/>
        </p:nvCxnSpPr>
        <p:spPr>
          <a:xfrm flipH="1" flipV="1">
            <a:off x="8278813" y="2201863"/>
            <a:ext cx="4762" cy="219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41060" idx="2"/>
            <a:endCxn id="40982" idx="0"/>
          </p:cNvCxnSpPr>
          <p:nvPr/>
        </p:nvCxnSpPr>
        <p:spPr>
          <a:xfrm>
            <a:off x="4724400" y="3846513"/>
            <a:ext cx="0" cy="241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867400" y="5276850"/>
            <a:ext cx="8016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7063" y="2754313"/>
            <a:ext cx="1979612" cy="86836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6" name="Text Box 12"/>
          <p:cNvSpPr txBox="1">
            <a:spLocks noChangeArrowheads="1"/>
          </p:cNvSpPr>
          <p:nvPr/>
        </p:nvSpPr>
        <p:spPr bwMode="auto">
          <a:xfrm>
            <a:off x="608013" y="3840163"/>
            <a:ext cx="2286000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Global Ensemble Forecast System (GEFS)</a:t>
            </a:r>
          </a:p>
        </p:txBody>
      </p:sp>
      <p:sp>
        <p:nvSpPr>
          <p:cNvPr id="41017" name="Text Box 5"/>
          <p:cNvSpPr txBox="1">
            <a:spLocks noChangeArrowheads="1"/>
          </p:cNvSpPr>
          <p:nvPr/>
        </p:nvSpPr>
        <p:spPr bwMode="auto">
          <a:xfrm>
            <a:off x="614363" y="4340225"/>
            <a:ext cx="2362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libri" pitchFamily="34" charset="0"/>
              </a:rPr>
              <a:t>21 GFS Members</a:t>
            </a:r>
          </a:p>
        </p:txBody>
      </p:sp>
      <p:sp>
        <p:nvSpPr>
          <p:cNvPr id="41018" name="Line 57"/>
          <p:cNvSpPr>
            <a:spLocks noChangeShapeType="1"/>
          </p:cNvSpPr>
          <p:nvPr/>
        </p:nvSpPr>
        <p:spPr bwMode="auto">
          <a:xfrm>
            <a:off x="760413" y="43608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27013" y="633412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1016" idx="2"/>
            <a:endCxn id="41069" idx="0"/>
          </p:cNvCxnSpPr>
          <p:nvPr/>
        </p:nvCxnSpPr>
        <p:spPr>
          <a:xfrm flipH="1">
            <a:off x="1749425" y="4706938"/>
            <a:ext cx="1588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40088" y="4516438"/>
            <a:ext cx="0" cy="115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240088" y="5672138"/>
            <a:ext cx="34163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827588" y="2220913"/>
            <a:ext cx="231775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6346825" y="2547938"/>
            <a:ext cx="815975" cy="476250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ESTOFS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</a:rPr>
              <a:t>ADCIRC</a:t>
            </a:r>
            <a:r>
              <a:rPr lang="en-US" altLang="en-US" sz="11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sz="700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00800" y="2789238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41024" idx="1"/>
          </p:cNvCxnSpPr>
          <p:nvPr/>
        </p:nvCxnSpPr>
        <p:spPr>
          <a:xfrm flipV="1">
            <a:off x="4811713" y="2786063"/>
            <a:ext cx="1535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2038" y="4000500"/>
            <a:ext cx="544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8" name="Text Box 64"/>
          <p:cNvSpPr txBox="1">
            <a:spLocks noChangeArrowheads="1"/>
          </p:cNvSpPr>
          <p:nvPr/>
        </p:nvSpPr>
        <p:spPr bwMode="auto">
          <a:xfrm>
            <a:off x="6319838" y="1314450"/>
            <a:ext cx="815975" cy="523875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SURGE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SLOSH</a:t>
            </a:r>
          </a:p>
        </p:txBody>
      </p:sp>
      <p:sp>
        <p:nvSpPr>
          <p:cNvPr id="41029" name="Text Box 64"/>
          <p:cNvSpPr txBox="1">
            <a:spLocks noChangeArrowheads="1"/>
          </p:cNvSpPr>
          <p:nvPr/>
        </p:nvSpPr>
        <p:spPr bwMode="auto">
          <a:xfrm>
            <a:off x="6330950" y="1927225"/>
            <a:ext cx="850900" cy="523875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P-SURGE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alibri" pitchFamily="34" charset="0"/>
              </a:rPr>
              <a:t>SLOSH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418263" y="2189163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88100" y="1563688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32" name="Group 1"/>
          <p:cNvGrpSpPr>
            <a:grpSpLocks/>
          </p:cNvGrpSpPr>
          <p:nvPr/>
        </p:nvGrpSpPr>
        <p:grpSpPr bwMode="auto">
          <a:xfrm>
            <a:off x="7196138" y="6186488"/>
            <a:ext cx="1219200" cy="306387"/>
            <a:chOff x="7196656" y="6185986"/>
            <a:chExt cx="1219200" cy="306388"/>
          </a:xfrm>
        </p:grpSpPr>
        <p:sp>
          <p:nvSpPr>
            <p:cNvPr id="41049" name="Line 65"/>
            <p:cNvSpPr>
              <a:spLocks noChangeShapeType="1"/>
            </p:cNvSpPr>
            <p:nvPr/>
          </p:nvSpPr>
          <p:spPr bwMode="auto">
            <a:xfrm>
              <a:off x="7196656" y="6193924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50" name="Text Box 66"/>
            <p:cNvSpPr txBox="1">
              <a:spLocks noChangeArrowheads="1"/>
            </p:cNvSpPr>
            <p:nvPr/>
          </p:nvSpPr>
          <p:spPr bwMode="auto">
            <a:xfrm>
              <a:off x="7342706" y="6185986"/>
              <a:ext cx="9429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itchFamily="34" charset="0"/>
                </a:rPr>
                <a:t>WRF ARW</a:t>
              </a:r>
            </a:p>
          </p:txBody>
        </p:sp>
      </p:grpSp>
      <p:grpSp>
        <p:nvGrpSpPr>
          <p:cNvPr id="41033" name="Group 2"/>
          <p:cNvGrpSpPr>
            <a:grpSpLocks/>
          </p:cNvGrpSpPr>
          <p:nvPr/>
        </p:nvGrpSpPr>
        <p:grpSpPr bwMode="auto">
          <a:xfrm>
            <a:off x="6692900" y="5940425"/>
            <a:ext cx="2051050" cy="646113"/>
            <a:chOff x="6552593" y="5883746"/>
            <a:chExt cx="2051657" cy="645137"/>
          </a:xfrm>
        </p:grpSpPr>
        <p:sp>
          <p:nvSpPr>
            <p:cNvPr id="41047" name="TextBox 70"/>
            <p:cNvSpPr txBox="1">
              <a:spLocks noChangeArrowheads="1"/>
            </p:cNvSpPr>
            <p:nvPr/>
          </p:nvSpPr>
          <p:spPr bwMode="auto">
            <a:xfrm rot="-5400000">
              <a:off x="6445463" y="5990876"/>
              <a:ext cx="645137" cy="43087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Calibri" pitchFamily="34" charset="0"/>
                </a:rPr>
                <a:t>3D-VAR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Calibri" pitchFamily="34" charset="0"/>
                </a:rPr>
                <a:t>DA</a:t>
              </a:r>
            </a:p>
          </p:txBody>
        </p:sp>
        <p:sp>
          <p:nvSpPr>
            <p:cNvPr id="41048" name="Text Box 29"/>
            <p:cNvSpPr txBox="1">
              <a:spLocks noChangeArrowheads="1"/>
            </p:cNvSpPr>
            <p:nvPr/>
          </p:nvSpPr>
          <p:spPr bwMode="auto">
            <a:xfrm>
              <a:off x="6570663" y="5895474"/>
              <a:ext cx="2033587" cy="615543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Calibri" pitchFamily="34" charset="0"/>
                </a:rPr>
                <a:t>           High Resolution RR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>
            <a:off x="7767638" y="5673725"/>
            <a:ext cx="0" cy="287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5" name="Text Box 12"/>
          <p:cNvSpPr txBox="1">
            <a:spLocks noChangeArrowheads="1"/>
          </p:cNvSpPr>
          <p:nvPr/>
        </p:nvSpPr>
        <p:spPr bwMode="auto">
          <a:xfrm>
            <a:off x="3343275" y="5910263"/>
            <a:ext cx="1947863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NEMS Aerosol Global Component (NGAC)</a:t>
            </a:r>
          </a:p>
        </p:txBody>
      </p:sp>
      <p:sp>
        <p:nvSpPr>
          <p:cNvPr id="41036" name="Text Box 5"/>
          <p:cNvSpPr txBox="1">
            <a:spLocks noChangeArrowheads="1"/>
          </p:cNvSpPr>
          <p:nvPr/>
        </p:nvSpPr>
        <p:spPr bwMode="auto">
          <a:xfrm>
            <a:off x="3619500" y="6435725"/>
            <a:ext cx="1455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libri" pitchFamily="34" charset="0"/>
              </a:rPr>
              <a:t>GFS &amp;  GOCART</a:t>
            </a:r>
          </a:p>
        </p:txBody>
      </p:sp>
      <p:sp>
        <p:nvSpPr>
          <p:cNvPr id="41037" name="Line 57"/>
          <p:cNvSpPr>
            <a:spLocks noChangeShapeType="1"/>
          </p:cNvSpPr>
          <p:nvPr/>
        </p:nvSpPr>
        <p:spPr bwMode="auto">
          <a:xfrm>
            <a:off x="3435350" y="6424613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255588" y="5819775"/>
            <a:ext cx="39941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4243388" y="5795963"/>
            <a:ext cx="1587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511800" y="4559300"/>
            <a:ext cx="3651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67400" y="4545013"/>
            <a:ext cx="0" cy="7318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2" name="Text Box 4"/>
          <p:cNvSpPr txBox="1">
            <a:spLocks noChangeArrowheads="1"/>
          </p:cNvSpPr>
          <p:nvPr/>
        </p:nvSpPr>
        <p:spPr bwMode="auto">
          <a:xfrm>
            <a:off x="3765550" y="5311775"/>
            <a:ext cx="1908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682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6826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682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6826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6826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WRF(ARW, NMM) &amp; NMMB</a:t>
            </a:r>
          </a:p>
        </p:txBody>
      </p:sp>
      <p:sp>
        <p:nvSpPr>
          <p:cNvPr id="41043" name="Text Box 34"/>
          <p:cNvSpPr txBox="1">
            <a:spLocks noChangeArrowheads="1"/>
          </p:cNvSpPr>
          <p:nvPr/>
        </p:nvSpPr>
        <p:spPr bwMode="auto">
          <a:xfrm>
            <a:off x="3984625" y="5078413"/>
            <a:ext cx="1501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High Res Windows</a:t>
            </a:r>
          </a:p>
        </p:txBody>
      </p:sp>
      <p:sp>
        <p:nvSpPr>
          <p:cNvPr id="41044" name="Line 56"/>
          <p:cNvSpPr>
            <a:spLocks noChangeShapeType="1"/>
          </p:cNvSpPr>
          <p:nvPr/>
        </p:nvSpPr>
        <p:spPr bwMode="auto">
          <a:xfrm>
            <a:off x="4083050" y="5087938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45" name="Rectangle 35"/>
          <p:cNvSpPr>
            <a:spLocks noChangeArrowheads="1"/>
          </p:cNvSpPr>
          <p:nvPr/>
        </p:nvSpPr>
        <p:spPr bwMode="auto">
          <a:xfrm>
            <a:off x="3940175" y="5106988"/>
            <a:ext cx="1573213" cy="4381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46" name="Line 56"/>
          <p:cNvSpPr>
            <a:spLocks noChangeShapeType="1"/>
          </p:cNvSpPr>
          <p:nvPr/>
        </p:nvSpPr>
        <p:spPr bwMode="auto">
          <a:xfrm>
            <a:off x="4067175" y="5319713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7974" r="1704" b="7162"/>
          <a:stretch>
            <a:fillRect/>
          </a:stretch>
        </p:blipFill>
        <p:spPr bwMode="auto">
          <a:xfrm>
            <a:off x="396875" y="1768475"/>
            <a:ext cx="7943850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21"/>
          <p:cNvSpPr txBox="1">
            <a:spLocks noChangeArrowheads="1"/>
          </p:cNvSpPr>
          <p:nvPr/>
        </p:nvSpPr>
        <p:spPr bwMode="auto">
          <a:xfrm rot="-5400000">
            <a:off x="-969169" y="3499644"/>
            <a:ext cx="2478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Number of Nodes </a:t>
            </a:r>
          </a:p>
        </p:txBody>
      </p:sp>
      <p:sp>
        <p:nvSpPr>
          <p:cNvPr id="41988" name="Line 22"/>
          <p:cNvSpPr>
            <a:spLocks noChangeShapeType="1"/>
          </p:cNvSpPr>
          <p:nvPr/>
        </p:nvSpPr>
        <p:spPr bwMode="auto">
          <a:xfrm flipV="1">
            <a:off x="2609850" y="1846263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1989" name="Line 23"/>
          <p:cNvSpPr>
            <a:spLocks noChangeShapeType="1"/>
          </p:cNvSpPr>
          <p:nvPr/>
        </p:nvSpPr>
        <p:spPr bwMode="auto">
          <a:xfrm flipV="1">
            <a:off x="4498975" y="1855788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1990" name="Line 24"/>
          <p:cNvSpPr>
            <a:spLocks noChangeShapeType="1"/>
          </p:cNvSpPr>
          <p:nvPr/>
        </p:nvSpPr>
        <p:spPr bwMode="auto">
          <a:xfrm flipV="1">
            <a:off x="6419850" y="1836738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1991" name="Line 18"/>
          <p:cNvSpPr>
            <a:spLocks noChangeShapeType="1"/>
          </p:cNvSpPr>
          <p:nvPr/>
        </p:nvSpPr>
        <p:spPr bwMode="auto">
          <a:xfrm flipV="1">
            <a:off x="695325" y="3762375"/>
            <a:ext cx="7562850" cy="9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1992" name="Text Box 36"/>
          <p:cNvSpPr txBox="1">
            <a:spLocks noChangeArrowheads="1"/>
          </p:cNvSpPr>
          <p:nvPr/>
        </p:nvSpPr>
        <p:spPr bwMode="auto">
          <a:xfrm>
            <a:off x="8250238" y="3551238"/>
            <a:ext cx="100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High Water Mark 2010</a:t>
            </a:r>
          </a:p>
        </p:txBody>
      </p:sp>
      <p:sp>
        <p:nvSpPr>
          <p:cNvPr id="41993" name="Text Box 17"/>
          <p:cNvSpPr txBox="1">
            <a:spLocks noChangeArrowheads="1"/>
          </p:cNvSpPr>
          <p:nvPr/>
        </p:nvSpPr>
        <p:spPr bwMode="auto">
          <a:xfrm>
            <a:off x="2630488" y="1296988"/>
            <a:ext cx="3897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24-h Snapshot 20 August 2012</a:t>
            </a: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3330575" y="6021388"/>
            <a:ext cx="2401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Time of Day (UTC)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96888" y="54625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414588" y="5453063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4302125" y="54435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6188075" y="54435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41999" name="Text Box 10"/>
          <p:cNvSpPr txBox="1">
            <a:spLocks noChangeArrowheads="1"/>
          </p:cNvSpPr>
          <p:nvPr/>
        </p:nvSpPr>
        <p:spPr bwMode="auto">
          <a:xfrm>
            <a:off x="8107363" y="54498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42000" name="Rectangle 3"/>
          <p:cNvSpPr>
            <a:spLocks noChangeArrowheads="1"/>
          </p:cNvSpPr>
          <p:nvPr/>
        </p:nvSpPr>
        <p:spPr bwMode="auto">
          <a:xfrm>
            <a:off x="88900" y="142875"/>
            <a:ext cx="89741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Numerical Guidance Suite Execution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CCS NOAA Supercomputer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42001" name="Slide Number Placeholder 1"/>
          <p:cNvSpPr txBox="1">
            <a:spLocks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6DE2FD-8D3E-40C6-831B-7A6BD0857E23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53100" y="6240463"/>
            <a:ext cx="1263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3" name="TextBox 6"/>
          <p:cNvSpPr txBox="1">
            <a:spLocks noChangeArrowheads="1"/>
          </p:cNvSpPr>
          <p:nvPr/>
        </p:nvSpPr>
        <p:spPr bwMode="auto">
          <a:xfrm>
            <a:off x="993775" y="53895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CFS</a:t>
            </a:r>
          </a:p>
        </p:txBody>
      </p:sp>
      <p:cxnSp>
        <p:nvCxnSpPr>
          <p:cNvPr id="9" name="Straight Arrow Connector 8"/>
          <p:cNvCxnSpPr>
            <a:stCxn id="42003" idx="0"/>
          </p:cNvCxnSpPr>
          <p:nvPr/>
        </p:nvCxnSpPr>
        <p:spPr>
          <a:xfrm flipV="1">
            <a:off x="1317625" y="5057775"/>
            <a:ext cx="209550" cy="33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5" name="TextBox 32"/>
          <p:cNvSpPr txBox="1">
            <a:spLocks noChangeArrowheads="1"/>
          </p:cNvSpPr>
          <p:nvPr/>
        </p:nvSpPr>
        <p:spPr bwMode="auto">
          <a:xfrm>
            <a:off x="3032125" y="5399088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NAM</a:t>
            </a:r>
          </a:p>
        </p:txBody>
      </p:sp>
      <p:cxnSp>
        <p:nvCxnSpPr>
          <p:cNvPr id="34" name="Straight Arrow Connector 33"/>
          <p:cNvCxnSpPr>
            <a:stCxn id="42005" idx="0"/>
          </p:cNvCxnSpPr>
          <p:nvPr/>
        </p:nvCxnSpPr>
        <p:spPr>
          <a:xfrm flipV="1">
            <a:off x="3328988" y="4140200"/>
            <a:ext cx="15875" cy="1258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7" name="TextBox 34"/>
          <p:cNvSpPr txBox="1">
            <a:spLocks noChangeArrowheads="1"/>
          </p:cNvSpPr>
          <p:nvPr/>
        </p:nvSpPr>
        <p:spPr bwMode="auto">
          <a:xfrm>
            <a:off x="5443538" y="5421313"/>
            <a:ext cx="554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GFS</a:t>
            </a:r>
          </a:p>
        </p:txBody>
      </p:sp>
      <p:cxnSp>
        <p:nvCxnSpPr>
          <p:cNvPr id="36" name="Straight Arrow Connector 35"/>
          <p:cNvCxnSpPr>
            <a:stCxn id="42007" idx="0"/>
          </p:cNvCxnSpPr>
          <p:nvPr/>
        </p:nvCxnSpPr>
        <p:spPr>
          <a:xfrm flipV="1">
            <a:off x="5719763" y="4464050"/>
            <a:ext cx="46037" cy="957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9" name="TextBox 36"/>
          <p:cNvSpPr txBox="1">
            <a:spLocks noChangeArrowheads="1"/>
          </p:cNvSpPr>
          <p:nvPr/>
        </p:nvSpPr>
        <p:spPr bwMode="auto">
          <a:xfrm>
            <a:off x="1746250" y="5411788"/>
            <a:ext cx="67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GEFS</a:t>
            </a:r>
          </a:p>
        </p:txBody>
      </p:sp>
      <p:cxnSp>
        <p:nvCxnSpPr>
          <p:cNvPr id="38" name="Straight Arrow Connector 37"/>
          <p:cNvCxnSpPr>
            <a:stCxn id="42009" idx="0"/>
          </p:cNvCxnSpPr>
          <p:nvPr/>
        </p:nvCxnSpPr>
        <p:spPr>
          <a:xfrm flipV="1">
            <a:off x="2084388" y="4530725"/>
            <a:ext cx="355600" cy="881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1" name="TextBox 39"/>
          <p:cNvSpPr txBox="1">
            <a:spLocks noChangeArrowheads="1"/>
          </p:cNvSpPr>
          <p:nvPr/>
        </p:nvSpPr>
        <p:spPr bwMode="auto">
          <a:xfrm>
            <a:off x="6745288" y="5424488"/>
            <a:ext cx="66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SREF</a:t>
            </a:r>
          </a:p>
        </p:txBody>
      </p:sp>
      <p:cxnSp>
        <p:nvCxnSpPr>
          <p:cNvPr id="41" name="Straight Arrow Connector 40"/>
          <p:cNvCxnSpPr>
            <a:stCxn id="42011" idx="0"/>
          </p:cNvCxnSpPr>
          <p:nvPr/>
        </p:nvCxnSpPr>
        <p:spPr>
          <a:xfrm flipH="1" flipV="1">
            <a:off x="6642100" y="3551238"/>
            <a:ext cx="434975" cy="1873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F46014-8B99-4A72-9EA2-4B8982522C4E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2630488" y="1296988"/>
            <a:ext cx="3897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24-h Snapshot 04 August 2013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8900" y="142875"/>
            <a:ext cx="89741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Numerical Guidance Suite Execution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WCOSS NOAA Supercomputer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6908" r="832" b="7234"/>
          <a:stretch>
            <a:fillRect/>
          </a:stretch>
        </p:blipFill>
        <p:spPr bwMode="auto">
          <a:xfrm>
            <a:off x="388938" y="1793875"/>
            <a:ext cx="8018462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21"/>
          <p:cNvSpPr txBox="1">
            <a:spLocks noChangeArrowheads="1"/>
          </p:cNvSpPr>
          <p:nvPr/>
        </p:nvSpPr>
        <p:spPr bwMode="auto">
          <a:xfrm rot="-5400000">
            <a:off x="-969169" y="3499644"/>
            <a:ext cx="2478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Number of Nodes 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3330575" y="6021388"/>
            <a:ext cx="2401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Time of Day (UTC)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496888" y="54625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2414588" y="5453063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4302125" y="54435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6188075" y="54435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8107363" y="54498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43021" name="TextBox 6"/>
          <p:cNvSpPr txBox="1">
            <a:spLocks noChangeArrowheads="1"/>
          </p:cNvSpPr>
          <p:nvPr/>
        </p:nvSpPr>
        <p:spPr bwMode="auto">
          <a:xfrm>
            <a:off x="942975" y="54991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CFS</a:t>
            </a:r>
          </a:p>
        </p:txBody>
      </p:sp>
      <p:cxnSp>
        <p:nvCxnSpPr>
          <p:cNvPr id="14" name="Straight Arrow Connector 13"/>
          <p:cNvCxnSpPr>
            <a:stCxn id="43021" idx="0"/>
          </p:cNvCxnSpPr>
          <p:nvPr/>
        </p:nvCxnSpPr>
        <p:spPr>
          <a:xfrm flipV="1">
            <a:off x="1214438" y="5167313"/>
            <a:ext cx="261937" cy="3317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3" name="TextBox 32"/>
          <p:cNvSpPr txBox="1">
            <a:spLocks noChangeArrowheads="1"/>
          </p:cNvSpPr>
          <p:nvPr/>
        </p:nvSpPr>
        <p:spPr bwMode="auto">
          <a:xfrm>
            <a:off x="3032125" y="5399088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NAM</a:t>
            </a:r>
          </a:p>
        </p:txBody>
      </p:sp>
      <p:cxnSp>
        <p:nvCxnSpPr>
          <p:cNvPr id="16" name="Straight Arrow Connector 15"/>
          <p:cNvCxnSpPr>
            <a:stCxn id="43023" idx="0"/>
          </p:cNvCxnSpPr>
          <p:nvPr/>
        </p:nvCxnSpPr>
        <p:spPr>
          <a:xfrm flipH="1" flipV="1">
            <a:off x="3208338" y="4464050"/>
            <a:ext cx="120650" cy="935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5" name="TextBox 34"/>
          <p:cNvSpPr txBox="1">
            <a:spLocks noChangeArrowheads="1"/>
          </p:cNvSpPr>
          <p:nvPr/>
        </p:nvSpPr>
        <p:spPr bwMode="auto">
          <a:xfrm>
            <a:off x="5443538" y="5421313"/>
            <a:ext cx="554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GFS</a:t>
            </a:r>
          </a:p>
        </p:txBody>
      </p:sp>
      <p:cxnSp>
        <p:nvCxnSpPr>
          <p:cNvPr id="18" name="Straight Arrow Connector 17"/>
          <p:cNvCxnSpPr>
            <a:stCxn id="43025" idx="0"/>
          </p:cNvCxnSpPr>
          <p:nvPr/>
        </p:nvCxnSpPr>
        <p:spPr>
          <a:xfrm flipV="1">
            <a:off x="5721350" y="4757738"/>
            <a:ext cx="276225" cy="663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7" name="TextBox 36"/>
          <p:cNvSpPr txBox="1">
            <a:spLocks noChangeArrowheads="1"/>
          </p:cNvSpPr>
          <p:nvPr/>
        </p:nvSpPr>
        <p:spPr bwMode="auto">
          <a:xfrm>
            <a:off x="1746250" y="5411788"/>
            <a:ext cx="67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GEFS</a:t>
            </a:r>
          </a:p>
        </p:txBody>
      </p:sp>
      <p:cxnSp>
        <p:nvCxnSpPr>
          <p:cNvPr id="20" name="Straight Arrow Connector 19"/>
          <p:cNvCxnSpPr>
            <a:stCxn id="43027" idx="0"/>
          </p:cNvCxnSpPr>
          <p:nvPr/>
        </p:nvCxnSpPr>
        <p:spPr>
          <a:xfrm flipV="1">
            <a:off x="2084388" y="4530725"/>
            <a:ext cx="355600" cy="881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9" name="TextBox 39"/>
          <p:cNvSpPr txBox="1">
            <a:spLocks noChangeArrowheads="1"/>
          </p:cNvSpPr>
          <p:nvPr/>
        </p:nvSpPr>
        <p:spPr bwMode="auto">
          <a:xfrm>
            <a:off x="6745288" y="5424488"/>
            <a:ext cx="66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SREF</a:t>
            </a:r>
          </a:p>
        </p:txBody>
      </p:sp>
      <p:cxnSp>
        <p:nvCxnSpPr>
          <p:cNvPr id="22" name="Straight Arrow Connector 21"/>
          <p:cNvCxnSpPr>
            <a:stCxn id="43029" idx="0"/>
          </p:cNvCxnSpPr>
          <p:nvPr/>
        </p:nvCxnSpPr>
        <p:spPr>
          <a:xfrm flipH="1" flipV="1">
            <a:off x="6527800" y="4464050"/>
            <a:ext cx="549275" cy="960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1" name="Line 22"/>
          <p:cNvSpPr>
            <a:spLocks noChangeShapeType="1"/>
          </p:cNvSpPr>
          <p:nvPr/>
        </p:nvSpPr>
        <p:spPr bwMode="auto">
          <a:xfrm flipV="1">
            <a:off x="2609850" y="1846263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3032" name="Line 23"/>
          <p:cNvSpPr>
            <a:spLocks noChangeShapeType="1"/>
          </p:cNvSpPr>
          <p:nvPr/>
        </p:nvSpPr>
        <p:spPr bwMode="auto">
          <a:xfrm flipV="1">
            <a:off x="4498975" y="1855788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3033" name="Line 24"/>
          <p:cNvSpPr>
            <a:spLocks noChangeShapeType="1"/>
          </p:cNvSpPr>
          <p:nvPr/>
        </p:nvSpPr>
        <p:spPr bwMode="auto">
          <a:xfrm flipV="1">
            <a:off x="6419850" y="1836738"/>
            <a:ext cx="0" cy="34972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53100" y="6240463"/>
            <a:ext cx="1263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1855788"/>
            <a:ext cx="7653338" cy="3533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341638-B9DC-4D68-9759-C2C27D3FA110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373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000000"/>
                </a:solidFill>
              </a:rPr>
              <a:t>Major System </a:t>
            </a:r>
            <a:r>
              <a:rPr lang="en-US" sz="3200" b="1" kern="0" dirty="0" smtClean="0">
                <a:solidFill>
                  <a:srgbClr val="000000"/>
                </a:solidFill>
              </a:rPr>
              <a:t>Upgrades (Planned)</a:t>
            </a:r>
            <a:endParaRPr lang="en-US" sz="3200" b="1" kern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800" b="1" i="1" kern="0" dirty="0" smtClean="0">
                <a:solidFill>
                  <a:srgbClr val="0000FF"/>
                </a:solidFill>
              </a:rPr>
              <a:t>Q1-FY14 </a:t>
            </a:r>
            <a:r>
              <a:rPr lang="en-US" sz="2800" b="1" i="1" kern="0" dirty="0">
                <a:solidFill>
                  <a:srgbClr val="0000FF"/>
                </a:solidFill>
              </a:rPr>
              <a:t>to Q1-FY15</a:t>
            </a:r>
          </a:p>
        </p:txBody>
      </p:sp>
      <p:sp>
        <p:nvSpPr>
          <p:cNvPr id="44042" name="TextBox 1"/>
          <p:cNvSpPr txBox="1">
            <a:spLocks noChangeArrowheads="1"/>
          </p:cNvSpPr>
          <p:nvPr/>
        </p:nvSpPr>
        <p:spPr bwMode="auto">
          <a:xfrm>
            <a:off x="895350" y="6169364"/>
            <a:ext cx="736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List does not include NOS or MDL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systems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18483"/>
            <a:ext cx="73914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382138" y="1360608"/>
          <a:ext cx="8379724" cy="536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674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10BBD4-BB46-4DE1-990B-D8AB28A75CDD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571625" y="6272213"/>
            <a:ext cx="2117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altLang="en-US" sz="1400" b="1">
                <a:solidFill>
                  <a:srgbClr val="009900"/>
                </a:solidFill>
              </a:rPr>
              <a:t>AMSU-A &amp; HIRS-3 data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27250" y="5316538"/>
            <a:ext cx="170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SzPct val="130000"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sym typeface="Wingdings" pitchFamily="2" charset="2"/>
              </a:rPr>
              <a:t>70km to 55km</a:t>
            </a:r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1944688" y="4448175"/>
            <a:ext cx="29829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 55km to </a:t>
            </a:r>
            <a:r>
              <a:rPr lang="en-US" altLang="en-US" sz="1400" b="1">
                <a:solidFill>
                  <a:srgbClr val="0000FF"/>
                </a:solidFill>
                <a:sym typeface="Wingdings" pitchFamily="2" charset="2"/>
              </a:rPr>
              <a:t>38km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en-US" sz="1400" b="1">
                <a:solidFill>
                  <a:srgbClr val="009900"/>
                </a:solidFill>
                <a:sym typeface="Wingdings" pitchFamily="2" charset="2"/>
              </a:rPr>
              <a:t>OSU 2-L LSM to 4-L NOHA LSM </a:t>
            </a: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609600" y="1365250"/>
            <a:ext cx="804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Percentage of GFS 5-Day 500mb Anomaly Correlation Greater Than 0.9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(Northern Hemisphere)</a:t>
            </a: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681288" y="2927350"/>
            <a:ext cx="37465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sym typeface="Wingdings" pitchFamily="2" charset="2"/>
              </a:rPr>
              <a:t> 38km to 27km</a:t>
            </a:r>
          </a:p>
          <a:p>
            <a:pPr algn="r">
              <a:spcBef>
                <a:spcPct val="0"/>
              </a:spcBef>
              <a:buClr>
                <a:srgbClr val="FF0000"/>
              </a:buClr>
              <a:buSzPct val="130000"/>
              <a:buFontTx/>
              <a:buNone/>
            </a:pPr>
            <a:r>
              <a:rPr lang="en-US" altLang="en-US" sz="1400" b="1">
                <a:solidFill>
                  <a:srgbClr val="009900"/>
                </a:solidFill>
                <a:sym typeface="Wingdings" pitchFamily="2" charset="2"/>
              </a:rPr>
              <a:t>New shallow convection; updated SAS and PBL; positive-definite tracer transport</a:t>
            </a:r>
            <a:endParaRPr lang="en-US" altLang="en-US" sz="1400" b="1">
              <a:solidFill>
                <a:srgbClr val="009900"/>
              </a:solidFill>
            </a:endParaRPr>
          </a:p>
        </p:txBody>
      </p:sp>
      <p:sp>
        <p:nvSpPr>
          <p:cNvPr id="45065" name="AutoShape 8"/>
          <p:cNvSpPr>
            <a:spLocks/>
          </p:cNvSpPr>
          <p:nvPr/>
        </p:nvSpPr>
        <p:spPr bwMode="auto">
          <a:xfrm>
            <a:off x="6580188" y="2635250"/>
            <a:ext cx="257175" cy="1338263"/>
          </a:xfrm>
          <a:prstGeom prst="leftBrace">
            <a:avLst>
              <a:gd name="adj1" fmla="val 436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66" name="AutoShape 9"/>
          <p:cNvSpPr>
            <a:spLocks/>
          </p:cNvSpPr>
          <p:nvPr/>
        </p:nvSpPr>
        <p:spPr bwMode="auto">
          <a:xfrm>
            <a:off x="6205538" y="4041775"/>
            <a:ext cx="222250" cy="422275"/>
          </a:xfrm>
          <a:prstGeom prst="leftBrace">
            <a:avLst>
              <a:gd name="adj1" fmla="val 1666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1917700" y="4038600"/>
            <a:ext cx="43100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9900"/>
                </a:solidFill>
                <a:sym typeface="Wingdings" pitchFamily="2" charset="2"/>
              </a:rPr>
              <a:t>Flow-dependent error covariance; Variational QC</a:t>
            </a:r>
          </a:p>
        </p:txBody>
      </p:sp>
      <p:sp>
        <p:nvSpPr>
          <p:cNvPr id="45068" name="AutoShape 11"/>
          <p:cNvSpPr>
            <a:spLocks/>
          </p:cNvSpPr>
          <p:nvPr/>
        </p:nvSpPr>
        <p:spPr bwMode="auto">
          <a:xfrm>
            <a:off x="4967288" y="4354513"/>
            <a:ext cx="225425" cy="642937"/>
          </a:xfrm>
          <a:prstGeom prst="leftBrace">
            <a:avLst>
              <a:gd name="adj1" fmla="val 237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69" name="AutoShape 12"/>
          <p:cNvSpPr>
            <a:spLocks/>
          </p:cNvSpPr>
          <p:nvPr/>
        </p:nvSpPr>
        <p:spPr bwMode="auto">
          <a:xfrm>
            <a:off x="3640138" y="5337175"/>
            <a:ext cx="225425" cy="357188"/>
          </a:xfrm>
          <a:prstGeom prst="leftBrace">
            <a:avLst>
              <a:gd name="adj1" fmla="val 1320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 flipV="1">
            <a:off x="2628900" y="5773738"/>
            <a:ext cx="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5071" name="AutoShape 8"/>
          <p:cNvSpPr>
            <a:spLocks/>
          </p:cNvSpPr>
          <p:nvPr/>
        </p:nvSpPr>
        <p:spPr bwMode="auto">
          <a:xfrm>
            <a:off x="7519988" y="2255838"/>
            <a:ext cx="273050" cy="788987"/>
          </a:xfrm>
          <a:prstGeom prst="leftBrace">
            <a:avLst>
              <a:gd name="adj1" fmla="val 4350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5072" name="Text Box 5"/>
          <p:cNvSpPr txBox="1">
            <a:spLocks noChangeArrowheads="1"/>
          </p:cNvSpPr>
          <p:nvPr/>
        </p:nvSpPr>
        <p:spPr bwMode="auto">
          <a:xfrm>
            <a:off x="5856288" y="1966913"/>
            <a:ext cx="2390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sym typeface="Wingdings" pitchFamily="2" charset="2"/>
              </a:rPr>
              <a:t>Hybrid-Ensemble 3D-VAR Data Assimilation    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136650" y="1588"/>
            <a:ext cx="6867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GFS Skill Improvement Due to Resolution, Data Assimilation and Physics Upgrades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5074" name="TextBox 1"/>
          <p:cNvSpPr txBox="1">
            <a:spLocks noChangeArrowheads="1"/>
          </p:cNvSpPr>
          <p:nvPr/>
        </p:nvSpPr>
        <p:spPr bwMode="auto">
          <a:xfrm rot="-5400000">
            <a:off x="-1252538" y="3783013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Percentage of  Good Forecasts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27600" y="6415088"/>
            <a:ext cx="19097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5463" y="3044825"/>
            <a:ext cx="0" cy="1433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5"/>
          <a:stretch>
            <a:fillRect/>
          </a:stretch>
        </p:blipFill>
        <p:spPr bwMode="auto">
          <a:xfrm>
            <a:off x="-33338" y="3956050"/>
            <a:ext cx="3975101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A65CF-EBCC-416C-9C14-80651870A86A}" type="slidenum">
              <a:rPr lang="en-US" altLang="en-US" smtClean="0">
                <a:latin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</a:endParaRPr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42560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42973" r="40877" b="25121"/>
          <a:stretch>
            <a:fillRect/>
          </a:stretch>
        </p:blipFill>
        <p:spPr bwMode="auto">
          <a:xfrm>
            <a:off x="0" y="4373563"/>
            <a:ext cx="39735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810000"/>
            <a:ext cx="812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21153" r="41283" b="24039"/>
          <a:stretch>
            <a:fillRect/>
          </a:stretch>
        </p:blipFill>
        <p:spPr bwMode="auto">
          <a:xfrm>
            <a:off x="4097338" y="2109788"/>
            <a:ext cx="40449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itle 1"/>
          <p:cNvSpPr txBox="1">
            <a:spLocks/>
          </p:cNvSpPr>
          <p:nvPr/>
        </p:nvSpPr>
        <p:spPr bwMode="auto">
          <a:xfrm>
            <a:off x="588963" y="0"/>
            <a:ext cx="8016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Hurricane Sandy 2012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6089" name="Rectangle 4"/>
          <p:cNvSpPr>
            <a:spLocks noChangeArrowheads="1"/>
          </p:cNvSpPr>
          <p:nvPr/>
        </p:nvSpPr>
        <p:spPr bwMode="auto">
          <a:xfrm>
            <a:off x="-80963" y="6510338"/>
            <a:ext cx="912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000">
                <a:hlinkClick r:id="rId7"/>
              </a:rPr>
              <a:t>http://www.washingtonpost.com/blogs/capital-weather-gang/post/to-be-the-best-in-weather-forecasting-why-europe-is-beating-the-us/2013/03/08/429bfcd0-8806-11e2-9d71-f0feafdd1394_blog.html</a:t>
            </a:r>
            <a:r>
              <a:rPr lang="en-US" altLang="en-US" sz="1000"/>
              <a:t> </a:t>
            </a:r>
          </a:p>
        </p:txBody>
      </p:sp>
      <p:pic>
        <p:nvPicPr>
          <p:cNvPr id="4609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3210" r="10873" b="11572"/>
          <a:stretch>
            <a:fillRect/>
          </a:stretch>
        </p:blipFill>
        <p:spPr bwMode="auto">
          <a:xfrm>
            <a:off x="3311525" y="4783138"/>
            <a:ext cx="3441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r="43918" b="11057"/>
          <a:stretch>
            <a:fillRect/>
          </a:stretch>
        </p:blipFill>
        <p:spPr bwMode="auto">
          <a:xfrm>
            <a:off x="6611938" y="3810000"/>
            <a:ext cx="253206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56618" r="16145" b="15144"/>
          <a:stretch>
            <a:fillRect/>
          </a:stretch>
        </p:blipFill>
        <p:spPr bwMode="auto">
          <a:xfrm>
            <a:off x="3730625" y="1208088"/>
            <a:ext cx="54133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51788</TotalTime>
  <Words>843</Words>
  <Application>Microsoft Office PowerPoint</Application>
  <PresentationFormat>Letter Paper (8.5x11 in)</PresentationFormat>
  <Paragraphs>267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5_Default Design</vt:lpstr>
      <vt:lpstr>6_Default Design</vt:lpstr>
      <vt:lpstr>Default Design</vt:lpstr>
      <vt:lpstr>Drawing</vt:lpstr>
      <vt:lpstr>      William. M. Lapenta Acting Director Environmental Modeling Center  NOAA/NWS/NCEP    </vt:lpstr>
      <vt:lpstr>NOAA Operational  Data Assimilation and Modeling  </vt:lpstr>
      <vt:lpstr>NOAA Operational Numerical Guidance Supports the Agency Mission </vt:lpstr>
      <vt:lpstr>NOAA’s Operational Numerical Guidance Suite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Seamless Suite of NOAA Operational Numerical Guidance Systems</vt:lpstr>
      <vt:lpstr>PowerPoint Presentation</vt:lpstr>
      <vt:lpstr>PowerPoint Presentation</vt:lpstr>
      <vt:lpstr>PowerPoint Presentation</vt:lpstr>
    </vt:vector>
  </TitlesOfParts>
  <Company>DOC/NOAA/NWS/NCEP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H. Ward</dc:creator>
  <cp:lastModifiedBy>Bill Lapenta</cp:lastModifiedBy>
  <cp:revision>769</cp:revision>
  <cp:lastPrinted>2013-08-05T11:41:34Z</cp:lastPrinted>
  <dcterms:created xsi:type="dcterms:W3CDTF">2007-07-10T11:41:03Z</dcterms:created>
  <dcterms:modified xsi:type="dcterms:W3CDTF">2013-12-03T11:59:22Z</dcterms:modified>
</cp:coreProperties>
</file>