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0" r:id="rId3"/>
    <p:sldMasterId id="2147483672" r:id="rId4"/>
  </p:sldMasterIdLst>
  <p:notesMasterIdLst>
    <p:notesMasterId r:id="rId29"/>
  </p:notesMasterIdLst>
  <p:sldIdLst>
    <p:sldId id="258" r:id="rId5"/>
    <p:sldId id="449" r:id="rId6"/>
    <p:sldId id="259" r:id="rId7"/>
    <p:sldId id="536" r:id="rId8"/>
    <p:sldId id="551" r:id="rId9"/>
    <p:sldId id="553" r:id="rId10"/>
    <p:sldId id="554" r:id="rId11"/>
    <p:sldId id="555" r:id="rId12"/>
    <p:sldId id="556" r:id="rId13"/>
    <p:sldId id="557" r:id="rId14"/>
    <p:sldId id="558" r:id="rId15"/>
    <p:sldId id="559" r:id="rId16"/>
    <p:sldId id="561" r:id="rId17"/>
    <p:sldId id="563" r:id="rId18"/>
    <p:sldId id="573" r:id="rId19"/>
    <p:sldId id="565" r:id="rId20"/>
    <p:sldId id="574" r:id="rId21"/>
    <p:sldId id="544" r:id="rId22"/>
    <p:sldId id="570" r:id="rId23"/>
    <p:sldId id="571" r:id="rId24"/>
    <p:sldId id="572" r:id="rId25"/>
    <p:sldId id="545" r:id="rId26"/>
    <p:sldId id="577" r:id="rId27"/>
    <p:sldId id="576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008000"/>
    <a:srgbClr val="3399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667" autoAdjust="0"/>
  </p:normalViewPr>
  <p:slideViewPr>
    <p:cSldViewPr>
      <p:cViewPr varScale="1">
        <p:scale>
          <a:sx n="71" d="100"/>
          <a:sy n="71" d="100"/>
        </p:scale>
        <p:origin x="-28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8"/>
    </p:cViewPr>
  </p:sorter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311F4C-BCF9-43BD-8F1E-6F8F9CE81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0814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0E7872-6E56-4263-B824-7C8B90ED55B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43400"/>
            <a:ext cx="4968875" cy="4116388"/>
          </a:xfrm>
          <a:noFill/>
          <a:ln/>
        </p:spPr>
        <p:txBody>
          <a:bodyPr lIns="91834" tIns="45138" rIns="91834" bIns="451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72B84-D6BA-4856-B1E5-C0748521A08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C2BD6-C997-461A-B945-E1A63DE93A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BD26C-2303-47E1-A26B-84A02AAA5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A1B1E-8365-46E9-BC17-71D103EF1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265E7-C0AA-45DC-BA8C-0CBB31180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D3F14-A0CD-409D-9E17-A9C58E32C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176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560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560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651DB-4809-45DD-A01C-65C2FFE07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25DD5-6087-4959-B063-8254409C5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F73F2C-FD8D-4133-907C-D9935EE02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RCEC, Taiwan, Nov 1</a:t>
            </a:r>
            <a:r>
              <a:rPr lang="en-US" baseline="30000" smtClean="0"/>
              <a:t>st</a:t>
            </a:r>
            <a:r>
              <a:rPr lang="en-US" smtClean="0"/>
              <a:t>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F73F2C-FD8D-4133-907C-D9935EE02E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RCEC, Taiwan, Nov 1</a:t>
            </a:r>
            <a:r>
              <a:rPr lang="en-US" baseline="30000" smtClean="0">
                <a:solidFill>
                  <a:prstClr val="black">
                    <a:tint val="75000"/>
                  </a:prstClr>
                </a:solidFill>
              </a:rPr>
              <a:t>st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 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78CF-72ED-4465-9932-F8199DE79E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6BF76-92A4-4615-B352-1734DB8AB9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33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25DD5-6087-4959-B063-8254409C5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7CCB4-602E-404A-908F-B3312D2EB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07740-D244-4CE6-9926-BC3175F79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67438-B550-4A9C-85A6-644D97C17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AB50A-2D7A-4B88-9440-B6CE6842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B798-3B6D-4E69-9F9C-F819B6AC4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399F7-8523-4566-B4BB-155E33FA2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168F3-FF07-40F9-A924-0DFB5C1AD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7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FB782BE-F50A-4994-9821-0CB6E9BBB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5000"/>
        <a:buFont typeface="Arial" charset="0"/>
        <a:buChar char="♦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30000"/>
        <a:buFont typeface="Arial" charset="0"/>
        <a:buChar char="♠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30000"/>
        <a:buFont typeface="Arial" charset="0"/>
        <a:buChar char="♥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30000"/>
        <a:buFont typeface="Arial" charset="0"/>
        <a:buChar char="♣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B782BE-F50A-4994-9821-0CB6E9BBB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7" descr="noaalogo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8" descr="ncep_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62636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ws_logo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0"/>
            <a:ext cx="45720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newblueNEMS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95334" y="0"/>
            <a:ext cx="548666" cy="42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4325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F73F2C-FD8D-4133-907C-D9935EE02E7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7" descr="noaalogo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8" descr="ncep_8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62636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ws_logo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0"/>
            <a:ext cx="45720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newblueNEMSlogo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5334" y="0"/>
            <a:ext cx="548666" cy="42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4325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RCEC, Taiwan, Nov 1</a:t>
            </a:r>
            <a:r>
              <a:rPr lang="en-US" baseline="300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st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2012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0C78CF-72ED-4465-9932-F8199DE79E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66BF76-92A4-4615-B352-1734DB8AB9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79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wm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123146-DFE4-4B92-BB96-1E70B1044DE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1838" y="1965325"/>
            <a:ext cx="7650162" cy="192087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200" b="1" dirty="0" smtClean="0"/>
              <a:t>Global Climate and Weather </a:t>
            </a:r>
            <a:br>
              <a:rPr lang="en-US" sz="4200" b="1" dirty="0" smtClean="0"/>
            </a:br>
            <a:r>
              <a:rPr lang="en-US" sz="4200" b="1" dirty="0" smtClean="0"/>
              <a:t>Modeling</a:t>
            </a:r>
            <a:endParaRPr lang="en-US" sz="4000" b="1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  <a:noFill/>
        </p:spPr>
        <p:txBody>
          <a:bodyPr lIns="92075" tIns="46038" rIns="92075" bIns="46038"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900" dirty="0" smtClean="0"/>
              <a:t>Presented by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/>
              <a:t>John C. Derber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Work done by </a:t>
            </a:r>
            <a:r>
              <a:rPr lang="en-US" sz="3600" b="1" dirty="0" smtClean="0"/>
              <a:t>GCWMB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NCEP Production Suite Review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December 3, 2013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57175" y="180975"/>
            <a:ext cx="8629650" cy="6419850"/>
          </a:xfrm>
          <a:prstGeom prst="rect">
            <a:avLst/>
          </a:prstGeom>
          <a:noFill/>
          <a:ln w="5715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4" name="Object 5"/>
          <p:cNvGraphicFramePr>
            <a:graphicFrameLocks/>
          </p:cNvGraphicFramePr>
          <p:nvPr/>
        </p:nvGraphicFramePr>
        <p:xfrm>
          <a:off x="392113" y="315913"/>
          <a:ext cx="708025" cy="708025"/>
        </p:xfrm>
        <a:graphic>
          <a:graphicData uri="http://schemas.openxmlformats.org/presentationml/2006/ole">
            <p:oleObj spid="_x0000_s2102" name="Drawing" r:id="rId4" imgW="725474" imgH="725474" progId="">
              <p:embed/>
            </p:oleObj>
          </a:graphicData>
        </a:graphic>
      </p:graphicFrame>
      <p:graphicFrame>
        <p:nvGraphicFramePr>
          <p:cNvPr id="2055" name="Object 6"/>
          <p:cNvGraphicFramePr>
            <a:graphicFrameLocks/>
          </p:cNvGraphicFramePr>
          <p:nvPr/>
        </p:nvGraphicFramePr>
        <p:xfrm>
          <a:off x="3328988" y="381000"/>
          <a:ext cx="2462212" cy="1433513"/>
        </p:xfrm>
        <a:graphic>
          <a:graphicData uri="http://schemas.openxmlformats.org/presentationml/2006/ole">
            <p:oleObj spid="_x0000_s2103" name="Drawing" r:id="rId5" imgW="2857500" imgH="1569720" progId="">
              <p:embed/>
            </p:oleObj>
          </a:graphicData>
        </a:graphic>
      </p:graphicFrame>
      <p:graphicFrame>
        <p:nvGraphicFramePr>
          <p:cNvPr id="2056" name="Object 7"/>
          <p:cNvGraphicFramePr>
            <a:graphicFrameLocks/>
          </p:cNvGraphicFramePr>
          <p:nvPr/>
        </p:nvGraphicFramePr>
        <p:xfrm>
          <a:off x="7935913" y="334963"/>
          <a:ext cx="708025" cy="669925"/>
        </p:xfrm>
        <a:graphic>
          <a:graphicData uri="http://schemas.openxmlformats.org/presentationml/2006/ole">
            <p:oleObj spid="_x0000_s2104" name="Drawing" r:id="rId6" imgW="725474" imgH="687689" progId="">
              <p:embed/>
            </p:oleObj>
          </a:graphicData>
        </a:graphic>
      </p:graphicFrame>
      <p:sp>
        <p:nvSpPr>
          <p:cNvPr id="2057" name="Line 8"/>
          <p:cNvSpPr>
            <a:spLocks noChangeShapeType="1"/>
          </p:cNvSpPr>
          <p:nvPr/>
        </p:nvSpPr>
        <p:spPr bwMode="auto">
          <a:xfrm>
            <a:off x="228600" y="4038600"/>
            <a:ext cx="8686800" cy="0"/>
          </a:xfrm>
          <a:prstGeom prst="line">
            <a:avLst/>
          </a:prstGeom>
          <a:noFill/>
          <a:ln w="41275" cmpd="dbl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0104" y="1959428"/>
            <a:ext cx="6131009" cy="459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6534-26F5-4872-BA71-F074BBA955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0" dirty="0" smtClean="0"/>
              <a:t>Pre-Implementation </a:t>
            </a:r>
            <a:r>
              <a:rPr lang="en-US" sz="3200" b="1" kern="0" dirty="0"/>
              <a:t>T</a:t>
            </a:r>
            <a:r>
              <a:rPr lang="en-US" sz="3200" b="1" kern="0" dirty="0" smtClean="0"/>
              <a:t>est </a:t>
            </a:r>
            <a:r>
              <a:rPr lang="en-US" sz="3200" b="1" kern="0" dirty="0"/>
              <a:t>R</a:t>
            </a:r>
            <a:r>
              <a:rPr lang="en-US" sz="3200" b="1" kern="0" dirty="0" smtClean="0"/>
              <a:t>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0990" y="1253810"/>
            <a:ext cx="4434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CONUS </a:t>
            </a:r>
            <a:r>
              <a:rPr lang="en-US" dirty="0" err="1" smtClean="0"/>
              <a:t>Precip</a:t>
            </a:r>
            <a:r>
              <a:rPr lang="en-US" dirty="0" smtClean="0"/>
              <a:t> Skill Scores: F12-F36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12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2171"/>
            <a:ext cx="6131010" cy="459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6534-26F5-4872-BA71-F074BBA955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0" dirty="0" smtClean="0"/>
              <a:t>Pre-Implementation </a:t>
            </a:r>
            <a:r>
              <a:rPr lang="en-US" sz="3200" b="1" kern="0" dirty="0"/>
              <a:t>T</a:t>
            </a:r>
            <a:r>
              <a:rPr lang="en-US" sz="3200" b="1" kern="0" dirty="0" smtClean="0"/>
              <a:t>est </a:t>
            </a:r>
            <a:r>
              <a:rPr lang="en-US" sz="3200" b="1" kern="0" dirty="0"/>
              <a:t>R</a:t>
            </a:r>
            <a:r>
              <a:rPr lang="en-US" sz="3200" b="1" kern="0" dirty="0" smtClean="0"/>
              <a:t>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0990" y="1253810"/>
            <a:ext cx="4434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CONUS </a:t>
            </a:r>
            <a:r>
              <a:rPr lang="en-US" dirty="0" err="1" smtClean="0"/>
              <a:t>Precip</a:t>
            </a:r>
            <a:r>
              <a:rPr lang="en-US" dirty="0" smtClean="0"/>
              <a:t> Skill Scores: F36-F60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598" y="1851527"/>
            <a:ext cx="6131009" cy="459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6534-26F5-4872-BA71-F074BBA955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0" dirty="0" smtClean="0"/>
              <a:t>Pre-Implementation </a:t>
            </a:r>
            <a:r>
              <a:rPr lang="en-US" sz="3200" b="1" kern="0" dirty="0"/>
              <a:t>T</a:t>
            </a:r>
            <a:r>
              <a:rPr lang="en-US" sz="3200" b="1" kern="0" dirty="0" smtClean="0"/>
              <a:t>est </a:t>
            </a:r>
            <a:r>
              <a:rPr lang="en-US" sz="3200" b="1" kern="0" dirty="0"/>
              <a:t>R</a:t>
            </a:r>
            <a:r>
              <a:rPr lang="en-US" sz="3200" b="1" kern="0" dirty="0" smtClean="0"/>
              <a:t>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0990" y="1253810"/>
            <a:ext cx="4434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CONUS </a:t>
            </a:r>
            <a:r>
              <a:rPr lang="en-US" dirty="0" err="1" smtClean="0"/>
              <a:t>Precip</a:t>
            </a:r>
            <a:r>
              <a:rPr lang="en-US" dirty="0" smtClean="0"/>
              <a:t> Skill Scores: F60-F84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51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8478" y="1648946"/>
            <a:ext cx="5449099" cy="505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6534-26F5-4872-BA71-F074BBA955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0" dirty="0" smtClean="0"/>
              <a:t>Pre-Implementation </a:t>
            </a:r>
            <a:r>
              <a:rPr lang="en-US" sz="3200" b="1" kern="0" dirty="0"/>
              <a:t>T</a:t>
            </a:r>
            <a:r>
              <a:rPr lang="en-US" sz="3200" b="1" kern="0" dirty="0" smtClean="0"/>
              <a:t>est </a:t>
            </a:r>
            <a:r>
              <a:rPr lang="en-US" sz="3200" b="1" kern="0" dirty="0"/>
              <a:t>R</a:t>
            </a:r>
            <a:r>
              <a:rPr lang="en-US" sz="3200" b="1" kern="0" dirty="0" smtClean="0"/>
              <a:t>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1254" y="1248836"/>
            <a:ext cx="5856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 to Observations: Temperature (24 &amp; 48hr </a:t>
            </a:r>
            <a:r>
              <a:rPr lang="en-US" dirty="0" err="1" smtClean="0"/>
              <a:t>fcsts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2706" y="2220686"/>
            <a:ext cx="1365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all variables and forecast lengths – Little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70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6534-26F5-4872-BA71-F074BBA955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0" dirty="0" smtClean="0"/>
              <a:t>Pre-Implementation </a:t>
            </a:r>
            <a:r>
              <a:rPr lang="en-US" sz="3200" b="1" kern="0" dirty="0"/>
              <a:t>T</a:t>
            </a:r>
            <a:r>
              <a:rPr lang="en-US" sz="3200" b="1" kern="0" dirty="0" smtClean="0"/>
              <a:t>est </a:t>
            </a:r>
            <a:r>
              <a:rPr lang="en-US" sz="3200" b="1" kern="0" dirty="0"/>
              <a:t>R</a:t>
            </a:r>
            <a:r>
              <a:rPr lang="en-US" sz="3200" b="1" kern="0" dirty="0" smtClean="0"/>
              <a:t>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4628" y="1439452"/>
            <a:ext cx="5099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Hurricane Scores for 2013 E. Pacific Basin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45" b="51688"/>
          <a:stretch/>
        </p:blipFill>
        <p:spPr>
          <a:xfrm>
            <a:off x="227416" y="1839562"/>
            <a:ext cx="4576948" cy="3313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30" b="49021"/>
          <a:stretch/>
        </p:blipFill>
        <p:spPr>
          <a:xfrm>
            <a:off x="4520936" y="3336966"/>
            <a:ext cx="4623064" cy="3496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5581403"/>
            <a:ext cx="3477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results for other basins.  Insufficient sample, but data not available for previous seasons.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19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F42AF6-8922-4BBE-8C4A-D1B4E66F12F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Outline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49530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Global Climate and Weather Modeling Branch FY13 Upgrades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Completed WCOSS transition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Transitioning to new code management procedures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Implementations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Data upgrade for assimilation system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WAFS grid upgrade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GCWMB and Data Assimilation Plans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T1534L64 GFS/GDAS upgrade</a:t>
            </a:r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41275" cmpd="dbl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45" y="685830"/>
            <a:ext cx="8229600" cy="685800"/>
          </a:xfrm>
        </p:spPr>
        <p:txBody>
          <a:bodyPr/>
          <a:lstStyle/>
          <a:p>
            <a:r>
              <a:rPr lang="en-US" sz="3600" b="1" dirty="0"/>
              <a:t>WAFS grid upgrade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Additional levels added to WAFS file only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FL80 – </a:t>
            </a:r>
            <a:r>
              <a:rPr lang="en-US" dirty="0" err="1" smtClean="0"/>
              <a:t>t,u,v,q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FL210 – </a:t>
            </a:r>
            <a:r>
              <a:rPr lang="en-US" dirty="0" err="1" smtClean="0"/>
              <a:t>t,u,v,q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FL410 – </a:t>
            </a:r>
            <a:r>
              <a:rPr lang="en-US" dirty="0" err="1" smtClean="0"/>
              <a:t>t,u,v</a:t>
            </a:r>
            <a:r>
              <a:rPr lang="en-US" dirty="0" smtClean="0"/>
              <a:t> – original request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FL490 – </a:t>
            </a:r>
            <a:r>
              <a:rPr lang="en-US" dirty="0" err="1" smtClean="0"/>
              <a:t>t,u,v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25DD5-6087-4959-B063-8254409C51C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0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F42AF6-8922-4BBE-8C4A-D1B4E66F12F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Outline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49530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Global Climate and Weather Modeling Branch FY13 Upgrades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Completed WCOSS transition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Transitioning to new code management procedures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Implementations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Data upgrade for assimilation system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WAFS grid upgrade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GCWMB and Data Assimilation Plans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T1534L64 GFS/GDAS upgrade</a:t>
            </a:r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41275" cmpd="dbl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Implementation – Q4FY14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Schedule Outline</a:t>
            </a:r>
          </a:p>
          <a:p>
            <a:pPr lvl="1"/>
            <a:r>
              <a:rPr lang="en-US" sz="1400" dirty="0" smtClean="0"/>
              <a:t>Configuration Finalized 				11/25/2013</a:t>
            </a:r>
          </a:p>
          <a:p>
            <a:pPr lvl="1" fontAlgn="base"/>
            <a:r>
              <a:rPr lang="en-US" sz="1400" dirty="0" smtClean="0"/>
              <a:t>Tuning and initial testing completed 			12/31/2013</a:t>
            </a:r>
          </a:p>
          <a:p>
            <a:pPr lvl="1" fontAlgn="base"/>
            <a:r>
              <a:rPr lang="en-US" sz="1400" dirty="0" smtClean="0"/>
              <a:t>EMC retrospective testing begins			01/06/2014</a:t>
            </a:r>
          </a:p>
          <a:p>
            <a:pPr lvl="1" fontAlgn="base"/>
            <a:r>
              <a:rPr lang="en-US" sz="1400" dirty="0" smtClean="0"/>
              <a:t>Real-Time Evaluation begins through NCO feed  		</a:t>
            </a:r>
          </a:p>
          <a:p>
            <a:pPr lvl="1" fontAlgn="base"/>
            <a:r>
              <a:rPr lang="en-US" sz="1400" dirty="0" smtClean="0"/>
              <a:t>Real-Time Evaluation Ends 				</a:t>
            </a:r>
          </a:p>
          <a:p>
            <a:pPr lvl="1" fontAlgn="base"/>
            <a:r>
              <a:rPr lang="en-US" sz="1400" dirty="0" smtClean="0"/>
              <a:t>Implementation 				</a:t>
            </a:r>
          </a:p>
          <a:p>
            <a:pPr fontAlgn="base"/>
            <a:r>
              <a:rPr lang="en-US" sz="2400" dirty="0" smtClean="0"/>
              <a:t>Status</a:t>
            </a:r>
          </a:p>
          <a:p>
            <a:pPr lvl="1" fontAlgn="base"/>
            <a:r>
              <a:rPr lang="en-US" sz="1400" dirty="0" smtClean="0"/>
              <a:t>Configuration Finalized</a:t>
            </a:r>
          </a:p>
          <a:p>
            <a:pPr lvl="2" fontAlgn="base"/>
            <a:r>
              <a:rPr lang="en-US" sz="1400" dirty="0" smtClean="0"/>
              <a:t>GEFS upgrade separated from GDAS/GFS  upgrade</a:t>
            </a:r>
          </a:p>
          <a:p>
            <a:pPr lvl="1" fontAlgn="base"/>
            <a:r>
              <a:rPr lang="en-US" sz="1400" dirty="0" smtClean="0"/>
              <a:t>2 Major (maybe just 1) issues</a:t>
            </a:r>
          </a:p>
          <a:p>
            <a:pPr lvl="2" fontAlgn="base"/>
            <a:r>
              <a:rPr lang="en-US" sz="1400" dirty="0" smtClean="0"/>
              <a:t>Loss of ozone</a:t>
            </a:r>
          </a:p>
          <a:p>
            <a:pPr lvl="2" fontAlgn="base"/>
            <a:r>
              <a:rPr lang="en-US" sz="1400" dirty="0" smtClean="0"/>
              <a:t>Warm surface temperatures</a:t>
            </a:r>
          </a:p>
          <a:p>
            <a:pPr lvl="1" fontAlgn="base"/>
            <a:r>
              <a:rPr lang="en-US" sz="1400" dirty="0" smtClean="0"/>
              <a:t>Risks</a:t>
            </a:r>
          </a:p>
          <a:p>
            <a:pPr lvl="2" fontAlgn="base"/>
            <a:r>
              <a:rPr lang="en-US" sz="1400" dirty="0" smtClean="0"/>
              <a:t>Testing timetable</a:t>
            </a:r>
          </a:p>
          <a:p>
            <a:pPr lvl="2" fontAlgn="base"/>
            <a:r>
              <a:rPr lang="en-US" sz="1400" dirty="0" smtClean="0"/>
              <a:t>Science uncertainties</a:t>
            </a:r>
          </a:p>
          <a:p>
            <a:pPr lvl="1" fontAlgn="base"/>
            <a:r>
              <a:rPr lang="en-US" sz="1400" dirty="0" smtClean="0">
                <a:latin typeface="Calibri" pitchFamily="34" charset="0"/>
                <a:cs typeface="Calibri" pitchFamily="34" charset="0"/>
              </a:rPr>
              <a:t>Downstream users have been given early access to output files.  NCO has modifications to their processing under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25DD5-6087-4959-B063-8254409C51C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T1534 Semi-</a:t>
            </a:r>
            <a:r>
              <a:rPr lang="en-US" dirty="0" err="1" smtClean="0"/>
              <a:t>Lagrangian</a:t>
            </a:r>
            <a:r>
              <a:rPr lang="en-US" dirty="0" smtClean="0"/>
              <a:t> (~13km)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of high resolution daily SST </a:t>
            </a:r>
            <a:r>
              <a:rPr lang="en-US" dirty="0" smtClean="0"/>
              <a:t>and sea ice analysis</a:t>
            </a:r>
          </a:p>
          <a:p>
            <a:r>
              <a:rPr lang="en-US" dirty="0" smtClean="0"/>
              <a:t>High resolution until 10 days</a:t>
            </a:r>
            <a:endParaRPr lang="en-US" dirty="0"/>
          </a:p>
          <a:p>
            <a:r>
              <a:rPr lang="en-US" dirty="0" smtClean="0"/>
              <a:t>Physics</a:t>
            </a:r>
          </a:p>
          <a:p>
            <a:pPr lvl="1"/>
            <a:r>
              <a:rPr lang="en-US" dirty="0" smtClean="0"/>
              <a:t>Cloud </a:t>
            </a:r>
            <a:r>
              <a:rPr lang="en-US" dirty="0"/>
              <a:t>estimate </a:t>
            </a:r>
            <a:r>
              <a:rPr lang="en-US" dirty="0" smtClean="0"/>
              <a:t>modifications</a:t>
            </a:r>
          </a:p>
          <a:p>
            <a:pPr lvl="1"/>
            <a:r>
              <a:rPr lang="en-US" dirty="0" smtClean="0"/>
              <a:t>Radiation modifications</a:t>
            </a:r>
          </a:p>
          <a:p>
            <a:pPr lvl="1"/>
            <a:r>
              <a:rPr lang="en-US" dirty="0" smtClean="0"/>
              <a:t>Reduced </a:t>
            </a:r>
            <a:r>
              <a:rPr lang="en-US" dirty="0"/>
              <a:t>drag </a:t>
            </a:r>
            <a:r>
              <a:rPr lang="en-US" dirty="0" smtClean="0"/>
              <a:t>coefficient at high wind speeds</a:t>
            </a:r>
          </a:p>
          <a:p>
            <a:pPr lvl="1"/>
            <a:r>
              <a:rPr lang="en-US" dirty="0" smtClean="0"/>
              <a:t>Stationary convective </a:t>
            </a:r>
            <a:r>
              <a:rPr lang="en-US" dirty="0"/>
              <a:t>gravity wave </a:t>
            </a:r>
            <a:r>
              <a:rPr lang="en-US" dirty="0" smtClean="0"/>
              <a:t>drag</a:t>
            </a:r>
          </a:p>
          <a:p>
            <a:pPr lvl="1"/>
            <a:r>
              <a:rPr lang="en-US" dirty="0" smtClean="0"/>
              <a:t>Consistent GFS diagnosis snow accumulation in post and model</a:t>
            </a:r>
          </a:p>
          <a:p>
            <a:pPr lvl="1"/>
            <a:r>
              <a:rPr lang="en-US" dirty="0" smtClean="0"/>
              <a:t>Compute </a:t>
            </a:r>
            <a:r>
              <a:rPr lang="en-US" dirty="0"/>
              <a:t>and output frozen precipitation fraction </a:t>
            </a:r>
          </a:p>
          <a:p>
            <a:pPr lvl="1"/>
            <a:r>
              <a:rPr lang="en-US" dirty="0" smtClean="0"/>
              <a:t>Land </a:t>
            </a:r>
            <a:r>
              <a:rPr lang="en-US" dirty="0"/>
              <a:t>Surface</a:t>
            </a:r>
          </a:p>
          <a:p>
            <a:pPr lvl="2"/>
            <a:r>
              <a:rPr lang="en-US" dirty="0" smtClean="0"/>
              <a:t>Soil Moisture climatology from CFSv2</a:t>
            </a:r>
          </a:p>
          <a:p>
            <a:pPr lvl="2"/>
            <a:r>
              <a:rPr lang="en-US" dirty="0" smtClean="0"/>
              <a:t>Changes to roughness length calculations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25DD5-6087-4959-B063-8254409C51C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21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A5D719-8342-4F0D-934F-B685F2F7179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367463" y="4976813"/>
            <a:ext cx="1308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1">
                <a:latin typeface="Times New Roman" pitchFamily="18" charset="0"/>
              </a:rPr>
              <a:t>Air Quality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6334125" y="4237038"/>
            <a:ext cx="15255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latin typeface="Times New Roman" pitchFamily="18" charset="0"/>
              </a:rPr>
              <a:t>WRF NMM/ARW</a:t>
            </a:r>
          </a:p>
          <a:p>
            <a:pPr algn="l"/>
            <a:r>
              <a:rPr lang="en-US" sz="1400">
                <a:latin typeface="Times New Roman" pitchFamily="18" charset="0"/>
              </a:rPr>
              <a:t>Workstation WRF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657600" y="5165725"/>
            <a:ext cx="1644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2625"/>
            <a:r>
              <a:rPr lang="en-US" sz="1400">
                <a:latin typeface="Times New Roman" pitchFamily="18" charset="0"/>
              </a:rPr>
              <a:t>WRF: ARW, NMM</a:t>
            </a:r>
          </a:p>
          <a:p>
            <a:pPr defTabSz="682625"/>
            <a:r>
              <a:rPr lang="en-US" sz="1400">
                <a:latin typeface="Times New Roman" pitchFamily="18" charset="0"/>
              </a:rPr>
              <a:t>ETA, RSM 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914400" y="53340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2625"/>
            <a:r>
              <a:rPr lang="en-US" sz="1400">
                <a:latin typeface="Times New Roman" pitchFamily="18" charset="0"/>
              </a:rPr>
              <a:t>GFS, Canadian Global Model 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481013" y="2633663"/>
            <a:ext cx="6477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900"/>
              <a:t>Satellites</a:t>
            </a:r>
          </a:p>
          <a:p>
            <a:pPr>
              <a:lnSpc>
                <a:spcPct val="75000"/>
              </a:lnSpc>
            </a:pPr>
            <a:r>
              <a:rPr lang="en-US" sz="900"/>
              <a:t>99.9%</a:t>
            </a:r>
          </a:p>
        </p:txBody>
      </p:sp>
      <p:pic>
        <p:nvPicPr>
          <p:cNvPr id="4104" name="Picture 7" descr="050511_00_re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927475"/>
            <a:ext cx="89852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3505200" y="3071813"/>
            <a:ext cx="1676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latin typeface="Times New Roman" pitchFamily="18" charset="0"/>
              </a:rPr>
              <a:t>Regional NAM</a:t>
            </a:r>
          </a:p>
          <a:p>
            <a:r>
              <a:rPr lang="en-US" sz="1400">
                <a:latin typeface="Times New Roman" pitchFamily="18" charset="0"/>
              </a:rPr>
              <a:t>WRF NMM </a:t>
            </a:r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>
            <a:off x="5029200" y="3962400"/>
            <a:ext cx="1219200" cy="20574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7" name="Line 10"/>
          <p:cNvSpPr>
            <a:spLocks noChangeShapeType="1"/>
          </p:cNvSpPr>
          <p:nvPr/>
        </p:nvSpPr>
        <p:spPr bwMode="auto">
          <a:xfrm>
            <a:off x="5181600" y="3581400"/>
            <a:ext cx="1066800" cy="5334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>
            <a:off x="5181600" y="3276600"/>
            <a:ext cx="1019175" cy="61913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990600" y="4800600"/>
            <a:ext cx="2362200" cy="866775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 b="1">
                <a:latin typeface="Times New Roman" pitchFamily="18" charset="0"/>
              </a:rPr>
              <a:t>North American Ensemble Forecast System</a:t>
            </a:r>
          </a:p>
        </p:txBody>
      </p:sp>
      <p:sp>
        <p:nvSpPr>
          <p:cNvPr id="4110" name="Rectangle 13"/>
          <p:cNvSpPr>
            <a:spLocks noChangeArrowheads="1"/>
          </p:cNvSpPr>
          <p:nvPr/>
        </p:nvSpPr>
        <p:spPr bwMode="auto">
          <a:xfrm>
            <a:off x="3609975" y="2895600"/>
            <a:ext cx="1447800" cy="99060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CC66"/>
              </a:solidFill>
            </a:endParaRPr>
          </a:p>
        </p:txBody>
      </p:sp>
      <p:sp>
        <p:nvSpPr>
          <p:cNvPr id="4111" name="Line 14"/>
          <p:cNvSpPr>
            <a:spLocks noChangeShapeType="1"/>
          </p:cNvSpPr>
          <p:nvPr/>
        </p:nvSpPr>
        <p:spPr bwMode="auto">
          <a:xfrm flipV="1">
            <a:off x="3005138" y="2462213"/>
            <a:ext cx="533400" cy="53340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2" name="Rectangle 15"/>
          <p:cNvSpPr>
            <a:spLocks noChangeArrowheads="1"/>
          </p:cNvSpPr>
          <p:nvPr/>
        </p:nvSpPr>
        <p:spPr bwMode="auto">
          <a:xfrm>
            <a:off x="3505200" y="1585913"/>
            <a:ext cx="1371600" cy="7620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Text Box 16"/>
          <p:cNvSpPr txBox="1">
            <a:spLocks noChangeArrowheads="1"/>
          </p:cNvSpPr>
          <p:nvPr/>
        </p:nvSpPr>
        <p:spPr bwMode="auto">
          <a:xfrm>
            <a:off x="3505200" y="1603375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</a:rPr>
              <a:t>Hurricane </a:t>
            </a:r>
            <a:r>
              <a:rPr lang="en-US" sz="1400">
                <a:latin typeface="Times New Roman" pitchFamily="18" charset="0"/>
              </a:rPr>
              <a:t>GFDL</a:t>
            </a:r>
          </a:p>
          <a:p>
            <a:r>
              <a:rPr lang="en-US" sz="1400">
                <a:latin typeface="Times New Roman" pitchFamily="18" charset="0"/>
              </a:rPr>
              <a:t>HWRF</a:t>
            </a:r>
          </a:p>
        </p:txBody>
      </p:sp>
      <p:sp>
        <p:nvSpPr>
          <p:cNvPr id="4114" name="Text Box 17"/>
          <p:cNvSpPr txBox="1">
            <a:spLocks noChangeArrowheads="1"/>
          </p:cNvSpPr>
          <p:nvPr/>
        </p:nvSpPr>
        <p:spPr bwMode="auto">
          <a:xfrm>
            <a:off x="1738313" y="3089275"/>
            <a:ext cx="14478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latin typeface="Times New Roman" pitchFamily="18" charset="0"/>
              </a:rPr>
              <a:t>Global</a:t>
            </a:r>
          </a:p>
          <a:p>
            <a:pPr>
              <a:lnSpc>
                <a:spcPct val="80000"/>
              </a:lnSpc>
            </a:pPr>
            <a:r>
              <a:rPr lang="en-US" sz="2400" b="1">
                <a:latin typeface="Times New Roman" pitchFamily="18" charset="0"/>
              </a:rPr>
              <a:t>Forecast</a:t>
            </a:r>
          </a:p>
          <a:p>
            <a:pPr>
              <a:lnSpc>
                <a:spcPct val="80000"/>
              </a:lnSpc>
            </a:pPr>
            <a:r>
              <a:rPr lang="en-US" sz="2400" b="1">
                <a:latin typeface="Times New Roman" pitchFamily="18" charset="0"/>
              </a:rPr>
              <a:t>System</a:t>
            </a:r>
          </a:p>
        </p:txBody>
      </p:sp>
      <p:pic>
        <p:nvPicPr>
          <p:cNvPr id="4115" name="Picture 18" descr="NJplu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5100" y="2984500"/>
            <a:ext cx="91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19" descr="aofs_sst_nowcast_natl"/>
          <p:cNvPicPr>
            <a:picLocks noChangeAspect="1" noChangeArrowheads="1"/>
          </p:cNvPicPr>
          <p:nvPr/>
        </p:nvPicPr>
        <p:blipFill>
          <a:blip r:embed="rId5" cstate="print"/>
          <a:srcRect l="-1250" t="-1666" r="-1250" b="-1666"/>
          <a:stretch>
            <a:fillRect/>
          </a:stretch>
        </p:blipFill>
        <p:spPr bwMode="auto">
          <a:xfrm>
            <a:off x="7756525" y="1301750"/>
            <a:ext cx="1082675" cy="8001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4117" name="Text Box 20"/>
          <p:cNvSpPr txBox="1">
            <a:spLocks noChangeArrowheads="1"/>
          </p:cNvSpPr>
          <p:nvPr/>
        </p:nvSpPr>
        <p:spPr bwMode="auto">
          <a:xfrm>
            <a:off x="6384925" y="2976563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>
                <a:latin typeface="Times New Roman" pitchFamily="18" charset="0"/>
              </a:rPr>
              <a:t>Dispersion</a:t>
            </a:r>
          </a:p>
          <a:p>
            <a:pPr algn="l"/>
            <a:endParaRPr lang="en-US" sz="1200" b="1">
              <a:latin typeface="Times New Roman" pitchFamily="18" charset="0"/>
            </a:endParaRPr>
          </a:p>
          <a:p>
            <a:pPr algn="l"/>
            <a:r>
              <a:rPr lang="en-US" sz="1400">
                <a:latin typeface="Times New Roman" pitchFamily="18" charset="0"/>
              </a:rPr>
              <a:t>ARL/HYSPLIT</a:t>
            </a:r>
          </a:p>
        </p:txBody>
      </p:sp>
      <p:sp>
        <p:nvSpPr>
          <p:cNvPr id="4118" name="Rectangle 21"/>
          <p:cNvSpPr>
            <a:spLocks noChangeArrowheads="1"/>
          </p:cNvSpPr>
          <p:nvPr/>
        </p:nvSpPr>
        <p:spPr bwMode="auto">
          <a:xfrm>
            <a:off x="6308725" y="2947988"/>
            <a:ext cx="2438400" cy="8191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9" name="Group 22"/>
          <p:cNvGrpSpPr>
            <a:grpSpLocks/>
          </p:cNvGrpSpPr>
          <p:nvPr/>
        </p:nvGrpSpPr>
        <p:grpSpPr bwMode="auto">
          <a:xfrm>
            <a:off x="7756525" y="4914900"/>
            <a:ext cx="990600" cy="1000125"/>
            <a:chOff x="384" y="2722"/>
            <a:chExt cx="2256" cy="2000"/>
          </a:xfrm>
        </p:grpSpPr>
        <p:pic>
          <p:nvPicPr>
            <p:cNvPr id="4170" name="Picture 23" descr="2004072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4" y="2722"/>
              <a:ext cx="2256" cy="1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71" name="Text Box 24"/>
            <p:cNvSpPr txBox="1">
              <a:spLocks noChangeArrowheads="1"/>
            </p:cNvSpPr>
            <p:nvPr/>
          </p:nvSpPr>
          <p:spPr bwMode="auto">
            <a:xfrm>
              <a:off x="1921" y="3985"/>
              <a:ext cx="701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600" b="1">
                  <a:solidFill>
                    <a:srgbClr val="FFFFFF"/>
                  </a:solidFill>
                  <a:latin typeface="Garamond" pitchFamily="18" charset="0"/>
                  <a:cs typeface="Arial" charset="0"/>
                </a:rPr>
                <a:t>Forecast</a:t>
              </a:r>
            </a:p>
          </p:txBody>
        </p:sp>
      </p:grpSp>
      <p:pic>
        <p:nvPicPr>
          <p:cNvPr id="4120" name="Picture 25" descr="cape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5875338"/>
            <a:ext cx="898525" cy="711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4121" name="Text Box 26"/>
          <p:cNvSpPr txBox="1">
            <a:spLocks noChangeArrowheads="1"/>
          </p:cNvSpPr>
          <p:nvPr/>
        </p:nvSpPr>
        <p:spPr bwMode="auto">
          <a:xfrm>
            <a:off x="6324600" y="3919538"/>
            <a:ext cx="2225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>
                <a:latin typeface="Times New Roman" pitchFamily="18" charset="0"/>
              </a:rPr>
              <a:t>Severe Weather</a:t>
            </a:r>
          </a:p>
        </p:txBody>
      </p:sp>
      <p:sp>
        <p:nvSpPr>
          <p:cNvPr id="4122" name="Rectangle 27"/>
          <p:cNvSpPr>
            <a:spLocks noChangeArrowheads="1"/>
          </p:cNvSpPr>
          <p:nvPr/>
        </p:nvSpPr>
        <p:spPr bwMode="auto">
          <a:xfrm>
            <a:off x="6308725" y="3924300"/>
            <a:ext cx="2438400" cy="8191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Rectangle 28"/>
          <p:cNvSpPr>
            <a:spLocks noChangeArrowheads="1"/>
          </p:cNvSpPr>
          <p:nvPr/>
        </p:nvSpPr>
        <p:spPr bwMode="auto">
          <a:xfrm>
            <a:off x="6308725" y="4900613"/>
            <a:ext cx="2438400" cy="820737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A50021"/>
              </a:solidFill>
            </a:endParaRPr>
          </a:p>
        </p:txBody>
      </p:sp>
      <p:sp>
        <p:nvSpPr>
          <p:cNvPr id="4124" name="Text Box 29"/>
          <p:cNvSpPr txBox="1">
            <a:spLocks noChangeArrowheads="1"/>
          </p:cNvSpPr>
          <p:nvPr/>
        </p:nvSpPr>
        <p:spPr bwMode="auto">
          <a:xfrm>
            <a:off x="6308725" y="5881688"/>
            <a:ext cx="2438400" cy="69850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>
                <a:latin typeface="Times New Roman" pitchFamily="18" charset="0"/>
              </a:rPr>
              <a:t>*Rapid Update</a:t>
            </a:r>
          </a:p>
          <a:p>
            <a:pPr algn="l"/>
            <a:r>
              <a:rPr lang="en-US" sz="1800" b="1">
                <a:latin typeface="Times New Roman" pitchFamily="18" charset="0"/>
              </a:rPr>
              <a:t>for Aviation</a:t>
            </a:r>
          </a:p>
        </p:txBody>
      </p:sp>
      <p:sp>
        <p:nvSpPr>
          <p:cNvPr id="4125" name="Rectangle 30"/>
          <p:cNvSpPr>
            <a:spLocks noChangeArrowheads="1"/>
          </p:cNvSpPr>
          <p:nvPr/>
        </p:nvSpPr>
        <p:spPr bwMode="auto">
          <a:xfrm>
            <a:off x="1905000" y="1357313"/>
            <a:ext cx="1143000" cy="838200"/>
          </a:xfrm>
          <a:prstGeom prst="rect">
            <a:avLst/>
          </a:prstGeom>
          <a:noFill/>
          <a:ln w="635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4126" name="Text Box 31"/>
          <p:cNvSpPr txBox="1">
            <a:spLocks noChangeArrowheads="1"/>
          </p:cNvSpPr>
          <p:nvPr/>
        </p:nvSpPr>
        <p:spPr bwMode="auto">
          <a:xfrm>
            <a:off x="2033588" y="1323975"/>
            <a:ext cx="8747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Climate</a:t>
            </a:r>
          </a:p>
          <a:p>
            <a:r>
              <a:rPr lang="en-US" b="1">
                <a:latin typeface="Times New Roman" pitchFamily="18" charset="0"/>
              </a:rPr>
              <a:t>CFS</a:t>
            </a:r>
          </a:p>
        </p:txBody>
      </p:sp>
      <p:sp>
        <p:nvSpPr>
          <p:cNvPr id="4127" name="Line 32"/>
          <p:cNvSpPr>
            <a:spLocks noChangeShapeType="1"/>
          </p:cNvSpPr>
          <p:nvPr/>
        </p:nvSpPr>
        <p:spPr bwMode="auto">
          <a:xfrm>
            <a:off x="2438400" y="4238625"/>
            <a:ext cx="0" cy="38100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8" name="Text Box 33"/>
          <p:cNvSpPr txBox="1">
            <a:spLocks noChangeArrowheads="1"/>
          </p:cNvSpPr>
          <p:nvPr/>
        </p:nvSpPr>
        <p:spPr bwMode="auto">
          <a:xfrm>
            <a:off x="365125" y="2455863"/>
            <a:ext cx="89535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/>
              <a:t>1.7B Obs/Day</a:t>
            </a:r>
          </a:p>
        </p:txBody>
      </p:sp>
      <p:sp>
        <p:nvSpPr>
          <p:cNvPr id="4129" name="Text Box 34"/>
          <p:cNvSpPr txBox="1">
            <a:spLocks noChangeArrowheads="1"/>
          </p:cNvSpPr>
          <p:nvPr/>
        </p:nvSpPr>
        <p:spPr bwMode="auto">
          <a:xfrm>
            <a:off x="3565525" y="4618038"/>
            <a:ext cx="1981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Short-Range</a:t>
            </a:r>
          </a:p>
          <a:p>
            <a:r>
              <a:rPr lang="en-US" sz="1400" b="1">
                <a:latin typeface="Times New Roman" pitchFamily="18" charset="0"/>
              </a:rPr>
              <a:t>Ensemble Forecast</a:t>
            </a:r>
          </a:p>
        </p:txBody>
      </p:sp>
      <p:sp>
        <p:nvSpPr>
          <p:cNvPr id="4130" name="Line 36"/>
          <p:cNvSpPr>
            <a:spLocks noChangeShapeType="1"/>
          </p:cNvSpPr>
          <p:nvPr/>
        </p:nvSpPr>
        <p:spPr bwMode="auto">
          <a:xfrm>
            <a:off x="1524000" y="3581400"/>
            <a:ext cx="76200" cy="0"/>
          </a:xfrm>
          <a:prstGeom prst="line">
            <a:avLst/>
          </a:prstGeom>
          <a:noFill/>
          <a:ln w="57150">
            <a:solidFill>
              <a:srgbClr val="33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1" name="Oval 37"/>
          <p:cNvSpPr>
            <a:spLocks noChangeArrowheads="1"/>
          </p:cNvSpPr>
          <p:nvPr/>
        </p:nvSpPr>
        <p:spPr bwMode="auto">
          <a:xfrm>
            <a:off x="1690688" y="2943225"/>
            <a:ext cx="1524000" cy="1219200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2" name="Line 38"/>
          <p:cNvSpPr>
            <a:spLocks noChangeShapeType="1"/>
          </p:cNvSpPr>
          <p:nvPr/>
        </p:nvSpPr>
        <p:spPr bwMode="auto">
          <a:xfrm flipV="1">
            <a:off x="3276600" y="3352800"/>
            <a:ext cx="228600" cy="1143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3" name="Line 39"/>
          <p:cNvSpPr>
            <a:spLocks noChangeShapeType="1"/>
          </p:cNvSpPr>
          <p:nvPr/>
        </p:nvSpPr>
        <p:spPr bwMode="auto">
          <a:xfrm>
            <a:off x="3048000" y="4114800"/>
            <a:ext cx="304800" cy="38100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4" name="Line 40"/>
          <p:cNvSpPr>
            <a:spLocks noChangeShapeType="1"/>
          </p:cNvSpPr>
          <p:nvPr/>
        </p:nvSpPr>
        <p:spPr bwMode="auto">
          <a:xfrm>
            <a:off x="5181600" y="3733800"/>
            <a:ext cx="1066800" cy="12954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5" name="Line 41"/>
          <p:cNvSpPr>
            <a:spLocks noChangeShapeType="1"/>
          </p:cNvSpPr>
          <p:nvPr/>
        </p:nvSpPr>
        <p:spPr bwMode="auto">
          <a:xfrm>
            <a:off x="2438400" y="2271713"/>
            <a:ext cx="0" cy="60960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6" name="Rectangle 4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010400" cy="9906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NOAA’s NWS Model Production Suite</a:t>
            </a:r>
          </a:p>
        </p:txBody>
      </p:sp>
      <p:pic>
        <p:nvPicPr>
          <p:cNvPr id="4137" name="Picture 43" descr="DOC_LOGO_1X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230188"/>
            <a:ext cx="838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8" name="Picture 44" descr="Noaa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6388" y="228600"/>
            <a:ext cx="8366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9" name="Line 45"/>
          <p:cNvSpPr>
            <a:spLocks noChangeShapeType="1"/>
          </p:cNvSpPr>
          <p:nvPr/>
        </p:nvSpPr>
        <p:spPr bwMode="auto">
          <a:xfrm>
            <a:off x="690563" y="1143000"/>
            <a:ext cx="76962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40" name="Line 46"/>
          <p:cNvSpPr>
            <a:spLocks noChangeShapeType="1"/>
          </p:cNvSpPr>
          <p:nvPr/>
        </p:nvSpPr>
        <p:spPr bwMode="auto">
          <a:xfrm>
            <a:off x="1905000" y="18907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1" name="Text Box 47"/>
          <p:cNvSpPr txBox="1">
            <a:spLocks noChangeArrowheads="1"/>
          </p:cNvSpPr>
          <p:nvPr/>
        </p:nvSpPr>
        <p:spPr bwMode="auto">
          <a:xfrm>
            <a:off x="2117725" y="1900238"/>
            <a:ext cx="747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>
                <a:latin typeface="Times New Roman" pitchFamily="18" charset="0"/>
              </a:rPr>
              <a:t>MOM3</a:t>
            </a:r>
          </a:p>
        </p:txBody>
      </p:sp>
      <p:sp>
        <p:nvSpPr>
          <p:cNvPr id="4142" name="Rectangle 48"/>
          <p:cNvSpPr>
            <a:spLocks noChangeArrowheads="1"/>
          </p:cNvSpPr>
          <p:nvPr/>
        </p:nvSpPr>
        <p:spPr bwMode="auto">
          <a:xfrm>
            <a:off x="1676400" y="6615113"/>
            <a:ext cx="2362200" cy="2286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>
                <a:latin typeface="Times New Roman" pitchFamily="18" charset="0"/>
              </a:rPr>
              <a:t>NOAH Land Surface Model</a:t>
            </a:r>
          </a:p>
        </p:txBody>
      </p:sp>
      <p:sp>
        <p:nvSpPr>
          <p:cNvPr id="4143" name="Line 49"/>
          <p:cNvSpPr>
            <a:spLocks noChangeShapeType="1"/>
          </p:cNvSpPr>
          <p:nvPr/>
        </p:nvSpPr>
        <p:spPr bwMode="auto">
          <a:xfrm flipV="1">
            <a:off x="4876800" y="1676400"/>
            <a:ext cx="1447800" cy="38100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4" name="Text Box 50"/>
          <p:cNvSpPr txBox="1">
            <a:spLocks noChangeArrowheads="1"/>
          </p:cNvSpPr>
          <p:nvPr/>
        </p:nvSpPr>
        <p:spPr bwMode="auto">
          <a:xfrm rot="-822113">
            <a:off x="5156200" y="1600200"/>
            <a:ext cx="78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latin typeface="Times New Roman" pitchFamily="18" charset="0"/>
              </a:rPr>
              <a:t>Coupled</a:t>
            </a:r>
          </a:p>
        </p:txBody>
      </p:sp>
      <p:sp>
        <p:nvSpPr>
          <p:cNvPr id="4145" name="Oval 51"/>
          <p:cNvSpPr>
            <a:spLocks noChangeArrowheads="1"/>
          </p:cNvSpPr>
          <p:nvPr/>
        </p:nvSpPr>
        <p:spPr bwMode="auto">
          <a:xfrm>
            <a:off x="76200" y="2286000"/>
            <a:ext cx="1447800" cy="228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46" name="Arc 52"/>
          <p:cNvSpPr>
            <a:spLocks/>
          </p:cNvSpPr>
          <p:nvPr/>
        </p:nvSpPr>
        <p:spPr bwMode="auto">
          <a:xfrm rot="1074670" flipV="1">
            <a:off x="638175" y="3197225"/>
            <a:ext cx="296863" cy="152400"/>
          </a:xfrm>
          <a:custGeom>
            <a:avLst/>
            <a:gdLst>
              <a:gd name="T0" fmla="*/ 163561 w 20671"/>
              <a:gd name="T1" fmla="*/ 0 h 21585"/>
              <a:gd name="T2" fmla="*/ 4263347 w 20671"/>
              <a:gd name="T3" fmla="*/ 763603 h 21585"/>
              <a:gd name="T4" fmla="*/ 0 w 20671"/>
              <a:gd name="T5" fmla="*/ 1076014 h 21585"/>
              <a:gd name="T6" fmla="*/ 0 60000 65536"/>
              <a:gd name="T7" fmla="*/ 0 60000 65536"/>
              <a:gd name="T8" fmla="*/ 0 60000 65536"/>
              <a:gd name="T9" fmla="*/ 0 w 20671"/>
              <a:gd name="T10" fmla="*/ 0 h 21585"/>
              <a:gd name="T11" fmla="*/ 20671 w 20671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71" h="21585" fill="none" extrusionOk="0">
                <a:moveTo>
                  <a:pt x="793" y="-1"/>
                </a:moveTo>
                <a:cubicBezTo>
                  <a:pt x="10009" y="338"/>
                  <a:pt x="17994" y="6491"/>
                  <a:pt x="20670" y="15318"/>
                </a:cubicBezTo>
              </a:path>
              <a:path w="20671" h="21585" stroke="0" extrusionOk="0">
                <a:moveTo>
                  <a:pt x="793" y="-1"/>
                </a:moveTo>
                <a:cubicBezTo>
                  <a:pt x="10009" y="338"/>
                  <a:pt x="17994" y="6491"/>
                  <a:pt x="20670" y="15318"/>
                </a:cubicBezTo>
                <a:lnTo>
                  <a:pt x="0" y="21585"/>
                </a:lnTo>
                <a:lnTo>
                  <a:pt x="793" y="-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47" name="Picture 53" descr="MCj0424780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4950" y="1295400"/>
            <a:ext cx="1184275" cy="1179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148" name="Line 54"/>
          <p:cNvSpPr>
            <a:spLocks noChangeShapeType="1"/>
          </p:cNvSpPr>
          <p:nvPr/>
        </p:nvSpPr>
        <p:spPr bwMode="auto">
          <a:xfrm flipV="1">
            <a:off x="3352800" y="5029200"/>
            <a:ext cx="3048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149" name="Group 75"/>
          <p:cNvGrpSpPr>
            <a:grpSpLocks/>
          </p:cNvGrpSpPr>
          <p:nvPr/>
        </p:nvGrpSpPr>
        <p:grpSpPr bwMode="auto">
          <a:xfrm>
            <a:off x="3657600" y="4618038"/>
            <a:ext cx="1676400" cy="1071562"/>
            <a:chOff x="2362" y="2909"/>
            <a:chExt cx="1056" cy="675"/>
          </a:xfrm>
        </p:grpSpPr>
        <p:sp>
          <p:nvSpPr>
            <p:cNvPr id="4168" name="Rectangle 35"/>
            <p:cNvSpPr>
              <a:spLocks noChangeArrowheads="1"/>
            </p:cNvSpPr>
            <p:nvPr/>
          </p:nvSpPr>
          <p:spPr bwMode="auto">
            <a:xfrm>
              <a:off x="2362" y="2909"/>
              <a:ext cx="1056" cy="675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9" name="Line 55"/>
            <p:cNvSpPr>
              <a:spLocks noChangeShapeType="1"/>
            </p:cNvSpPr>
            <p:nvPr/>
          </p:nvSpPr>
          <p:spPr bwMode="auto">
            <a:xfrm>
              <a:off x="2419" y="325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50" name="Line 56"/>
          <p:cNvSpPr>
            <a:spLocks noChangeShapeType="1"/>
          </p:cNvSpPr>
          <p:nvPr/>
        </p:nvSpPr>
        <p:spPr bwMode="auto">
          <a:xfrm>
            <a:off x="990600" y="5334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1" name="Line 57"/>
          <p:cNvSpPr>
            <a:spLocks noChangeShapeType="1"/>
          </p:cNvSpPr>
          <p:nvPr/>
        </p:nvSpPr>
        <p:spPr bwMode="auto">
          <a:xfrm>
            <a:off x="3581400" y="18907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2" name="Line 58"/>
          <p:cNvSpPr>
            <a:spLocks noChangeShapeType="1"/>
          </p:cNvSpPr>
          <p:nvPr/>
        </p:nvSpPr>
        <p:spPr bwMode="auto">
          <a:xfrm>
            <a:off x="6400800" y="1676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3" name="Freeform 59"/>
          <p:cNvSpPr>
            <a:spLocks/>
          </p:cNvSpPr>
          <p:nvPr/>
        </p:nvSpPr>
        <p:spPr bwMode="auto">
          <a:xfrm>
            <a:off x="914400" y="2424113"/>
            <a:ext cx="595313" cy="876300"/>
          </a:xfrm>
          <a:custGeom>
            <a:avLst/>
            <a:gdLst>
              <a:gd name="T0" fmla="*/ 595313 w 400"/>
              <a:gd name="T1" fmla="*/ 0 h 528"/>
              <a:gd name="T2" fmla="*/ 95250 w 400"/>
              <a:gd name="T3" fmla="*/ 477982 h 528"/>
              <a:gd name="T4" fmla="*/ 23813 w 400"/>
              <a:gd name="T5" fmla="*/ 876300 h 528"/>
              <a:gd name="T6" fmla="*/ 0 60000 65536"/>
              <a:gd name="T7" fmla="*/ 0 60000 65536"/>
              <a:gd name="T8" fmla="*/ 0 60000 65536"/>
              <a:gd name="T9" fmla="*/ 0 w 400"/>
              <a:gd name="T10" fmla="*/ 0 h 528"/>
              <a:gd name="T11" fmla="*/ 400 w 40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528">
                <a:moveTo>
                  <a:pt x="400" y="0"/>
                </a:moveTo>
                <a:cubicBezTo>
                  <a:pt x="264" y="100"/>
                  <a:pt x="128" y="200"/>
                  <a:pt x="64" y="288"/>
                </a:cubicBezTo>
                <a:cubicBezTo>
                  <a:pt x="0" y="376"/>
                  <a:pt x="24" y="488"/>
                  <a:pt x="16" y="52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4" name="Freeform 60"/>
          <p:cNvSpPr>
            <a:spLocks/>
          </p:cNvSpPr>
          <p:nvPr/>
        </p:nvSpPr>
        <p:spPr bwMode="auto">
          <a:xfrm flipH="1">
            <a:off x="100013" y="2428875"/>
            <a:ext cx="568325" cy="881063"/>
          </a:xfrm>
          <a:custGeom>
            <a:avLst/>
            <a:gdLst>
              <a:gd name="T0" fmla="*/ 568325 w 400"/>
              <a:gd name="T1" fmla="*/ 0 h 528"/>
              <a:gd name="T2" fmla="*/ 90932 w 400"/>
              <a:gd name="T3" fmla="*/ 480580 h 528"/>
              <a:gd name="T4" fmla="*/ 22733 w 400"/>
              <a:gd name="T5" fmla="*/ 881063 h 528"/>
              <a:gd name="T6" fmla="*/ 0 60000 65536"/>
              <a:gd name="T7" fmla="*/ 0 60000 65536"/>
              <a:gd name="T8" fmla="*/ 0 60000 65536"/>
              <a:gd name="T9" fmla="*/ 0 w 400"/>
              <a:gd name="T10" fmla="*/ 0 h 528"/>
              <a:gd name="T11" fmla="*/ 400 w 40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528">
                <a:moveTo>
                  <a:pt x="400" y="0"/>
                </a:moveTo>
                <a:cubicBezTo>
                  <a:pt x="264" y="100"/>
                  <a:pt x="128" y="200"/>
                  <a:pt x="64" y="288"/>
                </a:cubicBezTo>
                <a:cubicBezTo>
                  <a:pt x="0" y="376"/>
                  <a:pt x="24" y="488"/>
                  <a:pt x="16" y="52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55" name="Picture 61" descr="izzy_24h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72400" y="2043113"/>
            <a:ext cx="914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56" name="Line 62"/>
          <p:cNvSpPr>
            <a:spLocks noChangeShapeType="1"/>
          </p:cNvSpPr>
          <p:nvPr/>
        </p:nvSpPr>
        <p:spPr bwMode="auto">
          <a:xfrm>
            <a:off x="6477000" y="3352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7" name="Text Box 63"/>
          <p:cNvSpPr txBox="1">
            <a:spLocks noChangeArrowheads="1"/>
          </p:cNvSpPr>
          <p:nvPr/>
        </p:nvSpPr>
        <p:spPr bwMode="auto">
          <a:xfrm>
            <a:off x="6308725" y="1295400"/>
            <a:ext cx="2438400" cy="1476375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>
                <a:latin typeface="Times New Roman" pitchFamily="18" charset="0"/>
              </a:rPr>
              <a:t>Oceans</a:t>
            </a:r>
          </a:p>
          <a:p>
            <a:pPr algn="l">
              <a:spcBef>
                <a:spcPct val="40000"/>
              </a:spcBef>
            </a:pPr>
            <a:r>
              <a:rPr lang="en-US" sz="1400">
                <a:latin typeface="Times New Roman" pitchFamily="18" charset="0"/>
              </a:rPr>
              <a:t>HYCOM</a:t>
            </a:r>
          </a:p>
          <a:p>
            <a:pPr algn="l">
              <a:spcBef>
                <a:spcPct val="40000"/>
              </a:spcBef>
            </a:pPr>
            <a:endParaRPr lang="en-US" sz="1400">
              <a:latin typeface="Times New Roman" pitchFamily="18" charset="0"/>
            </a:endParaRPr>
          </a:p>
          <a:p>
            <a:pPr algn="l"/>
            <a:r>
              <a:rPr lang="en-US" sz="1400">
                <a:latin typeface="Times New Roman" pitchFamily="18" charset="0"/>
              </a:rPr>
              <a:t>WaveWatch III</a:t>
            </a:r>
          </a:p>
          <a:p>
            <a:pPr algn="l"/>
            <a:endParaRPr lang="en-US" sz="900">
              <a:latin typeface="Times New Roman" pitchFamily="18" charset="0"/>
            </a:endParaRPr>
          </a:p>
          <a:p>
            <a:pPr algn="l"/>
            <a:endParaRPr lang="en-US" sz="700" b="1">
              <a:latin typeface="Times New Roman" pitchFamily="18" charset="0"/>
            </a:endParaRPr>
          </a:p>
        </p:txBody>
      </p:sp>
      <p:sp>
        <p:nvSpPr>
          <p:cNvPr id="4158" name="Line 64"/>
          <p:cNvSpPr>
            <a:spLocks noChangeShapeType="1"/>
          </p:cNvSpPr>
          <p:nvPr/>
        </p:nvSpPr>
        <p:spPr bwMode="auto">
          <a:xfrm>
            <a:off x="6434138" y="53054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9" name="Text Box 65"/>
          <p:cNvSpPr txBox="1">
            <a:spLocks noChangeArrowheads="1"/>
          </p:cNvSpPr>
          <p:nvPr/>
        </p:nvSpPr>
        <p:spPr bwMode="auto">
          <a:xfrm>
            <a:off x="6443663" y="5386388"/>
            <a:ext cx="1184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latin typeface="Times New Roman" pitchFamily="18" charset="0"/>
              </a:rPr>
              <a:t>NAM/CMAQ</a:t>
            </a:r>
          </a:p>
        </p:txBody>
      </p:sp>
      <p:sp>
        <p:nvSpPr>
          <p:cNvPr id="4160" name="Line 66"/>
          <p:cNvSpPr>
            <a:spLocks noChangeShapeType="1"/>
          </p:cNvSpPr>
          <p:nvPr/>
        </p:nvSpPr>
        <p:spPr bwMode="auto">
          <a:xfrm>
            <a:off x="6415088" y="42243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61" name="Picture 67"/>
          <p:cNvPicPr>
            <a:picLocks noChangeAspect="1" noChangeArrowheads="1"/>
          </p:cNvPicPr>
          <p:nvPr/>
        </p:nvPicPr>
        <p:blipFill>
          <a:blip r:embed="rId12" cstate="print"/>
          <a:srcRect t="22087" b="26651"/>
          <a:stretch>
            <a:fillRect/>
          </a:stretch>
        </p:blipFill>
        <p:spPr bwMode="auto">
          <a:xfrm>
            <a:off x="1138238" y="5654675"/>
            <a:ext cx="3429000" cy="903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62" name="Text Box 69"/>
          <p:cNvSpPr txBox="1">
            <a:spLocks noChangeArrowheads="1"/>
          </p:cNvSpPr>
          <p:nvPr/>
        </p:nvSpPr>
        <p:spPr bwMode="auto">
          <a:xfrm>
            <a:off x="381000" y="4114800"/>
            <a:ext cx="1600200" cy="6381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>
                <a:latin typeface="Times New Roman" pitchFamily="18" charset="0"/>
              </a:rPr>
              <a:t>Regional Data</a:t>
            </a:r>
          </a:p>
          <a:p>
            <a:pPr algn="l"/>
            <a:r>
              <a:rPr lang="en-US" b="1">
                <a:latin typeface="Times New Roman" pitchFamily="18" charset="0"/>
              </a:rPr>
              <a:t>Assimilation</a:t>
            </a:r>
          </a:p>
        </p:txBody>
      </p:sp>
      <p:sp>
        <p:nvSpPr>
          <p:cNvPr id="4163" name="Rectangle 70"/>
          <p:cNvSpPr>
            <a:spLocks noChangeArrowheads="1"/>
          </p:cNvSpPr>
          <p:nvPr/>
        </p:nvSpPr>
        <p:spPr bwMode="auto">
          <a:xfrm>
            <a:off x="1219200" y="33528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4" name="Rectangle 71"/>
          <p:cNvSpPr>
            <a:spLocks noChangeArrowheads="1"/>
          </p:cNvSpPr>
          <p:nvPr/>
        </p:nvSpPr>
        <p:spPr bwMode="auto">
          <a:xfrm>
            <a:off x="0" y="3352800"/>
            <a:ext cx="1524000" cy="6858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4165" name="Text Box 72"/>
          <p:cNvSpPr txBox="1">
            <a:spLocks noChangeArrowheads="1"/>
          </p:cNvSpPr>
          <p:nvPr/>
        </p:nvSpPr>
        <p:spPr bwMode="auto">
          <a:xfrm>
            <a:off x="0" y="33528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1">
                <a:latin typeface="Times New Roman" pitchFamily="18" charset="0"/>
              </a:rPr>
              <a:t>Global Data</a:t>
            </a:r>
          </a:p>
          <a:p>
            <a:pPr algn="l"/>
            <a:r>
              <a:rPr lang="en-US" sz="1800" b="1">
                <a:latin typeface="Times New Roman" pitchFamily="18" charset="0"/>
              </a:rPr>
              <a:t>Assimilation</a:t>
            </a:r>
          </a:p>
        </p:txBody>
      </p:sp>
      <p:sp>
        <p:nvSpPr>
          <p:cNvPr id="4166" name="Line 73"/>
          <p:cNvSpPr>
            <a:spLocks noChangeShapeType="1"/>
          </p:cNvSpPr>
          <p:nvPr/>
        </p:nvSpPr>
        <p:spPr bwMode="auto">
          <a:xfrm flipV="1">
            <a:off x="1981200" y="3886200"/>
            <a:ext cx="1600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67" name="Line 74"/>
          <p:cNvSpPr>
            <a:spLocks noChangeShapeType="1"/>
          </p:cNvSpPr>
          <p:nvPr/>
        </p:nvSpPr>
        <p:spPr bwMode="auto">
          <a:xfrm>
            <a:off x="533400" y="3962400"/>
            <a:ext cx="0" cy="152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 - Processer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Faster/less </a:t>
            </a:r>
            <a:r>
              <a:rPr lang="en-US" dirty="0"/>
              <a:t>memory version</a:t>
            </a:r>
          </a:p>
          <a:p>
            <a:r>
              <a:rPr lang="en-US" dirty="0"/>
              <a:t> </a:t>
            </a:r>
            <a:r>
              <a:rPr lang="en-US" dirty="0" smtClean="0"/>
              <a:t>.25 </a:t>
            </a:r>
            <a:r>
              <a:rPr lang="en-US" dirty="0"/>
              <a:t>degree post file instead of master </a:t>
            </a:r>
            <a:r>
              <a:rPr lang="en-US" dirty="0" err="1"/>
              <a:t>grib</a:t>
            </a:r>
            <a:r>
              <a:rPr lang="en-US" dirty="0"/>
              <a:t> </a:t>
            </a:r>
            <a:r>
              <a:rPr lang="en-US" dirty="0" smtClean="0"/>
              <a:t>file (GRIB2)</a:t>
            </a:r>
          </a:p>
          <a:p>
            <a:r>
              <a:rPr lang="en-US" dirty="0" smtClean="0"/>
              <a:t>Accumulation </a:t>
            </a:r>
            <a:r>
              <a:rPr lang="en-US" dirty="0"/>
              <a:t>bucket changed from 12 hour to 6 hour between day 8 and day 10</a:t>
            </a:r>
          </a:p>
          <a:p>
            <a:r>
              <a:rPr lang="en-US" dirty="0" smtClean="0"/>
              <a:t>Add </a:t>
            </a:r>
            <a:r>
              <a:rPr lang="en-US" dirty="0"/>
              <a:t>user requested </a:t>
            </a:r>
            <a:r>
              <a:rPr lang="en-US" dirty="0" smtClean="0"/>
              <a:t>fields</a:t>
            </a:r>
          </a:p>
          <a:p>
            <a:pPr lvl="1"/>
            <a:r>
              <a:rPr lang="en-US" dirty="0" smtClean="0"/>
              <a:t>frozen </a:t>
            </a:r>
            <a:r>
              <a:rPr lang="en-US" dirty="0"/>
              <a:t>precipitation </a:t>
            </a:r>
            <a:r>
              <a:rPr lang="en-US" dirty="0" smtClean="0"/>
              <a:t>fraction</a:t>
            </a:r>
          </a:p>
          <a:p>
            <a:pPr lvl="1"/>
            <a:r>
              <a:rPr lang="en-US" dirty="0" smtClean="0"/>
              <a:t>ozone </a:t>
            </a:r>
            <a:r>
              <a:rPr lang="en-US" dirty="0"/>
              <a:t>at 150, 200, 250, 300, 350, and 400 </a:t>
            </a:r>
            <a:r>
              <a:rPr lang="en-US" dirty="0" err="1"/>
              <a:t>mb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2m </a:t>
            </a:r>
            <a:r>
              <a:rPr lang="en-US" dirty="0"/>
              <a:t>dew point, </a:t>
            </a:r>
            <a:endParaRPr lang="en-US" dirty="0" smtClean="0"/>
          </a:p>
          <a:p>
            <a:pPr lvl="1"/>
            <a:r>
              <a:rPr lang="en-US" dirty="0" smtClean="0"/>
              <a:t>wind </a:t>
            </a:r>
            <a:r>
              <a:rPr lang="en-US" dirty="0"/>
              <a:t>chill and heat index, </a:t>
            </a:r>
            <a:endParaRPr lang="en-US" dirty="0" smtClean="0"/>
          </a:p>
          <a:p>
            <a:pPr lvl="1"/>
            <a:r>
              <a:rPr lang="en-US" dirty="0" smtClean="0"/>
              <a:t>instantaneous </a:t>
            </a:r>
            <a:r>
              <a:rPr lang="en-US" dirty="0"/>
              <a:t>precipitation type </a:t>
            </a:r>
            <a:endParaRPr lang="en-US" dirty="0" smtClean="0"/>
          </a:p>
          <a:p>
            <a:pPr lvl="1"/>
            <a:r>
              <a:rPr lang="en-US" dirty="0" smtClean="0"/>
              <a:t>membrane </a:t>
            </a:r>
            <a:r>
              <a:rPr lang="en-US" dirty="0"/>
              <a:t>SLP in GDAS </a:t>
            </a:r>
            <a:r>
              <a:rPr lang="en-US" dirty="0" err="1"/>
              <a:t>pgb</a:t>
            </a:r>
            <a:r>
              <a:rPr lang="en-US" dirty="0"/>
              <a:t> files </a:t>
            </a:r>
            <a:endParaRPr lang="en-US" dirty="0" smtClean="0"/>
          </a:p>
          <a:p>
            <a:r>
              <a:rPr lang="en-US" dirty="0" smtClean="0"/>
              <a:t> Update BUFR station list to NAM/GFS list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25DD5-6087-4959-B063-8254409C51C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36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Structure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T574 </a:t>
            </a:r>
            <a:r>
              <a:rPr lang="en-US" dirty="0"/>
              <a:t>analysis for T1534 </a:t>
            </a:r>
            <a:r>
              <a:rPr lang="en-US" dirty="0" smtClean="0"/>
              <a:t>deterministic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Single </a:t>
            </a:r>
            <a:r>
              <a:rPr lang="en-US" dirty="0"/>
              <a:t>scale background error (for efficiency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Code optimization</a:t>
            </a:r>
          </a:p>
          <a:p>
            <a:r>
              <a:rPr lang="en-US" dirty="0" smtClean="0"/>
              <a:t>Observations</a:t>
            </a:r>
          </a:p>
          <a:p>
            <a:pPr lvl="1"/>
            <a:r>
              <a:rPr lang="en-US" dirty="0" smtClean="0"/>
              <a:t>GPSRO </a:t>
            </a:r>
            <a:r>
              <a:rPr lang="en-US" dirty="0" smtClean="0"/>
              <a:t>enhancements</a:t>
            </a:r>
            <a:endParaRPr lang="en-US" dirty="0"/>
          </a:p>
          <a:p>
            <a:pPr lvl="1"/>
            <a:r>
              <a:rPr lang="en-US" dirty="0" smtClean="0"/>
              <a:t>Updates </a:t>
            </a:r>
            <a:r>
              <a:rPr lang="en-US" dirty="0"/>
              <a:t>to radiance </a:t>
            </a:r>
            <a:r>
              <a:rPr lang="en-US" dirty="0" smtClean="0"/>
              <a:t>assimilation</a:t>
            </a:r>
            <a:endParaRPr lang="en-US" dirty="0"/>
          </a:p>
          <a:p>
            <a:pPr lvl="2"/>
            <a:r>
              <a:rPr lang="en-US" dirty="0" smtClean="0"/>
              <a:t>Assimilate </a:t>
            </a:r>
            <a:r>
              <a:rPr lang="en-US" dirty="0"/>
              <a:t>SSM/IS UPP LAS </a:t>
            </a:r>
            <a:r>
              <a:rPr lang="en-US" dirty="0" smtClean="0"/>
              <a:t>data</a:t>
            </a:r>
            <a:endParaRPr lang="en-US" dirty="0" smtClean="0"/>
          </a:p>
          <a:p>
            <a:pPr lvl="2"/>
            <a:r>
              <a:rPr lang="en-US" dirty="0" smtClean="0"/>
              <a:t>CRTM </a:t>
            </a:r>
            <a:r>
              <a:rPr lang="en-US" dirty="0" smtClean="0"/>
              <a:t>v2.1.3</a:t>
            </a:r>
            <a:endParaRPr lang="en-US" dirty="0" smtClean="0"/>
          </a:p>
          <a:p>
            <a:pPr lvl="2"/>
            <a:r>
              <a:rPr lang="en-US" dirty="0" smtClean="0"/>
              <a:t>New </a:t>
            </a:r>
            <a:r>
              <a:rPr lang="en-US" dirty="0"/>
              <a:t>bias </a:t>
            </a:r>
            <a:r>
              <a:rPr lang="en-US" dirty="0" smtClean="0"/>
              <a:t>correction</a:t>
            </a:r>
          </a:p>
          <a:p>
            <a:pPr lvl="2"/>
            <a:r>
              <a:rPr lang="en-US" dirty="0" smtClean="0"/>
              <a:t>Additional </a:t>
            </a:r>
            <a:r>
              <a:rPr lang="en-US" dirty="0" err="1"/>
              <a:t>satwind</a:t>
            </a:r>
            <a:r>
              <a:rPr lang="en-US" dirty="0"/>
              <a:t> data – hourly GOES, EUMETSAT</a:t>
            </a:r>
          </a:p>
          <a:p>
            <a:r>
              <a:rPr lang="en-US" dirty="0" err="1" smtClean="0"/>
              <a:t>EnKF</a:t>
            </a:r>
            <a:r>
              <a:rPr lang="en-US" dirty="0" smtClean="0"/>
              <a:t> </a:t>
            </a:r>
            <a:r>
              <a:rPr lang="en-US" dirty="0"/>
              <a:t>modifications</a:t>
            </a:r>
          </a:p>
          <a:p>
            <a:pPr lvl="1"/>
            <a:r>
              <a:rPr lang="en-US" dirty="0" smtClean="0"/>
              <a:t>Stochastic physics in </a:t>
            </a:r>
            <a:r>
              <a:rPr lang="en-US" dirty="0" err="1" smtClean="0"/>
              <a:t>EnKF</a:t>
            </a:r>
            <a:r>
              <a:rPr lang="en-US" dirty="0" smtClean="0"/>
              <a:t> forecasts</a:t>
            </a:r>
          </a:p>
          <a:p>
            <a:pPr lvl="1"/>
            <a:r>
              <a:rPr lang="en-US" dirty="0" smtClean="0"/>
              <a:t>T574L64 </a:t>
            </a:r>
            <a:r>
              <a:rPr lang="en-US" dirty="0" err="1"/>
              <a:t>EnKF</a:t>
            </a:r>
            <a:r>
              <a:rPr lang="en-US" dirty="0"/>
              <a:t> </a:t>
            </a:r>
            <a:r>
              <a:rPr lang="en-US" dirty="0" smtClean="0"/>
              <a:t>ensembles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25DD5-6087-4959-B063-8254409C51C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4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GCWMB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GEFS</a:t>
            </a:r>
          </a:p>
          <a:p>
            <a:pPr lvl="1"/>
            <a:r>
              <a:rPr lang="en-US" dirty="0" smtClean="0"/>
              <a:t>Unification with global system</a:t>
            </a:r>
          </a:p>
          <a:p>
            <a:r>
              <a:rPr lang="en-US" dirty="0" smtClean="0"/>
              <a:t>GFS</a:t>
            </a:r>
          </a:p>
          <a:p>
            <a:pPr lvl="1"/>
            <a:r>
              <a:rPr lang="en-US" dirty="0" smtClean="0"/>
              <a:t>NEMS</a:t>
            </a:r>
          </a:p>
          <a:p>
            <a:pPr lvl="1"/>
            <a:r>
              <a:rPr lang="en-US" dirty="0" smtClean="0"/>
              <a:t>Higher horizontal and vertical resolution for GFS/GEFS –  ~ </a:t>
            </a:r>
            <a:r>
              <a:rPr lang="en-US" dirty="0" smtClean="0"/>
              <a:t>T2000L128</a:t>
            </a:r>
            <a:endParaRPr lang="en-US" dirty="0" smtClean="0"/>
          </a:p>
          <a:p>
            <a:pPr lvl="1"/>
            <a:r>
              <a:rPr lang="en-US" dirty="0" smtClean="0"/>
              <a:t>Enhanced Physics </a:t>
            </a:r>
          </a:p>
          <a:p>
            <a:pPr lvl="2"/>
            <a:r>
              <a:rPr lang="en-US" dirty="0" smtClean="0"/>
              <a:t>Convection</a:t>
            </a:r>
          </a:p>
          <a:p>
            <a:pPr lvl="2"/>
            <a:r>
              <a:rPr lang="en-US" dirty="0" smtClean="0"/>
              <a:t>Clouds</a:t>
            </a:r>
          </a:p>
          <a:p>
            <a:pPr lvl="2"/>
            <a:r>
              <a:rPr lang="en-US" dirty="0" smtClean="0"/>
              <a:t>Boundary Layer</a:t>
            </a:r>
          </a:p>
          <a:p>
            <a:pPr lvl="2"/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Non-hydrostatic</a:t>
            </a:r>
          </a:p>
          <a:p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4D – Hybrid</a:t>
            </a:r>
          </a:p>
          <a:p>
            <a:pPr lvl="1"/>
            <a:r>
              <a:rPr lang="en-US" dirty="0" smtClean="0"/>
              <a:t>Improved use of observations</a:t>
            </a:r>
          </a:p>
          <a:p>
            <a:pPr lvl="2"/>
            <a:r>
              <a:rPr lang="en-US" dirty="0" smtClean="0"/>
              <a:t>Inclusion of cloudy </a:t>
            </a:r>
            <a:r>
              <a:rPr lang="en-US" dirty="0" smtClean="0"/>
              <a:t>radiances</a:t>
            </a:r>
          </a:p>
          <a:p>
            <a:pPr lvl="2"/>
            <a:r>
              <a:rPr lang="en-US" dirty="0" smtClean="0"/>
              <a:t>Bias correction of aircraft data</a:t>
            </a:r>
          </a:p>
          <a:p>
            <a:pPr lvl="2"/>
            <a:r>
              <a:rPr lang="en-US" dirty="0" smtClean="0"/>
              <a:t>Etc.</a:t>
            </a:r>
            <a:endParaRPr lang="en-US" dirty="0" smtClean="0"/>
          </a:p>
          <a:p>
            <a:r>
              <a:rPr lang="en-US" dirty="0" smtClean="0"/>
              <a:t>Whole Atmosphere Model (w SWPC)</a:t>
            </a:r>
          </a:p>
          <a:p>
            <a:r>
              <a:rPr lang="en-US" dirty="0" smtClean="0"/>
              <a:t>Enhanced NGAC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25DD5-6087-4959-B063-8254409C51C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/>
              <a:t>Status update on Whole Atmosphere Model (WAM)</a:t>
            </a:r>
            <a:br>
              <a:rPr lang="en-US" sz="2700" dirty="0" smtClean="0"/>
            </a:br>
            <a:r>
              <a:rPr lang="en-US" sz="3100" dirty="0" smtClean="0"/>
              <a:t>-</a:t>
            </a:r>
            <a:r>
              <a:rPr lang="en-US" sz="1300" dirty="0" smtClean="0"/>
              <a:t>Joint efforts from EMC and SWPC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en-US" sz="1300" dirty="0" smtClean="0"/>
              <a:t>- Direct support  space weather service as planed in NWS Weather Ready Nation Roadmap (P39, WRN Roadmap Version 2.0-April 2013)</a:t>
            </a:r>
            <a:br>
              <a:rPr lang="en-US" sz="1300" dirty="0" smtClean="0"/>
            </a:br>
            <a:r>
              <a:rPr lang="en-US" sz="1300" dirty="0" smtClean="0"/>
              <a:t>- Personnel: Jun Wang, Miodrag Rancic  Henry Juang, Shrinivas Moorthi, Yu-tai Hou, Mark Iredell, Sarah Lu, John Derber, Fanglin Yang (EMC) Rashid Akmaev, Tim Fuller-Rowell, Fei Wu, Houjun Wang (SWPC) </a:t>
            </a: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038600" cy="4648200"/>
          </a:xfrm>
          <a:ln w="38100">
            <a:solidFill>
              <a:srgbClr val="0070C0"/>
            </a:solidFill>
          </a:ln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100" dirty="0" smtClean="0"/>
              <a:t>Whole Atmosphere Model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700" dirty="0" smtClean="0"/>
              <a:t>The neutral atmosphere component of the coupler Integrated Dynamics through Earth’s Atmosphere (IDEA) model is built in GFS general circulation model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700" dirty="0" smtClean="0"/>
              <a:t>Model is ported </a:t>
            </a:r>
            <a:r>
              <a:rPr lang="en-US" sz="1700" smtClean="0"/>
              <a:t>in NEMS ESMF </a:t>
            </a:r>
            <a:r>
              <a:rPr lang="en-US" sz="1700" dirty="0" smtClean="0"/>
              <a:t>frame work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700" dirty="0" smtClean="0"/>
              <a:t>Vertical level is extended to 150, near a nominal altitude 600km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700" dirty="0" smtClean="0"/>
              <a:t>It </a:t>
            </a:r>
            <a:r>
              <a:rPr lang="en-US" sz="1700" dirty="0"/>
              <a:t> </a:t>
            </a:r>
            <a:r>
              <a:rPr lang="en-US" sz="1700" dirty="0" smtClean="0"/>
              <a:t>has </a:t>
            </a:r>
            <a:r>
              <a:rPr lang="en-US" sz="1700" dirty="0" err="1" smtClean="0"/>
              <a:t>Eulerian</a:t>
            </a:r>
            <a:r>
              <a:rPr lang="en-US" sz="1700" dirty="0" smtClean="0"/>
              <a:t> dynamics core, general hybrid coordinate with enthalpy as thermodynamic prognostic variable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700" dirty="0" smtClean="0"/>
              <a:t>IDEA physics is coupled in GFS physics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 smtClean="0"/>
              <a:t>Completed Dynamics and physics updates in NEMS WAM model as of Nov 2013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600" dirty="0" smtClean="0"/>
              <a:t>Thermodynamics equation was revisited, two major updates on the enthalpy vertical flux terms have been done.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600" dirty="0" smtClean="0"/>
              <a:t>Eighth order horizontal diffusion is added.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600" dirty="0" smtClean="0"/>
              <a:t>The impact of Rayleigh damping is investigated.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600" dirty="0" smtClean="0"/>
              <a:t>Non-iteration Dimensional-split Semi-</a:t>
            </a:r>
            <a:r>
              <a:rPr lang="en-US" sz="1600" dirty="0" err="1" smtClean="0"/>
              <a:t>Lagrangian</a:t>
            </a:r>
            <a:r>
              <a:rPr lang="en-US" sz="1600" dirty="0" smtClean="0"/>
              <a:t> (NDSL) dynamical core for WAM is developed.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600" dirty="0" smtClean="0"/>
              <a:t>New RRTM-</a:t>
            </a:r>
            <a:r>
              <a:rPr lang="en-US" sz="1600" dirty="0" err="1" smtClean="0"/>
              <a:t>McICA</a:t>
            </a:r>
            <a:r>
              <a:rPr lang="en-US" sz="1600" dirty="0" smtClean="0"/>
              <a:t> radiation package is added, the new radiation has sub-grid cloud treatment with additional improvement in cloud radiative property scheme, no major impacts are anticipated.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600" dirty="0" smtClean="0"/>
              <a:t>A scale parameter in gravity wave drag is set to be same as operational setting.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600" dirty="0" smtClean="0"/>
              <a:t>WAM dry convective adjustment routine has been updated to remove the temperature instability near the model top layers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100" dirty="0" smtClean="0"/>
              <a:t>WDAS – Whole atmosphere model  Data   Assimilation System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600" dirty="0" smtClean="0"/>
              <a:t>WDAS is derived by a vertical extension of Grid-point Statistical    Interpolation (GSI) data assimilation system used for assimilation of data in GFS</a:t>
            </a:r>
          </a:p>
          <a:p>
            <a:pPr marL="285750">
              <a:buFont typeface="Wingdings" panose="05000000000000000000" pitchFamily="2" charset="2"/>
              <a:buChar char="v"/>
            </a:pPr>
            <a:r>
              <a:rPr lang="en-US" sz="2100" dirty="0" smtClean="0"/>
              <a:t>Current Status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300" dirty="0" smtClean="0"/>
              <a:t>Model has Reasonable upper atmosphere temperature and runs stable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300" dirty="0" smtClean="0"/>
              <a:t>Model baseline  has been set up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n-US" sz="1300" dirty="0" smtClean="0"/>
              <a:t>A cycling system with data assimilation and model forecast, post processing, verification and archive is close to finish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25963"/>
          </a:xfrm>
          <a:ln w="38100">
            <a:solidFill>
              <a:srgbClr val="0070C0"/>
            </a:solidFill>
          </a:ln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Future plan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Starting parallel cycling run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Upgrading NEMS WAM model to the latest GFS code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Reaching out to potential WAM products users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Preparing project chart for operational implementation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Timeline for FY14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Q1FY14: NEMS WAM parallel run starts to run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Target to be implemented in Q1FY15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1140" y="1882329"/>
            <a:ext cx="2057400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43922" y="4191000"/>
            <a:ext cx="23622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Calibri"/>
              </a:rPr>
              <a:t>Fig 1. </a:t>
            </a:r>
            <a:r>
              <a:rPr lang="en-US" sz="700" i="1" dirty="0" smtClean="0">
                <a:solidFill>
                  <a:prstClr val="black"/>
                </a:solidFill>
                <a:latin typeface="Calibri"/>
              </a:rPr>
              <a:t>Westward-propagating Diurnal tide with zonal wavenumber  1 (DW1), Eastward-Propagating Diurnal tide with zonal wavenumber  3 (DE3), Westward-Propagating Semi-diurnal tide with zonal wavenumber 2 (SW2)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600" dirty="0" smtClean="0">
                <a:solidFill>
                  <a:prstClr val="black"/>
                </a:solidFill>
                <a:latin typeface="Calibri"/>
              </a:rPr>
              <a:t>NEMS WAM reproduces the seasonal variability of tides remarkably well compared to SABER observation</a:t>
            </a:r>
            <a:endParaRPr lang="en-US" sz="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3536" y="1916336"/>
            <a:ext cx="1773768" cy="22746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40497" y="4244529"/>
            <a:ext cx="16468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Calibri"/>
              </a:rPr>
              <a:t>Fig 2.Average January cross section of (a)zonal mean temp(b)zonal mean zonal wind(c)zonal mean ozone(d)zonal mean meridional wind</a:t>
            </a:r>
          </a:p>
          <a:p>
            <a:pPr marL="171450" indent="-171450" algn="l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700" dirty="0" smtClean="0">
                <a:solidFill>
                  <a:prstClr val="black"/>
                </a:solidFill>
                <a:latin typeface="Calibri"/>
              </a:rPr>
              <a:t>Results  are close to SPARC observation data</a:t>
            </a:r>
            <a:endParaRPr lang="en-US" sz="7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1981200"/>
            <a:ext cx="9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1431" y="3063429"/>
            <a:ext cx="9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b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5831" y="1981200"/>
            <a:ext cx="9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600" y="3063429"/>
            <a:ext cx="9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xmlns="" val="39735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03200" y="1364342"/>
            <a:ext cx="4648200" cy="3773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231775" indent="-231775" algn="l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6400" dirty="0" smtClean="0">
              <a:solidFill>
                <a:srgbClr val="C00000"/>
              </a:solidFill>
              <a:latin typeface="Calibri"/>
            </a:endParaRPr>
          </a:p>
          <a:p>
            <a:pPr marL="228600" indent="-228600" algn="l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400" b="1" dirty="0" smtClean="0">
                <a:solidFill>
                  <a:prstClr val="black"/>
                </a:solidFill>
                <a:latin typeface="Calibri"/>
              </a:rPr>
              <a:t>Model Configuration:</a:t>
            </a:r>
          </a:p>
          <a:p>
            <a:pPr marL="228600" lvl="1" indent="-169863" algn="l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6400" dirty="0" smtClean="0">
                <a:solidFill>
                  <a:prstClr val="black"/>
                </a:solidFill>
                <a:latin typeface="Calibri"/>
              </a:rPr>
              <a:t>Forecast model: Global Forecast System (GFS) based on NOAA Environmental Modeling System (NEMS), </a:t>
            </a:r>
            <a:r>
              <a:rPr lang="en-US" sz="6400" dirty="0" smtClean="0">
                <a:solidFill>
                  <a:srgbClr val="C00000"/>
                </a:solidFill>
                <a:latin typeface="Calibri"/>
              </a:rPr>
              <a:t>NEMS-GFS</a:t>
            </a:r>
          </a:p>
          <a:p>
            <a:pPr marL="228600" lvl="1" indent="-169863" algn="l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6400" dirty="0" smtClean="0">
                <a:solidFill>
                  <a:prstClr val="black"/>
                </a:solidFill>
                <a:latin typeface="Calibri"/>
              </a:rPr>
              <a:t>Aerosol model: NASA Goddard Chemistry Aerosol Radiation and Transport Model, </a:t>
            </a:r>
            <a:r>
              <a:rPr lang="en-US" sz="6400" dirty="0" smtClean="0">
                <a:solidFill>
                  <a:srgbClr val="C00000"/>
                </a:solidFill>
                <a:latin typeface="Calibri"/>
              </a:rPr>
              <a:t>GOCART</a:t>
            </a:r>
          </a:p>
          <a:p>
            <a:pPr marL="228600" indent="-228600" algn="l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400" b="1" dirty="0" smtClean="0">
                <a:solidFill>
                  <a:prstClr val="black"/>
                </a:solidFill>
                <a:latin typeface="Calibri"/>
              </a:rPr>
              <a:t>Near-Real-Time Dust Forecasts</a:t>
            </a:r>
          </a:p>
          <a:p>
            <a:pPr marL="228600" lvl="1" indent="-169863" algn="l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6400" dirty="0" smtClean="0">
                <a:solidFill>
                  <a:srgbClr val="C00000"/>
                </a:solidFill>
                <a:latin typeface="Calibri"/>
              </a:rPr>
              <a:t>Global dust-only guidance </a:t>
            </a:r>
            <a:r>
              <a:rPr lang="en-US" sz="6400" dirty="0" smtClean="0">
                <a:solidFill>
                  <a:prstClr val="black"/>
                </a:solidFill>
                <a:latin typeface="Calibri"/>
              </a:rPr>
              <a:t>was established in Q4FY12</a:t>
            </a:r>
          </a:p>
          <a:p>
            <a:pPr marL="228600" lvl="1" indent="-169863" algn="l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6400" dirty="0" smtClean="0">
                <a:solidFill>
                  <a:srgbClr val="C00000"/>
                </a:solidFill>
                <a:latin typeface="Calibri"/>
              </a:rPr>
              <a:t>5-day dust forecast </a:t>
            </a:r>
            <a:r>
              <a:rPr lang="en-US" sz="6400" dirty="0" smtClean="0">
                <a:solidFill>
                  <a:prstClr val="black"/>
                </a:solidFill>
                <a:latin typeface="Calibri"/>
              </a:rPr>
              <a:t>once per day  (at 00Z), output every 3 hour, at T126 (~ 1 deg) L64 resolution </a:t>
            </a:r>
          </a:p>
          <a:p>
            <a:pPr marL="228600" lvl="1" indent="-169863" algn="l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6400" dirty="0" smtClean="0">
                <a:solidFill>
                  <a:prstClr val="black"/>
                </a:solidFill>
                <a:latin typeface="Calibri"/>
              </a:rPr>
              <a:t>Contribute global multi-model ensemble (by International Cooperative for Aerosol Prediction, ICAP) and regional multi-model ensemble (by WMO Sand and Dust Storm Warning Advisory and Assessment System, SDS-WAS)</a:t>
            </a:r>
          </a:p>
          <a:p>
            <a:pPr marL="228600" lvl="1" indent="-169863" algn="l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7200" dirty="0" smtClean="0">
              <a:solidFill>
                <a:prstClr val="black"/>
              </a:solidFill>
              <a:latin typeface="Calibri"/>
            </a:endParaRPr>
          </a:p>
          <a:p>
            <a:pPr marL="228600" lvl="1" indent="-169863" algn="l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7200" dirty="0" smtClean="0">
              <a:solidFill>
                <a:prstClr val="black"/>
              </a:solidFill>
              <a:latin typeface="Calibri"/>
            </a:endParaRPr>
          </a:p>
          <a:p>
            <a:pPr marL="228600" lvl="1" indent="-169863" algn="l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7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0571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NEMS GFS Aerosol Component (NGAC):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NCEP’s global aerosol forecast system</a:t>
            </a:r>
          </a:p>
        </p:txBody>
      </p:sp>
      <p:pic>
        <p:nvPicPr>
          <p:cNvPr id="7" name="Picture 7" descr="noaalog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8" descr="ncep_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62636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ws_logo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0"/>
            <a:ext cx="4572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newblueNEMS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95334" y="0"/>
            <a:ext cx="548666" cy="42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F73F2C-FD8D-4133-907C-D9935EE02E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2013120100_2013120300_f048_dust_aod_550_icap.png"/>
          <p:cNvPicPr>
            <a:picLocks noChangeAspect="1"/>
          </p:cNvPicPr>
          <p:nvPr/>
        </p:nvPicPr>
        <p:blipFill>
          <a:blip r:embed="rId6" cstate="print"/>
          <a:srcRect l="7499" t="13332" r="6249" b="9999"/>
          <a:stretch>
            <a:fillRect/>
          </a:stretch>
        </p:blipFill>
        <p:spPr>
          <a:xfrm>
            <a:off x="4916266" y="3836290"/>
            <a:ext cx="3975333" cy="2650242"/>
          </a:xfrm>
          <a:prstGeom prst="rect">
            <a:avLst/>
          </a:prstGeom>
        </p:spPr>
      </p:pic>
      <p:pic>
        <p:nvPicPr>
          <p:cNvPr id="18" name="Picture 4" descr="http://www.emc.ncep.noaa.gov/gmb/sarah/NGAC/DATA/2013m07/2013m07d30/aod.anim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3257" y="889000"/>
            <a:ext cx="4310743" cy="2768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110514" y="827314"/>
            <a:ext cx="20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From NGAC website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85313" y="3722914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ICAP MME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F42AF6-8922-4BBE-8C4A-D1B4E66F12F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Outline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49530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Global Climate and Weather Modeling Branch FY13 Upgrades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Completed WCOSS transition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Transitioning to new code management procedures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Implementations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Data upgrade for assimilation system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WAFS grid upgrade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GCWMB and Data Assimilation Plans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T1534L64 GFS/GDAS upgrade</a:t>
            </a:r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41275" cmpd="dbl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23850" y="61913"/>
            <a:ext cx="8478838" cy="1143000"/>
          </a:xfrm>
        </p:spPr>
        <p:txBody>
          <a:bodyPr/>
          <a:lstStyle/>
          <a:p>
            <a:r>
              <a:rPr lang="en-US" sz="3200" b="1" dirty="0" smtClean="0"/>
              <a:t>Global Data Assimilation</a:t>
            </a:r>
            <a:br>
              <a:rPr lang="en-US" sz="3200" b="1" dirty="0" smtClean="0"/>
            </a:br>
            <a:r>
              <a:rPr lang="en-US" sz="3200" b="1" dirty="0" smtClean="0"/>
              <a:t>System Upgrade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67" y="1874537"/>
            <a:ext cx="8412387" cy="4525963"/>
          </a:xfrm>
        </p:spPr>
        <p:txBody>
          <a:bodyPr>
            <a:normAutofit/>
          </a:bodyPr>
          <a:lstStyle/>
          <a:p>
            <a:pPr marL="2857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/>
              <a:t> </a:t>
            </a:r>
            <a:r>
              <a:rPr lang="en-US" sz="3200" b="1" dirty="0" smtClean="0"/>
              <a:t>Five additional satellite instruments:</a:t>
            </a:r>
          </a:p>
          <a:p>
            <a:pPr marL="68580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Suomi</a:t>
            </a:r>
            <a:r>
              <a:rPr lang="en-US" b="1" dirty="0" smtClean="0">
                <a:solidFill>
                  <a:srgbClr val="0000FF"/>
                </a:solidFill>
              </a:rPr>
              <a:t> NPP </a:t>
            </a:r>
            <a:r>
              <a:rPr lang="en-US" b="1" dirty="0" err="1" smtClean="0">
                <a:solidFill>
                  <a:srgbClr val="0000FF"/>
                </a:solidFill>
              </a:rPr>
              <a:t>CrIS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68580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MetOp</a:t>
            </a:r>
            <a:r>
              <a:rPr lang="en-US" b="1" dirty="0" smtClean="0">
                <a:solidFill>
                  <a:srgbClr val="0000FF"/>
                </a:solidFill>
              </a:rPr>
              <a:t>-B AMSU-A</a:t>
            </a:r>
          </a:p>
          <a:p>
            <a:pPr marL="68580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MetOp</a:t>
            </a:r>
            <a:r>
              <a:rPr lang="en-US" b="1" dirty="0" smtClean="0">
                <a:solidFill>
                  <a:srgbClr val="0000FF"/>
                </a:solidFill>
              </a:rPr>
              <a:t>-B MHS</a:t>
            </a:r>
          </a:p>
          <a:p>
            <a:pPr marL="68580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MetOp</a:t>
            </a:r>
            <a:r>
              <a:rPr lang="en-US" b="1" dirty="0" smtClean="0">
                <a:solidFill>
                  <a:srgbClr val="0000FF"/>
                </a:solidFill>
              </a:rPr>
              <a:t>-B GRAS</a:t>
            </a:r>
          </a:p>
          <a:p>
            <a:pPr marL="68580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Meteosat-10 SEVIRI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/>
              <a:t>Most are in similar orbits to similar current satellite instruments  </a:t>
            </a:r>
            <a:endParaRPr lang="en-US" sz="3200" b="1" dirty="0" smtClean="0">
              <a:solidFill>
                <a:srgbClr val="0000FF"/>
              </a:solidFill>
            </a:endParaRPr>
          </a:p>
        </p:txBody>
      </p:sp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3694149" y="1238250"/>
            <a:ext cx="17652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i="1" dirty="0" smtClean="0">
                <a:solidFill>
                  <a:srgbClr val="FF0000"/>
                </a:solidFill>
                <a:cs typeface="+mn-cs"/>
              </a:rPr>
              <a:t>Implemented</a:t>
            </a:r>
            <a:endParaRPr lang="en-US" b="1" i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072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29560" y="6172170"/>
            <a:ext cx="365756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0425003-71EB-44A7-8925-D137AD76D04F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Configuration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For </a:t>
            </a:r>
            <a:r>
              <a:rPr lang="en-US" dirty="0" err="1" smtClean="0"/>
              <a:t>CrIS</a:t>
            </a:r>
            <a:r>
              <a:rPr lang="en-US" dirty="0" smtClean="0"/>
              <a:t> </a:t>
            </a:r>
            <a:r>
              <a:rPr lang="en-US" dirty="0"/>
              <a:t>w</a:t>
            </a:r>
            <a:r>
              <a:rPr lang="en-US" dirty="0" smtClean="0"/>
              <a:t>e receive a subset of 399 channels (</a:t>
            </a:r>
            <a:r>
              <a:rPr lang="en-US" dirty="0" err="1" smtClean="0"/>
              <a:t>Gambacorta</a:t>
            </a:r>
            <a:r>
              <a:rPr lang="en-US" dirty="0" smtClean="0"/>
              <a:t> et al., 2013) in BUFR format.  We assimilate those channels designated for temperature, cloud, CO</a:t>
            </a:r>
            <a:r>
              <a:rPr lang="en-US" baseline="-25000" dirty="0" smtClean="0"/>
              <a:t>2</a:t>
            </a:r>
            <a:r>
              <a:rPr lang="en-US" dirty="0" smtClean="0"/>
              <a:t> and surface that do not suffer from solar contamination.  This totals 84 channels from 672.5cm</a:t>
            </a:r>
            <a:r>
              <a:rPr lang="en-US" baseline="30000" dirty="0" smtClean="0"/>
              <a:t>-1</a:t>
            </a:r>
            <a:r>
              <a:rPr lang="en-US" dirty="0" smtClean="0"/>
              <a:t> to 1095.0cm</a:t>
            </a:r>
            <a:r>
              <a:rPr lang="en-US" baseline="30000" dirty="0" smtClean="0"/>
              <a:t>-1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This is similar to our IASI channel selection.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 all other instruments (AMSU-A, MHS, SEVIRI, GRAS) we use the same configuration as for current operational equivalents.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25DD5-6087-4959-B063-8254409C51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21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14350">
              <a:buFont typeface="Arial" pitchFamily="34" charset="0"/>
              <a:buChar char="•"/>
            </a:pPr>
            <a:r>
              <a:rPr lang="en-US" dirty="0" smtClean="0"/>
              <a:t>Compare three forecast/assimilation experiments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smtClean="0">
                <a:solidFill>
                  <a:srgbClr val="009900"/>
                </a:solidFill>
              </a:rPr>
              <a:t>GFS: Operations (mostly run on CCS)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err="1" smtClean="0"/>
              <a:t>prcntrlt</a:t>
            </a:r>
            <a:r>
              <a:rPr lang="en-US" dirty="0" smtClean="0"/>
              <a:t>: A control run using the operational WCOSS configuration (WCOSS)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</a:rPr>
              <a:t>rnurads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prcntrlt</a:t>
            </a:r>
            <a:r>
              <a:rPr lang="en-US" dirty="0" smtClean="0">
                <a:solidFill>
                  <a:srgbClr val="FF0000"/>
                </a:solidFill>
              </a:rPr>
              <a:t> + radiance upgrades (WCOSS)</a:t>
            </a:r>
          </a:p>
          <a:p>
            <a:pPr marL="571500" indent="-5143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Please note when interpreting these plots that the difference between WCOSS and CCS control runs are often larger than the signal from the new radiances.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6534-26F5-4872-BA71-F074BBA955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0" dirty="0" smtClean="0"/>
              <a:t>Pre-Implementation </a:t>
            </a:r>
            <a:r>
              <a:rPr lang="en-US" sz="3200" b="1" kern="0" dirty="0"/>
              <a:t>T</a:t>
            </a:r>
            <a:r>
              <a:rPr lang="en-US" sz="3200" b="1" kern="0" dirty="0" smtClean="0"/>
              <a:t>est </a:t>
            </a:r>
            <a:r>
              <a:rPr lang="en-US" sz="3200" b="1" kern="0" dirty="0"/>
              <a:t>R</a:t>
            </a:r>
            <a:r>
              <a:rPr lang="en-US" sz="3200" b="1" kern="0" dirty="0" smtClean="0"/>
              <a:t>esults</a:t>
            </a:r>
          </a:p>
        </p:txBody>
      </p:sp>
    </p:spTree>
    <p:extLst>
      <p:ext uri="{BB962C8B-B14F-4D97-AF65-F5344CB8AC3E}">
        <p14:creationId xmlns:p14="http://schemas.microsoft.com/office/powerpoint/2010/main" xmlns="" val="23688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8" t="3429" b="46857"/>
          <a:stretch/>
        </p:blipFill>
        <p:spPr bwMode="auto">
          <a:xfrm>
            <a:off x="0" y="1746942"/>
            <a:ext cx="7146966" cy="378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6534-26F5-4872-BA71-F074BBA955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0" dirty="0" smtClean="0"/>
              <a:t>Pre-Implementation </a:t>
            </a:r>
            <a:r>
              <a:rPr lang="en-US" sz="3200" b="1" kern="0" dirty="0"/>
              <a:t>T</a:t>
            </a:r>
            <a:r>
              <a:rPr lang="en-US" sz="3200" b="1" kern="0" dirty="0" smtClean="0"/>
              <a:t>est </a:t>
            </a:r>
            <a:r>
              <a:rPr lang="en-US" sz="3200" b="1" kern="0" dirty="0"/>
              <a:t>R</a:t>
            </a:r>
            <a:r>
              <a:rPr lang="en-US" sz="3200" b="1" kern="0" dirty="0" smtClean="0"/>
              <a:t>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4211" y="1438183"/>
            <a:ext cx="7565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 </a:t>
            </a:r>
            <a:r>
              <a:rPr lang="en-US" dirty="0" err="1" smtClean="0"/>
              <a:t>hPa</a:t>
            </a:r>
            <a:r>
              <a:rPr lang="en-US" dirty="0" smtClean="0"/>
              <a:t> Anomaly Correlation Scores: N. Hemisphere time-series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5" t="2974" r="5428" b="34844"/>
          <a:stretch/>
        </p:blipFill>
        <p:spPr bwMode="auto">
          <a:xfrm>
            <a:off x="4417621" y="3630887"/>
            <a:ext cx="4726378" cy="323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68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27109"/>
            <a:ext cx="7005637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6534-26F5-4872-BA71-F074BBA955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0" dirty="0" smtClean="0"/>
              <a:t>Pre-Implementation </a:t>
            </a:r>
            <a:r>
              <a:rPr lang="en-US" sz="3200" b="1" kern="0" dirty="0"/>
              <a:t>T</a:t>
            </a:r>
            <a:r>
              <a:rPr lang="en-US" sz="3200" b="1" kern="0" dirty="0" smtClean="0"/>
              <a:t>est </a:t>
            </a:r>
            <a:r>
              <a:rPr lang="en-US" sz="3200" b="1" kern="0" dirty="0"/>
              <a:t>R</a:t>
            </a:r>
            <a:r>
              <a:rPr lang="en-US" sz="3200" b="1" kern="0" dirty="0" smtClean="0"/>
              <a:t>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4211" y="1438183"/>
            <a:ext cx="7565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 </a:t>
            </a:r>
            <a:r>
              <a:rPr lang="en-US" dirty="0" err="1" smtClean="0"/>
              <a:t>hPa</a:t>
            </a:r>
            <a:r>
              <a:rPr lang="en-US" dirty="0" smtClean="0"/>
              <a:t> Anomaly Correlation Scores: S. Hemisphere time-series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6" t="3130" r="4182" b="36870"/>
          <a:stretch/>
        </p:blipFill>
        <p:spPr bwMode="auto">
          <a:xfrm>
            <a:off x="4346369" y="3719507"/>
            <a:ext cx="4811487" cy="313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96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70" b="2133"/>
          <a:stretch/>
        </p:blipFill>
        <p:spPr bwMode="auto">
          <a:xfrm>
            <a:off x="4577628" y="2042000"/>
            <a:ext cx="4566372" cy="462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41999"/>
            <a:ext cx="4720751" cy="47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6534-26F5-4872-BA71-F074BBA955D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0" dirty="0" smtClean="0"/>
              <a:t>Pre-Implementation </a:t>
            </a:r>
            <a:r>
              <a:rPr lang="en-US" sz="3200" b="1" kern="0" dirty="0"/>
              <a:t>T</a:t>
            </a:r>
            <a:r>
              <a:rPr lang="en-US" sz="3200" b="1" kern="0" dirty="0" smtClean="0"/>
              <a:t>est </a:t>
            </a:r>
            <a:r>
              <a:rPr lang="en-US" sz="3200" b="1" kern="0" dirty="0"/>
              <a:t>R</a:t>
            </a:r>
            <a:r>
              <a:rPr lang="en-US" sz="3200" b="1" kern="0" dirty="0" smtClean="0"/>
              <a:t>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0104" y="1439452"/>
            <a:ext cx="6456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850hPa and 200hPa Tropical Vector Wind RMS Scores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08107" y="3755831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850hPa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42406" y="3755831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200hPa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81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4976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9613</TotalTime>
  <Words>1333</Words>
  <Application>Microsoft Office PowerPoint</Application>
  <PresentationFormat>On-screen Show (4:3)</PresentationFormat>
  <Paragraphs>289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Default Design</vt:lpstr>
      <vt:lpstr>ppt4976.tmp</vt:lpstr>
      <vt:lpstr>Office Theme</vt:lpstr>
      <vt:lpstr>1_Office Theme</vt:lpstr>
      <vt:lpstr>Drawing</vt:lpstr>
      <vt:lpstr>Global Climate and Weather  Modeling</vt:lpstr>
      <vt:lpstr>NOAA’s NWS Model Production Suite</vt:lpstr>
      <vt:lpstr>Outline</vt:lpstr>
      <vt:lpstr>Global Data Assimilation System Upgrade</vt:lpstr>
      <vt:lpstr>Configuration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Outline</vt:lpstr>
      <vt:lpstr>WAFS grid upgrade </vt:lpstr>
      <vt:lpstr>Outline</vt:lpstr>
      <vt:lpstr>Next Implementation – Q4FY14</vt:lpstr>
      <vt:lpstr>Model Highlights</vt:lpstr>
      <vt:lpstr>Post - Processer Highlights</vt:lpstr>
      <vt:lpstr>Analysis Highlights</vt:lpstr>
      <vt:lpstr>GCWMB Plans</vt:lpstr>
      <vt:lpstr>Status update on Whole Atmosphere Model (WAM) -Joint efforts from EMC and SWPC - Direct support  space weather service as planed in NWS Weather Ready Nation Roadmap (P39, WRN Roadmap Version 2.0-April 2013) - Personnel: Jun Wang, Miodrag Rancic  Henry Juang, Shrinivas Moorthi, Yu-tai Hou, Mark Iredell, Sarah Lu, John Derber, Fanglin Yang (EMC) Rashid Akmaev, Tim Fuller-Rowell, Fei Wu, Houjun Wang (SWPC) </vt:lpstr>
      <vt:lpstr>Slide 24</vt:lpstr>
    </vt:vector>
  </TitlesOfParts>
  <Company>DOC/NOAA/NWS/NCEP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H. Ward</dc:creator>
  <cp:lastModifiedBy> John Derber</cp:lastModifiedBy>
  <cp:revision>148</cp:revision>
  <dcterms:created xsi:type="dcterms:W3CDTF">2008-10-07T13:46:49Z</dcterms:created>
  <dcterms:modified xsi:type="dcterms:W3CDTF">2013-12-03T02:10:14Z</dcterms:modified>
</cp:coreProperties>
</file>