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slideLayouts/slideLayout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4039" r:id="rId3"/>
    <p:sldMasterId id="2147484041" r:id="rId4"/>
    <p:sldMasterId id="2147484043" r:id="rId5"/>
    <p:sldMasterId id="2147484045" r:id="rId6"/>
    <p:sldMasterId id="2147484047" r:id="rId7"/>
    <p:sldMasterId id="2147484092" r:id="rId8"/>
    <p:sldMasterId id="2147484094" r:id="rId9"/>
    <p:sldMasterId id="2147484301" r:id="rId10"/>
    <p:sldMasterId id="2147484390" r:id="rId11"/>
    <p:sldMasterId id="2147484488" r:id="rId12"/>
    <p:sldMasterId id="2147484492" r:id="rId13"/>
    <p:sldMasterId id="2147485293" r:id="rId14"/>
    <p:sldMasterId id="2147485295" r:id="rId15"/>
    <p:sldMasterId id="2147486428" r:id="rId16"/>
    <p:sldMasterId id="2147486492" r:id="rId17"/>
    <p:sldMasterId id="2147486919" r:id="rId18"/>
    <p:sldMasterId id="2147487144" r:id="rId19"/>
    <p:sldMasterId id="2147487146" r:id="rId20"/>
    <p:sldMasterId id="2147487261" r:id="rId21"/>
    <p:sldMasterId id="2147487275" r:id="rId22"/>
    <p:sldMasterId id="2147487373" r:id="rId23"/>
    <p:sldMasterId id="2147487387" r:id="rId24"/>
    <p:sldMasterId id="2147487400" r:id="rId25"/>
  </p:sldMasterIdLst>
  <p:notesMasterIdLst>
    <p:notesMasterId r:id="rId58"/>
  </p:notesMasterIdLst>
  <p:handoutMasterIdLst>
    <p:handoutMasterId r:id="rId59"/>
  </p:handoutMasterIdLst>
  <p:sldIdLst>
    <p:sldId id="556" r:id="rId26"/>
    <p:sldId id="554" r:id="rId27"/>
    <p:sldId id="729" r:id="rId28"/>
    <p:sldId id="730" r:id="rId29"/>
    <p:sldId id="750" r:id="rId30"/>
    <p:sldId id="731" r:id="rId31"/>
    <p:sldId id="699" r:id="rId32"/>
    <p:sldId id="732" r:id="rId33"/>
    <p:sldId id="736" r:id="rId34"/>
    <p:sldId id="735" r:id="rId35"/>
    <p:sldId id="744" r:id="rId36"/>
    <p:sldId id="753" r:id="rId37"/>
    <p:sldId id="739" r:id="rId38"/>
    <p:sldId id="751" r:id="rId39"/>
    <p:sldId id="741" r:id="rId40"/>
    <p:sldId id="762" r:id="rId41"/>
    <p:sldId id="740" r:id="rId42"/>
    <p:sldId id="742" r:id="rId43"/>
    <p:sldId id="752" r:id="rId44"/>
    <p:sldId id="727" r:id="rId45"/>
    <p:sldId id="747" r:id="rId46"/>
    <p:sldId id="748" r:id="rId47"/>
    <p:sldId id="746" r:id="rId48"/>
    <p:sldId id="721" r:id="rId49"/>
    <p:sldId id="655" r:id="rId50"/>
    <p:sldId id="767" r:id="rId51"/>
    <p:sldId id="765" r:id="rId52"/>
    <p:sldId id="766" r:id="rId53"/>
    <p:sldId id="769" r:id="rId54"/>
    <p:sldId id="770" r:id="rId55"/>
    <p:sldId id="768" r:id="rId56"/>
    <p:sldId id="771" r:id="rId5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  <a:srgbClr val="0000FF"/>
    <a:srgbClr val="00CC00"/>
    <a:srgbClr val="969696"/>
    <a:srgbClr val="663300"/>
    <a:srgbClr val="14D2DC"/>
    <a:srgbClr val="72E6F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3" autoAdjust="0"/>
    <p:restoredTop sz="98579" autoAdjust="0"/>
  </p:normalViewPr>
  <p:slideViewPr>
    <p:cSldViewPr>
      <p:cViewPr varScale="1">
        <p:scale>
          <a:sx n="69" d="100"/>
          <a:sy n="69" d="100"/>
        </p:scale>
        <p:origin x="-14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defTabSz="93167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defTabSz="93167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/>
            </a:lvl1pPr>
          </a:lstStyle>
          <a:p>
            <a:pPr>
              <a:defRPr/>
            </a:pPr>
            <a:fld id="{A07DEEAD-BA50-4B4E-B569-17CE307F3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08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5" rIns="91411" bIns="45705" numCol="1" anchor="t" anchorCtr="0" compatLnSpc="1">
            <a:prstTxWarp prst="textNoShape">
              <a:avLst/>
            </a:prstTxWarp>
          </a:bodyPr>
          <a:lstStyle>
            <a:lvl1pPr defTabSz="91259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5" rIns="91411" bIns="45705" numCol="1" anchor="t" anchorCtr="0" compatLnSpc="1">
            <a:prstTxWarp prst="textNoShape">
              <a:avLst/>
            </a:prstTxWarp>
          </a:bodyPr>
          <a:lstStyle>
            <a:lvl1pPr algn="r" defTabSz="91259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9600"/>
            <a:ext cx="51403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5" rIns="91411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3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5" rIns="91411" bIns="45705" numCol="1" anchor="b" anchorCtr="0" compatLnSpc="1">
            <a:prstTxWarp prst="textNoShape">
              <a:avLst/>
            </a:prstTxWarp>
          </a:bodyPr>
          <a:lstStyle>
            <a:lvl1pPr defTabSz="91259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9200"/>
            <a:ext cx="303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5" rIns="91411" bIns="45705" numCol="1" anchor="b" anchorCtr="0" compatLnSpc="1">
            <a:prstTxWarp prst="textNoShape">
              <a:avLst/>
            </a:prstTxWarp>
          </a:bodyPr>
          <a:lstStyle>
            <a:lvl1pPr algn="r" defTabSz="912592">
              <a:defRPr sz="1200"/>
            </a:lvl1pPr>
          </a:lstStyle>
          <a:p>
            <a:pPr>
              <a:defRPr/>
            </a:pPr>
            <a:fld id="{B4CD834C-1946-410E-BEF3-95B626FFC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700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11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12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13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14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15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16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17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Shown in UL is observations of polar (60-90N) temps.  Shows how warming was strong in upper </a:t>
            </a:r>
            <a:r>
              <a:rPr lang="en-US" dirty="0" err="1" smtClean="0"/>
              <a:t>strat</a:t>
            </a:r>
            <a:r>
              <a:rPr lang="en-US" dirty="0" smtClean="0"/>
              <a:t> and weakens (</a:t>
            </a:r>
            <a:r>
              <a:rPr lang="en-US" dirty="0" err="1" smtClean="0"/>
              <a:t>dT</a:t>
            </a:r>
            <a:r>
              <a:rPr lang="en-US" dirty="0" smtClean="0"/>
              <a:t>) as it moves downward towards 50 </a:t>
            </a:r>
            <a:r>
              <a:rPr lang="en-US" dirty="0" err="1" smtClean="0"/>
              <a:t>hPa</a:t>
            </a:r>
            <a:r>
              <a:rPr lang="en-US" dirty="0" smtClean="0"/>
              <a:t>.  Forecasts of 2 (UR), 10 (LL) and 50 (LR) show SSW was forecasted about 15 days ahead of event at 2 through 10 </a:t>
            </a:r>
            <a:r>
              <a:rPr lang="en-US" dirty="0" err="1" smtClean="0"/>
              <a:t>mb</a:t>
            </a:r>
            <a:r>
              <a:rPr lang="en-US" dirty="0" smtClean="0"/>
              <a:t>.  But at 50 </a:t>
            </a:r>
            <a:r>
              <a:rPr lang="en-US" dirty="0" err="1" smtClean="0"/>
              <a:t>mb</a:t>
            </a:r>
            <a:r>
              <a:rPr lang="en-US" dirty="0" smtClean="0"/>
              <a:t>, forecast is less decisive.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18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19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20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3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21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22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23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24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25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26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27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28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29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30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4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31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32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5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6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7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8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9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 w="12700"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Weather and Climate extremes (such as floods and droughts, heat and cold waves) have regional and local impacts.  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This example for </a:t>
            </a:r>
            <a:r>
              <a:rPr lang="en-US" sz="1000" u="sng" dirty="0" smtClean="0"/>
              <a:t>water</a:t>
            </a:r>
            <a:r>
              <a:rPr lang="en-US" sz="1000" dirty="0" smtClean="0"/>
              <a:t> illustrates some of the kinds of information users need at the regional and local scale (e.g. precipitation forecasts; runoff, river levels, </a:t>
            </a:r>
            <a:r>
              <a:rPr lang="en-US" sz="1000" dirty="0" err="1" smtClean="0"/>
              <a:t>etc</a:t>
            </a:r>
            <a:r>
              <a:rPr lang="en-US" sz="1000" dirty="0" smtClean="0"/>
              <a:t>) as well as why and how they might use it (evacuation orders; regulating a dam).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000" dirty="0" smtClean="0"/>
              <a:t>NOAA is working to connect global and national climate information to regional and local impacts.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0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4FD8BC-0D01-4F0E-B66C-B90E86DBE94F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10</a:t>
            </a:fld>
            <a:endParaRPr 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9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rrowheads="1"/>
          </p:cNvSpPr>
          <p:nvPr userDrawn="1"/>
        </p:nvSpPr>
        <p:spPr bwMode="auto">
          <a:xfrm>
            <a:off x="71438" y="76200"/>
            <a:ext cx="1295400" cy="1308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771525" y="76200"/>
            <a:ext cx="7610475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91430" rIns="91430" bIns="91430" anchor="ctr"/>
          <a:lstStyle/>
          <a:p>
            <a:pPr algn="ctr"/>
            <a:r>
              <a:rPr lang="en-US" sz="1200">
                <a:solidFill>
                  <a:srgbClr val="215A9F"/>
                </a:solidFill>
                <a:latin typeface="Trebuchet MS" pitchFamily="34" charset="0"/>
                <a:ea typeface="MS PGothic" pitchFamily="34" charset="-128"/>
              </a:rPr>
              <a:t>N A T I O N A L   O C E A N I C   A N D   A T M O S P H E R I C   A D M I N I S T R A T I O N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2" tIns="73144" rIns="36572" bIns="36572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sz="1800" smtClean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758113" y="76200"/>
            <a:ext cx="1314450" cy="1314450"/>
            <a:chOff x="72" y="84"/>
            <a:chExt cx="828" cy="828"/>
          </a:xfrm>
        </p:grpSpPr>
        <p:sp>
          <p:nvSpPr>
            <p:cNvPr id="7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8" name="Picture 11" descr="NOAA seal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87313" y="82550"/>
            <a:ext cx="1295400" cy="1298575"/>
            <a:chOff x="4560" y="3448"/>
            <a:chExt cx="541" cy="536"/>
          </a:xfrm>
        </p:grpSpPr>
        <p:sp>
          <p:nvSpPr>
            <p:cNvPr id="10" name="Oval 11"/>
            <p:cNvSpPr>
              <a:spLocks noChangeArrowheads="1"/>
            </p:cNvSpPr>
            <p:nvPr userDrawn="1"/>
          </p:nvSpPr>
          <p:spPr bwMode="auto">
            <a:xfrm>
              <a:off x="4560" y="3448"/>
              <a:ext cx="541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460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3" y="6583363"/>
            <a:ext cx="2133601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363"/>
            <a:ext cx="46482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075"/>
            <a:ext cx="21336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789414A-63ED-4E74-8E1B-99B4074F7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3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24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71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33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rrowheads="1"/>
          </p:cNvSpPr>
          <p:nvPr userDrawn="1"/>
        </p:nvSpPr>
        <p:spPr bwMode="auto">
          <a:xfrm>
            <a:off x="71438" y="76200"/>
            <a:ext cx="1295400" cy="1308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771525" y="76200"/>
            <a:ext cx="7610475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91430" rIns="91430" bIns="91430" anchor="ctr"/>
          <a:lstStyle/>
          <a:p>
            <a:pPr algn="ctr"/>
            <a:r>
              <a:rPr lang="en-US" sz="1200">
                <a:solidFill>
                  <a:srgbClr val="215A9F"/>
                </a:solidFill>
                <a:latin typeface="Trebuchet MS" pitchFamily="34" charset="0"/>
                <a:ea typeface="MS PGothic" pitchFamily="34" charset="-128"/>
              </a:rPr>
              <a:t>N A T I O N A L   O C E A N I C   A N D   A T M O S P H E R I C   A D M I N I S T R A T I O N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2" tIns="73144" rIns="36572" bIns="36572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sz="1800" smtClean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758113" y="76200"/>
            <a:ext cx="1314450" cy="1314450"/>
            <a:chOff x="72" y="84"/>
            <a:chExt cx="828" cy="828"/>
          </a:xfrm>
        </p:grpSpPr>
        <p:sp>
          <p:nvSpPr>
            <p:cNvPr id="7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8" name="Picture 11" descr="NOAA seal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87313" y="82550"/>
            <a:ext cx="1295400" cy="1298575"/>
            <a:chOff x="4560" y="3448"/>
            <a:chExt cx="541" cy="536"/>
          </a:xfrm>
        </p:grpSpPr>
        <p:sp>
          <p:nvSpPr>
            <p:cNvPr id="10" name="Oval 11"/>
            <p:cNvSpPr>
              <a:spLocks noChangeArrowheads="1"/>
            </p:cNvSpPr>
            <p:nvPr userDrawn="1"/>
          </p:nvSpPr>
          <p:spPr bwMode="auto">
            <a:xfrm>
              <a:off x="4560" y="3448"/>
              <a:ext cx="541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460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3" y="6583363"/>
            <a:ext cx="2133601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363"/>
            <a:ext cx="46482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075"/>
            <a:ext cx="21336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789414A-63ED-4E74-8E1B-99B4074F7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0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83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8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05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2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6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990600" y="4343400"/>
            <a:ext cx="716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2" tIns="73144" rIns="36572" bIns="3657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endParaRPr lang="en-U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90600" y="1400175"/>
            <a:ext cx="71628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2" tIns="73144" rIns="36572" bIns="3657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endParaRPr lang="en-US" sz="1800" smtClean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2000" y="95250"/>
            <a:ext cx="7696200" cy="1231900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91430" rIns="182860" bIns="91430" anchor="ctr"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1400">
                <a:solidFill>
                  <a:srgbClr val="215A9F"/>
                </a:solidFill>
                <a:latin typeface="Trebuchet MS" pitchFamily="34" charset="0"/>
              </a:rPr>
              <a:t>U N I T E D   S T A T E S    D E P A R T M E N T   O F   C O M M E R C E</a:t>
            </a:r>
            <a:endParaRPr lang="en-US" sz="1200">
              <a:solidFill>
                <a:srgbClr val="215A9F"/>
              </a:solidFill>
              <a:latin typeface="Trebuchet MS" pitchFamily="34" charset="0"/>
            </a:endParaRPr>
          </a:p>
          <a:p>
            <a:pPr algn="ctr"/>
            <a:r>
              <a:rPr lang="en-US" sz="2000" b="1">
                <a:solidFill>
                  <a:srgbClr val="215A9F"/>
                </a:solidFill>
                <a:latin typeface="Trebuchet MS" pitchFamily="34" charset="0"/>
              </a:rPr>
              <a:t>N A T I O N A L   O C E A N I C   A N D</a:t>
            </a:r>
          </a:p>
          <a:p>
            <a:pPr algn="ctr">
              <a:lnSpc>
                <a:spcPct val="130000"/>
              </a:lnSpc>
            </a:pPr>
            <a:r>
              <a:rPr lang="en-US" sz="2000" b="1">
                <a:solidFill>
                  <a:srgbClr val="215A9F"/>
                </a:solidFill>
                <a:latin typeface="Trebuchet MS" pitchFamily="34" charset="0"/>
              </a:rPr>
              <a:t>A T M O S P H E R I C   A D M I N I S T R A T I O N</a:t>
            </a: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7786688" y="76200"/>
            <a:ext cx="1314450" cy="1314450"/>
            <a:chOff x="72" y="816"/>
            <a:chExt cx="828" cy="828"/>
          </a:xfrm>
        </p:grpSpPr>
        <p:sp>
          <p:nvSpPr>
            <p:cNvPr id="8" name="Oval 5"/>
            <p:cNvSpPr>
              <a:spLocks noChangeAspect="1" noChangeArrowheads="1"/>
            </p:cNvSpPr>
            <p:nvPr userDrawn="1"/>
          </p:nvSpPr>
          <p:spPr bwMode="auto">
            <a:xfrm>
              <a:off x="72" y="816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9" name="Picture 6" descr="NOAA seal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16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71438" y="82550"/>
            <a:ext cx="1295400" cy="1298575"/>
            <a:chOff x="4560" y="3448"/>
            <a:chExt cx="541" cy="536"/>
          </a:xfrm>
        </p:grpSpPr>
        <p:sp>
          <p:nvSpPr>
            <p:cNvPr id="11" name="Oval 11"/>
            <p:cNvSpPr>
              <a:spLocks noChangeArrowheads="1"/>
            </p:cNvSpPr>
            <p:nvPr userDrawn="1"/>
          </p:nvSpPr>
          <p:spPr bwMode="auto">
            <a:xfrm>
              <a:off x="4560" y="3448"/>
              <a:ext cx="541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12" name="Picture 1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460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066800" y="1476375"/>
            <a:ext cx="7010400" cy="2667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4114800"/>
            <a:ext cx="7010400" cy="2057400"/>
          </a:xfrm>
        </p:spPr>
        <p:txBody>
          <a:bodyPr anchor="ctr"/>
          <a:lstStyle>
            <a:lvl1pPr marL="0" indent="0" algn="ctr">
              <a:buFontTx/>
              <a:buNone/>
              <a:defRPr sz="3200">
                <a:solidFill>
                  <a:srgbClr val="6C9BC6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89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3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04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05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3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36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2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71B1E-8522-4D23-80B8-9E5ABDF12D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2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rrowheads="1"/>
          </p:cNvSpPr>
          <p:nvPr userDrawn="1"/>
        </p:nvSpPr>
        <p:spPr bwMode="auto">
          <a:xfrm>
            <a:off x="71438" y="76200"/>
            <a:ext cx="1295400" cy="1308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771525" y="76200"/>
            <a:ext cx="7610475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91430" rIns="91430" bIns="91430" anchor="ctr"/>
          <a:lstStyle/>
          <a:p>
            <a:pPr algn="ctr"/>
            <a:r>
              <a:rPr lang="en-US" sz="1200">
                <a:solidFill>
                  <a:srgbClr val="215A9F"/>
                </a:solidFill>
                <a:latin typeface="Trebuchet MS" pitchFamily="34" charset="0"/>
                <a:ea typeface="MS PGothic" pitchFamily="34" charset="-128"/>
              </a:rPr>
              <a:t>N A T I O N A L   O C E A N I C   A N D   A T M O S P H E R I C   A D M I N I S T R A T I O N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2" tIns="73144" rIns="36572" bIns="36572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sz="1800" smtClean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758113" y="76200"/>
            <a:ext cx="1314450" cy="1314450"/>
            <a:chOff x="72" y="84"/>
            <a:chExt cx="828" cy="828"/>
          </a:xfrm>
        </p:grpSpPr>
        <p:sp>
          <p:nvSpPr>
            <p:cNvPr id="7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8" name="Picture 11" descr="NOAA seal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87313" y="82550"/>
            <a:ext cx="1295400" cy="1298575"/>
            <a:chOff x="4560" y="3448"/>
            <a:chExt cx="541" cy="536"/>
          </a:xfrm>
        </p:grpSpPr>
        <p:sp>
          <p:nvSpPr>
            <p:cNvPr id="10" name="Oval 11"/>
            <p:cNvSpPr>
              <a:spLocks noChangeArrowheads="1"/>
            </p:cNvSpPr>
            <p:nvPr userDrawn="1"/>
          </p:nvSpPr>
          <p:spPr bwMode="auto">
            <a:xfrm>
              <a:off x="4560" y="3448"/>
              <a:ext cx="541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460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3" y="6583363"/>
            <a:ext cx="2133601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363"/>
            <a:ext cx="46482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075"/>
            <a:ext cx="21336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789414A-63ED-4E74-8E1B-99B4074F75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31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93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20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4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56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39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92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98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13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41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50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83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rrowheads="1"/>
          </p:cNvSpPr>
          <p:nvPr userDrawn="1"/>
        </p:nvSpPr>
        <p:spPr bwMode="auto">
          <a:xfrm>
            <a:off x="71438" y="76200"/>
            <a:ext cx="1295400" cy="1308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771525" y="76200"/>
            <a:ext cx="7610475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91430" rIns="91430" bIns="91430" anchor="ctr"/>
          <a:lstStyle/>
          <a:p>
            <a:pPr algn="ctr"/>
            <a:r>
              <a:rPr lang="en-US" sz="1200">
                <a:solidFill>
                  <a:srgbClr val="215A9F"/>
                </a:solidFill>
                <a:latin typeface="Trebuchet MS" pitchFamily="34" charset="0"/>
                <a:ea typeface="MS PGothic" pitchFamily="34" charset="-128"/>
              </a:rPr>
              <a:t>N A T I O N A L   O C E A N I C   A N D   A T M O S P H E R I C   A D M I N I S T R A T I O N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2" tIns="73144" rIns="36572" bIns="36572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sz="1800" smtClean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758113" y="76200"/>
            <a:ext cx="1314450" cy="1314450"/>
            <a:chOff x="72" y="84"/>
            <a:chExt cx="828" cy="828"/>
          </a:xfrm>
        </p:grpSpPr>
        <p:sp>
          <p:nvSpPr>
            <p:cNvPr id="7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8" name="Picture 11" descr="NOAA seal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87313" y="82550"/>
            <a:ext cx="1295400" cy="1298575"/>
            <a:chOff x="4560" y="3448"/>
            <a:chExt cx="541" cy="536"/>
          </a:xfrm>
        </p:grpSpPr>
        <p:sp>
          <p:nvSpPr>
            <p:cNvPr id="10" name="Oval 11"/>
            <p:cNvSpPr>
              <a:spLocks noChangeArrowheads="1"/>
            </p:cNvSpPr>
            <p:nvPr userDrawn="1"/>
          </p:nvSpPr>
          <p:spPr bwMode="auto">
            <a:xfrm>
              <a:off x="4560" y="3448"/>
              <a:ext cx="541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460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3" y="6583363"/>
            <a:ext cx="2133601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363"/>
            <a:ext cx="46482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075"/>
            <a:ext cx="21336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789414A-63ED-4E74-8E1B-99B4074F75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4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4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97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28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03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36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74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03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64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49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55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7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090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07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rrowheads="1"/>
          </p:cNvSpPr>
          <p:nvPr userDrawn="1"/>
        </p:nvSpPr>
        <p:spPr bwMode="auto">
          <a:xfrm>
            <a:off x="71438" y="76200"/>
            <a:ext cx="1295400" cy="1308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771525" y="76200"/>
            <a:ext cx="7610475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91430" rIns="91430" bIns="91430" anchor="ctr"/>
          <a:lstStyle/>
          <a:p>
            <a:pPr algn="ctr"/>
            <a:r>
              <a:rPr lang="en-US" sz="1200">
                <a:solidFill>
                  <a:srgbClr val="215A9F"/>
                </a:solidFill>
                <a:latin typeface="Trebuchet MS" pitchFamily="34" charset="0"/>
                <a:ea typeface="MS PGothic" pitchFamily="34" charset="-128"/>
              </a:rPr>
              <a:t>N A T I O N A L   O C E A N I C   A N D   A T M O S P H E R I C   A D M I N I S T R A T I O N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572" tIns="73144" rIns="36572" bIns="36572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sz="1800" smtClean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758113" y="76200"/>
            <a:ext cx="1314450" cy="1314450"/>
            <a:chOff x="72" y="84"/>
            <a:chExt cx="828" cy="828"/>
          </a:xfrm>
        </p:grpSpPr>
        <p:sp>
          <p:nvSpPr>
            <p:cNvPr id="7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8" name="Picture 11" descr="NOAA seal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87313" y="82550"/>
            <a:ext cx="1295400" cy="1298575"/>
            <a:chOff x="4560" y="3448"/>
            <a:chExt cx="541" cy="536"/>
          </a:xfrm>
        </p:grpSpPr>
        <p:sp>
          <p:nvSpPr>
            <p:cNvPr id="10" name="Oval 11"/>
            <p:cNvSpPr>
              <a:spLocks noChangeArrowheads="1"/>
            </p:cNvSpPr>
            <p:nvPr userDrawn="1"/>
          </p:nvSpPr>
          <p:spPr bwMode="auto">
            <a:xfrm>
              <a:off x="4560" y="3448"/>
              <a:ext cx="541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460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3" y="6583363"/>
            <a:ext cx="2133601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363"/>
            <a:ext cx="46482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075"/>
            <a:ext cx="2133600" cy="365125"/>
          </a:xfr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789414A-63ED-4E74-8E1B-99B4074F7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3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2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9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8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2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file:///I:\Presentations\Documents%20and%20Settings\LAVER\Desktop\acronym.ppt" TargetMode="External"/><Relationship Id="rId2" Type="http://schemas.openxmlformats.org/officeDocument/2006/relationships/image" Target="../media/image5.png"/><Relationship Id="rId1" Type="http://schemas.openxmlformats.org/officeDocument/2006/relationships/theme" Target="../theme/theme2.xml"/><Relationship Id="rId4" Type="http://schemas.openxmlformats.org/officeDocument/2006/relationships/image" Target="../media/image6.wmf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2133600" y="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458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1D314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3"/>
        </a:buBlip>
        <a:defRPr sz="28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4"/>
        </a:buBlip>
        <a:defRPr sz="24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5"/>
        </a:buBlip>
        <a:defRPr sz="20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>
              <a:defRPr/>
            </a:pPr>
            <a:fld id="{61E3E6EB-6808-4727-8F20-51B26F076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Last Updated: 4/25/2011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7D37862-DE35-4BB8-9DAF-D97A5B83E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>
              <a:defRPr/>
            </a:pPr>
            <a:fld id="{0A8B9748-18D9-4D37-B116-D1C9689AD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Last Updated: 5/8/2012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E27552E-53BC-4EAE-8C65-7334B42E7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7B3F130C-0609-42F1-8A9F-0D9A27629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D9A6B5D4-DED0-4963-8BEE-715FC6AB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76451CD-2884-4449-9FEC-412D5495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2133600" y="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458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1D314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D314E"/>
          </a:solidFill>
          <a:latin typeface="TradeGothicBoldCondTwenty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3"/>
        </a:buBlip>
        <a:defRPr sz="28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4"/>
        </a:buBlip>
        <a:defRPr sz="24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5"/>
        </a:buBlip>
        <a:defRPr sz="20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9FBF242-CF20-4C4A-851D-6E0A5A311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Last Updated: 5/8/2012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9A04674-08D7-47CA-8D3D-2778D138A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5" r:id="rId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987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0F14C3C-E5CF-49B9-8783-5526D3C52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7" descr="NOA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2550"/>
            <a:ext cx="914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NWS">
            <a:hlinkClick r:id="rId3" action="ppaction://hlinkpres?slideindex=1&amp;slidetitle=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Last Updated: 5/8/2012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B8F160E-8D08-40C5-B82A-64536D27F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Last Updated: 5/8/2012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B8F160E-8D08-40C5-B82A-64536D27F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8051"/>
      </p:ext>
    </p:extLst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57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76" r:id="rId1"/>
    <p:sldLayoutId id="2147487277" r:id="rId2"/>
    <p:sldLayoutId id="2147487278" r:id="rId3"/>
    <p:sldLayoutId id="2147487279" r:id="rId4"/>
    <p:sldLayoutId id="2147487280" r:id="rId5"/>
    <p:sldLayoutId id="2147487281" r:id="rId6"/>
    <p:sldLayoutId id="2147487282" r:id="rId7"/>
    <p:sldLayoutId id="2147487283" r:id="rId8"/>
    <p:sldLayoutId id="2147487284" r:id="rId9"/>
    <p:sldLayoutId id="2147487285" r:id="rId10"/>
    <p:sldLayoutId id="2147487286" r:id="rId11"/>
    <p:sldLayoutId id="21474873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91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74" r:id="rId1"/>
    <p:sldLayoutId id="2147487375" r:id="rId2"/>
    <p:sldLayoutId id="2147487376" r:id="rId3"/>
    <p:sldLayoutId id="2147487377" r:id="rId4"/>
    <p:sldLayoutId id="2147487378" r:id="rId5"/>
    <p:sldLayoutId id="2147487379" r:id="rId6"/>
    <p:sldLayoutId id="2147487380" r:id="rId7"/>
    <p:sldLayoutId id="2147487381" r:id="rId8"/>
    <p:sldLayoutId id="2147487382" r:id="rId9"/>
    <p:sldLayoutId id="2147487383" r:id="rId10"/>
    <p:sldLayoutId id="2147487384" r:id="rId11"/>
    <p:sldLayoutId id="2147487385" r:id="rId12"/>
    <p:sldLayoutId id="21474873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24B95B-38A4-4562-867A-F926946A0B9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045F8D-06AD-4C7D-90F7-7B0CDABA0A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12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88" r:id="rId1"/>
    <p:sldLayoutId id="2147487389" r:id="rId2"/>
    <p:sldLayoutId id="2147487390" r:id="rId3"/>
    <p:sldLayoutId id="2147487391" r:id="rId4"/>
    <p:sldLayoutId id="2147487392" r:id="rId5"/>
    <p:sldLayoutId id="2147487393" r:id="rId6"/>
    <p:sldLayoutId id="2147487394" r:id="rId7"/>
    <p:sldLayoutId id="2147487395" r:id="rId8"/>
    <p:sldLayoutId id="2147487396" r:id="rId9"/>
    <p:sldLayoutId id="2147487397" r:id="rId10"/>
    <p:sldLayoutId id="2147487398" r:id="rId11"/>
    <p:sldLayoutId id="21474873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A80353-6AFD-419C-9E93-6DD3CB48B8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CAFEDD-BBC4-4348-B2E0-F2D4EE061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87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01" r:id="rId1"/>
    <p:sldLayoutId id="2147487402" r:id="rId2"/>
    <p:sldLayoutId id="2147487403" r:id="rId3"/>
    <p:sldLayoutId id="2147487404" r:id="rId4"/>
    <p:sldLayoutId id="2147487405" r:id="rId5"/>
    <p:sldLayoutId id="2147487406" r:id="rId6"/>
    <p:sldLayoutId id="2147487407" r:id="rId7"/>
    <p:sldLayoutId id="2147487408" r:id="rId8"/>
    <p:sldLayoutId id="2147487409" r:id="rId9"/>
    <p:sldLayoutId id="2147487410" r:id="rId10"/>
    <p:sldLayoutId id="2147487411" r:id="rId11"/>
    <p:sldLayoutId id="21474874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100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ooter Placeholder 6"/>
          <p:cNvSpPr txBox="1">
            <a:spLocks noGrp="1"/>
          </p:cNvSpPr>
          <p:nvPr userDrawn="1"/>
        </p:nvSpPr>
        <p:spPr bwMode="auto">
          <a:xfrm>
            <a:off x="685800" y="6553200"/>
            <a:ext cx="17526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 Narrow" pitchFamily="34" charset="0"/>
              </a:rPr>
              <a:t>National Climate Service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1CD455D-D680-4116-B9A9-CABB31A8D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NOAA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OMMER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302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124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ooter Placeholder 6"/>
          <p:cNvSpPr txBox="1">
            <a:spLocks noGrp="1"/>
          </p:cNvSpPr>
          <p:nvPr userDrawn="1"/>
        </p:nvSpPr>
        <p:spPr bwMode="auto">
          <a:xfrm>
            <a:off x="685800" y="6553200"/>
            <a:ext cx="17526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 Narrow" pitchFamily="34" charset="0"/>
              </a:rPr>
              <a:t>National Climate Service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5E7B9D5-8CBF-44DF-8701-892F8BF89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7" descr="NOAA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COMMER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302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148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ooter Placeholder 6"/>
          <p:cNvSpPr txBox="1">
            <a:spLocks noGrp="1"/>
          </p:cNvSpPr>
          <p:nvPr userDrawn="1"/>
        </p:nvSpPr>
        <p:spPr bwMode="auto">
          <a:xfrm>
            <a:off x="685800" y="6553200"/>
            <a:ext cx="17526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 Narrow" pitchFamily="34" charset="0"/>
              </a:rPr>
              <a:t>National Climate Service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4D35958-E392-4BDA-B90C-0B9AFC92F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NOAA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COMMER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302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172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ooter Placeholder 6"/>
          <p:cNvSpPr txBox="1">
            <a:spLocks noGrp="1"/>
          </p:cNvSpPr>
          <p:nvPr userDrawn="1"/>
        </p:nvSpPr>
        <p:spPr bwMode="auto">
          <a:xfrm>
            <a:off x="685800" y="6553200"/>
            <a:ext cx="17526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 Narrow" pitchFamily="34" charset="0"/>
              </a:rPr>
              <a:t>National Climate Service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BAE7417-9874-4843-8684-646163F41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5" name="Picture 7" descr="NOAA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COMMER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302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196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ooter Placeholder 6"/>
          <p:cNvSpPr txBox="1">
            <a:spLocks noGrp="1"/>
          </p:cNvSpPr>
          <p:nvPr userDrawn="1"/>
        </p:nvSpPr>
        <p:spPr bwMode="auto">
          <a:xfrm>
            <a:off x="685800" y="6553200"/>
            <a:ext cx="17526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 Narrow" pitchFamily="34" charset="0"/>
              </a:rPr>
              <a:t>National Climate Service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DB2B441-E29F-4293-B6A6-D799BAEC0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9" name="Picture 7" descr="NOAA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OMMER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302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220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ooter Placeholder 6"/>
          <p:cNvSpPr txBox="1">
            <a:spLocks noGrp="1"/>
          </p:cNvSpPr>
          <p:nvPr userDrawn="1"/>
        </p:nvSpPr>
        <p:spPr bwMode="auto">
          <a:xfrm>
            <a:off x="685800" y="6553200"/>
            <a:ext cx="17526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 Narrow" pitchFamily="34" charset="0"/>
              </a:rPr>
              <a:t>National Climate Service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52E3F77-040D-4B70-B6DC-F11AC4184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3" name="Picture 7" descr="NOAA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COMMERC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302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244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ooter Placeholder 6"/>
          <p:cNvSpPr txBox="1">
            <a:spLocks noGrp="1"/>
          </p:cNvSpPr>
          <p:nvPr userDrawn="1"/>
        </p:nvSpPr>
        <p:spPr bwMode="auto">
          <a:xfrm>
            <a:off x="685800" y="6553200"/>
            <a:ext cx="17526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 Narrow" pitchFamily="34" charset="0"/>
              </a:rPr>
              <a:t>National Climate Service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98BADA3-8628-4EC9-A64F-6A39AABEE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>
          <a:xfrm>
            <a:off x="76200" y="1447801"/>
            <a:ext cx="8991600" cy="1371599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sz="4400" dirty="0" smtClean="0">
                <a:solidFill>
                  <a:srgbClr val="FF0000"/>
                </a:solidFill>
              </a:rPr>
              <a:t>Climate Prediction Center</a:t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dirty="0" smtClean="0">
                <a:solidFill>
                  <a:srgbClr val="FF0000"/>
                </a:solidFill>
              </a:rPr>
              <a:t>Review for FY 2013 </a:t>
            </a:r>
            <a:endParaRPr lang="en-US" sz="4400" u="sng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3219033"/>
            <a:ext cx="7848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 smtClean="0">
                <a:latin typeface="+mn-lt"/>
              </a:rPr>
              <a:t>Jon Gottschalck</a:t>
            </a:r>
          </a:p>
          <a:p>
            <a:pPr algn="ctr" eaLnBrk="1" hangingPunct="1"/>
            <a:endParaRPr lang="en-US" sz="2200" dirty="0">
              <a:latin typeface="+mn-lt"/>
            </a:endParaRPr>
          </a:p>
          <a:p>
            <a:pPr algn="ctr" eaLnBrk="1" hangingPunct="1"/>
            <a:r>
              <a:rPr lang="en-US" sz="2200" dirty="0" smtClean="0">
                <a:latin typeface="+mn-lt"/>
              </a:rPr>
              <a:t>Operational Prediction Branch</a:t>
            </a:r>
          </a:p>
          <a:p>
            <a:pPr algn="ctr" eaLnBrk="1" hangingPunct="1"/>
            <a:r>
              <a:rPr lang="en-US" sz="2200" dirty="0" smtClean="0">
                <a:latin typeface="+mn-lt"/>
              </a:rPr>
              <a:t>NWS / NCEP / Climate Prediction Center</a:t>
            </a:r>
          </a:p>
          <a:p>
            <a:pPr eaLnBrk="1" hangingPunct="1"/>
            <a:endParaRPr lang="en-US" sz="2200" dirty="0"/>
          </a:p>
          <a:p>
            <a:pPr algn="ctr" eaLnBrk="1" hangingPunct="1"/>
            <a:r>
              <a:rPr lang="en-US" sz="2200" dirty="0" smtClean="0">
                <a:latin typeface="+mn-lt"/>
              </a:rPr>
              <a:t>NCEP Production Review Meeting</a:t>
            </a:r>
          </a:p>
          <a:p>
            <a:pPr algn="ctr" eaLnBrk="1" hangingPunct="1"/>
            <a:r>
              <a:rPr lang="en-US" sz="2200" dirty="0" smtClean="0">
                <a:latin typeface="+mn-lt"/>
              </a:rPr>
              <a:t>College Park, MD</a:t>
            </a:r>
          </a:p>
          <a:p>
            <a:pPr algn="ctr" eaLnBrk="1" hangingPunct="1"/>
            <a:r>
              <a:rPr lang="en-US" sz="2200" dirty="0" smtClean="0">
                <a:latin typeface="+mn-lt"/>
              </a:rPr>
              <a:t>December 3-5,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Long Range Outlooks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0" y="1371600"/>
            <a:ext cx="1682705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</a:rPr>
              <a:t>Temperature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9331"/>
              </p:ext>
            </p:extLst>
          </p:nvPr>
        </p:nvGraphicFramePr>
        <p:xfrm>
          <a:off x="152400" y="4902200"/>
          <a:ext cx="4343401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1905000"/>
                <a:gridCol w="685801"/>
              </a:tblGrid>
              <a:tr h="309880">
                <a:tc>
                  <a:txBody>
                    <a:bodyPr/>
                    <a:lstStyle/>
                    <a:p>
                      <a:r>
                        <a:rPr lang="en-US" dirty="0" smtClean="0"/>
                        <a:t>Outlook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Averaging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HSS</a:t>
                      </a:r>
                      <a:endParaRPr lang="en-US" dirty="0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r>
                        <a:rPr lang="en-US" dirty="0" smtClean="0"/>
                        <a:t>Seasonal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27.5</a:t>
                      </a:r>
                      <a:endParaRPr lang="en-US" dirty="0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r>
                        <a:rPr lang="en-US" dirty="0" smtClean="0"/>
                        <a:t>Monthly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25.4</a:t>
                      </a:r>
                      <a:endParaRPr lang="en-US" dirty="0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r>
                        <a:rPr lang="en-US" dirty="0" smtClean="0"/>
                        <a:t>Revised Monthly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43.2</a:t>
                      </a:r>
                      <a:endParaRPr lang="en-US" dirty="0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r>
                        <a:rPr lang="en-US" dirty="0" smtClean="0"/>
                        <a:t>Seasonal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1995-2013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093799" y="1371600"/>
            <a:ext cx="1678601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</a:rPr>
              <a:t>Precipitation</a:t>
            </a:r>
            <a:endParaRPr lang="en-US" sz="21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310915"/>
              </p:ext>
            </p:extLst>
          </p:nvPr>
        </p:nvGraphicFramePr>
        <p:xfrm>
          <a:off x="4648199" y="4902200"/>
          <a:ext cx="4343401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16332"/>
                <a:gridCol w="1841269"/>
                <a:gridCol w="685800"/>
              </a:tblGrid>
              <a:tr h="340360">
                <a:tc>
                  <a:txBody>
                    <a:bodyPr/>
                    <a:lstStyle/>
                    <a:p>
                      <a:r>
                        <a:rPr lang="en-US" dirty="0" smtClean="0"/>
                        <a:t>Outlook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Averaging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HSS</a:t>
                      </a:r>
                      <a:endParaRPr lang="en-US" dirty="0"/>
                    </a:p>
                  </a:txBody>
                  <a:tcPr/>
                </a:tc>
              </a:tr>
              <a:tr h="340360">
                <a:tc>
                  <a:txBody>
                    <a:bodyPr/>
                    <a:lstStyle/>
                    <a:p>
                      <a:r>
                        <a:rPr lang="en-US" dirty="0" smtClean="0"/>
                        <a:t>Seasonal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19.5</a:t>
                      </a:r>
                      <a:endParaRPr lang="en-US" dirty="0"/>
                    </a:p>
                  </a:txBody>
                  <a:tcPr/>
                </a:tc>
              </a:tr>
              <a:tr h="340360">
                <a:tc>
                  <a:txBody>
                    <a:bodyPr/>
                    <a:lstStyle/>
                    <a:p>
                      <a:r>
                        <a:rPr lang="en-US" dirty="0" smtClean="0"/>
                        <a:t>Monthly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17.0</a:t>
                      </a:r>
                      <a:endParaRPr lang="en-US" dirty="0"/>
                    </a:p>
                  </a:txBody>
                  <a:tcPr/>
                </a:tc>
              </a:tr>
              <a:tr h="340360">
                <a:tc>
                  <a:txBody>
                    <a:bodyPr/>
                    <a:lstStyle/>
                    <a:p>
                      <a:r>
                        <a:rPr lang="en-US" dirty="0" smtClean="0"/>
                        <a:t>Revised Monthly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31.6</a:t>
                      </a:r>
                      <a:endParaRPr lang="en-US" dirty="0"/>
                    </a:p>
                  </a:txBody>
                  <a:tcPr/>
                </a:tc>
              </a:tr>
              <a:tr h="340360">
                <a:tc>
                  <a:txBody>
                    <a:bodyPr/>
                    <a:lstStyle/>
                    <a:p>
                      <a:r>
                        <a:rPr lang="en-US" dirty="0" smtClean="0"/>
                        <a:t>Seasonal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1995-2013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1410"/>
            <a:ext cx="4114800" cy="29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63843"/>
            <a:ext cx="4138992" cy="300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826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3900" dirty="0" smtClean="0">
                <a:latin typeface="+mn-lt"/>
              </a:rPr>
              <a:t>Global Tropics Hazards Outlook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5290"/>
            <a:ext cx="4648199" cy="36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87" y="5027474"/>
            <a:ext cx="44958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Factors include ENSO, MJO, ER and Kelvin waves, statistical forecast tools (C-LIM, etc.), dynamical model output   </a:t>
            </a:r>
          </a:p>
          <a:p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Weekly coordination with SUNY, CICS, JTWC, NHC, NPS and NWS regions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7147" r="9522" b="37139"/>
          <a:stretch/>
        </p:blipFill>
        <p:spPr bwMode="auto">
          <a:xfrm>
            <a:off x="4602266" y="1488440"/>
            <a:ext cx="4525108" cy="392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223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GTH Outlook </a:t>
            </a:r>
            <a:r>
              <a:rPr lang="en-US" sz="4000" dirty="0" smtClean="0">
                <a:latin typeface="+mn-lt"/>
              </a:rPr>
              <a:t>TC Verification</a:t>
            </a:r>
            <a:endParaRPr lang="en-US" sz="40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426170"/>
            <a:ext cx="113736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Atlantic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1709" y="1420629"/>
            <a:ext cx="15608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East Pacific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56262"/>
            <a:ext cx="4495800" cy="32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2" y="1965206"/>
            <a:ext cx="4495800" cy="32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216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+mn-lt"/>
              </a:rPr>
              <a:t>NOAA Seasonal Hurricane Outlook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t="3808" r="8703" b="27268"/>
          <a:stretch/>
        </p:blipFill>
        <p:spPr bwMode="auto">
          <a:xfrm>
            <a:off x="76200" y="1447800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657600"/>
            <a:ext cx="3924300" cy="313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7982" y="1447800"/>
            <a:ext cx="3979817" cy="2000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prstClr val="black"/>
                </a:solidFill>
                <a:latin typeface="Calibri"/>
              </a:rPr>
              <a:t>Observed numbers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Named storms:  	     </a:t>
            </a:r>
            <a:r>
              <a:rPr lang="en-US" sz="2000" b="1" dirty="0" smtClean="0">
                <a:solidFill>
                  <a:srgbClr val="00B050"/>
                </a:solidFill>
                <a:latin typeface="Calibri"/>
              </a:rPr>
              <a:t>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Hurricanes: 	      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Major Hurricanes	:     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ACE:		     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36% of median</a:t>
            </a:r>
          </a:p>
        </p:txBody>
      </p:sp>
    </p:spTree>
    <p:extLst>
      <p:ext uri="{BB962C8B-B14F-4D97-AF65-F5344CB8AC3E}">
        <p14:creationId xmlns:p14="http://schemas.microsoft.com/office/powerpoint/2010/main" val="4163615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5240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Brief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limate conditions overview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Review of CPC official forecasts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Additional model evaluations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Some new activities during FY 2013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287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447800"/>
            <a:ext cx="8381992" cy="2397326"/>
            <a:chOff x="103206" y="640080"/>
            <a:chExt cx="9056809" cy="30175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79"/>
            <a:stretch/>
          </p:blipFill>
          <p:spPr>
            <a:xfrm>
              <a:off x="3129704" y="640080"/>
              <a:ext cx="2980412" cy="30175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21"/>
            <a:stretch/>
          </p:blipFill>
          <p:spPr>
            <a:xfrm>
              <a:off x="6172200" y="640080"/>
              <a:ext cx="2987815" cy="30175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12"/>
            <a:stretch/>
          </p:blipFill>
          <p:spPr>
            <a:xfrm>
              <a:off x="103206" y="640080"/>
              <a:ext cx="2970371" cy="301752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4876800" y="2392680"/>
              <a:ext cx="304800" cy="5048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953000" y="2897504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CFSv2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7772400" y="2468880"/>
              <a:ext cx="304800" cy="5048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772400" y="295167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CFSv2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CFS Nino3.4 Forecasts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8756" r="8121" b="52222"/>
          <a:stretch/>
        </p:blipFill>
        <p:spPr>
          <a:xfrm>
            <a:off x="304800" y="3845126"/>
            <a:ext cx="8534392" cy="3007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638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libri"/>
              </a:rPr>
              <a:t>CFSv2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9407" y="6491142"/>
            <a:ext cx="24348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Courtesy: </a:t>
            </a:r>
            <a:r>
              <a:rPr lang="en-US" sz="1800" dirty="0" err="1" smtClean="0"/>
              <a:t>Wanqiu</a:t>
            </a:r>
            <a:r>
              <a:rPr lang="en-US" sz="1800" dirty="0" smtClean="0"/>
              <a:t> Wang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9953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CFS Sea Ice Forecasts</a:t>
            </a:r>
          </a:p>
        </p:txBody>
      </p:sp>
      <p:pic>
        <p:nvPicPr>
          <p:cNvPr id="6" name="Picture 4" descr="http://www.arcus.org/files/search/sea-ice-outlook/2013/07/images/summary/sio_july_fig1re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4544" r="246" b="2729"/>
          <a:stretch/>
        </p:blipFill>
        <p:spPr bwMode="auto">
          <a:xfrm>
            <a:off x="381000" y="1447800"/>
            <a:ext cx="6749228" cy="529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838200" y="2667000"/>
            <a:ext cx="60198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796228" y="2133600"/>
            <a:ext cx="2057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Calibri"/>
              </a:rPr>
              <a:t>Obs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=5.35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19600" y="2514600"/>
            <a:ext cx="304800" cy="587136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625028" y="2057400"/>
            <a:ext cx="165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CFSv2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2808" y="6396335"/>
            <a:ext cx="31811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Courtesy: </a:t>
            </a:r>
            <a:r>
              <a:rPr lang="en-US" dirty="0" err="1" smtClean="0"/>
              <a:t>Wanqiu</a:t>
            </a:r>
            <a:r>
              <a:rPr lang="en-US" dirty="0" smtClean="0"/>
              <a:t>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81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MJO Index Evaluation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r="-465"/>
          <a:stretch/>
        </p:blipFill>
        <p:spPr bwMode="auto">
          <a:xfrm>
            <a:off x="15240" y="3549535"/>
            <a:ext cx="310896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" y="1409930"/>
            <a:ext cx="2895600" cy="20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3514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500" y="1905000"/>
            <a:ext cx="23622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Benchmarks for </a:t>
            </a:r>
            <a:r>
              <a:rPr lang="en-US" sz="1800" i="1" u="sng" dirty="0" smtClean="0">
                <a:latin typeface="+mn-lt"/>
              </a:rPr>
              <a:t>r</a:t>
            </a:r>
            <a:r>
              <a:rPr lang="en-US" sz="1800" u="sng" dirty="0" smtClean="0">
                <a:latin typeface="+mn-lt"/>
              </a:rPr>
              <a:t> = 0.5</a:t>
            </a:r>
            <a:r>
              <a:rPr lang="en-US" sz="1800" dirty="0" smtClean="0">
                <a:latin typeface="+mn-lt"/>
              </a:rPr>
              <a:t>: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GFS: 	12 days</a:t>
            </a:r>
          </a:p>
          <a:p>
            <a:r>
              <a:rPr lang="en-US" sz="1800" dirty="0" smtClean="0">
                <a:latin typeface="+mn-lt"/>
              </a:rPr>
              <a:t>GEFS: 	14 days</a:t>
            </a:r>
          </a:p>
          <a:p>
            <a:r>
              <a:rPr lang="en-US" sz="1800" dirty="0" smtClean="0">
                <a:latin typeface="+mn-lt"/>
              </a:rPr>
              <a:t>CFS: 	21 days</a:t>
            </a:r>
            <a:endParaRPr lang="en-US" sz="1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8100" y="4038600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GFS: 12 days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GEFS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: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12 days</a:t>
            </a:r>
            <a:endParaRPr 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0967" y="431159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CFS: 16 days</a:t>
            </a:r>
            <a:endParaRPr lang="en-US" sz="18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640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84870"/>
            <a:ext cx="3783621" cy="267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19600" y="453222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Stratospheric Warming Event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3800" y="6211669"/>
            <a:ext cx="1600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Courtesy: Craig Long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55615"/>
            <a:ext cx="3769056" cy="26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72" y="4152900"/>
            <a:ext cx="3828872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8101" y="178505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7058" y="441356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 </a:t>
            </a:r>
            <a:r>
              <a:rPr lang="en-US" b="1" dirty="0" err="1" smtClean="0"/>
              <a:t>mb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42128" y="2931766"/>
            <a:ext cx="54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11" name="Arc 10"/>
          <p:cNvSpPr/>
          <p:nvPr/>
        </p:nvSpPr>
        <p:spPr>
          <a:xfrm>
            <a:off x="5395532" y="3352356"/>
            <a:ext cx="564503" cy="577334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5213" y="2869007"/>
            <a:ext cx="114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Day 1 </a:t>
            </a:r>
            <a:r>
              <a:rPr lang="en-US" b="1" dirty="0" err="1" smtClean="0"/>
              <a:t>Fcst</a:t>
            </a:r>
            <a:endParaRPr lang="en-US" b="1" dirty="0"/>
          </a:p>
        </p:txBody>
      </p:sp>
      <p:sp>
        <p:nvSpPr>
          <p:cNvPr id="15" name="Arc 14"/>
          <p:cNvSpPr/>
          <p:nvPr/>
        </p:nvSpPr>
        <p:spPr>
          <a:xfrm>
            <a:off x="3702697" y="3276600"/>
            <a:ext cx="564503" cy="577334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15590" y="1429602"/>
            <a:ext cx="125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Day 45 </a:t>
            </a:r>
            <a:r>
              <a:rPr lang="en-US" b="1" dirty="0" err="1" smtClean="0"/>
              <a:t>Fcst</a:t>
            </a:r>
            <a:endParaRPr lang="en-US" b="1" dirty="0"/>
          </a:p>
        </p:txBody>
      </p:sp>
      <p:sp>
        <p:nvSpPr>
          <p:cNvPr id="17" name="Arc 16"/>
          <p:cNvSpPr/>
          <p:nvPr/>
        </p:nvSpPr>
        <p:spPr>
          <a:xfrm flipH="1">
            <a:off x="6491707" y="1614268"/>
            <a:ext cx="447765" cy="393563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607808" y="1447800"/>
            <a:ext cx="2897392" cy="2678672"/>
            <a:chOff x="2195238" y="1181100"/>
            <a:chExt cx="5155638" cy="4766446"/>
          </a:xfrm>
        </p:grpSpPr>
        <p:grpSp>
          <p:nvGrpSpPr>
            <p:cNvPr id="19" name="Group 18"/>
            <p:cNvGrpSpPr/>
            <p:nvPr/>
          </p:nvGrpSpPr>
          <p:grpSpPr>
            <a:xfrm>
              <a:off x="2195238" y="1181100"/>
              <a:ext cx="5155638" cy="4766446"/>
              <a:chOff x="2195238" y="1181100"/>
              <a:chExt cx="5155638" cy="4766446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195238" y="1181100"/>
                <a:ext cx="5155638" cy="4766446"/>
                <a:chOff x="2195238" y="1047750"/>
                <a:chExt cx="5155638" cy="4766446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3124200" y="1472184"/>
                  <a:ext cx="3275049" cy="4047524"/>
                  <a:chOff x="4443970" y="1362676"/>
                  <a:chExt cx="3275049" cy="4047524"/>
                </a:xfrm>
              </p:grpSpPr>
              <p:pic>
                <p:nvPicPr>
                  <p:cNvPr id="29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989" t="9913" r="69643" b="5762"/>
                  <a:stretch/>
                </p:blipFill>
                <p:spPr bwMode="auto">
                  <a:xfrm>
                    <a:off x="5779008" y="1366486"/>
                    <a:ext cx="1940011" cy="40159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6021" t="9945" r="9968" b="5067"/>
                  <a:stretch/>
                </p:blipFill>
                <p:spPr bwMode="auto">
                  <a:xfrm>
                    <a:off x="4443970" y="1362676"/>
                    <a:ext cx="1334530" cy="40475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9976"/>
                <a:stretch/>
              </p:blipFill>
              <p:spPr bwMode="auto">
                <a:xfrm>
                  <a:off x="2195238" y="1047750"/>
                  <a:ext cx="954775" cy="476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5"/>
                <p:cNvPicPr preferRelativeResize="0">
                  <a:picLocks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57" t="93817" r="12400"/>
                <a:stretch/>
              </p:blipFill>
              <p:spPr bwMode="auto">
                <a:xfrm>
                  <a:off x="2286000" y="5519708"/>
                  <a:ext cx="5029200" cy="294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2337735" y="1097518"/>
                  <a:ext cx="5013141" cy="49289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CPC Polar Temp Time Series 2012-2013</a:t>
                  </a: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124200" y="3143250"/>
                  <a:ext cx="330354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3150013" y="2438400"/>
                <a:ext cx="3303549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095700" y="4038600"/>
                <a:ext cx="3303549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2248930" y="1210962"/>
              <a:ext cx="5066270" cy="4720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086600" y="2749659"/>
            <a:ext cx="198119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CFS forecasts of early Jan 2013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10504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5240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Brief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limate conditions overview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Review of CPC official forecasts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Additional model evaluations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Some new activities during FY 2013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785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5240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Brief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limate conditions overview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Review of CPC official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outlooks</a:t>
            </a: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Additional model evaluations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Some new activities during FY 2013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Monthly Drought Outlook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1721584"/>
            <a:ext cx="358140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09538" indent="-109538">
              <a:buFont typeface="Arial" pitchFamily="34" charset="0"/>
              <a:buChar char="•"/>
            </a:pPr>
            <a:r>
              <a:rPr lang="en-US" sz="2000" dirty="0" smtClean="0">
                <a:latin typeface="+mn-lt"/>
                <a:sym typeface="Wingdings" pitchFamily="2" charset="2"/>
              </a:rPr>
              <a:t> Introduced monthly drought outlook in June 2013</a:t>
            </a:r>
          </a:p>
          <a:p>
            <a:pPr marL="109538" indent="-109538">
              <a:buFont typeface="Arial" pitchFamily="34" charset="0"/>
              <a:buChar char="•"/>
            </a:pPr>
            <a:endParaRPr lang="en-US" sz="2000" dirty="0">
              <a:latin typeface="+mn-lt"/>
              <a:sym typeface="Wingdings" pitchFamily="2" charset="2"/>
            </a:endParaRPr>
          </a:p>
          <a:p>
            <a:pPr marL="109538" indent="-109538">
              <a:buFont typeface="Arial" pitchFamily="34" charset="0"/>
              <a:buChar char="•"/>
            </a:pPr>
            <a:r>
              <a:rPr lang="en-US" sz="2000" dirty="0" smtClean="0">
                <a:latin typeface="+mn-lt"/>
                <a:sym typeface="Wingdings" pitchFamily="2" charset="2"/>
              </a:rPr>
              <a:t> Changes in drought tendency categories this past </a:t>
            </a:r>
            <a:r>
              <a:rPr lang="en-US" sz="2000" dirty="0" smtClean="0">
                <a:latin typeface="+mn-lt"/>
                <a:sym typeface="Wingdings" pitchFamily="2" charset="2"/>
              </a:rPr>
              <a:t>year</a:t>
            </a:r>
            <a:endParaRPr lang="en-US" sz="2000" dirty="0" smtClean="0">
              <a:latin typeface="+mn-lt"/>
              <a:sym typeface="Wingdings" pitchFamily="2" charset="2"/>
            </a:endParaRPr>
          </a:p>
        </p:txBody>
      </p:sp>
      <p:pic>
        <p:nvPicPr>
          <p:cNvPr id="1026" name="Picture 2" descr="http://www.cpc.ncep.noaa.gov/products/expert_assessment/month_drou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5486400" cy="42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74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ESRL Reforecast Dataset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628" y="1380309"/>
            <a:ext cx="48843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CPC developing operational tools based on new ESRL reforecast dataset, some preliminary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realtime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verification</a:t>
            </a:r>
            <a:endParaRPr lang="en-US" sz="2000" dirty="0">
              <a:solidFill>
                <a:prstClr val="black"/>
              </a:solidFill>
              <a:latin typeface="Calibri"/>
              <a:sym typeface="Wingdings" pitchFamily="2" charset="2"/>
            </a:endParaRPr>
          </a:p>
        </p:txBody>
      </p:sp>
      <p:pic>
        <p:nvPicPr>
          <p:cNvPr id="4" name="Picture 2" descr="http://www2.cpc.ncep.noaa.gov/export/cpccfnfs/forecasts/models/all_ranges/global/calibrated/gefs/2013/09/28/00/gefs_precip_20130928_00z_d06_d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39" y="2514600"/>
            <a:ext cx="4570861" cy="392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2.cpc.ncep.noaa.gov/export/cpccfnfs/forecasts/models/all_ranges/global/calibrated/gefs/2013/09/28/00/gefs_temp_2m_20130928_00z_d06_d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528720" cy="388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946468" y="1548017"/>
            <a:ext cx="3962400" cy="677108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900" u="sng" dirty="0" smtClean="0">
                <a:solidFill>
                  <a:srgbClr val="FFFF00"/>
                </a:solidFill>
                <a:latin typeface="Calibri"/>
              </a:rPr>
              <a:t>Reforecast session</a:t>
            </a:r>
            <a:r>
              <a:rPr lang="en-US" sz="1900" dirty="0" smtClean="0">
                <a:solidFill>
                  <a:srgbClr val="FFFF00"/>
                </a:solidFill>
                <a:latin typeface="Calibri"/>
              </a:rPr>
              <a:t>: Mike Charles will present CPC portion </a:t>
            </a:r>
          </a:p>
        </p:txBody>
      </p:sp>
    </p:spTree>
    <p:extLst>
      <p:ext uri="{BB962C8B-B14F-4D97-AF65-F5344CB8AC3E}">
        <p14:creationId xmlns:p14="http://schemas.microsoft.com/office/powerpoint/2010/main" val="950569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2" t="7328" r="6759" b="4743"/>
          <a:stretch/>
        </p:blipFill>
        <p:spPr bwMode="auto">
          <a:xfrm>
            <a:off x="5334000" y="2590800"/>
            <a:ext cx="3768288" cy="263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+mn-lt"/>
              </a:rPr>
              <a:t>Probabilistic U.S. Hazards Outlook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339" y="1440649"/>
            <a:ext cx="8991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CPC is developing experimental probabilistic U.S. Hazards outlook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Approach is to do variable by variable, starting with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GEFS ESRL Reforecast pivotal for this product  </a:t>
            </a:r>
            <a:endParaRPr lang="en-US" dirty="0">
              <a:solidFill>
                <a:prstClr val="black"/>
              </a:solidFill>
              <a:latin typeface="Calibri"/>
              <a:sym typeface="Wingdings" pitchFamily="2" charset="2"/>
            </a:endParaRPr>
          </a:p>
        </p:txBody>
      </p:sp>
      <p:pic>
        <p:nvPicPr>
          <p:cNvPr id="5122" name="Picture 2" descr="C:\Users\jon.gottschalck\Documents\Meetings\NCEP_Production Review\2013\probhazl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510" y="2743200"/>
            <a:ext cx="40813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on.gottschalck\Documents\Meetings\NCEP_Production Review\2013\ProbHazardsTempOnly_Timeseries_MikeH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3375" r="1936" b="38096"/>
          <a:stretch/>
        </p:blipFill>
        <p:spPr bwMode="auto">
          <a:xfrm>
            <a:off x="41480" y="2590800"/>
            <a:ext cx="3749040" cy="34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2743200" cy="21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forecast.weather.gov/wwamap/png/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86375"/>
            <a:ext cx="2514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43" y="5286375"/>
            <a:ext cx="2516339" cy="157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448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New Web Page and Videos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397727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CPC is rolling out a new web page in phases, first portion was main home page which is under review and public comment  </a:t>
            </a:r>
            <a:endParaRPr lang="en-US" dirty="0">
              <a:solidFill>
                <a:prstClr val="black"/>
              </a:solidFill>
              <a:latin typeface="Calibri"/>
              <a:sym typeface="Wingdings" pitchFamily="2" charset="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4" t="12345" r="10467" b="7738"/>
          <a:stretch/>
        </p:blipFill>
        <p:spPr bwMode="auto">
          <a:xfrm>
            <a:off x="108856" y="2819400"/>
            <a:ext cx="463890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0" t="21442" r="24179" b="29420"/>
          <a:stretch/>
        </p:blipFill>
        <p:spPr bwMode="auto">
          <a:xfrm>
            <a:off x="4766809" y="2971799"/>
            <a:ext cx="4298813" cy="341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326" y="2228724"/>
            <a:ext cx="471109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http://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www.cpcpara.ncep.noaa.gov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86886" y="2512199"/>
            <a:ext cx="305865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Climate Related Videos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69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Other Items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339" y="1484194"/>
            <a:ext cx="89916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Held 38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Climate Diagnostics and Prediction Workshop at NCWCP in October 2013</a:t>
            </a: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CPC contributing to NWS IDP GIS Project, Ken </a:t>
            </a:r>
            <a:r>
              <a:rPr lang="en-US" dirty="0" err="1" smtClean="0">
                <a:latin typeface="+mn-lt"/>
              </a:rPr>
              <a:t>Pelman</a:t>
            </a:r>
            <a:r>
              <a:rPr lang="en-US" dirty="0" smtClean="0">
                <a:latin typeface="+mn-lt"/>
              </a:rPr>
              <a:t> is co-Project Manager allowing CPC to take a leading role in creating a NOAA-wide enterprise geospatial dissemination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Operational product timeliness was 99.8% during </a:t>
            </a:r>
            <a:r>
              <a:rPr lang="en-US" dirty="0" smtClean="0">
                <a:latin typeface="+mn-lt"/>
              </a:rPr>
              <a:t>FY2013</a:t>
            </a:r>
            <a:endParaRPr lang="en-US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CPC wide team to outline necessary steps to work towards experimental Week 3-4 forecast products (scientific basis, format, content, release frequency, etc.)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8855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://www.cpc.ncep.noaa.gov/products/predictions/814day/814temp.new.gif"/>
          <p:cNvSpPr>
            <a:spLocks noChangeAspect="1" noChangeArrowheads="1"/>
          </p:cNvSpPr>
          <p:nvPr/>
        </p:nvSpPr>
        <p:spPr bwMode="auto">
          <a:xfrm>
            <a:off x="63500" y="-136525"/>
            <a:ext cx="84709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atest 8 to 14 Day Temperature Outlook"/>
          <p:cNvSpPr>
            <a:spLocks noChangeAspect="1" noChangeArrowheads="1"/>
          </p:cNvSpPr>
          <p:nvPr/>
        </p:nvSpPr>
        <p:spPr bwMode="auto">
          <a:xfrm>
            <a:off x="63500" y="-136525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18580" y="533400"/>
            <a:ext cx="5549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n-lt"/>
              </a:rPr>
              <a:t>Questions and Comments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978729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+mn-lt"/>
              </a:rPr>
              <a:t>Thank you for your attention</a:t>
            </a:r>
          </a:p>
          <a:p>
            <a:endParaRPr lang="en-US" sz="2800" u="sng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Feel free to contact me anytime via e-mail if you have comments or questions.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+mn-lt"/>
              </a:rPr>
              <a:t>Jon.Gottschalck@noaa.gov</a:t>
            </a:r>
            <a:endParaRPr lang="en-US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8647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6705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+mn-lt"/>
              </a:rPr>
              <a:t>Climate Conditions in FY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119633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44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Extended Range Outlooks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8638" y="1397727"/>
            <a:ext cx="1790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Calibri"/>
              </a:rPr>
              <a:t>Temperature</a:t>
            </a:r>
            <a:endParaRPr lang="en-US" u="sng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6245" y="1389018"/>
            <a:ext cx="1773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8000"/>
                </a:solidFill>
                <a:latin typeface="Calibri"/>
              </a:rPr>
              <a:t>Precipitation</a:t>
            </a:r>
            <a:endParaRPr lang="en-US" u="sng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5313"/>
            <a:ext cx="9144000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024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Combined Outlook Metric</a:t>
            </a:r>
          </a:p>
        </p:txBody>
      </p:sp>
      <p:pic>
        <p:nvPicPr>
          <p:cNvPr id="3" name="Picture 2" descr="http://www2.cpc.ncep.noaa.gov/products/verification/new_metric/verification_metric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3446"/>
            <a:ext cx="5447211" cy="40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638800"/>
            <a:ext cx="868679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Percent of forecasts above a given HSS threshold from extended- and long-range outlooks of temperature and precipitation outlooks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17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203" y="1523999"/>
            <a:ext cx="5440598" cy="407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Seasonal Drought Outlook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845" y="4495800"/>
            <a:ext cx="3555357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Metric is difference from persistence over all areas</a:t>
            </a:r>
          </a:p>
          <a:p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Verification is U.S. drought monitor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" y="1397727"/>
            <a:ext cx="3505200" cy="270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5943600"/>
            <a:ext cx="291740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Courtesy: Rich Tinker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65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6705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+mn-lt"/>
              </a:rPr>
              <a:t>El Nino-Southern Oscillation</a:t>
            </a:r>
            <a:endParaRPr lang="en-US" sz="4000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1" y="3381271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Aborted El Nino late 2012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ENSO neutral conditions during FY, although below normal SSTs prevailed for much of 2013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29101" r="8888" b="51016"/>
          <a:stretch/>
        </p:blipFill>
        <p:spPr bwMode="auto">
          <a:xfrm>
            <a:off x="4724400" y="1543050"/>
            <a:ext cx="4267200" cy="185623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8" descr="ENAreaGraphic"/>
          <p:cNvSpPr>
            <a:spLocks noChangeArrowheads="1"/>
          </p:cNvSpPr>
          <p:nvPr/>
        </p:nvSpPr>
        <p:spPr bwMode="auto">
          <a:xfrm>
            <a:off x="76200" y="1524000"/>
            <a:ext cx="4038600" cy="16002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67000" y="2286000"/>
            <a:ext cx="1981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95850" y="2781300"/>
            <a:ext cx="3962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505200"/>
            <a:ext cx="5207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1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+mn-lt"/>
              </a:rPr>
              <a:t>NOAA Seasonal Hurricane Outlook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2" b="-708"/>
          <a:stretch/>
        </p:blipFill>
        <p:spPr bwMode="auto">
          <a:xfrm>
            <a:off x="1" y="4077988"/>
            <a:ext cx="3733799" cy="20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21990"/>
            <a:ext cx="3352800" cy="195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60864" r="21837" b="-948"/>
          <a:stretch/>
        </p:blipFill>
        <p:spPr bwMode="auto">
          <a:xfrm>
            <a:off x="5717058" y="4495800"/>
            <a:ext cx="3426942" cy="23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1755" y="1447800"/>
            <a:ext cx="3718245" cy="2286000"/>
            <a:chOff x="91755" y="1447800"/>
            <a:chExt cx="3992563" cy="24688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63356"/>
            <a:stretch/>
          </p:blipFill>
          <p:spPr bwMode="auto">
            <a:xfrm>
              <a:off x="91755" y="1447800"/>
              <a:ext cx="3992563" cy="2468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828826" y="2331846"/>
              <a:ext cx="497790" cy="5650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H</a:t>
              </a:r>
              <a:endParaRPr lang="en-US" sz="2800" b="1" dirty="0"/>
            </a:p>
          </p:txBody>
        </p:sp>
        <p:sp>
          <p:nvSpPr>
            <p:cNvPr id="9" name="Oval 8"/>
            <p:cNvSpPr/>
            <p:nvPr/>
          </p:nvSpPr>
          <p:spPr>
            <a:xfrm rot="19967237">
              <a:off x="1358065" y="2669655"/>
              <a:ext cx="1371600" cy="3911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200" y="6320135"/>
            <a:ext cx="2763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Courtesy: Gerry Bell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2075329"/>
            <a:ext cx="14452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Dry northerly flow into MDR, large scale descent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9880" y="1406264"/>
            <a:ext cx="38202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Anomalous velocity potential</a:t>
            </a:r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3974068"/>
            <a:ext cx="43890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Anomalous shear and upper-air convergence</a:t>
            </a:r>
            <a:endParaRPr lang="en-US" sz="18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8214" y="4617121"/>
            <a:ext cx="1968844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Anomalously strong TUTT in western Atlantic and anomalously strong upper-level convergence in MDR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8208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9537" r="11050" b="46340"/>
          <a:stretch/>
        </p:blipFill>
        <p:spPr bwMode="auto">
          <a:xfrm>
            <a:off x="45720" y="1447801"/>
            <a:ext cx="6202680" cy="422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CFS Temp/</a:t>
            </a:r>
            <a:r>
              <a:rPr lang="en-US" sz="4000" dirty="0" err="1" smtClean="0">
                <a:latin typeface="+mn-lt"/>
              </a:rPr>
              <a:t>Precip</a:t>
            </a:r>
            <a:r>
              <a:rPr lang="en-US" sz="4000" dirty="0" smtClean="0">
                <a:latin typeface="+mn-lt"/>
              </a:rPr>
              <a:t> Forecasts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590270" y="4588152"/>
            <a:ext cx="202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20N-80N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6324600" y="1694832"/>
            <a:ext cx="2743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+mn-lt"/>
              </a:rPr>
              <a:t>Pattern correlation over Northern </a:t>
            </a:r>
            <a:r>
              <a:rPr lang="en-US" altLang="en-US" sz="2800" dirty="0" smtClean="0">
                <a:solidFill>
                  <a:srgbClr val="000000"/>
                </a:solidFill>
                <a:latin typeface="+mn-lt"/>
              </a:rPr>
              <a:t>Hemisphere and North America</a:t>
            </a:r>
            <a:endParaRPr lang="en-US" altLang="en-US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2808" y="6396335"/>
            <a:ext cx="31811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Courtesy: </a:t>
            </a:r>
            <a:r>
              <a:rPr lang="en-US" dirty="0" err="1" smtClean="0"/>
              <a:t>Wanqiu</a:t>
            </a:r>
            <a:r>
              <a:rPr lang="en-US" dirty="0" smtClean="0"/>
              <a:t>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725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CFS Atmospheric Blocking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0" y="1395736"/>
            <a:ext cx="468820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The blocking strength is defined as the southern gradient of 500hPa height [unit=m/(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</a:rPr>
              <a:t>deg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of latitude)].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Observation is from CFSR 6 hourly field.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CFSv2 forecast  is from 16 members ensemble mean.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" y="1872788"/>
            <a:ext cx="8382000" cy="4909011"/>
            <a:chOff x="76200" y="1143000"/>
            <a:chExt cx="9031605" cy="5550932"/>
          </a:xfrm>
        </p:grpSpPr>
        <p:pic>
          <p:nvPicPr>
            <p:cNvPr id="4" name="Picture 10" descr="http://origin.cpc.ncep.noaa.gov/products/people/mchen/CFSv2FCST/monthly/images/blockIndexVerf2013.L01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43000"/>
              <a:ext cx="4048125" cy="523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4" descr="http://origin.cpc.ncep.noaa.gov/products/people/mchen/CFSv2FCST/monthly/images/blockIndexVerf2013.L03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83" t="11054"/>
            <a:stretch/>
          </p:blipFill>
          <p:spPr bwMode="auto">
            <a:xfrm>
              <a:off x="3886200" y="1725930"/>
              <a:ext cx="1899285" cy="46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 descr="http://origin.cpc.ncep.noaa.gov/products/people/mchen/CFSv2FCST/monthly/images/blockIndexVerf2013.L07.gi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83" t="11418"/>
            <a:stretch/>
          </p:blipFill>
          <p:spPr bwMode="auto">
            <a:xfrm>
              <a:off x="5547360" y="1741170"/>
              <a:ext cx="1899285" cy="4640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6" descr="http://origin.cpc.ncep.noaa.gov/products/people/mchen/CFSv2FCST/monthly/images/blockIndexVerf2013.L11.gi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83" t="11054"/>
            <a:stretch/>
          </p:blipFill>
          <p:spPr bwMode="auto">
            <a:xfrm>
              <a:off x="7208520" y="1725930"/>
              <a:ext cx="1899285" cy="46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570443" y="6324600"/>
              <a:ext cx="1087157" cy="369332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Corl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=0.95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3243" y="6324600"/>
              <a:ext cx="1087157" cy="369332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Corl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=0.44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47243" y="6324600"/>
              <a:ext cx="1087157" cy="369332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Corl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=0.13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70643" y="6324600"/>
              <a:ext cx="1087157" cy="369332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Corl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=0.88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200" y="1418621"/>
            <a:ext cx="32944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Courtesy: </a:t>
            </a:r>
            <a:r>
              <a:rPr lang="en-US" dirty="0" err="1" smtClean="0"/>
              <a:t>Mingyue</a:t>
            </a:r>
            <a:r>
              <a:rPr lang="en-US" dirty="0" smtClean="0"/>
              <a:t> 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50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6705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+mn-lt"/>
              </a:rPr>
              <a:t>MJO and AO</a:t>
            </a:r>
            <a:endParaRPr lang="en-US" sz="4000" dirty="0" smtClean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54776"/>
            <a:ext cx="4265611" cy="310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6980" y="1447800"/>
            <a:ext cx="22740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Arctic Oscillation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447800"/>
            <a:ext cx="34150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Madden-Julian Oscillation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400" y="1981200"/>
            <a:ext cx="3733800" cy="4707984"/>
            <a:chOff x="0" y="1981200"/>
            <a:chExt cx="3733800" cy="4707984"/>
          </a:xfrm>
        </p:grpSpPr>
        <p:pic>
          <p:nvPicPr>
            <p:cNvPr id="9" name="Picture 1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7" r="7777" b="17935"/>
            <a:stretch>
              <a:fillRect/>
            </a:stretch>
          </p:blipFill>
          <p:spPr bwMode="auto">
            <a:xfrm>
              <a:off x="0" y="1981200"/>
              <a:ext cx="3733800" cy="4707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21"/>
            <p:cNvSpPr>
              <a:spLocks/>
            </p:cNvSpPr>
            <p:nvPr/>
          </p:nvSpPr>
          <p:spPr bwMode="auto">
            <a:xfrm>
              <a:off x="815688" y="3871913"/>
              <a:ext cx="2241550" cy="862012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 rot="160644">
              <a:off x="2684176" y="4102100"/>
              <a:ext cx="625475" cy="233363"/>
            </a:xfrm>
            <a:custGeom>
              <a:avLst/>
              <a:gdLst>
                <a:gd name="T0" fmla="*/ 0 w 1056"/>
                <a:gd name="T1" fmla="*/ 0 h 336"/>
                <a:gd name="T2" fmla="*/ 2147483647 w 1056"/>
                <a:gd name="T3" fmla="*/ 2147483647 h 336"/>
                <a:gd name="T4" fmla="*/ 2147483647 w 1056"/>
                <a:gd name="T5" fmla="*/ 2147483647 h 336"/>
                <a:gd name="T6" fmla="*/ 0 60000 65536"/>
                <a:gd name="T7" fmla="*/ 0 60000 65536"/>
                <a:gd name="T8" fmla="*/ 0 60000 65536"/>
                <a:gd name="T9" fmla="*/ 0 w 1056"/>
                <a:gd name="T10" fmla="*/ 0 h 336"/>
                <a:gd name="T11" fmla="*/ 1056 w 105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336">
                  <a:moveTo>
                    <a:pt x="0" y="0"/>
                  </a:moveTo>
                  <a:cubicBezTo>
                    <a:pt x="224" y="92"/>
                    <a:pt x="448" y="184"/>
                    <a:pt x="624" y="240"/>
                  </a:cubicBezTo>
                  <a:cubicBezTo>
                    <a:pt x="800" y="296"/>
                    <a:pt x="928" y="316"/>
                    <a:pt x="1056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0"/>
            <p:cNvSpPr>
              <a:spLocks/>
            </p:cNvSpPr>
            <p:nvPr/>
          </p:nvSpPr>
          <p:spPr bwMode="auto">
            <a:xfrm rot="160644">
              <a:off x="664876" y="4435475"/>
              <a:ext cx="2670175" cy="822325"/>
            </a:xfrm>
            <a:custGeom>
              <a:avLst/>
              <a:gdLst>
                <a:gd name="T0" fmla="*/ 0 w 1056"/>
                <a:gd name="T1" fmla="*/ 0 h 336"/>
                <a:gd name="T2" fmla="*/ 2147483647 w 1056"/>
                <a:gd name="T3" fmla="*/ 2147483647 h 336"/>
                <a:gd name="T4" fmla="*/ 2147483647 w 1056"/>
                <a:gd name="T5" fmla="*/ 2147483647 h 336"/>
                <a:gd name="T6" fmla="*/ 0 60000 65536"/>
                <a:gd name="T7" fmla="*/ 0 60000 65536"/>
                <a:gd name="T8" fmla="*/ 0 60000 65536"/>
                <a:gd name="T9" fmla="*/ 0 w 1056"/>
                <a:gd name="T10" fmla="*/ 0 h 336"/>
                <a:gd name="T11" fmla="*/ 1056 w 105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336">
                  <a:moveTo>
                    <a:pt x="0" y="0"/>
                  </a:moveTo>
                  <a:cubicBezTo>
                    <a:pt x="224" y="92"/>
                    <a:pt x="448" y="184"/>
                    <a:pt x="624" y="240"/>
                  </a:cubicBezTo>
                  <a:cubicBezTo>
                    <a:pt x="800" y="296"/>
                    <a:pt x="928" y="316"/>
                    <a:pt x="1056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1"/>
            <p:cNvSpPr>
              <a:spLocks/>
            </p:cNvSpPr>
            <p:nvPr/>
          </p:nvSpPr>
          <p:spPr bwMode="auto">
            <a:xfrm>
              <a:off x="693451" y="4791075"/>
              <a:ext cx="2620962" cy="1152525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 rot="160644">
              <a:off x="645826" y="5400675"/>
              <a:ext cx="1662112" cy="504825"/>
            </a:xfrm>
            <a:custGeom>
              <a:avLst/>
              <a:gdLst>
                <a:gd name="T0" fmla="*/ 0 w 1056"/>
                <a:gd name="T1" fmla="*/ 0 h 336"/>
                <a:gd name="T2" fmla="*/ 2147483647 w 1056"/>
                <a:gd name="T3" fmla="*/ 2147483647 h 336"/>
                <a:gd name="T4" fmla="*/ 2147483647 w 1056"/>
                <a:gd name="T5" fmla="*/ 2147483647 h 336"/>
                <a:gd name="T6" fmla="*/ 0 60000 65536"/>
                <a:gd name="T7" fmla="*/ 0 60000 65536"/>
                <a:gd name="T8" fmla="*/ 0 60000 65536"/>
                <a:gd name="T9" fmla="*/ 0 w 1056"/>
                <a:gd name="T10" fmla="*/ 0 h 336"/>
                <a:gd name="T11" fmla="*/ 1056 w 105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336">
                  <a:moveTo>
                    <a:pt x="0" y="0"/>
                  </a:moveTo>
                  <a:cubicBezTo>
                    <a:pt x="224" y="92"/>
                    <a:pt x="448" y="184"/>
                    <a:pt x="624" y="240"/>
                  </a:cubicBezTo>
                  <a:cubicBezTo>
                    <a:pt x="800" y="296"/>
                    <a:pt x="928" y="316"/>
                    <a:pt x="1056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647413" y="5948363"/>
              <a:ext cx="693738" cy="223837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 rot="160644">
              <a:off x="1322413" y="2406106"/>
              <a:ext cx="1895822" cy="684360"/>
            </a:xfrm>
            <a:custGeom>
              <a:avLst/>
              <a:gdLst>
                <a:gd name="T0" fmla="*/ 0 w 1056"/>
                <a:gd name="T1" fmla="*/ 0 h 336"/>
                <a:gd name="T2" fmla="*/ 2147483647 w 1056"/>
                <a:gd name="T3" fmla="*/ 2147483647 h 336"/>
                <a:gd name="T4" fmla="*/ 2147483647 w 1056"/>
                <a:gd name="T5" fmla="*/ 2147483647 h 336"/>
                <a:gd name="T6" fmla="*/ 0 60000 65536"/>
                <a:gd name="T7" fmla="*/ 0 60000 65536"/>
                <a:gd name="T8" fmla="*/ 0 60000 65536"/>
                <a:gd name="T9" fmla="*/ 0 w 1056"/>
                <a:gd name="T10" fmla="*/ 0 h 336"/>
                <a:gd name="T11" fmla="*/ 1056 w 105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336">
                  <a:moveTo>
                    <a:pt x="0" y="0"/>
                  </a:moveTo>
                  <a:cubicBezTo>
                    <a:pt x="224" y="92"/>
                    <a:pt x="448" y="184"/>
                    <a:pt x="624" y="240"/>
                  </a:cubicBezTo>
                  <a:cubicBezTo>
                    <a:pt x="800" y="296"/>
                    <a:pt x="928" y="316"/>
                    <a:pt x="1056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694113" y="2711075"/>
              <a:ext cx="1290638" cy="481012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2514600" y="2362200"/>
              <a:ext cx="799813" cy="271087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400" y="1991123"/>
            <a:ext cx="3657600" cy="4689538"/>
            <a:chOff x="4052455" y="1991123"/>
            <a:chExt cx="3657600" cy="468953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455" y="1991123"/>
              <a:ext cx="3657600" cy="4689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5528469" y="2362200"/>
              <a:ext cx="1704979" cy="571500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4724400" y="2847975"/>
              <a:ext cx="1303338" cy="352425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 rot="160644">
              <a:off x="4734752" y="2570163"/>
              <a:ext cx="1889125" cy="487362"/>
            </a:xfrm>
            <a:custGeom>
              <a:avLst/>
              <a:gdLst>
                <a:gd name="T0" fmla="*/ 0 w 1056"/>
                <a:gd name="T1" fmla="*/ 0 h 336"/>
                <a:gd name="T2" fmla="*/ 2147483647 w 1056"/>
                <a:gd name="T3" fmla="*/ 2147483647 h 336"/>
                <a:gd name="T4" fmla="*/ 2147483647 w 1056"/>
                <a:gd name="T5" fmla="*/ 2147483647 h 336"/>
                <a:gd name="T6" fmla="*/ 0 60000 65536"/>
                <a:gd name="T7" fmla="*/ 0 60000 65536"/>
                <a:gd name="T8" fmla="*/ 0 60000 65536"/>
                <a:gd name="T9" fmla="*/ 0 w 1056"/>
                <a:gd name="T10" fmla="*/ 0 h 336"/>
                <a:gd name="T11" fmla="*/ 1056 w 105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336">
                  <a:moveTo>
                    <a:pt x="0" y="0"/>
                  </a:moveTo>
                  <a:cubicBezTo>
                    <a:pt x="224" y="92"/>
                    <a:pt x="448" y="184"/>
                    <a:pt x="624" y="240"/>
                  </a:cubicBezTo>
                  <a:cubicBezTo>
                    <a:pt x="800" y="296"/>
                    <a:pt x="928" y="316"/>
                    <a:pt x="1056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4760913" y="3527425"/>
              <a:ext cx="2472535" cy="675481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 rot="160644">
              <a:off x="4708525" y="3884613"/>
              <a:ext cx="2511425" cy="636587"/>
            </a:xfrm>
            <a:custGeom>
              <a:avLst/>
              <a:gdLst>
                <a:gd name="T0" fmla="*/ 0 w 1056"/>
                <a:gd name="T1" fmla="*/ 0 h 336"/>
                <a:gd name="T2" fmla="*/ 2147483647 w 1056"/>
                <a:gd name="T3" fmla="*/ 2147483647 h 336"/>
                <a:gd name="T4" fmla="*/ 2147483647 w 1056"/>
                <a:gd name="T5" fmla="*/ 2147483647 h 336"/>
                <a:gd name="T6" fmla="*/ 0 60000 65536"/>
                <a:gd name="T7" fmla="*/ 0 60000 65536"/>
                <a:gd name="T8" fmla="*/ 0 60000 65536"/>
                <a:gd name="T9" fmla="*/ 0 w 1056"/>
                <a:gd name="T10" fmla="*/ 0 h 336"/>
                <a:gd name="T11" fmla="*/ 1056 w 105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336">
                  <a:moveTo>
                    <a:pt x="0" y="0"/>
                  </a:moveTo>
                  <a:cubicBezTo>
                    <a:pt x="224" y="92"/>
                    <a:pt x="448" y="184"/>
                    <a:pt x="624" y="240"/>
                  </a:cubicBezTo>
                  <a:cubicBezTo>
                    <a:pt x="800" y="296"/>
                    <a:pt x="928" y="316"/>
                    <a:pt x="1056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4724400" y="4219575"/>
              <a:ext cx="1112838" cy="349250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 rot="160644">
              <a:off x="5263080" y="5301170"/>
              <a:ext cx="1988108" cy="713066"/>
            </a:xfrm>
            <a:custGeom>
              <a:avLst/>
              <a:gdLst>
                <a:gd name="T0" fmla="*/ 0 w 1056"/>
                <a:gd name="T1" fmla="*/ 0 h 336"/>
                <a:gd name="T2" fmla="*/ 2147483647 w 1056"/>
                <a:gd name="T3" fmla="*/ 2147483647 h 336"/>
                <a:gd name="T4" fmla="*/ 2147483647 w 1056"/>
                <a:gd name="T5" fmla="*/ 2147483647 h 336"/>
                <a:gd name="T6" fmla="*/ 0 60000 65536"/>
                <a:gd name="T7" fmla="*/ 0 60000 65536"/>
                <a:gd name="T8" fmla="*/ 0 60000 65536"/>
                <a:gd name="T9" fmla="*/ 0 w 1056"/>
                <a:gd name="T10" fmla="*/ 0 h 336"/>
                <a:gd name="T11" fmla="*/ 1056 w 105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336">
                  <a:moveTo>
                    <a:pt x="0" y="0"/>
                  </a:moveTo>
                  <a:cubicBezTo>
                    <a:pt x="224" y="92"/>
                    <a:pt x="448" y="184"/>
                    <a:pt x="624" y="240"/>
                  </a:cubicBezTo>
                  <a:cubicBezTo>
                    <a:pt x="800" y="296"/>
                    <a:pt x="928" y="316"/>
                    <a:pt x="1056" y="33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4800600" y="5486400"/>
              <a:ext cx="1495425" cy="604838"/>
            </a:xfrm>
            <a:custGeom>
              <a:avLst/>
              <a:gdLst>
                <a:gd name="T0" fmla="*/ 0 w 1008"/>
                <a:gd name="T1" fmla="*/ 0 h 288"/>
                <a:gd name="T2" fmla="*/ 2147483647 w 1008"/>
                <a:gd name="T3" fmla="*/ 2147483647 h 288"/>
                <a:gd name="T4" fmla="*/ 2147483647 w 1008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008"/>
                <a:gd name="T10" fmla="*/ 0 h 288"/>
                <a:gd name="T11" fmla="*/ 1008 w 100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288">
                  <a:moveTo>
                    <a:pt x="0" y="0"/>
                  </a:moveTo>
                  <a:cubicBezTo>
                    <a:pt x="204" y="72"/>
                    <a:pt x="408" y="144"/>
                    <a:pt x="576" y="192"/>
                  </a:cubicBezTo>
                  <a:cubicBezTo>
                    <a:pt x="744" y="240"/>
                    <a:pt x="876" y="264"/>
                    <a:pt x="1008" y="2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4953000" y="3200400"/>
            <a:ext cx="39608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189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5240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Brief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limate conditions overview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Review of CPC official forecasts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Additional model evaluations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Some new activities during FY 2013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799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6705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+mn-lt"/>
              </a:rPr>
              <a:t>Extended Range Outlooks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52600"/>
            <a:ext cx="45720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013239"/>
            <a:ext cx="35814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0z ECMWF Mean: 		0.68</a:t>
            </a:r>
          </a:p>
          <a:p>
            <a:r>
              <a:rPr lang="en-US" sz="1800" dirty="0" smtClean="0">
                <a:latin typeface="+mn-lt"/>
              </a:rPr>
              <a:t>0z GFS: 			0.60</a:t>
            </a:r>
          </a:p>
          <a:p>
            <a:r>
              <a:rPr lang="en-US" sz="1800" dirty="0" smtClean="0">
                <a:latin typeface="+mn-lt"/>
              </a:rPr>
              <a:t>0z GFSM: 		0.66</a:t>
            </a:r>
          </a:p>
          <a:p>
            <a:r>
              <a:rPr lang="en-US" sz="1800" dirty="0" smtClean="0">
                <a:latin typeface="+mn-lt"/>
              </a:rPr>
              <a:t>6z GFSM: 		0.67</a:t>
            </a:r>
          </a:p>
          <a:p>
            <a:r>
              <a:rPr lang="en-US" sz="1800" dirty="0" smtClean="0">
                <a:latin typeface="+mn-lt"/>
              </a:rPr>
              <a:t>GFS Super Ensemble: 	0.67</a:t>
            </a:r>
          </a:p>
          <a:p>
            <a:r>
              <a:rPr lang="en-US" sz="1800" dirty="0" smtClean="0">
                <a:latin typeface="+mn-lt"/>
              </a:rPr>
              <a:t>Manual: 			0.70</a:t>
            </a:r>
            <a:endParaRPr lang="en-US" sz="18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52600"/>
            <a:ext cx="4571999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3500" y="5029864"/>
            <a:ext cx="34290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0z ECMWF Mean: 		0.42</a:t>
            </a:r>
          </a:p>
          <a:p>
            <a:r>
              <a:rPr lang="en-US" sz="1800" dirty="0" smtClean="0">
                <a:latin typeface="+mn-lt"/>
              </a:rPr>
              <a:t>0z GFS: 			0.33</a:t>
            </a:r>
          </a:p>
          <a:p>
            <a:r>
              <a:rPr lang="en-US" sz="1800" dirty="0" smtClean="0">
                <a:latin typeface="+mn-lt"/>
              </a:rPr>
              <a:t>0z GFSM: 		0.40</a:t>
            </a:r>
          </a:p>
          <a:p>
            <a:r>
              <a:rPr lang="en-US" sz="1800" dirty="0" smtClean="0">
                <a:latin typeface="+mn-lt"/>
              </a:rPr>
              <a:t>6z GFSM: 		0.40</a:t>
            </a:r>
          </a:p>
          <a:p>
            <a:r>
              <a:rPr lang="en-US" sz="1800" dirty="0" smtClean="0">
                <a:latin typeface="+mn-lt"/>
              </a:rPr>
              <a:t>Super Ensemble</a:t>
            </a:r>
            <a:r>
              <a:rPr lang="en-US" sz="1800" dirty="0" smtClean="0">
                <a:latin typeface="+mn-lt"/>
              </a:rPr>
              <a:t>: 		0.40</a:t>
            </a:r>
          </a:p>
          <a:p>
            <a:r>
              <a:rPr lang="en-US" sz="1800" dirty="0" smtClean="0">
                <a:latin typeface="+mn-lt"/>
              </a:rPr>
              <a:t>Manual: 			0.44</a:t>
            </a:r>
            <a:endParaRPr lang="en-US" sz="1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36936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Days 6-10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136936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Days 8-14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4551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Extended Range Outlooks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1377284"/>
            <a:ext cx="3048000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</a:rPr>
              <a:t>Days 8-14 Temperature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685980"/>
              </p:ext>
            </p:extLst>
          </p:nvPr>
        </p:nvGraphicFramePr>
        <p:xfrm>
          <a:off x="152400" y="5146344"/>
          <a:ext cx="426720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1426"/>
                <a:gridCol w="1913568"/>
                <a:gridCol w="7422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Outlook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Averaging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Days 8-14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Days 6-10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Days</a:t>
                      </a:r>
                      <a:r>
                        <a:rPr lang="en-US" baseline="0" dirty="0" smtClean="0"/>
                        <a:t> 8-14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2008-2013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431359" y="1371600"/>
            <a:ext cx="2874441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</a:rPr>
              <a:t>Days 8-14 Precipitation</a:t>
            </a:r>
            <a:endParaRPr lang="en-US" sz="2100" b="1" dirty="0">
              <a:solidFill>
                <a:srgbClr val="C00000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740288"/>
              </p:ext>
            </p:extLst>
          </p:nvPr>
        </p:nvGraphicFramePr>
        <p:xfrm>
          <a:off x="4572000" y="5146040"/>
          <a:ext cx="434340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83643"/>
                <a:gridCol w="1880576"/>
                <a:gridCol w="8791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Outlook Type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Averaging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Days 8-14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Days 6-10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Days</a:t>
                      </a:r>
                      <a:r>
                        <a:rPr lang="en-US" baseline="0" dirty="0" smtClean="0"/>
                        <a:t> 8-14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2008-2013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52600"/>
            <a:ext cx="4572000" cy="332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571999" cy="33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57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Extended Range Outlooks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7800" y="1326191"/>
            <a:ext cx="1790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Calibri"/>
              </a:rPr>
              <a:t>Temperature</a:t>
            </a: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1318186"/>
            <a:ext cx="1773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Calibri"/>
              </a:rPr>
              <a:t>Precipitation</a:t>
            </a: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7190"/>
            <a:ext cx="4114801" cy="251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344897"/>
            <a:ext cx="4114801" cy="251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4098"/>
            <a:ext cx="4114800" cy="251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4898"/>
            <a:ext cx="4114800" cy="251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066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Long Range Outlooks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6019800"/>
            <a:ext cx="4425142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48 month running mean of</a:t>
            </a:r>
          </a:p>
          <a:p>
            <a:r>
              <a:rPr lang="en-US" sz="2200" dirty="0">
                <a:solidFill>
                  <a:prstClr val="black"/>
                </a:solidFill>
                <a:latin typeface="Calibri"/>
              </a:rPr>
              <a:t>n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on-EC seasonal temperature HSS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797"/>
            <a:ext cx="5980610" cy="454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248400" y="2362200"/>
            <a:ext cx="0" cy="228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53346" y="2362200"/>
            <a:ext cx="0" cy="228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412274" y="3492131"/>
            <a:ext cx="4650377" cy="688739"/>
          </a:xfrm>
          <a:custGeom>
            <a:avLst/>
            <a:gdLst>
              <a:gd name="connsiteX0" fmla="*/ 0 w 4650377"/>
              <a:gd name="connsiteY0" fmla="*/ 426726 h 688739"/>
              <a:gd name="connsiteX1" fmla="*/ 409303 w 4650377"/>
              <a:gd name="connsiteY1" fmla="*/ 322223 h 688739"/>
              <a:gd name="connsiteX2" fmla="*/ 792480 w 4650377"/>
              <a:gd name="connsiteY2" fmla="*/ 322223 h 688739"/>
              <a:gd name="connsiteX3" fmla="*/ 1166949 w 4650377"/>
              <a:gd name="connsiteY3" fmla="*/ 661858 h 688739"/>
              <a:gd name="connsiteX4" fmla="*/ 1550126 w 4650377"/>
              <a:gd name="connsiteY4" fmla="*/ 653149 h 688739"/>
              <a:gd name="connsiteX5" fmla="*/ 1950720 w 4650377"/>
              <a:gd name="connsiteY5" fmla="*/ 539938 h 688739"/>
              <a:gd name="connsiteX6" fmla="*/ 2316480 w 4650377"/>
              <a:gd name="connsiteY6" fmla="*/ 435435 h 688739"/>
              <a:gd name="connsiteX7" fmla="*/ 2699657 w 4650377"/>
              <a:gd name="connsiteY7" fmla="*/ 330932 h 688739"/>
              <a:gd name="connsiteX8" fmla="*/ 3091543 w 4650377"/>
              <a:gd name="connsiteY8" fmla="*/ 6 h 688739"/>
              <a:gd name="connsiteX9" fmla="*/ 3466012 w 4650377"/>
              <a:gd name="connsiteY9" fmla="*/ 339640 h 688739"/>
              <a:gd name="connsiteX10" fmla="*/ 3849189 w 4650377"/>
              <a:gd name="connsiteY10" fmla="*/ 330932 h 688739"/>
              <a:gd name="connsiteX11" fmla="*/ 4241075 w 4650377"/>
              <a:gd name="connsiteY11" fmla="*/ 226429 h 688739"/>
              <a:gd name="connsiteX12" fmla="*/ 4650377 w 4650377"/>
              <a:gd name="connsiteY12" fmla="*/ 104509 h 68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50377" h="688739">
                <a:moveTo>
                  <a:pt x="0" y="426726"/>
                </a:moveTo>
                <a:cubicBezTo>
                  <a:pt x="138611" y="383183"/>
                  <a:pt x="277223" y="339640"/>
                  <a:pt x="409303" y="322223"/>
                </a:cubicBezTo>
                <a:cubicBezTo>
                  <a:pt x="541383" y="304806"/>
                  <a:pt x="666206" y="265617"/>
                  <a:pt x="792480" y="322223"/>
                </a:cubicBezTo>
                <a:cubicBezTo>
                  <a:pt x="918754" y="378829"/>
                  <a:pt x="1040675" y="606704"/>
                  <a:pt x="1166949" y="661858"/>
                </a:cubicBezTo>
                <a:cubicBezTo>
                  <a:pt x="1293223" y="717012"/>
                  <a:pt x="1419498" y="673469"/>
                  <a:pt x="1550126" y="653149"/>
                </a:cubicBezTo>
                <a:cubicBezTo>
                  <a:pt x="1680754" y="632829"/>
                  <a:pt x="1950720" y="539938"/>
                  <a:pt x="1950720" y="539938"/>
                </a:cubicBezTo>
                <a:lnTo>
                  <a:pt x="2316480" y="435435"/>
                </a:lnTo>
                <a:cubicBezTo>
                  <a:pt x="2441303" y="400601"/>
                  <a:pt x="2570480" y="403504"/>
                  <a:pt x="2699657" y="330932"/>
                </a:cubicBezTo>
                <a:cubicBezTo>
                  <a:pt x="2828834" y="258360"/>
                  <a:pt x="2963817" y="-1445"/>
                  <a:pt x="3091543" y="6"/>
                </a:cubicBezTo>
                <a:cubicBezTo>
                  <a:pt x="3219269" y="1457"/>
                  <a:pt x="3339738" y="284486"/>
                  <a:pt x="3466012" y="339640"/>
                </a:cubicBezTo>
                <a:cubicBezTo>
                  <a:pt x="3592286" y="394794"/>
                  <a:pt x="3720012" y="349800"/>
                  <a:pt x="3849189" y="330932"/>
                </a:cubicBezTo>
                <a:cubicBezTo>
                  <a:pt x="3978366" y="312064"/>
                  <a:pt x="4107544" y="264166"/>
                  <a:pt x="4241075" y="226429"/>
                </a:cubicBezTo>
                <a:cubicBezTo>
                  <a:pt x="4374606" y="188692"/>
                  <a:pt x="4512491" y="146600"/>
                  <a:pt x="4650377" y="104509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9547" y="4114800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Goal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08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eme1">
  <a:themeElements>
    <a:clrScheme name="Extra Custom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009900"/>
      </a:accent6>
      <a:hlink>
        <a:srgbClr val="106485"/>
      </a:hlink>
      <a:folHlink>
        <a:srgbClr val="44B9E8"/>
      </a:folHlink>
    </a:clrScheme>
    <a:fontScheme name="TradeCondensed">
      <a:majorFont>
        <a:latin typeface="TradeGothicBoldCondTwenty"/>
        <a:ea typeface=""/>
        <a:cs typeface=""/>
      </a:majorFont>
      <a:minorFont>
        <a:latin typeface="TradeGothic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Theme1">
  <a:themeElements>
    <a:clrScheme name="Extra Custom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009900"/>
      </a:accent6>
      <a:hlink>
        <a:srgbClr val="106485"/>
      </a:hlink>
      <a:folHlink>
        <a:srgbClr val="44B9E8"/>
      </a:folHlink>
    </a:clrScheme>
    <a:fontScheme name="TradeCondensed">
      <a:majorFont>
        <a:latin typeface="TradeGothicBoldCondTwenty"/>
        <a:ea typeface=""/>
        <a:cs typeface=""/>
      </a:majorFont>
      <a:minorFont>
        <a:latin typeface="TradeGothic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EPNECStandardBrief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NEPNECStandardBri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PNECStandardBrie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PNECStandardBrie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EPNECStandardBrief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NEPNECStandardBri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PNECStandardBrie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PNECStandardBrie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NEPNECStandardBrief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NEPNECStandardBri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PNECStandardBrie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PNECStandardBrie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NEPNECStandardBrief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NEPNECStandardBri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PNECStandardBrie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PNECStandardBrie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NEPNECStandardBrief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NEPNECStandardBri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PNECStandardBrie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PNECStandardBrie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NEPNECStandardBrief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NEPNECStandardBri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PNECStandardBrie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PNECStandardBrie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NEPNECStandardBrief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NEPNECStandardBri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PNECStandardBrie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PNECStandardBrie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PNECStandardBrie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48423</TotalTime>
  <Words>893</Words>
  <Application>Microsoft Office PowerPoint</Application>
  <PresentationFormat>On-screen Show (4:3)</PresentationFormat>
  <Paragraphs>345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25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1_Theme1</vt:lpstr>
      <vt:lpstr>Custom Design</vt:lpstr>
      <vt:lpstr>1_NEPNECStandardBrief</vt:lpstr>
      <vt:lpstr>2_NEPNECStandardBrief</vt:lpstr>
      <vt:lpstr>3_NEPNECStandardBrief</vt:lpstr>
      <vt:lpstr>4_NEPNECStandardBrief</vt:lpstr>
      <vt:lpstr>5_NEPNECStandardBrief</vt:lpstr>
      <vt:lpstr>6_NEPNECStandardBrief</vt:lpstr>
      <vt:lpstr>7_NEPNECStandardBrief</vt:lpstr>
      <vt:lpstr>5_Office Theme</vt:lpstr>
      <vt:lpstr>20_Office Theme</vt:lpstr>
      <vt:lpstr>7_Office Theme</vt:lpstr>
      <vt:lpstr>12_Office Theme</vt:lpstr>
      <vt:lpstr>3_Office Theme</vt:lpstr>
      <vt:lpstr>4_Office Theme</vt:lpstr>
      <vt:lpstr>1_Office Theme</vt:lpstr>
      <vt:lpstr>2_Theme1</vt:lpstr>
      <vt:lpstr>26_Office Theme</vt:lpstr>
      <vt:lpstr>2_Office Theme</vt:lpstr>
      <vt:lpstr>9_Office Theme</vt:lpstr>
      <vt:lpstr>10_Office Theme</vt:lpstr>
      <vt:lpstr>6_Office Theme</vt:lpstr>
      <vt:lpstr>14_Office Theme</vt:lpstr>
      <vt:lpstr>8_Office Theme</vt:lpstr>
      <vt:lpstr>Office Theme</vt:lpstr>
      <vt:lpstr>Climate Prediction Center Review for FY 2013 </vt:lpstr>
      <vt:lpstr>Outline</vt:lpstr>
      <vt:lpstr>El Nino-Southern Oscillation</vt:lpstr>
      <vt:lpstr>MJO and AO</vt:lpstr>
      <vt:lpstr>PowerPoint Presentation</vt:lpstr>
      <vt:lpstr>Extended Range Outlooks</vt:lpstr>
      <vt:lpstr>Extended Range Outlooks</vt:lpstr>
      <vt:lpstr>Extended Range Outlooks</vt:lpstr>
      <vt:lpstr>Long Range Outlooks</vt:lpstr>
      <vt:lpstr>Long Range Outlooks</vt:lpstr>
      <vt:lpstr>Global Tropics Hazards Outlook</vt:lpstr>
      <vt:lpstr>GTH Outlook TC Verification</vt:lpstr>
      <vt:lpstr>NOAA Seasonal Hurricane Outlook</vt:lpstr>
      <vt:lpstr>PowerPoint Presentation</vt:lpstr>
      <vt:lpstr>CFS Nino3.4 Forecasts</vt:lpstr>
      <vt:lpstr>CFS Sea Ice Forecasts</vt:lpstr>
      <vt:lpstr>MJO Index Evaluation</vt:lpstr>
      <vt:lpstr>Stratospheric Warming Event</vt:lpstr>
      <vt:lpstr>PowerPoint Presentation</vt:lpstr>
      <vt:lpstr>Monthly Drought Outlook</vt:lpstr>
      <vt:lpstr>ESRL Reforecast Dataset</vt:lpstr>
      <vt:lpstr>Probabilistic U.S. Hazards Outlook</vt:lpstr>
      <vt:lpstr>New Web Page and Videos</vt:lpstr>
      <vt:lpstr>Other Items</vt:lpstr>
      <vt:lpstr>PowerPoint Presentation</vt:lpstr>
      <vt:lpstr>Climate Conditions in FY 2013</vt:lpstr>
      <vt:lpstr>Extended Range Outlooks</vt:lpstr>
      <vt:lpstr>Combined Outlook Metric</vt:lpstr>
      <vt:lpstr>Seasonal Drought Outlook</vt:lpstr>
      <vt:lpstr>NOAA Seasonal Hurricane Outlook</vt:lpstr>
      <vt:lpstr>CFS Temp/Precip Forecasts</vt:lpstr>
      <vt:lpstr>CFS Atmospheric Blocking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Centers for Environmental Prediction Space Environment Center Orientation  September 1, 2004    Dennis W. Staley Executive Officer, NCEP</dc:title>
  <dc:creator>Wayne Higgins</dc:creator>
  <cp:lastModifiedBy>Jon</cp:lastModifiedBy>
  <cp:revision>1105</cp:revision>
  <cp:lastPrinted>2013-08-20T20:50:17Z</cp:lastPrinted>
  <dcterms:modified xsi:type="dcterms:W3CDTF">2013-12-03T03:38:35Z</dcterms:modified>
</cp:coreProperties>
</file>