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343" r:id="rId4"/>
    <p:sldId id="332" r:id="rId5"/>
    <p:sldId id="368" r:id="rId6"/>
    <p:sldId id="338" r:id="rId7"/>
    <p:sldId id="369" r:id="rId8"/>
    <p:sldId id="33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A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02" autoAdjust="0"/>
  </p:normalViewPr>
  <p:slideViewPr>
    <p:cSldViewPr>
      <p:cViewPr varScale="1">
        <p:scale>
          <a:sx n="77" d="100"/>
          <a:sy n="77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4E435C-9F2F-9645-B871-AF5C6059C7C1}" type="datetime1">
              <a:rPr lang="en-US"/>
              <a:pPr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BB713A-2E70-E84A-97AF-A6F781D7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50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5C691C-C9DE-1945-8192-76A99D2E9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1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4651A83-0E2E-C748-9147-C77CB667ADB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391723B-9ED4-A947-ACD6-93F84D84954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74EAB85-52C7-D647-AA04-1F363BC6BBD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CC4F31B-42C4-4D4D-8D25-67AD9A94CC2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D3AA7B7-F383-7047-8297-DA1B9E41341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91678-D30D-C740-A885-D15431946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56C4B-CC9F-3743-9822-34AC34443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FD238-96DA-CA42-A22F-5B4059A74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4544B-97C8-0A4A-B820-4DDDC1523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4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42D57-A48B-FB4C-BB4E-81F467B62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F9E03-F3B2-9440-86E9-56A05BAE6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1484-6F16-D84D-B3A5-78CDE4337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1F844-C5AB-4046-8221-C9ACFD437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220AD-A0CA-E649-ACE8-FFF76265B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433C9-DCE6-F84B-B334-61EEA60D2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7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79D83-3007-FA4A-AFD2-5BCF6E24A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441A7-40EE-AD41-A602-D87A4159F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B57B75-921E-AD4A-A5C2-5396D1157D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4F94E6D-D331-8A45-82EA-E9683FE209F5}" type="slidenum">
              <a:rPr lang="en-US" sz="1400"/>
              <a:pPr/>
              <a:t>1</a:t>
            </a:fld>
            <a:endParaRPr lang="en-US" sz="1400"/>
          </a:p>
        </p:txBody>
      </p:sp>
      <p:pic>
        <p:nvPicPr>
          <p:cNvPr id="16387" name="Picture 2" descr="ABL_clouds"/>
          <p:cNvPicPr>
            <a:picLocks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b="7761"/>
          <a:stretch>
            <a:fillRect/>
          </a:stretch>
        </p:blipFill>
        <p:spPr bwMode="auto">
          <a:xfrm>
            <a:off x="1588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912813"/>
            <a:ext cx="9143999" cy="1190625"/>
          </a:xfrm>
        </p:spPr>
        <p:txBody>
          <a:bodyPr lIns="90000" tIns="46800" rIns="90000" bIns="46800"/>
          <a:lstStyle/>
          <a:p>
            <a:pPr defTabSz="457200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i="1" dirty="0">
                <a:solidFill>
                  <a:schemeClr val="tx1"/>
                </a:solidFill>
                <a:latin typeface="Verdana" charset="0"/>
                <a:ea typeface="ヒラギノ角ゴ Pro W3" charset="0"/>
                <a:cs typeface="Arial Unicode MS" charset="0"/>
              </a:rPr>
              <a:t>NCEP Production Suite Review</a:t>
            </a:r>
            <a:r>
              <a:rPr lang="en-GB" sz="3600" b="1" i="1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Arial Unicode MS" charset="0"/>
              </a:rPr>
              <a:t>:</a:t>
            </a:r>
            <a:br>
              <a:rPr lang="en-GB" sz="3600" b="1" i="1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Arial Unicode MS" charset="0"/>
              </a:rPr>
            </a:br>
            <a:r>
              <a:rPr lang="en-GB" sz="3600" b="1" i="1" dirty="0" smtClean="0">
                <a:solidFill>
                  <a:srgbClr val="0000FF"/>
                </a:solidFill>
                <a:latin typeface="Verdana" charset="0"/>
                <a:ea typeface="ヒラギノ角ゴ Pro W3" charset="0"/>
                <a:cs typeface="Arial Unicode MS" charset="0"/>
              </a:rPr>
              <a:t>“Land</a:t>
            </a:r>
            <a:r>
              <a:rPr lang="en-GB" sz="3600" b="1" i="1" dirty="0" smtClean="0">
                <a:solidFill>
                  <a:srgbClr val="0000FF"/>
                </a:solidFill>
                <a:latin typeface="Verdana" charset="0"/>
                <a:ea typeface="ヒラギノ角ゴ Pro W3" charset="0"/>
                <a:cs typeface="Arial Unicode MS" charset="0"/>
              </a:rPr>
              <a:t> Surface Guidance Systems”</a:t>
            </a:r>
            <a:endParaRPr lang="en-GB" sz="4000" i="1" dirty="0">
              <a:solidFill>
                <a:srgbClr val="0000FF"/>
              </a:solidFill>
              <a:latin typeface="Arial" charset="0"/>
              <a:ea typeface="ヒラギノ角ゴ Pro W3" charset="0"/>
              <a:cs typeface="Arial Unicode MS" charset="0"/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68288" y="2682013"/>
            <a:ext cx="8610600" cy="2679837"/>
          </a:xfrm>
        </p:spPr>
        <p:txBody>
          <a:bodyPr lIns="90000" tIns="46800" rIns="90000" bIns="46800">
            <a:spAutoFit/>
          </a:bodyPr>
          <a:lstStyle/>
          <a:p>
            <a:pPr marL="0" indent="0" algn="ctr" defTabSz="457200" eaLnBrk="1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latin typeface="Verdana" charset="0"/>
                <a:ea typeface="ヒラギノ角ゴ Pro W3" charset="0"/>
                <a:cs typeface="ヒラギノ角ゴ Pro W3" charset="0"/>
              </a:rPr>
              <a:t>EMC Land-Hydrology </a:t>
            </a:r>
            <a:r>
              <a:rPr lang="en-GB" sz="24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Team:</a:t>
            </a:r>
          </a:p>
          <a:p>
            <a:pPr marL="0" indent="0" algn="ctr" defTabSz="457200" eaLnBrk="1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Michael Ek, Jesse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Meng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Rongqian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Yang,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Helin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Wei,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Youlong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Xia,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Yihua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Wu,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Weizhong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Zheng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Jiarui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Dong</a:t>
            </a:r>
            <a:endParaRPr lang="en-GB" sz="2400" dirty="0" smtClean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Environmental </a:t>
            </a:r>
            <a:r>
              <a:rPr lang="en-GB" sz="2400" dirty="0" err="1">
                <a:latin typeface="Verdana" charset="0"/>
                <a:ea typeface="ヒラギノ角ゴ Pro W3" charset="0"/>
                <a:cs typeface="ヒラギノ角ゴ Pro W3" charset="0"/>
              </a:rPr>
              <a:t>Modeling</a:t>
            </a: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2400" dirty="0" err="1">
                <a:latin typeface="Verdana" charset="0"/>
                <a:ea typeface="ヒラギノ角ゴ Pro W3" charset="0"/>
                <a:cs typeface="ヒラギノ角ゴ Pro W3" charset="0"/>
              </a:rPr>
              <a:t>Center</a:t>
            </a: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 (EMC)</a:t>
            </a: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National </a:t>
            </a:r>
            <a:r>
              <a:rPr lang="en-GB" sz="2400" dirty="0" err="1">
                <a:latin typeface="Verdana" charset="0"/>
                <a:ea typeface="ヒラギノ角ゴ Pro W3" charset="0"/>
                <a:cs typeface="ヒラギノ角ゴ Pro W3" charset="0"/>
              </a:rPr>
              <a:t>Centers</a:t>
            </a: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 for Environmental Prediction (NCEP) NOAA/NWS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30188" y="5940425"/>
            <a:ext cx="8686800" cy="59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57200"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latin typeface="Verdana" charset="0"/>
              </a:rPr>
              <a:t>NCEP Production Suite </a:t>
            </a:r>
            <a:r>
              <a:rPr lang="en-GB" sz="1800" i="1" dirty="0" smtClean="0">
                <a:latin typeface="Verdana" charset="0"/>
              </a:rPr>
              <a:t>Review, </a:t>
            </a:r>
            <a:r>
              <a:rPr lang="en-GB" sz="1800" i="1" dirty="0">
                <a:latin typeface="Verdana" charset="0"/>
              </a:rPr>
              <a:t>3</a:t>
            </a:r>
            <a:r>
              <a:rPr lang="en-GB" sz="1800" i="1" dirty="0" smtClean="0">
                <a:latin typeface="Verdana" charset="0"/>
              </a:rPr>
              <a:t>-</a:t>
            </a:r>
            <a:r>
              <a:rPr lang="en-GB" sz="1800" i="1" dirty="0">
                <a:latin typeface="Verdana" charset="0"/>
              </a:rPr>
              <a:t>5</a:t>
            </a:r>
            <a:r>
              <a:rPr lang="en-GB" sz="1800" i="1" dirty="0" smtClean="0">
                <a:latin typeface="Verdana" charset="0"/>
              </a:rPr>
              <a:t> December 2013</a:t>
            </a:r>
            <a:endParaRPr lang="en-GB" sz="1800" i="1" dirty="0">
              <a:latin typeface="Verdana" charset="0"/>
            </a:endParaRPr>
          </a:p>
          <a:p>
            <a:pPr algn="ctr" defTabSz="457200"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latin typeface="Verdana" charset="0"/>
              </a:rPr>
              <a:t>NOAA </a:t>
            </a:r>
            <a:r>
              <a:rPr lang="en-GB" sz="1800" i="1" dirty="0" err="1" smtClean="0">
                <a:latin typeface="Verdana" charset="0"/>
              </a:rPr>
              <a:t>Center</a:t>
            </a:r>
            <a:r>
              <a:rPr lang="en-GB" sz="1800" i="1" dirty="0" smtClean="0">
                <a:latin typeface="Verdana" charset="0"/>
              </a:rPr>
              <a:t> for Weather and Climate Prediction, College Park, </a:t>
            </a:r>
            <a:r>
              <a:rPr lang="en-GB" sz="1800" i="1" dirty="0">
                <a:latin typeface="Verdana" charset="0"/>
              </a:rPr>
              <a:t>Maryland</a:t>
            </a:r>
            <a:endParaRPr lang="en-GB" sz="1800" i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BDC4AFA-FF86-1F4F-873D-636D7A3EDEF0}" type="slidenum">
              <a:rPr lang="en-US" sz="1400"/>
              <a:pPr/>
              <a:t>2</a:t>
            </a:fld>
            <a:endParaRPr lang="en-US" sz="1400"/>
          </a:p>
        </p:txBody>
      </p:sp>
      <p:pic>
        <p:nvPicPr>
          <p:cNvPr id="22531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30"/>
          <a:stretch/>
        </p:blipFill>
        <p:spPr bwMode="auto">
          <a:xfrm>
            <a:off x="228600" y="822960"/>
            <a:ext cx="8686800" cy="464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5486400"/>
            <a:ext cx="8686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dirty="0" smtClean="0">
                <a:latin typeface="Verdana" charset="0"/>
              </a:rPr>
              <a:t>Noah land model has relevant land physics &amp; assoc. land data sets, </a:t>
            </a:r>
            <a:r>
              <a:rPr lang="en-US" dirty="0" smtClean="0">
                <a:latin typeface="Verdana" charset="0"/>
              </a:rPr>
              <a:t>&amp; </a:t>
            </a:r>
            <a:r>
              <a:rPr lang="en-US" dirty="0" smtClean="0">
                <a:latin typeface="Verdana" charset="0"/>
              </a:rPr>
              <a:t>provides l</a:t>
            </a:r>
            <a:r>
              <a:rPr lang="en-US" dirty="0" smtClean="0">
                <a:latin typeface="Verdana" charset="0"/>
              </a:rPr>
              <a:t>ower boundary conditions (heat, moisture, momentum) for NAM, GFS, CFS.</a:t>
            </a:r>
            <a:endParaRPr lang="en-US" dirty="0">
              <a:latin typeface="Verdana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Verdana" charset="0"/>
              </a:rPr>
              <a:t>NCEP-NCAR unified </a:t>
            </a:r>
            <a:r>
              <a:rPr lang="en-US" sz="3200" b="1" i="1" dirty="0" smtClean="0">
                <a:latin typeface="Verdana" charset="0"/>
              </a:rPr>
              <a:t>Noah land </a:t>
            </a:r>
            <a:r>
              <a:rPr lang="en-US" sz="3200" b="1" i="1" dirty="0">
                <a:latin typeface="Verdana" charset="0"/>
              </a:rPr>
              <a:t>model</a:t>
            </a:r>
            <a:endParaRPr lang="en-US" sz="3200" b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32039AB-D799-8343-B892-5581460382FB}" type="slidenum">
              <a:rPr lang="en-US" sz="1400"/>
              <a:pPr/>
              <a:t>3</a:t>
            </a:fld>
            <a:endParaRPr 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3505200" y="3760790"/>
            <a:ext cx="2209800" cy="2940051"/>
            <a:chOff x="3505200" y="3760790"/>
            <a:chExt cx="2209800" cy="2940051"/>
          </a:xfrm>
        </p:grpSpPr>
        <p:sp>
          <p:nvSpPr>
            <p:cNvPr id="24662" name="Line 3"/>
            <p:cNvSpPr>
              <a:spLocks noChangeShapeType="1"/>
            </p:cNvSpPr>
            <p:nvPr/>
          </p:nvSpPr>
          <p:spPr bwMode="auto">
            <a:xfrm>
              <a:off x="4876800" y="3760790"/>
              <a:ext cx="0" cy="19812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Text Box 5"/>
            <p:cNvSpPr txBox="1">
              <a:spLocks noChangeArrowheads="1"/>
            </p:cNvSpPr>
            <p:nvPr/>
          </p:nvSpPr>
          <p:spPr bwMode="auto">
            <a:xfrm>
              <a:off x="4419600" y="5818191"/>
              <a:ext cx="1295400" cy="8826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FF0000"/>
                  </a:solidFill>
                  <a:latin typeface="Times New Roman" charset="0"/>
                </a:rPr>
                <a:t>Uncoupled</a:t>
              </a:r>
            </a:p>
            <a:p>
              <a:pPr eaLnBrk="1" hangingPunct="1"/>
              <a:r>
                <a:rPr lang="ja-JP" altLang="en-US" sz="1600" b="1" dirty="0" smtClean="0">
                  <a:solidFill>
                    <a:srgbClr val="FF0000"/>
                  </a:solidFill>
                  <a:latin typeface="Times New Roman" charset="0"/>
                </a:rPr>
                <a:t>“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charset="0"/>
                </a:rPr>
                <a:t>NLDAS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Times New Roman" charset="0"/>
                </a:rPr>
                <a:t>”</a:t>
              </a:r>
              <a:endParaRPr lang="en-US" sz="1600" b="1" dirty="0" smtClean="0">
                <a:solidFill>
                  <a:srgbClr val="FF0000"/>
                </a:solidFill>
                <a:latin typeface="Times New Roman" charset="0"/>
              </a:endParaRPr>
            </a:p>
            <a:p>
              <a:pPr eaLnBrk="1" hangingPunct="1"/>
              <a:r>
                <a:rPr lang="en-US" sz="1600" b="1" dirty="0" smtClean="0">
                  <a:solidFill>
                    <a:srgbClr val="FF0000"/>
                  </a:solidFill>
                  <a:latin typeface="Times New Roman" charset="0"/>
                </a:rPr>
                <a:t>(</a:t>
              </a:r>
              <a:r>
                <a:rPr lang="en-US" sz="1600" b="1" dirty="0">
                  <a:solidFill>
                    <a:srgbClr val="FF0000"/>
                  </a:solidFill>
                  <a:latin typeface="Times New Roman" charset="0"/>
                </a:rPr>
                <a:t>drought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charset="0"/>
                </a:rPr>
                <a:t>)</a:t>
              </a:r>
              <a:endParaRPr lang="en-US" sz="1600" b="1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24665" name="Line 6"/>
            <p:cNvSpPr>
              <a:spLocks noChangeShapeType="1"/>
            </p:cNvSpPr>
            <p:nvPr/>
          </p:nvSpPr>
          <p:spPr bwMode="auto">
            <a:xfrm flipV="1">
              <a:off x="3505200" y="6046791"/>
              <a:ext cx="838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5181600" y="3810000"/>
            <a:ext cx="1219200" cy="2057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886200" y="4267200"/>
            <a:ext cx="1676400" cy="1071563"/>
          </a:xfrm>
          <a:prstGeom prst="rect">
            <a:avLst/>
          </a:prstGeom>
          <a:solidFill>
            <a:schemeClr val="bg1"/>
          </a:solid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2438400" y="2312988"/>
            <a:ext cx="1295400" cy="3352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1676400" y="2084388"/>
            <a:ext cx="533400" cy="3581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1843088" y="2790825"/>
            <a:ext cx="1524000" cy="1219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2819400" y="3913188"/>
            <a:ext cx="8382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1981200" y="4065588"/>
            <a:ext cx="45720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6519863" y="4824413"/>
            <a:ext cx="130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>
                <a:latin typeface="Times New Roman" charset="0"/>
              </a:rPr>
              <a:t>Air Quality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6486525" y="4084638"/>
            <a:ext cx="1522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</a:rPr>
              <a:t>WRF NMM/ARW</a:t>
            </a:r>
          </a:p>
          <a:p>
            <a:pPr eaLnBrk="1" hangingPunct="1"/>
            <a:r>
              <a:rPr lang="en-US" sz="1400">
                <a:latin typeface="Times New Roman" charset="0"/>
              </a:rPr>
              <a:t>Workstation WRF</a:t>
            </a:r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3733800" y="4800600"/>
            <a:ext cx="1843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6826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400">
                <a:latin typeface="Times New Roman" charset="0"/>
              </a:rPr>
              <a:t>WRF: ARW, NMM</a:t>
            </a:r>
          </a:p>
          <a:p>
            <a:pPr algn="ctr" eaLnBrk="1" hangingPunct="1"/>
            <a:r>
              <a:rPr lang="en-US" sz="1400">
                <a:latin typeface="Times New Roman" charset="0"/>
              </a:rPr>
              <a:t>ETA, RSM 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633413" y="248126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sz="900"/>
              <a:t>Satellites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900"/>
              <a:t>99.9%</a:t>
            </a:r>
          </a:p>
        </p:txBody>
      </p:sp>
      <p:pic>
        <p:nvPicPr>
          <p:cNvPr id="24591" name="Picture 18" descr="050511_00_re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51"/>
          <a:stretch>
            <a:fillRect/>
          </a:stretch>
        </p:blipFill>
        <p:spPr bwMode="auto">
          <a:xfrm>
            <a:off x="8001000" y="3775075"/>
            <a:ext cx="8985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3657600" y="2919413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600" b="1" u="sng">
                <a:latin typeface="Times New Roman" charset="0"/>
              </a:rPr>
              <a:t>Regional NAM</a:t>
            </a:r>
          </a:p>
          <a:p>
            <a:pPr algn="ctr" eaLnBrk="1" hangingPunct="1"/>
            <a:r>
              <a:rPr lang="en-US" sz="1400">
                <a:latin typeface="Times New Roman" charset="0"/>
              </a:rPr>
              <a:t>WRF NMM </a:t>
            </a:r>
          </a:p>
          <a:p>
            <a:pPr algn="ctr" eaLnBrk="1" hangingPunct="1"/>
            <a:r>
              <a:rPr lang="en-US" sz="1400" i="1">
                <a:solidFill>
                  <a:srgbClr val="FF0000"/>
                </a:solidFill>
                <a:latin typeface="Times New Roman" charset="0"/>
              </a:rPr>
              <a:t>(including NARR)</a:t>
            </a:r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>
            <a:off x="5334000" y="3429000"/>
            <a:ext cx="1066800" cy="533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>
            <a:off x="5334000" y="3124200"/>
            <a:ext cx="1019175" cy="6191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3762375" y="2743200"/>
            <a:ext cx="1447800" cy="9906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00CC66"/>
              </a:solidFill>
            </a:endParaRPr>
          </a:p>
        </p:txBody>
      </p:sp>
      <p:sp>
        <p:nvSpPr>
          <p:cNvPr id="24596" name="Line 23"/>
          <p:cNvSpPr>
            <a:spLocks noChangeShapeType="1"/>
          </p:cNvSpPr>
          <p:nvPr/>
        </p:nvSpPr>
        <p:spPr bwMode="auto">
          <a:xfrm flipV="1">
            <a:off x="3048000" y="2236788"/>
            <a:ext cx="533400" cy="606425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3657600" y="1433513"/>
            <a:ext cx="1371600" cy="762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3657600" y="1450975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600" b="1">
                <a:latin typeface="Times New Roman" charset="0"/>
              </a:rPr>
              <a:t>Hurricane </a:t>
            </a:r>
            <a:r>
              <a:rPr lang="en-US" sz="1400">
                <a:latin typeface="Times New Roman" charset="0"/>
              </a:rPr>
              <a:t>GFDL</a:t>
            </a:r>
          </a:p>
          <a:p>
            <a:pPr algn="ctr" eaLnBrk="1" hangingPunct="1"/>
            <a:r>
              <a:rPr lang="en-US" sz="1400">
                <a:latin typeface="Times New Roman" charset="0"/>
              </a:rPr>
              <a:t>HWRF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1890713" y="2936875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latin typeface="Times New Roman" charset="0"/>
              </a:rPr>
              <a:t>Global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latin typeface="Times New Roman" charset="0"/>
              </a:rPr>
              <a:t>Forecast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latin typeface="Times New Roman" charset="0"/>
              </a:rPr>
              <a:t>System</a:t>
            </a:r>
          </a:p>
        </p:txBody>
      </p:sp>
      <p:pic>
        <p:nvPicPr>
          <p:cNvPr id="24600" name="Picture 27" descr="NJplu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8" r="21671"/>
          <a:stretch>
            <a:fillRect/>
          </a:stretch>
        </p:blipFill>
        <p:spPr bwMode="auto">
          <a:xfrm>
            <a:off x="7937500" y="2832100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8" descr="aofs_sst_nowcast_nat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1666" r="-1250" b="-1666"/>
          <a:stretch>
            <a:fillRect/>
          </a:stretch>
        </p:blipFill>
        <p:spPr bwMode="auto">
          <a:xfrm>
            <a:off x="7908925" y="1149350"/>
            <a:ext cx="108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537325" y="2824163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>
                <a:latin typeface="Times New Roman" charset="0"/>
              </a:rPr>
              <a:t>Dispersion</a:t>
            </a:r>
          </a:p>
          <a:p>
            <a:pPr eaLnBrk="1" hangingPunct="1"/>
            <a:endParaRPr lang="en-US" sz="1200" b="1">
              <a:latin typeface="Times New Roman" charset="0"/>
            </a:endParaRPr>
          </a:p>
          <a:p>
            <a:pPr eaLnBrk="1" hangingPunct="1"/>
            <a:r>
              <a:rPr lang="en-US" sz="1400">
                <a:latin typeface="Times New Roman" charset="0"/>
              </a:rPr>
              <a:t>ARL/HYSPLIT</a:t>
            </a:r>
          </a:p>
        </p:txBody>
      </p:sp>
      <p:sp>
        <p:nvSpPr>
          <p:cNvPr id="24603" name="Rectangle 30"/>
          <p:cNvSpPr>
            <a:spLocks noChangeArrowheads="1"/>
          </p:cNvSpPr>
          <p:nvPr/>
        </p:nvSpPr>
        <p:spPr bwMode="auto">
          <a:xfrm>
            <a:off x="6461125" y="2795588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04" name="Group 31"/>
          <p:cNvGrpSpPr>
            <a:grpSpLocks/>
          </p:cNvGrpSpPr>
          <p:nvPr/>
        </p:nvGrpSpPr>
        <p:grpSpPr bwMode="auto">
          <a:xfrm>
            <a:off x="7908925" y="4762500"/>
            <a:ext cx="990600" cy="1000125"/>
            <a:chOff x="384" y="2722"/>
            <a:chExt cx="2256" cy="2000"/>
          </a:xfrm>
        </p:grpSpPr>
        <p:pic>
          <p:nvPicPr>
            <p:cNvPr id="24660" name="Picture 32" descr="200407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22"/>
              <a:ext cx="2256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1" name="Text Box 33"/>
            <p:cNvSpPr txBox="1">
              <a:spLocks noChangeArrowheads="1"/>
            </p:cNvSpPr>
            <p:nvPr/>
          </p:nvSpPr>
          <p:spPr bwMode="auto">
            <a:xfrm>
              <a:off x="1921" y="3985"/>
              <a:ext cx="701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600" b="1">
                  <a:solidFill>
                    <a:srgbClr val="FFFFFF"/>
                  </a:solidFill>
                  <a:latin typeface="Garamond" charset="0"/>
                  <a:cs typeface="Arial" charset="0"/>
                </a:rPr>
                <a:t>Forecast</a:t>
              </a:r>
            </a:p>
          </p:txBody>
        </p:sp>
      </p:grpSp>
      <p:pic>
        <p:nvPicPr>
          <p:cNvPr id="24605" name="Picture 34" descr="cape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24426" b="20480"/>
          <a:stretch>
            <a:fillRect/>
          </a:stretch>
        </p:blipFill>
        <p:spPr bwMode="auto">
          <a:xfrm>
            <a:off x="8001000" y="5722938"/>
            <a:ext cx="898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6" name="Text Box 35"/>
          <p:cNvSpPr txBox="1">
            <a:spLocks noChangeArrowheads="1"/>
          </p:cNvSpPr>
          <p:nvPr/>
        </p:nvSpPr>
        <p:spPr bwMode="auto">
          <a:xfrm>
            <a:off x="6477000" y="3767138"/>
            <a:ext cx="222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b="1">
                <a:latin typeface="Times New Roman" charset="0"/>
              </a:rPr>
              <a:t>Severe Weather</a:t>
            </a:r>
          </a:p>
        </p:txBody>
      </p:sp>
      <p:sp>
        <p:nvSpPr>
          <p:cNvPr id="24607" name="Rectangle 36"/>
          <p:cNvSpPr>
            <a:spLocks noChangeArrowheads="1"/>
          </p:cNvSpPr>
          <p:nvPr/>
        </p:nvSpPr>
        <p:spPr bwMode="auto">
          <a:xfrm>
            <a:off x="6461125" y="3771900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Rectangle 37"/>
          <p:cNvSpPr>
            <a:spLocks noChangeArrowheads="1"/>
          </p:cNvSpPr>
          <p:nvPr/>
        </p:nvSpPr>
        <p:spPr bwMode="auto">
          <a:xfrm>
            <a:off x="6461125" y="4748213"/>
            <a:ext cx="2438400" cy="82073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A50021"/>
              </a:solidFill>
            </a:endParaRPr>
          </a:p>
        </p:txBody>
      </p:sp>
      <p:sp>
        <p:nvSpPr>
          <p:cNvPr id="24609" name="Text Box 38"/>
          <p:cNvSpPr txBox="1">
            <a:spLocks noChangeArrowheads="1"/>
          </p:cNvSpPr>
          <p:nvPr/>
        </p:nvSpPr>
        <p:spPr bwMode="auto">
          <a:xfrm>
            <a:off x="6461125" y="5729288"/>
            <a:ext cx="2438400" cy="6985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>
                <a:latin typeface="Times New Roman" charset="0"/>
              </a:rPr>
              <a:t>Rapid Update</a:t>
            </a:r>
          </a:p>
          <a:p>
            <a:pPr eaLnBrk="1" hangingPunct="1"/>
            <a:r>
              <a:rPr lang="en-US" sz="1800" b="1">
                <a:latin typeface="Times New Roman" charset="0"/>
              </a:rPr>
              <a:t>for Aviation</a:t>
            </a:r>
            <a:r>
              <a:rPr lang="en-US" sz="1200" b="1">
                <a:latin typeface="Times New Roman" charset="0"/>
              </a:rPr>
              <a:t> (ARW-based)</a:t>
            </a:r>
            <a:endParaRPr lang="en-US" sz="1800" b="1">
              <a:latin typeface="Times New Roman" charset="0"/>
            </a:endParaRPr>
          </a:p>
        </p:txBody>
      </p:sp>
      <p:sp>
        <p:nvSpPr>
          <p:cNvPr id="24610" name="Rectangle 39"/>
          <p:cNvSpPr>
            <a:spLocks noChangeArrowheads="1"/>
          </p:cNvSpPr>
          <p:nvPr/>
        </p:nvSpPr>
        <p:spPr bwMode="auto">
          <a:xfrm>
            <a:off x="2057400" y="1204913"/>
            <a:ext cx="1143000" cy="838200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Times New Roman" charset="0"/>
            </a:endParaRPr>
          </a:p>
        </p:txBody>
      </p:sp>
      <p:sp>
        <p:nvSpPr>
          <p:cNvPr id="24611" name="Text Box 40"/>
          <p:cNvSpPr txBox="1">
            <a:spLocks noChangeArrowheads="1"/>
          </p:cNvSpPr>
          <p:nvPr/>
        </p:nvSpPr>
        <p:spPr bwMode="auto">
          <a:xfrm>
            <a:off x="2187575" y="1171575"/>
            <a:ext cx="873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600" b="1">
                <a:latin typeface="Times New Roman" charset="0"/>
              </a:rPr>
              <a:t>Climate</a:t>
            </a:r>
          </a:p>
          <a:p>
            <a:pPr algn="ctr" eaLnBrk="1" hangingPunct="1"/>
            <a:r>
              <a:rPr lang="en-US" sz="1600" b="1">
                <a:latin typeface="Times New Roman" charset="0"/>
              </a:rPr>
              <a:t>CFS</a:t>
            </a:r>
          </a:p>
        </p:txBody>
      </p:sp>
      <p:sp>
        <p:nvSpPr>
          <p:cNvPr id="24612" name="Line 41"/>
          <p:cNvSpPr>
            <a:spLocks noChangeShapeType="1"/>
          </p:cNvSpPr>
          <p:nvPr/>
        </p:nvSpPr>
        <p:spPr bwMode="auto">
          <a:xfrm>
            <a:off x="2590800" y="4086225"/>
            <a:ext cx="0" cy="512763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Text Box 42"/>
          <p:cNvSpPr txBox="1">
            <a:spLocks noChangeArrowheads="1"/>
          </p:cNvSpPr>
          <p:nvPr/>
        </p:nvSpPr>
        <p:spPr bwMode="auto">
          <a:xfrm>
            <a:off x="517525" y="2303463"/>
            <a:ext cx="895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900"/>
              <a:t>1.7B Obs/Day</a:t>
            </a:r>
          </a:p>
        </p:txBody>
      </p:sp>
      <p:sp>
        <p:nvSpPr>
          <p:cNvPr id="24614" name="Text Box 43"/>
          <p:cNvSpPr txBox="1">
            <a:spLocks noChangeArrowheads="1"/>
          </p:cNvSpPr>
          <p:nvPr/>
        </p:nvSpPr>
        <p:spPr bwMode="auto">
          <a:xfrm>
            <a:off x="3657600" y="4267200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charset="0"/>
              </a:rPr>
              <a:t>Short-Range</a:t>
            </a:r>
          </a:p>
          <a:p>
            <a:pPr algn="ctr" eaLnBrk="1" hangingPunct="1"/>
            <a:r>
              <a:rPr lang="en-US" sz="1400" b="1">
                <a:latin typeface="Times New Roman" charset="0"/>
              </a:rPr>
              <a:t>Ensemble Forecast</a:t>
            </a:r>
          </a:p>
        </p:txBody>
      </p:sp>
      <p:sp>
        <p:nvSpPr>
          <p:cNvPr id="24615" name="Line 44"/>
          <p:cNvSpPr>
            <a:spLocks noChangeShapeType="1"/>
          </p:cNvSpPr>
          <p:nvPr/>
        </p:nvSpPr>
        <p:spPr bwMode="auto">
          <a:xfrm>
            <a:off x="1676400" y="3429000"/>
            <a:ext cx="76200" cy="0"/>
          </a:xfrm>
          <a:prstGeom prst="line">
            <a:avLst/>
          </a:prstGeom>
          <a:noFill/>
          <a:ln w="5715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Line 45"/>
          <p:cNvSpPr>
            <a:spLocks noChangeShapeType="1"/>
          </p:cNvSpPr>
          <p:nvPr/>
        </p:nvSpPr>
        <p:spPr bwMode="auto">
          <a:xfrm flipV="1">
            <a:off x="3429000" y="3200400"/>
            <a:ext cx="228600" cy="1143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6"/>
          <p:cNvSpPr>
            <a:spLocks noChangeShapeType="1"/>
          </p:cNvSpPr>
          <p:nvPr/>
        </p:nvSpPr>
        <p:spPr bwMode="auto">
          <a:xfrm>
            <a:off x="3200400" y="3836988"/>
            <a:ext cx="533400" cy="6096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47"/>
          <p:cNvSpPr>
            <a:spLocks noChangeShapeType="1"/>
          </p:cNvSpPr>
          <p:nvPr/>
        </p:nvSpPr>
        <p:spPr bwMode="auto">
          <a:xfrm>
            <a:off x="5334000" y="3581400"/>
            <a:ext cx="1066800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Line 48"/>
          <p:cNvSpPr>
            <a:spLocks noChangeShapeType="1"/>
          </p:cNvSpPr>
          <p:nvPr/>
        </p:nvSpPr>
        <p:spPr bwMode="auto">
          <a:xfrm>
            <a:off x="2590800" y="2119313"/>
            <a:ext cx="0" cy="6096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Rectangle 49"/>
          <p:cNvSpPr>
            <a:spLocks noGrp="1" noChangeArrowheads="1"/>
          </p:cNvSpPr>
          <p:nvPr>
            <p:ph type="title"/>
          </p:nvPr>
        </p:nvSpPr>
        <p:spPr>
          <a:xfrm>
            <a:off x="1219200" y="147638"/>
            <a:ext cx="6553200" cy="8318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2400" b="1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Noah Land Model Connections in NOAA</a:t>
            </a:r>
            <a:r>
              <a:rPr lang="ja-JP" altLang="en-US" sz="2400" b="1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b="1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 NWS Model Production Suite</a:t>
            </a:r>
            <a:endParaRPr lang="en-US" sz="3200" b="1" i="1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4621" name="Picture 50" descr="DOC_LOGO_1X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2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51" descr="Noaa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01613"/>
            <a:ext cx="8366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3" name="Line 52"/>
          <p:cNvSpPr>
            <a:spLocks noChangeShapeType="1"/>
          </p:cNvSpPr>
          <p:nvPr/>
        </p:nvSpPr>
        <p:spPr bwMode="auto">
          <a:xfrm>
            <a:off x="842963" y="10668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53"/>
          <p:cNvSpPr>
            <a:spLocks noChangeShapeType="1"/>
          </p:cNvSpPr>
          <p:nvPr/>
        </p:nvSpPr>
        <p:spPr bwMode="auto">
          <a:xfrm>
            <a:off x="2057400" y="17383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5" name="Text Box 54"/>
          <p:cNvSpPr txBox="1">
            <a:spLocks noChangeArrowheads="1"/>
          </p:cNvSpPr>
          <p:nvPr/>
        </p:nvSpPr>
        <p:spPr bwMode="auto">
          <a:xfrm>
            <a:off x="2270125" y="1747838"/>
            <a:ext cx="747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 b="1">
                <a:latin typeface="Times New Roman" charset="0"/>
              </a:rPr>
              <a:t>MOM3</a:t>
            </a:r>
          </a:p>
        </p:txBody>
      </p:sp>
      <p:sp>
        <p:nvSpPr>
          <p:cNvPr id="24626" name="Line 56"/>
          <p:cNvSpPr>
            <a:spLocks noChangeShapeType="1"/>
          </p:cNvSpPr>
          <p:nvPr/>
        </p:nvSpPr>
        <p:spPr bwMode="auto">
          <a:xfrm flipV="1">
            <a:off x="5029200" y="1524000"/>
            <a:ext cx="1447800" cy="381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Text Box 57"/>
          <p:cNvSpPr txBox="1">
            <a:spLocks noChangeArrowheads="1"/>
          </p:cNvSpPr>
          <p:nvPr/>
        </p:nvSpPr>
        <p:spPr bwMode="auto">
          <a:xfrm rot="-822113">
            <a:off x="5105400" y="1371600"/>
            <a:ext cx="131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</a:rPr>
              <a:t>2-Way Coupled</a:t>
            </a:r>
          </a:p>
        </p:txBody>
      </p:sp>
      <p:sp>
        <p:nvSpPr>
          <p:cNvPr id="24628" name="Oval 58"/>
          <p:cNvSpPr>
            <a:spLocks noChangeArrowheads="1"/>
          </p:cNvSpPr>
          <p:nvPr/>
        </p:nvSpPr>
        <p:spPr bwMode="auto">
          <a:xfrm>
            <a:off x="228600" y="2133600"/>
            <a:ext cx="14478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Arc 59"/>
          <p:cNvSpPr>
            <a:spLocks/>
          </p:cNvSpPr>
          <p:nvPr/>
        </p:nvSpPr>
        <p:spPr bwMode="auto">
          <a:xfrm rot="1074670" flipV="1">
            <a:off x="790575" y="3044825"/>
            <a:ext cx="296863" cy="152400"/>
          </a:xfrm>
          <a:custGeom>
            <a:avLst/>
            <a:gdLst>
              <a:gd name="T0" fmla="*/ 33734083 w 20671"/>
              <a:gd name="T1" fmla="*/ 0 h 21585"/>
              <a:gd name="T2" fmla="*/ 879305621 w 20671"/>
              <a:gd name="T3" fmla="*/ 38065665 h 21585"/>
              <a:gd name="T4" fmla="*/ 0 w 20671"/>
              <a:gd name="T5" fmla="*/ 53639378 h 21585"/>
              <a:gd name="T6" fmla="*/ 0 60000 65536"/>
              <a:gd name="T7" fmla="*/ 0 60000 65536"/>
              <a:gd name="T8" fmla="*/ 0 60000 65536"/>
              <a:gd name="T9" fmla="*/ 0 w 20671"/>
              <a:gd name="T10" fmla="*/ 0 h 21585"/>
              <a:gd name="T11" fmla="*/ 20671 w 20671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1" h="21585" fill="none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</a:path>
              <a:path w="20671" h="21585" stroke="0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  <a:lnTo>
                  <a:pt x="0" y="2158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30" name="Picture 60" descr="MCj0424780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43000"/>
            <a:ext cx="11842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1" name="Line 61"/>
          <p:cNvSpPr>
            <a:spLocks noChangeShapeType="1"/>
          </p:cNvSpPr>
          <p:nvPr/>
        </p:nvSpPr>
        <p:spPr bwMode="auto">
          <a:xfrm flipV="1">
            <a:off x="3505200" y="4876800"/>
            <a:ext cx="304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2" name="Line 62"/>
          <p:cNvSpPr>
            <a:spLocks noChangeShapeType="1"/>
          </p:cNvSpPr>
          <p:nvPr/>
        </p:nvSpPr>
        <p:spPr bwMode="auto">
          <a:xfrm>
            <a:off x="3962400" y="4800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Line 63"/>
          <p:cNvSpPr>
            <a:spLocks noChangeShapeType="1"/>
          </p:cNvSpPr>
          <p:nvPr/>
        </p:nvSpPr>
        <p:spPr bwMode="auto">
          <a:xfrm>
            <a:off x="3733800" y="17383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4" name="Line 64"/>
          <p:cNvSpPr>
            <a:spLocks noChangeShapeType="1"/>
          </p:cNvSpPr>
          <p:nvPr/>
        </p:nvSpPr>
        <p:spPr bwMode="auto">
          <a:xfrm>
            <a:off x="6553200" y="1524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5" name="Freeform 65"/>
          <p:cNvSpPr>
            <a:spLocks/>
          </p:cNvSpPr>
          <p:nvPr/>
        </p:nvSpPr>
        <p:spPr bwMode="auto">
          <a:xfrm>
            <a:off x="1066800" y="2271713"/>
            <a:ext cx="595313" cy="876300"/>
          </a:xfrm>
          <a:custGeom>
            <a:avLst/>
            <a:gdLst>
              <a:gd name="T0" fmla="*/ 2147483647 w 400"/>
              <a:gd name="T1" fmla="*/ 0 h 528"/>
              <a:gd name="T2" fmla="*/ 2147483647 w 400"/>
              <a:gd name="T3" fmla="*/ 2147483647 h 528"/>
              <a:gd name="T4" fmla="*/ 2147483647 w 400"/>
              <a:gd name="T5" fmla="*/ 2147483647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6" name="Freeform 66"/>
          <p:cNvSpPr>
            <a:spLocks/>
          </p:cNvSpPr>
          <p:nvPr/>
        </p:nvSpPr>
        <p:spPr bwMode="auto">
          <a:xfrm flipH="1">
            <a:off x="252413" y="2276475"/>
            <a:ext cx="568325" cy="881063"/>
          </a:xfrm>
          <a:custGeom>
            <a:avLst/>
            <a:gdLst>
              <a:gd name="T0" fmla="*/ 2147483647 w 400"/>
              <a:gd name="T1" fmla="*/ 0 h 528"/>
              <a:gd name="T2" fmla="*/ 2147483647 w 400"/>
              <a:gd name="T3" fmla="*/ 2147483647 h 528"/>
              <a:gd name="T4" fmla="*/ 2147483647 w 400"/>
              <a:gd name="T5" fmla="*/ 2147483647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37" name="Picture 67" descr="izzy_24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90713"/>
            <a:ext cx="914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8" name="Line 68"/>
          <p:cNvSpPr>
            <a:spLocks noChangeShapeType="1"/>
          </p:cNvSpPr>
          <p:nvPr/>
        </p:nvSpPr>
        <p:spPr bwMode="auto">
          <a:xfrm>
            <a:off x="6629400" y="3200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9" name="Text Box 69"/>
          <p:cNvSpPr txBox="1">
            <a:spLocks noChangeArrowheads="1"/>
          </p:cNvSpPr>
          <p:nvPr/>
        </p:nvSpPr>
        <p:spPr bwMode="auto">
          <a:xfrm>
            <a:off x="6461125" y="1143000"/>
            <a:ext cx="2438400" cy="1476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>
                <a:latin typeface="Times New Roman" charset="0"/>
              </a:rPr>
              <a:t>Oceans</a:t>
            </a:r>
          </a:p>
          <a:p>
            <a:pPr eaLnBrk="1" hangingPunct="1">
              <a:spcBef>
                <a:spcPct val="40000"/>
              </a:spcBef>
            </a:pPr>
            <a:r>
              <a:rPr lang="en-US" sz="1400">
                <a:latin typeface="Times New Roman" charset="0"/>
              </a:rPr>
              <a:t>HYCOM</a:t>
            </a:r>
          </a:p>
          <a:p>
            <a:pPr eaLnBrk="1" hangingPunct="1">
              <a:spcBef>
                <a:spcPct val="40000"/>
              </a:spcBef>
            </a:pPr>
            <a:endParaRPr lang="en-US" sz="1400">
              <a:latin typeface="Times New Roman" charset="0"/>
            </a:endParaRPr>
          </a:p>
          <a:p>
            <a:pPr eaLnBrk="1" hangingPunct="1"/>
            <a:r>
              <a:rPr lang="en-US" sz="1400">
                <a:latin typeface="Times New Roman" charset="0"/>
              </a:rPr>
              <a:t>WaveWatch III</a:t>
            </a:r>
          </a:p>
          <a:p>
            <a:pPr eaLnBrk="1" hangingPunct="1"/>
            <a:endParaRPr lang="en-US" sz="900">
              <a:latin typeface="Times New Roman" charset="0"/>
            </a:endParaRPr>
          </a:p>
          <a:p>
            <a:pPr eaLnBrk="1" hangingPunct="1"/>
            <a:endParaRPr lang="en-US" sz="700" b="1">
              <a:latin typeface="Times New Roman" charset="0"/>
            </a:endParaRPr>
          </a:p>
        </p:txBody>
      </p:sp>
      <p:sp>
        <p:nvSpPr>
          <p:cNvPr id="24640" name="Line 70"/>
          <p:cNvSpPr>
            <a:spLocks noChangeShapeType="1"/>
          </p:cNvSpPr>
          <p:nvPr/>
        </p:nvSpPr>
        <p:spPr bwMode="auto">
          <a:xfrm>
            <a:off x="6586538" y="51530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1" name="Text Box 71"/>
          <p:cNvSpPr txBox="1">
            <a:spLocks noChangeArrowheads="1"/>
          </p:cNvSpPr>
          <p:nvPr/>
        </p:nvSpPr>
        <p:spPr bwMode="auto">
          <a:xfrm>
            <a:off x="6596063" y="5233988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</a:rPr>
              <a:t>NAM/CMAQ</a:t>
            </a:r>
          </a:p>
        </p:txBody>
      </p:sp>
      <p:sp>
        <p:nvSpPr>
          <p:cNvPr id="24642" name="Line 72"/>
          <p:cNvSpPr>
            <a:spLocks noChangeShapeType="1"/>
          </p:cNvSpPr>
          <p:nvPr/>
        </p:nvSpPr>
        <p:spPr bwMode="auto">
          <a:xfrm>
            <a:off x="6567488" y="40719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3" name="Text Box 75"/>
          <p:cNvSpPr txBox="1">
            <a:spLocks noChangeArrowheads="1"/>
          </p:cNvSpPr>
          <p:nvPr/>
        </p:nvSpPr>
        <p:spPr bwMode="auto">
          <a:xfrm>
            <a:off x="533400" y="3962400"/>
            <a:ext cx="1600200" cy="638175"/>
          </a:xfrm>
          <a:prstGeom prst="rect">
            <a:avLst/>
          </a:prstGeom>
          <a:solidFill>
            <a:schemeClr val="bg1"/>
          </a:solid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b="1">
                <a:latin typeface="Times New Roman" charset="0"/>
              </a:rPr>
              <a:t>Regional Data</a:t>
            </a:r>
          </a:p>
          <a:p>
            <a:pPr eaLnBrk="1" hangingPunct="1"/>
            <a:r>
              <a:rPr lang="en-US" sz="1600" b="1">
                <a:latin typeface="Times New Roman" charset="0"/>
              </a:rPr>
              <a:t>Assimilation</a:t>
            </a:r>
          </a:p>
        </p:txBody>
      </p:sp>
      <p:sp>
        <p:nvSpPr>
          <p:cNvPr id="24644" name="Rectangle 76"/>
          <p:cNvSpPr>
            <a:spLocks noChangeArrowheads="1"/>
          </p:cNvSpPr>
          <p:nvPr/>
        </p:nvSpPr>
        <p:spPr bwMode="auto">
          <a:xfrm>
            <a:off x="1371600" y="3200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Rectangle 77"/>
          <p:cNvSpPr>
            <a:spLocks noChangeArrowheads="1"/>
          </p:cNvSpPr>
          <p:nvPr/>
        </p:nvSpPr>
        <p:spPr bwMode="auto">
          <a:xfrm>
            <a:off x="152400" y="3200400"/>
            <a:ext cx="1295400" cy="685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4646" name="Text Box 78"/>
          <p:cNvSpPr txBox="1">
            <a:spLocks noChangeArrowheads="1"/>
          </p:cNvSpPr>
          <p:nvPr/>
        </p:nvSpPr>
        <p:spPr bwMode="auto">
          <a:xfrm>
            <a:off x="152400" y="3200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b="1">
                <a:latin typeface="Times New Roman" charset="0"/>
              </a:rPr>
              <a:t>Global Data</a:t>
            </a:r>
          </a:p>
          <a:p>
            <a:pPr eaLnBrk="1" hangingPunct="1"/>
            <a:r>
              <a:rPr lang="en-US" sz="1600" b="1">
                <a:latin typeface="Times New Roman" charset="0"/>
              </a:rPr>
              <a:t>Assimilation</a:t>
            </a:r>
          </a:p>
        </p:txBody>
      </p:sp>
      <p:sp>
        <p:nvSpPr>
          <p:cNvPr id="24647" name="Line 79"/>
          <p:cNvSpPr>
            <a:spLocks noChangeShapeType="1"/>
          </p:cNvSpPr>
          <p:nvPr/>
        </p:nvSpPr>
        <p:spPr bwMode="auto">
          <a:xfrm flipV="1">
            <a:off x="2133600" y="3733800"/>
            <a:ext cx="1600200" cy="7620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8" name="Line 80"/>
          <p:cNvSpPr>
            <a:spLocks noChangeShapeType="1"/>
          </p:cNvSpPr>
          <p:nvPr/>
        </p:nvSpPr>
        <p:spPr bwMode="auto">
          <a:xfrm>
            <a:off x="304800" y="3886200"/>
            <a:ext cx="1524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9" name="Line 81"/>
          <p:cNvSpPr>
            <a:spLocks noChangeShapeType="1"/>
          </p:cNvSpPr>
          <p:nvPr/>
        </p:nvSpPr>
        <p:spPr bwMode="auto">
          <a:xfrm flipV="1">
            <a:off x="3124200" y="1828800"/>
            <a:ext cx="3276600" cy="1143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0" name="Line 82"/>
          <p:cNvSpPr>
            <a:spLocks noChangeShapeType="1"/>
          </p:cNvSpPr>
          <p:nvPr/>
        </p:nvSpPr>
        <p:spPr bwMode="auto">
          <a:xfrm flipV="1">
            <a:off x="1447800" y="3581400"/>
            <a:ext cx="381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1" name="Text Box 83"/>
          <p:cNvSpPr txBox="1">
            <a:spLocks noChangeArrowheads="1"/>
          </p:cNvSpPr>
          <p:nvPr/>
        </p:nvSpPr>
        <p:spPr bwMode="auto">
          <a:xfrm>
            <a:off x="1143000" y="4675188"/>
            <a:ext cx="2362200" cy="866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charset="0"/>
              </a:rPr>
              <a:t>North American Ensemble Forecast System</a:t>
            </a:r>
          </a:p>
        </p:txBody>
      </p:sp>
      <p:sp>
        <p:nvSpPr>
          <p:cNvPr id="24652" name="Text Box 84"/>
          <p:cNvSpPr txBox="1">
            <a:spLocks noChangeArrowheads="1"/>
          </p:cNvSpPr>
          <p:nvPr/>
        </p:nvSpPr>
        <p:spPr bwMode="auto">
          <a:xfrm>
            <a:off x="1066800" y="51816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6826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400">
                <a:latin typeface="Times New Roman" charset="0"/>
              </a:rPr>
              <a:t>GFS, Canadian Global Model </a:t>
            </a:r>
          </a:p>
        </p:txBody>
      </p:sp>
      <p:sp>
        <p:nvSpPr>
          <p:cNvPr id="24653" name="Line 85"/>
          <p:cNvSpPr>
            <a:spLocks noChangeShapeType="1"/>
          </p:cNvSpPr>
          <p:nvPr/>
        </p:nvSpPr>
        <p:spPr bwMode="auto">
          <a:xfrm>
            <a:off x="1143000" y="5181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4" name="Line 86"/>
          <p:cNvSpPr>
            <a:spLocks noChangeShapeType="1"/>
          </p:cNvSpPr>
          <p:nvPr/>
        </p:nvSpPr>
        <p:spPr bwMode="auto">
          <a:xfrm>
            <a:off x="4495800" y="3760788"/>
            <a:ext cx="0" cy="512762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55" name="Group 97"/>
          <p:cNvGrpSpPr>
            <a:grpSpLocks/>
          </p:cNvGrpSpPr>
          <p:nvPr/>
        </p:nvGrpSpPr>
        <p:grpSpPr bwMode="auto">
          <a:xfrm>
            <a:off x="228600" y="5665788"/>
            <a:ext cx="3238500" cy="995362"/>
            <a:chOff x="144" y="3569"/>
            <a:chExt cx="2040" cy="627"/>
          </a:xfrm>
        </p:grpSpPr>
        <p:grpSp>
          <p:nvGrpSpPr>
            <p:cNvPr id="24656" name="Group 90"/>
            <p:cNvGrpSpPr>
              <a:grpSpLocks/>
            </p:cNvGrpSpPr>
            <p:nvPr/>
          </p:nvGrpSpPr>
          <p:grpSpPr bwMode="auto">
            <a:xfrm>
              <a:off x="744" y="3569"/>
              <a:ext cx="1440" cy="627"/>
              <a:chOff x="648" y="3667"/>
              <a:chExt cx="1440" cy="627"/>
            </a:xfrm>
          </p:grpSpPr>
          <p:sp>
            <p:nvSpPr>
              <p:cNvPr id="24658" name="Rectangle 55"/>
              <p:cNvSpPr>
                <a:spLocks noChangeArrowheads="1"/>
              </p:cNvSpPr>
              <p:nvPr/>
            </p:nvSpPr>
            <p:spPr bwMode="auto">
              <a:xfrm>
                <a:off x="648" y="4150"/>
                <a:ext cx="1440" cy="14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200" b="1">
                    <a:latin typeface="Times New Roman" charset="0"/>
                  </a:rPr>
                  <a:t>NOAH Land Surface Model</a:t>
                </a:r>
              </a:p>
            </p:txBody>
          </p:sp>
          <p:pic>
            <p:nvPicPr>
              <p:cNvPr id="24659" name="Picture 88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987"/>
              <a:stretch>
                <a:fillRect/>
              </a:stretch>
            </p:blipFill>
            <p:spPr bwMode="auto">
              <a:xfrm>
                <a:off x="648" y="3667"/>
                <a:ext cx="144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657" name="Rectangle 94"/>
            <p:cNvSpPr>
              <a:spLocks noChangeArrowheads="1"/>
            </p:cNvSpPr>
            <p:nvPr/>
          </p:nvSpPr>
          <p:spPr bwMode="auto">
            <a:xfrm>
              <a:off x="144" y="3652"/>
              <a:ext cx="57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i="1">
                  <a:latin typeface="Verdana" charset="0"/>
                </a:rPr>
                <a:t>NCEP-NCAR unified</a:t>
              </a:r>
              <a:endParaRPr lang="en-US" b="1" i="1">
                <a:latin typeface="Verdana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124200" y="3886201"/>
            <a:ext cx="2743200" cy="2915387"/>
            <a:chOff x="2971800" y="3733801"/>
            <a:chExt cx="2743200" cy="2915387"/>
          </a:xfrm>
        </p:grpSpPr>
        <p:sp>
          <p:nvSpPr>
            <p:cNvPr id="93" name="Line 3"/>
            <p:cNvSpPr>
              <a:spLocks noChangeShapeType="1"/>
            </p:cNvSpPr>
            <p:nvPr/>
          </p:nvSpPr>
          <p:spPr bwMode="auto">
            <a:xfrm>
              <a:off x="2971800" y="3733801"/>
              <a:ext cx="1820008" cy="2057399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4419600" y="5818191"/>
              <a:ext cx="1295400" cy="83099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8000"/>
                  </a:solidFill>
                  <a:latin typeface="Times New Roman" charset="0"/>
                </a:rPr>
                <a:t>Uncoupled</a:t>
              </a:r>
            </a:p>
            <a:p>
              <a:pPr eaLnBrk="1" hangingPunct="1"/>
              <a:r>
                <a:rPr lang="ja-JP" altLang="en-US" sz="1600" b="1" dirty="0" smtClean="0">
                  <a:solidFill>
                    <a:srgbClr val="008000"/>
                  </a:solidFill>
                  <a:latin typeface="Times New Roman" charset="0"/>
                </a:rPr>
                <a:t>“</a:t>
              </a:r>
              <a:r>
                <a:rPr lang="en-US" sz="1600" b="1" dirty="0" smtClean="0">
                  <a:solidFill>
                    <a:srgbClr val="008000"/>
                  </a:solidFill>
                  <a:latin typeface="Times New Roman" charset="0"/>
                </a:rPr>
                <a:t>GLDAS</a:t>
              </a:r>
              <a:r>
                <a:rPr lang="ja-JP" altLang="en-US" sz="1600" b="1" dirty="0" smtClean="0">
                  <a:solidFill>
                    <a:srgbClr val="008000"/>
                  </a:solidFill>
                  <a:latin typeface="Times New Roman" charset="0"/>
                </a:rPr>
                <a:t>”</a:t>
              </a:r>
              <a:endParaRPr lang="en-US" sz="1600" b="1" dirty="0" smtClean="0">
                <a:solidFill>
                  <a:srgbClr val="008000"/>
                </a:solidFill>
                <a:latin typeface="Times New Roman" charset="0"/>
              </a:endParaRPr>
            </a:p>
            <a:p>
              <a:pPr eaLnBrk="1" hangingPunct="1"/>
              <a:endParaRPr lang="en-US" sz="1600" b="1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 flipV="1">
              <a:off x="3352800" y="6046791"/>
              <a:ext cx="106680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900" grpId="0" animBg="1"/>
      <p:bldP spid="379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7013" y="228600"/>
            <a:ext cx="868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en-GB" sz="3200" b="1" i="1" dirty="0">
                <a:solidFill>
                  <a:srgbClr val="000000"/>
                </a:solidFill>
                <a:latin typeface="Verdana" charset="0"/>
                <a:cs typeface="Arial Unicode MS" charset="0"/>
              </a:rPr>
              <a:t>Land model validation</a:t>
            </a:r>
            <a:endParaRPr lang="en-US" sz="3200" b="1" i="1" dirty="0">
              <a:solidFill>
                <a:srgbClr val="000000"/>
              </a:solidFill>
              <a:latin typeface="Verdana" charset="0"/>
              <a:cs typeface="Arial Unicode MS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833178"/>
          </a:xfrm>
        </p:spPr>
        <p:txBody>
          <a:bodyPr lIns="90000" tIns="46800" rIns="90000" bIns="46800">
            <a:spAutoFit/>
          </a:bodyPr>
          <a:lstStyle/>
          <a:p>
            <a:pPr marL="341313" indent="-341313" defTabSz="457200" eaLnBrk="1" hangingPunct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Verdana" charset="0"/>
                <a:ea typeface="ヒラギノ角ゴ Pro W3" charset="0"/>
                <a:cs typeface="ヒラギノ角ゴ Pro W3" charset="0"/>
              </a:rPr>
              <a:t>Low-level observations</a:t>
            </a: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 (e.g. 2-m temperature &amp; humidity, 10-m winds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)</a:t>
            </a:r>
            <a:r>
              <a:rPr lang="en-GB" sz="2400" dirty="0">
                <a:latin typeface="Verdana" charset="0"/>
                <a:ea typeface="ヒラギノ角ゴ Pro W3" charset="0"/>
                <a:cs typeface="ヒラギノ角ゴ Pro W3" charset="0"/>
              </a:rPr>
              <a:t>;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multi-year 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fvs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” 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data set</a:t>
            </a:r>
            <a:r>
              <a:rPr lang="en-GB" sz="2400" i="1" dirty="0" smtClean="0">
                <a:latin typeface="Verdana" charset="0"/>
                <a:ea typeface="ヒラギノ角ゴ Pro W3" charset="0"/>
                <a:cs typeface="ヒラギノ角ゴ Pro W3" charset="0"/>
              </a:rPr>
              <a:t>.</a:t>
            </a:r>
            <a:endParaRPr lang="en-GB" sz="2400" i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691640"/>
            <a:ext cx="8686800" cy="3828097"/>
            <a:chOff x="228600" y="2863850"/>
            <a:chExt cx="8686800" cy="3828097"/>
          </a:xfrm>
        </p:grpSpPr>
        <p:grpSp>
          <p:nvGrpSpPr>
            <p:cNvPr id="26626" name="Group 19"/>
            <p:cNvGrpSpPr>
              <a:grpSpLocks/>
            </p:cNvGrpSpPr>
            <p:nvPr/>
          </p:nvGrpSpPr>
          <p:grpSpPr bwMode="auto">
            <a:xfrm>
              <a:off x="4038600" y="3352800"/>
              <a:ext cx="4800600" cy="2743200"/>
              <a:chOff x="757767" y="723900"/>
              <a:chExt cx="8005233" cy="5506062"/>
            </a:xfrm>
          </p:grpSpPr>
          <p:pic>
            <p:nvPicPr>
              <p:cNvPr id="26670" name="Picture 20" descr="V10M_12_diurnal_JUL2010_west_NGN.jpg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3" t="9721" b="5556"/>
              <a:stretch>
                <a:fillRect/>
              </a:stretch>
            </p:blipFill>
            <p:spPr bwMode="auto">
              <a:xfrm>
                <a:off x="757767" y="723900"/>
                <a:ext cx="38862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1" name="Picture 21" descr="V10M_12_diurnal_JUL2010_east_NGN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2" t="9721" b="5556"/>
              <a:stretch>
                <a:fillRect/>
              </a:stretch>
            </p:blipFill>
            <p:spPr bwMode="auto">
              <a:xfrm>
                <a:off x="4876800" y="723900"/>
                <a:ext cx="3886200" cy="2733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2" name="Picture 22" descr="V10M_12_diurnal_JUL2011_west_NGN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0" t="9721" b="5710"/>
              <a:stretch>
                <a:fillRect/>
              </a:stretch>
            </p:blipFill>
            <p:spPr bwMode="auto">
              <a:xfrm>
                <a:off x="757767" y="3505200"/>
                <a:ext cx="3886200" cy="2724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3" name="Picture 23" descr="V10M_12_diurnal_JUL2011_east_NGN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" t="9877" b="5556"/>
              <a:stretch>
                <a:fillRect/>
              </a:stretch>
            </p:blipFill>
            <p:spPr bwMode="auto">
              <a:xfrm>
                <a:off x="4876800" y="3505200"/>
                <a:ext cx="3886200" cy="272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29" name="Picture 6" descr="Screenshot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7" t="13860" r="62505" b="5580"/>
            <a:stretch>
              <a:fillRect/>
            </a:stretch>
          </p:blipFill>
          <p:spPr bwMode="auto">
            <a:xfrm>
              <a:off x="228600" y="3276600"/>
              <a:ext cx="3278187" cy="30449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228600" y="2863850"/>
              <a:ext cx="868362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700" b="1" i="1" dirty="0" err="1">
                  <a:latin typeface="Verdana" charset="0"/>
                </a:rPr>
                <a:t>www.emc.ncep.noaa.gov</a:t>
              </a:r>
              <a:r>
                <a:rPr lang="en-US" sz="1700" b="1" i="1" dirty="0">
                  <a:latin typeface="Verdana" charset="0"/>
                </a:rPr>
                <a:t>/</a:t>
              </a:r>
              <a:r>
                <a:rPr lang="en-US" sz="1700" b="1" i="1" dirty="0" err="1">
                  <a:latin typeface="Verdana" charset="0"/>
                </a:rPr>
                <a:t>mmb</a:t>
              </a:r>
              <a:r>
                <a:rPr lang="en-US" sz="1700" b="1" i="1" dirty="0">
                  <a:latin typeface="Verdana" charset="0"/>
                </a:rPr>
                <a:t>/research/</a:t>
              </a:r>
              <a:r>
                <a:rPr lang="en-US" sz="1700" b="1" i="1" dirty="0" err="1">
                  <a:latin typeface="Verdana" charset="0"/>
                </a:rPr>
                <a:t>nearsfc</a:t>
              </a:r>
              <a:r>
                <a:rPr lang="en-US" sz="1700" b="1" i="1" dirty="0">
                  <a:latin typeface="Verdana" charset="0"/>
                </a:rPr>
                <a:t>/</a:t>
              </a:r>
              <a:r>
                <a:rPr lang="en-US" sz="1700" b="1" i="1" dirty="0" err="1">
                  <a:latin typeface="Verdana" charset="0"/>
                </a:rPr>
                <a:t>nearsfc.verf.html</a:t>
              </a:r>
              <a:endParaRPr lang="en-US" sz="1700" b="1" i="1" dirty="0">
                <a:latin typeface="Verdana" charset="0"/>
              </a:endParaRPr>
            </a:p>
          </p:txBody>
        </p: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4348163" y="4043363"/>
              <a:ext cx="41814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>
                  <a:latin typeface="Verdana" charset="0"/>
                </a:rPr>
                <a:t>July monthly diurnal 10-m wind (m/s)</a:t>
              </a:r>
            </a:p>
          </p:txBody>
        </p:sp>
        <p:sp>
          <p:nvSpPr>
            <p:cNvPr id="26632" name="Rectangle 16"/>
            <p:cNvSpPr>
              <a:spLocks noChangeArrowheads="1"/>
            </p:cNvSpPr>
            <p:nvPr/>
          </p:nvSpPr>
          <p:spPr bwMode="auto">
            <a:xfrm>
              <a:off x="3816350" y="3505200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5</a:t>
              </a:r>
            </a:p>
          </p:txBody>
        </p:sp>
        <p:grpSp>
          <p:nvGrpSpPr>
            <p:cNvPr id="26633" name="Group 29"/>
            <p:cNvGrpSpPr>
              <a:grpSpLocks/>
            </p:cNvGrpSpPr>
            <p:nvPr/>
          </p:nvGrpSpPr>
          <p:grpSpPr bwMode="auto">
            <a:xfrm>
              <a:off x="4046538" y="6019800"/>
              <a:ext cx="2266950" cy="304800"/>
              <a:chOff x="4122737" y="5867400"/>
              <a:chExt cx="2266951" cy="304800"/>
            </a:xfrm>
          </p:grpSpPr>
          <p:sp>
            <p:nvSpPr>
              <p:cNvPr id="26666" name="Rectangle 11"/>
              <p:cNvSpPr>
                <a:spLocks noChangeArrowheads="1"/>
              </p:cNvSpPr>
              <p:nvPr/>
            </p:nvSpPr>
            <p:spPr bwMode="auto">
              <a:xfrm>
                <a:off x="4122737" y="5867400"/>
                <a:ext cx="2968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0</a:t>
                </a:r>
              </a:p>
            </p:txBody>
          </p:sp>
          <p:sp>
            <p:nvSpPr>
              <p:cNvPr id="26667" name="Rectangle 12"/>
              <p:cNvSpPr>
                <a:spLocks noChangeArrowheads="1"/>
              </p:cNvSpPr>
              <p:nvPr/>
            </p:nvSpPr>
            <p:spPr bwMode="auto">
              <a:xfrm>
                <a:off x="4603750" y="5867400"/>
                <a:ext cx="4095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24</a:t>
                </a:r>
              </a:p>
            </p:txBody>
          </p:sp>
          <p:sp>
            <p:nvSpPr>
              <p:cNvPr id="26668" name="Rectangle 13"/>
              <p:cNvSpPr>
                <a:spLocks noChangeArrowheads="1"/>
              </p:cNvSpPr>
              <p:nvPr/>
            </p:nvSpPr>
            <p:spPr bwMode="auto">
              <a:xfrm>
                <a:off x="5197475" y="5867400"/>
                <a:ext cx="4095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48</a:t>
                </a:r>
              </a:p>
            </p:txBody>
          </p:sp>
          <p:sp>
            <p:nvSpPr>
              <p:cNvPr id="26669" name="Rectangle 14"/>
              <p:cNvSpPr>
                <a:spLocks noChangeArrowheads="1"/>
              </p:cNvSpPr>
              <p:nvPr/>
            </p:nvSpPr>
            <p:spPr bwMode="auto">
              <a:xfrm>
                <a:off x="5791200" y="5867400"/>
                <a:ext cx="59848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72hr</a:t>
                </a:r>
              </a:p>
            </p:txBody>
          </p:sp>
        </p:grpSp>
        <p:sp>
          <p:nvSpPr>
            <p:cNvPr id="26634" name="Rectangle 18"/>
            <p:cNvSpPr>
              <a:spLocks noChangeArrowheads="1"/>
            </p:cNvSpPr>
            <p:nvPr/>
          </p:nvSpPr>
          <p:spPr bwMode="auto">
            <a:xfrm>
              <a:off x="3810000" y="3276600"/>
              <a:ext cx="5105400" cy="30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20"/>
            <p:cNvSpPr>
              <a:spLocks noChangeArrowheads="1"/>
            </p:cNvSpPr>
            <p:nvPr/>
          </p:nvSpPr>
          <p:spPr bwMode="auto">
            <a:xfrm>
              <a:off x="4191000" y="5362575"/>
              <a:ext cx="4495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latin typeface="Verdana" charset="0"/>
                </a:rPr>
                <a:t>obs</a:t>
              </a:r>
              <a:r>
                <a:rPr lang="en-US" sz="1400">
                  <a:latin typeface="Verdana" charset="0"/>
                </a:rPr>
                <a:t>: solid, </a:t>
              </a:r>
              <a:r>
                <a:rPr lang="en-US" sz="1400" b="1">
                  <a:latin typeface="Verdana" charset="0"/>
                </a:rPr>
                <a:t>NAM</a:t>
              </a:r>
              <a:r>
                <a:rPr lang="en-US" sz="1400">
                  <a:latin typeface="Verdana" charset="0"/>
                </a:rPr>
                <a:t>: short-dash, </a:t>
              </a:r>
              <a:r>
                <a:rPr lang="en-US" sz="1400" b="1">
                  <a:latin typeface="Verdana" charset="0"/>
                </a:rPr>
                <a:t>GFS</a:t>
              </a:r>
              <a:r>
                <a:rPr lang="en-US" sz="1400">
                  <a:latin typeface="Verdana" charset="0"/>
                </a:rPr>
                <a:t>: long-dash</a:t>
              </a:r>
              <a:endParaRPr lang="en-US" sz="1600" i="1">
                <a:latin typeface="Verdana" charset="0"/>
              </a:endParaRPr>
            </a:p>
          </p:txBody>
        </p:sp>
        <p:sp>
          <p:nvSpPr>
            <p:cNvPr id="26636" name="Rectangle 24"/>
            <p:cNvSpPr>
              <a:spLocks noChangeArrowheads="1"/>
            </p:cNvSpPr>
            <p:nvPr/>
          </p:nvSpPr>
          <p:spPr bwMode="auto">
            <a:xfrm>
              <a:off x="8153400" y="3352800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Verdana" charset="0"/>
                </a:rPr>
                <a:t>east</a:t>
              </a:r>
              <a:endParaRPr lang="en-US" sz="1800"/>
            </a:p>
          </p:txBody>
        </p:sp>
        <p:sp>
          <p:nvSpPr>
            <p:cNvPr id="26637" name="Rectangle 25"/>
            <p:cNvSpPr>
              <a:spLocks noChangeArrowheads="1"/>
            </p:cNvSpPr>
            <p:nvPr/>
          </p:nvSpPr>
          <p:spPr bwMode="auto">
            <a:xfrm>
              <a:off x="4114800" y="3352800"/>
              <a:ext cx="7477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Verdana" charset="0"/>
                </a:rPr>
                <a:t>west</a:t>
              </a:r>
              <a:endParaRPr lang="en-US" sz="1800"/>
            </a:p>
          </p:txBody>
        </p:sp>
        <p:sp>
          <p:nvSpPr>
            <p:cNvPr id="26638" name="Rectangle 26"/>
            <p:cNvSpPr>
              <a:spLocks noChangeArrowheads="1"/>
            </p:cNvSpPr>
            <p:nvPr/>
          </p:nvSpPr>
          <p:spPr bwMode="auto">
            <a:xfrm>
              <a:off x="6046788" y="3352800"/>
              <a:ext cx="784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Verdana" charset="0"/>
                </a:rPr>
                <a:t>2010</a:t>
              </a:r>
              <a:endParaRPr lang="en-US" sz="1800"/>
            </a:p>
          </p:txBody>
        </p:sp>
        <p:grpSp>
          <p:nvGrpSpPr>
            <p:cNvPr id="26640" name="Group 30"/>
            <p:cNvGrpSpPr>
              <a:grpSpLocks/>
            </p:cNvGrpSpPr>
            <p:nvPr/>
          </p:nvGrpSpPr>
          <p:grpSpPr bwMode="auto">
            <a:xfrm>
              <a:off x="6496050" y="6019800"/>
              <a:ext cx="2266950" cy="304800"/>
              <a:chOff x="4122737" y="5867400"/>
              <a:chExt cx="2266951" cy="304800"/>
            </a:xfrm>
          </p:grpSpPr>
          <p:sp>
            <p:nvSpPr>
              <p:cNvPr id="26662" name="Rectangle 11"/>
              <p:cNvSpPr>
                <a:spLocks noChangeArrowheads="1"/>
              </p:cNvSpPr>
              <p:nvPr/>
            </p:nvSpPr>
            <p:spPr bwMode="auto">
              <a:xfrm>
                <a:off x="4122737" y="5867400"/>
                <a:ext cx="2968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0</a:t>
                </a:r>
              </a:p>
            </p:txBody>
          </p:sp>
          <p:sp>
            <p:nvSpPr>
              <p:cNvPr id="26663" name="Rectangle 12"/>
              <p:cNvSpPr>
                <a:spLocks noChangeArrowheads="1"/>
              </p:cNvSpPr>
              <p:nvPr/>
            </p:nvSpPr>
            <p:spPr bwMode="auto">
              <a:xfrm>
                <a:off x="4603750" y="5867400"/>
                <a:ext cx="4095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24</a:t>
                </a:r>
              </a:p>
            </p:txBody>
          </p:sp>
          <p:sp>
            <p:nvSpPr>
              <p:cNvPr id="26664" name="Rectangle 13"/>
              <p:cNvSpPr>
                <a:spLocks noChangeArrowheads="1"/>
              </p:cNvSpPr>
              <p:nvPr/>
            </p:nvSpPr>
            <p:spPr bwMode="auto">
              <a:xfrm>
                <a:off x="5197475" y="5867400"/>
                <a:ext cx="4095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48</a:t>
                </a:r>
              </a:p>
            </p:txBody>
          </p:sp>
          <p:sp>
            <p:nvSpPr>
              <p:cNvPr id="26665" name="Rectangle 14"/>
              <p:cNvSpPr>
                <a:spLocks noChangeArrowheads="1"/>
              </p:cNvSpPr>
              <p:nvPr/>
            </p:nvSpPr>
            <p:spPr bwMode="auto">
              <a:xfrm>
                <a:off x="5791200" y="5867400"/>
                <a:ext cx="59848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72hr</a:t>
                </a:r>
              </a:p>
            </p:txBody>
          </p:sp>
        </p:grpSp>
        <p:sp>
          <p:nvSpPr>
            <p:cNvPr id="26641" name="Rectangle 35"/>
            <p:cNvSpPr>
              <a:spLocks noChangeArrowheads="1"/>
            </p:cNvSpPr>
            <p:nvPr/>
          </p:nvSpPr>
          <p:spPr bwMode="auto">
            <a:xfrm>
              <a:off x="6046788" y="4724400"/>
              <a:ext cx="784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Verdana" charset="0"/>
                </a:rPr>
                <a:t>2011</a:t>
              </a:r>
              <a:endParaRPr lang="en-US" sz="1800"/>
            </a:p>
          </p:txBody>
        </p:sp>
        <p:sp>
          <p:nvSpPr>
            <p:cNvPr id="26642" name="Rectangle 16"/>
            <p:cNvSpPr>
              <a:spLocks noChangeArrowheads="1"/>
            </p:cNvSpPr>
            <p:nvPr/>
          </p:nvSpPr>
          <p:spPr bwMode="auto">
            <a:xfrm>
              <a:off x="3816350" y="4419600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3</a:t>
              </a:r>
            </a:p>
          </p:txBody>
        </p:sp>
        <p:sp>
          <p:nvSpPr>
            <p:cNvPr id="26643" name="Rectangle 16"/>
            <p:cNvSpPr>
              <a:spLocks noChangeArrowheads="1"/>
            </p:cNvSpPr>
            <p:nvPr/>
          </p:nvSpPr>
          <p:spPr bwMode="auto">
            <a:xfrm>
              <a:off x="3816350" y="4924425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5</a:t>
              </a:r>
            </a:p>
          </p:txBody>
        </p:sp>
        <p:sp>
          <p:nvSpPr>
            <p:cNvPr id="26644" name="Rectangle 16"/>
            <p:cNvSpPr>
              <a:spLocks noChangeArrowheads="1"/>
            </p:cNvSpPr>
            <p:nvPr/>
          </p:nvSpPr>
          <p:spPr bwMode="auto">
            <a:xfrm>
              <a:off x="3816350" y="5788025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3</a:t>
              </a:r>
            </a:p>
          </p:txBody>
        </p:sp>
        <p:sp>
          <p:nvSpPr>
            <p:cNvPr id="26645" name="Rectangle 16"/>
            <p:cNvSpPr>
              <a:spLocks noChangeArrowheads="1"/>
            </p:cNvSpPr>
            <p:nvPr/>
          </p:nvSpPr>
          <p:spPr bwMode="auto">
            <a:xfrm>
              <a:off x="6296025" y="3810000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4</a:t>
              </a:r>
            </a:p>
          </p:txBody>
        </p:sp>
        <p:sp>
          <p:nvSpPr>
            <p:cNvPr id="26646" name="Rectangle 16"/>
            <p:cNvSpPr>
              <a:spLocks noChangeArrowheads="1"/>
            </p:cNvSpPr>
            <p:nvPr/>
          </p:nvSpPr>
          <p:spPr bwMode="auto">
            <a:xfrm>
              <a:off x="6296025" y="4308475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3</a:t>
              </a:r>
            </a:p>
          </p:txBody>
        </p:sp>
        <p:sp>
          <p:nvSpPr>
            <p:cNvPr id="26647" name="Rectangle 16"/>
            <p:cNvSpPr>
              <a:spLocks noChangeArrowheads="1"/>
            </p:cNvSpPr>
            <p:nvPr/>
          </p:nvSpPr>
          <p:spPr bwMode="auto">
            <a:xfrm>
              <a:off x="6296025" y="5105400"/>
              <a:ext cx="300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4</a:t>
              </a:r>
            </a:p>
          </p:txBody>
        </p:sp>
        <p:sp>
          <p:nvSpPr>
            <p:cNvPr id="26648" name="Rectangle 16"/>
            <p:cNvSpPr>
              <a:spLocks noChangeArrowheads="1"/>
            </p:cNvSpPr>
            <p:nvPr/>
          </p:nvSpPr>
          <p:spPr bwMode="auto">
            <a:xfrm>
              <a:off x="6296025" y="5619750"/>
              <a:ext cx="298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Verdana" charset="0"/>
                </a:rPr>
                <a:t>3</a:t>
              </a:r>
            </a:p>
          </p:txBody>
        </p:sp>
        <p:sp>
          <p:nvSpPr>
            <p:cNvPr id="26649" name="Rectangle 44"/>
            <p:cNvSpPr>
              <a:spLocks noChangeArrowheads="1"/>
            </p:cNvSpPr>
            <p:nvPr/>
          </p:nvSpPr>
          <p:spPr bwMode="auto">
            <a:xfrm>
              <a:off x="4119563" y="3352800"/>
              <a:ext cx="2251075" cy="13414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Rectangle 45"/>
            <p:cNvSpPr>
              <a:spLocks noChangeArrowheads="1"/>
            </p:cNvSpPr>
            <p:nvPr/>
          </p:nvSpPr>
          <p:spPr bwMode="auto">
            <a:xfrm>
              <a:off x="6583363" y="3352800"/>
              <a:ext cx="2251075" cy="13414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Rectangle 46"/>
            <p:cNvSpPr>
              <a:spLocks noChangeArrowheads="1"/>
            </p:cNvSpPr>
            <p:nvPr/>
          </p:nvSpPr>
          <p:spPr bwMode="auto">
            <a:xfrm>
              <a:off x="4119563" y="4740275"/>
              <a:ext cx="2251075" cy="1339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Rectangle 47"/>
            <p:cNvSpPr>
              <a:spLocks noChangeArrowheads="1"/>
            </p:cNvSpPr>
            <p:nvPr/>
          </p:nvSpPr>
          <p:spPr bwMode="auto">
            <a:xfrm>
              <a:off x="6583363" y="4740275"/>
              <a:ext cx="2251075" cy="1339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Rectangle 9"/>
            <p:cNvSpPr>
              <a:spLocks noChangeArrowheads="1"/>
            </p:cNvSpPr>
            <p:nvPr/>
          </p:nvSpPr>
          <p:spPr bwMode="auto">
            <a:xfrm>
              <a:off x="5259388" y="6353810"/>
              <a:ext cx="22066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latin typeface="Verdana" charset="0"/>
                </a:rPr>
                <a:t>00Z Forecast Cycle</a:t>
              </a:r>
            </a:p>
          </p:txBody>
        </p:sp>
        <p:cxnSp>
          <p:nvCxnSpPr>
            <p:cNvPr id="26654" name="Straight Connector 52"/>
            <p:cNvCxnSpPr>
              <a:cxnSpLocks noChangeShapeType="1"/>
            </p:cNvCxnSpPr>
            <p:nvPr/>
          </p:nvCxnSpPr>
          <p:spPr bwMode="auto">
            <a:xfrm>
              <a:off x="4025900" y="3657600"/>
              <a:ext cx="9207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5" name="Straight Connector 53"/>
            <p:cNvCxnSpPr>
              <a:cxnSpLocks noChangeShapeType="1"/>
            </p:cNvCxnSpPr>
            <p:nvPr/>
          </p:nvCxnSpPr>
          <p:spPr bwMode="auto">
            <a:xfrm>
              <a:off x="4025900" y="4576763"/>
              <a:ext cx="920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Straight Connector 54"/>
            <p:cNvCxnSpPr>
              <a:cxnSpLocks noChangeShapeType="1"/>
            </p:cNvCxnSpPr>
            <p:nvPr/>
          </p:nvCxnSpPr>
          <p:spPr bwMode="auto">
            <a:xfrm>
              <a:off x="4025900" y="5097463"/>
              <a:ext cx="920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55"/>
            <p:cNvCxnSpPr>
              <a:cxnSpLocks noChangeShapeType="1"/>
            </p:cNvCxnSpPr>
            <p:nvPr/>
          </p:nvCxnSpPr>
          <p:spPr bwMode="auto">
            <a:xfrm>
              <a:off x="4025900" y="5943600"/>
              <a:ext cx="9207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8" name="Straight Connector 58"/>
            <p:cNvCxnSpPr>
              <a:cxnSpLocks noChangeShapeType="1"/>
            </p:cNvCxnSpPr>
            <p:nvPr/>
          </p:nvCxnSpPr>
          <p:spPr bwMode="auto">
            <a:xfrm>
              <a:off x="6489700" y="4465638"/>
              <a:ext cx="920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9" name="Straight Connector 59"/>
            <p:cNvCxnSpPr>
              <a:cxnSpLocks noChangeShapeType="1"/>
            </p:cNvCxnSpPr>
            <p:nvPr/>
          </p:nvCxnSpPr>
          <p:spPr bwMode="auto">
            <a:xfrm>
              <a:off x="6489700" y="3970338"/>
              <a:ext cx="920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Straight Connector 60"/>
            <p:cNvCxnSpPr>
              <a:cxnSpLocks noChangeShapeType="1"/>
            </p:cNvCxnSpPr>
            <p:nvPr/>
          </p:nvCxnSpPr>
          <p:spPr bwMode="auto">
            <a:xfrm>
              <a:off x="6489700" y="5265738"/>
              <a:ext cx="920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1" name="Straight Connector 61"/>
            <p:cNvCxnSpPr>
              <a:cxnSpLocks noChangeShapeType="1"/>
            </p:cNvCxnSpPr>
            <p:nvPr/>
          </p:nvCxnSpPr>
          <p:spPr bwMode="auto">
            <a:xfrm>
              <a:off x="6489700" y="5773738"/>
              <a:ext cx="920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Rectangle 4"/>
          <p:cNvSpPr txBox="1">
            <a:spLocks noChangeArrowheads="1"/>
          </p:cNvSpPr>
          <p:nvPr/>
        </p:nvSpPr>
        <p:spPr bwMode="auto">
          <a:xfrm>
            <a:off x="228600" y="5486400"/>
            <a:ext cx="868680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57200" eaLnBrk="1" hangingPunct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Additionally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:  upper air scores, precipitation threat &amp; bias scores, 500mb </a:t>
            </a:r>
            <a:r>
              <a:rPr lang="en-GB" sz="24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hgt</a:t>
            </a:r>
            <a:r>
              <a:rPr lang="en-GB" sz="2400" dirty="0" smtClean="0">
                <a:latin typeface="Verdana" charset="0"/>
                <a:ea typeface="ヒラギノ角ゴ Pro W3" charset="0"/>
                <a:cs typeface="ヒラギノ角ゴ Pro W3" charset="0"/>
              </a:rPr>
              <a:t> AC, surface flux sites, etc.</a:t>
            </a:r>
          </a:p>
          <a:p>
            <a:pPr marL="341313" indent="-341313" defTabSz="457200" eaLnBrk="1" hangingPunct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solidFill>
                  <a:srgbClr val="FF0000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NEW</a:t>
            </a:r>
            <a:r>
              <a:rPr lang="en-GB" sz="2400" i="1" dirty="0" smtClean="0">
                <a:latin typeface="Verdana" charset="0"/>
                <a:ea typeface="ヒラギノ角ゴ Pro W3" charset="0"/>
                <a:cs typeface="ヒラギノ角ゴ Pro W3" charset="0"/>
              </a:rPr>
              <a:t>:  separate land-use category (global domain).</a:t>
            </a:r>
            <a:endParaRPr lang="en-GB" sz="2400" i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  <p:bldP spid="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858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Verdana"/>
                <a:cs typeface="Verdana"/>
              </a:rPr>
              <a:t>Near-term upgrades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0876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b="1" u="sng" dirty="0" smtClean="0">
                <a:latin typeface="Verdana"/>
                <a:cs typeface="Verdana"/>
              </a:rPr>
              <a:t>Surface-layer changes</a:t>
            </a:r>
            <a:r>
              <a:rPr lang="en-US" sz="2000" b="1" dirty="0" smtClean="0">
                <a:latin typeface="Verdana"/>
                <a:cs typeface="Verdana"/>
              </a:rPr>
              <a:t>:  addresses low</a:t>
            </a:r>
            <a:r>
              <a:rPr lang="en-US" sz="2000" b="1" dirty="0">
                <a:latin typeface="Verdana"/>
                <a:cs typeface="Verdana"/>
              </a:rPr>
              <a:t>-level T2m and wind biases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via adjustment to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momentum roughness for some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land-use/vegetation categories, thermal roughness effect over snow.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b="1" u="sng" dirty="0">
                <a:latin typeface="Verdana"/>
                <a:cs typeface="Verdana"/>
              </a:rPr>
              <a:t>P</a:t>
            </a:r>
            <a:r>
              <a:rPr lang="en-US" sz="2000" b="1" u="sng" dirty="0" smtClean="0">
                <a:latin typeface="Verdana"/>
                <a:cs typeface="Verdana"/>
              </a:rPr>
              <a:t>recipitation</a:t>
            </a:r>
            <a:r>
              <a:rPr lang="en-US" sz="2000" b="1" dirty="0" smtClean="0">
                <a:latin typeface="Verdana"/>
                <a:cs typeface="Verdana"/>
              </a:rPr>
              <a:t>:  new snow fall algorithm that uses NAM microphysics that accounts for mixed-phase precipitation (liquid and frozen) and riming factor, so increases snow density, reduces snow depth.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41148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3200" b="1" i="1" dirty="0" smtClean="0">
                <a:latin typeface="Verdana"/>
                <a:cs typeface="Verdana"/>
              </a:rPr>
              <a:t>GFS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2000" b="1" u="sng" dirty="0" smtClean="0">
                <a:latin typeface="Verdana"/>
                <a:cs typeface="Verdana"/>
              </a:rPr>
              <a:t>Surface-layer changes</a:t>
            </a:r>
            <a:r>
              <a:rPr lang="en-US" sz="2000" b="1" dirty="0" smtClean="0">
                <a:latin typeface="Verdana"/>
                <a:cs typeface="Verdana"/>
              </a:rPr>
              <a:t>:  </a:t>
            </a:r>
            <a:r>
              <a:rPr lang="en-US" sz="2000" b="1" dirty="0">
                <a:latin typeface="Verdana"/>
                <a:cs typeface="Verdana"/>
              </a:rPr>
              <a:t>addresses low-level T2m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via momentum roughness adjustments (generally lower) and thermal roughness dependent on land-use/vegetation category.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2000" b="1" u="sng" dirty="0" smtClean="0">
                <a:latin typeface="Verdana"/>
                <a:cs typeface="Verdana"/>
              </a:rPr>
              <a:t>Land</a:t>
            </a:r>
            <a:r>
              <a:rPr lang="en-US" sz="2000" b="1" u="sng" dirty="0" smtClean="0">
                <a:latin typeface="Verdana"/>
                <a:cs typeface="Verdana"/>
              </a:rPr>
              <a:t>-use/veg type and soil type</a:t>
            </a:r>
            <a:r>
              <a:rPr lang="en-US" sz="2000" b="1" dirty="0" smtClean="0">
                <a:latin typeface="Verdana"/>
                <a:cs typeface="Verdana"/>
              </a:rPr>
              <a:t>:  new higher-resolution.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165100" indent="-165100"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Soil moisture nudging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:  new soil moist. climatology.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914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3200" b="1" i="1" dirty="0" smtClean="0">
                <a:latin typeface="Verdana"/>
                <a:cs typeface="Verdana"/>
              </a:rPr>
              <a:t>NAM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678-D30D-C740-A885-D15431946C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4" descr="20110730monthanom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14842" r="3996" b="3334"/>
          <a:stretch>
            <a:fillRect/>
          </a:stretch>
        </p:blipFill>
        <p:spPr bwMode="auto">
          <a:xfrm>
            <a:off x="3200400" y="4479925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3848416" y="5862638"/>
            <a:ext cx="1447168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latin typeface="Verdana" charset="0"/>
              </a:rPr>
              <a:t>July 2011</a:t>
            </a: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3200" b="1" i="1" dirty="0" smtClean="0">
                <a:solidFill>
                  <a:srgbClr val="000000"/>
                </a:solidFill>
                <a:latin typeface="Verdana" charset="0"/>
                <a:cs typeface="Arial Unicode MS" charset="0"/>
              </a:rPr>
              <a:t>North </a:t>
            </a:r>
            <a:r>
              <a:rPr lang="en-GB" sz="3200" b="1" i="1" dirty="0">
                <a:solidFill>
                  <a:srgbClr val="000000"/>
                </a:solidFill>
                <a:latin typeface="Verdana" charset="0"/>
                <a:cs typeface="Arial Unicode MS" charset="0"/>
              </a:rPr>
              <a:t>American Land Data Assimilation System (NLDAS)</a:t>
            </a:r>
            <a:endParaRPr lang="en-US" sz="3200" b="1" i="1" dirty="0">
              <a:solidFill>
                <a:srgbClr val="000000"/>
              </a:solidFill>
              <a:latin typeface="Verdana" charset="0"/>
              <a:cs typeface="Arial Unicode MS" charset="0"/>
            </a:endParaRP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554099" y="6308725"/>
            <a:ext cx="5064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latin typeface="Verdana" charset="0"/>
              </a:rPr>
              <a:t>E</a:t>
            </a:r>
            <a:r>
              <a:rPr lang="en-US" sz="1800" i="1" dirty="0" smtClean="0">
                <a:latin typeface="Verdana" charset="0"/>
              </a:rPr>
              <a:t>nsemble </a:t>
            </a:r>
            <a:r>
              <a:rPr lang="en-US" sz="1800" i="1" dirty="0">
                <a:latin typeface="Verdana" charset="0"/>
              </a:rPr>
              <a:t>monthly soil moisture anomaly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4479925"/>
            <a:ext cx="2743200" cy="1828800"/>
            <a:chOff x="228600" y="4479925"/>
            <a:chExt cx="2103438" cy="1828800"/>
          </a:xfrm>
        </p:grpSpPr>
        <p:pic>
          <p:nvPicPr>
            <p:cNvPr id="33794" name="Picture 8" descr="SAC_SM_JUL_climate_GEWEX_Australia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8" r="2750" b="2710"/>
            <a:stretch>
              <a:fillRect/>
            </a:stretch>
          </p:blipFill>
          <p:spPr bwMode="auto">
            <a:xfrm>
              <a:off x="228600" y="4479925"/>
              <a:ext cx="210343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Rectangle 13"/>
            <p:cNvSpPr>
              <a:spLocks noChangeArrowheads="1"/>
            </p:cNvSpPr>
            <p:nvPr/>
          </p:nvSpPr>
          <p:spPr bwMode="auto">
            <a:xfrm>
              <a:off x="323850" y="5862638"/>
              <a:ext cx="1963738" cy="307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latin typeface="Verdana" charset="0"/>
                </a:rPr>
                <a:t>July 30-year climo.</a:t>
              </a:r>
            </a:p>
          </p:txBody>
        </p:sp>
      </p:grpSp>
      <p:sp>
        <p:nvSpPr>
          <p:cNvPr id="33803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30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225425" indent="-228600">
              <a:lnSpc>
                <a:spcPts val="2800"/>
              </a:lnSpc>
              <a:spcBef>
                <a:spcPts val="4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u="sng" dirty="0" smtClean="0">
                <a:latin typeface="Verdana" charset="0"/>
              </a:rPr>
              <a:t>FY14Q1 transition to ops</a:t>
            </a:r>
            <a:r>
              <a:rPr lang="en-US" dirty="0" smtClean="0">
                <a:latin typeface="Verdana" charset="0"/>
              </a:rPr>
              <a:t>:  4</a:t>
            </a:r>
            <a:r>
              <a:rPr lang="en-US" dirty="0" smtClean="0">
                <a:latin typeface="Verdana" charset="0"/>
              </a:rPr>
              <a:t> land </a:t>
            </a:r>
            <a:r>
              <a:rPr lang="en-US" dirty="0">
                <a:latin typeface="Verdana" charset="0"/>
              </a:rPr>
              <a:t>models run </a:t>
            </a:r>
            <a:r>
              <a:rPr lang="en-US" b="1" dirty="0" smtClean="0">
                <a:latin typeface="Verdana" charset="0"/>
              </a:rPr>
              <a:t>un-coupled</a:t>
            </a:r>
            <a:r>
              <a:rPr lang="en-US" dirty="0" smtClean="0">
                <a:latin typeface="Verdana" charset="0"/>
              </a:rPr>
              <a:t>, driven by CPC </a:t>
            </a:r>
            <a:r>
              <a:rPr lang="en-US" b="1" dirty="0" err="1" smtClean="0">
                <a:latin typeface="Verdana" charset="0"/>
              </a:rPr>
              <a:t>obs</a:t>
            </a:r>
            <a:r>
              <a:rPr lang="en-US" b="1" dirty="0" smtClean="0">
                <a:latin typeface="Verdana" charset="0"/>
              </a:rPr>
              <a:t> </a:t>
            </a:r>
            <a:r>
              <a:rPr lang="en-US" b="1" dirty="0" err="1" smtClean="0">
                <a:latin typeface="Verdana" charset="0"/>
              </a:rPr>
              <a:t>precip</a:t>
            </a:r>
            <a:r>
              <a:rPr lang="en-US" dirty="0" smtClean="0">
                <a:latin typeface="Verdana" charset="0"/>
              </a:rPr>
              <a:t> &amp; </a:t>
            </a:r>
            <a:r>
              <a:rPr lang="en-US" b="1" dirty="0" err="1" smtClean="0">
                <a:latin typeface="Verdana" charset="0"/>
              </a:rPr>
              <a:t>atmos</a:t>
            </a:r>
            <a:r>
              <a:rPr lang="en-US" b="1" dirty="0" smtClean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forcing from </a:t>
            </a:r>
            <a:r>
              <a:rPr lang="en-US" dirty="0">
                <a:latin typeface="Verdana" charset="0"/>
              </a:rPr>
              <a:t>NCEP </a:t>
            </a:r>
            <a:r>
              <a:rPr lang="en-US" dirty="0" smtClean="0">
                <a:latin typeface="Verdana" charset="0"/>
              </a:rPr>
              <a:t>N. Amer. </a:t>
            </a:r>
            <a:r>
              <a:rPr lang="en-US" i="1" dirty="0" smtClean="0">
                <a:latin typeface="Verdana" charset="0"/>
              </a:rPr>
              <a:t>Reg. Clim</a:t>
            </a:r>
            <a:r>
              <a:rPr lang="en-US" i="1" dirty="0" smtClean="0">
                <a:latin typeface="Verdana" charset="0"/>
              </a:rPr>
              <a:t>ate</a:t>
            </a:r>
            <a:r>
              <a:rPr lang="en-US" i="1" dirty="0" smtClean="0">
                <a:latin typeface="Verdana" charset="0"/>
              </a:rPr>
              <a:t> Data </a:t>
            </a:r>
            <a:r>
              <a:rPr lang="en-US" i="1" dirty="0" err="1" smtClean="0">
                <a:latin typeface="Verdana" charset="0"/>
              </a:rPr>
              <a:t>Assimil</a:t>
            </a:r>
            <a:r>
              <a:rPr lang="en-US" i="1" dirty="0" smtClean="0">
                <a:latin typeface="Verdana" charset="0"/>
              </a:rPr>
              <a:t> Sys</a:t>
            </a:r>
            <a:r>
              <a:rPr lang="en-US" dirty="0" smtClean="0">
                <a:latin typeface="Verdana" charset="0"/>
              </a:rPr>
              <a:t>.</a:t>
            </a:r>
          </a:p>
          <a:p>
            <a:pPr marL="225425" indent="-228600">
              <a:lnSpc>
                <a:spcPts val="2800"/>
              </a:lnSpc>
              <a:spcBef>
                <a:spcPts val="4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u="sng" dirty="0">
                <a:latin typeface="Verdana" charset="0"/>
              </a:rPr>
              <a:t>O</a:t>
            </a:r>
            <a:r>
              <a:rPr lang="en-US" u="sng" dirty="0" smtClean="0">
                <a:latin typeface="Verdana" charset="0"/>
              </a:rPr>
              <a:t>utput</a:t>
            </a:r>
            <a:r>
              <a:rPr lang="en-US" dirty="0">
                <a:latin typeface="Verdana" charset="0"/>
              </a:rPr>
              <a:t>:  1/8-deg. </a:t>
            </a:r>
            <a:r>
              <a:rPr lang="en-US" b="1" dirty="0">
                <a:solidFill>
                  <a:srgbClr val="008000"/>
                </a:solidFill>
                <a:latin typeface="Verdana" charset="0"/>
              </a:rPr>
              <a:t>land</a:t>
            </a:r>
            <a:r>
              <a:rPr lang="en-US" dirty="0">
                <a:latin typeface="Verdana" charset="0"/>
              </a:rPr>
              <a:t> &amp; </a:t>
            </a:r>
            <a:r>
              <a:rPr lang="en-US" b="1" dirty="0">
                <a:solidFill>
                  <a:srgbClr val="008000"/>
                </a:solidFill>
                <a:latin typeface="Verdana" charset="0"/>
              </a:rPr>
              <a:t>soil states</a:t>
            </a:r>
            <a:r>
              <a:rPr lang="en-US" dirty="0">
                <a:latin typeface="Verdana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Verdana" charset="0"/>
              </a:rPr>
              <a:t>surface fluxes</a:t>
            </a:r>
            <a:r>
              <a:rPr lang="en-US" dirty="0">
                <a:latin typeface="Verdana" charset="0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Verdana" charset="0"/>
              </a:rPr>
              <a:t>runoff</a:t>
            </a:r>
            <a:r>
              <a:rPr lang="en-US" dirty="0">
                <a:latin typeface="Verdana" charset="0"/>
              </a:rPr>
              <a:t> &amp; </a:t>
            </a:r>
            <a:r>
              <a:rPr lang="en-US" b="1" dirty="0" err="1" smtClean="0">
                <a:solidFill>
                  <a:srgbClr val="0000FF"/>
                </a:solidFill>
                <a:latin typeface="Verdana" charset="0"/>
              </a:rPr>
              <a:t>streamflow</a:t>
            </a:r>
            <a:r>
              <a:rPr lang="en-US" dirty="0" smtClean="0">
                <a:latin typeface="Verdana" charset="0"/>
              </a:rPr>
              <a:t>; anomalies compared with </a:t>
            </a:r>
            <a:r>
              <a:rPr lang="en-US" dirty="0" err="1" smtClean="0">
                <a:latin typeface="Verdana" charset="0"/>
              </a:rPr>
              <a:t>climatologies</a:t>
            </a:r>
            <a:r>
              <a:rPr lang="en-US" dirty="0" smtClean="0">
                <a:latin typeface="Verdana" charset="0"/>
              </a:rPr>
              <a:t> from 30-year land model runs.</a:t>
            </a:r>
            <a:endParaRPr lang="en-US" dirty="0">
              <a:latin typeface="Verdana" charset="0"/>
            </a:endParaRPr>
          </a:p>
          <a:p>
            <a:pPr marL="225425" indent="-228600" eaLnBrk="1" hangingPunct="1">
              <a:lnSpc>
                <a:spcPts val="2800"/>
              </a:lnSpc>
              <a:spcBef>
                <a:spcPts val="4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u="sng" dirty="0" smtClean="0">
                <a:latin typeface="Verdana" charset="0"/>
              </a:rPr>
              <a:t>Drought</a:t>
            </a:r>
            <a:r>
              <a:rPr lang="en-US" dirty="0" smtClean="0">
                <a:latin typeface="Verdana" charset="0"/>
              </a:rPr>
              <a:t>:  monitoring &amp; seasonal hydrological forecasting for CPC/NIDIS; future global domain.</a:t>
            </a:r>
            <a:endParaRPr lang="en-GB" dirty="0">
              <a:latin typeface="Verdana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990600" y="4114800"/>
            <a:ext cx="471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 dirty="0" err="1" smtClean="0">
                <a:latin typeface="Verdana" charset="0"/>
              </a:rPr>
              <a:t>www.emc.ncep.noaa.gov</a:t>
            </a:r>
            <a:r>
              <a:rPr lang="en-US" sz="1800" i="1" dirty="0">
                <a:latin typeface="Verdana" charset="0"/>
              </a:rPr>
              <a:t>/</a:t>
            </a:r>
            <a:r>
              <a:rPr lang="en-US" sz="1800" i="1" dirty="0" err="1">
                <a:latin typeface="Verdana" charset="0"/>
              </a:rPr>
              <a:t>mmb</a:t>
            </a:r>
            <a:r>
              <a:rPr lang="en-US" sz="1800" i="1" dirty="0">
                <a:latin typeface="Verdana" charset="0"/>
              </a:rPr>
              <a:t>/</a:t>
            </a:r>
            <a:r>
              <a:rPr lang="en-US" sz="1800" i="1" dirty="0" err="1">
                <a:latin typeface="Verdana" charset="0"/>
              </a:rPr>
              <a:t>nldas</a:t>
            </a:r>
            <a:endParaRPr lang="en-US" sz="1800" i="1" dirty="0">
              <a:latin typeface="Verdana" charset="0"/>
            </a:endParaRPr>
          </a:p>
        </p:txBody>
      </p:sp>
      <p:pic>
        <p:nvPicPr>
          <p:cNvPr id="18" name="Picture 17" descr="SEP2013_STRM_anom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56864"/>
            <a:ext cx="2743200" cy="2194452"/>
          </a:xfrm>
          <a:prstGeom prst="rect">
            <a:avLst/>
          </a:prstGeom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096000" y="6308725"/>
            <a:ext cx="2193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i="1" dirty="0" smtClean="0">
                <a:latin typeface="Verdana" charset="0"/>
              </a:rPr>
              <a:t>Daily </a:t>
            </a:r>
            <a:r>
              <a:rPr lang="en-US" sz="1800" i="1" dirty="0" err="1" smtClean="0">
                <a:latin typeface="Verdana" charset="0"/>
              </a:rPr>
              <a:t>s</a:t>
            </a:r>
            <a:r>
              <a:rPr lang="en-US" sz="1800" i="1" dirty="0" err="1" smtClean="0">
                <a:latin typeface="Verdana" charset="0"/>
              </a:rPr>
              <a:t>treamflow</a:t>
            </a:r>
            <a:endParaRPr lang="en-US" sz="1800" i="1" dirty="0">
              <a:latin typeface="Verdana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671787" y="5862836"/>
            <a:ext cx="174402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Verdana" charset="0"/>
              </a:rPr>
              <a:t>September 2013</a:t>
            </a:r>
            <a:endParaRPr lang="en-US" sz="1400" i="1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678-D30D-C740-A885-D15431946C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799" grpId="0"/>
      <p:bldP spid="33804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858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Verdana"/>
                <a:cs typeface="Verdana"/>
              </a:rPr>
              <a:t>Future upgrades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0876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b="1" u="sng" dirty="0" smtClean="0">
                <a:latin typeface="Verdana"/>
                <a:cs typeface="Verdana"/>
              </a:rPr>
              <a:t>Unified Noah land model across NCEP systems.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u="sng" dirty="0" smtClean="0">
                <a:latin typeface="Verdana"/>
                <a:cs typeface="Verdana"/>
              </a:rPr>
              <a:t>Global Land Data Assimilation System (GLDAS)</a:t>
            </a:r>
            <a:r>
              <a:rPr lang="en-US" b="1" dirty="0" smtClean="0">
                <a:latin typeface="Verdana"/>
                <a:cs typeface="Verdana"/>
              </a:rPr>
              <a:t>:  higher-resolution that “feeds” (via </a:t>
            </a:r>
            <a:r>
              <a:rPr lang="en-US" b="1" dirty="0" err="1" smtClean="0">
                <a:latin typeface="Verdana"/>
                <a:cs typeface="Verdana"/>
              </a:rPr>
              <a:t>upscaling</a:t>
            </a:r>
            <a:r>
              <a:rPr lang="en-US" b="1" dirty="0" smtClean="0">
                <a:latin typeface="Verdana"/>
                <a:cs typeface="Verdana"/>
              </a:rPr>
              <a:t>) initial conditions to NAM, GFS, CFS --&gt; NEMS.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u="sng" dirty="0" smtClean="0">
                <a:latin typeface="Verdana"/>
                <a:cs typeface="Verdana"/>
              </a:rPr>
              <a:t>Improved land data sets</a:t>
            </a:r>
            <a:r>
              <a:rPr lang="en-US" b="1" dirty="0" smtClean="0">
                <a:latin typeface="Verdana"/>
                <a:cs typeface="Verdana"/>
              </a:rPr>
              <a:t>:  e.g. </a:t>
            </a:r>
            <a:r>
              <a:rPr lang="en-US" b="1" dirty="0" err="1" smtClean="0">
                <a:latin typeface="Verdana"/>
                <a:cs typeface="Verdana"/>
              </a:rPr>
              <a:t>realtime</a:t>
            </a:r>
            <a:r>
              <a:rPr lang="en-US" b="1" dirty="0" smtClean="0">
                <a:latin typeface="Verdana"/>
                <a:cs typeface="Verdana"/>
              </a:rPr>
              <a:t> GVF.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u="sng" dirty="0" smtClean="0">
                <a:latin typeface="Verdana"/>
                <a:cs typeface="Verdana"/>
              </a:rPr>
              <a:t>“Formal” Land Data Assimilation</a:t>
            </a:r>
            <a:r>
              <a:rPr lang="en-US" b="1" dirty="0" smtClean="0">
                <a:latin typeface="Verdana"/>
                <a:cs typeface="Verdana"/>
              </a:rPr>
              <a:t>:  Snow, soil moisture, land skin temp, veg (cover, density).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u="sng" dirty="0">
                <a:latin typeface="Verdana"/>
                <a:cs typeface="Verdana"/>
              </a:rPr>
              <a:t>Freshwater lakes, </a:t>
            </a:r>
            <a:r>
              <a:rPr lang="en-US" b="1" u="sng" dirty="0" err="1">
                <a:latin typeface="Verdana"/>
                <a:cs typeface="Verdana"/>
              </a:rPr>
              <a:t>add’l</a:t>
            </a:r>
            <a:r>
              <a:rPr lang="en-US" b="1" u="sng" dirty="0">
                <a:latin typeface="Verdana"/>
                <a:cs typeface="Verdana"/>
              </a:rPr>
              <a:t> fire-related upgrades</a:t>
            </a:r>
            <a:r>
              <a:rPr lang="en-US" b="1" u="sng" dirty="0" smtClean="0">
                <a:latin typeface="Verdana"/>
                <a:cs typeface="Verdana"/>
              </a:rPr>
              <a:t>.</a:t>
            </a:r>
            <a:endParaRPr lang="en-US" b="1" dirty="0" smtClean="0">
              <a:latin typeface="Verdana"/>
              <a:cs typeface="Verdana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b="1" u="sng" dirty="0" err="1" smtClean="0">
                <a:latin typeface="Verdana"/>
                <a:cs typeface="Verdana"/>
              </a:rPr>
              <a:t>Steamflow</a:t>
            </a:r>
            <a:r>
              <a:rPr lang="en-US" b="1" dirty="0" smtClean="0">
                <a:latin typeface="Verdana"/>
                <a:cs typeface="Verdana"/>
              </a:rPr>
              <a:t>:  River-routing scheme moves water to sea; more complete </a:t>
            </a:r>
            <a:r>
              <a:rPr lang="en-US" b="1" dirty="0" err="1" smtClean="0">
                <a:latin typeface="Verdana"/>
                <a:cs typeface="Verdana"/>
              </a:rPr>
              <a:t>atmos</a:t>
            </a:r>
            <a:r>
              <a:rPr lang="en-US" b="1" dirty="0" smtClean="0">
                <a:latin typeface="Verdana"/>
                <a:cs typeface="Verdana"/>
              </a:rPr>
              <a:t>, land, hydrology, ocean connection, i.e. </a:t>
            </a:r>
            <a:r>
              <a:rPr lang="en-US" b="1" i="1" dirty="0" smtClean="0">
                <a:latin typeface="Verdana"/>
                <a:cs typeface="Verdana"/>
              </a:rPr>
              <a:t>Earth System Modeling</a:t>
            </a:r>
            <a:r>
              <a:rPr lang="en-US" b="1" dirty="0" smtClean="0">
                <a:latin typeface="Verdana"/>
                <a:cs typeface="Verdana"/>
              </a:rPr>
              <a:t>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u="sng" dirty="0" smtClean="0">
                <a:latin typeface="Verdana"/>
                <a:cs typeface="Verdana"/>
              </a:rPr>
              <a:t>Upgraded “Noah-MP” physics</a:t>
            </a:r>
            <a:r>
              <a:rPr lang="en-US" b="1" dirty="0" smtClean="0">
                <a:latin typeface="Verdana"/>
                <a:cs typeface="Verdana"/>
              </a:rPr>
              <a:t>:  explicit plant canopy, CO2-based photosynthesis, dynamic veg., multi-layer snowpack, groundwater.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914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3200" b="1" i="1" dirty="0" smtClean="0">
                <a:latin typeface="Verdana"/>
                <a:cs typeface="Verdana"/>
              </a:rPr>
              <a:t>NAM, GFS, CFS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678-D30D-C740-A885-D15431946C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0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08AD83B-216B-C04C-B302-7EF610E6011C}" type="slidenum">
              <a:rPr lang="en-US" sz="1400"/>
              <a:pPr/>
              <a:t>8</a:t>
            </a:fld>
            <a:endParaRPr lang="en-US" sz="1400"/>
          </a:p>
        </p:txBody>
      </p:sp>
      <p:pic>
        <p:nvPicPr>
          <p:cNvPr id="38915" name="Picture 9" descr="ABL_clouds"/>
          <p:cNvPicPr>
            <a:picLocks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b="7761"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228600"/>
            <a:ext cx="8226425" cy="6437313"/>
            <a:chOff x="288" y="144"/>
            <a:chExt cx="5182" cy="4055"/>
          </a:xfrm>
        </p:grpSpPr>
        <p:pic>
          <p:nvPicPr>
            <p:cNvPr id="38918" name="Picture 7" descr="LS-ABL-rad-interactions_color"/>
            <p:cNvPicPr>
              <a:picLocks noChangeArrowheads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6"/>
            <a:stretch>
              <a:fillRect/>
            </a:stretch>
          </p:blipFill>
          <p:spPr bwMode="auto">
            <a:xfrm>
              <a:off x="288" y="144"/>
              <a:ext cx="5182" cy="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10"/>
            <p:cNvSpPr>
              <a:spLocks noChangeArrowheads="1"/>
            </p:cNvSpPr>
            <p:nvPr/>
          </p:nvSpPr>
          <p:spPr bwMode="auto">
            <a:xfrm>
              <a:off x="1850" y="3968"/>
              <a:ext cx="20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 i="1">
                  <a:solidFill>
                    <a:srgbClr val="000000"/>
                  </a:solidFill>
                  <a:latin typeface="Verdana" charset="0"/>
                  <a:cs typeface="Arial Unicode MS" charset="0"/>
                </a:rPr>
                <a:t>Physics “Wheel of Pain”</a:t>
              </a:r>
              <a:endParaRPr lang="en-US" sz="1800" b="1" i="1">
                <a:solidFill>
                  <a:srgbClr val="000000"/>
                </a:solidFill>
                <a:latin typeface="Verdana" charset="0"/>
                <a:cs typeface="Arial Unicode MS" charset="0"/>
              </a:endParaRPr>
            </a:p>
          </p:txBody>
        </p:sp>
      </p:grp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1631950" y="2605088"/>
            <a:ext cx="58769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7200" b="1" i="1">
                <a:latin typeface="Verdana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11538</TotalTime>
  <Words>763</Words>
  <Application>Microsoft Macintosh PowerPoint</Application>
  <PresentationFormat>On-screen Show (4:3)</PresentationFormat>
  <Paragraphs>127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NCEP Production Suite Review: “Land Surface Guidance Systems”</vt:lpstr>
      <vt:lpstr>PowerPoint Presentation</vt:lpstr>
      <vt:lpstr>Noah Land Model Connections in NOAA’s NWS Model Production Suite</vt:lpstr>
      <vt:lpstr>PowerPoint Presentation</vt:lpstr>
      <vt:lpstr>Near-term upgrades</vt:lpstr>
      <vt:lpstr>PowerPoint Presentation</vt:lpstr>
      <vt:lpstr>Future upgrades</vt:lpstr>
      <vt:lpstr>PowerPoint Presentation</vt:lpstr>
    </vt:vector>
  </TitlesOfParts>
  <Company>Michael 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System Prediction System:  Land Modeling</dc:title>
  <dc:creator>Michael Ek</dc:creator>
  <cp:lastModifiedBy>Michael Bryan Ek</cp:lastModifiedBy>
  <cp:revision>483</cp:revision>
  <dcterms:created xsi:type="dcterms:W3CDTF">2011-12-06T19:49:55Z</dcterms:created>
  <dcterms:modified xsi:type="dcterms:W3CDTF">2013-12-02T22:55:42Z</dcterms:modified>
</cp:coreProperties>
</file>