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Default Extension="gif" ContentType="image/gif"/>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3716000" cx="2438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3.xml" Type="http://schemas.openxmlformats.org/officeDocument/2006/relationships/slide" Id="rId19"/><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6.xml" Type="http://schemas.openxmlformats.org/officeDocument/2006/relationships/slide" Id="rId12"/><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20.xml" Type="http://schemas.openxmlformats.org/officeDocument/2006/relationships/slide" Id="rId26"/><Relationship Target="slides/slide19.xml" Type="http://schemas.openxmlformats.org/officeDocument/2006/relationships/slide" Id="rId25"/><Relationship Target="slides/slide21.xml" Type="http://schemas.openxmlformats.org/officeDocument/2006/relationships/slide" Id="rId27"/><Relationship Target="presProps.xml" Type="http://schemas.openxmlformats.org/officeDocument/2006/relationships/presProps" Id="rId2"/><Relationship Target="slides/slide15.xml" Type="http://schemas.openxmlformats.org/officeDocument/2006/relationships/slide" Id="rId21"/><Relationship Target="theme/theme1.xml" Type="http://schemas.openxmlformats.org/officeDocument/2006/relationships/theme" Id="rId1"/><Relationship Target="slides/slide16.xml" Type="http://schemas.openxmlformats.org/officeDocument/2006/relationships/slide" Id="rId22"/><Relationship Target="slideMasters/slideMaster1.xml" Type="http://schemas.openxmlformats.org/officeDocument/2006/relationships/slideMaster" Id="rId4"/><Relationship Target="slides/slide17.xml" Type="http://schemas.openxmlformats.org/officeDocument/2006/relationships/slide" Id="rId23"/><Relationship Target="tableStyles.xml" Type="http://schemas.openxmlformats.org/officeDocument/2006/relationships/tableStyles" Id="rId3"/><Relationship Target="slides/slide18.xml" Type="http://schemas.openxmlformats.org/officeDocument/2006/relationships/slide" Id="rId24"/><Relationship Target="slides/slide14.xml" Type="http://schemas.openxmlformats.org/officeDocument/2006/relationships/slide" Id="rId20"/><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 name="Shape 1"/>
        <p:cNvGrpSpPr/>
        <p:nvPr/>
      </p:nvGrpSpPr>
      <p:grpSpPr>
        <a:xfrm>
          <a:off y="0" x="0"/>
          <a:ext cy="0" cx="0"/>
          <a:chOff y="0" x="0"/>
          <a:chExt cy="0" cx="0"/>
        </a:xfrm>
      </p:grpSpPr>
      <p:sp>
        <p:nvSpPr>
          <p:cNvPr id="2" name="Shape 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 name="Shape 3"/>
          <p:cNvSpPr txBox="1"/>
          <p:nvPr>
            <p:ph idx="1" type="body"/>
          </p:nvPr>
        </p:nvSpPr>
        <p:spPr>
          <a:xfrm>
            <a:off y="4343400" x="914400"/>
            <a:ext cy="4114800" cx="50291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92" name="Shape 9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78" name="Shape 17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406400" marL="406400">
              <a:spcBef>
                <a:spcPts val="0"/>
              </a:spcBef>
              <a:buClr>
                <a:srgbClr val="000000"/>
              </a:buClr>
              <a:buSzPct val="100000"/>
              <a:buFont typeface="Arial"/>
              <a:buAutoNum type="arabicPeriod"/>
            </a:pPr>
            <a:r>
              <a:rPr strike="noStrike" u="none" b="0" cap="none" baseline="0" sz="1800" lang="en-US" i="0"/>
              <a:t>Describe CPC's use of reforecasts for the week-2 forecast</a:t>
            </a:r>
          </a:p>
          <a:p>
            <a:pPr algn="l" rtl="0" lvl="0" marR="0" indent="-406400" marL="406400">
              <a:buClr>
                <a:srgbClr val="000000"/>
              </a:buClr>
              <a:buSzPct val="100000"/>
              <a:buFont typeface="Arial"/>
              <a:buAutoNum type="arabicPeriod"/>
            </a:pPr>
            <a:r>
              <a:rPr strike="noStrike" u="none" b="0" cap="none" baseline="0" sz="1800" lang="en-US" i="0"/>
              <a:t>Give an overview of CPC's reforecast calibration project</a:t>
            </a:r>
          </a:p>
          <a:p>
            <a:pPr algn="l" rtl="0" lvl="0" marR="0" indent="-406400" marL="406400">
              <a:buClr>
                <a:srgbClr val="000000"/>
              </a:buClr>
              <a:buSzPct val="100000"/>
              <a:buFont typeface="Arial"/>
              <a:buAutoNum type="arabicPeriod"/>
            </a:pPr>
            <a:r>
              <a:rPr strike="noStrike" u="none" b="0" cap="none" baseline="0" sz="1800" lang="en-US" i="0"/>
              <a:t>Show an evaluation of CPC's new reforecast-calibrated forecast tool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88" name="Shape 18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t>Heres an example of CPC's week-2 probabilistic temperature and precipitation forecasts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98" name="Shape 19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t>How well does the Reforecast-2-calibrated forecast do?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215" name="Shape 21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rtl="0" lvl="0">
              <a:buNone/>
            </a:pPr>
            <a:r>
              <a:rPr strike="noStrike" u="none" b="0" cap="none" baseline="0" sz="1800" lang="en-US" i="0"/>
              <a:t>Showing 1 cold season for temp because of a cold-bias; probably bug in GEFS soil moisture</a:t>
            </a:r>
          </a:p>
          <a:p>
            <a:pPr rtl="0" lvl="0">
              <a:buNone/>
            </a:pPr>
            <a:r>
              <a:rPr strike="noStrike" u="none" b="0" cap="none" baseline="0" sz="1800" lang="en-US" i="0"/>
              <a:t>Takeaway for Temp - Reforecast 2 huge improvement over Manual and all tools</a:t>
            </a:r>
          </a:p>
          <a:p>
            <a:pPr rtl="0" lvl="0">
              <a:buNone/>
            </a:pPr>
            <a:r>
              <a:rPr strike="noStrike" u="none" b="0" cap="none" baseline="0" sz="1800" lang="en-US" i="0"/>
              <a:t>Takeaway for Precip - Reforecast 2 shows improvements over reforecast 1; competitive with manual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227" name="Shape 227"/>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rtl="0" lvl="0">
              <a:buNone/>
            </a:pPr>
            <a:r>
              <a:rPr strike="noStrike" u="none" b="0" cap="none" baseline="0" sz="1800" lang="en-US" i="0"/>
              <a:t>Showing 1 cold season for temp because of a cold-bias; probably bug in GEFS soil moisture</a:t>
            </a:r>
          </a:p>
          <a:p>
            <a:pPr rtl="0" lvl="0">
              <a:buNone/>
            </a:pPr>
            <a:r>
              <a:rPr strike="noStrike" u="none" b="0" cap="none" baseline="0" sz="1800" lang="en-US" i="0"/>
              <a:t>Takeaway for Temp - Reforecast 2 huge improvement over Manual and all tools</a:t>
            </a:r>
          </a:p>
          <a:p>
            <a:pPr rtl="0" lvl="0">
              <a:buNone/>
            </a:pPr>
            <a:r>
              <a:rPr strike="noStrike" u="none" b="0" cap="none" baseline="0" sz="1800" lang="en-US" i="0"/>
              <a:t>Takeaway for Precip - Reforecast 2 shows improvements over reforecast 1; competitive with manual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241" name="Shape 24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rtl="0" lvl="0">
              <a:buNone/>
            </a:pPr>
            <a:r>
              <a:rPr strike="noStrike" u="none" b="0" cap="none" baseline="0" sz="1800" lang="en-US" i="0"/>
              <a:t>Reliability tells us how accurate the forecast probabilities are</a:t>
            </a:r>
          </a:p>
          <a:p>
            <a:pPr rtl="0" lvl="0">
              <a:buNone/>
            </a:pPr>
            <a:r>
              <a:rPr strike="noStrike" u="none" b="0" cap="none" baseline="0" sz="1800" lang="en-US" i="0"/>
              <a:t>Takeaway for Temp - Manual forecast is conservative; Reforecast 2 has best reliability even at very high probabilities; Reforecast 1 has good reliability for forecast probabilities up to 60%, then overconfident</a:t>
            </a:r>
          </a:p>
          <a:p>
            <a:pPr rtl="0" lvl="0">
              <a:buNone/>
            </a:pPr>
            <a:r>
              <a:rPr strike="noStrike" u="none" b="0" cap="none" baseline="0" sz="1800" lang="en-US" i="0"/>
              <a:t>Takeaway for Precip - Manual and reforecast 2 have best reliability through forecast probabilities up to 70%, but little to no cases above that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255" name="Shape 25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rtl="0" lvl="0">
              <a:buNone/>
            </a:pPr>
            <a:r>
              <a:rPr strike="noStrike" u="none" b="0" cap="none" baseline="0" sz="1800" lang="en-US" i="0"/>
              <a:t>Reliability tells us how accurate the forecast probabilities are</a:t>
            </a:r>
          </a:p>
          <a:p>
            <a:pPr rtl="0" lvl="0">
              <a:buNone/>
            </a:pPr>
            <a:r>
              <a:rPr strike="noStrike" u="none" b="0" cap="none" baseline="0" sz="1800" lang="en-US" i="0"/>
              <a:t>Takeaway for Temp - Manual forecast is conservative; Reforecast 2 has best reliability even at very high probabilities; Reforecast 1 has good reliability for forecast probabilities up to 60%, then overconfident</a:t>
            </a:r>
          </a:p>
          <a:p>
            <a:pPr rtl="0" lvl="0">
              <a:buNone/>
            </a:pPr>
            <a:r>
              <a:rPr strike="noStrike" u="none" b="0" cap="none" baseline="0" sz="1800" lang="en-US" i="0"/>
              <a:t>Takeaway for Precip - Manual and reforecast 2 have best reliability through forecast probabilities up to 70%, but little to no cases above that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9" name="Shape 259"/>
        <p:cNvGrpSpPr/>
        <p:nvPr/>
      </p:nvGrpSpPr>
      <p:grpSpPr>
        <a:xfrm>
          <a:off y="0" x="0"/>
          <a:ext cy="0" cx="0"/>
          <a:chOff y="0" x="0"/>
          <a:chExt cy="0" cx="0"/>
        </a:xfrm>
      </p:grpSpPr>
      <p:sp>
        <p:nvSpPr>
          <p:cNvPr id="260" name="Shape 26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261" name="Shape 26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SzPct val="25000"/>
              <a:buNone/>
            </a:pPr>
            <a:r>
              <a:rPr strike="noStrike" u="none" b="0" cap="none" baseline="0" sz="1800" lang="en-US" i="0"/>
              <a:t>The goals for this project were to…</a:t>
            </a:r>
          </a:p>
          <a:p>
            <a:pPr algn="l" rtl="0" lvl="0" marR="0" indent="0" marL="0">
              <a:buSzPct val="25000"/>
              <a:buNone/>
            </a:pPr>
            <a:r>
              <a:rPr strike="noStrike" u="none" b="0" cap="none" baseline="0" sz="1800" lang="en-US" i="0"/>
              <a:t>1. See how the skill of week-2 temperature and precip reforecast tool forecasts are impacted by changing the sample of reforecats used for calibration</a:t>
            </a:r>
          </a:p>
          <a:p>
            <a:pPr algn="l" rtl="0" lvl="0" marR="0" indent="0" marL="0">
              <a:buSzPct val="25000"/>
              <a:buNone/>
            </a:pPr>
            <a:r>
              <a:rPr strike="noStrike" u="none" b="0" cap="none" baseline="0" sz="1800" lang="en-US" i="0"/>
              <a:t>2. Evaluate the skill of different reforecast sampling cases using various skill scores to have a more complete picture of impact to skill.</a:t>
            </a:r>
          </a:p>
          <a:p>
            <a:pPr algn="l" rtl="0" lvl="0" marR="0" indent="0" marL="0">
              <a:buSzPct val="25000"/>
              <a:buNone/>
            </a:pPr>
            <a:r>
              <a:rPr strike="noStrike" u="none" b="0" cap="none" baseline="0" sz="1800" lang="en-US" i="0"/>
              <a:t>3. Finally, we wanted to see...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275" name="Shape 27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285" name="Shape 285"/>
          <p:cNvSpPr txBox="1"/>
          <p:nvPr>
            <p:ph idx="1" type="body"/>
          </p:nvPr>
        </p:nvSpPr>
        <p:spPr>
          <a:xfrm>
            <a:off y="4343400" x="914400"/>
            <a:ext cy="4114800" cx="5029199"/>
          </a:xfrm>
          <a:prstGeom prst="rect">
            <a:avLst/>
          </a:prstGeom>
        </p:spPr>
        <p:txBody>
          <a:bodyPr bIns="91425" rIns="91425" lIns="91425" tIns="91425" anchor="ctr" anchorCtr="0">
            <a:noAutofit/>
          </a:bodyPr>
          <a:lstStyle/>
          <a:p>
            <a:pPr rtl="0" lvl="0">
              <a:buNone/>
            </a:pPr>
            <a:r>
              <a:rPr sz="1800" lang="en-US">
                <a:solidFill>
                  <a:schemeClr val="dk2"/>
                </a:solidFill>
              </a:rPr>
              <a:t>Bias is the week-2 means minus the accumulated day-0 means for the same week.</a:t>
            </a:r>
          </a:p>
          <a:p>
            <a:pPr rtl="0" lvl="0">
              <a:buNone/>
            </a:pPr>
            <a:r>
              <a:rPr sz="1800" lang="en-US">
                <a:solidFill>
                  <a:schemeClr val="dk2"/>
                </a:solidFill>
              </a:rPr>
              <a:t>The weekly means were averaged over the 2-month periods shown.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97" name="Shape 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343400" x="914400"/>
            <a:ext cy="4114800" cx="5029199"/>
          </a:xfrm>
          <a:prstGeom prst="rect">
            <a:avLst/>
          </a:prstGeom>
        </p:spPr>
        <p:txBody>
          <a:bodyPr bIns="91425" rIns="91425" lIns="91425" tIns="91425" anchor="ctr" anchorCtr="0">
            <a:noAutofit/>
          </a:bodyPr>
          <a:lstStyle/>
          <a:p>
            <a:pPr rtl="0" lvl="0">
              <a:buNone/>
            </a:pPr>
            <a:r>
              <a:rPr sz="1800" lang="en-US">
                <a:solidFill>
                  <a:schemeClr val="dk2"/>
                </a:solidFill>
              </a:rPr>
              <a:t>Over the U.S. the trend is more than 0.2 standard deviations, compared to the variance of weekly temperatures.</a:t>
            </a:r>
          </a:p>
          <a:p>
            <a:pPr rtl="0" lvl="0">
              <a:buNone/>
            </a:pPr>
            <a:r>
              <a:rPr sz="1800" lang="en-US">
                <a:solidFill>
                  <a:schemeClr val="dk2"/>
                </a:solidFill>
              </a:rPr>
              <a:t>In many areas of the globe the trend is more than 0.5 standard deviations.</a:t>
            </a:r>
          </a:p>
          <a:p>
            <a:pPr rtl="0" lvl="0">
              <a:buNone/>
            </a:pPr>
            <a:r>
              <a:rPr sz="1800" lang="en-US">
                <a:solidFill>
                  <a:schemeClr val="dk2"/>
                </a:solidFill>
              </a:rPr>
              <a:t>The near-normal tercile is about 0.8 standard deviations wide.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305" name="Shape 305"/>
          <p:cNvSpPr txBox="1"/>
          <p:nvPr>
            <p:ph idx="1" type="body"/>
          </p:nvPr>
        </p:nvSpPr>
        <p:spPr>
          <a:xfrm>
            <a:off y="4343400" x="914400"/>
            <a:ext cy="4114800" cx="5029199"/>
          </a:xfrm>
          <a:prstGeom prst="rect">
            <a:avLst/>
          </a:prstGeom>
        </p:spPr>
        <p:txBody>
          <a:bodyPr bIns="91425" rIns="91425" lIns="91425" tIns="91425" anchor="ctr" anchorCtr="0">
            <a:noAutofit/>
          </a:bodyPr>
          <a:lstStyle/>
          <a:p>
            <a:pPr rtl="0" lvl="0">
              <a:buNone/>
            </a:pPr>
            <a:r>
              <a:rPr sz="1800" lang="en-US">
                <a:solidFill>
                  <a:schemeClr val="dk2"/>
                </a:solidFill>
              </a:rPr>
              <a:t>We have not yet tested using the trend in bias as part of model calibration.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08" name="Shape 10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rtl="0" lvl="0">
              <a:buNone/>
            </a:pPr>
            <a:r>
              <a:rPr sz="1800" lang="en-US"/>
              <a:t>In the interest time, I’ll just show reliability.</a:t>
            </a:r>
          </a:p>
          <a:p>
            <a:r>
              <a:t/>
            </a:r>
          </a:p>
          <a:p>
            <a:pPr>
              <a:buNone/>
            </a:pPr>
            <a:r>
              <a:rPr strike="noStrike" u="none" b="0" cap="none" baseline="0" sz="1800" lang="en-US" i="0"/>
              <a:t>Reliability tells us how accurate the forecast probabilities are</a:t>
            </a:r>
          </a:p>
          <a:p>
            <a:pPr>
              <a:buNone/>
            </a:pPr>
            <a:r>
              <a:rPr strike="noStrike" u="none" b="0" cap="none" baseline="0" sz="1800" lang="en-US" i="0"/>
              <a:t>Takeaway for Temp - Manual forecast is conservative; Reforecast 2 has best reliability even at very high probabilities; Reforecast 1 has good reliability for forecast probabilities up to 60%, then overconfident</a:t>
            </a:r>
          </a:p>
          <a:p>
            <a:pPr>
              <a:buNone/>
            </a:pPr>
            <a:r>
              <a:rPr strike="noStrike" u="none" b="0" cap="none" baseline="0" sz="1800" lang="en-US" i="0"/>
              <a:t>Takeaway for Precip - Manual and reforecast 2 have best reliability through forecast probabilities up to 70%, but little to no cases above that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txBox="1"/>
          <p:nvPr>
            <p:ph idx="1" type="body"/>
          </p:nvPr>
        </p:nvSpPr>
        <p:spPr>
          <a:xfrm>
            <a:off y="4343400" x="914400"/>
            <a:ext cy="4114800" cx="5029199"/>
          </a:xfrm>
          <a:prstGeom prst="rect">
            <a:avLst/>
          </a:prstGeom>
        </p:spPr>
        <p:txBody>
          <a:bodyPr bIns="91425" rIns="91425" lIns="91425" tIns="91425" anchor="ctr" anchorCtr="0">
            <a:noAutofit/>
          </a:bodyPr>
          <a:lstStyle/>
          <a:p>
            <a:pPr>
              <a:buNone/>
            </a:pPr>
            <a:r>
              <a:rPr lang="en-US"/>
              <a:t>We did a study where we sampled the reforecast dataset in different ways to test the sensitivity of the skill to things like training years, model run frequency, and the number of ensemble members.</a:t>
            </a:r>
          </a:p>
        </p:txBody>
      </p:sp>
      <p:sp>
        <p:nvSpPr>
          <p:cNvPr id="113" name="Shape 11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34" name="Shape 134"/>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48" name="Shape 14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txBox="1"/>
          <p:nvPr>
            <p:ph idx="1" type="body"/>
          </p:nvPr>
        </p:nvSpPr>
        <p:spPr>
          <a:xfrm>
            <a:off y="4343400" x="914400"/>
            <a:ext cy="4114800" cx="5029199"/>
          </a:xfrm>
          <a:prstGeom prst="rect">
            <a:avLst/>
          </a:prstGeom>
        </p:spPr>
        <p:txBody>
          <a:bodyPr bIns="91425" rIns="91425" lIns="91425" tIns="91425" anchor="ctr" anchorCtr="0">
            <a:noAutofit/>
          </a:bodyPr>
          <a:lstStyle/>
          <a:p>
            <a:pPr>
              <a:buNone/>
            </a:pPr>
            <a:r>
              <a:rPr lang="en-US">
                <a:solidFill>
                  <a:srgbClr val="222222"/>
                </a:solidFill>
              </a:rPr>
              <a:t>An untested (by CPC) once per 5 days might compare in skill to twice a week at 70% the cost (3.5 days / 5 days).</a:t>
            </a:r>
          </a:p>
        </p:txBody>
      </p:sp>
      <p:sp>
        <p:nvSpPr>
          <p:cNvPr id="159" name="Shape 1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71" name="Shape 1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4260850" x="1828800"/>
            <a:ext cy="2940000" cx="20726400"/>
          </a:xfrm>
          <a:prstGeom prst="rect">
            <a:avLst/>
          </a:prstGeom>
          <a:noFill/>
          <a:ln>
            <a:noFill/>
          </a:ln>
        </p:spPr>
        <p:txBody>
          <a:bodyPr bIns="91425" rIns="91425" lIns="91425" tIns="91425" anchor="b" anchorCtr="0"/>
          <a:lstStyle>
            <a:lvl1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1pPr>
            <a:lvl2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2pPr>
            <a:lvl3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3pPr>
            <a:lvl4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4pPr>
            <a:lvl5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5pPr>
            <a:lvl6pPr algn="ctr" rtl="0" marR="0" indent="0" marL="4572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6pPr>
            <a:lvl7pPr algn="ctr" rtl="0" marR="0" indent="0" marL="9144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7pPr>
            <a:lvl8pPr algn="ctr" rtl="0" marR="0" indent="0" marL="13716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8pPr>
            <a:lvl9pPr algn="ctr" rtl="0" marR="0" indent="0" marL="18288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9pPr>
          </a:lstStyle>
          <a:p/>
        </p:txBody>
      </p:sp>
      <p:sp>
        <p:nvSpPr>
          <p:cNvPr id="9" name="Shape 9"/>
          <p:cNvSpPr txBox="1"/>
          <p:nvPr>
            <p:ph idx="1" type="subTitle"/>
          </p:nvPr>
        </p:nvSpPr>
        <p:spPr>
          <a:xfrm>
            <a:off y="7772400" x="3657600"/>
            <a:ext cy="3505200" cx="17068799"/>
          </a:xfrm>
          <a:prstGeom prst="rect">
            <a:avLst/>
          </a:prstGeom>
          <a:noFill/>
          <a:ln>
            <a:noFill/>
          </a:ln>
        </p:spPr>
        <p:txBody>
          <a:bodyPr bIns="91425" rIns="91425" lIns="91425" tIns="91425" anchor="t" anchorCtr="0"/>
          <a:lstStyle>
            <a:lvl1pPr algn="ctr" rtl="0" marR="0" indent="0" marL="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1pPr>
            <a:lvl2pPr algn="ctr" rtl="0" marR="0" indent="0" marL="4572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2pPr>
            <a:lvl3pPr algn="ctr" rtl="0" marR="0" indent="0" marL="9144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3pPr>
            <a:lvl4pPr algn="ctr" rtl="0" marR="0" indent="0" marL="13716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4pPr>
            <a:lvl5pPr algn="ctr" rtl="0" marR="0" indent="0" marL="18288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5pPr>
            <a:lvl6pPr algn="ctr" rtl="0" marR="0" indent="0" marL="22860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6pPr>
            <a:lvl7pPr algn="ctr" rtl="0" marR="0" indent="0" marL="27432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7pPr>
            <a:lvl8pPr algn="ctr" rtl="0" marR="0" indent="0" marL="32004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8pPr>
            <a:lvl9pPr algn="ctr" rtl="0" marR="0" indent="0" marL="36576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6" name="Shape 36"/>
        <p:cNvGrpSpPr/>
        <p:nvPr/>
      </p:nvGrpSpPr>
      <p:grpSpPr>
        <a:xfrm>
          <a:off y="0" x="0"/>
          <a:ext cy="0" cx="0"/>
          <a:chOff y="0" x="0"/>
          <a:chExt cy="0" cx="0"/>
        </a:xfrm>
      </p:grpSpPr>
      <p:sp>
        <p:nvSpPr>
          <p:cNvPr id="37" name="Shape 37"/>
          <p:cNvSpPr txBox="1"/>
          <p:nvPr>
            <p:ph type="title"/>
          </p:nvPr>
        </p:nvSpPr>
        <p:spPr>
          <a:xfrm>
            <a:off y="2298700" x="1739900"/>
            <a:ext cy="4635599" cx="20904300"/>
          </a:xfrm>
          <a:prstGeom prst="rect">
            <a:avLst/>
          </a:prstGeom>
          <a:noFill/>
          <a:ln>
            <a:noFill/>
          </a:ln>
        </p:spPr>
        <p:txBody>
          <a:bodyPr bIns="91425" rIns="91425" lIns="91425" tIns="91425" anchor="b"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38" name="Shape 38"/>
          <p:cNvSpPr txBox="1"/>
          <p:nvPr>
            <p:ph idx="1" type="body"/>
          </p:nvPr>
        </p:nvSpPr>
        <p:spPr>
          <a:xfrm rot="5400000">
            <a:off y="-2597150" x="11398149"/>
            <a:ext cy="20904300" cx="1587600"/>
          </a:xfrm>
          <a:prstGeom prst="rect">
            <a:avLst/>
          </a:prstGeom>
          <a:noFill/>
          <a:ln>
            <a:noFill/>
          </a:ln>
        </p:spPr>
        <p:txBody>
          <a:bodyPr bIns="91425" rIns="91425" lIns="91425" tIns="91425" anchor="t" anchorCtr="0"/>
          <a:lstStyle>
            <a:lvl1pPr algn="ctr" rtl="0">
              <a:spcBef>
                <a:spcPts val="0"/>
              </a:spcBef>
              <a:spcAft>
                <a:spcPts val="0"/>
              </a:spcAft>
              <a:defRPr sz="4600">
                <a:solidFill>
                  <a:srgbClr val="FFFFFF"/>
                </a:solidFill>
                <a:latin typeface="Cabin"/>
                <a:ea typeface="Cabin"/>
                <a:cs typeface="Cabin"/>
                <a:sym typeface="Cabin"/>
              </a:defRPr>
            </a:lvl1pPr>
            <a:lvl2pPr algn="ctr" rtl="0">
              <a:spcBef>
                <a:spcPts val="0"/>
              </a:spcBef>
              <a:spcAft>
                <a:spcPts val="0"/>
              </a:spcAft>
              <a:defRPr sz="4600">
                <a:solidFill>
                  <a:srgbClr val="FFFFFF"/>
                </a:solidFill>
                <a:latin typeface="Cabin"/>
                <a:ea typeface="Cabin"/>
                <a:cs typeface="Cabin"/>
                <a:sym typeface="Cabin"/>
              </a:defRPr>
            </a:lvl2pPr>
            <a:lvl3pPr algn="ctr" rtl="0">
              <a:spcBef>
                <a:spcPts val="0"/>
              </a:spcBef>
              <a:spcAft>
                <a:spcPts val="0"/>
              </a:spcAft>
              <a:defRPr sz="4600">
                <a:solidFill>
                  <a:srgbClr val="FFFFFF"/>
                </a:solidFill>
                <a:latin typeface="Cabin"/>
                <a:ea typeface="Cabin"/>
                <a:cs typeface="Cabin"/>
                <a:sym typeface="Cabin"/>
              </a:defRPr>
            </a:lvl3pPr>
            <a:lvl4pPr algn="ctr" rtl="0">
              <a:spcBef>
                <a:spcPts val="0"/>
              </a:spcBef>
              <a:spcAft>
                <a:spcPts val="0"/>
              </a:spcAft>
              <a:defRPr sz="4600">
                <a:solidFill>
                  <a:srgbClr val="FFFFFF"/>
                </a:solidFill>
                <a:latin typeface="Cabin"/>
                <a:ea typeface="Cabin"/>
                <a:cs typeface="Cabin"/>
                <a:sym typeface="Cabin"/>
              </a:defRPr>
            </a:lvl4pPr>
            <a:lvl5pPr algn="ctr" rtl="0">
              <a:spcBef>
                <a:spcPts val="0"/>
              </a:spcBef>
              <a:spcAft>
                <a:spcPts val="0"/>
              </a:spcAft>
              <a:defRPr sz="4600">
                <a:solidFill>
                  <a:srgbClr val="FFFFFF"/>
                </a:solidFill>
                <a:latin typeface="Cabin"/>
                <a:ea typeface="Cabin"/>
                <a:cs typeface="Cabin"/>
                <a:sym typeface="Cabin"/>
              </a:defRPr>
            </a:lvl5pPr>
            <a:lvl6pPr algn="ctr" rtl="0" marL="457200">
              <a:spcBef>
                <a:spcPts val="0"/>
              </a:spcBef>
              <a:spcAft>
                <a:spcPts val="0"/>
              </a:spcAft>
              <a:defRPr sz="4600">
                <a:solidFill>
                  <a:srgbClr val="FFFFFF"/>
                </a:solidFill>
                <a:latin typeface="Cabin"/>
                <a:ea typeface="Cabin"/>
                <a:cs typeface="Cabin"/>
                <a:sym typeface="Cabin"/>
              </a:defRPr>
            </a:lvl6pPr>
            <a:lvl7pPr algn="ctr" rtl="0" marL="914400">
              <a:spcBef>
                <a:spcPts val="0"/>
              </a:spcBef>
              <a:spcAft>
                <a:spcPts val="0"/>
              </a:spcAft>
              <a:defRPr sz="4600">
                <a:solidFill>
                  <a:srgbClr val="FFFFFF"/>
                </a:solidFill>
                <a:latin typeface="Cabin"/>
                <a:ea typeface="Cabin"/>
                <a:cs typeface="Cabin"/>
                <a:sym typeface="Cabin"/>
              </a:defRPr>
            </a:lvl7pPr>
            <a:lvl8pPr algn="ctr" rtl="0" marL="1371600">
              <a:spcBef>
                <a:spcPts val="0"/>
              </a:spcBef>
              <a:spcAft>
                <a:spcPts val="0"/>
              </a:spcAft>
              <a:defRPr sz="4600">
                <a:solidFill>
                  <a:srgbClr val="FFFFFF"/>
                </a:solidFill>
                <a:latin typeface="Cabin"/>
                <a:ea typeface="Cabin"/>
                <a:cs typeface="Cabin"/>
                <a:sym typeface="Cabin"/>
              </a:defRPr>
            </a:lvl8pPr>
            <a:lvl9pPr algn="ctr" rtl="0" marL="1828800">
              <a:spcBef>
                <a:spcPts val="0"/>
              </a:spcBef>
              <a:spcAft>
                <a:spcPts val="0"/>
              </a:spcAft>
              <a:defRPr sz="4600">
                <a:solidFill>
                  <a:srgbClr val="FFFFFF"/>
                </a:solidFill>
                <a:latin typeface="Cabin"/>
                <a:ea typeface="Cabin"/>
                <a:cs typeface="Cabin"/>
                <a:sym typeface="Cabin"/>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9" name="Shape 39"/>
        <p:cNvGrpSpPr/>
        <p:nvPr/>
      </p:nvGrpSpPr>
      <p:grpSpPr>
        <a:xfrm>
          <a:off y="0" x="0"/>
          <a:ext cy="0" cx="0"/>
          <a:chOff y="0" x="0"/>
          <a:chExt cy="0" cx="0"/>
        </a:xfrm>
      </p:grpSpPr>
      <p:sp>
        <p:nvSpPr>
          <p:cNvPr id="40" name="Shape 40"/>
          <p:cNvSpPr txBox="1"/>
          <p:nvPr>
            <p:ph type="title"/>
          </p:nvPr>
        </p:nvSpPr>
        <p:spPr>
          <a:xfrm rot="5400000">
            <a:off y="2860749" x="16856050"/>
            <a:ext cy="5225999" cx="6350099"/>
          </a:xfrm>
          <a:prstGeom prst="rect">
            <a:avLst/>
          </a:prstGeom>
          <a:noFill/>
          <a:ln>
            <a:noFill/>
          </a:ln>
        </p:spPr>
        <p:txBody>
          <a:bodyPr bIns="91425" rIns="91425" lIns="91425" tIns="91425" anchor="b"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41" name="Shape 41"/>
          <p:cNvSpPr txBox="1"/>
          <p:nvPr>
            <p:ph idx="1" type="body"/>
          </p:nvPr>
        </p:nvSpPr>
        <p:spPr>
          <a:xfrm rot="5400000">
            <a:off y="-2289200" x="6327649"/>
            <a:ext cy="15525900" cx="6350099"/>
          </a:xfrm>
          <a:prstGeom prst="rect">
            <a:avLst/>
          </a:prstGeom>
          <a:noFill/>
          <a:ln>
            <a:noFill/>
          </a:ln>
        </p:spPr>
        <p:txBody>
          <a:bodyPr bIns="91425" rIns="91425" lIns="91425" tIns="91425" anchor="t" anchorCtr="0"/>
          <a:lstStyle>
            <a:lvl1pPr algn="ctr" rtl="0">
              <a:spcBef>
                <a:spcPts val="0"/>
              </a:spcBef>
              <a:spcAft>
                <a:spcPts val="0"/>
              </a:spcAft>
              <a:defRPr sz="4600">
                <a:solidFill>
                  <a:srgbClr val="FFFFFF"/>
                </a:solidFill>
                <a:latin typeface="Cabin"/>
                <a:ea typeface="Cabin"/>
                <a:cs typeface="Cabin"/>
                <a:sym typeface="Cabin"/>
              </a:defRPr>
            </a:lvl1pPr>
            <a:lvl2pPr algn="ctr" rtl="0">
              <a:spcBef>
                <a:spcPts val="0"/>
              </a:spcBef>
              <a:spcAft>
                <a:spcPts val="0"/>
              </a:spcAft>
              <a:defRPr sz="4600">
                <a:solidFill>
                  <a:srgbClr val="FFFFFF"/>
                </a:solidFill>
                <a:latin typeface="Cabin"/>
                <a:ea typeface="Cabin"/>
                <a:cs typeface="Cabin"/>
                <a:sym typeface="Cabin"/>
              </a:defRPr>
            </a:lvl2pPr>
            <a:lvl3pPr algn="ctr" rtl="0">
              <a:spcBef>
                <a:spcPts val="0"/>
              </a:spcBef>
              <a:spcAft>
                <a:spcPts val="0"/>
              </a:spcAft>
              <a:defRPr sz="4600">
                <a:solidFill>
                  <a:srgbClr val="FFFFFF"/>
                </a:solidFill>
                <a:latin typeface="Cabin"/>
                <a:ea typeface="Cabin"/>
                <a:cs typeface="Cabin"/>
                <a:sym typeface="Cabin"/>
              </a:defRPr>
            </a:lvl3pPr>
            <a:lvl4pPr algn="ctr" rtl="0">
              <a:spcBef>
                <a:spcPts val="0"/>
              </a:spcBef>
              <a:spcAft>
                <a:spcPts val="0"/>
              </a:spcAft>
              <a:defRPr sz="4600">
                <a:solidFill>
                  <a:srgbClr val="FFFFFF"/>
                </a:solidFill>
                <a:latin typeface="Cabin"/>
                <a:ea typeface="Cabin"/>
                <a:cs typeface="Cabin"/>
                <a:sym typeface="Cabin"/>
              </a:defRPr>
            </a:lvl4pPr>
            <a:lvl5pPr algn="ctr" rtl="0">
              <a:spcBef>
                <a:spcPts val="0"/>
              </a:spcBef>
              <a:spcAft>
                <a:spcPts val="0"/>
              </a:spcAft>
              <a:defRPr sz="4600">
                <a:solidFill>
                  <a:srgbClr val="FFFFFF"/>
                </a:solidFill>
                <a:latin typeface="Cabin"/>
                <a:ea typeface="Cabin"/>
                <a:cs typeface="Cabin"/>
                <a:sym typeface="Cabin"/>
              </a:defRPr>
            </a:lvl5pPr>
            <a:lvl6pPr algn="ctr" rtl="0" marL="457200">
              <a:spcBef>
                <a:spcPts val="0"/>
              </a:spcBef>
              <a:spcAft>
                <a:spcPts val="0"/>
              </a:spcAft>
              <a:defRPr sz="4600">
                <a:solidFill>
                  <a:srgbClr val="FFFFFF"/>
                </a:solidFill>
                <a:latin typeface="Cabin"/>
                <a:ea typeface="Cabin"/>
                <a:cs typeface="Cabin"/>
                <a:sym typeface="Cabin"/>
              </a:defRPr>
            </a:lvl6pPr>
            <a:lvl7pPr algn="ctr" rtl="0" marL="914400">
              <a:spcBef>
                <a:spcPts val="0"/>
              </a:spcBef>
              <a:spcAft>
                <a:spcPts val="0"/>
              </a:spcAft>
              <a:defRPr sz="4600">
                <a:solidFill>
                  <a:srgbClr val="FFFFFF"/>
                </a:solidFill>
                <a:latin typeface="Cabin"/>
                <a:ea typeface="Cabin"/>
                <a:cs typeface="Cabin"/>
                <a:sym typeface="Cabin"/>
              </a:defRPr>
            </a:lvl7pPr>
            <a:lvl8pPr algn="ctr" rtl="0" marL="1371600">
              <a:spcBef>
                <a:spcPts val="0"/>
              </a:spcBef>
              <a:spcAft>
                <a:spcPts val="0"/>
              </a:spcAft>
              <a:defRPr sz="4600">
                <a:solidFill>
                  <a:srgbClr val="FFFFFF"/>
                </a:solidFill>
                <a:latin typeface="Cabin"/>
                <a:ea typeface="Cabin"/>
                <a:cs typeface="Cabin"/>
                <a:sym typeface="Cabin"/>
              </a:defRPr>
            </a:lvl8pPr>
            <a:lvl9pPr algn="ctr" rtl="0" marL="1828800">
              <a:spcBef>
                <a:spcPts val="0"/>
              </a:spcBef>
              <a:spcAft>
                <a:spcPts val="0"/>
              </a:spcAft>
              <a:defRPr sz="4600">
                <a:solidFill>
                  <a:srgbClr val="FFFFFF"/>
                </a:solidFill>
                <a:latin typeface="Cabin"/>
                <a:ea typeface="Cabin"/>
                <a:cs typeface="Cabin"/>
                <a:sym typeface="Cabi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5" name="Shape 45"/>
        <p:cNvGrpSpPr/>
        <p:nvPr/>
      </p:nvGrpSpPr>
      <p:grpSpPr>
        <a:xfrm>
          <a:off y="0" x="0"/>
          <a:ext cy="0" cx="0"/>
          <a:chOff y="0" x="0"/>
          <a:chExt cy="0" cx="0"/>
        </a:xfrm>
      </p:grpSpPr>
      <p:sp>
        <p:nvSpPr>
          <p:cNvPr id="46" name="Shape 46"/>
          <p:cNvSpPr txBox="1"/>
          <p:nvPr>
            <p:ph type="ctrTitle"/>
          </p:nvPr>
        </p:nvSpPr>
        <p:spPr>
          <a:xfrm>
            <a:off y="4260850" x="1828800"/>
            <a:ext cy="2940000" cx="20726400"/>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1pPr>
            <a:lvl2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2pPr>
            <a:lvl3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3pPr>
            <a:lvl4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4pPr>
            <a:lvl5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5pPr>
            <a:lvl6pPr algn="ctr" rtl="0" marR="0" indent="0" marL="4572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6pPr>
            <a:lvl7pPr algn="ctr" rtl="0" marR="0" indent="0" marL="9144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7pPr>
            <a:lvl8pPr algn="ctr" rtl="0" marR="0" indent="0" marL="13716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8pPr>
            <a:lvl9pPr algn="ctr" rtl="0" marR="0" indent="0" marL="18288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9pPr>
          </a:lstStyle>
          <a:p/>
        </p:txBody>
      </p:sp>
      <p:sp>
        <p:nvSpPr>
          <p:cNvPr id="47" name="Shape 47"/>
          <p:cNvSpPr txBox="1"/>
          <p:nvPr>
            <p:ph idx="1" type="subTitle"/>
          </p:nvPr>
        </p:nvSpPr>
        <p:spPr>
          <a:xfrm>
            <a:off y="7772400" x="3657600"/>
            <a:ext cy="3505200" cx="17068799"/>
          </a:xfrm>
          <a:prstGeom prst="rect">
            <a:avLst/>
          </a:prstGeom>
          <a:noFill/>
          <a:ln>
            <a:noFill/>
          </a:ln>
        </p:spPr>
        <p:txBody>
          <a:bodyPr bIns="91425" rIns="91425" lIns="91425" tIns="91425" anchor="ctr" anchorCtr="0"/>
          <a:lstStyle>
            <a:lvl1pPr algn="ctr" rtl="0" marR="0" indent="0" marL="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1pPr>
            <a:lvl2pPr algn="ctr" rtl="0" marR="0" indent="0" marL="4572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2pPr>
            <a:lvl3pPr algn="ctr" rtl="0" marR="0" indent="0" marL="9144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3pPr>
            <a:lvl4pPr algn="ctr" rtl="0" marR="0" indent="0" marL="13716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4pPr>
            <a:lvl5pPr algn="ctr" rtl="0" marR="0" indent="0" marL="18288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5pPr>
            <a:lvl6pPr algn="ctr" rtl="0" marR="0" indent="0" marL="22860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6pPr>
            <a:lvl7pPr algn="ctr" rtl="0" marR="0" indent="0" marL="27432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7pPr>
            <a:lvl8pPr algn="ctr" rtl="0" marR="0" indent="0" marL="32004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8pPr>
            <a:lvl9pPr algn="ctr" rtl="0" marR="0" indent="0" marL="3657600">
              <a:spcBef>
                <a:spcPts val="0"/>
              </a:spcBef>
              <a:spcAft>
                <a:spcPts val="0"/>
              </a:spcAft>
              <a:buClr>
                <a:srgbClr val="FFFFFF"/>
              </a:buClr>
              <a:buFont typeface="Cabin"/>
              <a:buNone/>
              <a:defRPr strike="noStrike" u="none" b="0" cap="none" baseline="0" sz="4600" i="0">
                <a:solidFill>
                  <a:srgbClr val="FFFFFF"/>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8" name="Shape 48"/>
        <p:cNvGrpSpPr/>
        <p:nvPr/>
      </p:nvGrpSpPr>
      <p:grpSpPr>
        <a:xfrm>
          <a:off y="0" x="0"/>
          <a:ext cy="0" cx="0"/>
          <a:chOff y="0" x="0"/>
          <a:chExt cy="0" cx="0"/>
        </a:xfrm>
      </p:grpSpPr>
      <p:sp>
        <p:nvSpPr>
          <p:cNvPr id="49" name="Shape 49"/>
          <p:cNvSpPr txBox="1"/>
          <p:nvPr>
            <p:ph type="title"/>
          </p:nvPr>
        </p:nvSpPr>
        <p:spPr>
          <a:xfrm>
            <a:off y="0" x="539750"/>
            <a:ext cy="2082899" cx="23304599"/>
          </a:xfrm>
          <a:prstGeom prst="rect">
            <a:avLst/>
          </a:prstGeom>
          <a:noFill/>
          <a:ln>
            <a:noFill/>
          </a:ln>
        </p:spPr>
        <p:txBody>
          <a:bodyPr bIns="91425" rIns="91425" lIns="91425" tIns="91425" anchor="ctr"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50" name="Shape 50"/>
          <p:cNvSpPr txBox="1"/>
          <p:nvPr>
            <p:ph idx="1" type="body"/>
          </p:nvPr>
        </p:nvSpPr>
        <p:spPr>
          <a:xfrm>
            <a:off y="2082800" x="539750"/>
            <a:ext cy="11201399" cx="23304599"/>
          </a:xfrm>
          <a:prstGeom prst="rect">
            <a:avLst/>
          </a:prstGeom>
          <a:noFill/>
          <a:ln>
            <a:noFill/>
          </a:ln>
        </p:spPr>
        <p:txBody>
          <a:bodyPr bIns="91425" rIns="91425" lIns="91425" tIns="91425" anchor="ctr" anchorCtr="0"/>
          <a:lstStyle>
            <a:lvl1pPr algn="ctr" rtl="0">
              <a:spcBef>
                <a:spcPts val="0"/>
              </a:spcBef>
              <a:spcAft>
                <a:spcPts val="0"/>
              </a:spcAft>
              <a:defRPr sz="4600">
                <a:solidFill>
                  <a:srgbClr val="FFFFFF"/>
                </a:solidFill>
                <a:latin typeface="Cabin"/>
                <a:ea typeface="Cabin"/>
                <a:cs typeface="Cabin"/>
                <a:sym typeface="Cabin"/>
              </a:defRPr>
            </a:lvl1pPr>
            <a:lvl2pPr algn="ctr" rtl="0">
              <a:spcBef>
                <a:spcPts val="0"/>
              </a:spcBef>
              <a:spcAft>
                <a:spcPts val="0"/>
              </a:spcAft>
              <a:defRPr sz="4600">
                <a:solidFill>
                  <a:srgbClr val="FFFFFF"/>
                </a:solidFill>
                <a:latin typeface="Cabin"/>
                <a:ea typeface="Cabin"/>
                <a:cs typeface="Cabin"/>
                <a:sym typeface="Cabin"/>
              </a:defRPr>
            </a:lvl2pPr>
            <a:lvl3pPr algn="ctr" rtl="0">
              <a:spcBef>
                <a:spcPts val="0"/>
              </a:spcBef>
              <a:spcAft>
                <a:spcPts val="0"/>
              </a:spcAft>
              <a:defRPr sz="4600">
                <a:solidFill>
                  <a:srgbClr val="FFFFFF"/>
                </a:solidFill>
                <a:latin typeface="Cabin"/>
                <a:ea typeface="Cabin"/>
                <a:cs typeface="Cabin"/>
                <a:sym typeface="Cabin"/>
              </a:defRPr>
            </a:lvl3pPr>
            <a:lvl4pPr algn="ctr" rtl="0">
              <a:spcBef>
                <a:spcPts val="0"/>
              </a:spcBef>
              <a:spcAft>
                <a:spcPts val="0"/>
              </a:spcAft>
              <a:defRPr sz="4600">
                <a:solidFill>
                  <a:srgbClr val="FFFFFF"/>
                </a:solidFill>
                <a:latin typeface="Cabin"/>
                <a:ea typeface="Cabin"/>
                <a:cs typeface="Cabin"/>
                <a:sym typeface="Cabin"/>
              </a:defRPr>
            </a:lvl4pPr>
            <a:lvl5pPr algn="ctr" rtl="0">
              <a:spcBef>
                <a:spcPts val="0"/>
              </a:spcBef>
              <a:spcAft>
                <a:spcPts val="0"/>
              </a:spcAft>
              <a:defRPr sz="4600">
                <a:solidFill>
                  <a:srgbClr val="FFFFFF"/>
                </a:solidFill>
                <a:latin typeface="Cabin"/>
                <a:ea typeface="Cabin"/>
                <a:cs typeface="Cabin"/>
                <a:sym typeface="Cabin"/>
              </a:defRPr>
            </a:lvl5pPr>
            <a:lvl6pPr algn="ctr" rtl="0" marL="457200">
              <a:spcBef>
                <a:spcPts val="0"/>
              </a:spcBef>
              <a:spcAft>
                <a:spcPts val="0"/>
              </a:spcAft>
              <a:defRPr sz="4600">
                <a:solidFill>
                  <a:srgbClr val="FFFFFF"/>
                </a:solidFill>
                <a:latin typeface="Cabin"/>
                <a:ea typeface="Cabin"/>
                <a:cs typeface="Cabin"/>
                <a:sym typeface="Cabin"/>
              </a:defRPr>
            </a:lvl6pPr>
            <a:lvl7pPr algn="ctr" rtl="0" marL="914400">
              <a:spcBef>
                <a:spcPts val="0"/>
              </a:spcBef>
              <a:spcAft>
                <a:spcPts val="0"/>
              </a:spcAft>
              <a:defRPr sz="4600">
                <a:solidFill>
                  <a:srgbClr val="FFFFFF"/>
                </a:solidFill>
                <a:latin typeface="Cabin"/>
                <a:ea typeface="Cabin"/>
                <a:cs typeface="Cabin"/>
                <a:sym typeface="Cabin"/>
              </a:defRPr>
            </a:lvl7pPr>
            <a:lvl8pPr algn="ctr" rtl="0" marL="1371600">
              <a:spcBef>
                <a:spcPts val="0"/>
              </a:spcBef>
              <a:spcAft>
                <a:spcPts val="0"/>
              </a:spcAft>
              <a:defRPr sz="4600">
                <a:solidFill>
                  <a:srgbClr val="FFFFFF"/>
                </a:solidFill>
                <a:latin typeface="Cabin"/>
                <a:ea typeface="Cabin"/>
                <a:cs typeface="Cabin"/>
                <a:sym typeface="Cabin"/>
              </a:defRPr>
            </a:lvl8pPr>
            <a:lvl9pPr algn="ctr" rtl="0" marL="1828800">
              <a:spcBef>
                <a:spcPts val="0"/>
              </a:spcBef>
              <a:spcAft>
                <a:spcPts val="0"/>
              </a:spcAft>
              <a:defRPr sz="4600">
                <a:solidFill>
                  <a:srgbClr val="FFFFFF"/>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1" name="Shape 51"/>
        <p:cNvGrpSpPr/>
        <p:nvPr/>
      </p:nvGrpSpPr>
      <p:grpSpPr>
        <a:xfrm>
          <a:off y="0" x="0"/>
          <a:ext cy="0" cx="0"/>
          <a:chOff y="0" x="0"/>
          <a:chExt cy="0" cx="0"/>
        </a:xfrm>
      </p:grpSpPr>
      <p:sp>
        <p:nvSpPr>
          <p:cNvPr id="52" name="Shape 52"/>
          <p:cNvSpPr txBox="1"/>
          <p:nvPr>
            <p:ph type="title"/>
          </p:nvPr>
        </p:nvSpPr>
        <p:spPr>
          <a:xfrm>
            <a:off y="8813800" x="1925638"/>
            <a:ext cy="2724300" cx="20726400"/>
          </a:xfrm>
          <a:prstGeom prst="rect">
            <a:avLst/>
          </a:prstGeom>
          <a:no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3" name="Shape 53"/>
          <p:cNvSpPr txBox="1"/>
          <p:nvPr>
            <p:ph idx="1" type="body"/>
          </p:nvPr>
        </p:nvSpPr>
        <p:spPr>
          <a:xfrm>
            <a:off y="5813425" x="1925638"/>
            <a:ext cy="3000300" cx="20726400"/>
          </a:xfrm>
          <a:prstGeom prst="rect">
            <a:avLst/>
          </a:prstGeom>
          <a:noFill/>
          <a:ln>
            <a:noFill/>
          </a:ln>
        </p:spPr>
        <p:txBody>
          <a:bodyPr bIns="91425" rIns="91425" lIns="91425" tIns="91425" anchor="b" anchorCtr="0"/>
          <a:lstStyle>
            <a:lvl1pPr rtl="0" indent="0" marL="0">
              <a:buFont typeface="Cabin"/>
              <a:buNone/>
              <a:defRPr sz="2000"/>
            </a:lvl1pPr>
            <a:lvl2pPr rtl="0" indent="0" marL="457200">
              <a:buFont typeface="Cabin"/>
              <a:buNone/>
              <a:defRPr sz="1800"/>
            </a:lvl2pPr>
            <a:lvl3pPr rtl="0" indent="0" marL="914400">
              <a:buFont typeface="Cabin"/>
              <a:buNone/>
              <a:defRPr sz="1600"/>
            </a:lvl3pPr>
            <a:lvl4pPr rtl="0" indent="0" marL="1371600">
              <a:buFont typeface="Cabin"/>
              <a:buNone/>
              <a:defRPr sz="1400"/>
            </a:lvl4pPr>
            <a:lvl5pPr rtl="0" indent="0" marL="1828800">
              <a:buFont typeface="Cabin"/>
              <a:buNone/>
              <a:defRPr sz="1400"/>
            </a:lvl5pPr>
            <a:lvl6pPr rtl="0" indent="0" marL="2286000">
              <a:buFont typeface="Cabin"/>
              <a:buNone/>
              <a:defRPr sz="1400"/>
            </a:lvl6pPr>
            <a:lvl7pPr rtl="0" indent="0" marL="2743200">
              <a:buFont typeface="Cabin"/>
              <a:buNone/>
              <a:defRPr sz="1400"/>
            </a:lvl7pPr>
            <a:lvl8pPr rtl="0" indent="0" marL="3200400">
              <a:buFont typeface="Cabin"/>
              <a:buNone/>
              <a:defRPr sz="1400"/>
            </a:lvl8pPr>
            <a:lvl9pPr rtl="0" indent="0" marL="3657600">
              <a:buFont typeface="Cabin"/>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4" name="Shape 54"/>
        <p:cNvGrpSpPr/>
        <p:nvPr/>
      </p:nvGrpSpPr>
      <p:grpSpPr>
        <a:xfrm>
          <a:off y="0" x="0"/>
          <a:ext cy="0" cx="0"/>
          <a:chOff y="0" x="0"/>
          <a:chExt cy="0" cx="0"/>
        </a:xfrm>
      </p:grpSpPr>
      <p:sp>
        <p:nvSpPr>
          <p:cNvPr id="55" name="Shape 55"/>
          <p:cNvSpPr txBox="1"/>
          <p:nvPr>
            <p:ph type="title"/>
          </p:nvPr>
        </p:nvSpPr>
        <p:spPr>
          <a:xfrm>
            <a:off y="0" x="539750"/>
            <a:ext cy="2082899" cx="23304599"/>
          </a:xfrm>
          <a:prstGeom prst="rect">
            <a:avLst/>
          </a:prstGeom>
          <a:noFill/>
          <a:ln>
            <a:noFill/>
          </a:ln>
        </p:spPr>
        <p:txBody>
          <a:bodyPr bIns="91425" rIns="91425" lIns="91425" tIns="91425" anchor="ctr"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56" name="Shape 56"/>
          <p:cNvSpPr txBox="1"/>
          <p:nvPr>
            <p:ph idx="1" type="body"/>
          </p:nvPr>
        </p:nvSpPr>
        <p:spPr>
          <a:xfrm>
            <a:off y="2082800" x="539750"/>
            <a:ext cy="11201399" cx="11576100"/>
          </a:xfrm>
          <a:prstGeom prst="rect">
            <a:avLst/>
          </a:prstGeom>
          <a:noFill/>
          <a:ln>
            <a:noFill/>
          </a:ln>
        </p:spPr>
        <p:txBody>
          <a:bodyPr bIns="91425" rIns="91425" lIns="91425" tIns="91425" anchor="ctr"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57" name="Shape 57"/>
          <p:cNvSpPr txBox="1"/>
          <p:nvPr>
            <p:ph idx="2" type="body"/>
          </p:nvPr>
        </p:nvSpPr>
        <p:spPr>
          <a:xfrm>
            <a:off y="2082800" x="12268200"/>
            <a:ext cy="11201399" cx="11576100"/>
          </a:xfrm>
          <a:prstGeom prst="rect">
            <a:avLst/>
          </a:prstGeom>
          <a:noFill/>
          <a:ln>
            <a:noFill/>
          </a:ln>
        </p:spPr>
        <p:txBody>
          <a:bodyPr bIns="91425" rIns="91425" lIns="91425" tIns="91425" anchor="ctr"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8" name="Shape 58"/>
        <p:cNvGrpSpPr/>
        <p:nvPr/>
      </p:nvGrpSpPr>
      <p:grpSpPr>
        <a:xfrm>
          <a:off y="0" x="0"/>
          <a:ext cy="0" cx="0"/>
          <a:chOff y="0" x="0"/>
          <a:chExt cy="0" cx="0"/>
        </a:xfrm>
      </p:grpSpPr>
      <p:sp>
        <p:nvSpPr>
          <p:cNvPr id="59" name="Shape 59"/>
          <p:cNvSpPr txBox="1"/>
          <p:nvPr>
            <p:ph type="title"/>
          </p:nvPr>
        </p:nvSpPr>
        <p:spPr>
          <a:xfrm>
            <a:off y="549275" x="1219200"/>
            <a:ext cy="2286000" cx="21945599"/>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0" name="Shape 60"/>
          <p:cNvSpPr txBox="1"/>
          <p:nvPr>
            <p:ph idx="1" type="body"/>
          </p:nvPr>
        </p:nvSpPr>
        <p:spPr>
          <a:xfrm>
            <a:off y="3070225" x="1219200"/>
            <a:ext cy="1279499" cx="10774500"/>
          </a:xfrm>
          <a:prstGeom prst="rect">
            <a:avLst/>
          </a:prstGeom>
          <a:noFill/>
          <a:ln>
            <a:noFill/>
          </a:ln>
        </p:spPr>
        <p:txBody>
          <a:bodyPr bIns="91425" rIns="91425" lIns="91425" tIns="91425" anchor="b" anchorCtr="0"/>
          <a:lstStyle>
            <a:lvl1pPr rtl="0" indent="0" marL="0">
              <a:buFont typeface="Cabin"/>
              <a:buNone/>
              <a:defRPr b="1" sz="2400"/>
            </a:lvl1pPr>
            <a:lvl2pPr rtl="0" indent="0" marL="457200">
              <a:buFont typeface="Cabin"/>
              <a:buNone/>
              <a:defRPr b="1" sz="2000"/>
            </a:lvl2pPr>
            <a:lvl3pPr rtl="0" indent="0" marL="914400">
              <a:buFont typeface="Cabin"/>
              <a:buNone/>
              <a:defRPr b="1" sz="1800"/>
            </a:lvl3pPr>
            <a:lvl4pPr rtl="0" indent="0" marL="1371600">
              <a:buFont typeface="Cabin"/>
              <a:buNone/>
              <a:defRPr b="1" sz="1600"/>
            </a:lvl4pPr>
            <a:lvl5pPr rtl="0" indent="0" marL="1828800">
              <a:buFont typeface="Cabin"/>
              <a:buNone/>
              <a:defRPr b="1" sz="1600"/>
            </a:lvl5pPr>
            <a:lvl6pPr rtl="0" indent="0" marL="2286000">
              <a:buFont typeface="Cabin"/>
              <a:buNone/>
              <a:defRPr b="1" sz="1600"/>
            </a:lvl6pPr>
            <a:lvl7pPr rtl="0" indent="0" marL="2743200">
              <a:buFont typeface="Cabin"/>
              <a:buNone/>
              <a:defRPr b="1" sz="1600"/>
            </a:lvl7pPr>
            <a:lvl8pPr rtl="0" indent="0" marL="3200400">
              <a:buFont typeface="Cabin"/>
              <a:buNone/>
              <a:defRPr b="1" sz="1600"/>
            </a:lvl8pPr>
            <a:lvl9pPr rtl="0" indent="0" marL="3657600">
              <a:buFont typeface="Cabin"/>
              <a:buNone/>
              <a:defRPr b="1" sz="1600"/>
            </a:lvl9pPr>
          </a:lstStyle>
          <a:p/>
        </p:txBody>
      </p:sp>
      <p:sp>
        <p:nvSpPr>
          <p:cNvPr id="61" name="Shape 61"/>
          <p:cNvSpPr txBox="1"/>
          <p:nvPr>
            <p:ph idx="2" type="body"/>
          </p:nvPr>
        </p:nvSpPr>
        <p:spPr>
          <a:xfrm>
            <a:off y="4349750" x="1219200"/>
            <a:ext cy="7902600" cx="10774500"/>
          </a:xfrm>
          <a:prstGeom prst="rect">
            <a:avLst/>
          </a:prstGeom>
          <a:noFill/>
          <a:ln>
            <a:noFill/>
          </a:ln>
        </p:spPr>
        <p:txBody>
          <a:bodyPr bIns="91425" rIns="91425" lIns="91425" tIns="91425" anchor="ctr"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62" name="Shape 62"/>
          <p:cNvSpPr txBox="1"/>
          <p:nvPr>
            <p:ph idx="3" type="body"/>
          </p:nvPr>
        </p:nvSpPr>
        <p:spPr>
          <a:xfrm>
            <a:off y="3070225" x="12387263"/>
            <a:ext cy="1279499" cx="10777499"/>
          </a:xfrm>
          <a:prstGeom prst="rect">
            <a:avLst/>
          </a:prstGeom>
          <a:noFill/>
          <a:ln>
            <a:noFill/>
          </a:ln>
        </p:spPr>
        <p:txBody>
          <a:bodyPr bIns="91425" rIns="91425" lIns="91425" tIns="91425" anchor="b" anchorCtr="0"/>
          <a:lstStyle>
            <a:lvl1pPr rtl="0" indent="0" marL="0">
              <a:buFont typeface="Cabin"/>
              <a:buNone/>
              <a:defRPr b="1" sz="2400"/>
            </a:lvl1pPr>
            <a:lvl2pPr rtl="0" indent="0" marL="457200">
              <a:buFont typeface="Cabin"/>
              <a:buNone/>
              <a:defRPr b="1" sz="2000"/>
            </a:lvl2pPr>
            <a:lvl3pPr rtl="0" indent="0" marL="914400">
              <a:buFont typeface="Cabin"/>
              <a:buNone/>
              <a:defRPr b="1" sz="1800"/>
            </a:lvl3pPr>
            <a:lvl4pPr rtl="0" indent="0" marL="1371600">
              <a:buFont typeface="Cabin"/>
              <a:buNone/>
              <a:defRPr b="1" sz="1600"/>
            </a:lvl4pPr>
            <a:lvl5pPr rtl="0" indent="0" marL="1828800">
              <a:buFont typeface="Cabin"/>
              <a:buNone/>
              <a:defRPr b="1" sz="1600"/>
            </a:lvl5pPr>
            <a:lvl6pPr rtl="0" indent="0" marL="2286000">
              <a:buFont typeface="Cabin"/>
              <a:buNone/>
              <a:defRPr b="1" sz="1600"/>
            </a:lvl6pPr>
            <a:lvl7pPr rtl="0" indent="0" marL="2743200">
              <a:buFont typeface="Cabin"/>
              <a:buNone/>
              <a:defRPr b="1" sz="1600"/>
            </a:lvl7pPr>
            <a:lvl8pPr rtl="0" indent="0" marL="3200400">
              <a:buFont typeface="Cabin"/>
              <a:buNone/>
              <a:defRPr b="1" sz="1600"/>
            </a:lvl8pPr>
            <a:lvl9pPr rtl="0" indent="0" marL="3657600">
              <a:buFont typeface="Cabin"/>
              <a:buNone/>
              <a:defRPr b="1" sz="1600"/>
            </a:lvl9pPr>
          </a:lstStyle>
          <a:p/>
        </p:txBody>
      </p:sp>
      <p:sp>
        <p:nvSpPr>
          <p:cNvPr id="63" name="Shape 63"/>
          <p:cNvSpPr txBox="1"/>
          <p:nvPr>
            <p:ph idx="4" type="body"/>
          </p:nvPr>
        </p:nvSpPr>
        <p:spPr>
          <a:xfrm>
            <a:off y="4349750" x="12387263"/>
            <a:ext cy="7902600" cx="10777499"/>
          </a:xfrm>
          <a:prstGeom prst="rect">
            <a:avLst/>
          </a:prstGeom>
          <a:noFill/>
          <a:ln>
            <a:noFill/>
          </a:ln>
        </p:spPr>
        <p:txBody>
          <a:bodyPr bIns="91425" rIns="91425" lIns="91425" tIns="91425" anchor="ctr"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4" name="Shape 64"/>
        <p:cNvGrpSpPr/>
        <p:nvPr/>
      </p:nvGrpSpPr>
      <p:grpSpPr>
        <a:xfrm>
          <a:off y="0" x="0"/>
          <a:ext cy="0" cx="0"/>
          <a:chOff y="0" x="0"/>
          <a:chExt cy="0" cx="0"/>
        </a:xfrm>
      </p:grpSpPr>
      <p:sp>
        <p:nvSpPr>
          <p:cNvPr id="65" name="Shape 65"/>
          <p:cNvSpPr txBox="1"/>
          <p:nvPr>
            <p:ph type="title"/>
          </p:nvPr>
        </p:nvSpPr>
        <p:spPr>
          <a:xfrm>
            <a:off y="0" x="539750"/>
            <a:ext cy="2082899" cx="23304599"/>
          </a:xfrm>
          <a:prstGeom prst="rect">
            <a:avLst/>
          </a:prstGeom>
          <a:noFill/>
          <a:ln>
            <a:noFill/>
          </a:ln>
        </p:spPr>
        <p:txBody>
          <a:bodyPr bIns="91425" rIns="91425" lIns="91425" tIns="91425" anchor="ctr"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y="0" x="0"/>
          <a:ext cy="0" cx="0"/>
          <a:chOff y="0" x="0"/>
          <a:chExt cy="0" cx="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7" name="Shape 67"/>
        <p:cNvGrpSpPr/>
        <p:nvPr/>
      </p:nvGrpSpPr>
      <p:grpSpPr>
        <a:xfrm>
          <a:off y="0" x="0"/>
          <a:ext cy="0" cx="0"/>
          <a:chOff y="0" x="0"/>
          <a:chExt cy="0" cx="0"/>
        </a:xfrm>
      </p:grpSpPr>
      <p:sp>
        <p:nvSpPr>
          <p:cNvPr id="68" name="Shape 68"/>
          <p:cNvSpPr txBox="1"/>
          <p:nvPr>
            <p:ph type="title"/>
          </p:nvPr>
        </p:nvSpPr>
        <p:spPr>
          <a:xfrm>
            <a:off y="546100" x="1219200"/>
            <a:ext cy="2324099" cx="8021699"/>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9" name="Shape 69"/>
          <p:cNvSpPr txBox="1"/>
          <p:nvPr>
            <p:ph idx="1" type="body"/>
          </p:nvPr>
        </p:nvSpPr>
        <p:spPr>
          <a:xfrm>
            <a:off y="546100" x="9532938"/>
            <a:ext cy="11706300" cx="13632000"/>
          </a:xfrm>
          <a:prstGeom prst="rect">
            <a:avLst/>
          </a:prstGeom>
          <a:noFill/>
          <a:ln>
            <a:noFill/>
          </a:ln>
        </p:spPr>
        <p:txBody>
          <a:bodyPr bIns="91425" rIns="91425" lIns="91425" tIns="91425" anchor="ctr"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70" name="Shape 70"/>
          <p:cNvSpPr txBox="1"/>
          <p:nvPr>
            <p:ph idx="2" type="body"/>
          </p:nvPr>
        </p:nvSpPr>
        <p:spPr>
          <a:xfrm>
            <a:off y="2870200" x="1219200"/>
            <a:ext cy="9382199" cx="8021699"/>
          </a:xfrm>
          <a:prstGeom prst="rect">
            <a:avLst/>
          </a:prstGeom>
          <a:noFill/>
          <a:ln>
            <a:noFill/>
          </a:ln>
        </p:spPr>
        <p:txBody>
          <a:bodyPr bIns="91425" rIns="91425" lIns="91425" tIns="91425" anchor="ctr" anchorCtr="0"/>
          <a:lstStyle>
            <a:lvl1pPr rtl="0" indent="0" marL="0">
              <a:buFont typeface="Cabin"/>
              <a:buNone/>
              <a:defRPr sz="1400"/>
            </a:lvl1pPr>
            <a:lvl2pPr rtl="0" indent="0" marL="457200">
              <a:buFont typeface="Cabin"/>
              <a:buNone/>
              <a:defRPr sz="1200"/>
            </a:lvl2pPr>
            <a:lvl3pPr rtl="0" indent="0" marL="914400">
              <a:buFont typeface="Cabin"/>
              <a:buNone/>
              <a:defRPr sz="1000"/>
            </a:lvl3pPr>
            <a:lvl4pPr rtl="0" indent="0" marL="1371600">
              <a:buFont typeface="Cabin"/>
              <a:buNone/>
              <a:defRPr sz="900"/>
            </a:lvl4pPr>
            <a:lvl5pPr rtl="0" indent="0" marL="1828800">
              <a:buFont typeface="Cabin"/>
              <a:buNone/>
              <a:defRPr sz="900"/>
            </a:lvl5pPr>
            <a:lvl6pPr rtl="0" indent="0" marL="2286000">
              <a:buFont typeface="Cabin"/>
              <a:buNone/>
              <a:defRPr sz="900"/>
            </a:lvl6pPr>
            <a:lvl7pPr rtl="0" indent="0" marL="2743200">
              <a:buFont typeface="Cabin"/>
              <a:buNone/>
              <a:defRPr sz="900"/>
            </a:lvl7pPr>
            <a:lvl8pPr rtl="0" indent="0" marL="3200400">
              <a:buFont typeface="Cabin"/>
              <a:buNone/>
              <a:defRPr sz="900"/>
            </a:lvl8pPr>
            <a:lvl9pPr rtl="0" indent="0" marL="3657600">
              <a:buFont typeface="Cabin"/>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 name="Shape 10"/>
        <p:cNvGrpSpPr/>
        <p:nvPr/>
      </p:nvGrpSpPr>
      <p:grpSpPr>
        <a:xfrm>
          <a:off y="0" x="0"/>
          <a:ext cy="0" cx="0"/>
          <a:chOff y="0" x="0"/>
          <a:chExt cy="0" cx="0"/>
        </a:xfrm>
      </p:grpSpPr>
      <p:sp>
        <p:nvSpPr>
          <p:cNvPr id="11" name="Shape 11"/>
          <p:cNvSpPr txBox="1"/>
          <p:nvPr>
            <p:ph type="title"/>
          </p:nvPr>
        </p:nvSpPr>
        <p:spPr>
          <a:xfrm>
            <a:off y="2298700" x="1739900"/>
            <a:ext cy="4635599" cx="20904300"/>
          </a:xfrm>
          <a:prstGeom prst="rect">
            <a:avLst/>
          </a:prstGeom>
          <a:noFill/>
          <a:ln>
            <a:noFill/>
          </a:ln>
        </p:spPr>
        <p:txBody>
          <a:bodyPr bIns="91425" rIns="91425" lIns="91425" tIns="91425" anchor="b"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12" name="Shape 12"/>
          <p:cNvSpPr txBox="1"/>
          <p:nvPr>
            <p:ph idx="1" type="body"/>
          </p:nvPr>
        </p:nvSpPr>
        <p:spPr>
          <a:xfrm>
            <a:off y="7061200" x="1739900"/>
            <a:ext cy="1587600" cx="20904300"/>
          </a:xfrm>
          <a:prstGeom prst="rect">
            <a:avLst/>
          </a:prstGeom>
          <a:noFill/>
          <a:ln>
            <a:noFill/>
          </a:ln>
        </p:spPr>
        <p:txBody>
          <a:bodyPr bIns="91425" rIns="91425" lIns="91425" tIns="91425" anchor="t" anchorCtr="0"/>
          <a:lstStyle>
            <a:lvl1pPr algn="ctr" rtl="0">
              <a:spcBef>
                <a:spcPts val="0"/>
              </a:spcBef>
              <a:spcAft>
                <a:spcPts val="0"/>
              </a:spcAft>
              <a:defRPr sz="4600">
                <a:solidFill>
                  <a:srgbClr val="FFFFFF"/>
                </a:solidFill>
                <a:latin typeface="Cabin"/>
                <a:ea typeface="Cabin"/>
                <a:cs typeface="Cabin"/>
                <a:sym typeface="Cabin"/>
              </a:defRPr>
            </a:lvl1pPr>
            <a:lvl2pPr algn="ctr" rtl="0">
              <a:spcBef>
                <a:spcPts val="0"/>
              </a:spcBef>
              <a:spcAft>
                <a:spcPts val="0"/>
              </a:spcAft>
              <a:defRPr sz="4600">
                <a:solidFill>
                  <a:srgbClr val="FFFFFF"/>
                </a:solidFill>
                <a:latin typeface="Cabin"/>
                <a:ea typeface="Cabin"/>
                <a:cs typeface="Cabin"/>
                <a:sym typeface="Cabin"/>
              </a:defRPr>
            </a:lvl2pPr>
            <a:lvl3pPr algn="ctr" rtl="0">
              <a:spcBef>
                <a:spcPts val="0"/>
              </a:spcBef>
              <a:spcAft>
                <a:spcPts val="0"/>
              </a:spcAft>
              <a:defRPr sz="4600">
                <a:solidFill>
                  <a:srgbClr val="FFFFFF"/>
                </a:solidFill>
                <a:latin typeface="Cabin"/>
                <a:ea typeface="Cabin"/>
                <a:cs typeface="Cabin"/>
                <a:sym typeface="Cabin"/>
              </a:defRPr>
            </a:lvl3pPr>
            <a:lvl4pPr algn="ctr" rtl="0">
              <a:spcBef>
                <a:spcPts val="0"/>
              </a:spcBef>
              <a:spcAft>
                <a:spcPts val="0"/>
              </a:spcAft>
              <a:defRPr sz="4600">
                <a:solidFill>
                  <a:srgbClr val="FFFFFF"/>
                </a:solidFill>
                <a:latin typeface="Cabin"/>
                <a:ea typeface="Cabin"/>
                <a:cs typeface="Cabin"/>
                <a:sym typeface="Cabin"/>
              </a:defRPr>
            </a:lvl4pPr>
            <a:lvl5pPr algn="ctr" rtl="0">
              <a:spcBef>
                <a:spcPts val="0"/>
              </a:spcBef>
              <a:spcAft>
                <a:spcPts val="0"/>
              </a:spcAft>
              <a:defRPr sz="4600">
                <a:solidFill>
                  <a:srgbClr val="FFFFFF"/>
                </a:solidFill>
                <a:latin typeface="Cabin"/>
                <a:ea typeface="Cabin"/>
                <a:cs typeface="Cabin"/>
                <a:sym typeface="Cabin"/>
              </a:defRPr>
            </a:lvl5pPr>
            <a:lvl6pPr algn="ctr" rtl="0" marL="457200">
              <a:spcBef>
                <a:spcPts val="0"/>
              </a:spcBef>
              <a:spcAft>
                <a:spcPts val="0"/>
              </a:spcAft>
              <a:defRPr sz="4600">
                <a:solidFill>
                  <a:srgbClr val="FFFFFF"/>
                </a:solidFill>
                <a:latin typeface="Cabin"/>
                <a:ea typeface="Cabin"/>
                <a:cs typeface="Cabin"/>
                <a:sym typeface="Cabin"/>
              </a:defRPr>
            </a:lvl6pPr>
            <a:lvl7pPr algn="ctr" rtl="0" marL="914400">
              <a:spcBef>
                <a:spcPts val="0"/>
              </a:spcBef>
              <a:spcAft>
                <a:spcPts val="0"/>
              </a:spcAft>
              <a:defRPr sz="4600">
                <a:solidFill>
                  <a:srgbClr val="FFFFFF"/>
                </a:solidFill>
                <a:latin typeface="Cabin"/>
                <a:ea typeface="Cabin"/>
                <a:cs typeface="Cabin"/>
                <a:sym typeface="Cabin"/>
              </a:defRPr>
            </a:lvl7pPr>
            <a:lvl8pPr algn="ctr" rtl="0" marL="1371600">
              <a:spcBef>
                <a:spcPts val="0"/>
              </a:spcBef>
              <a:spcAft>
                <a:spcPts val="0"/>
              </a:spcAft>
              <a:defRPr sz="4600">
                <a:solidFill>
                  <a:srgbClr val="FFFFFF"/>
                </a:solidFill>
                <a:latin typeface="Cabin"/>
                <a:ea typeface="Cabin"/>
                <a:cs typeface="Cabin"/>
                <a:sym typeface="Cabin"/>
              </a:defRPr>
            </a:lvl8pPr>
            <a:lvl9pPr algn="ctr" rtl="0" marL="1828800">
              <a:spcBef>
                <a:spcPts val="0"/>
              </a:spcBef>
              <a:spcAft>
                <a:spcPts val="0"/>
              </a:spcAft>
              <a:defRPr sz="4600">
                <a:solidFill>
                  <a:srgbClr val="FFFFFF"/>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1" name="Shape 71"/>
        <p:cNvGrpSpPr/>
        <p:nvPr/>
      </p:nvGrpSpPr>
      <p:grpSpPr>
        <a:xfrm>
          <a:off y="0" x="0"/>
          <a:ext cy="0" cx="0"/>
          <a:chOff y="0" x="0"/>
          <a:chExt cy="0" cx="0"/>
        </a:xfrm>
      </p:grpSpPr>
      <p:sp>
        <p:nvSpPr>
          <p:cNvPr id="72" name="Shape 72"/>
          <p:cNvSpPr txBox="1"/>
          <p:nvPr>
            <p:ph type="title"/>
          </p:nvPr>
        </p:nvSpPr>
        <p:spPr>
          <a:xfrm>
            <a:off y="9601200" x="4779962"/>
            <a:ext cy="1133399" cx="14630400"/>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3" name="Shape 73"/>
          <p:cNvSpPr txBox="1"/>
          <p:nvPr>
            <p:ph idx="1" type="body"/>
          </p:nvPr>
        </p:nvSpPr>
        <p:spPr>
          <a:xfrm>
            <a:off y="10734675" x="4779962"/>
            <a:ext cy="1609799" cx="14630400"/>
          </a:xfrm>
          <a:prstGeom prst="rect">
            <a:avLst/>
          </a:prstGeom>
          <a:noFill/>
          <a:ln>
            <a:noFill/>
          </a:ln>
        </p:spPr>
        <p:txBody>
          <a:bodyPr bIns="91425" rIns="91425" lIns="91425" tIns="91425" anchor="ctr" anchorCtr="0"/>
          <a:lstStyle>
            <a:lvl1pPr rtl="0" indent="0" marL="0">
              <a:buFont typeface="Cabin"/>
              <a:buNone/>
              <a:defRPr sz="1400"/>
            </a:lvl1pPr>
            <a:lvl2pPr rtl="0" indent="0" marL="457200">
              <a:buFont typeface="Cabin"/>
              <a:buNone/>
              <a:defRPr sz="1200"/>
            </a:lvl2pPr>
            <a:lvl3pPr rtl="0" indent="0" marL="914400">
              <a:buFont typeface="Cabin"/>
              <a:buNone/>
              <a:defRPr sz="1000"/>
            </a:lvl3pPr>
            <a:lvl4pPr rtl="0" indent="0" marL="1371600">
              <a:buFont typeface="Cabin"/>
              <a:buNone/>
              <a:defRPr sz="900"/>
            </a:lvl4pPr>
            <a:lvl5pPr rtl="0" indent="0" marL="1828800">
              <a:buFont typeface="Cabin"/>
              <a:buNone/>
              <a:defRPr sz="900"/>
            </a:lvl5pPr>
            <a:lvl6pPr rtl="0" indent="0" marL="2286000">
              <a:buFont typeface="Cabin"/>
              <a:buNone/>
              <a:defRPr sz="900"/>
            </a:lvl6pPr>
            <a:lvl7pPr rtl="0" indent="0" marL="2743200">
              <a:buFont typeface="Cabin"/>
              <a:buNone/>
              <a:defRPr sz="900"/>
            </a:lvl7pPr>
            <a:lvl8pPr rtl="0" indent="0" marL="3200400">
              <a:buFont typeface="Cabin"/>
              <a:buNone/>
              <a:defRPr sz="900"/>
            </a:lvl8pPr>
            <a:lvl9pPr rtl="0" indent="0" marL="3657600">
              <a:buFont typeface="Cabin"/>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y="0" x="0"/>
          <a:ext cy="0" cx="0"/>
          <a:chOff y="0" x="0"/>
          <a:chExt cy="0" cx="0"/>
        </a:xfrm>
      </p:grpSpPr>
      <p:sp>
        <p:nvSpPr>
          <p:cNvPr id="75" name="Shape 75"/>
          <p:cNvSpPr txBox="1"/>
          <p:nvPr>
            <p:ph type="title"/>
          </p:nvPr>
        </p:nvSpPr>
        <p:spPr>
          <a:xfrm>
            <a:off y="0" x="539750"/>
            <a:ext cy="2082899" cx="23304599"/>
          </a:xfrm>
          <a:prstGeom prst="rect">
            <a:avLst/>
          </a:prstGeom>
          <a:noFill/>
          <a:ln>
            <a:noFill/>
          </a:ln>
        </p:spPr>
        <p:txBody>
          <a:bodyPr bIns="91425" rIns="91425" lIns="91425" tIns="91425" anchor="ctr"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76" name="Shape 76"/>
          <p:cNvSpPr txBox="1"/>
          <p:nvPr>
            <p:ph idx="1" type="body"/>
          </p:nvPr>
        </p:nvSpPr>
        <p:spPr>
          <a:xfrm rot="5400000">
            <a:off y="-3968799" x="6591250"/>
            <a:ext cy="23304599" cx="11201399"/>
          </a:xfrm>
          <a:prstGeom prst="rect">
            <a:avLst/>
          </a:prstGeom>
          <a:noFill/>
          <a:ln>
            <a:noFill/>
          </a:ln>
        </p:spPr>
        <p:txBody>
          <a:bodyPr bIns="91425" rIns="91425" lIns="91425" tIns="91425" anchor="ctr" anchorCtr="0"/>
          <a:lstStyle>
            <a:lvl1pPr algn="ctr" rtl="0">
              <a:spcBef>
                <a:spcPts val="0"/>
              </a:spcBef>
              <a:spcAft>
                <a:spcPts val="0"/>
              </a:spcAft>
              <a:defRPr sz="4600">
                <a:solidFill>
                  <a:srgbClr val="FFFFFF"/>
                </a:solidFill>
                <a:latin typeface="Cabin"/>
                <a:ea typeface="Cabin"/>
                <a:cs typeface="Cabin"/>
                <a:sym typeface="Cabin"/>
              </a:defRPr>
            </a:lvl1pPr>
            <a:lvl2pPr algn="ctr" rtl="0">
              <a:spcBef>
                <a:spcPts val="0"/>
              </a:spcBef>
              <a:spcAft>
                <a:spcPts val="0"/>
              </a:spcAft>
              <a:defRPr sz="4600">
                <a:solidFill>
                  <a:srgbClr val="FFFFFF"/>
                </a:solidFill>
                <a:latin typeface="Cabin"/>
                <a:ea typeface="Cabin"/>
                <a:cs typeface="Cabin"/>
                <a:sym typeface="Cabin"/>
              </a:defRPr>
            </a:lvl2pPr>
            <a:lvl3pPr algn="ctr" rtl="0">
              <a:spcBef>
                <a:spcPts val="0"/>
              </a:spcBef>
              <a:spcAft>
                <a:spcPts val="0"/>
              </a:spcAft>
              <a:defRPr sz="4600">
                <a:solidFill>
                  <a:srgbClr val="FFFFFF"/>
                </a:solidFill>
                <a:latin typeface="Cabin"/>
                <a:ea typeface="Cabin"/>
                <a:cs typeface="Cabin"/>
                <a:sym typeface="Cabin"/>
              </a:defRPr>
            </a:lvl3pPr>
            <a:lvl4pPr algn="ctr" rtl="0">
              <a:spcBef>
                <a:spcPts val="0"/>
              </a:spcBef>
              <a:spcAft>
                <a:spcPts val="0"/>
              </a:spcAft>
              <a:defRPr sz="4600">
                <a:solidFill>
                  <a:srgbClr val="FFFFFF"/>
                </a:solidFill>
                <a:latin typeface="Cabin"/>
                <a:ea typeface="Cabin"/>
                <a:cs typeface="Cabin"/>
                <a:sym typeface="Cabin"/>
              </a:defRPr>
            </a:lvl4pPr>
            <a:lvl5pPr algn="ctr" rtl="0">
              <a:spcBef>
                <a:spcPts val="0"/>
              </a:spcBef>
              <a:spcAft>
                <a:spcPts val="0"/>
              </a:spcAft>
              <a:defRPr sz="4600">
                <a:solidFill>
                  <a:srgbClr val="FFFFFF"/>
                </a:solidFill>
                <a:latin typeface="Cabin"/>
                <a:ea typeface="Cabin"/>
                <a:cs typeface="Cabin"/>
                <a:sym typeface="Cabin"/>
              </a:defRPr>
            </a:lvl5pPr>
            <a:lvl6pPr algn="ctr" rtl="0" marL="457200">
              <a:spcBef>
                <a:spcPts val="0"/>
              </a:spcBef>
              <a:spcAft>
                <a:spcPts val="0"/>
              </a:spcAft>
              <a:defRPr sz="4600">
                <a:solidFill>
                  <a:srgbClr val="FFFFFF"/>
                </a:solidFill>
                <a:latin typeface="Cabin"/>
                <a:ea typeface="Cabin"/>
                <a:cs typeface="Cabin"/>
                <a:sym typeface="Cabin"/>
              </a:defRPr>
            </a:lvl6pPr>
            <a:lvl7pPr algn="ctr" rtl="0" marL="914400">
              <a:spcBef>
                <a:spcPts val="0"/>
              </a:spcBef>
              <a:spcAft>
                <a:spcPts val="0"/>
              </a:spcAft>
              <a:defRPr sz="4600">
                <a:solidFill>
                  <a:srgbClr val="FFFFFF"/>
                </a:solidFill>
                <a:latin typeface="Cabin"/>
                <a:ea typeface="Cabin"/>
                <a:cs typeface="Cabin"/>
                <a:sym typeface="Cabin"/>
              </a:defRPr>
            </a:lvl7pPr>
            <a:lvl8pPr algn="ctr" rtl="0" marL="1371600">
              <a:spcBef>
                <a:spcPts val="0"/>
              </a:spcBef>
              <a:spcAft>
                <a:spcPts val="0"/>
              </a:spcAft>
              <a:defRPr sz="4600">
                <a:solidFill>
                  <a:srgbClr val="FFFFFF"/>
                </a:solidFill>
                <a:latin typeface="Cabin"/>
                <a:ea typeface="Cabin"/>
                <a:cs typeface="Cabin"/>
                <a:sym typeface="Cabin"/>
              </a:defRPr>
            </a:lvl8pPr>
            <a:lvl9pPr algn="ctr" rtl="0" marL="1828800">
              <a:spcBef>
                <a:spcPts val="0"/>
              </a:spcBef>
              <a:spcAft>
                <a:spcPts val="0"/>
              </a:spcAft>
              <a:defRPr sz="4600">
                <a:solidFill>
                  <a:srgbClr val="FFFFFF"/>
                </a:solidFill>
                <a:latin typeface="Cabin"/>
                <a:ea typeface="Cabin"/>
                <a:cs typeface="Cabin"/>
                <a:sym typeface="Cabin"/>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y="0" x="0"/>
          <a:ext cy="0" cx="0"/>
          <a:chOff y="0" x="0"/>
          <a:chExt cy="0" cx="0"/>
        </a:xfrm>
      </p:grpSpPr>
      <p:sp>
        <p:nvSpPr>
          <p:cNvPr id="78" name="Shape 78"/>
          <p:cNvSpPr txBox="1"/>
          <p:nvPr>
            <p:ph type="title"/>
          </p:nvPr>
        </p:nvSpPr>
        <p:spPr>
          <a:xfrm rot="5400000">
            <a:off y="3729150" x="14289099"/>
            <a:ext cy="5826000" cx="13284300"/>
          </a:xfrm>
          <a:prstGeom prst="rect">
            <a:avLst/>
          </a:prstGeom>
          <a:noFill/>
          <a:ln>
            <a:noFill/>
          </a:ln>
        </p:spPr>
        <p:txBody>
          <a:bodyPr bIns="91425" rIns="91425" lIns="91425" tIns="91425" anchor="ctr"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79" name="Shape 79"/>
          <p:cNvSpPr txBox="1"/>
          <p:nvPr>
            <p:ph idx="1" type="body"/>
          </p:nvPr>
        </p:nvSpPr>
        <p:spPr>
          <a:xfrm rot="5400000">
            <a:off y="-2020799" x="2560624"/>
            <a:ext cy="17325900" cx="13284300"/>
          </a:xfrm>
          <a:prstGeom prst="rect">
            <a:avLst/>
          </a:prstGeom>
          <a:noFill/>
          <a:ln>
            <a:noFill/>
          </a:ln>
        </p:spPr>
        <p:txBody>
          <a:bodyPr bIns="91425" rIns="91425" lIns="91425" tIns="91425" anchor="ctr" anchorCtr="0"/>
          <a:lstStyle>
            <a:lvl1pPr algn="ctr" rtl="0">
              <a:spcBef>
                <a:spcPts val="0"/>
              </a:spcBef>
              <a:spcAft>
                <a:spcPts val="0"/>
              </a:spcAft>
              <a:defRPr sz="4600">
                <a:solidFill>
                  <a:srgbClr val="FFFFFF"/>
                </a:solidFill>
                <a:latin typeface="Cabin"/>
                <a:ea typeface="Cabin"/>
                <a:cs typeface="Cabin"/>
                <a:sym typeface="Cabin"/>
              </a:defRPr>
            </a:lvl1pPr>
            <a:lvl2pPr algn="ctr" rtl="0">
              <a:spcBef>
                <a:spcPts val="0"/>
              </a:spcBef>
              <a:spcAft>
                <a:spcPts val="0"/>
              </a:spcAft>
              <a:defRPr sz="4600">
                <a:solidFill>
                  <a:srgbClr val="FFFFFF"/>
                </a:solidFill>
                <a:latin typeface="Cabin"/>
                <a:ea typeface="Cabin"/>
                <a:cs typeface="Cabin"/>
                <a:sym typeface="Cabin"/>
              </a:defRPr>
            </a:lvl2pPr>
            <a:lvl3pPr algn="ctr" rtl="0">
              <a:spcBef>
                <a:spcPts val="0"/>
              </a:spcBef>
              <a:spcAft>
                <a:spcPts val="0"/>
              </a:spcAft>
              <a:defRPr sz="4600">
                <a:solidFill>
                  <a:srgbClr val="FFFFFF"/>
                </a:solidFill>
                <a:latin typeface="Cabin"/>
                <a:ea typeface="Cabin"/>
                <a:cs typeface="Cabin"/>
                <a:sym typeface="Cabin"/>
              </a:defRPr>
            </a:lvl3pPr>
            <a:lvl4pPr algn="ctr" rtl="0">
              <a:spcBef>
                <a:spcPts val="0"/>
              </a:spcBef>
              <a:spcAft>
                <a:spcPts val="0"/>
              </a:spcAft>
              <a:defRPr sz="4600">
                <a:solidFill>
                  <a:srgbClr val="FFFFFF"/>
                </a:solidFill>
                <a:latin typeface="Cabin"/>
                <a:ea typeface="Cabin"/>
                <a:cs typeface="Cabin"/>
                <a:sym typeface="Cabin"/>
              </a:defRPr>
            </a:lvl4pPr>
            <a:lvl5pPr algn="ctr" rtl="0">
              <a:spcBef>
                <a:spcPts val="0"/>
              </a:spcBef>
              <a:spcAft>
                <a:spcPts val="0"/>
              </a:spcAft>
              <a:defRPr sz="4600">
                <a:solidFill>
                  <a:srgbClr val="FFFFFF"/>
                </a:solidFill>
                <a:latin typeface="Cabin"/>
                <a:ea typeface="Cabin"/>
                <a:cs typeface="Cabin"/>
                <a:sym typeface="Cabin"/>
              </a:defRPr>
            </a:lvl5pPr>
            <a:lvl6pPr algn="ctr" rtl="0" marL="457200">
              <a:spcBef>
                <a:spcPts val="0"/>
              </a:spcBef>
              <a:spcAft>
                <a:spcPts val="0"/>
              </a:spcAft>
              <a:defRPr sz="4600">
                <a:solidFill>
                  <a:srgbClr val="FFFFFF"/>
                </a:solidFill>
                <a:latin typeface="Cabin"/>
                <a:ea typeface="Cabin"/>
                <a:cs typeface="Cabin"/>
                <a:sym typeface="Cabin"/>
              </a:defRPr>
            </a:lvl6pPr>
            <a:lvl7pPr algn="ctr" rtl="0" marL="914400">
              <a:spcBef>
                <a:spcPts val="0"/>
              </a:spcBef>
              <a:spcAft>
                <a:spcPts val="0"/>
              </a:spcAft>
              <a:defRPr sz="4600">
                <a:solidFill>
                  <a:srgbClr val="FFFFFF"/>
                </a:solidFill>
                <a:latin typeface="Cabin"/>
                <a:ea typeface="Cabin"/>
                <a:cs typeface="Cabin"/>
                <a:sym typeface="Cabin"/>
              </a:defRPr>
            </a:lvl7pPr>
            <a:lvl8pPr algn="ctr" rtl="0" marL="1371600">
              <a:spcBef>
                <a:spcPts val="0"/>
              </a:spcBef>
              <a:spcAft>
                <a:spcPts val="0"/>
              </a:spcAft>
              <a:defRPr sz="4600">
                <a:solidFill>
                  <a:srgbClr val="FFFFFF"/>
                </a:solidFill>
                <a:latin typeface="Cabin"/>
                <a:ea typeface="Cabin"/>
                <a:cs typeface="Cabin"/>
                <a:sym typeface="Cabin"/>
              </a:defRPr>
            </a:lvl8pPr>
            <a:lvl9pPr algn="ctr" rtl="0" marL="1828800">
              <a:spcBef>
                <a:spcPts val="0"/>
              </a:spcBef>
              <a:spcAft>
                <a:spcPts val="0"/>
              </a:spcAft>
              <a:defRPr sz="4600">
                <a:solidFill>
                  <a:srgbClr val="FFFFFF"/>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80" name="Shape 80"/>
        <p:cNvGrpSpPr/>
        <p:nvPr/>
      </p:nvGrpSpPr>
      <p:grpSpPr>
        <a:xfrm>
          <a:off y="0" x="0"/>
          <a:ext cy="0" cx="0"/>
          <a:chOff y="0" x="0"/>
          <a:chExt cy="0" cx="0"/>
        </a:xfrm>
      </p:grpSpPr>
      <p:sp>
        <p:nvSpPr>
          <p:cNvPr id="81" name="Shape 81"/>
          <p:cNvSpPr txBox="1"/>
          <p:nvPr>
            <p:ph type="title"/>
          </p:nvPr>
        </p:nvSpPr>
        <p:spPr>
          <a:xfrm>
            <a:off y="549274" x="1219200"/>
            <a:ext cy="2286000" cx="21945599"/>
          </a:xfrm>
          <a:prstGeom prst="rect">
            <a:avLst/>
          </a:prstGeom>
          <a:noFill/>
          <a:ln>
            <a:noFill/>
          </a:ln>
        </p:spPr>
        <p:txBody>
          <a:bodyPr bIns="91425" rIns="91425" lIns="91425" tIns="91425" anchor="b" anchorCtr="0"/>
          <a:lstStyle>
            <a:lvl1pPr algn="l" rtl="0">
              <a:spcBef>
                <a:spcPts val="0"/>
              </a:spcBef>
              <a:buClr>
                <a:schemeClr val="dk1"/>
              </a:buClr>
              <a:buFont typeface="Arial"/>
              <a:buNone/>
              <a:defRPr b="1" sz="8600">
                <a:solidFill>
                  <a:schemeClr val="dk1"/>
                </a:solidFill>
                <a:latin typeface="Arial"/>
                <a:ea typeface="Arial"/>
                <a:cs typeface="Arial"/>
                <a:sym typeface="Arial"/>
              </a:defRPr>
            </a:lvl1pPr>
            <a:lvl2pPr algn="l" rtl="0">
              <a:spcBef>
                <a:spcPts val="0"/>
              </a:spcBef>
              <a:buClr>
                <a:schemeClr val="dk1"/>
              </a:buClr>
              <a:buFont typeface="Arial"/>
              <a:buNone/>
              <a:defRPr b="1" sz="8600">
                <a:solidFill>
                  <a:schemeClr val="dk1"/>
                </a:solidFill>
                <a:latin typeface="Arial"/>
                <a:ea typeface="Arial"/>
                <a:cs typeface="Arial"/>
                <a:sym typeface="Arial"/>
              </a:defRPr>
            </a:lvl2pPr>
            <a:lvl3pPr algn="l" rtl="0">
              <a:spcBef>
                <a:spcPts val="0"/>
              </a:spcBef>
              <a:buClr>
                <a:schemeClr val="dk1"/>
              </a:buClr>
              <a:buFont typeface="Arial"/>
              <a:buNone/>
              <a:defRPr b="1" sz="8600">
                <a:solidFill>
                  <a:schemeClr val="dk1"/>
                </a:solidFill>
                <a:latin typeface="Arial"/>
                <a:ea typeface="Arial"/>
                <a:cs typeface="Arial"/>
                <a:sym typeface="Arial"/>
              </a:defRPr>
            </a:lvl3pPr>
            <a:lvl4pPr algn="l" rtl="0">
              <a:spcBef>
                <a:spcPts val="0"/>
              </a:spcBef>
              <a:buClr>
                <a:schemeClr val="dk1"/>
              </a:buClr>
              <a:buFont typeface="Arial"/>
              <a:buNone/>
              <a:defRPr b="1" sz="8600">
                <a:solidFill>
                  <a:schemeClr val="dk1"/>
                </a:solidFill>
                <a:latin typeface="Arial"/>
                <a:ea typeface="Arial"/>
                <a:cs typeface="Arial"/>
                <a:sym typeface="Arial"/>
              </a:defRPr>
            </a:lvl4pPr>
            <a:lvl5pPr algn="l" rtl="0">
              <a:spcBef>
                <a:spcPts val="0"/>
              </a:spcBef>
              <a:buClr>
                <a:schemeClr val="dk1"/>
              </a:buClr>
              <a:buFont typeface="Arial"/>
              <a:buNone/>
              <a:defRPr b="1" sz="8600">
                <a:solidFill>
                  <a:schemeClr val="dk1"/>
                </a:solidFill>
                <a:latin typeface="Arial"/>
                <a:ea typeface="Arial"/>
                <a:cs typeface="Arial"/>
                <a:sym typeface="Arial"/>
              </a:defRPr>
            </a:lvl5pPr>
            <a:lvl6pPr algn="l" rtl="0">
              <a:spcBef>
                <a:spcPts val="0"/>
              </a:spcBef>
              <a:buClr>
                <a:schemeClr val="dk1"/>
              </a:buClr>
              <a:buFont typeface="Arial"/>
              <a:buNone/>
              <a:defRPr b="1" sz="8600">
                <a:solidFill>
                  <a:schemeClr val="dk1"/>
                </a:solidFill>
                <a:latin typeface="Arial"/>
                <a:ea typeface="Arial"/>
                <a:cs typeface="Arial"/>
                <a:sym typeface="Arial"/>
              </a:defRPr>
            </a:lvl6pPr>
            <a:lvl7pPr algn="l" rtl="0">
              <a:spcBef>
                <a:spcPts val="0"/>
              </a:spcBef>
              <a:buClr>
                <a:schemeClr val="dk1"/>
              </a:buClr>
              <a:buFont typeface="Arial"/>
              <a:buNone/>
              <a:defRPr b="1" sz="8600">
                <a:solidFill>
                  <a:schemeClr val="dk1"/>
                </a:solidFill>
                <a:latin typeface="Arial"/>
                <a:ea typeface="Arial"/>
                <a:cs typeface="Arial"/>
                <a:sym typeface="Arial"/>
              </a:defRPr>
            </a:lvl7pPr>
            <a:lvl8pPr algn="l" rtl="0">
              <a:spcBef>
                <a:spcPts val="0"/>
              </a:spcBef>
              <a:buClr>
                <a:schemeClr val="dk1"/>
              </a:buClr>
              <a:buFont typeface="Arial"/>
              <a:buNone/>
              <a:defRPr b="1" sz="8600">
                <a:solidFill>
                  <a:schemeClr val="dk1"/>
                </a:solidFill>
                <a:latin typeface="Arial"/>
                <a:ea typeface="Arial"/>
                <a:cs typeface="Arial"/>
                <a:sym typeface="Arial"/>
              </a:defRPr>
            </a:lvl8pPr>
            <a:lvl9pPr algn="l" rtl="0">
              <a:spcBef>
                <a:spcPts val="0"/>
              </a:spcBef>
              <a:buClr>
                <a:schemeClr val="dk1"/>
              </a:buClr>
              <a:buFont typeface="Arial"/>
              <a:buNone/>
              <a:defRPr b="1" sz="8600">
                <a:solidFill>
                  <a:schemeClr val="dk1"/>
                </a:solidFill>
                <a:latin typeface="Arial"/>
                <a:ea typeface="Arial"/>
                <a:cs typeface="Arial"/>
                <a:sym typeface="Arial"/>
              </a:defRPr>
            </a:lvl9pPr>
          </a:lstStyle>
          <a:p/>
        </p:txBody>
      </p:sp>
      <p:sp>
        <p:nvSpPr>
          <p:cNvPr id="82" name="Shape 82"/>
          <p:cNvSpPr txBox="1"/>
          <p:nvPr>
            <p:ph idx="1" type="body"/>
          </p:nvPr>
        </p:nvSpPr>
        <p:spPr>
          <a:xfrm>
            <a:off y="3200400" x="1219200"/>
            <a:ext cy="9935100" cx="21945599"/>
          </a:xfrm>
          <a:prstGeom prst="rect">
            <a:avLst/>
          </a:prstGeom>
          <a:noFill/>
          <a:ln>
            <a:noFill/>
          </a:ln>
        </p:spPr>
        <p:txBody>
          <a:bodyPr bIns="91425" rIns="91425" lIns="91425" tIns="91425" anchor="t" anchorCtr="0"/>
          <a:lstStyle>
            <a:lvl1pPr rtl="0">
              <a:defRPr/>
            </a:lvl1pPr>
            <a:lvl2pPr rtl="0" indent="-689390" marL="1768890">
              <a:defRPr/>
            </a:lvl2pPr>
            <a:lvl3pPr rtl="0" indent="-549668" marL="2721368">
              <a:defRPr/>
            </a:lvl3pPr>
            <a:lvl4pPr rtl="0" indent="-546016" marL="3809916">
              <a:defRPr/>
            </a:lvl4pPr>
            <a:lvl5pPr rtl="0">
              <a:defRPr sz="4300"/>
            </a:lvl5pPr>
            <a:lvl6pPr rtl="0">
              <a:defRPr sz="4300"/>
            </a:lvl6pPr>
            <a:lvl7pPr rtl="0">
              <a:defRPr sz="4300"/>
            </a:lvl7pPr>
            <a:lvl8pPr rtl="0">
              <a:defRPr sz="4300"/>
            </a:lvl8pPr>
            <a:lvl9pPr rtl="0">
              <a:defRPr sz="43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y="0" x="0"/>
          <a:ext cy="0" cx="0"/>
          <a:chOff y="0" x="0"/>
          <a:chExt cy="0" cx="0"/>
        </a:xfrm>
      </p:grpSpPr>
      <p:sp>
        <p:nvSpPr>
          <p:cNvPr id="14" name="Shape 14"/>
          <p:cNvSpPr txBox="1"/>
          <p:nvPr>
            <p:ph type="title"/>
          </p:nvPr>
        </p:nvSpPr>
        <p:spPr>
          <a:xfrm>
            <a:off y="8813800" x="1925638"/>
            <a:ext cy="2724300" cx="20726400"/>
          </a:xfrm>
          <a:prstGeom prst="rect">
            <a:avLst/>
          </a:prstGeom>
          <a:no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5" name="Shape 15"/>
          <p:cNvSpPr txBox="1"/>
          <p:nvPr>
            <p:ph idx="1" type="body"/>
          </p:nvPr>
        </p:nvSpPr>
        <p:spPr>
          <a:xfrm>
            <a:off y="5813425" x="1925638"/>
            <a:ext cy="3000300" cx="20726400"/>
          </a:xfrm>
          <a:prstGeom prst="rect">
            <a:avLst/>
          </a:prstGeom>
          <a:noFill/>
          <a:ln>
            <a:noFill/>
          </a:ln>
        </p:spPr>
        <p:txBody>
          <a:bodyPr bIns="91425" rIns="91425" lIns="91425" tIns="91425" anchor="b" anchorCtr="0"/>
          <a:lstStyle>
            <a:lvl1pPr rtl="0" indent="0" marL="0">
              <a:buFont typeface="Cabin"/>
              <a:buNone/>
              <a:defRPr sz="2000"/>
            </a:lvl1pPr>
            <a:lvl2pPr rtl="0" indent="0" marL="457200">
              <a:buFont typeface="Cabin"/>
              <a:buNone/>
              <a:defRPr sz="1800"/>
            </a:lvl2pPr>
            <a:lvl3pPr rtl="0" indent="0" marL="914400">
              <a:buFont typeface="Cabin"/>
              <a:buNone/>
              <a:defRPr sz="1600"/>
            </a:lvl3pPr>
            <a:lvl4pPr rtl="0" indent="0" marL="1371600">
              <a:buFont typeface="Cabin"/>
              <a:buNone/>
              <a:defRPr sz="1400"/>
            </a:lvl4pPr>
            <a:lvl5pPr rtl="0" indent="0" marL="1828800">
              <a:buFont typeface="Cabin"/>
              <a:buNone/>
              <a:defRPr sz="1400"/>
            </a:lvl5pPr>
            <a:lvl6pPr rtl="0" indent="0" marL="2286000">
              <a:buFont typeface="Cabin"/>
              <a:buNone/>
              <a:defRPr sz="1400"/>
            </a:lvl6pPr>
            <a:lvl7pPr rtl="0" indent="0" marL="2743200">
              <a:buFont typeface="Cabin"/>
              <a:buNone/>
              <a:defRPr sz="1400"/>
            </a:lvl7pPr>
            <a:lvl8pPr rtl="0" indent="0" marL="3200400">
              <a:buFont typeface="Cabin"/>
              <a:buNone/>
              <a:defRPr sz="1400"/>
            </a:lvl8pPr>
            <a:lvl9pPr rtl="0" indent="0" marL="3657600">
              <a:buFont typeface="Cabin"/>
              <a:buNone/>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6" name="Shape 16"/>
        <p:cNvGrpSpPr/>
        <p:nvPr/>
      </p:nvGrpSpPr>
      <p:grpSpPr>
        <a:xfrm>
          <a:off y="0" x="0"/>
          <a:ext cy="0" cx="0"/>
          <a:chOff y="0" x="0"/>
          <a:chExt cy="0" cx="0"/>
        </a:xfrm>
      </p:grpSpPr>
      <p:sp>
        <p:nvSpPr>
          <p:cNvPr id="17" name="Shape 17"/>
          <p:cNvSpPr txBox="1"/>
          <p:nvPr>
            <p:ph type="title"/>
          </p:nvPr>
        </p:nvSpPr>
        <p:spPr>
          <a:xfrm>
            <a:off y="2298700" x="1739900"/>
            <a:ext cy="4635599" cx="20904300"/>
          </a:xfrm>
          <a:prstGeom prst="rect">
            <a:avLst/>
          </a:prstGeom>
          <a:noFill/>
          <a:ln>
            <a:noFill/>
          </a:ln>
        </p:spPr>
        <p:txBody>
          <a:bodyPr bIns="91425" rIns="91425" lIns="91425" tIns="91425" anchor="b"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
        <p:nvSpPr>
          <p:cNvPr id="18" name="Shape 18"/>
          <p:cNvSpPr txBox="1"/>
          <p:nvPr>
            <p:ph idx="1" type="body"/>
          </p:nvPr>
        </p:nvSpPr>
        <p:spPr>
          <a:xfrm>
            <a:off y="7061200" x="1739900"/>
            <a:ext cy="1587600" cx="10375800"/>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19" name="Shape 19"/>
          <p:cNvSpPr txBox="1"/>
          <p:nvPr>
            <p:ph idx="2" type="body"/>
          </p:nvPr>
        </p:nvSpPr>
        <p:spPr>
          <a:xfrm>
            <a:off y="7061200" x="12268200"/>
            <a:ext cy="1587600" cx="10375800"/>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0" name="Shape 20"/>
        <p:cNvGrpSpPr/>
        <p:nvPr/>
      </p:nvGrpSpPr>
      <p:grpSpPr>
        <a:xfrm>
          <a:off y="0" x="0"/>
          <a:ext cy="0" cx="0"/>
          <a:chOff y="0" x="0"/>
          <a:chExt cy="0" cx="0"/>
        </a:xfrm>
      </p:grpSpPr>
      <p:sp>
        <p:nvSpPr>
          <p:cNvPr id="21" name="Shape 21"/>
          <p:cNvSpPr txBox="1"/>
          <p:nvPr>
            <p:ph type="title"/>
          </p:nvPr>
        </p:nvSpPr>
        <p:spPr>
          <a:xfrm>
            <a:off y="549275" x="1219200"/>
            <a:ext cy="2286000" cx="21945599"/>
          </a:xfrm>
          <a:prstGeom prst="rect">
            <a:avLst/>
          </a:prstGeom>
          <a:noFill/>
          <a:ln>
            <a:noFill/>
          </a:ln>
        </p:spPr>
        <p:txBody>
          <a:bodyPr bIns="91425" rIns="91425" lIns="91425" t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2" name="Shape 22"/>
          <p:cNvSpPr txBox="1"/>
          <p:nvPr>
            <p:ph idx="1" type="body"/>
          </p:nvPr>
        </p:nvSpPr>
        <p:spPr>
          <a:xfrm>
            <a:off y="3070225" x="1219200"/>
            <a:ext cy="1279499" cx="10774500"/>
          </a:xfrm>
          <a:prstGeom prst="rect">
            <a:avLst/>
          </a:prstGeom>
          <a:noFill/>
          <a:ln>
            <a:noFill/>
          </a:ln>
        </p:spPr>
        <p:txBody>
          <a:bodyPr bIns="91425" rIns="91425" lIns="91425" tIns="91425" anchor="b" anchorCtr="0"/>
          <a:lstStyle>
            <a:lvl1pPr rtl="0" indent="0" marL="0">
              <a:buFont typeface="Cabin"/>
              <a:buNone/>
              <a:defRPr b="1" sz="2400"/>
            </a:lvl1pPr>
            <a:lvl2pPr rtl="0" indent="0" marL="457200">
              <a:buFont typeface="Cabin"/>
              <a:buNone/>
              <a:defRPr b="1" sz="2000"/>
            </a:lvl2pPr>
            <a:lvl3pPr rtl="0" indent="0" marL="914400">
              <a:buFont typeface="Cabin"/>
              <a:buNone/>
              <a:defRPr b="1" sz="1800"/>
            </a:lvl3pPr>
            <a:lvl4pPr rtl="0" indent="0" marL="1371600">
              <a:buFont typeface="Cabin"/>
              <a:buNone/>
              <a:defRPr b="1" sz="1600"/>
            </a:lvl4pPr>
            <a:lvl5pPr rtl="0" indent="0" marL="1828800">
              <a:buFont typeface="Cabin"/>
              <a:buNone/>
              <a:defRPr b="1" sz="1600"/>
            </a:lvl5pPr>
            <a:lvl6pPr rtl="0" indent="0" marL="2286000">
              <a:buFont typeface="Cabin"/>
              <a:buNone/>
              <a:defRPr b="1" sz="1600"/>
            </a:lvl6pPr>
            <a:lvl7pPr rtl="0" indent="0" marL="2743200">
              <a:buFont typeface="Cabin"/>
              <a:buNone/>
              <a:defRPr b="1" sz="1600"/>
            </a:lvl7pPr>
            <a:lvl8pPr rtl="0" indent="0" marL="3200400">
              <a:buFont typeface="Cabin"/>
              <a:buNone/>
              <a:defRPr b="1" sz="1600"/>
            </a:lvl8pPr>
            <a:lvl9pPr rtl="0" indent="0" marL="3657600">
              <a:buFont typeface="Cabin"/>
              <a:buNone/>
              <a:defRPr b="1" sz="1600"/>
            </a:lvl9pPr>
          </a:lstStyle>
          <a:p/>
        </p:txBody>
      </p:sp>
      <p:sp>
        <p:nvSpPr>
          <p:cNvPr id="23" name="Shape 23"/>
          <p:cNvSpPr txBox="1"/>
          <p:nvPr>
            <p:ph idx="2" type="body"/>
          </p:nvPr>
        </p:nvSpPr>
        <p:spPr>
          <a:xfrm>
            <a:off y="4349750" x="1219200"/>
            <a:ext cy="7902600" cx="10774500"/>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24" name="Shape 24"/>
          <p:cNvSpPr txBox="1"/>
          <p:nvPr>
            <p:ph idx="3" type="body"/>
          </p:nvPr>
        </p:nvSpPr>
        <p:spPr>
          <a:xfrm>
            <a:off y="3070225" x="12387263"/>
            <a:ext cy="1279499" cx="10777499"/>
          </a:xfrm>
          <a:prstGeom prst="rect">
            <a:avLst/>
          </a:prstGeom>
          <a:noFill/>
          <a:ln>
            <a:noFill/>
          </a:ln>
        </p:spPr>
        <p:txBody>
          <a:bodyPr bIns="91425" rIns="91425" lIns="91425" tIns="91425" anchor="b" anchorCtr="0"/>
          <a:lstStyle>
            <a:lvl1pPr rtl="0" indent="0" marL="0">
              <a:buFont typeface="Cabin"/>
              <a:buNone/>
              <a:defRPr b="1" sz="2400"/>
            </a:lvl1pPr>
            <a:lvl2pPr rtl="0" indent="0" marL="457200">
              <a:buFont typeface="Cabin"/>
              <a:buNone/>
              <a:defRPr b="1" sz="2000"/>
            </a:lvl2pPr>
            <a:lvl3pPr rtl="0" indent="0" marL="914400">
              <a:buFont typeface="Cabin"/>
              <a:buNone/>
              <a:defRPr b="1" sz="1800"/>
            </a:lvl3pPr>
            <a:lvl4pPr rtl="0" indent="0" marL="1371600">
              <a:buFont typeface="Cabin"/>
              <a:buNone/>
              <a:defRPr b="1" sz="1600"/>
            </a:lvl4pPr>
            <a:lvl5pPr rtl="0" indent="0" marL="1828800">
              <a:buFont typeface="Cabin"/>
              <a:buNone/>
              <a:defRPr b="1" sz="1600"/>
            </a:lvl5pPr>
            <a:lvl6pPr rtl="0" indent="0" marL="2286000">
              <a:buFont typeface="Cabin"/>
              <a:buNone/>
              <a:defRPr b="1" sz="1600"/>
            </a:lvl6pPr>
            <a:lvl7pPr rtl="0" indent="0" marL="2743200">
              <a:buFont typeface="Cabin"/>
              <a:buNone/>
              <a:defRPr b="1" sz="1600"/>
            </a:lvl7pPr>
            <a:lvl8pPr rtl="0" indent="0" marL="3200400">
              <a:buFont typeface="Cabin"/>
              <a:buNone/>
              <a:defRPr b="1" sz="1600"/>
            </a:lvl8pPr>
            <a:lvl9pPr rtl="0" indent="0" marL="3657600">
              <a:buFont typeface="Cabin"/>
              <a:buNone/>
              <a:defRPr b="1" sz="1600"/>
            </a:lvl9pPr>
          </a:lstStyle>
          <a:p/>
        </p:txBody>
      </p:sp>
      <p:sp>
        <p:nvSpPr>
          <p:cNvPr id="25" name="Shape 25"/>
          <p:cNvSpPr txBox="1"/>
          <p:nvPr>
            <p:ph idx="4" type="body"/>
          </p:nvPr>
        </p:nvSpPr>
        <p:spPr>
          <a:xfrm>
            <a:off y="4349750" x="12387263"/>
            <a:ext cy="7902600" cx="10777499"/>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y="0" x="0"/>
          <a:ext cy="0" cx="0"/>
          <a:chOff y="0" x="0"/>
          <a:chExt cy="0" cx="0"/>
        </a:xfrm>
      </p:grpSpPr>
      <p:sp>
        <p:nvSpPr>
          <p:cNvPr id="27" name="Shape 27"/>
          <p:cNvSpPr txBox="1"/>
          <p:nvPr>
            <p:ph type="title"/>
          </p:nvPr>
        </p:nvSpPr>
        <p:spPr>
          <a:xfrm>
            <a:off y="2298700" x="1739900"/>
            <a:ext cy="4635599" cx="20904300"/>
          </a:xfrm>
          <a:prstGeom prst="rect">
            <a:avLst/>
          </a:prstGeom>
          <a:noFill/>
          <a:ln>
            <a:noFill/>
          </a:ln>
        </p:spPr>
        <p:txBody>
          <a:bodyPr bIns="91425" rIns="91425" lIns="91425" tIns="91425" anchor="b" anchorCtr="0"/>
          <a:lstStyle>
            <a:lvl1pPr algn="ctr" rtl="0">
              <a:spcBef>
                <a:spcPts val="0"/>
              </a:spcBef>
              <a:spcAft>
                <a:spcPts val="0"/>
              </a:spcAft>
              <a:defRPr sz="11600">
                <a:solidFill>
                  <a:srgbClr val="FFFFFF"/>
                </a:solidFill>
                <a:latin typeface="Helvetica Neue"/>
                <a:ea typeface="Helvetica Neue"/>
                <a:cs typeface="Helvetica Neue"/>
                <a:sym typeface="Helvetica Neue"/>
              </a:defRPr>
            </a:lvl1pPr>
            <a:lvl2pPr algn="ctr" rtl="0">
              <a:spcBef>
                <a:spcPts val="0"/>
              </a:spcBef>
              <a:spcAft>
                <a:spcPts val="0"/>
              </a:spcAft>
              <a:defRPr sz="11600">
                <a:solidFill>
                  <a:srgbClr val="FFFFFF"/>
                </a:solidFill>
                <a:latin typeface="Helvetica Neue"/>
                <a:ea typeface="Helvetica Neue"/>
                <a:cs typeface="Helvetica Neue"/>
                <a:sym typeface="Helvetica Neue"/>
              </a:defRPr>
            </a:lvl2pPr>
            <a:lvl3pPr algn="ctr" rtl="0">
              <a:spcBef>
                <a:spcPts val="0"/>
              </a:spcBef>
              <a:spcAft>
                <a:spcPts val="0"/>
              </a:spcAft>
              <a:defRPr sz="11600">
                <a:solidFill>
                  <a:srgbClr val="FFFFFF"/>
                </a:solidFill>
                <a:latin typeface="Helvetica Neue"/>
                <a:ea typeface="Helvetica Neue"/>
                <a:cs typeface="Helvetica Neue"/>
                <a:sym typeface="Helvetica Neue"/>
              </a:defRPr>
            </a:lvl3pPr>
            <a:lvl4pPr algn="ctr" rtl="0">
              <a:spcBef>
                <a:spcPts val="0"/>
              </a:spcBef>
              <a:spcAft>
                <a:spcPts val="0"/>
              </a:spcAft>
              <a:defRPr sz="11600">
                <a:solidFill>
                  <a:srgbClr val="FFFFFF"/>
                </a:solidFill>
                <a:latin typeface="Helvetica Neue"/>
                <a:ea typeface="Helvetica Neue"/>
                <a:cs typeface="Helvetica Neue"/>
                <a:sym typeface="Helvetica Neue"/>
              </a:defRPr>
            </a:lvl4pPr>
            <a:lvl5pPr algn="ctr" rtl="0">
              <a:spcBef>
                <a:spcPts val="0"/>
              </a:spcBef>
              <a:spcAft>
                <a:spcPts val="0"/>
              </a:spcAft>
              <a:defRPr sz="11600">
                <a:solidFill>
                  <a:srgbClr val="FFFFFF"/>
                </a:solidFill>
                <a:latin typeface="Helvetica Neue"/>
                <a:ea typeface="Helvetica Neue"/>
                <a:cs typeface="Helvetica Neue"/>
                <a:sym typeface="Helvetica Neue"/>
              </a:defRPr>
            </a:lvl5pPr>
            <a:lvl6pPr algn="ctr" rtl="0" marL="457200">
              <a:spcBef>
                <a:spcPts val="0"/>
              </a:spcBef>
              <a:spcAft>
                <a:spcPts val="0"/>
              </a:spcAft>
              <a:defRPr sz="11600">
                <a:solidFill>
                  <a:srgbClr val="FFFFFF"/>
                </a:solidFill>
                <a:latin typeface="Helvetica Neue"/>
                <a:ea typeface="Helvetica Neue"/>
                <a:cs typeface="Helvetica Neue"/>
                <a:sym typeface="Helvetica Neue"/>
              </a:defRPr>
            </a:lvl6pPr>
            <a:lvl7pPr algn="ctr" rtl="0" marL="914400">
              <a:spcBef>
                <a:spcPts val="0"/>
              </a:spcBef>
              <a:spcAft>
                <a:spcPts val="0"/>
              </a:spcAft>
              <a:defRPr sz="11600">
                <a:solidFill>
                  <a:srgbClr val="FFFFFF"/>
                </a:solidFill>
                <a:latin typeface="Helvetica Neue"/>
                <a:ea typeface="Helvetica Neue"/>
                <a:cs typeface="Helvetica Neue"/>
                <a:sym typeface="Helvetica Neue"/>
              </a:defRPr>
            </a:lvl7pPr>
            <a:lvl8pPr algn="ctr" rtl="0" marL="1371600">
              <a:spcBef>
                <a:spcPts val="0"/>
              </a:spcBef>
              <a:spcAft>
                <a:spcPts val="0"/>
              </a:spcAft>
              <a:defRPr sz="11600">
                <a:solidFill>
                  <a:srgbClr val="FFFFFF"/>
                </a:solidFill>
                <a:latin typeface="Helvetica Neue"/>
                <a:ea typeface="Helvetica Neue"/>
                <a:cs typeface="Helvetica Neue"/>
                <a:sym typeface="Helvetica Neue"/>
              </a:defRPr>
            </a:lvl8pPr>
            <a:lvl9pPr algn="ctr" rtl="0" marL="1828800">
              <a:spcBef>
                <a:spcPts val="0"/>
              </a:spcBef>
              <a:spcAft>
                <a:spcPts val="0"/>
              </a:spcAft>
              <a:defRPr sz="11600">
                <a:solidFill>
                  <a:srgbClr val="FFFFFF"/>
                </a:solidFill>
                <a:latin typeface="Helvetica Neue"/>
                <a:ea typeface="Helvetica Neue"/>
                <a:cs typeface="Helvetica Neue"/>
                <a:sym typeface="Helvetica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y="0" x="0"/>
          <a:ext cy="0" cx="0"/>
          <a:chOff y="0" x="0"/>
          <a:chExt cy="0" cx="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9" name="Shape 29"/>
        <p:cNvGrpSpPr/>
        <p:nvPr/>
      </p:nvGrpSpPr>
      <p:grpSpPr>
        <a:xfrm>
          <a:off y="0" x="0"/>
          <a:ext cy="0" cx="0"/>
          <a:chOff y="0" x="0"/>
          <a:chExt cy="0" cx="0"/>
        </a:xfrm>
      </p:grpSpPr>
      <p:sp>
        <p:nvSpPr>
          <p:cNvPr id="30" name="Shape 30"/>
          <p:cNvSpPr txBox="1"/>
          <p:nvPr>
            <p:ph type="title"/>
          </p:nvPr>
        </p:nvSpPr>
        <p:spPr>
          <a:xfrm>
            <a:off y="546100" x="1219200"/>
            <a:ext cy="2324099" cx="8021699"/>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1" name="Shape 31"/>
          <p:cNvSpPr txBox="1"/>
          <p:nvPr>
            <p:ph idx="1" type="body"/>
          </p:nvPr>
        </p:nvSpPr>
        <p:spPr>
          <a:xfrm>
            <a:off y="546100" x="9532938"/>
            <a:ext cy="11706300" cx="1363200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32" name="Shape 32"/>
          <p:cNvSpPr txBox="1"/>
          <p:nvPr>
            <p:ph idx="2" type="body"/>
          </p:nvPr>
        </p:nvSpPr>
        <p:spPr>
          <a:xfrm>
            <a:off y="2870200" x="1219200"/>
            <a:ext cy="9382199" cx="8021699"/>
          </a:xfrm>
          <a:prstGeom prst="rect">
            <a:avLst/>
          </a:prstGeom>
          <a:noFill/>
          <a:ln>
            <a:noFill/>
          </a:ln>
        </p:spPr>
        <p:txBody>
          <a:bodyPr bIns="91425" rIns="91425" lIns="91425" tIns="91425" anchor="t" anchorCtr="0"/>
          <a:lstStyle>
            <a:lvl1pPr rtl="0" indent="0" marL="0">
              <a:buFont typeface="Cabin"/>
              <a:buNone/>
              <a:defRPr sz="1400"/>
            </a:lvl1pPr>
            <a:lvl2pPr rtl="0" indent="0" marL="457200">
              <a:buFont typeface="Cabin"/>
              <a:buNone/>
              <a:defRPr sz="1200"/>
            </a:lvl2pPr>
            <a:lvl3pPr rtl="0" indent="0" marL="914400">
              <a:buFont typeface="Cabin"/>
              <a:buNone/>
              <a:defRPr sz="1000"/>
            </a:lvl3pPr>
            <a:lvl4pPr rtl="0" indent="0" marL="1371600">
              <a:buFont typeface="Cabin"/>
              <a:buNone/>
              <a:defRPr sz="900"/>
            </a:lvl4pPr>
            <a:lvl5pPr rtl="0" indent="0" marL="1828800">
              <a:buFont typeface="Cabin"/>
              <a:buNone/>
              <a:defRPr sz="900"/>
            </a:lvl5pPr>
            <a:lvl6pPr rtl="0" indent="0" marL="2286000">
              <a:buFont typeface="Cabin"/>
              <a:buNone/>
              <a:defRPr sz="900"/>
            </a:lvl6pPr>
            <a:lvl7pPr rtl="0" indent="0" marL="2743200">
              <a:buFont typeface="Cabin"/>
              <a:buNone/>
              <a:defRPr sz="900"/>
            </a:lvl7pPr>
            <a:lvl8pPr rtl="0" indent="0" marL="3200400">
              <a:buFont typeface="Cabin"/>
              <a:buNone/>
              <a:defRPr sz="900"/>
            </a:lvl8pPr>
            <a:lvl9pPr rtl="0" indent="0" marL="3657600">
              <a:buFont typeface="Cabin"/>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3" name="Shape 33"/>
        <p:cNvGrpSpPr/>
        <p:nvPr/>
      </p:nvGrpSpPr>
      <p:grpSpPr>
        <a:xfrm>
          <a:off y="0" x="0"/>
          <a:ext cy="0" cx="0"/>
          <a:chOff y="0" x="0"/>
          <a:chExt cy="0" cx="0"/>
        </a:xfrm>
      </p:grpSpPr>
      <p:sp>
        <p:nvSpPr>
          <p:cNvPr id="34" name="Shape 34"/>
          <p:cNvSpPr txBox="1"/>
          <p:nvPr>
            <p:ph type="title"/>
          </p:nvPr>
        </p:nvSpPr>
        <p:spPr>
          <a:xfrm>
            <a:off y="9601200" x="4779962"/>
            <a:ext cy="1133399" cx="14630400"/>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5" name="Shape 35"/>
          <p:cNvSpPr txBox="1"/>
          <p:nvPr>
            <p:ph idx="1" type="body"/>
          </p:nvPr>
        </p:nvSpPr>
        <p:spPr>
          <a:xfrm>
            <a:off y="10734675" x="4779962"/>
            <a:ext cy="1609799" cx="14630400"/>
          </a:xfrm>
          <a:prstGeom prst="rect">
            <a:avLst/>
          </a:prstGeom>
          <a:noFill/>
          <a:ln>
            <a:noFill/>
          </a:ln>
        </p:spPr>
        <p:txBody>
          <a:bodyPr bIns="91425" rIns="91425" lIns="91425" tIns="91425" anchor="t" anchorCtr="0"/>
          <a:lstStyle>
            <a:lvl1pPr rtl="0" indent="0" marL="0">
              <a:buFont typeface="Cabin"/>
              <a:buNone/>
              <a:defRPr sz="1400"/>
            </a:lvl1pPr>
            <a:lvl2pPr rtl="0" indent="0" marL="457200">
              <a:buFont typeface="Cabin"/>
              <a:buNone/>
              <a:defRPr sz="1200"/>
            </a:lvl2pPr>
            <a:lvl3pPr rtl="0" indent="0" marL="914400">
              <a:buFont typeface="Cabin"/>
              <a:buNone/>
              <a:defRPr sz="1000"/>
            </a:lvl3pPr>
            <a:lvl4pPr rtl="0" indent="0" marL="1371600">
              <a:buFont typeface="Cabin"/>
              <a:buNone/>
              <a:defRPr sz="900"/>
            </a:lvl4pPr>
            <a:lvl5pPr rtl="0" indent="0" marL="1828800">
              <a:buFont typeface="Cabin"/>
              <a:buNone/>
              <a:defRPr sz="900"/>
            </a:lvl5pPr>
            <a:lvl6pPr rtl="0" indent="0" marL="2286000">
              <a:buFont typeface="Cabin"/>
              <a:buNone/>
              <a:defRPr sz="900"/>
            </a:lvl6pPr>
            <a:lvl7pPr rtl="0" indent="0" marL="2743200">
              <a:buFont typeface="Cabin"/>
              <a:buNone/>
              <a:defRPr sz="900"/>
            </a:lvl7pPr>
            <a:lvl8pPr rtl="0" indent="0" marL="3200400">
              <a:buFont typeface="Cabin"/>
              <a:buNone/>
              <a:defRPr sz="900"/>
            </a:lvl8pPr>
            <a:lvl9pPr rtl="0" indent="0" marL="3657600">
              <a:buFont typeface="Cabin"/>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4.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13.xml" Type="http://schemas.openxmlformats.org/officeDocument/2006/relationships/slideLayout" Id="rId2"/><Relationship Target="../slideLayouts/slideLayout23.xml" Type="http://schemas.openxmlformats.org/officeDocument/2006/relationships/slideLayout" Id="rId12"/><Relationship Target="../slideLayouts/slideLayout12.xml" Type="http://schemas.openxmlformats.org/officeDocument/2006/relationships/slideLayout" Id="rId1"/><Relationship Target="../theme/theme2.xml" Type="http://schemas.openxmlformats.org/officeDocument/2006/relationships/theme" Id="rId13"/><Relationship Target="../slideLayouts/slideLayout15.xml" Type="http://schemas.openxmlformats.org/officeDocument/2006/relationships/slideLayout" Id="rId4"/><Relationship Target="../slideLayouts/slideLayout21.xml" Type="http://schemas.openxmlformats.org/officeDocument/2006/relationships/slideLayout" Id="rId10"/><Relationship Target="../slideLayouts/slideLayout14.xml" Type="http://schemas.openxmlformats.org/officeDocument/2006/relationships/slideLayout" Id="rId3"/><Relationship Target="../slideLayouts/slideLayout22.xml" Type="http://schemas.openxmlformats.org/officeDocument/2006/relationships/slideLayout" Id="rId11"/><Relationship Target="../slideLayouts/slideLayout20.xml" Type="http://schemas.openxmlformats.org/officeDocument/2006/relationships/slideLayout" Id="rId9"/><Relationship Target="../slideLayouts/slideLayout17.xml" Type="http://schemas.openxmlformats.org/officeDocument/2006/relationships/slideLayout" Id="rId6"/><Relationship Target="../slideLayouts/slideLayout16.xml" Type="http://schemas.openxmlformats.org/officeDocument/2006/relationships/slideLayout" Id="rId5"/><Relationship Target="../slideLayouts/slideLayout19.xml" Type="http://schemas.openxmlformats.org/officeDocument/2006/relationships/slideLayout" Id="rId8"/><Relationship Target="../slideLayouts/slideLayout18.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111111"/>
            </a:gs>
            <a:gs pos="100000">
              <a:srgbClr val="111A2E"/>
            </a:gs>
          </a:gsLst>
          <a:lin ang="5400012" scaled="0"/>
        </a:gradFill>
      </p:bgPr>
    </p:bg>
    <p:spTree>
      <p:nvGrpSpPr>
        <p:cNvPr id="4" name="Shape 4"/>
        <p:cNvGrpSpPr/>
        <p:nvPr/>
      </p:nvGrpSpPr>
      <p:grpSpPr>
        <a:xfrm>
          <a:off y="0" x="0"/>
          <a:ext cy="0" cx="0"/>
          <a:chOff y="0" x="0"/>
          <a:chExt cy="0" cx="0"/>
        </a:xfrm>
      </p:grpSpPr>
      <p:sp>
        <p:nvSpPr>
          <p:cNvPr id="5" name="Shape 5"/>
          <p:cNvSpPr txBox="1"/>
          <p:nvPr>
            <p:ph type="title"/>
          </p:nvPr>
        </p:nvSpPr>
        <p:spPr>
          <a:xfrm>
            <a:off y="2298700" x="1739900"/>
            <a:ext cy="4635599" cx="20904300"/>
          </a:xfrm>
          <a:prstGeom prst="rect">
            <a:avLst/>
          </a:prstGeom>
          <a:noFill/>
          <a:ln>
            <a:noFill/>
          </a:ln>
        </p:spPr>
        <p:txBody>
          <a:bodyPr bIns="91425" rIns="91425" lIns="91425" tIns="91425" anchor="b" anchorCtr="0"/>
          <a:lstStyle>
            <a:lvl1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1pPr>
            <a:lvl2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2pPr>
            <a:lvl3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3pPr>
            <a:lvl4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4pPr>
            <a:lvl5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5pPr>
            <a:lvl6pPr algn="ctr" rtl="0" marR="0" indent="0" marL="4572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6pPr>
            <a:lvl7pPr algn="ctr" rtl="0" marR="0" indent="0" marL="9144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7pPr>
            <a:lvl8pPr algn="ctr" rtl="0" marR="0" indent="0" marL="13716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8pPr>
            <a:lvl9pPr algn="ctr" rtl="0" marR="0" indent="0" marL="18288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9pPr>
          </a:lstStyle>
          <a:p/>
        </p:txBody>
      </p:sp>
      <p:sp>
        <p:nvSpPr>
          <p:cNvPr id="6" name="Shape 6"/>
          <p:cNvSpPr txBox="1"/>
          <p:nvPr>
            <p:ph idx="1" type="body"/>
          </p:nvPr>
        </p:nvSpPr>
        <p:spPr>
          <a:xfrm>
            <a:off y="7061200" x="1739900"/>
            <a:ext cy="1587600" cx="20904300"/>
          </a:xfrm>
          <a:prstGeom prst="rect">
            <a:avLst/>
          </a:prstGeom>
          <a:noFill/>
          <a:ln>
            <a:noFill/>
          </a:ln>
        </p:spPr>
        <p:txBody>
          <a:bodyPr bIns="91425" rIns="91425" lIns="91425" tIns="91425" anchor="t" anchorCtr="0"/>
          <a:lstStyle>
            <a:lvl1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1pPr>
            <a:lvl2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2pPr>
            <a:lvl3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3pPr>
            <a:lvl4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4pPr>
            <a:lvl5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5pPr>
            <a:lvl6pPr algn="ctr" rtl="0" marR="0" indent="0" marL="457200">
              <a:spcBef>
                <a:spcPts val="0"/>
              </a:spcBef>
              <a:spcAft>
                <a:spcPts val="0"/>
              </a:spcAft>
              <a:defRPr strike="noStrike" u="none" b="0" cap="none" baseline="0" sz="4600" i="0">
                <a:solidFill>
                  <a:srgbClr val="FFFFFF"/>
                </a:solidFill>
                <a:latin typeface="Cabin"/>
                <a:ea typeface="Cabin"/>
                <a:cs typeface="Cabin"/>
                <a:sym typeface="Cabin"/>
              </a:defRPr>
            </a:lvl6pPr>
            <a:lvl7pPr algn="ctr" rtl="0" marR="0" indent="0" marL="914400">
              <a:spcBef>
                <a:spcPts val="0"/>
              </a:spcBef>
              <a:spcAft>
                <a:spcPts val="0"/>
              </a:spcAft>
              <a:defRPr strike="noStrike" u="none" b="0" cap="none" baseline="0" sz="4600" i="0">
                <a:solidFill>
                  <a:srgbClr val="FFFFFF"/>
                </a:solidFill>
                <a:latin typeface="Cabin"/>
                <a:ea typeface="Cabin"/>
                <a:cs typeface="Cabin"/>
                <a:sym typeface="Cabin"/>
              </a:defRPr>
            </a:lvl7pPr>
            <a:lvl8pPr algn="ctr" rtl="0" marR="0" indent="0" marL="1371600">
              <a:spcBef>
                <a:spcPts val="0"/>
              </a:spcBef>
              <a:spcAft>
                <a:spcPts val="0"/>
              </a:spcAft>
              <a:defRPr strike="noStrike" u="none" b="0" cap="none" baseline="0" sz="4600" i="0">
                <a:solidFill>
                  <a:srgbClr val="FFFFFF"/>
                </a:solidFill>
                <a:latin typeface="Cabin"/>
                <a:ea typeface="Cabin"/>
                <a:cs typeface="Cabin"/>
                <a:sym typeface="Cabin"/>
              </a:defRPr>
            </a:lvl8pPr>
            <a:lvl9pPr algn="ctr" rtl="0" marR="0" indent="0" marL="1828800">
              <a:spcBef>
                <a:spcPts val="0"/>
              </a:spcBef>
              <a:spcAft>
                <a:spcPts val="0"/>
              </a:spcAft>
              <a:defRPr strike="noStrike" u="none" b="0" cap="none" baseline="0" sz="4600" i="0">
                <a:solidFill>
                  <a:srgbClr val="FFFFFF"/>
                </a:solidFill>
                <a:latin typeface="Cabin"/>
                <a:ea typeface="Cabin"/>
                <a:cs typeface="Cabin"/>
                <a:sym typeface="Cabin"/>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00"/>
            </a:gs>
            <a:gs pos="100000">
              <a:srgbClr val="111A2E"/>
            </a:gs>
          </a:gsLst>
          <a:lin ang="5400012" scaled="0"/>
        </a:gradFill>
      </p:bgPr>
    </p:bg>
    <p:spTree>
      <p:nvGrpSpPr>
        <p:cNvPr id="42" name="Shape 42"/>
        <p:cNvGrpSpPr/>
        <p:nvPr/>
      </p:nvGrpSpPr>
      <p:grpSpPr>
        <a:xfrm>
          <a:off y="0" x="0"/>
          <a:ext cy="0" cx="0"/>
          <a:chOff y="0" x="0"/>
          <a:chExt cy="0" cx="0"/>
        </a:xfrm>
      </p:grpSpPr>
      <p:sp>
        <p:nvSpPr>
          <p:cNvPr id="43" name="Shape 43"/>
          <p:cNvSpPr txBox="1"/>
          <p:nvPr>
            <p:ph type="title"/>
          </p:nvPr>
        </p:nvSpPr>
        <p:spPr>
          <a:xfrm>
            <a:off y="0" x="539750"/>
            <a:ext cy="2082899" cx="23304599"/>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1pPr>
            <a:lvl2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2pPr>
            <a:lvl3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3pPr>
            <a:lvl4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4pPr>
            <a:lvl5pPr algn="ctr" rtl="0" marR="0" indent="0" marL="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5pPr>
            <a:lvl6pPr algn="ctr" rtl="0" marR="0" indent="0" marL="4572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6pPr>
            <a:lvl7pPr algn="ctr" rtl="0" marR="0" indent="0" marL="9144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7pPr>
            <a:lvl8pPr algn="ctr" rtl="0" marR="0" indent="0" marL="13716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8pPr>
            <a:lvl9pPr algn="ctr" rtl="0" marR="0" indent="0" marL="1828800">
              <a:spcBef>
                <a:spcPts val="0"/>
              </a:spcBef>
              <a:spcAft>
                <a:spcPts val="0"/>
              </a:spcAft>
              <a:defRPr strike="noStrike" u="none" b="0" cap="none" baseline="0" sz="11600" i="0">
                <a:solidFill>
                  <a:srgbClr val="FFFFFF"/>
                </a:solidFill>
                <a:latin typeface="Helvetica Neue"/>
                <a:ea typeface="Helvetica Neue"/>
                <a:cs typeface="Helvetica Neue"/>
                <a:sym typeface="Helvetica Neue"/>
              </a:defRPr>
            </a:lvl9pPr>
          </a:lstStyle>
          <a:p/>
        </p:txBody>
      </p:sp>
      <p:sp>
        <p:nvSpPr>
          <p:cNvPr id="44" name="Shape 44"/>
          <p:cNvSpPr txBox="1"/>
          <p:nvPr>
            <p:ph idx="1" type="body"/>
          </p:nvPr>
        </p:nvSpPr>
        <p:spPr>
          <a:xfrm>
            <a:off y="2082800" x="539750"/>
            <a:ext cy="11201399" cx="23304599"/>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1pPr>
            <a:lvl2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2pPr>
            <a:lvl3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3pPr>
            <a:lvl4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4pPr>
            <a:lvl5pPr algn="ctr" rtl="0" marR="0" indent="0" marL="0">
              <a:spcBef>
                <a:spcPts val="0"/>
              </a:spcBef>
              <a:spcAft>
                <a:spcPts val="0"/>
              </a:spcAft>
              <a:defRPr strike="noStrike" u="none" b="0" cap="none" baseline="0" sz="4600" i="0">
                <a:solidFill>
                  <a:srgbClr val="FFFFFF"/>
                </a:solidFill>
                <a:latin typeface="Cabin"/>
                <a:ea typeface="Cabin"/>
                <a:cs typeface="Cabin"/>
                <a:sym typeface="Cabin"/>
              </a:defRPr>
            </a:lvl5pPr>
            <a:lvl6pPr algn="ctr" rtl="0" marR="0" indent="0" marL="457200">
              <a:spcBef>
                <a:spcPts val="0"/>
              </a:spcBef>
              <a:spcAft>
                <a:spcPts val="0"/>
              </a:spcAft>
              <a:defRPr strike="noStrike" u="none" b="0" cap="none" baseline="0" sz="4600" i="0">
                <a:solidFill>
                  <a:srgbClr val="FFFFFF"/>
                </a:solidFill>
                <a:latin typeface="Cabin"/>
                <a:ea typeface="Cabin"/>
                <a:cs typeface="Cabin"/>
                <a:sym typeface="Cabin"/>
              </a:defRPr>
            </a:lvl6pPr>
            <a:lvl7pPr algn="ctr" rtl="0" marR="0" indent="0" marL="914400">
              <a:spcBef>
                <a:spcPts val="0"/>
              </a:spcBef>
              <a:spcAft>
                <a:spcPts val="0"/>
              </a:spcAft>
              <a:defRPr strike="noStrike" u="none" b="0" cap="none" baseline="0" sz="4600" i="0">
                <a:solidFill>
                  <a:srgbClr val="FFFFFF"/>
                </a:solidFill>
                <a:latin typeface="Cabin"/>
                <a:ea typeface="Cabin"/>
                <a:cs typeface="Cabin"/>
                <a:sym typeface="Cabin"/>
              </a:defRPr>
            </a:lvl7pPr>
            <a:lvl8pPr algn="ctr" rtl="0" marR="0" indent="0" marL="1371600">
              <a:spcBef>
                <a:spcPts val="0"/>
              </a:spcBef>
              <a:spcAft>
                <a:spcPts val="0"/>
              </a:spcAft>
              <a:defRPr strike="noStrike" u="none" b="0" cap="none" baseline="0" sz="4600" i="0">
                <a:solidFill>
                  <a:srgbClr val="FFFFFF"/>
                </a:solidFill>
                <a:latin typeface="Cabin"/>
                <a:ea typeface="Cabin"/>
                <a:cs typeface="Cabin"/>
                <a:sym typeface="Cabin"/>
              </a:defRPr>
            </a:lvl8pPr>
            <a:lvl9pPr algn="ctr" rtl="0" marR="0" indent="0" marL="1828800">
              <a:spcBef>
                <a:spcPts val="0"/>
              </a:spcBef>
              <a:spcAft>
                <a:spcPts val="0"/>
              </a:spcAft>
              <a:defRPr strike="noStrike" u="none" b="0" cap="none" baseline="0" sz="4600" i="0">
                <a:solidFill>
                  <a:srgbClr val="FFFFFF"/>
                </a:solidFill>
                <a:latin typeface="Cabin"/>
                <a:ea typeface="Cabin"/>
                <a:cs typeface="Cabin"/>
                <a:sym typeface="Cabin"/>
              </a:defRPr>
            </a:lvl9pPr>
          </a:lstStyle>
          <a:p/>
        </p:txBody>
      </p:sp>
    </p:spTree>
  </p:cSld>
  <p:clrMap accent2="accent2" accent3="accent3" accent4="accent4" accent5="accent5" accent6="accent6" hlink="hlink" tx2="lt2" tx1="dk1" bg2="dk2" bg1="lt1" folHlink="folHlink" accent1="accent1"/>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7.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3.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3.xml" Type="http://schemas.openxmlformats.org/officeDocument/2006/relationships/slideLayout" Id="rId1"/><Relationship Target="../media/image13.png" Type="http://schemas.openxmlformats.org/officeDocument/2006/relationships/image" Id="rId4"/><Relationship Target="../media/image1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3.xml" Type="http://schemas.openxmlformats.org/officeDocument/2006/relationships/slideLayout" Id="rId1"/><Relationship Target="../media/image24.png" Type="http://schemas.openxmlformats.org/officeDocument/2006/relationships/image" Id="rId4"/><Relationship Target="../media/image08.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3.xml" Type="http://schemas.openxmlformats.org/officeDocument/2006/relationships/slideLayout" Id="rId1"/><Relationship Target="../media/image09.png" Type="http://schemas.openxmlformats.org/officeDocument/2006/relationships/image" Id="rId4"/><Relationship Target="../media/image15.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3.xml" Type="http://schemas.openxmlformats.org/officeDocument/2006/relationships/slideLayout" Id="rId1"/><Relationship Target="../media/image17.png" Type="http://schemas.openxmlformats.org/officeDocument/2006/relationships/image" Id="rId4"/><Relationship Target="../media/image14.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3.xml" Type="http://schemas.openxmlformats.org/officeDocument/2006/relationships/slideLayout" Id="rId1"/><Relationship Target="../media/image22.png" Type="http://schemas.openxmlformats.org/officeDocument/2006/relationships/image" Id="rId4"/><Relationship Target="../media/image26.png" Type="http://schemas.openxmlformats.org/officeDocument/2006/relationships/image" Id="rId3"/><Relationship Target="../media/image18.png" Type="http://schemas.openxmlformats.org/officeDocument/2006/relationships/image" Id="rId6"/><Relationship Target="../media/image16.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3.xml" Type="http://schemas.openxmlformats.org/officeDocument/2006/relationships/slideLayout" Id="rId1"/><Relationship Target="../media/image25.png" Type="http://schemas.openxmlformats.org/officeDocument/2006/relationships/image" Id="rId4"/><Relationship Target="../media/image28.png" Type="http://schemas.openxmlformats.org/officeDocument/2006/relationships/image" Id="rId3"/><Relationship Target="../media/image21.png" Type="http://schemas.openxmlformats.org/officeDocument/2006/relationships/image" Id="rId6"/><Relationship Target="../media/image20.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3.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7.xml" Type="http://schemas.openxmlformats.org/officeDocument/2006/relationships/slideLayout" Id="rId1"/><Relationship Target="../media/image32.png" Type="http://schemas.openxmlformats.org/officeDocument/2006/relationships/image" Id="rId4"/><Relationship Target="../media/image34.png" Type="http://schemas.openxmlformats.org/officeDocument/2006/relationships/image" Id="rId3"/><Relationship Target="../media/image35.pn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7.xml" Type="http://schemas.openxmlformats.org/officeDocument/2006/relationships/slideLayout" Id="rId1"/><Relationship Target="../media/image23.gif" Type="http://schemas.openxmlformats.org/officeDocument/2006/relationships/image" Id="rId4"/><Relationship Target="../media/image29.gif"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8.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7.xml" Type="http://schemas.openxmlformats.org/officeDocument/2006/relationships/slideLayout" Id="rId1"/><Relationship Target="../media/image33.gif" Type="http://schemas.openxmlformats.org/officeDocument/2006/relationships/image" Id="rId4"/><Relationship Target="../media/image27.gif"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7.xml" Type="http://schemas.openxmlformats.org/officeDocument/2006/relationships/slideLayout" Id="rId1"/><Relationship Target="../media/image31.gif" Type="http://schemas.openxmlformats.org/officeDocument/2006/relationships/image" Id="rId4"/><Relationship Target="../media/image30.gif"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3.xml" Type="http://schemas.openxmlformats.org/officeDocument/2006/relationships/slideLayout" Id="rId1"/><Relationship Target="../media/image00.png" Type="http://schemas.openxmlformats.org/officeDocument/2006/relationships/image" Id="rId4"/><Relationship Target="../media/image02.png" Type="http://schemas.openxmlformats.org/officeDocument/2006/relationships/image" Id="rId3"/><Relationship Target="../media/image01.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8.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7.xml" Type="http://schemas.openxmlformats.org/officeDocument/2006/relationships/slideLayout" Id="rId1"/><Relationship Target="../media/image06.png" Type="http://schemas.openxmlformats.org/officeDocument/2006/relationships/image" Id="rId4"/><Relationship Target="../media/image05.png" Type="http://schemas.openxmlformats.org/officeDocument/2006/relationships/image" Id="rId3"/><Relationship Target="../media/image03.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7.xml" Type="http://schemas.openxmlformats.org/officeDocument/2006/relationships/slideLayout" Id="rId1"/><Relationship Target="../media/image10.png" Type="http://schemas.openxmlformats.org/officeDocument/2006/relationships/image" Id="rId4"/><Relationship Target="../media/image19.png" Type="http://schemas.openxmlformats.org/officeDocument/2006/relationships/image" Id="rId3"/><Relationship Target="../media/image11.pn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3.xml" Type="http://schemas.openxmlformats.org/officeDocument/2006/relationships/slideLayout" Id="rId1"/><Relationship Target="../media/image04.png" Type="http://schemas.openxmlformats.org/officeDocument/2006/relationships/image" Id="rId4"/><Relationship Target="../media/image07.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type="title"/>
          </p:nvPr>
        </p:nvSpPr>
        <p:spPr>
          <a:xfrm>
            <a:off y="685800" x="1130300"/>
            <a:ext cy="6172199" cx="22123400"/>
          </a:xfrm>
          <a:prstGeom prst="rect">
            <a:avLst/>
          </a:prstGeom>
          <a:noFill/>
          <a:ln>
            <a:noFill/>
          </a:ln>
        </p:spPr>
        <p:txBody>
          <a:bodyPr bIns="0" rIns="0" lIns="0" tIns="0" anchor="b" anchorCtr="0">
            <a:noAutofit/>
          </a:bodyPr>
          <a:lstStyle/>
          <a:p>
            <a:pPr algn="ctr" rtl="0" lvl="0" marR="0" indent="0" marL="0">
              <a:spcBef>
                <a:spcPts val="0"/>
              </a:spcBef>
              <a:spcAft>
                <a:spcPts val="0"/>
              </a:spcAft>
              <a:buSzPct val="25000"/>
              <a:buNone/>
            </a:pPr>
            <a:r>
              <a:rPr strike="noStrike" u="none" b="0" cap="none" baseline="0" sz="12100" lang="en-US" i="0">
                <a:solidFill>
                  <a:srgbClr val="FFFFFF"/>
                </a:solidFill>
                <a:latin typeface="Helvetica Neue"/>
                <a:ea typeface="Helvetica Neue"/>
                <a:cs typeface="Helvetica Neue"/>
                <a:sym typeface="Helvetica Neue"/>
              </a:rPr>
              <a:t>The Importance of </a:t>
            </a:r>
            <a:br>
              <a:rPr strike="noStrike" u="none" b="0" cap="none" baseline="0" sz="12100" lang="en-US" i="0">
                <a:solidFill>
                  <a:srgbClr val="FFFFFF"/>
                </a:solidFill>
                <a:latin typeface="Helvetica Neue"/>
                <a:ea typeface="Helvetica Neue"/>
                <a:cs typeface="Helvetica Neue"/>
                <a:sym typeface="Helvetica Neue"/>
              </a:rPr>
            </a:br>
            <a:r>
              <a:rPr strike="noStrike" u="none" b="0" cap="none" baseline="0" sz="12100" lang="en-US" i="0">
                <a:solidFill>
                  <a:srgbClr val="FFFFFF"/>
                </a:solidFill>
                <a:latin typeface="Helvetica Neue"/>
                <a:ea typeface="Helvetica Neue"/>
                <a:cs typeface="Helvetica Neue"/>
                <a:sym typeface="Helvetica Neue"/>
              </a:rPr>
              <a:t>Reforecasts at CPC</a:t>
            </a:r>
          </a:p>
        </p:txBody>
      </p:sp>
      <p:sp>
        <p:nvSpPr>
          <p:cNvPr id="85" name="Shape 85"/>
          <p:cNvSpPr txBox="1"/>
          <p:nvPr>
            <p:ph idx="1" type="body"/>
          </p:nvPr>
        </p:nvSpPr>
        <p:spPr>
          <a:xfrm>
            <a:off y="7505700" x="1739900"/>
            <a:ext cy="4190999" cx="20904200"/>
          </a:xfrm>
          <a:prstGeom prst="rect">
            <a:avLst/>
          </a:prstGeom>
          <a:noFill/>
          <a:ln>
            <a:noFill/>
          </a:ln>
        </p:spPr>
        <p:txBody>
          <a:bodyPr bIns="152400" rIns="152400" lIns="152400" tIns="152400" anchor="t" anchorCtr="0">
            <a:noAutofit/>
          </a:bodyPr>
          <a:lstStyle/>
          <a:p>
            <a:pPr algn="ctr" rtl="0" lvl="0" marR="0" indent="0" marL="0">
              <a:spcBef>
                <a:spcPts val="0"/>
              </a:spcBef>
              <a:spcAft>
                <a:spcPts val="0"/>
              </a:spcAft>
              <a:buSzPct val="25000"/>
              <a:buNone/>
            </a:pPr>
            <a:r>
              <a:rPr strike="noStrike" u="none" b="0" cap="none" baseline="0" sz="5200" lang="en-US" i="1">
                <a:solidFill>
                  <a:srgbClr val="FFFFFF"/>
                </a:solidFill>
                <a:latin typeface="Helvetica Neue"/>
                <a:ea typeface="Helvetica Neue"/>
                <a:cs typeface="Helvetica Neue"/>
                <a:sym typeface="Helvetica Neue"/>
              </a:rPr>
              <a:t>NCEP Production Suite Review - 3-5 Dec. 2013</a:t>
            </a:r>
          </a:p>
          <a:p>
            <a:r>
              <a:t/>
            </a:r>
          </a:p>
          <a:p>
            <a:pPr algn="ctr" rtl="0" lvl="0" marR="0" indent="0" marL="0">
              <a:spcBef>
                <a:spcPts val="0"/>
              </a:spcBef>
              <a:spcAft>
                <a:spcPts val="0"/>
              </a:spcAft>
              <a:buSzPct val="25000"/>
              <a:buNone/>
            </a:pPr>
            <a:r>
              <a:rPr strike="noStrike" u="none" b="0" cap="none" baseline="0" sz="5200" lang="en-US" i="0">
                <a:solidFill>
                  <a:srgbClr val="FFF1C3"/>
                </a:solidFill>
                <a:latin typeface="Helvetica Neue"/>
                <a:ea typeface="Helvetica Neue"/>
                <a:cs typeface="Helvetica Neue"/>
                <a:sym typeface="Helvetica Neue"/>
              </a:rPr>
              <a:t>Mike Charles, Melissa Ou, Dan Collins, Emily Riddle</a:t>
            </a:r>
          </a:p>
          <a:p>
            <a:r>
              <a:t/>
            </a:r>
          </a:p>
          <a:p>
            <a:pPr algn="ctr" rtl="0" lvl="0" marR="0" indent="0" marL="0">
              <a:spcBef>
                <a:spcPts val="0"/>
              </a:spcBef>
              <a:spcAft>
                <a:spcPts val="0"/>
              </a:spcAft>
              <a:buSzPct val="25000"/>
              <a:buNone/>
            </a:pPr>
            <a:r>
              <a:rPr strike="noStrike" u="none" b="0" cap="none" baseline="0" sz="4300" lang="en-US" i="0">
                <a:solidFill>
                  <a:srgbClr val="FFFFFF"/>
                </a:solidFill>
                <a:latin typeface="Helvetica Neue"/>
                <a:ea typeface="Helvetica Neue"/>
                <a:cs typeface="Helvetica Neue"/>
                <a:sym typeface="Helvetica Neue"/>
              </a:rPr>
              <a:t>Climate Prediction Center</a:t>
            </a:r>
          </a:p>
        </p:txBody>
      </p:sp>
      <p:sp>
        <p:nvSpPr>
          <p:cNvPr id="86" name="Shape 86"/>
          <p:cNvSpPr/>
          <p:nvPr/>
        </p:nvSpPr>
        <p:spPr>
          <a:xfrm>
            <a:off y="10731500" x="21437600"/>
            <a:ext cy="2946399" cx="2946399"/>
          </a:xfrm>
          <a:prstGeom prst="rect">
            <a:avLst/>
          </a:prstGeom>
          <a:blipFill>
            <a:blip r:embed="rId3"/>
            <a:stretch>
              <a:fillRect/>
            </a:stretch>
          </a:blipFill>
        </p:spPr>
      </p:sp>
      <p:grpSp>
        <p:nvGrpSpPr>
          <p:cNvPr id="87" name="Shape 87"/>
          <p:cNvGrpSpPr/>
          <p:nvPr/>
        </p:nvGrpSpPr>
        <p:grpSpPr>
          <a:xfrm>
            <a:off y="10731500" x="0"/>
            <a:ext cy="2944812" cx="2944812"/>
            <a:chOff y="0" x="0"/>
            <a:chExt cy="2946399" cx="2946399"/>
          </a:xfrm>
        </p:grpSpPr>
        <p:sp>
          <p:nvSpPr>
            <p:cNvPr id="88" name="Shape 88"/>
            <p:cNvSpPr/>
            <p:nvPr/>
          </p:nvSpPr>
          <p:spPr>
            <a:xfrm>
              <a:off y="0" x="0"/>
              <a:ext cy="2946399" cx="2946399"/>
            </a:xfrm>
            <a:custGeom>
              <a:pathLst>
                <a:path w="19679" extrusionOk="0" h="19679">
                  <a:moveTo>
                    <a:pt y="2881" x="16796"/>
                  </a:moveTo>
                  <a:cubicBezTo>
                    <a:pt y="6724" x="20639"/>
                    <a:pt y="12953" x="20639"/>
                    <a:pt y="16796" x="16796"/>
                  </a:cubicBezTo>
                  <a:cubicBezTo>
                    <a:pt y="20639" x="12953"/>
                    <a:pt y="20639" x="6724"/>
                    <a:pt y="16796" x="2881"/>
                  </a:cubicBezTo>
                  <a:cubicBezTo>
                    <a:pt y="12953" x="-961"/>
                    <a:pt y="6724" x="-961"/>
                    <a:pt y="2881" x="2881"/>
                  </a:cubicBezTo>
                  <a:cubicBezTo>
                    <a:pt y="-961" x="6724"/>
                    <a:pt y="-961" x="12953"/>
                    <a:pt y="2881" x="16796"/>
                  </a:cubicBezTo>
                  <a:close/>
                </a:path>
              </a:pathLst>
            </a:custGeom>
            <a:solidFill>
              <a:srgbClr val="FFFFFF"/>
            </a:solidFill>
            <a:ln>
              <a:noFill/>
            </a:ln>
          </p:spPr>
          <p:txBody>
            <a:bodyPr bIns="0" rIns="0" lIns="0" tIns="0" anchor="ctr" anchorCtr="0">
              <a:noAutofit/>
            </a:bodyPr>
            <a:lstStyle/>
            <a:p/>
          </p:txBody>
        </p:sp>
        <p:sp>
          <p:nvSpPr>
            <p:cNvPr id="89" name="Shape 89"/>
            <p:cNvSpPr/>
            <p:nvPr/>
          </p:nvSpPr>
          <p:spPr>
            <a:xfrm>
              <a:off y="81542" x="81541"/>
              <a:ext cy="2783316" cx="2783316"/>
            </a:xfrm>
            <a:prstGeom prst="rect">
              <a:avLst/>
            </a:prstGeom>
            <a:blipFill>
              <a:blip r:embed="rId4"/>
              <a:stretch>
                <a:fillRect/>
              </a:stretch>
            </a:blipFill>
          </p:spPr>
        </p:sp>
      </p:gr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sp>
        <p:nvSpPr>
          <p:cNvPr id="173" name="Shape 173"/>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1600" lang="en-US" i="0">
                <a:solidFill>
                  <a:srgbClr val="FFFFFF"/>
                </a:solidFill>
                <a:latin typeface="Helvetica Neue"/>
                <a:ea typeface="Helvetica Neue"/>
                <a:cs typeface="Helvetica Neue"/>
                <a:sym typeface="Helvetica Neue"/>
              </a:rPr>
              <a:t>Outline</a:t>
            </a:r>
          </a:p>
        </p:txBody>
      </p:sp>
      <p:sp>
        <p:nvSpPr>
          <p:cNvPr id="174" name="Shape 174"/>
          <p:cNvSpPr txBox="1"/>
          <p:nvPr>
            <p:ph idx="1" type="body"/>
          </p:nvPr>
        </p:nvSpPr>
        <p:spPr>
          <a:xfrm>
            <a:off y="2082800" x="539750"/>
            <a:ext cy="11201399" cx="23304599"/>
          </a:xfrm>
          <a:prstGeom prst="rect">
            <a:avLst/>
          </a:prstGeom>
          <a:noFill/>
          <a:ln>
            <a:noFill/>
          </a:ln>
        </p:spPr>
        <p:txBody>
          <a:bodyPr bIns="0" rIns="0" lIns="0" tIns="0" anchor="ctr" anchorCtr="0">
            <a:noAutofit/>
          </a:bodyPr>
          <a:lstStyle/>
          <a:p>
            <a:pPr algn="l" rtl="0" lvl="0" marR="0" indent="-841375" marL="841375">
              <a:lnSpc>
                <a:spcPct val="125000"/>
              </a:lnSpc>
              <a:spcBef>
                <a:spcPts val="0"/>
              </a:spcBef>
              <a:spcAft>
                <a:spcPts val="0"/>
              </a:spcAft>
              <a:buClr>
                <a:srgbClr val="FFFFFF"/>
              </a:buClr>
              <a:buSzPct val="100000"/>
              <a:buFont typeface="Helvetica Neue"/>
              <a:buAutoNum type="arabicPeriod"/>
            </a:pPr>
            <a:r>
              <a:rPr strike="noStrike" u="none" b="0" cap="none" baseline="0" sz="5600" lang="en-US" i="0">
                <a:solidFill>
                  <a:srgbClr val="FFFFFF"/>
                </a:solidFill>
                <a:latin typeface="Helvetica Neue"/>
                <a:ea typeface="Helvetica Neue"/>
                <a:cs typeface="Helvetica Neue"/>
                <a:sym typeface="Helvetica Neue"/>
              </a:rPr>
              <a:t>Reforecast-calibrated 6-10 day and 8-14 day temp and precip tool</a:t>
            </a:r>
          </a:p>
          <a:p>
            <a:pPr algn="l" rtl="0" lvl="0" marR="0" indent="-841375" marL="841375">
              <a:lnSpc>
                <a:spcPct val="125000"/>
              </a:lnSpc>
              <a:spcBef>
                <a:spcPts val="800"/>
              </a:spcBef>
              <a:spcAft>
                <a:spcPts val="0"/>
              </a:spcAft>
              <a:buClr>
                <a:srgbClr val="FFFFFF"/>
              </a:buClr>
              <a:buSzPct val="100000"/>
              <a:buFont typeface="Helvetica Neue"/>
              <a:buAutoNum type="arabicPeriod"/>
            </a:pPr>
            <a:r>
              <a:rPr strike="noStrike" u="none" b="0" cap="none" baseline="0" sz="5600" lang="en-US" i="0">
                <a:solidFill>
                  <a:srgbClr val="FFFFFF"/>
                </a:solidFill>
                <a:latin typeface="Helvetica Neue"/>
                <a:ea typeface="Helvetica Neue"/>
                <a:cs typeface="Helvetica Neue"/>
                <a:sym typeface="Helvetica Neue"/>
              </a:rPr>
              <a:t>Sensitivity of skill to reforecast sampling</a:t>
            </a:r>
          </a:p>
        </p:txBody>
      </p:sp>
      <p:cxnSp>
        <p:nvCxnSpPr>
          <p:cNvPr id="175" name="Shape 175"/>
          <p:cNvCxnSpPr/>
          <p:nvPr/>
        </p:nvCxnSpPr>
        <p:spPr>
          <a:xfrm>
            <a:off y="2070100" x="539750"/>
            <a:ext cy="23699" cx="23302800"/>
          </a:xfrm>
          <a:prstGeom prst="straightConnector1">
            <a:avLst/>
          </a:prstGeom>
          <a:noFill/>
          <a:ln w="12700" cap="flat">
            <a:solidFill>
              <a:srgbClr val="FFFFFF"/>
            </a:solidFill>
            <a:prstDash val="solid"/>
            <a:round/>
            <a:headEnd w="med" len="med" type="none"/>
            <a:tailEnd w="med" len="med" type="non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1600" lang="en-US" i="0">
                <a:solidFill>
                  <a:srgbClr val="FFFFFF"/>
                </a:solidFill>
                <a:latin typeface="Helvetica Neue"/>
                <a:ea typeface="Helvetica Neue"/>
                <a:cs typeface="Helvetica Neue"/>
                <a:sym typeface="Helvetica Neue"/>
              </a:rPr>
              <a:t>CPC’s Week-2 Forecast</a:t>
            </a:r>
          </a:p>
        </p:txBody>
      </p:sp>
      <p:sp>
        <p:nvSpPr>
          <p:cNvPr id="181" name="Shape 181"/>
          <p:cNvSpPr/>
          <p:nvPr/>
        </p:nvSpPr>
        <p:spPr>
          <a:xfrm>
            <a:off y="3413125" x="13098463"/>
            <a:ext cy="9859962" cx="9329737"/>
          </a:xfrm>
          <a:prstGeom prst="rect">
            <a:avLst/>
          </a:prstGeom>
          <a:blipFill>
            <a:blip r:embed="rId3"/>
            <a:stretch>
              <a:fillRect/>
            </a:stretch>
          </a:blipFill>
        </p:spPr>
      </p:sp>
      <p:sp>
        <p:nvSpPr>
          <p:cNvPr id="182" name="Shape 182"/>
          <p:cNvSpPr/>
          <p:nvPr/>
        </p:nvSpPr>
        <p:spPr>
          <a:xfrm>
            <a:off y="3413125" x="1984375"/>
            <a:ext cy="9869488" cx="9329737"/>
          </a:xfrm>
          <a:prstGeom prst="rect">
            <a:avLst/>
          </a:prstGeom>
          <a:blipFill>
            <a:blip r:embed="rId4"/>
            <a:stretch>
              <a:fillRect/>
            </a:stretch>
          </a:blipFill>
        </p:spPr>
      </p:sp>
      <p:sp>
        <p:nvSpPr>
          <p:cNvPr id="183" name="Shape 183"/>
          <p:cNvSpPr/>
          <p:nvPr/>
        </p:nvSpPr>
        <p:spPr>
          <a:xfrm>
            <a:off y="2447925" x="4649787"/>
            <a:ext cy="965196" cx="3998915"/>
          </a:xfrm>
          <a:custGeom>
            <a:pathLst>
              <a:path w="21600" extrusionOk="0" h="21600">
                <a:moveTo>
                  <a:pt y="0" x="0"/>
                </a:moveTo>
                <a:lnTo>
                  <a:pt y="0" x="21599"/>
                </a:lnTo>
                <a:lnTo>
                  <a:pt y="21600" x="21599"/>
                </a:lnTo>
                <a:lnTo>
                  <a:pt y="21600" x="0"/>
                </a:lnTo>
                <a:lnTo>
                  <a:pt y="0" x="0"/>
                </a:lnTo>
                <a:close/>
              </a:path>
            </a:pathLst>
          </a:custGeom>
          <a:noFill/>
          <a:ln>
            <a:noFill/>
          </a:ln>
        </p:spPr>
        <p:txBody>
          <a:bodyPr bIns="50800" rIns="50800" lIns="50800" tIns="50800" anchor="ctr" anchorCtr="0">
            <a:noAutofit/>
          </a:bodyPr>
          <a:lstStyle/>
          <a:p>
            <a:pPr algn="ctr" rtl="0" lvl="0" marR="0" indent="0" marL="0">
              <a:spcBef>
                <a:spcPts val="0"/>
              </a:spcBef>
              <a:spcAft>
                <a:spcPts val="0"/>
              </a:spcAft>
              <a:buSzPct val="25000"/>
              <a:buNone/>
            </a:pPr>
            <a:r>
              <a:rPr strike="noStrike" u="none" b="0" cap="none" baseline="0" sz="5000" lang="en-US" i="0">
                <a:solidFill>
                  <a:srgbClr val="FFFFFF"/>
                </a:solidFill>
                <a:latin typeface="Helvetica Neue"/>
                <a:ea typeface="Helvetica Neue"/>
                <a:cs typeface="Helvetica Neue"/>
                <a:sym typeface="Helvetica Neue"/>
              </a:rPr>
              <a:t>Temperature</a:t>
            </a:r>
          </a:p>
        </p:txBody>
      </p:sp>
      <p:sp>
        <p:nvSpPr>
          <p:cNvPr id="184" name="Shape 184"/>
          <p:cNvSpPr/>
          <p:nvPr/>
        </p:nvSpPr>
        <p:spPr>
          <a:xfrm>
            <a:off y="2447925" x="15822612"/>
            <a:ext cy="965196" cx="3860784"/>
          </a:xfrm>
          <a:custGeom>
            <a:pathLst>
              <a:path w="21600" extrusionOk="0" h="21600">
                <a:moveTo>
                  <a:pt y="0" x="0"/>
                </a:moveTo>
                <a:lnTo>
                  <a:pt y="0" x="21599"/>
                </a:lnTo>
                <a:lnTo>
                  <a:pt y="21600" x="21599"/>
                </a:lnTo>
                <a:lnTo>
                  <a:pt y="21600" x="0"/>
                </a:lnTo>
                <a:lnTo>
                  <a:pt y="0" x="0"/>
                </a:lnTo>
                <a:close/>
              </a:path>
            </a:pathLst>
          </a:custGeom>
          <a:noFill/>
          <a:ln>
            <a:noFill/>
          </a:ln>
        </p:spPr>
        <p:txBody>
          <a:bodyPr bIns="50800" rIns="50800" lIns="50800" tIns="50800" anchor="ctr" anchorCtr="0">
            <a:noAutofit/>
          </a:bodyPr>
          <a:lstStyle/>
          <a:p>
            <a:pPr algn="ctr" rtl="0" lvl="0" marR="0" indent="0" marL="0">
              <a:spcBef>
                <a:spcPts val="0"/>
              </a:spcBef>
              <a:spcAft>
                <a:spcPts val="0"/>
              </a:spcAft>
              <a:buSzPct val="25000"/>
              <a:buNone/>
            </a:pPr>
            <a:r>
              <a:rPr strike="noStrike" u="none" b="0" cap="none" baseline="0" sz="5000" lang="en-US" i="0">
                <a:solidFill>
                  <a:srgbClr val="FFFFFF"/>
                </a:solidFill>
                <a:latin typeface="Helvetica Neue"/>
                <a:ea typeface="Helvetica Neue"/>
                <a:cs typeface="Helvetica Neue"/>
                <a:sym typeface="Helvetica Neue"/>
              </a:rPr>
              <a:t>Precipitation</a:t>
            </a:r>
          </a:p>
        </p:txBody>
      </p:sp>
      <p:cxnSp>
        <p:nvCxnSpPr>
          <p:cNvPr id="185" name="Shape 185"/>
          <p:cNvCxnSpPr/>
          <p:nvPr/>
        </p:nvCxnSpPr>
        <p:spPr>
          <a:xfrm>
            <a:off y="2070100" x="539750"/>
            <a:ext cy="23699" cx="23302800"/>
          </a:xfrm>
          <a:prstGeom prst="straightConnector1">
            <a:avLst/>
          </a:prstGeom>
          <a:noFill/>
          <a:ln w="12700" cap="flat">
            <a:solidFill>
              <a:srgbClr val="FFFFFF"/>
            </a:solidFill>
            <a:prstDash val="solid"/>
            <a:round/>
            <a:headEnd w="med" len="med" type="none"/>
            <a:tailEnd w="med" len="med" type="non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1600" lang="en-US" i="0">
                <a:solidFill>
                  <a:srgbClr val="FFFFFF"/>
                </a:solidFill>
                <a:latin typeface="Helvetica Neue"/>
                <a:ea typeface="Helvetica Neue"/>
                <a:cs typeface="Helvetica Neue"/>
                <a:sym typeface="Helvetica Neue"/>
              </a:rPr>
              <a:t>Reforecast-Calibrated Forecast</a:t>
            </a:r>
          </a:p>
        </p:txBody>
      </p:sp>
      <p:sp>
        <p:nvSpPr>
          <p:cNvPr id="191" name="Shape 191"/>
          <p:cNvSpPr/>
          <p:nvPr/>
        </p:nvSpPr>
        <p:spPr>
          <a:xfrm>
            <a:off y="2547938" x="4187825"/>
            <a:ext cy="965196" cx="3998915"/>
          </a:xfrm>
          <a:custGeom>
            <a:pathLst>
              <a:path w="21600" extrusionOk="0" h="21600">
                <a:moveTo>
                  <a:pt y="0" x="0"/>
                </a:moveTo>
                <a:lnTo>
                  <a:pt y="0" x="21599"/>
                </a:lnTo>
                <a:lnTo>
                  <a:pt y="21600" x="21599"/>
                </a:lnTo>
                <a:lnTo>
                  <a:pt y="21600" x="0"/>
                </a:lnTo>
                <a:lnTo>
                  <a:pt y="0" x="0"/>
                </a:lnTo>
                <a:close/>
              </a:path>
            </a:pathLst>
          </a:custGeom>
          <a:noFill/>
          <a:ln>
            <a:noFill/>
          </a:ln>
        </p:spPr>
        <p:txBody>
          <a:bodyPr bIns="50800" rIns="50800" lIns="50800" tIns="50800" anchor="ctr" anchorCtr="0">
            <a:noAutofit/>
          </a:bodyPr>
          <a:lstStyle/>
          <a:p>
            <a:pPr algn="ctr" rtl="0" lvl="0" marR="0" indent="0" marL="0">
              <a:spcBef>
                <a:spcPts val="0"/>
              </a:spcBef>
              <a:spcAft>
                <a:spcPts val="0"/>
              </a:spcAft>
              <a:buSzPct val="25000"/>
              <a:buNone/>
            </a:pPr>
            <a:r>
              <a:rPr strike="noStrike" u="none" b="0" cap="none" baseline="0" sz="5000" lang="en-US" i="0">
                <a:solidFill>
                  <a:srgbClr val="FFFFFF"/>
                </a:solidFill>
                <a:latin typeface="Helvetica Neue"/>
                <a:ea typeface="Helvetica Neue"/>
                <a:cs typeface="Helvetica Neue"/>
                <a:sym typeface="Helvetica Neue"/>
              </a:rPr>
              <a:t>Temperature</a:t>
            </a:r>
          </a:p>
        </p:txBody>
      </p:sp>
      <p:sp>
        <p:nvSpPr>
          <p:cNvPr id="192" name="Shape 192"/>
          <p:cNvSpPr/>
          <p:nvPr/>
        </p:nvSpPr>
        <p:spPr>
          <a:xfrm>
            <a:off y="2547938" x="16260762"/>
            <a:ext cy="965196" cx="3860784"/>
          </a:xfrm>
          <a:custGeom>
            <a:pathLst>
              <a:path w="21600" extrusionOk="0" h="21600">
                <a:moveTo>
                  <a:pt y="0" x="0"/>
                </a:moveTo>
                <a:lnTo>
                  <a:pt y="0" x="21599"/>
                </a:lnTo>
                <a:lnTo>
                  <a:pt y="21600" x="21599"/>
                </a:lnTo>
                <a:lnTo>
                  <a:pt y="21600" x="0"/>
                </a:lnTo>
                <a:lnTo>
                  <a:pt y="0" x="0"/>
                </a:lnTo>
                <a:close/>
              </a:path>
            </a:pathLst>
          </a:custGeom>
          <a:noFill/>
          <a:ln>
            <a:noFill/>
          </a:ln>
        </p:spPr>
        <p:txBody>
          <a:bodyPr bIns="50800" rIns="50800" lIns="50800" tIns="50800" anchor="ctr" anchorCtr="0">
            <a:noAutofit/>
          </a:bodyPr>
          <a:lstStyle/>
          <a:p>
            <a:pPr algn="ctr" rtl="0" lvl="0" marR="0" indent="0" marL="0">
              <a:spcBef>
                <a:spcPts val="0"/>
              </a:spcBef>
              <a:spcAft>
                <a:spcPts val="0"/>
              </a:spcAft>
              <a:buSzPct val="25000"/>
              <a:buNone/>
            </a:pPr>
            <a:r>
              <a:rPr strike="noStrike" u="none" b="0" cap="none" baseline="0" sz="5000" lang="en-US" i="0">
                <a:solidFill>
                  <a:srgbClr val="FFFFFF"/>
                </a:solidFill>
                <a:latin typeface="Helvetica Neue"/>
                <a:ea typeface="Helvetica Neue"/>
                <a:cs typeface="Helvetica Neue"/>
                <a:sym typeface="Helvetica Neue"/>
              </a:rPr>
              <a:t>Precipitation</a:t>
            </a:r>
          </a:p>
        </p:txBody>
      </p:sp>
      <p:sp>
        <p:nvSpPr>
          <p:cNvPr id="193" name="Shape 193"/>
          <p:cNvSpPr/>
          <p:nvPr/>
        </p:nvSpPr>
        <p:spPr>
          <a:xfrm>
            <a:off y="3513137" x="12539663"/>
            <a:ext cy="9718674" cx="11302999"/>
          </a:xfrm>
          <a:prstGeom prst="rect">
            <a:avLst/>
          </a:prstGeom>
          <a:blipFill>
            <a:blip r:embed="rId3"/>
            <a:stretch>
              <a:fillRect/>
            </a:stretch>
          </a:blipFill>
        </p:spPr>
      </p:sp>
      <p:sp>
        <p:nvSpPr>
          <p:cNvPr id="194" name="Shape 194"/>
          <p:cNvSpPr/>
          <p:nvPr/>
        </p:nvSpPr>
        <p:spPr>
          <a:xfrm>
            <a:off y="3513137" x="539750"/>
            <a:ext cy="9707561" cx="11296649"/>
          </a:xfrm>
          <a:prstGeom prst="rect">
            <a:avLst/>
          </a:prstGeom>
          <a:blipFill>
            <a:blip r:embed="rId4"/>
            <a:stretch>
              <a:fillRect/>
            </a:stretch>
          </a:blipFill>
        </p:spPr>
      </p:sp>
      <p:cxnSp>
        <p:nvCxnSpPr>
          <p:cNvPr id="195" name="Shape 195"/>
          <p:cNvCxnSpPr/>
          <p:nvPr/>
        </p:nvCxnSpPr>
        <p:spPr>
          <a:xfrm>
            <a:off y="2070100" x="539750"/>
            <a:ext cy="23699" cx="23302800"/>
          </a:xfrm>
          <a:prstGeom prst="straightConnector1">
            <a:avLst/>
          </a:prstGeom>
          <a:noFill/>
          <a:ln w="12700" cap="flat">
            <a:solidFill>
              <a:srgbClr val="FFFFFF"/>
            </a:solidFill>
            <a:prstDash val="solid"/>
            <a:round/>
            <a:headEnd w="med" len="med" type="none"/>
            <a:tailEnd w="med" len="med" type="non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1300" lang="en-US" i="0">
                <a:solidFill>
                  <a:srgbClr val="FFFFFF"/>
                </a:solidFill>
                <a:latin typeface="Helvetica Neue"/>
                <a:ea typeface="Helvetica Neue"/>
                <a:cs typeface="Helvetica Neue"/>
                <a:sym typeface="Helvetica Neue"/>
              </a:rPr>
              <a:t>Reforecast Tool Skill - Temp - RPSS</a:t>
            </a:r>
          </a:p>
        </p:txBody>
      </p:sp>
      <p:cxnSp>
        <p:nvCxnSpPr>
          <p:cNvPr id="201" name="Shape 201"/>
          <p:cNvCxnSpPr/>
          <p:nvPr/>
        </p:nvCxnSpPr>
        <p:spPr>
          <a:xfrm>
            <a:off y="2070100" x="539750"/>
            <a:ext cy="23699" cx="23302800"/>
          </a:xfrm>
          <a:prstGeom prst="straightConnector1">
            <a:avLst/>
          </a:prstGeom>
          <a:noFill/>
          <a:ln w="12700" cap="flat">
            <a:solidFill>
              <a:srgbClr val="FFFFFF"/>
            </a:solidFill>
            <a:prstDash val="solid"/>
            <a:round/>
            <a:headEnd w="med" len="med" type="none"/>
            <a:tailEnd w="med" len="med" type="none"/>
          </a:ln>
        </p:spPr>
      </p:cxnSp>
      <p:grpSp>
        <p:nvGrpSpPr>
          <p:cNvPr id="202" name="Shape 202"/>
          <p:cNvGrpSpPr/>
          <p:nvPr/>
        </p:nvGrpSpPr>
        <p:grpSpPr>
          <a:xfrm>
            <a:off y="3092450" x="-14286"/>
            <a:ext cy="9912170" cx="18160141"/>
            <a:chOff y="0" x="0"/>
            <a:chExt cy="9911179" cx="18161957"/>
          </a:xfrm>
        </p:grpSpPr>
        <p:sp>
          <p:nvSpPr>
            <p:cNvPr id="203" name="Shape 203"/>
            <p:cNvSpPr/>
            <p:nvPr/>
          </p:nvSpPr>
          <p:spPr>
            <a:xfrm>
              <a:off y="0" x="0"/>
              <a:ext cy="9911179" cx="18161957"/>
            </a:xfrm>
            <a:prstGeom prst="rect">
              <a:avLst/>
            </a:prstGeom>
            <a:blipFill>
              <a:blip r:embed="rId3"/>
              <a:stretch>
                <a:fillRect/>
              </a:stretch>
            </a:blipFill>
          </p:spPr>
        </p:sp>
        <p:cxnSp>
          <p:nvCxnSpPr>
            <p:cNvPr id="204" name="Shape 204"/>
            <p:cNvCxnSpPr/>
            <p:nvPr/>
          </p:nvCxnSpPr>
          <p:spPr>
            <a:xfrm>
              <a:off y="4957869" x="1736519"/>
              <a:ext cy="0" cx="9775500"/>
            </a:xfrm>
            <a:prstGeom prst="straightConnector1">
              <a:avLst/>
            </a:prstGeom>
            <a:noFill/>
            <a:ln w="101600" cap="flat">
              <a:solidFill>
                <a:srgbClr val="FFFFFF"/>
              </a:solidFill>
              <a:prstDash val="solid"/>
              <a:round/>
              <a:headEnd w="med" len="med" type="none"/>
              <a:tailEnd w="med" len="med" type="none"/>
            </a:ln>
          </p:spPr>
        </p:cxnSp>
      </p:grpSp>
      <p:grpSp>
        <p:nvGrpSpPr>
          <p:cNvPr id="205" name="Shape 205"/>
          <p:cNvGrpSpPr/>
          <p:nvPr/>
        </p:nvGrpSpPr>
        <p:grpSpPr>
          <a:xfrm>
            <a:off y="3092450" x="12419013"/>
            <a:ext cy="8248546" cx="11605060"/>
            <a:chOff y="0" x="0"/>
            <a:chExt cy="8248546" cx="11606221"/>
          </a:xfrm>
        </p:grpSpPr>
        <p:sp>
          <p:nvSpPr>
            <p:cNvPr id="206" name="Shape 206"/>
            <p:cNvSpPr/>
            <p:nvPr/>
          </p:nvSpPr>
          <p:spPr>
            <a:xfrm>
              <a:off y="0" x="0"/>
              <a:ext cy="8248546" cx="11425218"/>
            </a:xfrm>
            <a:prstGeom prst="rect">
              <a:avLst/>
            </a:prstGeom>
            <a:blipFill>
              <a:blip r:embed="rId4"/>
              <a:stretch>
                <a:fillRect/>
              </a:stretch>
            </a:blipFill>
          </p:spPr>
        </p:sp>
        <p:cxnSp>
          <p:nvCxnSpPr>
            <p:cNvPr id="207" name="Shape 207"/>
            <p:cNvCxnSpPr/>
            <p:nvPr/>
          </p:nvCxnSpPr>
          <p:spPr>
            <a:xfrm>
              <a:off y="4957869" x="1830721"/>
              <a:ext cy="0" cx="9775500"/>
            </a:xfrm>
            <a:prstGeom prst="straightConnector1">
              <a:avLst/>
            </a:prstGeom>
            <a:noFill/>
            <a:ln w="101600" cap="flat">
              <a:solidFill>
                <a:srgbClr val="FFFFFF"/>
              </a:solidFill>
              <a:prstDash val="solid"/>
              <a:round/>
              <a:headEnd w="med" len="med" type="none"/>
              <a:tailEnd w="med" len="med" type="none"/>
            </a:ln>
          </p:spPr>
        </p:cxnSp>
      </p:grpSp>
      <p:sp>
        <p:nvSpPr>
          <p:cNvPr id="208" name="Shape 208"/>
          <p:cNvSpPr/>
          <p:nvPr/>
        </p:nvSpPr>
        <p:spPr>
          <a:xfrm>
            <a:off y="5815012" x="6346825"/>
            <a:ext cy="457200" cx="2031899"/>
          </a:xfrm>
          <a:prstGeom prst="roundRect">
            <a:avLst>
              <a:gd fmla="val 37648" name="adj"/>
            </a:avLst>
          </a:prstGeom>
          <a:noFill/>
          <a:ln w="76200" cap="flat">
            <a:solidFill>
              <a:srgbClr val="FF97F3"/>
            </a:solidFill>
            <a:prstDash val="solid"/>
            <a:miter/>
            <a:headEnd w="med" len="med" type="none"/>
            <a:tailEnd w="med" len="med" type="none"/>
          </a:ln>
        </p:spPr>
        <p:txBody>
          <a:bodyPr bIns="0" rIns="0" lIns="0" tIns="0" anchor="ctr" anchorCtr="0">
            <a:noAutofit/>
          </a:bodyPr>
          <a:lstStyle/>
          <a:p/>
        </p:txBody>
      </p:sp>
      <p:sp>
        <p:nvSpPr>
          <p:cNvPr id="209" name="Shape 209"/>
          <p:cNvSpPr/>
          <p:nvPr/>
        </p:nvSpPr>
        <p:spPr>
          <a:xfrm>
            <a:off y="5021262" x="8813800"/>
            <a:ext cy="433500" cx="2817900"/>
          </a:xfrm>
          <a:prstGeom prst="roundRect">
            <a:avLst>
              <a:gd fmla="val 39569" name="adj"/>
            </a:avLst>
          </a:prstGeom>
          <a:noFill/>
          <a:ln w="76200" cap="flat">
            <a:solidFill>
              <a:srgbClr val="FF97F3"/>
            </a:solidFill>
            <a:prstDash val="solid"/>
            <a:miter/>
            <a:headEnd w="med" len="med" type="none"/>
            <a:tailEnd w="med" len="med" type="none"/>
          </a:ln>
        </p:spPr>
        <p:txBody>
          <a:bodyPr bIns="0" rIns="0" lIns="0" tIns="0" anchor="ctr" anchorCtr="0">
            <a:noAutofit/>
          </a:bodyPr>
          <a:lstStyle/>
          <a:p/>
        </p:txBody>
      </p:sp>
      <p:sp>
        <p:nvSpPr>
          <p:cNvPr id="210" name="Shape 210"/>
          <p:cNvSpPr/>
          <p:nvPr/>
        </p:nvSpPr>
        <p:spPr>
          <a:xfrm>
            <a:off y="6750050" x="18783300"/>
            <a:ext cy="433500" cx="2031899"/>
          </a:xfrm>
          <a:prstGeom prst="roundRect">
            <a:avLst>
              <a:gd fmla="val 39569" name="adj"/>
            </a:avLst>
          </a:prstGeom>
          <a:noFill/>
          <a:ln w="76200" cap="flat">
            <a:solidFill>
              <a:srgbClr val="FF97F3"/>
            </a:solidFill>
            <a:prstDash val="solid"/>
            <a:miter/>
            <a:headEnd w="med" len="med" type="none"/>
            <a:tailEnd w="med" len="med" type="none"/>
          </a:ln>
        </p:spPr>
        <p:txBody>
          <a:bodyPr bIns="0" rIns="0" lIns="0" tIns="0" anchor="ctr" anchorCtr="0">
            <a:noAutofit/>
          </a:bodyPr>
          <a:lstStyle/>
          <a:p/>
        </p:txBody>
      </p:sp>
      <p:sp>
        <p:nvSpPr>
          <p:cNvPr id="211" name="Shape 211"/>
          <p:cNvSpPr/>
          <p:nvPr/>
        </p:nvSpPr>
        <p:spPr>
          <a:xfrm>
            <a:off y="5911850" x="21248687"/>
            <a:ext cy="433500" cx="2762399"/>
          </a:xfrm>
          <a:prstGeom prst="roundRect">
            <a:avLst>
              <a:gd fmla="val 39569" name="adj"/>
            </a:avLst>
          </a:prstGeom>
          <a:noFill/>
          <a:ln w="76200" cap="flat">
            <a:solidFill>
              <a:srgbClr val="FF97F3"/>
            </a:solidFill>
            <a:prstDash val="solid"/>
            <a:miter/>
            <a:headEnd w="med" len="med" type="none"/>
            <a:tailEnd w="med" len="med" type="none"/>
          </a:ln>
        </p:spPr>
        <p:txBody>
          <a:bodyPr bIns="0" rIns="0" lIns="0" tIns="0" anchor="ctr" anchorCtr="0">
            <a:noAutofit/>
          </a:bodyPr>
          <a:lstStyle/>
          <a:p/>
        </p:txBody>
      </p:sp>
      <p:sp>
        <p:nvSpPr>
          <p:cNvPr id="212" name="Shape 212"/>
          <p:cNvSpPr/>
          <p:nvPr/>
        </p:nvSpPr>
        <p:spPr>
          <a:xfrm>
            <a:off y="4892675" x="2466975"/>
            <a:ext cy="460500" cx="1854299"/>
          </a:xfrm>
          <a:prstGeom prst="roundRect">
            <a:avLst>
              <a:gd fmla="val 37306" name="adj"/>
            </a:avLst>
          </a:prstGeom>
          <a:noFill/>
          <a:ln w="76200" cap="flat">
            <a:solidFill>
              <a:srgbClr val="FF97F3"/>
            </a:solidFill>
            <a:prstDash val="solid"/>
            <a:miter/>
            <a:headEnd w="med" len="med" type="none"/>
            <a:tailEnd w="med" len="med" type="none"/>
          </a:ln>
        </p:spPr>
        <p:txBody>
          <a:bodyPr bIns="0" rIns="0" lIns="0" tIns="0" anchor="ctr" anchorCtr="0">
            <a:noAutofit/>
          </a:bodyPr>
          <a:lstStyle/>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y="0" x="0"/>
          <a:ext cy="0" cx="0"/>
          <a:chOff y="0" x="0"/>
          <a:chExt cy="0" cx="0"/>
        </a:xfrm>
      </p:grpSpPr>
      <p:sp>
        <p:nvSpPr>
          <p:cNvPr id="217" name="Shape 217"/>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1100" lang="en-US" i="0">
                <a:solidFill>
                  <a:srgbClr val="FFFFFF"/>
                </a:solidFill>
                <a:latin typeface="Helvetica Neue"/>
                <a:ea typeface="Helvetica Neue"/>
                <a:cs typeface="Helvetica Neue"/>
                <a:sym typeface="Helvetica Neue"/>
              </a:rPr>
              <a:t>Reforecast Tool Skill - Precip - RPSS</a:t>
            </a:r>
          </a:p>
        </p:txBody>
      </p:sp>
      <p:cxnSp>
        <p:nvCxnSpPr>
          <p:cNvPr id="218" name="Shape 218"/>
          <p:cNvCxnSpPr/>
          <p:nvPr/>
        </p:nvCxnSpPr>
        <p:spPr>
          <a:xfrm>
            <a:off y="2070100" x="539750"/>
            <a:ext cy="23699" cx="23302800"/>
          </a:xfrm>
          <a:prstGeom prst="straightConnector1">
            <a:avLst/>
          </a:prstGeom>
          <a:noFill/>
          <a:ln w="12700" cap="flat">
            <a:solidFill>
              <a:srgbClr val="FFFFFF"/>
            </a:solidFill>
            <a:prstDash val="solid"/>
            <a:round/>
            <a:headEnd w="med" len="med" type="none"/>
            <a:tailEnd w="med" len="med" type="none"/>
          </a:ln>
        </p:spPr>
      </p:cxnSp>
      <p:grpSp>
        <p:nvGrpSpPr>
          <p:cNvPr id="219" name="Shape 219"/>
          <p:cNvGrpSpPr/>
          <p:nvPr/>
        </p:nvGrpSpPr>
        <p:grpSpPr>
          <a:xfrm>
            <a:off y="3092450" x="0"/>
            <a:ext cy="9850209" cx="18121612"/>
            <a:chOff y="0" x="0"/>
            <a:chExt cy="9849224" cx="18121612"/>
          </a:xfrm>
        </p:grpSpPr>
        <p:sp>
          <p:nvSpPr>
            <p:cNvPr id="220" name="Shape 220"/>
            <p:cNvSpPr/>
            <p:nvPr/>
          </p:nvSpPr>
          <p:spPr>
            <a:xfrm>
              <a:off y="0" x="0"/>
              <a:ext cy="9849224" cx="18121612"/>
            </a:xfrm>
            <a:prstGeom prst="rect">
              <a:avLst/>
            </a:prstGeom>
            <a:blipFill>
              <a:blip r:embed="rId3"/>
              <a:stretch>
                <a:fillRect/>
              </a:stretch>
            </a:blipFill>
          </p:spPr>
        </p:sp>
        <p:cxnSp>
          <p:nvCxnSpPr>
            <p:cNvPr id="221" name="Shape 221"/>
            <p:cNvCxnSpPr/>
            <p:nvPr/>
          </p:nvCxnSpPr>
          <p:spPr>
            <a:xfrm>
              <a:off y="3151749" x="1720652"/>
              <a:ext cy="0" cx="9775500"/>
            </a:xfrm>
            <a:prstGeom prst="straightConnector1">
              <a:avLst/>
            </a:prstGeom>
            <a:noFill/>
            <a:ln w="101600" cap="flat">
              <a:solidFill>
                <a:srgbClr val="FFFFFF"/>
              </a:solidFill>
              <a:prstDash val="solid"/>
              <a:round/>
              <a:headEnd w="med" len="med" type="none"/>
              <a:tailEnd w="med" len="med" type="none"/>
            </a:ln>
          </p:spPr>
        </p:cxnSp>
      </p:grpSp>
      <p:grpSp>
        <p:nvGrpSpPr>
          <p:cNvPr id="222" name="Shape 222"/>
          <p:cNvGrpSpPr/>
          <p:nvPr/>
        </p:nvGrpSpPr>
        <p:grpSpPr>
          <a:xfrm>
            <a:off y="3092450" x="12419013"/>
            <a:ext cy="8248546" cx="11582478"/>
            <a:chOff y="0" x="0"/>
            <a:chExt cy="8248546" cx="11582478"/>
          </a:xfrm>
        </p:grpSpPr>
        <p:sp>
          <p:nvSpPr>
            <p:cNvPr id="223" name="Shape 223"/>
            <p:cNvSpPr/>
            <p:nvPr/>
          </p:nvSpPr>
          <p:spPr>
            <a:xfrm>
              <a:off y="0" x="0"/>
              <a:ext cy="8248546" cx="11425218"/>
            </a:xfrm>
            <a:prstGeom prst="rect">
              <a:avLst/>
            </a:prstGeom>
            <a:blipFill>
              <a:blip r:embed="rId4"/>
              <a:stretch>
                <a:fillRect/>
              </a:stretch>
            </a:blipFill>
          </p:spPr>
        </p:sp>
        <p:cxnSp>
          <p:nvCxnSpPr>
            <p:cNvPr id="224" name="Shape 224"/>
            <p:cNvCxnSpPr/>
            <p:nvPr/>
          </p:nvCxnSpPr>
          <p:spPr>
            <a:xfrm>
              <a:off y="3151749" x="1806977"/>
              <a:ext cy="0" cx="9775500"/>
            </a:xfrm>
            <a:prstGeom prst="straightConnector1">
              <a:avLst/>
            </a:prstGeom>
            <a:noFill/>
            <a:ln w="101600" cap="flat">
              <a:solidFill>
                <a:srgbClr val="FFFFFF"/>
              </a:solidFill>
              <a:prstDash val="solid"/>
              <a:round/>
              <a:headEnd w="med" len="med" type="none"/>
              <a:tailEnd w="med" len="med" type="none"/>
            </a:ln>
          </p:spPr>
        </p:cxn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0300" lang="en-US" i="0">
                <a:solidFill>
                  <a:srgbClr val="FFFFFF"/>
                </a:solidFill>
                <a:latin typeface="Helvetica Neue"/>
                <a:ea typeface="Helvetica Neue"/>
                <a:cs typeface="Helvetica Neue"/>
                <a:sym typeface="Helvetica Neue"/>
              </a:rPr>
              <a:t>Reforecast Tool Skill - Temp - Reliability</a:t>
            </a:r>
          </a:p>
        </p:txBody>
      </p:sp>
      <p:cxnSp>
        <p:nvCxnSpPr>
          <p:cNvPr id="230" name="Shape 230"/>
          <p:cNvCxnSpPr/>
          <p:nvPr/>
        </p:nvCxnSpPr>
        <p:spPr>
          <a:xfrm>
            <a:off y="2070100" x="539750"/>
            <a:ext cy="23699" cx="23302800"/>
          </a:xfrm>
          <a:prstGeom prst="straightConnector1">
            <a:avLst/>
          </a:prstGeom>
          <a:noFill/>
          <a:ln w="12700" cap="flat">
            <a:solidFill>
              <a:srgbClr val="FFFFFF"/>
            </a:solidFill>
            <a:prstDash val="solid"/>
            <a:round/>
            <a:headEnd w="med" len="med" type="none"/>
            <a:tailEnd w="med" len="med" type="none"/>
          </a:ln>
        </p:spPr>
      </p:cxnSp>
      <p:sp>
        <p:nvSpPr>
          <p:cNvPr id="231" name="Shape 231"/>
          <p:cNvSpPr/>
          <p:nvPr/>
        </p:nvSpPr>
        <p:spPr>
          <a:xfrm>
            <a:off y="2320925" x="539750"/>
            <a:ext cy="11182350" cx="19218277"/>
          </a:xfrm>
          <a:prstGeom prst="rect">
            <a:avLst/>
          </a:prstGeom>
          <a:blipFill>
            <a:blip r:embed="rId3"/>
            <a:stretch>
              <a:fillRect/>
            </a:stretch>
          </a:blipFill>
        </p:spPr>
      </p:sp>
      <p:sp>
        <p:nvSpPr>
          <p:cNvPr id="232" name="Shape 232"/>
          <p:cNvSpPr/>
          <p:nvPr/>
        </p:nvSpPr>
        <p:spPr>
          <a:xfrm>
            <a:off y="2320925" x="13479462"/>
            <a:ext cy="10445750" cx="10363200"/>
          </a:xfrm>
          <a:prstGeom prst="rect">
            <a:avLst/>
          </a:prstGeom>
          <a:blipFill>
            <a:blip r:embed="rId4"/>
            <a:stretch>
              <a:fillRect/>
            </a:stretch>
          </a:blipFill>
        </p:spPr>
      </p:sp>
      <p:grpSp>
        <p:nvGrpSpPr>
          <p:cNvPr id="233" name="Shape 233"/>
          <p:cNvGrpSpPr/>
          <p:nvPr/>
        </p:nvGrpSpPr>
        <p:grpSpPr>
          <a:xfrm>
            <a:off y="3003561" x="1903414"/>
            <a:ext cy="3860723" cx="4754619"/>
            <a:chOff y="-431800" x="0"/>
            <a:chExt cy="3860723" cx="4754619"/>
          </a:xfrm>
        </p:grpSpPr>
        <p:sp>
          <p:nvSpPr>
            <p:cNvPr id="234" name="Shape 234"/>
            <p:cNvSpPr/>
            <p:nvPr/>
          </p:nvSpPr>
          <p:spPr>
            <a:xfrm>
              <a:off y="6350" x="0"/>
              <a:ext cy="3422573" cx="4748274"/>
            </a:xfrm>
            <a:custGeom>
              <a:pathLst>
                <a:path w="21600" extrusionOk="0" h="21600">
                  <a:moveTo>
                    <a:pt y="0" x="0"/>
                  </a:moveTo>
                  <a:lnTo>
                    <a:pt y="0" x="21599"/>
                  </a:lnTo>
                  <a:lnTo>
                    <a:pt y="21600" x="21599"/>
                  </a:lnTo>
                  <a:lnTo>
                    <a:pt y="21600" x="0"/>
                  </a:lnTo>
                  <a:close/>
                </a:path>
              </a:pathLst>
            </a:custGeom>
            <a:solidFill>
              <a:srgbClr val="000921"/>
            </a:solidFill>
            <a:ln w="12700" cap="flat">
              <a:solidFill>
                <a:srgbClr val="FFFFFF"/>
              </a:solidFill>
              <a:prstDash val="solid"/>
              <a:miter/>
              <a:headEnd w="med" len="med" type="none"/>
              <a:tailEnd w="med" len="med" type="none"/>
            </a:ln>
          </p:spPr>
          <p:txBody>
            <a:bodyPr bIns="0" rIns="0" lIns="0" tIns="0" anchor="ctr" anchorCtr="0">
              <a:noAutofit/>
            </a:bodyPr>
            <a:lstStyle/>
            <a:p/>
          </p:txBody>
        </p:sp>
        <p:sp>
          <p:nvSpPr>
            <p:cNvPr id="235" name="Shape 235"/>
            <p:cNvSpPr/>
            <p:nvPr/>
          </p:nvSpPr>
          <p:spPr>
            <a:xfrm>
              <a:off y="-431800" x="6349"/>
              <a:ext cy="3854354" cx="4748270"/>
            </a:xfrm>
            <a:prstGeom prst="rect">
              <a:avLst/>
            </a:prstGeom>
            <a:blipFill>
              <a:blip r:embed="rId5"/>
              <a:stretch>
                <a:fillRect/>
              </a:stretch>
            </a:blipFill>
          </p:spPr>
        </p:sp>
      </p:grpSp>
      <p:grpSp>
        <p:nvGrpSpPr>
          <p:cNvPr id="236" name="Shape 236"/>
          <p:cNvGrpSpPr/>
          <p:nvPr/>
        </p:nvGrpSpPr>
        <p:grpSpPr>
          <a:xfrm>
            <a:off y="2997211" x="14843126"/>
            <a:ext cy="3860722" cx="4754618"/>
            <a:chOff y="-431800" x="0"/>
            <a:chExt cy="3860722" cx="4754618"/>
          </a:xfrm>
        </p:grpSpPr>
        <p:sp>
          <p:nvSpPr>
            <p:cNvPr id="237" name="Shape 237"/>
            <p:cNvSpPr/>
            <p:nvPr/>
          </p:nvSpPr>
          <p:spPr>
            <a:xfrm>
              <a:off y="6349" x="0"/>
              <a:ext cy="3422573" cx="4748274"/>
            </a:xfrm>
            <a:custGeom>
              <a:pathLst>
                <a:path w="21600" extrusionOk="0" h="21600">
                  <a:moveTo>
                    <a:pt y="0" x="0"/>
                  </a:moveTo>
                  <a:lnTo>
                    <a:pt y="0" x="21599"/>
                  </a:lnTo>
                  <a:lnTo>
                    <a:pt y="21600" x="21599"/>
                  </a:lnTo>
                  <a:lnTo>
                    <a:pt y="21600" x="0"/>
                  </a:lnTo>
                  <a:close/>
                </a:path>
              </a:pathLst>
            </a:custGeom>
            <a:solidFill>
              <a:srgbClr val="000921"/>
            </a:solidFill>
            <a:ln w="12700" cap="flat">
              <a:solidFill>
                <a:srgbClr val="FFFFFF"/>
              </a:solidFill>
              <a:prstDash val="solid"/>
              <a:miter/>
              <a:headEnd w="med" len="med" type="none"/>
              <a:tailEnd w="med" len="med" type="none"/>
            </a:ln>
          </p:spPr>
          <p:txBody>
            <a:bodyPr bIns="0" rIns="0" lIns="0" tIns="0" anchor="ctr" anchorCtr="0">
              <a:noAutofit/>
            </a:bodyPr>
            <a:lstStyle/>
            <a:p/>
          </p:txBody>
        </p:sp>
        <p:sp>
          <p:nvSpPr>
            <p:cNvPr id="238" name="Shape 238"/>
            <p:cNvSpPr/>
            <p:nvPr/>
          </p:nvSpPr>
          <p:spPr>
            <a:xfrm>
              <a:off y="-431800" x="6350"/>
              <a:ext cy="3854354" cx="4748268"/>
            </a:xfrm>
            <a:prstGeom prst="rect">
              <a:avLst/>
            </a:prstGeom>
            <a:blipFill>
              <a:blip r:embed="rId6"/>
              <a:stretch>
                <a:fillRect/>
              </a:stretch>
            </a:blipFill>
          </p:spPr>
        </p:sp>
      </p:gr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0000" lang="en-US" i="0">
                <a:solidFill>
                  <a:srgbClr val="FFFFFF"/>
                </a:solidFill>
                <a:latin typeface="Helvetica Neue"/>
                <a:ea typeface="Helvetica Neue"/>
                <a:cs typeface="Helvetica Neue"/>
                <a:sym typeface="Helvetica Neue"/>
              </a:rPr>
              <a:t>Reforecast Tool Skill - Precip - Reliability</a:t>
            </a:r>
          </a:p>
        </p:txBody>
      </p:sp>
      <p:cxnSp>
        <p:nvCxnSpPr>
          <p:cNvPr id="244" name="Shape 244"/>
          <p:cNvCxnSpPr/>
          <p:nvPr/>
        </p:nvCxnSpPr>
        <p:spPr>
          <a:xfrm>
            <a:off y="2070100" x="539750"/>
            <a:ext cy="23699" cx="23302800"/>
          </a:xfrm>
          <a:prstGeom prst="straightConnector1">
            <a:avLst/>
          </a:prstGeom>
          <a:noFill/>
          <a:ln w="12700" cap="flat">
            <a:solidFill>
              <a:srgbClr val="FFFFFF"/>
            </a:solidFill>
            <a:prstDash val="solid"/>
            <a:round/>
            <a:headEnd w="med" len="med" type="none"/>
            <a:tailEnd w="med" len="med" type="none"/>
          </a:ln>
        </p:spPr>
      </p:cxnSp>
      <p:sp>
        <p:nvSpPr>
          <p:cNvPr id="245" name="Shape 245"/>
          <p:cNvSpPr/>
          <p:nvPr/>
        </p:nvSpPr>
        <p:spPr>
          <a:xfrm>
            <a:off y="2320925" x="539750"/>
            <a:ext cy="11182350" cx="19218277"/>
          </a:xfrm>
          <a:prstGeom prst="rect">
            <a:avLst/>
          </a:prstGeom>
          <a:blipFill>
            <a:blip r:embed="rId3"/>
            <a:stretch>
              <a:fillRect/>
            </a:stretch>
          </a:blipFill>
        </p:spPr>
      </p:sp>
      <p:sp>
        <p:nvSpPr>
          <p:cNvPr id="246" name="Shape 246"/>
          <p:cNvSpPr/>
          <p:nvPr/>
        </p:nvSpPr>
        <p:spPr>
          <a:xfrm>
            <a:off y="2320925" x="13479462"/>
            <a:ext cy="10445750" cx="10363200"/>
          </a:xfrm>
          <a:prstGeom prst="rect">
            <a:avLst/>
          </a:prstGeom>
          <a:blipFill>
            <a:blip r:embed="rId4"/>
            <a:stretch>
              <a:fillRect/>
            </a:stretch>
          </a:blipFill>
        </p:spPr>
      </p:sp>
      <p:grpSp>
        <p:nvGrpSpPr>
          <p:cNvPr id="247" name="Shape 247"/>
          <p:cNvGrpSpPr/>
          <p:nvPr/>
        </p:nvGrpSpPr>
        <p:grpSpPr>
          <a:xfrm>
            <a:off y="2889261" x="1890714"/>
            <a:ext cy="3860723" cx="4754619"/>
            <a:chOff y="-431800" x="0"/>
            <a:chExt cy="3860723" cx="4754619"/>
          </a:xfrm>
        </p:grpSpPr>
        <p:sp>
          <p:nvSpPr>
            <p:cNvPr id="248" name="Shape 248"/>
            <p:cNvSpPr/>
            <p:nvPr/>
          </p:nvSpPr>
          <p:spPr>
            <a:xfrm>
              <a:off y="6350" x="0"/>
              <a:ext cy="3422573" cx="4748274"/>
            </a:xfrm>
            <a:custGeom>
              <a:pathLst>
                <a:path w="21600" extrusionOk="0" h="21600">
                  <a:moveTo>
                    <a:pt y="0" x="0"/>
                  </a:moveTo>
                  <a:lnTo>
                    <a:pt y="0" x="21599"/>
                  </a:lnTo>
                  <a:lnTo>
                    <a:pt y="21600" x="21599"/>
                  </a:lnTo>
                  <a:lnTo>
                    <a:pt y="21600" x="0"/>
                  </a:lnTo>
                  <a:close/>
                </a:path>
              </a:pathLst>
            </a:custGeom>
            <a:solidFill>
              <a:srgbClr val="000921"/>
            </a:solidFill>
            <a:ln w="12700" cap="flat">
              <a:solidFill>
                <a:srgbClr val="FFFFFF"/>
              </a:solidFill>
              <a:prstDash val="solid"/>
              <a:miter/>
              <a:headEnd w="med" len="med" type="none"/>
              <a:tailEnd w="med" len="med" type="none"/>
            </a:ln>
          </p:spPr>
          <p:txBody>
            <a:bodyPr bIns="0" rIns="0" lIns="0" tIns="0" anchor="ctr" anchorCtr="0">
              <a:noAutofit/>
            </a:bodyPr>
            <a:lstStyle/>
            <a:p/>
          </p:txBody>
        </p:sp>
        <p:sp>
          <p:nvSpPr>
            <p:cNvPr id="249" name="Shape 249"/>
            <p:cNvSpPr/>
            <p:nvPr/>
          </p:nvSpPr>
          <p:spPr>
            <a:xfrm>
              <a:off y="-431800" x="6349"/>
              <a:ext cy="3854354" cx="4748270"/>
            </a:xfrm>
            <a:prstGeom prst="rect">
              <a:avLst/>
            </a:prstGeom>
            <a:blipFill>
              <a:blip r:embed="rId5"/>
              <a:stretch>
                <a:fillRect/>
              </a:stretch>
            </a:blipFill>
          </p:spPr>
        </p:sp>
      </p:grpSp>
      <p:grpSp>
        <p:nvGrpSpPr>
          <p:cNvPr id="250" name="Shape 250"/>
          <p:cNvGrpSpPr/>
          <p:nvPr/>
        </p:nvGrpSpPr>
        <p:grpSpPr>
          <a:xfrm>
            <a:off y="2997211" x="15003464"/>
            <a:ext cy="3860723" cx="4754619"/>
            <a:chOff y="-431800" x="0"/>
            <a:chExt cy="3860723" cx="4754619"/>
          </a:xfrm>
        </p:grpSpPr>
        <p:sp>
          <p:nvSpPr>
            <p:cNvPr id="251" name="Shape 251"/>
            <p:cNvSpPr/>
            <p:nvPr/>
          </p:nvSpPr>
          <p:spPr>
            <a:xfrm>
              <a:off y="6350" x="0"/>
              <a:ext cy="3422573" cx="4748274"/>
            </a:xfrm>
            <a:custGeom>
              <a:pathLst>
                <a:path w="21600" extrusionOk="0" h="21600">
                  <a:moveTo>
                    <a:pt y="0" x="0"/>
                  </a:moveTo>
                  <a:lnTo>
                    <a:pt y="0" x="21599"/>
                  </a:lnTo>
                  <a:lnTo>
                    <a:pt y="21600" x="21599"/>
                  </a:lnTo>
                  <a:lnTo>
                    <a:pt y="21600" x="0"/>
                  </a:lnTo>
                  <a:close/>
                </a:path>
              </a:pathLst>
            </a:custGeom>
            <a:solidFill>
              <a:srgbClr val="000921"/>
            </a:solidFill>
            <a:ln w="12700" cap="flat">
              <a:solidFill>
                <a:srgbClr val="FFFFFF"/>
              </a:solidFill>
              <a:prstDash val="solid"/>
              <a:miter/>
              <a:headEnd w="med" len="med" type="none"/>
              <a:tailEnd w="med" len="med" type="none"/>
            </a:ln>
          </p:spPr>
          <p:txBody>
            <a:bodyPr bIns="0" rIns="0" lIns="0" tIns="0" anchor="ctr" anchorCtr="0">
              <a:noAutofit/>
            </a:bodyPr>
            <a:lstStyle/>
            <a:p/>
          </p:txBody>
        </p:sp>
        <p:sp>
          <p:nvSpPr>
            <p:cNvPr id="252" name="Shape 252"/>
            <p:cNvSpPr/>
            <p:nvPr/>
          </p:nvSpPr>
          <p:spPr>
            <a:xfrm>
              <a:off y="-431800" x="6349"/>
              <a:ext cy="3854354" cx="4748270"/>
            </a:xfrm>
            <a:prstGeom prst="rect">
              <a:avLst/>
            </a:prstGeom>
            <a:blipFill>
              <a:blip r:embed="rId6"/>
              <a:stretch>
                <a:fillRect/>
              </a:stretch>
            </a:blipFill>
          </p:spPr>
        </p:sp>
      </p:gr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y="0" x="0"/>
          <a:ext cy="0" cx="0"/>
          <a:chOff y="0" x="0"/>
          <a:chExt cy="0" cx="0"/>
        </a:xfrm>
      </p:grpSpPr>
      <p:sp>
        <p:nvSpPr>
          <p:cNvPr id="257" name="Shape 257"/>
          <p:cNvSpPr txBox="1"/>
          <p:nvPr>
            <p:ph type="title"/>
          </p:nvPr>
        </p:nvSpPr>
        <p:spPr>
          <a:xfrm>
            <a:off y="549275" x="1219200"/>
            <a:ext cy="2286000" cx="21945599"/>
          </a:xfrm>
          <a:prstGeom prst="rect">
            <a:avLst/>
          </a:prstGeom>
          <a:noFill/>
          <a:ln>
            <a:noFill/>
          </a:ln>
        </p:spPr>
        <p:txBody>
          <a:bodyPr bIns="217650" rIns="217650" lIns="217650" tIns="217650" anchor="b" anchorCtr="0">
            <a:noAutofit/>
          </a:bodyPr>
          <a:lstStyle/>
          <a:p>
            <a:pPr algn="l" rtl="0" lvl="0" marR="0" indent="0" marL="0">
              <a:spcBef>
                <a:spcPts val="0"/>
              </a:spcBef>
              <a:spcAft>
                <a:spcPts val="0"/>
              </a:spcAft>
              <a:buClr>
                <a:schemeClr val="lt1"/>
              </a:buClr>
              <a:buSzPct val="25000"/>
              <a:buFont typeface="Arial"/>
              <a:buNone/>
            </a:pPr>
            <a:r>
              <a:rPr lang="en-US">
                <a:solidFill>
                  <a:schemeClr val="lt1"/>
                </a:solidFill>
              </a:rPr>
              <a:t>Sensitivity Study </a:t>
            </a:r>
            <a:r>
              <a:rPr strike="noStrike" u="none" b="1" cap="none" baseline="0" sz="8600" lang="en-US" i="0">
                <a:solidFill>
                  <a:schemeClr val="lt1"/>
                </a:solidFill>
                <a:latin typeface="Arial"/>
                <a:ea typeface="Arial"/>
                <a:cs typeface="Arial"/>
                <a:sym typeface="Arial"/>
              </a:rPr>
              <a:t>Goals</a:t>
            </a:r>
          </a:p>
        </p:txBody>
      </p:sp>
      <p:sp>
        <p:nvSpPr>
          <p:cNvPr id="258" name="Shape 258"/>
          <p:cNvSpPr txBox="1"/>
          <p:nvPr>
            <p:ph idx="1" type="body"/>
          </p:nvPr>
        </p:nvSpPr>
        <p:spPr>
          <a:xfrm>
            <a:off y="3200400" x="1219200"/>
            <a:ext cy="9934575" cx="21945599"/>
          </a:xfrm>
          <a:prstGeom prst="rect">
            <a:avLst/>
          </a:prstGeom>
          <a:noFill/>
          <a:ln>
            <a:noFill/>
          </a:ln>
        </p:spPr>
        <p:txBody>
          <a:bodyPr bIns="217650" rIns="217650" lIns="217650" tIns="217650" anchor="t" anchorCtr="0">
            <a:noAutofit/>
          </a:bodyPr>
          <a:lstStyle/>
          <a:p>
            <a:pPr algn="l" rtl="0" lvl="0" marR="0" indent="-776288" marL="776288">
              <a:spcBef>
                <a:spcPts val="0"/>
              </a:spcBef>
              <a:spcAft>
                <a:spcPts val="0"/>
              </a:spcAft>
              <a:buClr>
                <a:schemeClr val="lt1"/>
              </a:buClr>
              <a:buSzPct val="100000"/>
              <a:buFont typeface="Helvetica Neue"/>
              <a:buChar char="•"/>
            </a:pPr>
            <a:r>
              <a:rPr strike="noStrike" u="none" b="0" cap="none" baseline="0" sz="6000" lang="en-US" i="0">
                <a:solidFill>
                  <a:schemeClr val="lt1"/>
                </a:solidFill>
                <a:latin typeface="Helvetica Neue"/>
                <a:ea typeface="Helvetica Neue"/>
                <a:cs typeface="Helvetica Neue"/>
                <a:sym typeface="Helvetica Neue"/>
              </a:rPr>
              <a:t>Determine the impact of changing the sampling of reforecasts on the skill of real-time week-2 (days 8-14) calibrated temperature and precipitation forecasts.</a:t>
            </a:r>
          </a:p>
          <a:p>
            <a:pPr algn="l" rtl="0" lvl="0" marR="0" indent="-776288" marL="776288">
              <a:spcBef>
                <a:spcPts val="0"/>
              </a:spcBef>
              <a:spcAft>
                <a:spcPts val="0"/>
              </a:spcAft>
              <a:buClr>
                <a:schemeClr val="lt1"/>
              </a:buClr>
              <a:buSzPct val="100000"/>
              <a:buFont typeface="Helvetica Neue"/>
              <a:buChar char="•"/>
            </a:pPr>
            <a:r>
              <a:rPr strike="noStrike" u="none" b="0" cap="none" baseline="0" sz="6000" lang="en-US" i="0">
                <a:solidFill>
                  <a:schemeClr val="lt1"/>
                </a:solidFill>
                <a:latin typeface="Helvetica Neue"/>
                <a:ea typeface="Helvetica Neue"/>
                <a:cs typeface="Helvetica Neue"/>
                <a:sym typeface="Helvetica Neue"/>
              </a:rPr>
              <a:t>Evaluate the skill of different reforecast sampling cases using various skill scores.</a:t>
            </a:r>
          </a:p>
          <a:p>
            <a:pPr algn="l" rtl="0" lvl="0" marR="0" indent="-776288" marL="776288">
              <a:spcBef>
                <a:spcPts val="0"/>
              </a:spcBef>
              <a:spcAft>
                <a:spcPts val="0"/>
              </a:spcAft>
              <a:buClr>
                <a:schemeClr val="lt1"/>
              </a:buClr>
              <a:buSzPct val="100000"/>
              <a:buFont typeface="Helvetica Neue"/>
              <a:buChar char="•"/>
            </a:pPr>
            <a:r>
              <a:rPr strike="noStrike" u="none" b="0" cap="none" baseline="0" sz="6000" lang="en-US" i="0">
                <a:solidFill>
                  <a:schemeClr val="lt1"/>
                </a:solidFill>
                <a:latin typeface="Helvetica Neue"/>
                <a:ea typeface="Helvetica Neue"/>
                <a:cs typeface="Helvetica Neue"/>
                <a:sym typeface="Helvetica Neue"/>
              </a:rPr>
              <a:t>Find optimal reforecast sampling case(s) that maximized forecast scores, while reducing resources needed for producing a reforecast dataset.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y="0" x="0"/>
          <a:ext cy="0" cx="0"/>
          <a:chOff y="0" x="0"/>
          <a:chExt cy="0" cx="0"/>
        </a:xfrm>
      </p:grpSpPr>
      <p:sp>
        <p:nvSpPr>
          <p:cNvPr id="263" name="Shape 263"/>
          <p:cNvSpPr/>
          <p:nvPr/>
        </p:nvSpPr>
        <p:spPr>
          <a:xfrm>
            <a:off y="2809875" x="8453438"/>
            <a:ext cy="5272088" cx="7589836"/>
          </a:xfrm>
          <a:prstGeom prst="rect">
            <a:avLst/>
          </a:prstGeom>
          <a:blipFill>
            <a:blip r:embed="rId3"/>
            <a:stretch>
              <a:fillRect/>
            </a:stretch>
          </a:blipFill>
        </p:spPr>
      </p:sp>
      <p:sp>
        <p:nvSpPr>
          <p:cNvPr id="264" name="Shape 264"/>
          <p:cNvSpPr/>
          <p:nvPr/>
        </p:nvSpPr>
        <p:spPr>
          <a:xfrm>
            <a:off y="2801938" x="16260762"/>
            <a:ext cy="5287961" cx="7589835"/>
          </a:xfrm>
          <a:prstGeom prst="rect">
            <a:avLst/>
          </a:prstGeom>
          <a:blipFill>
            <a:blip r:embed="rId4"/>
            <a:stretch>
              <a:fillRect/>
            </a:stretch>
          </a:blipFill>
        </p:spPr>
      </p:sp>
      <p:sp>
        <p:nvSpPr>
          <p:cNvPr id="265" name="Shape 265"/>
          <p:cNvSpPr/>
          <p:nvPr/>
        </p:nvSpPr>
        <p:spPr>
          <a:xfrm>
            <a:off y="2822575" x="609600"/>
            <a:ext cy="5267324" cx="7589839"/>
          </a:xfrm>
          <a:prstGeom prst="rect">
            <a:avLst/>
          </a:prstGeom>
          <a:blipFill>
            <a:blip r:embed="rId5"/>
            <a:stretch>
              <a:fillRect/>
            </a:stretch>
          </a:blipFill>
        </p:spPr>
      </p:sp>
      <p:sp>
        <p:nvSpPr>
          <p:cNvPr id="266" name="Shape 266"/>
          <p:cNvSpPr txBox="1"/>
          <p:nvPr/>
        </p:nvSpPr>
        <p:spPr>
          <a:xfrm>
            <a:off y="2803525" x="719137"/>
            <a:ext cy="953999" cx="7480200"/>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 training years</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(6 members, 1 run/week)</a:t>
            </a:r>
          </a:p>
        </p:txBody>
      </p:sp>
      <p:sp>
        <p:nvSpPr>
          <p:cNvPr id="267" name="Shape 267"/>
          <p:cNvSpPr txBox="1"/>
          <p:nvPr/>
        </p:nvSpPr>
        <p:spPr>
          <a:xfrm>
            <a:off y="2736850" x="8521700"/>
            <a:ext cy="953999" cx="7480200"/>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 Ensemble Members</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(26 years, 1 run/week)</a:t>
            </a:r>
          </a:p>
        </p:txBody>
      </p:sp>
      <p:sp>
        <p:nvSpPr>
          <p:cNvPr id="268" name="Shape 268"/>
          <p:cNvSpPr txBox="1"/>
          <p:nvPr/>
        </p:nvSpPr>
        <p:spPr>
          <a:xfrm>
            <a:off y="2762250" x="16316325"/>
            <a:ext cy="953999" cx="7480200"/>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model run frequency</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(26 years, 11 members)</a:t>
            </a:r>
          </a:p>
        </p:txBody>
      </p:sp>
      <p:sp>
        <p:nvSpPr>
          <p:cNvPr id="269" name="Shape 269"/>
          <p:cNvSpPr txBox="1"/>
          <p:nvPr/>
        </p:nvSpPr>
        <p:spPr>
          <a:xfrm>
            <a:off y="8839200" x="673100"/>
            <a:ext cy="1938299" cx="7480200"/>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z="4000" lang="en-US">
                <a:solidFill>
                  <a:srgbClr val="FFFFFF"/>
                </a:solidFill>
                <a:latin typeface="Helvetica Neue"/>
                <a:ea typeface="Helvetica Neue"/>
                <a:cs typeface="Helvetica Neue"/>
                <a:sym typeface="Helvetica Neue"/>
              </a:rPr>
              <a:t>Model</a:t>
            </a:r>
            <a:r>
              <a:rPr strike="noStrike" u="none" b="0" cap="none" baseline="0" sz="4000" lang="en-US" i="0">
                <a:solidFill>
                  <a:srgbClr val="FFFFFF"/>
                </a:solidFill>
                <a:latin typeface="Helvetica Neue"/>
                <a:ea typeface="Helvetica Neue"/>
                <a:cs typeface="Helvetica Neue"/>
                <a:sym typeface="Helvetica Neue"/>
              </a:rPr>
              <a:t> becomes more overconfident with decreasing training years</a:t>
            </a:r>
          </a:p>
        </p:txBody>
      </p:sp>
      <p:sp>
        <p:nvSpPr>
          <p:cNvPr id="270" name="Shape 270"/>
          <p:cNvSpPr txBox="1"/>
          <p:nvPr/>
        </p:nvSpPr>
        <p:spPr>
          <a:xfrm>
            <a:off y="8839200" x="8507413"/>
            <a:ext cy="4400699" cx="7480200"/>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3-member ensemble has best reliability through 80% probabilities</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Except for a single-member ensemble, model becomes more overconfident with </a:t>
            </a:r>
            <a:r>
              <a:rPr sz="4000" lang="en-US" i="1">
                <a:solidFill>
                  <a:srgbClr val="FFFFFF"/>
                </a:solidFill>
                <a:latin typeface="Helvetica Neue"/>
                <a:ea typeface="Helvetica Neue"/>
                <a:cs typeface="Helvetica Neue"/>
                <a:sym typeface="Helvetica Neue"/>
              </a:rPr>
              <a:t>increasing</a:t>
            </a:r>
            <a:r>
              <a:rPr strike="noStrike" u="none" b="0" cap="none" baseline="0" sz="4000" lang="en-US" i="0">
                <a:solidFill>
                  <a:srgbClr val="FFFFFF"/>
                </a:solidFill>
                <a:latin typeface="Helvetica Neue"/>
                <a:ea typeface="Helvetica Neue"/>
                <a:cs typeface="Helvetica Neue"/>
                <a:sym typeface="Helvetica Neue"/>
              </a:rPr>
              <a:t> members</a:t>
            </a:r>
          </a:p>
        </p:txBody>
      </p:sp>
      <p:sp>
        <p:nvSpPr>
          <p:cNvPr id="271" name="Shape 271"/>
          <p:cNvSpPr txBox="1"/>
          <p:nvPr/>
        </p:nvSpPr>
        <p:spPr>
          <a:xfrm>
            <a:off y="8839200" x="16260762"/>
            <a:ext cy="3170099" cx="7480200"/>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Negligible difference in reliability when decreasing to 2 runs per week</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More overconfident for 1 run per week</a:t>
            </a:r>
          </a:p>
        </p:txBody>
      </p:sp>
      <p:sp>
        <p:nvSpPr>
          <p:cNvPr id="272" name="Shape 272"/>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9700" lang="en-US" i="0">
                <a:solidFill>
                  <a:srgbClr val="FFFFFF"/>
                </a:solidFill>
                <a:latin typeface="Helvetica Neue"/>
                <a:ea typeface="Helvetica Neue"/>
                <a:cs typeface="Helvetica Neue"/>
                <a:sym typeface="Helvetica Neue"/>
              </a:rPr>
              <a:t>Sensitivity Study – Reliability - Precip</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y="0" x="0"/>
          <a:ext cy="0" cx="0"/>
          <a:chOff y="0" x="0"/>
          <a:chExt cy="0" cx="0"/>
        </a:xfrm>
      </p:grpSpPr>
      <p:sp>
        <p:nvSpPr>
          <p:cNvPr id="277" name="Shape 277"/>
          <p:cNvSpPr txBox="1"/>
          <p:nvPr>
            <p:ph type="title"/>
          </p:nvPr>
        </p:nvSpPr>
        <p:spPr>
          <a:xfrm>
            <a:off y="0" x="539750"/>
            <a:ext cy="2082899" cx="23304599"/>
          </a:xfrm>
          <a:prstGeom prst="rect">
            <a:avLst/>
          </a:prstGeom>
        </p:spPr>
        <p:txBody>
          <a:bodyPr bIns="91425" rIns="91425" lIns="91425" tIns="91425" anchor="ctr" anchorCtr="0">
            <a:noAutofit/>
          </a:bodyPr>
          <a:lstStyle/>
          <a:p>
            <a:pPr rtl="0" lvl="0">
              <a:buNone/>
            </a:pPr>
            <a:r>
              <a:rPr sz="9400" lang="en-US"/>
              <a:t>Week-2 GEFS Reforecast Mean Temp Bias</a:t>
            </a:r>
          </a:p>
        </p:txBody>
      </p:sp>
      <p:sp>
        <p:nvSpPr>
          <p:cNvPr id="278" name="Shape 278"/>
          <p:cNvSpPr/>
          <p:nvPr/>
        </p:nvSpPr>
        <p:spPr>
          <a:xfrm>
            <a:off y="3124200" x="2213387"/>
            <a:ext cy="6553199" cx="8781287"/>
          </a:xfrm>
          <a:prstGeom prst="rect">
            <a:avLst/>
          </a:prstGeom>
          <a:blipFill>
            <a:blip r:embed="rId3"/>
            <a:stretch>
              <a:fillRect/>
            </a:stretch>
          </a:blipFill>
        </p:spPr>
      </p:sp>
      <p:sp>
        <p:nvSpPr>
          <p:cNvPr id="279" name="Shape 279"/>
          <p:cNvSpPr/>
          <p:nvPr/>
        </p:nvSpPr>
        <p:spPr>
          <a:xfrm>
            <a:off y="3124200" x="13795737"/>
            <a:ext cy="6553196" cx="8781283"/>
          </a:xfrm>
          <a:prstGeom prst="rect">
            <a:avLst/>
          </a:prstGeom>
          <a:blipFill>
            <a:blip r:embed="rId4"/>
            <a:stretch>
              <a:fillRect/>
            </a:stretch>
          </a:blipFill>
        </p:spPr>
      </p:sp>
      <p:sp>
        <p:nvSpPr>
          <p:cNvPr id="280" name="Shape 280"/>
          <p:cNvSpPr txBox="1"/>
          <p:nvPr/>
        </p:nvSpPr>
        <p:spPr>
          <a:xfrm>
            <a:off y="1752600" x="1422400"/>
            <a:ext cy="1371599" cx="10363200"/>
          </a:xfrm>
          <a:prstGeom prst="rect">
            <a:avLst/>
          </a:prstGeom>
          <a:noFill/>
          <a:ln>
            <a:noFill/>
          </a:ln>
        </p:spPr>
        <p:txBody>
          <a:bodyPr bIns="111700" rIns="223475" lIns="223475" tIns="111700" anchor="t" anchorCtr="0">
            <a:noAutofit/>
          </a:bodyPr>
          <a:lstStyle/>
          <a:p>
            <a:pPr algn="ctr" rtl="0" lvl="0" marR="0" indent="0" marL="0">
              <a:lnSpc>
                <a:spcPct val="80000"/>
              </a:lnSpc>
              <a:spcBef>
                <a:spcPts val="0"/>
              </a:spcBef>
              <a:buClr>
                <a:schemeClr val="dk1"/>
              </a:buClr>
              <a:buSzPct val="25000"/>
              <a:buFont typeface="Calibri"/>
              <a:buNone/>
            </a:pPr>
            <a:r>
              <a:rPr strike="noStrike" u="none" b="1" cap="none" baseline="0" sz="3600" lang="en-US" i="0">
                <a:solidFill>
                  <a:schemeClr val="lt1"/>
                </a:solidFill>
                <a:latin typeface="Helvetica Neue"/>
                <a:ea typeface="Helvetica Neue"/>
                <a:cs typeface="Helvetica Neue"/>
                <a:sym typeface="Helvetica Neue"/>
              </a:rPr>
              <a:t>DEC-JAN</a:t>
            </a:r>
          </a:p>
          <a:p>
            <a:pPr algn="ctr" rtl="0" lvl="0" marR="0" indent="0" marL="0">
              <a:lnSpc>
                <a:spcPct val="80000"/>
              </a:lnSpc>
              <a:spcBef>
                <a:spcPts val="0"/>
              </a:spcBef>
              <a:buClr>
                <a:schemeClr val="dk1"/>
              </a:buClr>
              <a:buSzPct val="25000"/>
              <a:buFont typeface="Calibri"/>
              <a:buNone/>
            </a:pPr>
            <a:r>
              <a:rPr b="1" sz="3600" lang="en-US">
                <a:solidFill>
                  <a:schemeClr val="lt1"/>
                </a:solidFill>
                <a:latin typeface="Helvetica Neue"/>
                <a:ea typeface="Helvetica Neue"/>
                <a:cs typeface="Helvetica Neue"/>
                <a:sym typeface="Helvetica Neue"/>
              </a:rPr>
              <a:t>Ensemble Mean Bias</a:t>
            </a:r>
          </a:p>
        </p:txBody>
      </p:sp>
      <p:sp>
        <p:nvSpPr>
          <p:cNvPr id="281" name="Shape 281"/>
          <p:cNvSpPr txBox="1"/>
          <p:nvPr/>
        </p:nvSpPr>
        <p:spPr>
          <a:xfrm>
            <a:off y="1752600" x="12598400"/>
            <a:ext cy="1371599" cx="11175900"/>
          </a:xfrm>
          <a:prstGeom prst="rect">
            <a:avLst/>
          </a:prstGeom>
          <a:noFill/>
          <a:ln>
            <a:noFill/>
          </a:ln>
        </p:spPr>
        <p:txBody>
          <a:bodyPr bIns="111700" rIns="223475" lIns="223475" tIns="111700" anchor="t" anchorCtr="0">
            <a:noAutofit/>
          </a:bodyPr>
          <a:lstStyle/>
          <a:p>
            <a:pPr algn="ctr" rtl="0" lvl="0" marR="0" indent="0" marL="0">
              <a:lnSpc>
                <a:spcPct val="80000"/>
              </a:lnSpc>
              <a:spcBef>
                <a:spcPts val="0"/>
              </a:spcBef>
              <a:buClr>
                <a:schemeClr val="dk1"/>
              </a:buClr>
              <a:buSzPct val="25000"/>
              <a:buFont typeface="Calibri"/>
              <a:buNone/>
            </a:pPr>
            <a:r>
              <a:rPr strike="noStrike" u="none" b="1" cap="none" baseline="0" sz="3600" lang="en-US" i="0">
                <a:solidFill>
                  <a:schemeClr val="lt1"/>
                </a:solidFill>
                <a:latin typeface="Helvetica Neue"/>
                <a:ea typeface="Helvetica Neue"/>
                <a:cs typeface="Helvetica Neue"/>
                <a:sym typeface="Helvetica Neue"/>
              </a:rPr>
              <a:t>JUL-AUG</a:t>
            </a:r>
          </a:p>
          <a:p>
            <a:pPr algn="ctr" rtl="0" lvl="0" marR="0" indent="0" marL="0">
              <a:lnSpc>
                <a:spcPct val="80000"/>
              </a:lnSpc>
              <a:spcBef>
                <a:spcPts val="0"/>
              </a:spcBef>
              <a:buClr>
                <a:schemeClr val="dk1"/>
              </a:buClr>
              <a:buSzPct val="25000"/>
              <a:buFont typeface="Calibri"/>
              <a:buNone/>
            </a:pPr>
            <a:r>
              <a:rPr b="1" sz="3600" lang="en-US">
                <a:solidFill>
                  <a:schemeClr val="lt1"/>
                </a:solidFill>
                <a:latin typeface="Helvetica Neue"/>
                <a:ea typeface="Helvetica Neue"/>
                <a:cs typeface="Helvetica Neue"/>
                <a:sym typeface="Helvetica Neue"/>
              </a:rPr>
              <a:t>Ensemble Mean Bias</a:t>
            </a:r>
          </a:p>
          <a:p>
            <a:r>
              <a:t/>
            </a:r>
          </a:p>
        </p:txBody>
      </p:sp>
      <p:sp>
        <p:nvSpPr>
          <p:cNvPr id="282" name="Shape 282"/>
          <p:cNvSpPr txBox="1"/>
          <p:nvPr/>
        </p:nvSpPr>
        <p:spPr>
          <a:xfrm>
            <a:off y="9753600" x="1422400"/>
            <a:ext cy="2743199" cx="21945599"/>
          </a:xfrm>
          <a:prstGeom prst="rect">
            <a:avLst/>
          </a:prstGeom>
          <a:noFill/>
          <a:ln>
            <a:noFill/>
          </a:ln>
        </p:spPr>
        <p:txBody>
          <a:bodyPr bIns="111700" rIns="223475" lIns="223475" tIns="111700" anchor="ctr" anchorCtr="0">
            <a:noAutofit/>
          </a:bodyPr>
          <a:lstStyle/>
          <a:p>
            <a:pPr algn="l" rtl="0" lvl="0" marR="0" indent="-838200" marL="838200">
              <a:lnSpc>
                <a:spcPct val="100000"/>
              </a:lnSpc>
              <a:spcBef>
                <a:spcPts val="0"/>
              </a:spcBef>
              <a:spcAft>
                <a:spcPts val="0"/>
              </a:spcAft>
              <a:buClr>
                <a:schemeClr val="lt1"/>
              </a:buClr>
              <a:buSzPct val="100000"/>
              <a:buFont typeface="Helvetica Neue"/>
              <a:buChar char="•"/>
            </a:pPr>
            <a:r>
              <a:rPr strike="noStrike" u="none" b="0" cap="none" baseline="0" sz="4800" lang="en-US" i="0">
                <a:solidFill>
                  <a:schemeClr val="lt1"/>
                </a:solidFill>
                <a:latin typeface="Helvetica Neue"/>
                <a:ea typeface="Helvetica Neue"/>
                <a:cs typeface="Helvetica Neue"/>
                <a:sym typeface="Helvetica Neue"/>
              </a:rPr>
              <a:t>Bias is a large fraction of the variability</a:t>
            </a:r>
          </a:p>
          <a:p>
            <a:pPr algn="l" rtl="0" lvl="0" marR="0" indent="-838200" marL="838200">
              <a:lnSpc>
                <a:spcPct val="100000"/>
              </a:lnSpc>
              <a:spcBef>
                <a:spcPts val="0"/>
              </a:spcBef>
              <a:spcAft>
                <a:spcPts val="0"/>
              </a:spcAft>
              <a:buClr>
                <a:schemeClr val="lt1"/>
              </a:buClr>
              <a:buSzPct val="100000"/>
              <a:buFont typeface="Helvetica Neue"/>
              <a:buChar char="•"/>
            </a:pPr>
            <a:r>
              <a:rPr strike="noStrike" u="none" b="0" cap="none" baseline="0" sz="4800" lang="en-US" i="0">
                <a:solidFill>
                  <a:schemeClr val="lt1"/>
                </a:solidFill>
                <a:latin typeface="Helvetica Neue"/>
                <a:ea typeface="Helvetica Neue"/>
                <a:cs typeface="Helvetica Neue"/>
                <a:sym typeface="Helvetica Neue"/>
              </a:rPr>
              <a:t>Important to correct raw forecasts </a:t>
            </a:r>
          </a:p>
          <a:p>
            <a:pPr algn="l" rtl="0" lvl="0" marR="0" indent="-838200" marL="838200">
              <a:lnSpc>
                <a:spcPct val="100000"/>
              </a:lnSpc>
              <a:spcBef>
                <a:spcPts val="0"/>
              </a:spcBef>
              <a:spcAft>
                <a:spcPts val="0"/>
              </a:spcAft>
              <a:buClr>
                <a:schemeClr val="lt1"/>
              </a:buClr>
              <a:buSzPct val="100000"/>
              <a:buFont typeface="Helvetica Neue"/>
              <a:buChar char="•"/>
            </a:pPr>
            <a:r>
              <a:rPr strike="noStrike" u="none" b="0" cap="none" baseline="0" sz="4800" lang="en-US" i="0">
                <a:solidFill>
                  <a:schemeClr val="lt1"/>
                </a:solidFill>
                <a:latin typeface="Helvetica Neue"/>
                <a:ea typeface="Helvetica Neue"/>
                <a:cs typeface="Helvetica Neue"/>
                <a:sym typeface="Helvetica Neue"/>
              </a:rPr>
              <a:t>Must capture seasonally varying bias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nvSpPr>
        <p:spPr>
          <a:xfrm>
            <a:off y="5943600" x="549275"/>
            <a:ext cy="2082800" cx="233044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z="7200" lang="en-US">
                <a:solidFill>
                  <a:srgbClr val="FFFFFF"/>
                </a:solidFill>
                <a:latin typeface="Helvetica Neue"/>
                <a:ea typeface="Helvetica Neue"/>
                <a:cs typeface="Helvetica Neue"/>
                <a:sym typeface="Helvetica Neue"/>
              </a:rPr>
              <a:t>Reforecast-calibrated</a:t>
            </a:r>
          </a:p>
          <a:p>
            <a:pPr algn="ctr" rtl="0" lvl="0" marR="0" indent="0" marL="0">
              <a:spcBef>
                <a:spcPts val="0"/>
              </a:spcBef>
              <a:spcAft>
                <a:spcPts val="0"/>
              </a:spcAft>
              <a:buSzPct val="25000"/>
              <a:buNone/>
            </a:pPr>
            <a:r>
              <a:rPr strike="noStrike" u="none" b="0" cap="none" baseline="0" sz="7200" lang="en-US" i="0">
                <a:solidFill>
                  <a:srgbClr val="FFFFFF"/>
                </a:solidFill>
                <a:latin typeface="Helvetica Neue"/>
                <a:ea typeface="Helvetica Neue"/>
                <a:cs typeface="Helvetica Neue"/>
                <a:sym typeface="Helvetica Neue"/>
              </a:rPr>
              <a:t>6-10 day and 8-14 day Temp and Precip </a:t>
            </a:r>
            <a:r>
              <a:rPr sz="7200" lang="en-US">
                <a:solidFill>
                  <a:srgbClr val="FFFFFF"/>
                </a:solidFill>
                <a:latin typeface="Helvetica Neue"/>
                <a:ea typeface="Helvetica Neue"/>
                <a:cs typeface="Helvetica Neue"/>
                <a:sym typeface="Helvetica Neue"/>
              </a:rPr>
              <a:t>Forecasts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y="0" x="0"/>
          <a:ext cy="0" cx="0"/>
          <a:chOff y="0" x="0"/>
          <a:chExt cy="0" cx="0"/>
        </a:xfrm>
      </p:grpSpPr>
      <p:sp>
        <p:nvSpPr>
          <p:cNvPr id="287" name="Shape 287"/>
          <p:cNvSpPr txBox="1"/>
          <p:nvPr>
            <p:ph type="title"/>
          </p:nvPr>
        </p:nvSpPr>
        <p:spPr>
          <a:xfrm>
            <a:off y="76200" x="485400"/>
            <a:ext cy="2082899" cx="23413199"/>
          </a:xfrm>
          <a:prstGeom prst="rect">
            <a:avLst/>
          </a:prstGeom>
        </p:spPr>
        <p:txBody>
          <a:bodyPr bIns="91425" rIns="91425" lIns="91425" tIns="91425" anchor="ctr" anchorCtr="0">
            <a:noAutofit/>
          </a:bodyPr>
          <a:lstStyle/>
          <a:p>
            <a:pPr rtl="0" lvl="0">
              <a:buNone/>
            </a:pPr>
            <a:r>
              <a:rPr sz="7200" lang="en-US"/>
              <a:t>25-year (1985-2010) linear temperature trend standardized by observed weekly variability</a:t>
            </a:r>
          </a:p>
        </p:txBody>
      </p:sp>
      <p:sp>
        <p:nvSpPr>
          <p:cNvPr id="288" name="Shape 288"/>
          <p:cNvSpPr txBox="1"/>
          <p:nvPr/>
        </p:nvSpPr>
        <p:spPr>
          <a:xfrm>
            <a:off y="2362200" x="1422400"/>
            <a:ext cy="1371599" cx="10363200"/>
          </a:xfrm>
          <a:prstGeom prst="rect">
            <a:avLst/>
          </a:prstGeom>
          <a:noFill/>
          <a:ln>
            <a:noFill/>
          </a:ln>
        </p:spPr>
        <p:txBody>
          <a:bodyPr bIns="111700" rIns="223475" lIns="223475" tIns="111700" anchor="t" anchorCtr="0">
            <a:noAutofit/>
          </a:bodyPr>
          <a:lstStyle/>
          <a:p>
            <a:pPr algn="ctr" rtl="0" lvl="0" marR="0" indent="0" marL="0">
              <a:lnSpc>
                <a:spcPct val="80000"/>
              </a:lnSpc>
              <a:spcBef>
                <a:spcPts val="0"/>
              </a:spcBef>
              <a:buClr>
                <a:schemeClr val="dk1"/>
              </a:buClr>
              <a:buSzPct val="25000"/>
              <a:buFont typeface="Calibri"/>
              <a:buNone/>
            </a:pPr>
            <a:r>
              <a:rPr strike="noStrike" u="none" b="1" cap="none" baseline="0" sz="3600" lang="en-US" i="0">
                <a:solidFill>
                  <a:schemeClr val="lt1"/>
                </a:solidFill>
                <a:latin typeface="Helvetica Neue"/>
                <a:ea typeface="Helvetica Neue"/>
                <a:cs typeface="Helvetica Neue"/>
                <a:sym typeface="Helvetica Neue"/>
              </a:rPr>
              <a:t>DEC-JAN</a:t>
            </a:r>
          </a:p>
          <a:p>
            <a:pPr algn="ctr" rtl="0" lvl="0" marR="0" indent="0" marL="0">
              <a:lnSpc>
                <a:spcPct val="80000"/>
              </a:lnSpc>
              <a:spcBef>
                <a:spcPts val="0"/>
              </a:spcBef>
              <a:buClr>
                <a:schemeClr val="dk1"/>
              </a:buClr>
              <a:buSzPct val="25000"/>
              <a:buFont typeface="Calibri"/>
              <a:buNone/>
            </a:pPr>
            <a:r>
              <a:rPr b="1" sz="3600" lang="en-US">
                <a:solidFill>
                  <a:schemeClr val="lt1"/>
                </a:solidFill>
                <a:latin typeface="Helvetica Neue"/>
                <a:ea typeface="Helvetica Neue"/>
                <a:cs typeface="Helvetica Neue"/>
                <a:sym typeface="Helvetica Neue"/>
              </a:rPr>
              <a:t>Standardized Linear Trend</a:t>
            </a:r>
          </a:p>
        </p:txBody>
      </p:sp>
      <p:sp>
        <p:nvSpPr>
          <p:cNvPr id="289" name="Shape 289"/>
          <p:cNvSpPr txBox="1"/>
          <p:nvPr/>
        </p:nvSpPr>
        <p:spPr>
          <a:xfrm>
            <a:off y="2362200" x="12598400"/>
            <a:ext cy="1371599" cx="11175900"/>
          </a:xfrm>
          <a:prstGeom prst="rect">
            <a:avLst/>
          </a:prstGeom>
          <a:noFill/>
          <a:ln>
            <a:noFill/>
          </a:ln>
        </p:spPr>
        <p:txBody>
          <a:bodyPr bIns="111700" rIns="223475" lIns="223475" tIns="111700" anchor="t" anchorCtr="0">
            <a:noAutofit/>
          </a:bodyPr>
          <a:lstStyle/>
          <a:p>
            <a:pPr algn="ctr" rtl="0" lvl="0" marR="0" indent="0" marL="0">
              <a:lnSpc>
                <a:spcPct val="80000"/>
              </a:lnSpc>
              <a:spcBef>
                <a:spcPts val="0"/>
              </a:spcBef>
              <a:buClr>
                <a:schemeClr val="dk1"/>
              </a:buClr>
              <a:buSzPct val="25000"/>
              <a:buFont typeface="Calibri"/>
              <a:buNone/>
            </a:pPr>
            <a:r>
              <a:rPr strike="noStrike" u="none" b="1" cap="none" baseline="0" sz="3600" lang="en-US" i="0">
                <a:solidFill>
                  <a:schemeClr val="lt1"/>
                </a:solidFill>
                <a:latin typeface="Helvetica Neue"/>
                <a:ea typeface="Helvetica Neue"/>
                <a:cs typeface="Helvetica Neue"/>
                <a:sym typeface="Helvetica Neue"/>
              </a:rPr>
              <a:t>JUL-AUG</a:t>
            </a:r>
          </a:p>
          <a:p>
            <a:pPr algn="ctr" rtl="0" lvl="0" marR="0" indent="0" marL="0">
              <a:lnSpc>
                <a:spcPct val="80000"/>
              </a:lnSpc>
              <a:spcBef>
                <a:spcPts val="0"/>
              </a:spcBef>
              <a:buClr>
                <a:schemeClr val="dk1"/>
              </a:buClr>
              <a:buSzPct val="25000"/>
              <a:buFont typeface="Calibri"/>
              <a:buNone/>
            </a:pPr>
            <a:r>
              <a:rPr b="1" sz="3600" lang="en-US">
                <a:solidFill>
                  <a:schemeClr val="lt1"/>
                </a:solidFill>
                <a:latin typeface="Helvetica Neue"/>
                <a:ea typeface="Helvetica Neue"/>
                <a:cs typeface="Helvetica Neue"/>
                <a:sym typeface="Helvetica Neue"/>
              </a:rPr>
              <a:t>Standardized Linear Trend</a:t>
            </a:r>
          </a:p>
          <a:p>
            <a:r>
              <a:t/>
            </a:r>
          </a:p>
        </p:txBody>
      </p:sp>
      <p:sp>
        <p:nvSpPr>
          <p:cNvPr id="290" name="Shape 290"/>
          <p:cNvSpPr txBox="1"/>
          <p:nvPr/>
        </p:nvSpPr>
        <p:spPr>
          <a:xfrm>
            <a:off y="10287000" x="1422400"/>
            <a:ext cy="2743199" cx="21945599"/>
          </a:xfrm>
          <a:prstGeom prst="rect">
            <a:avLst/>
          </a:prstGeom>
          <a:noFill/>
          <a:ln>
            <a:noFill/>
          </a:ln>
        </p:spPr>
        <p:txBody>
          <a:bodyPr bIns="111700" rIns="223475" lIns="223475" tIns="111700" anchor="ctr" anchorCtr="0">
            <a:noAutofit/>
          </a:bodyPr>
          <a:lstStyle/>
          <a:p>
            <a:pPr algn="l" rtl="0" lvl="0" marR="0" indent="-838200" marL="838200">
              <a:lnSpc>
                <a:spcPct val="100000"/>
              </a:lnSpc>
              <a:spcBef>
                <a:spcPts val="0"/>
              </a:spcBef>
              <a:spcAft>
                <a:spcPts val="0"/>
              </a:spcAft>
              <a:buClr>
                <a:schemeClr val="lt1"/>
              </a:buClr>
              <a:buSzPct val="100000"/>
              <a:buFont typeface="Helvetica Neue"/>
              <a:buChar char="•"/>
            </a:pPr>
            <a:r>
              <a:rPr sz="4800" lang="en-US">
                <a:solidFill>
                  <a:schemeClr val="lt1"/>
                </a:solidFill>
                <a:latin typeface="Helvetica Neue"/>
                <a:ea typeface="Helvetica Neue"/>
                <a:cs typeface="Helvetica Neue"/>
                <a:sym typeface="Helvetica Neue"/>
              </a:rPr>
              <a:t>Trend shifts weekly temperature anomalies by more than 2 tercile categories in some areas.</a:t>
            </a:r>
          </a:p>
        </p:txBody>
      </p:sp>
      <p:sp>
        <p:nvSpPr>
          <p:cNvPr id="291" name="Shape 291"/>
          <p:cNvSpPr/>
          <p:nvPr/>
        </p:nvSpPr>
        <p:spPr>
          <a:xfrm>
            <a:off y="3733800" x="2213362"/>
            <a:ext cy="6553199" cx="8781275"/>
          </a:xfrm>
          <a:prstGeom prst="rect">
            <a:avLst/>
          </a:prstGeom>
          <a:blipFill>
            <a:blip r:embed="rId3"/>
            <a:stretch>
              <a:fillRect/>
            </a:stretch>
          </a:blipFill>
        </p:spPr>
      </p:sp>
      <p:sp>
        <p:nvSpPr>
          <p:cNvPr id="292" name="Shape 292"/>
          <p:cNvSpPr/>
          <p:nvPr/>
        </p:nvSpPr>
        <p:spPr>
          <a:xfrm>
            <a:off y="3733800" x="13795712"/>
            <a:ext cy="6553199" cx="8781275"/>
          </a:xfrm>
          <a:prstGeom prst="rect">
            <a:avLst/>
          </a:prstGeom>
          <a:blipFill>
            <a:blip r:embed="rId4"/>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txBox="1"/>
          <p:nvPr>
            <p:ph type="title"/>
          </p:nvPr>
        </p:nvSpPr>
        <p:spPr>
          <a:xfrm>
            <a:off y="76200" x="485400"/>
            <a:ext cy="2082899" cx="23413199"/>
          </a:xfrm>
          <a:prstGeom prst="rect">
            <a:avLst/>
          </a:prstGeom>
        </p:spPr>
        <p:txBody>
          <a:bodyPr bIns="91425" rIns="91425" lIns="91425" tIns="91425" anchor="ctr" anchorCtr="0">
            <a:noAutofit/>
          </a:bodyPr>
          <a:lstStyle/>
          <a:p>
            <a:pPr rtl="0" lvl="0">
              <a:buNone/>
            </a:pPr>
            <a:r>
              <a:rPr sz="7200" lang="en-US"/>
              <a:t>Model bias is changing with changing background climate state</a:t>
            </a:r>
          </a:p>
        </p:txBody>
      </p:sp>
      <p:sp>
        <p:nvSpPr>
          <p:cNvPr id="298" name="Shape 298"/>
          <p:cNvSpPr txBox="1"/>
          <p:nvPr/>
        </p:nvSpPr>
        <p:spPr>
          <a:xfrm>
            <a:off y="2362200" x="1422400"/>
            <a:ext cy="1371599" cx="10363200"/>
          </a:xfrm>
          <a:prstGeom prst="rect">
            <a:avLst/>
          </a:prstGeom>
          <a:noFill/>
          <a:ln>
            <a:noFill/>
          </a:ln>
        </p:spPr>
        <p:txBody>
          <a:bodyPr bIns="111700" rIns="223475" lIns="223475" tIns="111700" anchor="t" anchorCtr="0">
            <a:noAutofit/>
          </a:bodyPr>
          <a:lstStyle/>
          <a:p>
            <a:pPr algn="ctr" rtl="0" lvl="0" marR="0" indent="0" marL="0">
              <a:lnSpc>
                <a:spcPct val="80000"/>
              </a:lnSpc>
              <a:spcBef>
                <a:spcPts val="0"/>
              </a:spcBef>
              <a:buClr>
                <a:schemeClr val="dk1"/>
              </a:buClr>
              <a:buSzPct val="25000"/>
              <a:buFont typeface="Calibri"/>
              <a:buNone/>
            </a:pPr>
            <a:r>
              <a:rPr strike="noStrike" u="none" b="1" cap="none" baseline="0" sz="3600" lang="en-US" i="0">
                <a:solidFill>
                  <a:schemeClr val="lt1"/>
                </a:solidFill>
                <a:latin typeface="Helvetica Neue"/>
                <a:ea typeface="Helvetica Neue"/>
                <a:cs typeface="Helvetica Neue"/>
                <a:sym typeface="Helvetica Neue"/>
              </a:rPr>
              <a:t>DEC-JAN</a:t>
            </a:r>
          </a:p>
          <a:p>
            <a:pPr algn="ctr" rtl="0" lvl="0" marR="0" indent="0" marL="0">
              <a:lnSpc>
                <a:spcPct val="80000"/>
              </a:lnSpc>
              <a:spcBef>
                <a:spcPts val="0"/>
              </a:spcBef>
              <a:buClr>
                <a:schemeClr val="dk1"/>
              </a:buClr>
              <a:buSzPct val="25000"/>
              <a:buFont typeface="Calibri"/>
              <a:buNone/>
            </a:pPr>
            <a:r>
              <a:rPr b="1" sz="3600" lang="en-US">
                <a:solidFill>
                  <a:schemeClr val="lt1"/>
                </a:solidFill>
                <a:latin typeface="Helvetica Neue"/>
                <a:ea typeface="Helvetica Neue"/>
                <a:cs typeface="Helvetica Neue"/>
                <a:sym typeface="Helvetica Neue"/>
              </a:rPr>
              <a:t>Standardized Trend of Mean Bias</a:t>
            </a:r>
          </a:p>
        </p:txBody>
      </p:sp>
      <p:sp>
        <p:nvSpPr>
          <p:cNvPr id="299" name="Shape 299"/>
          <p:cNvSpPr txBox="1"/>
          <p:nvPr/>
        </p:nvSpPr>
        <p:spPr>
          <a:xfrm>
            <a:off y="2362200" x="12598400"/>
            <a:ext cy="1371599" cx="11175900"/>
          </a:xfrm>
          <a:prstGeom prst="rect">
            <a:avLst/>
          </a:prstGeom>
          <a:noFill/>
          <a:ln>
            <a:noFill/>
          </a:ln>
        </p:spPr>
        <p:txBody>
          <a:bodyPr bIns="111700" rIns="223475" lIns="223475" tIns="111700" anchor="t" anchorCtr="0">
            <a:noAutofit/>
          </a:bodyPr>
          <a:lstStyle/>
          <a:p>
            <a:pPr algn="ctr" rtl="0" lvl="0" marR="0" indent="0" marL="0">
              <a:lnSpc>
                <a:spcPct val="80000"/>
              </a:lnSpc>
              <a:spcBef>
                <a:spcPts val="0"/>
              </a:spcBef>
              <a:buClr>
                <a:schemeClr val="dk1"/>
              </a:buClr>
              <a:buSzPct val="25000"/>
              <a:buFont typeface="Calibri"/>
              <a:buNone/>
            </a:pPr>
            <a:r>
              <a:rPr strike="noStrike" u="none" b="1" cap="none" baseline="0" sz="3600" lang="en-US" i="0">
                <a:solidFill>
                  <a:schemeClr val="lt1"/>
                </a:solidFill>
                <a:latin typeface="Helvetica Neue"/>
                <a:ea typeface="Helvetica Neue"/>
                <a:cs typeface="Helvetica Neue"/>
                <a:sym typeface="Helvetica Neue"/>
              </a:rPr>
              <a:t>JUL-AUG</a:t>
            </a:r>
          </a:p>
          <a:p>
            <a:pPr algn="ctr" rtl="0" lvl="0" marR="0" indent="0" marL="0">
              <a:lnSpc>
                <a:spcPct val="80000"/>
              </a:lnSpc>
              <a:spcBef>
                <a:spcPts val="0"/>
              </a:spcBef>
              <a:buClr>
                <a:schemeClr val="dk1"/>
              </a:buClr>
              <a:buSzPct val="25000"/>
              <a:buFont typeface="Calibri"/>
              <a:buNone/>
            </a:pPr>
            <a:r>
              <a:rPr b="1" sz="3600" lang="en-US">
                <a:solidFill>
                  <a:schemeClr val="lt1"/>
                </a:solidFill>
                <a:latin typeface="Helvetica Neue"/>
                <a:ea typeface="Helvetica Neue"/>
                <a:cs typeface="Helvetica Neue"/>
                <a:sym typeface="Helvetica Neue"/>
              </a:rPr>
              <a:t>Standardized Trend of Mean Bias</a:t>
            </a:r>
          </a:p>
          <a:p>
            <a:r>
              <a:t/>
            </a:r>
          </a:p>
        </p:txBody>
      </p:sp>
      <p:sp>
        <p:nvSpPr>
          <p:cNvPr id="300" name="Shape 300"/>
          <p:cNvSpPr/>
          <p:nvPr/>
        </p:nvSpPr>
        <p:spPr>
          <a:xfrm>
            <a:off y="3733798" x="2213358"/>
            <a:ext cy="6553196" cx="8781283"/>
          </a:xfrm>
          <a:prstGeom prst="rect">
            <a:avLst/>
          </a:prstGeom>
          <a:blipFill>
            <a:blip r:embed="rId3"/>
            <a:stretch>
              <a:fillRect/>
            </a:stretch>
          </a:blipFill>
        </p:spPr>
      </p:sp>
      <p:sp>
        <p:nvSpPr>
          <p:cNvPr id="301" name="Shape 301"/>
          <p:cNvSpPr/>
          <p:nvPr/>
        </p:nvSpPr>
        <p:spPr>
          <a:xfrm>
            <a:off y="3733800" x="13795712"/>
            <a:ext cy="6553196" cx="8781283"/>
          </a:xfrm>
          <a:prstGeom prst="rect">
            <a:avLst/>
          </a:prstGeom>
          <a:blipFill>
            <a:blip r:embed="rId4"/>
            <a:stretch>
              <a:fillRect/>
            </a:stretch>
          </a:blipFill>
        </p:spPr>
      </p:sp>
      <p:sp>
        <p:nvSpPr>
          <p:cNvPr id="302" name="Shape 302"/>
          <p:cNvSpPr txBox="1"/>
          <p:nvPr/>
        </p:nvSpPr>
        <p:spPr>
          <a:xfrm>
            <a:off y="10287000" x="1422400"/>
            <a:ext cy="2743199" cx="21945599"/>
          </a:xfrm>
          <a:prstGeom prst="rect">
            <a:avLst/>
          </a:prstGeom>
          <a:noFill/>
          <a:ln>
            <a:noFill/>
          </a:ln>
        </p:spPr>
        <p:txBody>
          <a:bodyPr bIns="111700" rIns="223475" lIns="223475" tIns="111700" anchor="ctr" anchorCtr="0">
            <a:noAutofit/>
          </a:bodyPr>
          <a:lstStyle/>
          <a:p>
            <a:pPr algn="l" rtl="0" lvl="0" marR="0" indent="-838200" marL="838200">
              <a:lnSpc>
                <a:spcPct val="100000"/>
              </a:lnSpc>
              <a:spcBef>
                <a:spcPts val="0"/>
              </a:spcBef>
              <a:spcAft>
                <a:spcPts val="0"/>
              </a:spcAft>
              <a:buClr>
                <a:schemeClr val="lt1"/>
              </a:buClr>
              <a:buSzPct val="100000"/>
              <a:buFont typeface="Helvetica Neue"/>
              <a:buChar char="•"/>
            </a:pPr>
            <a:r>
              <a:rPr sz="4800" lang="en-US">
                <a:solidFill>
                  <a:schemeClr val="lt1"/>
                </a:solidFill>
                <a:latin typeface="Helvetica Neue"/>
                <a:ea typeface="Helvetica Neue"/>
                <a:cs typeface="Helvetica Neue"/>
                <a:sym typeface="Helvetica Neue"/>
              </a:rPr>
              <a:t>Trends in the model bias may be systematic and need to be corrected for.</a:t>
            </a:r>
          </a:p>
          <a:p>
            <a:pPr algn="l" rtl="0" lvl="0" marR="0" indent="-838200" marL="838200">
              <a:lnSpc>
                <a:spcPct val="100000"/>
              </a:lnSpc>
              <a:spcBef>
                <a:spcPts val="0"/>
              </a:spcBef>
              <a:spcAft>
                <a:spcPts val="0"/>
              </a:spcAft>
              <a:buClr>
                <a:schemeClr val="lt1"/>
              </a:buClr>
              <a:buSzPct val="100000"/>
              <a:buFont typeface="Helvetica Neue"/>
              <a:buChar char="•"/>
            </a:pPr>
            <a:r>
              <a:rPr sz="4800" lang="en-US">
                <a:solidFill>
                  <a:schemeClr val="lt1"/>
                </a:solidFill>
                <a:latin typeface="Helvetica Neue"/>
                <a:ea typeface="Helvetica Neue"/>
                <a:cs typeface="Helvetica Neue"/>
                <a:sym typeface="Helvetica Neue"/>
              </a:rPr>
              <a:t>Longer reforecast would be needed to determine trends in the model bias.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p:nvPr/>
        </p:nvSpPr>
        <p:spPr>
          <a:xfrm>
            <a:off y="2093925" x="656650"/>
            <a:ext cy="10714400" cx="10664100"/>
          </a:xfrm>
          <a:prstGeom prst="rect">
            <a:avLst/>
          </a:prstGeom>
          <a:blipFill>
            <a:blip r:embed="rId3"/>
            <a:stretch>
              <a:fillRect/>
            </a:stretch>
          </a:blipFill>
        </p:spPr>
      </p:sp>
      <p:sp>
        <p:nvSpPr>
          <p:cNvPr id="100" name="Shape 100"/>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z="10300" lang="en-US"/>
              <a:t>Week-2 </a:t>
            </a:r>
            <a:r>
              <a:rPr strike="noStrike" u="none" b="0" cap="none" baseline="0" sz="10300" lang="en-US" i="0">
                <a:solidFill>
                  <a:srgbClr val="FFFFFF"/>
                </a:solidFill>
                <a:latin typeface="Helvetica Neue"/>
                <a:ea typeface="Helvetica Neue"/>
                <a:cs typeface="Helvetica Neue"/>
                <a:sym typeface="Helvetica Neue"/>
              </a:rPr>
              <a:t>Reforecast Tool Reliability</a:t>
            </a:r>
          </a:p>
        </p:txBody>
      </p:sp>
      <p:cxnSp>
        <p:nvCxnSpPr>
          <p:cNvPr id="101" name="Shape 101"/>
          <p:cNvCxnSpPr/>
          <p:nvPr/>
        </p:nvCxnSpPr>
        <p:spPr>
          <a:xfrm>
            <a:off y="2070100" x="539750"/>
            <a:ext cy="23813" cx="23302913"/>
          </a:xfrm>
          <a:prstGeom prst="straightConnector1">
            <a:avLst/>
          </a:prstGeom>
          <a:noFill/>
          <a:ln w="12700" cap="flat">
            <a:solidFill>
              <a:srgbClr val="FFFFFF"/>
            </a:solidFill>
            <a:prstDash val="solid"/>
            <a:round/>
            <a:headEnd w="med" len="med" type="none"/>
            <a:tailEnd w="med" len="med" type="none"/>
          </a:ln>
        </p:spPr>
      </p:cxnSp>
      <p:sp>
        <p:nvSpPr>
          <p:cNvPr id="102" name="Shape 102"/>
          <p:cNvSpPr/>
          <p:nvPr/>
        </p:nvSpPr>
        <p:spPr>
          <a:xfrm>
            <a:off y="12819450" x="5194650"/>
            <a:ext cy="746299" cx="13993124"/>
          </a:xfrm>
          <a:prstGeom prst="rect">
            <a:avLst/>
          </a:prstGeom>
          <a:blipFill>
            <a:blip r:embed="rId4"/>
            <a:stretch>
              <a:fillRect/>
            </a:stretch>
          </a:blipFill>
        </p:spPr>
      </p:sp>
      <p:sp>
        <p:nvSpPr>
          <p:cNvPr id="103" name="Shape 103"/>
          <p:cNvSpPr txBox="1"/>
          <p:nvPr/>
        </p:nvSpPr>
        <p:spPr>
          <a:xfrm>
            <a:off y="2138075" x="5247787"/>
            <a:ext cy="554700" cx="3101099"/>
          </a:xfrm>
          <a:prstGeom prst="rect">
            <a:avLst/>
          </a:prstGeom>
        </p:spPr>
        <p:txBody>
          <a:bodyPr bIns="91425" rIns="91425" lIns="91425" tIns="91425" anchor="t" anchorCtr="0">
            <a:noAutofit/>
          </a:bodyPr>
          <a:lstStyle/>
          <a:p>
            <a:pPr algn="ctr">
              <a:buNone/>
            </a:pPr>
            <a:r>
              <a:rPr b="1" sz="3200" lang="en-US">
                <a:solidFill>
                  <a:srgbClr val="FFFFFF"/>
                </a:solidFill>
              </a:rPr>
              <a:t>Temperature</a:t>
            </a:r>
          </a:p>
        </p:txBody>
      </p:sp>
      <p:sp>
        <p:nvSpPr>
          <p:cNvPr id="104" name="Shape 104"/>
          <p:cNvSpPr/>
          <p:nvPr/>
        </p:nvSpPr>
        <p:spPr>
          <a:xfrm>
            <a:off y="2093925" x="12768825"/>
            <a:ext cy="10714400" cx="10664100"/>
          </a:xfrm>
          <a:prstGeom prst="rect">
            <a:avLst/>
          </a:prstGeom>
          <a:blipFill>
            <a:blip r:embed="rId5"/>
            <a:stretch>
              <a:fillRect/>
            </a:stretch>
          </a:blipFill>
        </p:spPr>
      </p:sp>
      <p:sp>
        <p:nvSpPr>
          <p:cNvPr id="105" name="Shape 105"/>
          <p:cNvSpPr txBox="1"/>
          <p:nvPr/>
        </p:nvSpPr>
        <p:spPr>
          <a:xfrm>
            <a:off y="2138075" x="16973062"/>
            <a:ext cy="554700" cx="3101099"/>
          </a:xfrm>
          <a:prstGeom prst="rect">
            <a:avLst/>
          </a:prstGeom>
        </p:spPr>
        <p:txBody>
          <a:bodyPr bIns="91425" rIns="91425" lIns="91425" tIns="91425" anchor="t" anchorCtr="0">
            <a:noAutofit/>
          </a:bodyPr>
          <a:lstStyle/>
          <a:p>
            <a:pPr algn="ctr" rtl="0" lvl="0">
              <a:buNone/>
            </a:pPr>
            <a:r>
              <a:rPr b="1" sz="3200" lang="en-US">
                <a:solidFill>
                  <a:srgbClr val="FFFFFF"/>
                </a:solidFill>
              </a:rPr>
              <a:t>Precipitation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nvSpPr>
        <p:spPr>
          <a:xfrm>
            <a:off y="5943600" x="549275"/>
            <a:ext cy="2082800" cx="233044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0" cap="none" baseline="0" sz="7200" lang="en-US" i="0">
                <a:solidFill>
                  <a:srgbClr val="FFFFFF"/>
                </a:solidFill>
                <a:latin typeface="Helvetica Neue"/>
                <a:ea typeface="Helvetica Neue"/>
                <a:cs typeface="Helvetica Neue"/>
                <a:sym typeface="Helvetica Neue"/>
              </a:rPr>
              <a:t>Sensitivity of Skill to Reforecast Sampling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p:nvPr/>
        </p:nvSpPr>
        <p:spPr>
          <a:xfrm>
            <a:off y="2356650" x="16258848"/>
            <a:ext cy="6208700" cx="7480299"/>
          </a:xfrm>
          <a:prstGeom prst="rect">
            <a:avLst/>
          </a:prstGeom>
          <a:blipFill>
            <a:blip r:embed="rId3"/>
            <a:stretch>
              <a:fillRect/>
            </a:stretch>
          </a:blipFill>
          <a:ln>
            <a:noFill/>
          </a:ln>
        </p:spPr>
      </p:sp>
      <p:sp>
        <p:nvSpPr>
          <p:cNvPr id="116" name="Shape 116"/>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1600" lang="en-US" i="0">
                <a:solidFill>
                  <a:srgbClr val="FFFFFF"/>
                </a:solidFill>
                <a:latin typeface="Helvetica Neue"/>
                <a:ea typeface="Helvetica Neue"/>
                <a:cs typeface="Helvetica Neue"/>
                <a:sym typeface="Helvetica Neue"/>
              </a:rPr>
              <a:t>Sensitivity Study - RPSS</a:t>
            </a:r>
          </a:p>
        </p:txBody>
      </p:sp>
      <p:sp>
        <p:nvSpPr>
          <p:cNvPr id="117" name="Shape 117"/>
          <p:cNvSpPr/>
          <p:nvPr/>
        </p:nvSpPr>
        <p:spPr>
          <a:xfrm>
            <a:off y="2341563" x="8453438"/>
            <a:ext cy="6208711" cx="7589837"/>
          </a:xfrm>
          <a:prstGeom prst="rect">
            <a:avLst/>
          </a:prstGeom>
          <a:blipFill>
            <a:blip r:embed="rId4"/>
            <a:stretch>
              <a:fillRect/>
            </a:stretch>
          </a:blipFill>
        </p:spPr>
      </p:sp>
      <p:grpSp>
        <p:nvGrpSpPr>
          <p:cNvPr id="118" name="Shape 118"/>
          <p:cNvGrpSpPr/>
          <p:nvPr/>
        </p:nvGrpSpPr>
        <p:grpSpPr>
          <a:xfrm>
            <a:off y="2362199" x="609599"/>
            <a:ext cy="6188074" cx="7589837"/>
            <a:chOff y="3993194" x="1447800"/>
            <a:chExt cy="6187478" cx="7589520"/>
          </a:xfrm>
        </p:grpSpPr>
        <p:sp>
          <p:nvSpPr>
            <p:cNvPr id="119" name="Shape 119"/>
            <p:cNvSpPr/>
            <p:nvPr/>
          </p:nvSpPr>
          <p:spPr>
            <a:xfrm>
              <a:off y="3993194" x="1447800"/>
              <a:ext cy="6187478" cx="7589520"/>
            </a:xfrm>
            <a:prstGeom prst="rect">
              <a:avLst/>
            </a:prstGeom>
            <a:blipFill>
              <a:blip r:embed="rId5"/>
              <a:stretch>
                <a:fillRect/>
              </a:stretch>
            </a:blipFill>
          </p:spPr>
        </p:sp>
        <p:sp>
          <p:nvSpPr>
            <p:cNvPr id="120" name="Shape 120"/>
            <p:cNvSpPr txBox="1"/>
            <p:nvPr/>
          </p:nvSpPr>
          <p:spPr>
            <a:xfrm>
              <a:off y="4075092" x="1511300"/>
              <a:ext cy="954106" cx="7480299"/>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 training years</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(6 members, 1 run/week)</a:t>
              </a:r>
            </a:p>
          </p:txBody>
        </p:sp>
      </p:grpSp>
      <p:sp>
        <p:nvSpPr>
          <p:cNvPr id="121" name="Shape 121"/>
          <p:cNvSpPr txBox="1"/>
          <p:nvPr/>
        </p:nvSpPr>
        <p:spPr>
          <a:xfrm>
            <a:off y="2551113" x="8521700"/>
            <a:ext cy="954086" cx="7480299"/>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 Ensemble Members</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(26 years, 1 run/week)</a:t>
            </a:r>
          </a:p>
        </p:txBody>
      </p:sp>
      <p:sp>
        <p:nvSpPr>
          <p:cNvPr id="122" name="Shape 122"/>
          <p:cNvSpPr txBox="1"/>
          <p:nvPr/>
        </p:nvSpPr>
        <p:spPr>
          <a:xfrm>
            <a:off y="2551113" x="16260762"/>
            <a:ext cy="954086" cx="7480299"/>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model run frequency</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(26 years, 11 members)</a:t>
            </a:r>
          </a:p>
        </p:txBody>
      </p:sp>
      <p:sp>
        <p:nvSpPr>
          <p:cNvPr id="123" name="Shape 123"/>
          <p:cNvSpPr txBox="1"/>
          <p:nvPr/>
        </p:nvSpPr>
        <p:spPr>
          <a:xfrm>
            <a:off y="8839200" x="673100"/>
            <a:ext cy="3170238" cx="7480299"/>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Temp – no sig. difference between 26 and 18 years</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Precip – each drop in the number of training years results in sig. lower skill</a:t>
            </a:r>
          </a:p>
        </p:txBody>
      </p:sp>
      <p:sp>
        <p:nvSpPr>
          <p:cNvPr id="124" name="Shape 124"/>
          <p:cNvSpPr txBox="1"/>
          <p:nvPr/>
        </p:nvSpPr>
        <p:spPr>
          <a:xfrm>
            <a:off y="8839200" x="8507413"/>
            <a:ext cy="2554288" cx="7480299"/>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Temp – no sig. difference between 11 and 6 members</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Precip – no sig. difference between 11 and 6 members</a:t>
            </a:r>
          </a:p>
        </p:txBody>
      </p:sp>
      <p:cxnSp>
        <p:nvCxnSpPr>
          <p:cNvPr id="125" name="Shape 125"/>
          <p:cNvCxnSpPr/>
          <p:nvPr/>
        </p:nvCxnSpPr>
        <p:spPr>
          <a:xfrm>
            <a:off y="3352800" x="5054600"/>
            <a:ext cy="1219199" cx="0"/>
          </a:xfrm>
          <a:prstGeom prst="straightConnector1">
            <a:avLst/>
          </a:prstGeom>
          <a:gradFill>
            <a:gsLst>
              <a:gs pos="0">
                <a:srgbClr val="094EB3"/>
              </a:gs>
              <a:gs pos="100000">
                <a:srgbClr val="002967"/>
              </a:gs>
            </a:gsLst>
            <a:lin ang="5400000" scaled="0"/>
          </a:gradFill>
          <a:ln w="63500" cap="flat">
            <a:solidFill>
              <a:srgbClr val="FF0000"/>
            </a:solidFill>
            <a:prstDash val="solid"/>
            <a:miter/>
            <a:headEnd w="med" len="med" type="none"/>
            <a:tailEnd w="med" len="med" type="none"/>
          </a:ln>
        </p:spPr>
      </p:cxnSp>
      <p:cxnSp>
        <p:nvCxnSpPr>
          <p:cNvPr id="126" name="Shape 126"/>
          <p:cNvCxnSpPr/>
          <p:nvPr/>
        </p:nvCxnSpPr>
        <p:spPr>
          <a:xfrm>
            <a:off y="3505200" x="12801600"/>
            <a:ext cy="1219199" cx="0"/>
          </a:xfrm>
          <a:prstGeom prst="straightConnector1">
            <a:avLst/>
          </a:prstGeom>
          <a:gradFill>
            <a:gsLst>
              <a:gs pos="0">
                <a:srgbClr val="094EB3"/>
              </a:gs>
              <a:gs pos="100000">
                <a:srgbClr val="002967"/>
              </a:gs>
            </a:gsLst>
            <a:lin ang="5400000" scaled="0"/>
          </a:gradFill>
          <a:ln w="63500" cap="flat">
            <a:solidFill>
              <a:srgbClr val="FF0000"/>
            </a:solidFill>
            <a:prstDash val="solid"/>
            <a:miter/>
            <a:headEnd w="med" len="med" type="none"/>
            <a:tailEnd w="med" len="med" type="none"/>
          </a:ln>
        </p:spPr>
      </p:cxnSp>
      <p:cxnSp>
        <p:nvCxnSpPr>
          <p:cNvPr id="127" name="Shape 127"/>
          <p:cNvCxnSpPr/>
          <p:nvPr/>
        </p:nvCxnSpPr>
        <p:spPr>
          <a:xfrm>
            <a:off y="5867400" x="12776200"/>
            <a:ext cy="1219199" cx="0"/>
          </a:xfrm>
          <a:prstGeom prst="straightConnector1">
            <a:avLst/>
          </a:prstGeom>
          <a:gradFill>
            <a:gsLst>
              <a:gs pos="0">
                <a:srgbClr val="094EB3"/>
              </a:gs>
              <a:gs pos="100000">
                <a:srgbClr val="002967"/>
              </a:gs>
            </a:gsLst>
            <a:lin ang="5400000" scaled="0"/>
          </a:gradFill>
          <a:ln w="63500" cap="flat">
            <a:solidFill>
              <a:srgbClr val="FF0000"/>
            </a:solidFill>
            <a:prstDash val="solid"/>
            <a:miter/>
            <a:headEnd w="med" len="med" type="none"/>
            <a:tailEnd w="med" len="med" type="none"/>
          </a:ln>
        </p:spPr>
      </p:cxnSp>
      <p:cxnSp>
        <p:nvCxnSpPr>
          <p:cNvPr id="128" name="Shape 128"/>
          <p:cNvCxnSpPr/>
          <p:nvPr/>
        </p:nvCxnSpPr>
        <p:spPr>
          <a:xfrm>
            <a:off y="5867400" x="22250400"/>
            <a:ext cy="1219199" cx="0"/>
          </a:xfrm>
          <a:prstGeom prst="straightConnector1">
            <a:avLst/>
          </a:prstGeom>
          <a:gradFill>
            <a:gsLst>
              <a:gs pos="0">
                <a:srgbClr val="094EB3"/>
              </a:gs>
              <a:gs pos="100000">
                <a:srgbClr val="002967"/>
              </a:gs>
            </a:gsLst>
            <a:lin ang="5400000" scaled="0"/>
          </a:gradFill>
          <a:ln w="63500" cap="flat">
            <a:solidFill>
              <a:srgbClr val="FF0000"/>
            </a:solidFill>
            <a:prstDash val="solid"/>
            <a:miter/>
            <a:headEnd w="med" len="med" type="none"/>
            <a:tailEnd w="med" len="med" type="none"/>
          </a:ln>
        </p:spPr>
      </p:cxnSp>
      <p:cxnSp>
        <p:nvCxnSpPr>
          <p:cNvPr id="129" name="Shape 129"/>
          <p:cNvCxnSpPr/>
          <p:nvPr/>
        </p:nvCxnSpPr>
        <p:spPr>
          <a:xfrm>
            <a:off y="6019800" x="2057400"/>
            <a:ext cy="1219199" cx="0"/>
          </a:xfrm>
          <a:prstGeom prst="straightConnector1">
            <a:avLst/>
          </a:prstGeom>
          <a:gradFill>
            <a:gsLst>
              <a:gs pos="0">
                <a:srgbClr val="094EB3"/>
              </a:gs>
              <a:gs pos="100000">
                <a:srgbClr val="002967"/>
              </a:gs>
            </a:gsLst>
            <a:lin ang="5400000" scaled="0"/>
          </a:gradFill>
          <a:ln w="63500" cap="flat">
            <a:solidFill>
              <a:srgbClr val="FF0000"/>
            </a:solidFill>
            <a:prstDash val="solid"/>
            <a:miter/>
            <a:headEnd w="med" len="med" type="none"/>
            <a:tailEnd w="med" len="med" type="none"/>
          </a:ln>
        </p:spPr>
      </p:cxnSp>
      <p:cxnSp>
        <p:nvCxnSpPr>
          <p:cNvPr id="130" name="Shape 130"/>
          <p:cNvCxnSpPr/>
          <p:nvPr/>
        </p:nvCxnSpPr>
        <p:spPr>
          <a:xfrm>
            <a:off y="3505200" x="23012400"/>
            <a:ext cy="1219199" cx="0"/>
          </a:xfrm>
          <a:prstGeom prst="straightConnector1">
            <a:avLst/>
          </a:prstGeom>
          <a:gradFill>
            <a:gsLst>
              <a:gs pos="0">
                <a:srgbClr val="094EB3"/>
              </a:gs>
              <a:gs pos="100000">
                <a:srgbClr val="002967"/>
              </a:gs>
            </a:gsLst>
            <a:lin ang="5400000" scaled="0"/>
          </a:gradFill>
          <a:ln w="63500" cap="flat">
            <a:solidFill>
              <a:srgbClr val="FF0000"/>
            </a:solidFill>
            <a:prstDash val="solid"/>
            <a:miter/>
            <a:headEnd w="med" len="med" type="none"/>
            <a:tailEnd w="med" len="med" type="none"/>
          </a:ln>
        </p:spPr>
      </p:cxnSp>
      <p:sp>
        <p:nvSpPr>
          <p:cNvPr id="131" name="Shape 131"/>
          <p:cNvSpPr txBox="1"/>
          <p:nvPr/>
        </p:nvSpPr>
        <p:spPr>
          <a:xfrm>
            <a:off y="8839200" x="16260762"/>
            <a:ext cy="3786188" cx="7480299"/>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Temp – no sig. difference between any number of days per week</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Precip – no sig. difference between 7 and 2 days per week</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9700" lang="en-US" i="0">
                <a:solidFill>
                  <a:srgbClr val="FFFFFF"/>
                </a:solidFill>
                <a:latin typeface="Helvetica Neue"/>
                <a:ea typeface="Helvetica Neue"/>
                <a:cs typeface="Helvetica Neue"/>
                <a:sym typeface="Helvetica Neue"/>
              </a:rPr>
              <a:t>Sensitivity Study – Reliability - Temp</a:t>
            </a:r>
          </a:p>
        </p:txBody>
      </p:sp>
      <p:sp>
        <p:nvSpPr>
          <p:cNvPr id="137" name="Shape 137"/>
          <p:cNvSpPr/>
          <p:nvPr/>
        </p:nvSpPr>
        <p:spPr>
          <a:xfrm>
            <a:off y="2809875" x="8488363"/>
            <a:ext cy="5272088" cx="7519986"/>
          </a:xfrm>
          <a:prstGeom prst="rect">
            <a:avLst/>
          </a:prstGeom>
          <a:blipFill>
            <a:blip r:embed="rId3"/>
            <a:stretch>
              <a:fillRect/>
            </a:stretch>
          </a:blipFill>
        </p:spPr>
      </p:sp>
      <p:sp>
        <p:nvSpPr>
          <p:cNvPr id="138" name="Shape 138"/>
          <p:cNvSpPr/>
          <p:nvPr/>
        </p:nvSpPr>
        <p:spPr>
          <a:xfrm>
            <a:off y="2776538" x="16260762"/>
            <a:ext cy="5337174" cx="7589836"/>
          </a:xfrm>
          <a:prstGeom prst="rect">
            <a:avLst/>
          </a:prstGeom>
          <a:blipFill>
            <a:blip r:embed="rId4"/>
            <a:stretch>
              <a:fillRect/>
            </a:stretch>
          </a:blipFill>
        </p:spPr>
      </p:sp>
      <p:sp>
        <p:nvSpPr>
          <p:cNvPr id="139" name="Shape 139"/>
          <p:cNvSpPr/>
          <p:nvPr/>
        </p:nvSpPr>
        <p:spPr>
          <a:xfrm>
            <a:off y="2803525" x="609600"/>
            <a:ext cy="5305425" cx="7589837"/>
          </a:xfrm>
          <a:prstGeom prst="rect">
            <a:avLst/>
          </a:prstGeom>
          <a:blipFill>
            <a:blip r:embed="rId5"/>
            <a:stretch>
              <a:fillRect/>
            </a:stretch>
          </a:blipFill>
        </p:spPr>
      </p:sp>
      <p:sp>
        <p:nvSpPr>
          <p:cNvPr id="140" name="Shape 140"/>
          <p:cNvSpPr txBox="1"/>
          <p:nvPr/>
        </p:nvSpPr>
        <p:spPr>
          <a:xfrm>
            <a:off y="2803525" x="719137"/>
            <a:ext cy="954088" cx="7480299"/>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 training years</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(6 members, 1 run/week)</a:t>
            </a:r>
          </a:p>
        </p:txBody>
      </p:sp>
      <p:sp>
        <p:nvSpPr>
          <p:cNvPr id="141" name="Shape 141"/>
          <p:cNvSpPr txBox="1"/>
          <p:nvPr/>
        </p:nvSpPr>
        <p:spPr>
          <a:xfrm>
            <a:off y="2736850" x="8521700"/>
            <a:ext cy="954088" cx="7480299"/>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 Ensemble Members</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(26 years, 1 run/week)</a:t>
            </a:r>
          </a:p>
        </p:txBody>
      </p:sp>
      <p:sp>
        <p:nvSpPr>
          <p:cNvPr id="142" name="Shape 142"/>
          <p:cNvSpPr txBox="1"/>
          <p:nvPr/>
        </p:nvSpPr>
        <p:spPr>
          <a:xfrm>
            <a:off y="2762250" x="16316325"/>
            <a:ext cy="954088" cx="7480299"/>
          </a:xfrm>
          <a:prstGeom prst="rect">
            <a:avLst/>
          </a:prstGeom>
          <a:solidFill>
            <a:schemeClr val="lt1"/>
          </a:solid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Comparison of model run frequency</a:t>
            </a:r>
          </a:p>
          <a:p>
            <a:pPr algn="ctr" rtl="0" lvl="0" marR="0" indent="0" marL="0">
              <a:spcBef>
                <a:spcPts val="0"/>
              </a:spcBef>
              <a:spcAft>
                <a:spcPts val="0"/>
              </a:spcAft>
              <a:buSzPct val="25000"/>
              <a:buNone/>
            </a:pPr>
            <a:r>
              <a:rPr strike="noStrike" u="none" b="1" cap="none" baseline="0" sz="2800" lang="en-US" i="0">
                <a:solidFill>
                  <a:schemeClr val="dk2"/>
                </a:solidFill>
                <a:latin typeface="Helvetica Neue"/>
                <a:ea typeface="Helvetica Neue"/>
                <a:cs typeface="Helvetica Neue"/>
                <a:sym typeface="Helvetica Neue"/>
              </a:rPr>
              <a:t>(26 years, 11 members)</a:t>
            </a:r>
          </a:p>
        </p:txBody>
      </p:sp>
      <p:sp>
        <p:nvSpPr>
          <p:cNvPr id="143" name="Shape 143"/>
          <p:cNvSpPr txBox="1"/>
          <p:nvPr/>
        </p:nvSpPr>
        <p:spPr>
          <a:xfrm>
            <a:off y="8839200" x="673100"/>
            <a:ext cy="3786188" cx="7480299"/>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Little difference in reliability between 26 and 18 year training period</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Noticeable drop in reliability for 10 year training period (model overconfident)</a:t>
            </a:r>
          </a:p>
        </p:txBody>
      </p:sp>
      <p:sp>
        <p:nvSpPr>
          <p:cNvPr id="144" name="Shape 144"/>
          <p:cNvSpPr txBox="1"/>
          <p:nvPr/>
        </p:nvSpPr>
        <p:spPr>
          <a:xfrm>
            <a:off y="8839200" x="8507413"/>
            <a:ext cy="3170238" cx="7480299"/>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Model becomes more underconfident with decreasing members</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Still fairly good reliability with 6 members</a:t>
            </a:r>
          </a:p>
        </p:txBody>
      </p:sp>
      <p:sp>
        <p:nvSpPr>
          <p:cNvPr id="145" name="Shape 145"/>
          <p:cNvSpPr txBox="1"/>
          <p:nvPr/>
        </p:nvSpPr>
        <p:spPr>
          <a:xfrm>
            <a:off y="8839200" x="16260762"/>
            <a:ext cy="3786188" cx="7480299"/>
          </a:xfrm>
          <a:prstGeom prst="rect">
            <a:avLst/>
          </a:prstGeom>
          <a:noFill/>
          <a:ln>
            <a:noFill/>
          </a:ln>
        </p:spPr>
        <p:txBody>
          <a:bodyPr bIns="45700" rIns="91425" lIns="91425" tIns="45700" anchor="t" anchorCtr="0">
            <a:noAutofit/>
          </a:bodyPr>
          <a:lstStyle/>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Negligible difference in reliability when decreasing runs per week</a:t>
            </a:r>
          </a:p>
          <a:p>
            <a:pPr algn="l" rtl="0" lvl="0" marR="0" indent="-685800" marL="685800">
              <a:spcBef>
                <a:spcPts val="0"/>
              </a:spcBef>
              <a:spcAft>
                <a:spcPts val="0"/>
              </a:spcAft>
              <a:buClr>
                <a:srgbClr val="FFFFFF"/>
              </a:buClr>
              <a:buSzPct val="100000"/>
              <a:buFont typeface="Helvetica Neue"/>
              <a:buChar char="•"/>
            </a:pPr>
            <a:r>
              <a:rPr strike="noStrike" u="none" b="0" cap="none" baseline="0" sz="4000" lang="en-US" i="0">
                <a:solidFill>
                  <a:srgbClr val="FFFFFF"/>
                </a:solidFill>
                <a:latin typeface="Helvetica Neue"/>
                <a:ea typeface="Helvetica Neue"/>
                <a:cs typeface="Helvetica Neue"/>
                <a:sym typeface="Helvetica Neue"/>
              </a:rPr>
              <a:t>Slightly more overconfident in extreme probabilities for 1 run per week</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0" x="539750"/>
            <a:ext cy="2082899" cx="23304599"/>
          </a:xfrm>
          <a:prstGeom prst="rect">
            <a:avLst/>
          </a:prstGeom>
          <a:noFill/>
          <a:ln>
            <a:noFill/>
          </a:ln>
        </p:spPr>
        <p:txBody>
          <a:bodyPr bIns="0" rIns="0" lIns="0" tIns="0" anchor="ctr" anchorCtr="0">
            <a:noAutofit/>
          </a:bodyPr>
          <a:lstStyle/>
          <a:p>
            <a:pPr algn="ctr" rtl="0" lvl="0" marR="0" indent="0" marL="0">
              <a:spcBef>
                <a:spcPts val="0"/>
              </a:spcBef>
              <a:spcAft>
                <a:spcPts val="0"/>
              </a:spcAft>
              <a:buSzPct val="25000"/>
              <a:buNone/>
            </a:pPr>
            <a:r>
              <a:rPr strike="noStrike" u="none" b="0" cap="none" baseline="0" sz="11600" lang="en-US" i="0">
                <a:solidFill>
                  <a:srgbClr val="FFFFFF"/>
                </a:solidFill>
                <a:latin typeface="Helvetica Neue"/>
                <a:ea typeface="Helvetica Neue"/>
                <a:cs typeface="Helvetica Neue"/>
                <a:sym typeface="Helvetica Neue"/>
              </a:rPr>
              <a:t>Conclusions</a:t>
            </a:r>
          </a:p>
        </p:txBody>
      </p:sp>
      <p:sp>
        <p:nvSpPr>
          <p:cNvPr id="151" name="Shape 151"/>
          <p:cNvSpPr/>
          <p:nvPr/>
        </p:nvSpPr>
        <p:spPr>
          <a:xfrm>
            <a:off y="10731500" x="21437600"/>
            <a:ext cy="2946399" cx="2946399"/>
          </a:xfrm>
          <a:prstGeom prst="rect">
            <a:avLst/>
          </a:prstGeom>
          <a:blipFill>
            <a:blip r:embed="rId3"/>
            <a:stretch>
              <a:fillRect/>
            </a:stretch>
          </a:blipFill>
        </p:spPr>
      </p:sp>
      <p:grpSp>
        <p:nvGrpSpPr>
          <p:cNvPr id="152" name="Shape 152"/>
          <p:cNvGrpSpPr/>
          <p:nvPr/>
        </p:nvGrpSpPr>
        <p:grpSpPr>
          <a:xfrm>
            <a:off y="10729913" x="0"/>
            <a:ext cy="2946399" cx="2944812"/>
            <a:chOff y="0" x="0"/>
            <a:chExt cy="2946399" cx="2946399"/>
          </a:xfrm>
        </p:grpSpPr>
        <p:sp>
          <p:nvSpPr>
            <p:cNvPr id="153" name="Shape 153"/>
            <p:cNvSpPr/>
            <p:nvPr/>
          </p:nvSpPr>
          <p:spPr>
            <a:xfrm>
              <a:off y="0" x="0"/>
              <a:ext cy="2946399" cx="2946399"/>
            </a:xfrm>
            <a:custGeom>
              <a:pathLst>
                <a:path w="19679" extrusionOk="0" h="19679">
                  <a:moveTo>
                    <a:pt y="2881" x="16796"/>
                  </a:moveTo>
                  <a:cubicBezTo>
                    <a:pt y="6724" x="20639"/>
                    <a:pt y="12953" x="20639"/>
                    <a:pt y="16796" x="16796"/>
                  </a:cubicBezTo>
                  <a:cubicBezTo>
                    <a:pt y="20639" x="12953"/>
                    <a:pt y="20639" x="6724"/>
                    <a:pt y="16796" x="2881"/>
                  </a:cubicBezTo>
                  <a:cubicBezTo>
                    <a:pt y="12953" x="-961"/>
                    <a:pt y="6724" x="-961"/>
                    <a:pt y="2881" x="2881"/>
                  </a:cubicBezTo>
                  <a:cubicBezTo>
                    <a:pt y="-961" x="6724"/>
                    <a:pt y="-961" x="12953"/>
                    <a:pt y="2881" x="16796"/>
                  </a:cubicBezTo>
                  <a:close/>
                </a:path>
              </a:pathLst>
            </a:custGeom>
            <a:solidFill>
              <a:srgbClr val="FFFFFF"/>
            </a:solidFill>
            <a:ln>
              <a:noFill/>
            </a:ln>
          </p:spPr>
          <p:txBody>
            <a:bodyPr bIns="0" rIns="0" lIns="0" tIns="0" anchor="ctr" anchorCtr="0">
              <a:noAutofit/>
            </a:bodyPr>
            <a:lstStyle/>
            <a:p/>
          </p:txBody>
        </p:sp>
        <p:sp>
          <p:nvSpPr>
            <p:cNvPr id="154" name="Shape 154"/>
            <p:cNvSpPr/>
            <p:nvPr/>
          </p:nvSpPr>
          <p:spPr>
            <a:xfrm>
              <a:off y="81542" x="81541"/>
              <a:ext cy="2783316" cx="2783316"/>
            </a:xfrm>
            <a:prstGeom prst="rect">
              <a:avLst/>
            </a:prstGeom>
            <a:blipFill>
              <a:blip r:embed="rId4"/>
              <a:stretch>
                <a:fillRect/>
              </a:stretch>
            </a:blipFill>
          </p:spPr>
        </p:sp>
      </p:grpSp>
      <p:cxnSp>
        <p:nvCxnSpPr>
          <p:cNvPr id="155" name="Shape 155"/>
          <p:cNvCxnSpPr/>
          <p:nvPr/>
        </p:nvCxnSpPr>
        <p:spPr>
          <a:xfrm>
            <a:off y="2070100" x="539750"/>
            <a:ext cy="23813" cx="23302913"/>
          </a:xfrm>
          <a:prstGeom prst="straightConnector1">
            <a:avLst/>
          </a:prstGeom>
          <a:noFill/>
          <a:ln w="12700" cap="flat">
            <a:solidFill>
              <a:srgbClr val="FFFFFF"/>
            </a:solidFill>
            <a:prstDash val="solid"/>
            <a:round/>
            <a:headEnd w="med" len="med" type="none"/>
            <a:tailEnd w="med" len="med" type="none"/>
          </a:ln>
        </p:spPr>
      </p:cxnSp>
      <p:sp>
        <p:nvSpPr>
          <p:cNvPr id="156" name="Shape 156"/>
          <p:cNvSpPr txBox="1"/>
          <p:nvPr>
            <p:ph idx="1" type="body"/>
          </p:nvPr>
        </p:nvSpPr>
        <p:spPr>
          <a:xfrm>
            <a:off y="2082800" x="539750"/>
            <a:ext cy="11201399" cx="23304599"/>
          </a:xfrm>
          <a:prstGeom prst="rect">
            <a:avLst/>
          </a:prstGeom>
        </p:spPr>
        <p:txBody>
          <a:bodyPr bIns="91425" rIns="91425" lIns="91425" tIns="91425" anchor="t" anchorCtr="0">
            <a:noAutofit/>
          </a:bodyPr>
          <a:lstStyle/>
          <a:p>
            <a:pPr algn="l" rtl="0" lvl="0" indent="-508000" marL="457200">
              <a:lnSpc>
                <a:spcPct val="115000"/>
              </a:lnSpc>
              <a:buClr>
                <a:srgbClr val="FFFFFF"/>
              </a:buClr>
              <a:buSzPct val="166666"/>
              <a:buFont typeface="Arial"/>
              <a:buChar char="•"/>
            </a:pPr>
            <a:r>
              <a:rPr sz="4400" lang="en-US">
                <a:solidFill>
                  <a:srgbClr val="FFFFFF"/>
                </a:solidFill>
                <a:latin typeface="Helvetica Neue"/>
                <a:ea typeface="Helvetica Neue"/>
                <a:cs typeface="Helvetica Neue"/>
                <a:sym typeface="Helvetica Neue"/>
              </a:rPr>
              <a:t>For temp and precip, our reforecast-calibrated tool has much better reliability than the raw GEFS and any other post-processing technique at CPC</a:t>
            </a:r>
          </a:p>
          <a:p>
            <a:pPr algn="l" rtl="0" lvl="0" indent="-508000" marL="457200">
              <a:lnSpc>
                <a:spcPct val="115000"/>
              </a:lnSpc>
              <a:buClr>
                <a:srgbClr val="FFFFFF"/>
              </a:buClr>
              <a:buSzPct val="166666"/>
              <a:buFont typeface="Arial"/>
              <a:buChar char="•"/>
            </a:pPr>
            <a:r>
              <a:rPr sz="4400" lang="en-US">
                <a:solidFill>
                  <a:srgbClr val="FFFFFF"/>
                </a:solidFill>
                <a:latin typeface="Helvetica Neue"/>
                <a:ea typeface="Helvetica Neue"/>
                <a:cs typeface="Helvetica Neue"/>
                <a:sym typeface="Helvetica Neue"/>
              </a:rPr>
              <a:t>Week-2 temp and precip skill is most sensitive to the number of training years in the reforecast dataset, and least sensitive to model run frequency.</a:t>
            </a:r>
          </a:p>
          <a:p>
            <a:pPr algn="l" rtl="0" lvl="0" indent="-508000" marL="457200">
              <a:lnSpc>
                <a:spcPct val="115000"/>
              </a:lnSpc>
              <a:buClr>
                <a:srgbClr val="FFFFFF"/>
              </a:buClr>
              <a:buSzPct val="166666"/>
              <a:buFont typeface="Arial"/>
              <a:buChar char="•"/>
            </a:pPr>
            <a:r>
              <a:rPr sz="4400" lang="en-US">
                <a:solidFill>
                  <a:srgbClr val="FFFFFF"/>
                </a:solidFill>
                <a:latin typeface="Helvetica Neue"/>
                <a:ea typeface="Helvetica Neue"/>
                <a:cs typeface="Helvetica Neue"/>
                <a:sym typeface="Helvetica Neue"/>
              </a:rPr>
              <a:t>Our proposed optimal reforecast configuration:</a:t>
            </a:r>
          </a:p>
          <a:p>
            <a:pPr algn="l" rtl="0" lvl="2" indent="-508000" marL="1371600">
              <a:lnSpc>
                <a:spcPct val="115000"/>
              </a:lnSpc>
              <a:buClr>
                <a:srgbClr val="FFFFFF"/>
              </a:buClr>
              <a:buSzPct val="100000"/>
              <a:buFont typeface="Wingdings"/>
              <a:buChar char="§"/>
            </a:pPr>
            <a:r>
              <a:rPr sz="4400" lang="en-US">
                <a:solidFill>
                  <a:srgbClr val="FFFFFF"/>
                </a:solidFill>
                <a:latin typeface="Helvetica Neue"/>
                <a:ea typeface="Helvetica Neue"/>
                <a:cs typeface="Helvetica Neue"/>
                <a:sym typeface="Helvetica Neue"/>
              </a:rPr>
              <a:t>At least 20 years of reforecasts, preferably 30 years</a:t>
            </a:r>
          </a:p>
          <a:p>
            <a:pPr algn="l" rtl="0" lvl="2" indent="-508000" marL="1371600">
              <a:lnSpc>
                <a:spcPct val="115000"/>
              </a:lnSpc>
              <a:buClr>
                <a:srgbClr val="FFFFFF"/>
              </a:buClr>
              <a:buSzPct val="100000"/>
              <a:buFont typeface="Wingdings"/>
              <a:buChar char="§"/>
            </a:pPr>
            <a:r>
              <a:rPr sz="4400" lang="en-US">
                <a:solidFill>
                  <a:srgbClr val="FFFFFF"/>
                </a:solidFill>
                <a:latin typeface="Helvetica Neue"/>
                <a:ea typeface="Helvetica Neue"/>
                <a:cs typeface="Helvetica Neue"/>
                <a:sym typeface="Helvetica Neue"/>
              </a:rPr>
              <a:t>5 ensemble members</a:t>
            </a:r>
          </a:p>
          <a:p>
            <a:pPr algn="l" rtl="0" lvl="2" indent="-508000" marL="1371600">
              <a:lnSpc>
                <a:spcPct val="115000"/>
              </a:lnSpc>
              <a:buClr>
                <a:srgbClr val="FFFFFF"/>
              </a:buClr>
              <a:buSzPct val="100000"/>
              <a:buFont typeface="Wingdings"/>
              <a:buChar char="§"/>
            </a:pPr>
            <a:r>
              <a:rPr sz="4400" lang="en-US">
                <a:solidFill>
                  <a:srgbClr val="FFFFFF"/>
                </a:solidFill>
                <a:latin typeface="Helvetica Neue"/>
                <a:ea typeface="Helvetica Neue"/>
                <a:cs typeface="Helvetica Neue"/>
                <a:sym typeface="Helvetica Neue"/>
              </a:rPr>
              <a:t>2 runs per week</a:t>
            </a:r>
          </a:p>
          <a:p>
            <a:pPr algn="l" lvl="2" indent="-508000" marL="1371600">
              <a:lnSpc>
                <a:spcPct val="115000"/>
              </a:lnSpc>
              <a:buClr>
                <a:srgbClr val="FFFFFF"/>
              </a:buClr>
              <a:buSzPct val="100000"/>
              <a:buFont typeface="Wingdings"/>
              <a:buChar char="§"/>
            </a:pPr>
            <a:r>
              <a:rPr sz="4400" lang="en-US">
                <a:solidFill>
                  <a:srgbClr val="FFFFFF"/>
                </a:solidFill>
                <a:latin typeface="Helvetica Neue"/>
                <a:ea typeface="Helvetica Neue"/>
                <a:cs typeface="Helvetica Neue"/>
                <a:sym typeface="Helvetica Neue"/>
              </a:rPr>
              <a:t>This proposed 30-year reforecast configuration would cost approximately </a:t>
            </a:r>
            <a:r>
              <a:rPr sz="4400" lang="en-US">
                <a:latin typeface="Helvetica Neue"/>
                <a:ea typeface="Helvetica Neue"/>
                <a:cs typeface="Helvetica Neue"/>
                <a:sym typeface="Helvetica Neue"/>
              </a:rPr>
              <a:t>52</a:t>
            </a:r>
            <a:r>
              <a:rPr sz="4400" lang="en-US">
                <a:solidFill>
                  <a:srgbClr val="FFFFFF"/>
                </a:solidFill>
                <a:latin typeface="Helvetica Neue"/>
                <a:ea typeface="Helvetica Neue"/>
                <a:cs typeface="Helvetica Neue"/>
                <a:sym typeface="Helvetica Neue"/>
              </a:rPr>
              <a:t>% of the computing of real-time ensemble forecasts, and 16% of the co</a:t>
            </a:r>
            <a:r>
              <a:rPr sz="4400" lang="en-US">
                <a:latin typeface="Helvetica Neue"/>
                <a:ea typeface="Helvetica Neue"/>
                <a:cs typeface="Helvetica Neue"/>
                <a:sym typeface="Helvetica Neue"/>
              </a:rPr>
              <a:t>st of producing the previous reforecast dataset. Using 20 years would be 10% of the cost.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ctrTitle"/>
          </p:nvPr>
        </p:nvSpPr>
        <p:spPr>
          <a:xfrm>
            <a:off y="4260850" x="1828800"/>
            <a:ext cy="2940000" cx="20726400"/>
          </a:xfrm>
          <a:prstGeom prst="rect">
            <a:avLst/>
          </a:prstGeom>
        </p:spPr>
        <p:txBody>
          <a:bodyPr bIns="91425" rIns="91425" lIns="91425" tIns="91425" anchor="ctr" anchorCtr="0">
            <a:noAutofit/>
          </a:bodyPr>
          <a:lstStyle/>
          <a:p>
            <a:pPr>
              <a:buNone/>
            </a:pPr>
            <a:r>
              <a:rPr lang="en-US"/>
              <a:t>Questions?</a:t>
            </a:r>
          </a:p>
        </p:txBody>
      </p:sp>
      <p:sp>
        <p:nvSpPr>
          <p:cNvPr id="162" name="Shape 162"/>
          <p:cNvSpPr txBox="1"/>
          <p:nvPr>
            <p:ph idx="1" type="subTitle"/>
          </p:nvPr>
        </p:nvSpPr>
        <p:spPr>
          <a:xfrm>
            <a:off y="7772400" x="3657600"/>
            <a:ext cy="3505200" cx="17068799"/>
          </a:xfrm>
          <a:prstGeom prst="rect">
            <a:avLst/>
          </a:prstGeom>
        </p:spPr>
        <p:txBody>
          <a:bodyPr bIns="91425" rIns="91425" lIns="91425" tIns="91425" anchor="ctr" anchorCtr="0">
            <a:noAutofit/>
          </a:bodyPr>
          <a:lstStyle/>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idx="1" type="body"/>
          </p:nvPr>
        </p:nvSpPr>
        <p:spPr>
          <a:xfrm>
            <a:off y="3263900" x="1739900"/>
            <a:ext cy="9929700" cx="20904300"/>
          </a:xfrm>
          <a:prstGeom prst="rect">
            <a:avLst/>
          </a:prstGeom>
          <a:noFill/>
          <a:ln>
            <a:noFill/>
          </a:ln>
        </p:spPr>
        <p:txBody>
          <a:bodyPr bIns="0" rIns="0" lIns="0" tIns="0" anchor="t" anchorCtr="0">
            <a:noAutofit/>
          </a:bodyPr>
          <a:lstStyle/>
          <a:p>
            <a:pPr algn="l" rtl="0" lvl="0" marR="0">
              <a:lnSpc>
                <a:spcPct val="125000"/>
              </a:lnSpc>
              <a:spcBef>
                <a:spcPts val="0"/>
              </a:spcBef>
              <a:spcAft>
                <a:spcPts val="0"/>
              </a:spcAft>
              <a:buNone/>
            </a:pPr>
            <a:r>
              <a:rPr strike="noStrike" u="none" b="0" cap="none" baseline="0" sz="5600" lang="en-US" i="0">
                <a:solidFill>
                  <a:srgbClr val="FFFFFF"/>
                </a:solidFill>
                <a:latin typeface="Helvetica Neue"/>
                <a:ea typeface="Helvetica Neue"/>
                <a:cs typeface="Helvetica Neue"/>
                <a:sym typeface="Helvetica Neue"/>
              </a:rPr>
              <a:t>Melissa Ou and Dan Collins for providing </a:t>
            </a:r>
            <a:r>
              <a:rPr sz="5600" lang="en-US">
                <a:latin typeface="Helvetica Neue"/>
                <a:ea typeface="Helvetica Neue"/>
                <a:cs typeface="Helvetica Neue"/>
                <a:sym typeface="Helvetica Neue"/>
              </a:rPr>
              <a:t>a lot</a:t>
            </a:r>
            <a:r>
              <a:rPr strike="noStrike" u="none" b="0" cap="none" baseline="0" sz="5600" lang="en-US" i="0">
                <a:solidFill>
                  <a:srgbClr val="FFFFFF"/>
                </a:solidFill>
                <a:latin typeface="Helvetica Neue"/>
                <a:ea typeface="Helvetica Neue"/>
                <a:cs typeface="Helvetica Neue"/>
                <a:sym typeface="Helvetica Neue"/>
              </a:rPr>
              <a:t> of the content of this presentation</a:t>
            </a:r>
          </a:p>
        </p:txBody>
      </p:sp>
      <p:sp>
        <p:nvSpPr>
          <p:cNvPr id="168" name="Shape 168"/>
          <p:cNvSpPr txBox="1"/>
          <p:nvPr>
            <p:ph type="title"/>
          </p:nvPr>
        </p:nvSpPr>
        <p:spPr>
          <a:xfrm>
            <a:off y="381000" x="1739900"/>
            <a:ext cy="1600199" cx="20904300"/>
          </a:xfrm>
          <a:prstGeom prst="rect">
            <a:avLst/>
          </a:prstGeom>
          <a:noFill/>
          <a:ln>
            <a:noFill/>
          </a:ln>
        </p:spPr>
        <p:txBody>
          <a:bodyPr bIns="0" rIns="0" lIns="0" tIns="0" anchor="b" anchorCtr="0">
            <a:noAutofit/>
          </a:bodyPr>
          <a:lstStyle/>
          <a:p>
            <a:pPr algn="ctr" rtl="0" lvl="0" marR="0" indent="0" marL="0">
              <a:spcBef>
                <a:spcPts val="0"/>
              </a:spcBef>
              <a:spcAft>
                <a:spcPts val="0"/>
              </a:spcAft>
              <a:buSzPct val="25000"/>
              <a:buNone/>
            </a:pPr>
            <a:r>
              <a:rPr strike="noStrike" u="none" b="0" cap="none" baseline="0" sz="11600" lang="en-US" i="0">
                <a:solidFill>
                  <a:srgbClr val="FFFFFF"/>
                </a:solidFill>
                <a:latin typeface="Helvetica Neue"/>
                <a:ea typeface="Helvetica Neue"/>
                <a:cs typeface="Helvetica Neue"/>
                <a:sym typeface="Helvetica Neue"/>
              </a:rPr>
              <a:t>Thanks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1_Office Theme">
  <a:themeElements>
    <a:clrScheme name="">
      <a:dk1>
        <a:srgbClr val="42464D"/>
      </a:dk1>
      <a:lt1>
        <a:srgbClr val="FFFFFF"/>
      </a:lt1>
      <a:dk2>
        <a:srgbClr val="000000"/>
      </a:dk2>
      <a:lt2>
        <a:srgbClr val="D4D6D9"/>
      </a:lt2>
      <a:accent1>
        <a:srgbClr val="094EB3"/>
      </a:accent1>
      <a:accent2>
        <a:srgbClr val="1B8D14"/>
      </a:accent2>
      <a:accent3>
        <a:srgbClr val="AAAAAA"/>
      </a:accent3>
      <a:accent4>
        <a:srgbClr val="DADADA"/>
      </a:accent4>
      <a:accent5>
        <a:srgbClr val="AAB2D6"/>
      </a:accent5>
      <a:accent6>
        <a:srgbClr val="177F11"/>
      </a:accent6>
      <a:hlink>
        <a:srgbClr val="0000FF"/>
      </a:hlink>
      <a:folHlink>
        <a:srgbClr val="FF00FF"/>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42464D"/>
      </a:dk1>
      <a:lt1>
        <a:srgbClr val="FFFFFF"/>
      </a:lt1>
      <a:dk2>
        <a:srgbClr val="000000"/>
      </a:dk2>
      <a:lt2>
        <a:srgbClr val="D4D6D9"/>
      </a:lt2>
      <a:accent1>
        <a:srgbClr val="094EB3"/>
      </a:accent1>
      <a:accent2>
        <a:srgbClr val="1B8D14"/>
      </a:accent2>
      <a:accent3>
        <a:srgbClr val="AAAAAA"/>
      </a:accent3>
      <a:accent4>
        <a:srgbClr val="DADADA"/>
      </a:accent4>
      <a:accent5>
        <a:srgbClr val="AAB2D6"/>
      </a:accent5>
      <a:accent6>
        <a:srgbClr val="177F11"/>
      </a:accent6>
      <a:hlink>
        <a:srgbClr val="0000FF"/>
      </a:hlink>
      <a:folHlink>
        <a:srgbClr val="FF00FF"/>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