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0" r:id="rId2"/>
    <p:sldId id="266" r:id="rId3"/>
    <p:sldId id="261" r:id="rId4"/>
    <p:sldId id="262" r:id="rId5"/>
    <p:sldId id="263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46" autoAdjust="0"/>
  </p:normalViewPr>
  <p:slideViewPr>
    <p:cSldViewPr>
      <p:cViewPr>
        <p:scale>
          <a:sx n="48" d="100"/>
          <a:sy n="48" d="100"/>
        </p:scale>
        <p:origin x="-1800" y="-4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136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BB51D7-ABC6-485D-BFC5-A5AE6A75F794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66AF0FF-0CDE-4D29-BE0A-C3656E57B4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47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6AF0FF-0CDE-4D29-BE0A-C3656E57B4A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3728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 txBox="1">
            <a:spLocks noGrp="1" noChangeArrowheads="1"/>
          </p:cNvSpPr>
          <p:nvPr/>
        </p:nvSpPr>
        <p:spPr bwMode="auto">
          <a:xfrm>
            <a:off x="3962400" y="88201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80" tIns="45640" rIns="91280" bIns="45640" anchor="b"/>
          <a:lstStyle/>
          <a:p>
            <a:pPr algn="r" defTabSz="912813" eaLnBrk="0" hangingPunct="0"/>
            <a:fld id="{9D52D125-60C3-43BE-AAC7-2A3EEBD6FD5A}" type="slidenum">
              <a:rPr lang="en-GB" sz="1200">
                <a:latin typeface="Times New Roman" pitchFamily="18" charset="0"/>
              </a:rPr>
              <a:pPr algn="r" defTabSz="912813" eaLnBrk="0" hangingPunct="0"/>
              <a:t>2</a:t>
            </a:fld>
            <a:endParaRPr lang="en-GB" sz="1200" dirty="0">
              <a:latin typeface="Times New Roman" pitchFamily="18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>
              <a:buFont typeface="Arial" pitchFamily="34" charset="0"/>
              <a:buNone/>
            </a:pPr>
            <a:endParaRPr lang="en-US" baseline="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56014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 txBox="1">
            <a:spLocks noGrp="1" noChangeArrowheads="1"/>
          </p:cNvSpPr>
          <p:nvPr/>
        </p:nvSpPr>
        <p:spPr bwMode="auto">
          <a:xfrm>
            <a:off x="3962400" y="88201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80" tIns="45640" rIns="91280" bIns="45640" anchor="b"/>
          <a:lstStyle/>
          <a:p>
            <a:pPr algn="r" defTabSz="912813" eaLnBrk="0" hangingPunct="0"/>
            <a:fld id="{9D52D125-60C3-43BE-AAC7-2A3EEBD6FD5A}" type="slidenum">
              <a:rPr lang="en-GB" sz="1200">
                <a:latin typeface="Times New Roman" pitchFamily="18" charset="0"/>
              </a:rPr>
              <a:pPr algn="r" defTabSz="912813" eaLnBrk="0" hangingPunct="0"/>
              <a:t>3</a:t>
            </a:fld>
            <a:endParaRPr lang="en-GB" sz="1200" dirty="0">
              <a:latin typeface="Times New Roman" pitchFamily="18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>
              <a:buFont typeface="Arial" pitchFamily="34" charset="0"/>
              <a:buNone/>
            </a:pP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6656014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7"/>
          <p:cNvSpPr txBox="1">
            <a:spLocks noGrp="1" noChangeArrowheads="1"/>
          </p:cNvSpPr>
          <p:nvPr/>
        </p:nvSpPr>
        <p:spPr bwMode="auto">
          <a:xfrm>
            <a:off x="3962400" y="88201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80" tIns="45640" rIns="91280" bIns="45640" anchor="b"/>
          <a:lstStyle/>
          <a:p>
            <a:pPr algn="r" defTabSz="912813" eaLnBrk="0" hangingPunct="0"/>
            <a:fld id="{9D52D125-60C3-43BE-AAC7-2A3EEBD6FD5A}" type="slidenum">
              <a:rPr lang="en-GB" sz="1200">
                <a:latin typeface="Times New Roman" pitchFamily="18" charset="0"/>
              </a:rPr>
              <a:pPr algn="r" defTabSz="912813" eaLnBrk="0" hangingPunct="0"/>
              <a:t>4</a:t>
            </a:fld>
            <a:endParaRPr lang="en-GB" sz="1200" dirty="0">
              <a:latin typeface="Times New Roman" pitchFamily="18" charset="0"/>
            </a:endParaRPr>
          </a:p>
        </p:txBody>
      </p:sp>
      <p:sp>
        <p:nvSpPr>
          <p:cNvPr id="225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>
              <a:buFont typeface="Arial" pitchFamily="34" charset="0"/>
              <a:buNone/>
            </a:pP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7196535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7"/>
          <p:cNvSpPr txBox="1">
            <a:spLocks noGrp="1" noChangeArrowheads="1"/>
          </p:cNvSpPr>
          <p:nvPr/>
        </p:nvSpPr>
        <p:spPr bwMode="auto">
          <a:xfrm>
            <a:off x="3962400" y="8820150"/>
            <a:ext cx="3035300" cy="463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280" tIns="45640" rIns="91280" bIns="45640" anchor="b"/>
          <a:lstStyle/>
          <a:p>
            <a:pPr algn="r" defTabSz="912813" eaLnBrk="0" hangingPunct="0"/>
            <a:fld id="{E4C68E43-3BD0-4751-9AA7-FF052DA4F28E}" type="slidenum">
              <a:rPr lang="en-GB" sz="1200">
                <a:latin typeface="Times New Roman" pitchFamily="18" charset="0"/>
              </a:rPr>
              <a:pPr algn="r" defTabSz="912813" eaLnBrk="0" hangingPunct="0"/>
              <a:t>5</a:t>
            </a:fld>
            <a:endParaRPr lang="en-GB" sz="1200" dirty="0">
              <a:latin typeface="Times New Roman" pitchFamily="18" charset="0"/>
            </a:endParaRPr>
          </a:p>
        </p:txBody>
      </p:sp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>
              <a:buFont typeface="Arial" pitchFamily="34" charset="0"/>
              <a:buNone/>
            </a:pPr>
            <a:endParaRPr lang="en-US" baseline="0" dirty="0" smtClean="0"/>
          </a:p>
        </p:txBody>
      </p:sp>
    </p:spTree>
    <p:extLst>
      <p:ext uri="{BB962C8B-B14F-4D97-AF65-F5344CB8AC3E}">
        <p14:creationId xmlns:p14="http://schemas.microsoft.com/office/powerpoint/2010/main" val="36425156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A2A5-C776-45DB-9D97-94A775AD4E27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6D22-203B-4A1C-93A5-B7327D501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7141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A2A5-C776-45DB-9D97-94A775AD4E27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6D22-203B-4A1C-93A5-B7327D501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7365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A2A5-C776-45DB-9D97-94A775AD4E27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6D22-203B-4A1C-93A5-B7327D501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495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A2A5-C776-45DB-9D97-94A775AD4E27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6D22-203B-4A1C-93A5-B7327D501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95786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A2A5-C776-45DB-9D97-94A775AD4E27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6D22-203B-4A1C-93A5-B7327D501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47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A2A5-C776-45DB-9D97-94A775AD4E27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6D22-203B-4A1C-93A5-B7327D501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660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A2A5-C776-45DB-9D97-94A775AD4E27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6D22-203B-4A1C-93A5-B7327D501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9211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A2A5-C776-45DB-9D97-94A775AD4E27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6D22-203B-4A1C-93A5-B7327D501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691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A2A5-C776-45DB-9D97-94A775AD4E27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6D22-203B-4A1C-93A5-B7327D501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8970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A2A5-C776-45DB-9D97-94A775AD4E27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6D22-203B-4A1C-93A5-B7327D501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7255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1A2A5-C776-45DB-9D97-94A775AD4E27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D26D22-203B-4A1C-93A5-B7327D501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1044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E1A2A5-C776-45DB-9D97-94A775AD4E27}" type="datetimeFigureOut">
              <a:rPr lang="en-US" smtClean="0"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D26D22-203B-4A1C-93A5-B7327D5016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6833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Reforecast Use In Hydrology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886200"/>
            <a:ext cx="6934200" cy="17526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Hank Herr, Mark Fresch (OHD)</a:t>
            </a:r>
          </a:p>
          <a:p>
            <a:r>
              <a:rPr lang="en-US" dirty="0" smtClean="0"/>
              <a:t>James Brown (Hydrologic Solutions Ltd, UK)</a:t>
            </a:r>
          </a:p>
          <a:p>
            <a:r>
              <a:rPr lang="en-US" dirty="0" smtClean="0"/>
              <a:t>December 3, 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6046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0" y="1703"/>
            <a:ext cx="9144000" cy="6554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  <a:extLst/>
        </p:spPr>
        <p:txBody>
          <a:bodyPr wrap="none" lIns="91925" tIns="45962" rIns="91925" bIns="45962" anchor="ctr"/>
          <a:lstStyle/>
          <a:p>
            <a:r>
              <a:rPr lang="en-US" sz="3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Hydrologic Ensemble Forecast System</a:t>
            </a:r>
            <a:endParaRPr lang="en-US" sz="3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270000" y="792000"/>
            <a:ext cx="84930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305480"/>
                </a:solidFill>
              </a:rPr>
              <a:t>Use of </a:t>
            </a:r>
            <a:r>
              <a:rPr lang="en-US" sz="2000" b="1" dirty="0" smtClean="0">
                <a:solidFill>
                  <a:srgbClr val="305480"/>
                </a:solidFill>
              </a:rPr>
              <a:t>Reforecasts</a:t>
            </a:r>
            <a:endParaRPr lang="en-US" dirty="0">
              <a:solidFill>
                <a:srgbClr val="30548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Implementation </a:t>
            </a:r>
            <a:r>
              <a:rPr lang="en-US" dirty="0"/>
              <a:t>and rollout of the Hydrologic Ensemble Forecast System (HEFS) at 13 </a:t>
            </a:r>
            <a:r>
              <a:rPr lang="en-US" dirty="0" smtClean="0"/>
              <a:t>RFCs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 smtClean="0"/>
              <a:t>Calibration </a:t>
            </a:r>
            <a:r>
              <a:rPr lang="en-US" sz="1600" dirty="0"/>
              <a:t>of the meteorological component of HEFS, the Meteorological Ensemble Forecast </a:t>
            </a:r>
            <a:r>
              <a:rPr lang="en-US" sz="1600" dirty="0" smtClean="0"/>
              <a:t>Processor </a:t>
            </a:r>
            <a:r>
              <a:rPr lang="en-US" sz="1600" dirty="0"/>
              <a:t>(MEFP)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System evaluation through </a:t>
            </a:r>
            <a:r>
              <a:rPr lang="en-US" sz="1600" dirty="0" err="1"/>
              <a:t>streamflow</a:t>
            </a:r>
            <a:r>
              <a:rPr lang="en-US" sz="1600" dirty="0"/>
              <a:t> </a:t>
            </a:r>
            <a:r>
              <a:rPr lang="en-US" sz="1600" dirty="0" err="1"/>
              <a:t>hindcasting</a:t>
            </a:r>
            <a:r>
              <a:rPr lang="en-US" sz="1600" dirty="0"/>
              <a:t> and verification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Collaboration with other agencies who need HEFS </a:t>
            </a:r>
            <a:r>
              <a:rPr lang="en-US" dirty="0" err="1"/>
              <a:t>hindcasts</a:t>
            </a:r>
            <a:r>
              <a:rPr lang="en-US" dirty="0"/>
              <a:t>, supported by meteorological reforecasts, for high priority operational objectives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Example: NYCDEP requires HEFS </a:t>
            </a:r>
            <a:r>
              <a:rPr lang="en-US" sz="1600" dirty="0" err="1"/>
              <a:t>hindcasts</a:t>
            </a:r>
            <a:r>
              <a:rPr lang="en-US" sz="1600" dirty="0"/>
              <a:t> to calibrate and evaluate a decision support tool used to improve water supply to New York </a:t>
            </a:r>
            <a:r>
              <a:rPr lang="en-US" sz="1600" dirty="0" smtClean="0"/>
              <a:t>City</a:t>
            </a:r>
          </a:p>
          <a:p>
            <a:pPr lvl="2"/>
            <a:endParaRPr lang="en-US" dirty="0"/>
          </a:p>
          <a:p>
            <a:r>
              <a:rPr lang="en-US" sz="2000" b="1" dirty="0" smtClean="0">
                <a:solidFill>
                  <a:srgbClr val="305480"/>
                </a:solidFill>
              </a:rPr>
              <a:t>Requirements</a:t>
            </a:r>
            <a:r>
              <a:rPr lang="en-US" b="1" dirty="0" smtClean="0">
                <a:solidFill>
                  <a:srgbClr val="305480"/>
                </a:solidFill>
              </a:rPr>
              <a:t> of Reforecasts</a:t>
            </a:r>
            <a:endParaRPr lang="en-US" dirty="0">
              <a:solidFill>
                <a:srgbClr val="30548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Long </a:t>
            </a:r>
            <a:r>
              <a:rPr lang="en-US" dirty="0"/>
              <a:t>period of record to support reliable calibration with reasonably small sampling uncertainty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 smtClean="0"/>
              <a:t>As long as possible, but at least 20 years</a:t>
            </a:r>
            <a:endParaRPr lang="en-US" sz="1600" dirty="0"/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Including high impact events in the reforecast period is very important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Operational models to be frozen for a period of several years to allow for </a:t>
            </a:r>
            <a:r>
              <a:rPr lang="en-US" dirty="0" smtClean="0"/>
              <a:t>downstream </a:t>
            </a:r>
            <a:r>
              <a:rPr lang="en-US" dirty="0"/>
              <a:t>applications to transition to new models/reforecast data sets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sz="1600" dirty="0"/>
              <a:t>It is time-consuming to re-calibrate and re-evaluate the HEFS with new met models</a:t>
            </a:r>
          </a:p>
        </p:txBody>
      </p:sp>
    </p:spTree>
    <p:extLst>
      <p:ext uri="{BB962C8B-B14F-4D97-AF65-F5344CB8AC3E}">
        <p14:creationId xmlns:p14="http://schemas.microsoft.com/office/powerpoint/2010/main" val="2923258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0" y="1703"/>
            <a:ext cx="9144000" cy="6554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  <a:extLst/>
        </p:spPr>
        <p:txBody>
          <a:bodyPr wrap="none" lIns="91925" tIns="45962" rIns="91925" bIns="45962" anchor="ctr"/>
          <a:lstStyle/>
          <a:p>
            <a:r>
              <a:rPr lang="en-US" sz="3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Streamflow hindcasting with HEFS</a:t>
            </a:r>
            <a:endParaRPr lang="en-US" sz="3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8" name="Text Box 9"/>
          <p:cNvSpPr txBox="1">
            <a:spLocks noChangeArrowheads="1"/>
          </p:cNvSpPr>
          <p:nvPr/>
        </p:nvSpPr>
        <p:spPr bwMode="auto">
          <a:xfrm>
            <a:off x="270000" y="792000"/>
            <a:ext cx="2854200" cy="550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305480"/>
                </a:solidFill>
              </a:rPr>
              <a:t>Selected basins</a:t>
            </a:r>
            <a:endParaRPr lang="en-US" sz="2000" dirty="0">
              <a:solidFill>
                <a:srgbClr val="305480"/>
              </a:solidFill>
            </a:endParaRPr>
          </a:p>
          <a:p>
            <a:pPr marL="270000" indent="-270000">
              <a:spcBef>
                <a:spcPts val="1200"/>
              </a:spcBef>
              <a:buFont typeface="Arial" pitchFamily="34" charset="0"/>
              <a:buChar char="•"/>
              <a:tabLst>
                <a:tab pos="288925" algn="l"/>
              </a:tabLst>
            </a:pPr>
            <a:r>
              <a:rPr lang="en-US" sz="1800" dirty="0" smtClean="0"/>
              <a:t>Four RFCs</a:t>
            </a:r>
          </a:p>
          <a:p>
            <a:pPr marL="270000" indent="-270000">
              <a:spcBef>
                <a:spcPts val="1200"/>
              </a:spcBef>
              <a:buFont typeface="Arial" pitchFamily="34" charset="0"/>
              <a:buChar char="•"/>
              <a:tabLst>
                <a:tab pos="288925" algn="l"/>
              </a:tabLst>
            </a:pPr>
            <a:r>
              <a:rPr lang="en-US" sz="1800" dirty="0"/>
              <a:t>Hindcasts: </a:t>
            </a:r>
            <a:r>
              <a:rPr lang="en-US" sz="1800" dirty="0" smtClean="0"/>
              <a:t>1985-1999 (limited by obs</a:t>
            </a:r>
            <a:r>
              <a:rPr lang="en-US" dirty="0" smtClean="0"/>
              <a:t>. data</a:t>
            </a:r>
            <a:r>
              <a:rPr lang="en-US" sz="1800" dirty="0" smtClean="0"/>
              <a:t>)</a:t>
            </a:r>
          </a:p>
          <a:p>
            <a:pPr marL="270000" indent="-270000">
              <a:spcBef>
                <a:spcPts val="1200"/>
              </a:spcBef>
              <a:buFont typeface="Arial" pitchFamily="34" charset="0"/>
              <a:buChar char="•"/>
              <a:tabLst>
                <a:tab pos="288925" algn="l"/>
              </a:tabLst>
            </a:pPr>
            <a:r>
              <a:rPr lang="en-US" sz="1800" dirty="0" smtClean="0"/>
              <a:t>Upper/lower pairing</a:t>
            </a:r>
          </a:p>
          <a:p>
            <a:pPr marL="270000" indent="-270000">
              <a:spcBef>
                <a:spcPts val="1200"/>
              </a:spcBef>
              <a:buFont typeface="Arial" pitchFamily="34" charset="0"/>
              <a:buChar char="•"/>
              <a:tabLst>
                <a:tab pos="288925" algn="l"/>
              </a:tabLst>
            </a:pPr>
            <a:r>
              <a:rPr lang="en-US" sz="1800" dirty="0" smtClean="0"/>
              <a:t>USGS gauge at the outlet of each basin</a:t>
            </a:r>
          </a:p>
          <a:p>
            <a:pPr marL="270000" indent="-270000">
              <a:spcBef>
                <a:spcPts val="1200"/>
              </a:spcBef>
              <a:buFont typeface="Arial" pitchFamily="34" charset="0"/>
              <a:buChar char="•"/>
              <a:tabLst>
                <a:tab pos="288925" algn="l"/>
              </a:tabLst>
            </a:pPr>
            <a:r>
              <a:rPr lang="en-US" sz="1800" dirty="0" smtClean="0"/>
              <a:t>Relatively small basins (largest 2000 sq. miles)</a:t>
            </a:r>
          </a:p>
          <a:p>
            <a:pPr marL="270000" indent="-270000">
              <a:spcBef>
                <a:spcPts val="1200"/>
              </a:spcBef>
              <a:buFont typeface="Arial" pitchFamily="34" charset="0"/>
              <a:buChar char="•"/>
              <a:tabLst>
                <a:tab pos="288925" algn="l"/>
              </a:tabLst>
            </a:pPr>
            <a:r>
              <a:rPr lang="en-US" sz="1800" dirty="0" smtClean="0"/>
              <a:t>Lower elevations in AB and MA</a:t>
            </a:r>
          </a:p>
          <a:p>
            <a:pPr marL="270000" indent="-270000">
              <a:spcBef>
                <a:spcPts val="1200"/>
              </a:spcBef>
              <a:buFont typeface="Arial" pitchFamily="34" charset="0"/>
              <a:buChar char="•"/>
              <a:tabLst>
                <a:tab pos="288925" algn="l"/>
              </a:tabLst>
            </a:pPr>
            <a:r>
              <a:rPr lang="en-US" sz="1800" dirty="0" smtClean="0"/>
              <a:t>Higher elevations in CB and CN</a:t>
            </a:r>
          </a:p>
          <a:p>
            <a:pPr marL="270000" indent="-270000">
              <a:spcBef>
                <a:spcPts val="1200"/>
              </a:spcBef>
              <a:buFont typeface="Arial" pitchFamily="34" charset="0"/>
              <a:buChar char="•"/>
              <a:tabLst>
                <a:tab pos="288925" algn="l"/>
              </a:tabLst>
            </a:pPr>
            <a:r>
              <a:rPr lang="en-US" sz="1800" dirty="0" smtClean="0"/>
              <a:t>CB and CN have MAT/MAP sub-basins</a:t>
            </a:r>
            <a:endParaRPr lang="en-US" sz="1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57575" y="685800"/>
            <a:ext cx="5686425" cy="577098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70992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16"/>
          <p:cNvSpPr>
            <a:spLocks noChangeArrowheads="1"/>
          </p:cNvSpPr>
          <p:nvPr/>
        </p:nvSpPr>
        <p:spPr bwMode="auto">
          <a:xfrm>
            <a:off x="0" y="1703"/>
            <a:ext cx="9144000" cy="6554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  <a:extLst/>
        </p:spPr>
        <p:txBody>
          <a:bodyPr wrap="none" lIns="91925" tIns="45962" rIns="91925" bIns="45962" anchor="ctr"/>
          <a:lstStyle/>
          <a:p>
            <a:r>
              <a:rPr lang="en-US" sz="3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Forcing: MEFP-GEFS vs. MEFP-GFS</a:t>
            </a:r>
            <a:endParaRPr lang="en-US" sz="3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6" name="Rectangle 2"/>
          <p:cNvSpPr>
            <a:spLocks noChangeArrowheads="1"/>
          </p:cNvSpPr>
          <p:nvPr/>
        </p:nvSpPr>
        <p:spPr bwMode="auto">
          <a:xfrm>
            <a:off x="270000" y="792000"/>
            <a:ext cx="3180393" cy="54102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609600" indent="-609600">
              <a:spcBef>
                <a:spcPct val="40000"/>
              </a:spcBef>
            </a:pPr>
            <a:r>
              <a:rPr lang="en-US" sz="2000" b="1" dirty="0" smtClean="0">
                <a:solidFill>
                  <a:srgbClr val="305480"/>
                </a:solidFill>
              </a:rPr>
              <a:t>MEFP-GEFS adds value</a:t>
            </a:r>
          </a:p>
          <a:p>
            <a:pPr marL="271463" indent="-271463">
              <a:spcBef>
                <a:spcPts val="1200"/>
              </a:spcBef>
              <a:buFont typeface="Arial" pitchFamily="34" charset="0"/>
              <a:buChar char="•"/>
            </a:pPr>
            <a:r>
              <a:rPr lang="en-US" sz="1800" dirty="0" smtClean="0"/>
              <a:t>Compared forcing from MEFP-GEFS vs. MEFP-GFS</a:t>
            </a:r>
          </a:p>
          <a:p>
            <a:pPr marL="271463" indent="-271463">
              <a:spcBef>
                <a:spcPts val="1200"/>
              </a:spcBef>
              <a:buFont typeface="Arial" pitchFamily="34" charset="0"/>
              <a:buChar char="•"/>
            </a:pPr>
            <a:r>
              <a:rPr lang="en-US" sz="1800" dirty="0" smtClean="0"/>
              <a:t>Skill (CRPSS) from two basins in ABRFC, precipitation (top) and temperature (bottom) </a:t>
            </a:r>
          </a:p>
          <a:p>
            <a:pPr marL="271463" indent="-271463">
              <a:spcBef>
                <a:spcPts val="1200"/>
              </a:spcBef>
              <a:buFont typeface="Arial" pitchFamily="34" charset="0"/>
              <a:buChar char="•"/>
            </a:pPr>
            <a:r>
              <a:rPr lang="en-US" sz="1800" dirty="0"/>
              <a:t>S</a:t>
            </a:r>
            <a:r>
              <a:rPr lang="en-US" sz="1800" dirty="0" smtClean="0"/>
              <a:t>ample climatology as baseline (unconditional) with MEFP conditional climatology also shown (red)</a:t>
            </a:r>
          </a:p>
          <a:p>
            <a:pPr marL="271463" indent="-271463">
              <a:spcBef>
                <a:spcPts val="1200"/>
              </a:spcBef>
              <a:buFont typeface="Arial" pitchFamily="34" charset="0"/>
              <a:buChar char="•"/>
            </a:pPr>
            <a:r>
              <a:rPr lang="en-US" sz="1800" dirty="0"/>
              <a:t>Raw GEFS improves substantially on GFS and this is reflected in </a:t>
            </a:r>
            <a:r>
              <a:rPr lang="en-US" sz="1800" dirty="0" smtClean="0"/>
              <a:t>MEFP-GEFS results shown here</a:t>
            </a:r>
          </a:p>
          <a:p>
            <a:pPr marL="271463" indent="-271463">
              <a:spcBef>
                <a:spcPts val="1200"/>
              </a:spcBef>
              <a:buFont typeface="Arial" pitchFamily="34" charset="0"/>
              <a:buChar char="•"/>
            </a:pPr>
            <a:r>
              <a:rPr lang="en-US" sz="1800" dirty="0"/>
              <a:t>Improvements </a:t>
            </a:r>
            <a:r>
              <a:rPr lang="en-US" sz="1800" dirty="0" smtClean="0"/>
              <a:t>particularly </a:t>
            </a:r>
            <a:r>
              <a:rPr lang="en-US" sz="1800" dirty="0"/>
              <a:t>noticeable </a:t>
            </a:r>
            <a:r>
              <a:rPr lang="en-US" sz="1800" dirty="0" smtClean="0"/>
              <a:t>in first week for P, longer for T</a:t>
            </a:r>
            <a:endParaRPr lang="en-GB" sz="1800" dirty="0" smtClean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08700" y="947614"/>
            <a:ext cx="5737353" cy="58341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6287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6"/>
          <p:cNvSpPr>
            <a:spLocks noChangeArrowheads="1"/>
          </p:cNvSpPr>
          <p:nvPr/>
        </p:nvSpPr>
        <p:spPr bwMode="auto">
          <a:xfrm>
            <a:off x="0" y="1703"/>
            <a:ext cx="9144000" cy="655450"/>
          </a:xfrm>
          <a:prstGeom prst="rect">
            <a:avLst/>
          </a:prstGeom>
          <a:noFill/>
          <a:ln w="3175">
            <a:noFill/>
            <a:miter lim="800000"/>
            <a:headEnd/>
            <a:tailEnd/>
          </a:ln>
          <a:effectLst/>
          <a:extLst/>
        </p:spPr>
        <p:txBody>
          <a:bodyPr wrap="none" lIns="91925" tIns="45962" rIns="91925" bIns="45962" anchor="ctr"/>
          <a:lstStyle/>
          <a:p>
            <a:r>
              <a:rPr lang="en-US" sz="3400" b="1" dirty="0" smtClean="0">
                <a:latin typeface="Tahoma" pitchFamily="34" charset="0"/>
                <a:ea typeface="Tahoma" pitchFamily="34" charset="0"/>
                <a:cs typeface="Tahoma" pitchFamily="34" charset="0"/>
              </a:rPr>
              <a:t>Streamflow: MEFP-GEFS vs. MEFP-GFS</a:t>
            </a:r>
            <a:endParaRPr lang="en-US" sz="3400" b="1" dirty="0"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" name="Text Box 9"/>
          <p:cNvSpPr txBox="1">
            <a:spLocks noChangeArrowheads="1"/>
          </p:cNvSpPr>
          <p:nvPr/>
        </p:nvSpPr>
        <p:spPr bwMode="auto">
          <a:xfrm>
            <a:off x="270000" y="792000"/>
            <a:ext cx="3159000" cy="6155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2000" b="1" dirty="0" smtClean="0">
                <a:solidFill>
                  <a:srgbClr val="305480"/>
                </a:solidFill>
              </a:rPr>
              <a:t>Value also added to flow</a:t>
            </a:r>
            <a:endParaRPr lang="en-US" sz="2000" dirty="0">
              <a:solidFill>
                <a:srgbClr val="305480"/>
              </a:solidFill>
            </a:endParaRPr>
          </a:p>
          <a:p>
            <a:pPr marL="270000" indent="-270000">
              <a:spcBef>
                <a:spcPts val="1200"/>
              </a:spcBef>
              <a:buFont typeface="Arial" pitchFamily="34" charset="0"/>
              <a:buChar char="•"/>
              <a:tabLst>
                <a:tab pos="288925" algn="l"/>
              </a:tabLst>
            </a:pPr>
            <a:r>
              <a:rPr lang="en-US" sz="1800" dirty="0" smtClean="0"/>
              <a:t>Streamflow skill shown for lower and upper basin in each RFC with MEFP-CLIM baseline</a:t>
            </a:r>
          </a:p>
          <a:p>
            <a:pPr marL="270000" indent="-270000">
              <a:spcBef>
                <a:spcPts val="1200"/>
              </a:spcBef>
              <a:buFont typeface="Arial" pitchFamily="34" charset="0"/>
              <a:buChar char="•"/>
              <a:tabLst>
                <a:tab pos="288925" algn="l"/>
              </a:tabLst>
            </a:pPr>
            <a:r>
              <a:rPr lang="en-US" sz="1800" dirty="0" smtClean="0"/>
              <a:t>Results include hydrologic bias-correction</a:t>
            </a:r>
          </a:p>
          <a:p>
            <a:pPr marL="270000" indent="-270000">
              <a:spcBef>
                <a:spcPts val="1200"/>
              </a:spcBef>
              <a:buFont typeface="Arial" pitchFamily="34" charset="0"/>
              <a:buChar char="•"/>
              <a:tabLst>
                <a:tab pos="288925" algn="l"/>
              </a:tabLst>
            </a:pPr>
            <a:r>
              <a:rPr lang="en-US" sz="1800" dirty="0" smtClean="0"/>
              <a:t>Skill from hydro. initial conditions dominates early lead times</a:t>
            </a:r>
          </a:p>
          <a:p>
            <a:pPr marL="270000" indent="-270000">
              <a:spcBef>
                <a:spcPts val="1200"/>
              </a:spcBef>
              <a:buFont typeface="Arial" pitchFamily="34" charset="0"/>
              <a:buChar char="•"/>
              <a:tabLst>
                <a:tab pos="288925" algn="l"/>
              </a:tabLst>
            </a:pPr>
            <a:r>
              <a:rPr lang="en-US" dirty="0"/>
              <a:t>GEFS consistently beats GFS once forcing washes </a:t>
            </a:r>
            <a:r>
              <a:rPr lang="en-US" dirty="0" smtClean="0"/>
              <a:t>through, but hydro. </a:t>
            </a:r>
            <a:r>
              <a:rPr lang="en-US" dirty="0"/>
              <a:t>u</a:t>
            </a:r>
            <a:r>
              <a:rPr lang="en-US" dirty="0" smtClean="0"/>
              <a:t>ncertainty is also key </a:t>
            </a:r>
            <a:endParaRPr lang="en-US" sz="1800" dirty="0" smtClean="0"/>
          </a:p>
          <a:p>
            <a:pPr marL="270000" indent="-270000">
              <a:spcBef>
                <a:spcPts val="1200"/>
              </a:spcBef>
              <a:buFont typeface="Arial" pitchFamily="34" charset="0"/>
              <a:buChar char="•"/>
              <a:tabLst>
                <a:tab pos="288925" algn="l"/>
              </a:tabLst>
            </a:pPr>
            <a:r>
              <a:rPr lang="en-US" sz="1800" b="1" dirty="0" smtClean="0"/>
              <a:t>On time horizon of ~4-10 days, GEFS adds ~1-2 days in lead time in terms of CRPSS, notwithstanding sampling uncertainty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29000" y="1035541"/>
            <a:ext cx="5715000" cy="5715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1455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794</TotalTime>
  <Words>403</Words>
  <Application>Microsoft Office PowerPoint</Application>
  <PresentationFormat>On-screen Show (4:3)</PresentationFormat>
  <Paragraphs>47</Paragraphs>
  <Slides>5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Reforecast Use In Hydrology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Reforecast Use In Hydrology</dc:title>
  <dc:creator>Mark Fresch</dc:creator>
  <cp:lastModifiedBy>Mary L. Hart</cp:lastModifiedBy>
  <cp:revision>26</cp:revision>
  <dcterms:created xsi:type="dcterms:W3CDTF">2013-11-12T16:59:25Z</dcterms:created>
  <dcterms:modified xsi:type="dcterms:W3CDTF">2013-12-03T13:52:48Z</dcterms:modified>
</cp:coreProperties>
</file>