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6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6" autoAdjust="0"/>
  </p:normalViewPr>
  <p:slideViewPr>
    <p:cSldViewPr>
      <p:cViewPr>
        <p:scale>
          <a:sx n="48" d="100"/>
          <a:sy n="48" d="100"/>
        </p:scale>
        <p:origin x="-180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51D7-ABC6-485D-BFC5-A5AE6A75F794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AF0FF-0CDE-4D29-BE0A-C3656E57B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F0FF-0CDE-4D29-BE0A-C3656E57B4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240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0" tIns="45640" rIns="91280" bIns="45640" anchor="b"/>
          <a:lstStyle/>
          <a:p>
            <a:pPr algn="r" defTabSz="912813" eaLnBrk="0" hangingPunct="0"/>
            <a:fld id="{9D52D125-60C3-43BE-AAC7-2A3EEBD6FD5A}" type="slidenum">
              <a:rPr lang="en-GB" sz="1200">
                <a:latin typeface="Times New Roman" pitchFamily="18" charset="0"/>
              </a:rPr>
              <a:pPr algn="r" defTabSz="912813" eaLnBrk="0" hangingPunct="0"/>
              <a:t>2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01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240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0" tIns="45640" rIns="91280" bIns="45640" anchor="b"/>
          <a:lstStyle/>
          <a:p>
            <a:pPr algn="r" defTabSz="912813" eaLnBrk="0" hangingPunct="0"/>
            <a:fld id="{9D52D125-60C3-43BE-AAC7-2A3EEBD6FD5A}" type="slidenum">
              <a:rPr lang="en-GB" sz="1200">
                <a:latin typeface="Times New Roman" pitchFamily="18" charset="0"/>
              </a:rPr>
              <a:pPr algn="r" defTabSz="912813" eaLnBrk="0" hangingPunct="0"/>
              <a:t>3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6560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240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0" tIns="45640" rIns="91280" bIns="45640" anchor="b"/>
          <a:lstStyle/>
          <a:p>
            <a:pPr algn="r" defTabSz="912813" eaLnBrk="0" hangingPunct="0"/>
            <a:fld id="{9D52D125-60C3-43BE-AAC7-2A3EEBD6FD5A}" type="slidenum">
              <a:rPr lang="en-GB" sz="1200">
                <a:latin typeface="Times New Roman" pitchFamily="18" charset="0"/>
              </a:rPr>
              <a:pPr algn="r" defTabSz="912813" eaLnBrk="0" hangingPunct="0"/>
              <a:t>4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19653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62400" y="88201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0" tIns="45640" rIns="91280" bIns="45640" anchor="b"/>
          <a:lstStyle/>
          <a:p>
            <a:pPr algn="r" defTabSz="912813" eaLnBrk="0" hangingPunct="0"/>
            <a:fld id="{E4C68E43-3BD0-4751-9AA7-FF052DA4F28E}" type="slidenum">
              <a:rPr lang="en-GB" sz="1200">
                <a:latin typeface="Times New Roman" pitchFamily="18" charset="0"/>
              </a:rPr>
              <a:pPr algn="r" defTabSz="912813" eaLnBrk="0" hangingPunct="0"/>
              <a:t>5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4251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6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9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7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4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A2A5-C776-45DB-9D97-94A775AD4E2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6D22-203B-4A1C-93A5-B7327D501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8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Reforecast Use In Hydrology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934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Hank Herr, Mark Fresch (OHD)</a:t>
            </a:r>
          </a:p>
          <a:p>
            <a:r>
              <a:rPr lang="en-US" dirty="0" smtClean="0"/>
              <a:t>James Brown (Hydrologic Solutions Ltd, UK)</a:t>
            </a:r>
          </a:p>
          <a:p>
            <a:r>
              <a:rPr lang="en-US" dirty="0" smtClean="0"/>
              <a:t>December 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1703"/>
            <a:ext cx="9144000" cy="65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  <a:extLst/>
        </p:spPr>
        <p:txBody>
          <a:bodyPr wrap="none" lIns="91925" tIns="45962" rIns="91925" bIns="45962" anchor="ctr"/>
          <a:lstStyle/>
          <a:p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Hydrologic Ensemble Forecast System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70000" y="792000"/>
            <a:ext cx="849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05480"/>
                </a:solidFill>
              </a:rPr>
              <a:t>Use of </a:t>
            </a:r>
            <a:r>
              <a:rPr lang="en-US" sz="2000" b="1" dirty="0" smtClean="0">
                <a:solidFill>
                  <a:srgbClr val="305480"/>
                </a:solidFill>
              </a:rPr>
              <a:t>Reforecasts</a:t>
            </a:r>
            <a:endParaRPr lang="en-US" dirty="0">
              <a:solidFill>
                <a:srgbClr val="3054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Implementation </a:t>
            </a:r>
            <a:r>
              <a:rPr lang="en-US" dirty="0"/>
              <a:t>and rollout of the Hydrologic Ensemble Forecast System (HEFS) at 13 </a:t>
            </a:r>
            <a:r>
              <a:rPr lang="en-US" dirty="0" smtClean="0"/>
              <a:t>RFCs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Calibration </a:t>
            </a:r>
            <a:r>
              <a:rPr lang="en-US" sz="1600" dirty="0"/>
              <a:t>of the meteorological component of HEFS, the Meteorological Ensemble Forecast </a:t>
            </a:r>
            <a:r>
              <a:rPr lang="en-US" sz="1600" dirty="0" smtClean="0"/>
              <a:t>Processor </a:t>
            </a:r>
            <a:r>
              <a:rPr lang="en-US" sz="1600" dirty="0"/>
              <a:t>(MEFP)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System evaluation through </a:t>
            </a:r>
            <a:r>
              <a:rPr lang="en-US" sz="1600" dirty="0" err="1"/>
              <a:t>streamflow</a:t>
            </a:r>
            <a:r>
              <a:rPr lang="en-US" sz="1600" dirty="0"/>
              <a:t> </a:t>
            </a:r>
            <a:r>
              <a:rPr lang="en-US" sz="1600" dirty="0" err="1"/>
              <a:t>hindcasting</a:t>
            </a:r>
            <a:r>
              <a:rPr lang="en-US" sz="1600" dirty="0"/>
              <a:t> and verification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Collaboration with other agencies who need HEFS </a:t>
            </a:r>
            <a:r>
              <a:rPr lang="en-US" dirty="0" err="1"/>
              <a:t>hindcasts</a:t>
            </a:r>
            <a:r>
              <a:rPr lang="en-US" dirty="0"/>
              <a:t>, supported by meteorological reforecasts, for high priority operational objectives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Example: NYCDEP requires HEFS </a:t>
            </a:r>
            <a:r>
              <a:rPr lang="en-US" sz="1600" dirty="0" err="1"/>
              <a:t>hindcasts</a:t>
            </a:r>
            <a:r>
              <a:rPr lang="en-US" sz="1600" dirty="0"/>
              <a:t> to calibrate and evaluate a decision support tool used to improve water supply to New York </a:t>
            </a:r>
            <a:r>
              <a:rPr lang="en-US" sz="1600" dirty="0" smtClean="0"/>
              <a:t>City</a:t>
            </a:r>
          </a:p>
          <a:p>
            <a:pPr lvl="2"/>
            <a:endParaRPr lang="en-US" dirty="0"/>
          </a:p>
          <a:p>
            <a:r>
              <a:rPr lang="en-US" sz="2000" b="1" dirty="0" smtClean="0">
                <a:solidFill>
                  <a:srgbClr val="305480"/>
                </a:solidFill>
              </a:rPr>
              <a:t>Requirements</a:t>
            </a:r>
            <a:r>
              <a:rPr lang="en-US" b="1" dirty="0" smtClean="0">
                <a:solidFill>
                  <a:srgbClr val="305480"/>
                </a:solidFill>
              </a:rPr>
              <a:t> of Reforecasts</a:t>
            </a:r>
            <a:endParaRPr lang="en-US" dirty="0">
              <a:solidFill>
                <a:srgbClr val="3054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 </a:t>
            </a:r>
            <a:r>
              <a:rPr lang="en-US" dirty="0"/>
              <a:t>period of record to support reliable calibration with reasonably small sampling uncertainty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As long as possible, but at least 20 years</a:t>
            </a:r>
            <a:endParaRPr lang="en-U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Including high impact events in the reforecast period is very important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Operational models to be frozen for a period of several years to allow for </a:t>
            </a:r>
            <a:r>
              <a:rPr lang="en-US" dirty="0" smtClean="0"/>
              <a:t>downstream </a:t>
            </a:r>
            <a:r>
              <a:rPr lang="en-US" dirty="0"/>
              <a:t>applications to transition to new models/reforecast data sets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It is time-consuming to re-calibrate and re-evaluate the HEFS with new met models</a:t>
            </a:r>
          </a:p>
        </p:txBody>
      </p:sp>
    </p:spTree>
    <p:extLst>
      <p:ext uri="{BB962C8B-B14F-4D97-AF65-F5344CB8AC3E}">
        <p14:creationId xmlns:p14="http://schemas.microsoft.com/office/powerpoint/2010/main" val="29232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1703"/>
            <a:ext cx="9144000" cy="65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  <a:extLst/>
        </p:spPr>
        <p:txBody>
          <a:bodyPr wrap="none" lIns="91925" tIns="45962" rIns="91925" bIns="45962" anchor="ctr"/>
          <a:lstStyle/>
          <a:p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Streamflow hindcasting with HEFS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70000" y="792000"/>
            <a:ext cx="2854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305480"/>
                </a:solidFill>
              </a:rPr>
              <a:t>Selected basins</a:t>
            </a:r>
            <a:endParaRPr lang="en-US" sz="2000" dirty="0">
              <a:solidFill>
                <a:srgbClr val="305480"/>
              </a:solidFill>
            </a:endParaRP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Four RFCs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/>
              <a:t>Hindcasts: </a:t>
            </a:r>
            <a:r>
              <a:rPr lang="en-US" sz="1800" dirty="0" smtClean="0"/>
              <a:t>1985-1999 (limited by obs</a:t>
            </a:r>
            <a:r>
              <a:rPr lang="en-US" dirty="0" smtClean="0"/>
              <a:t>. data</a:t>
            </a:r>
            <a:r>
              <a:rPr lang="en-US" sz="1800" dirty="0" smtClean="0"/>
              <a:t>)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Upper/lower pairing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USGS gauge at the outlet of each basin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Relatively small basins (largest 2000 sq. miles)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Lower elevations in AB and MA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Higher elevations in CB and CN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CB and CN have MAT/MAP sub-basins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685800"/>
            <a:ext cx="5686425" cy="577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9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1703"/>
            <a:ext cx="9144000" cy="65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  <a:extLst/>
        </p:spPr>
        <p:txBody>
          <a:bodyPr wrap="none" lIns="91925" tIns="45962" rIns="91925" bIns="45962" anchor="ctr"/>
          <a:lstStyle/>
          <a:p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Forcing: MEFP-GEFS vs. MEFP-GFS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0000" y="792000"/>
            <a:ext cx="3180393" cy="541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40000"/>
              </a:spcBef>
            </a:pPr>
            <a:r>
              <a:rPr lang="en-US" sz="2000" b="1" dirty="0" smtClean="0">
                <a:solidFill>
                  <a:srgbClr val="305480"/>
                </a:solidFill>
              </a:rPr>
              <a:t>MEFP-GEFS adds value</a:t>
            </a:r>
          </a:p>
          <a:p>
            <a:pPr marL="271463" indent="-2714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Compared forcing from MEFP-GEFS vs. MEFP-GFS</a:t>
            </a:r>
          </a:p>
          <a:p>
            <a:pPr marL="271463" indent="-2714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 smtClean="0"/>
              <a:t>Skill (CRPSS) from two basins in ABRFC, precipitation (top) and temperature (bottom) </a:t>
            </a:r>
          </a:p>
          <a:p>
            <a:pPr marL="271463" indent="-2714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S</a:t>
            </a:r>
            <a:r>
              <a:rPr lang="en-US" sz="1800" dirty="0" smtClean="0"/>
              <a:t>ample climatology as baseline (unconditional) with MEFP conditional climatology also shown (red)</a:t>
            </a:r>
          </a:p>
          <a:p>
            <a:pPr marL="271463" indent="-2714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Raw GEFS improves substantially on GFS and this is reflected in </a:t>
            </a:r>
            <a:r>
              <a:rPr lang="en-US" sz="1800" dirty="0" smtClean="0"/>
              <a:t>MEFP-GEFS results shown here</a:t>
            </a:r>
          </a:p>
          <a:p>
            <a:pPr marL="271463" indent="-2714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800" dirty="0"/>
              <a:t>Improvements </a:t>
            </a:r>
            <a:r>
              <a:rPr lang="en-US" sz="1800" dirty="0" smtClean="0"/>
              <a:t>particularly </a:t>
            </a:r>
            <a:r>
              <a:rPr lang="en-US" sz="1800" dirty="0"/>
              <a:t>noticeable </a:t>
            </a:r>
            <a:r>
              <a:rPr lang="en-US" sz="1800" dirty="0" smtClean="0"/>
              <a:t>in first week for P, longer for T</a:t>
            </a:r>
            <a:endParaRPr lang="en-GB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700" y="947614"/>
            <a:ext cx="5737353" cy="583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1703"/>
            <a:ext cx="9144000" cy="655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  <a:extLst/>
        </p:spPr>
        <p:txBody>
          <a:bodyPr wrap="none" lIns="91925" tIns="45962" rIns="91925" bIns="45962" anchor="ctr"/>
          <a:lstStyle/>
          <a:p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Streamflow: MEFP-GEFS vs. MEFP-GFS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70000" y="792000"/>
            <a:ext cx="3159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305480"/>
                </a:solidFill>
              </a:rPr>
              <a:t>Value also added to flow</a:t>
            </a:r>
            <a:endParaRPr lang="en-US" sz="2000" dirty="0">
              <a:solidFill>
                <a:srgbClr val="305480"/>
              </a:solidFill>
            </a:endParaRP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Streamflow skill shown for lower and upper basin in each RFC with MEFP-CLIM baseline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Results include hydrologic bias-correction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dirty="0" smtClean="0"/>
              <a:t>Skill from hydro. initial conditions dominates early lead times</a:t>
            </a:r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dirty="0"/>
              <a:t>GEFS consistently beats GFS once forcing washes </a:t>
            </a:r>
            <a:r>
              <a:rPr lang="en-US" dirty="0" smtClean="0"/>
              <a:t>through, but hydro. </a:t>
            </a:r>
            <a:r>
              <a:rPr lang="en-US" dirty="0"/>
              <a:t>u</a:t>
            </a:r>
            <a:r>
              <a:rPr lang="en-US" dirty="0" smtClean="0"/>
              <a:t>ncertainty is also key </a:t>
            </a:r>
            <a:endParaRPr lang="en-US" sz="1800" dirty="0" smtClean="0"/>
          </a:p>
          <a:p>
            <a:pPr marL="270000" indent="-270000">
              <a:spcBef>
                <a:spcPts val="1200"/>
              </a:spcBef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1800" b="1" dirty="0" smtClean="0"/>
              <a:t>On time horizon of ~4-10 days, GEFS adds ~1-2 days in lead time in terms of CRPSS, notwithstanding sampling uncertainty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035541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403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Reforecast Use In Hydrology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Reforecast Use In Hydrology</dc:title>
  <dc:creator>Mark Fresch</dc:creator>
  <cp:lastModifiedBy>Mary L. Hart</cp:lastModifiedBy>
  <cp:revision>26</cp:revision>
  <dcterms:created xsi:type="dcterms:W3CDTF">2013-11-12T16:59:25Z</dcterms:created>
  <dcterms:modified xsi:type="dcterms:W3CDTF">2013-12-03T13:52:48Z</dcterms:modified>
</cp:coreProperties>
</file>