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7" r:id="rId3"/>
    <p:sldId id="258" r:id="rId4"/>
    <p:sldId id="269" r:id="rId5"/>
    <p:sldId id="279" r:id="rId6"/>
    <p:sldId id="274" r:id="rId7"/>
    <p:sldId id="275" r:id="rId8"/>
    <p:sldId id="285" r:id="rId9"/>
    <p:sldId id="301" r:id="rId10"/>
    <p:sldId id="302" r:id="rId11"/>
    <p:sldId id="294" r:id="rId12"/>
    <p:sldId id="303" r:id="rId13"/>
    <p:sldId id="276" r:id="rId14"/>
    <p:sldId id="270" r:id="rId15"/>
    <p:sldId id="277" r:id="rId16"/>
    <p:sldId id="278" r:id="rId17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8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r</a:t>
            </a:r>
            <a:r>
              <a:rPr lang="en-US" baseline="30000" dirty="0" smtClean="0"/>
              <a:t>2</a:t>
            </a:r>
            <a:r>
              <a:rPr lang="en-US" baseline="0" dirty="0"/>
              <a:t>,  NH,  2010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350715223097113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233573928259"/>
          <c:y val="0.134733887430738"/>
          <c:w val="0.683929133858268"/>
          <c:h val="0.7307677165354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Winter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Sheet1!$A$2:$A$17</c:f>
              <c:numCache>
                <c:formatCode>General</c:formatCode>
                <c:ptCount val="16"/>
                <c:pt idx="0">
                  <c:v>0.851031</c:v>
                </c:pt>
                <c:pt idx="1">
                  <c:v>0.775519</c:v>
                </c:pt>
                <c:pt idx="2">
                  <c:v>0.702709</c:v>
                </c:pt>
                <c:pt idx="3">
                  <c:v>0.622884</c:v>
                </c:pt>
                <c:pt idx="4">
                  <c:v>0.537063</c:v>
                </c:pt>
                <c:pt idx="5">
                  <c:v>0.448011</c:v>
                </c:pt>
                <c:pt idx="6">
                  <c:v>0.364586</c:v>
                </c:pt>
                <c:pt idx="7">
                  <c:v>0.295491</c:v>
                </c:pt>
                <c:pt idx="8">
                  <c:v>0.247435</c:v>
                </c:pt>
                <c:pt idx="9">
                  <c:v>0.195997</c:v>
                </c:pt>
                <c:pt idx="10">
                  <c:v>0.162546</c:v>
                </c:pt>
                <c:pt idx="11">
                  <c:v>0.134588</c:v>
                </c:pt>
                <c:pt idx="12">
                  <c:v>0.11715</c:v>
                </c:pt>
                <c:pt idx="13">
                  <c:v>0.103824</c:v>
                </c:pt>
                <c:pt idx="14">
                  <c:v>0.0913215</c:v>
                </c:pt>
                <c:pt idx="15">
                  <c:v>0.0806753</c:v>
                </c:pt>
              </c:numCache>
            </c:numRef>
          </c:yVal>
          <c:smooth val="0"/>
        </c:ser>
        <c:ser>
          <c:idx val="1"/>
          <c:order val="1"/>
          <c:tx>
            <c:v>Spring</c:v>
          </c:tx>
          <c:spPr>
            <a:ln w="28575">
              <a:noFill/>
            </a:ln>
          </c:spPr>
          <c:yVal>
            <c:numRef>
              <c:f>Sheet1!$B$2:$B$17</c:f>
              <c:numCache>
                <c:formatCode>General</c:formatCode>
                <c:ptCount val="16"/>
                <c:pt idx="0">
                  <c:v>0.840401</c:v>
                </c:pt>
                <c:pt idx="1">
                  <c:v>0.768449</c:v>
                </c:pt>
                <c:pt idx="2">
                  <c:v>0.702301</c:v>
                </c:pt>
                <c:pt idx="3">
                  <c:v>0.623277</c:v>
                </c:pt>
                <c:pt idx="4">
                  <c:v>0.536512</c:v>
                </c:pt>
                <c:pt idx="5">
                  <c:v>0.45016</c:v>
                </c:pt>
                <c:pt idx="6">
                  <c:v>0.380835</c:v>
                </c:pt>
                <c:pt idx="7">
                  <c:v>0.322571</c:v>
                </c:pt>
                <c:pt idx="8">
                  <c:v>0.27238</c:v>
                </c:pt>
                <c:pt idx="9">
                  <c:v>0.232035</c:v>
                </c:pt>
                <c:pt idx="10">
                  <c:v>0.197365</c:v>
                </c:pt>
                <c:pt idx="11">
                  <c:v>0.180276</c:v>
                </c:pt>
                <c:pt idx="12">
                  <c:v>0.163729</c:v>
                </c:pt>
                <c:pt idx="13">
                  <c:v>0.151692</c:v>
                </c:pt>
                <c:pt idx="14">
                  <c:v>0.145135</c:v>
                </c:pt>
                <c:pt idx="15">
                  <c:v>0.142367</c:v>
                </c:pt>
              </c:numCache>
            </c:numRef>
          </c:yVal>
          <c:smooth val="0"/>
        </c:ser>
        <c:ser>
          <c:idx val="2"/>
          <c:order val="2"/>
          <c:tx>
            <c:v>Summer</c:v>
          </c:tx>
          <c:spPr>
            <a:ln w="28575">
              <a:noFill/>
            </a:ln>
          </c:spPr>
          <c:yVal>
            <c:numRef>
              <c:f>Sheet1!$C$2:$C$17</c:f>
              <c:numCache>
                <c:formatCode>General</c:formatCode>
                <c:ptCount val="16"/>
                <c:pt idx="0">
                  <c:v>0.722857</c:v>
                </c:pt>
                <c:pt idx="1">
                  <c:v>0.625023</c:v>
                </c:pt>
                <c:pt idx="2">
                  <c:v>0.544907</c:v>
                </c:pt>
                <c:pt idx="3">
                  <c:v>0.466067</c:v>
                </c:pt>
                <c:pt idx="4">
                  <c:v>0.391826</c:v>
                </c:pt>
                <c:pt idx="5">
                  <c:v>0.321276</c:v>
                </c:pt>
                <c:pt idx="6">
                  <c:v>0.26582</c:v>
                </c:pt>
                <c:pt idx="7">
                  <c:v>0.218145</c:v>
                </c:pt>
                <c:pt idx="8">
                  <c:v>0.18554</c:v>
                </c:pt>
                <c:pt idx="9">
                  <c:v>0.161303</c:v>
                </c:pt>
                <c:pt idx="10">
                  <c:v>0.143984</c:v>
                </c:pt>
                <c:pt idx="11">
                  <c:v>0.133036</c:v>
                </c:pt>
                <c:pt idx="12">
                  <c:v>0.127913</c:v>
                </c:pt>
                <c:pt idx="13">
                  <c:v>0.120909</c:v>
                </c:pt>
                <c:pt idx="14">
                  <c:v>0.117912</c:v>
                </c:pt>
                <c:pt idx="15">
                  <c:v>0.114054</c:v>
                </c:pt>
              </c:numCache>
            </c:numRef>
          </c:yVal>
          <c:smooth val="0"/>
        </c:ser>
        <c:ser>
          <c:idx val="3"/>
          <c:order val="3"/>
          <c:tx>
            <c:v>Fall</c:v>
          </c:tx>
          <c:spPr>
            <a:ln w="28575">
              <a:noFill/>
            </a:ln>
          </c:spPr>
          <c:yVal>
            <c:numRef>
              <c:f>Sheet1!$D$2:$D$17</c:f>
              <c:numCache>
                <c:formatCode>General</c:formatCode>
                <c:ptCount val="16"/>
                <c:pt idx="0">
                  <c:v>0.796415</c:v>
                </c:pt>
                <c:pt idx="1">
                  <c:v>0.713828</c:v>
                </c:pt>
                <c:pt idx="2">
                  <c:v>0.647187</c:v>
                </c:pt>
                <c:pt idx="3">
                  <c:v>0.577087</c:v>
                </c:pt>
                <c:pt idx="4">
                  <c:v>0.504482</c:v>
                </c:pt>
                <c:pt idx="5">
                  <c:v>0.434079</c:v>
                </c:pt>
                <c:pt idx="6">
                  <c:v>0.36556</c:v>
                </c:pt>
                <c:pt idx="7">
                  <c:v>0.306371</c:v>
                </c:pt>
                <c:pt idx="8">
                  <c:v>0.258532</c:v>
                </c:pt>
                <c:pt idx="9">
                  <c:v>0.221445</c:v>
                </c:pt>
                <c:pt idx="10">
                  <c:v>0.196316</c:v>
                </c:pt>
                <c:pt idx="11">
                  <c:v>0.178395</c:v>
                </c:pt>
                <c:pt idx="12">
                  <c:v>0.163957</c:v>
                </c:pt>
                <c:pt idx="13">
                  <c:v>0.154286</c:v>
                </c:pt>
                <c:pt idx="14">
                  <c:v>0.15185</c:v>
                </c:pt>
                <c:pt idx="15">
                  <c:v>0.152932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329304"/>
        <c:axId val="-2076581304"/>
      </c:scatterChart>
      <c:valAx>
        <c:axId val="-2140329304"/>
        <c:scaling>
          <c:orientation val="minMax"/>
          <c:max val="16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76581304"/>
        <c:crosses val="autoZero"/>
        <c:crossBetween val="midCat"/>
        <c:majorUnit val="1.0"/>
      </c:valAx>
      <c:valAx>
        <c:axId val="-2076581304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32930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702014873140858"/>
          <c:y val="0.152010061242345"/>
          <c:w val="0.142429571303587"/>
          <c:h val="0.3348687664042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831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9FAF98AF-3201-4AE6-97C7-E90DF159FD20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2702"/>
            <a:ext cx="3038475" cy="468313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2"/>
            <a:ext cx="3038475" cy="468313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5C92EF2-420B-472A-8060-EC4A6FFFC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1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0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1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4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8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1921-5417-4E8E-820F-80F682E64A27}" type="datetimeFigureOut">
              <a:rPr lang="en-US" smtClean="0"/>
              <a:t>11/29/13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970B-F0B0-428B-B192-548F69A9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rgbClr val="0000FF"/>
                </a:solidFill>
              </a:rPr>
              <a:t>Statistical Post Processing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- </a:t>
            </a:r>
            <a:r>
              <a:rPr lang="en-US" sz="3600" dirty="0" smtClean="0">
                <a:solidFill>
                  <a:srgbClr val="0000FF"/>
                </a:solidFill>
              </a:rPr>
              <a:t>Using </a:t>
            </a:r>
            <a:r>
              <a:rPr lang="en-US" sz="3600" dirty="0" smtClean="0">
                <a:solidFill>
                  <a:srgbClr val="0000FF"/>
                </a:solidFill>
              </a:rPr>
              <a:t>Reforecast </a:t>
            </a:r>
            <a:r>
              <a:rPr lang="en-US" sz="3600" dirty="0">
                <a:solidFill>
                  <a:srgbClr val="0000FF"/>
                </a:solidFill>
              </a:rPr>
              <a:t>to </a:t>
            </a:r>
            <a:r>
              <a:rPr lang="en-US" sz="3600" dirty="0" smtClean="0">
                <a:solidFill>
                  <a:srgbClr val="0000FF"/>
                </a:solidFill>
              </a:rPr>
              <a:t>Improve </a:t>
            </a:r>
            <a:r>
              <a:rPr lang="en-US" sz="3600" dirty="0">
                <a:solidFill>
                  <a:srgbClr val="0000FF"/>
                </a:solidFill>
              </a:rPr>
              <a:t>GEFS </a:t>
            </a:r>
            <a:r>
              <a:rPr lang="en-US" sz="3600" dirty="0" smtClean="0">
                <a:solidFill>
                  <a:srgbClr val="0000FF"/>
                </a:solidFill>
              </a:rPr>
              <a:t>Forecast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29400" cy="236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Yuejian Zhu</a:t>
            </a:r>
          </a:p>
          <a:p>
            <a:r>
              <a:rPr lang="en-US" dirty="0" smtClean="0"/>
              <a:t>Hong Guan and Bo Cui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ECM/NCEP/NWS</a:t>
            </a:r>
          </a:p>
          <a:p>
            <a:r>
              <a:rPr lang="en-US" dirty="0" smtClean="0"/>
              <a:t>Dec.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</a:p>
          <a:p>
            <a:endParaRPr lang="en-US" dirty="0"/>
          </a:p>
          <a:p>
            <a:r>
              <a:rPr lang="en-US" dirty="0" smtClean="0"/>
              <a:t>Acknowledgements: </a:t>
            </a:r>
            <a:endParaRPr lang="en-US" dirty="0" smtClean="0"/>
          </a:p>
          <a:p>
            <a:r>
              <a:rPr lang="en-US" dirty="0" smtClean="0"/>
              <a:t>EMC </a:t>
            </a:r>
            <a:r>
              <a:rPr lang="en-US" dirty="0" smtClean="0"/>
              <a:t>Ensemble </a:t>
            </a:r>
            <a:r>
              <a:rPr lang="en-US" dirty="0" smtClean="0"/>
              <a:t>team; Dan Collins (CPC)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3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Using reforecast to improve current bias </a:t>
            </a:r>
            <a:r>
              <a:rPr lang="en-US" sz="3600" dirty="0" smtClean="0">
                <a:solidFill>
                  <a:srgbClr val="0000FF"/>
                </a:solidFill>
              </a:rPr>
              <a:t>corrected product (240-hr forecast, 2010 )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051" name="Picture 3" descr="C:\Users\hong.guan\Desktop\nh_t2m_merr_t00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34" y="2051524"/>
            <a:ext cx="4740966" cy="366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ng.guan\Desktop\nh_t2m_rmsa_t00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69224" cy="36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947699" y="4191000"/>
            <a:ext cx="3886200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3429000"/>
            <a:ext cx="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3883261"/>
            <a:ext cx="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4000500"/>
            <a:ext cx="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Perfect bias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621117" y="4191000"/>
            <a:ext cx="389283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0600" y="4724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Winter</a:t>
            </a:r>
            <a:endParaRPr lang="en-US" sz="1400" u="sng" dirty="0"/>
          </a:p>
        </p:txBody>
      </p:sp>
      <p:sp>
        <p:nvSpPr>
          <p:cNvPr id="18" name="Rectangle 17"/>
          <p:cNvSpPr/>
          <p:nvPr/>
        </p:nvSpPr>
        <p:spPr>
          <a:xfrm>
            <a:off x="3733800" y="4774168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Full</a:t>
            </a:r>
            <a:endParaRPr lang="en-US" sz="1400" u="sng" dirty="0"/>
          </a:p>
        </p:txBody>
      </p:sp>
      <p:sp>
        <p:nvSpPr>
          <p:cNvPr id="19" name="Rectangle 18"/>
          <p:cNvSpPr/>
          <p:nvPr/>
        </p:nvSpPr>
        <p:spPr>
          <a:xfrm>
            <a:off x="2742456" y="3459777"/>
            <a:ext cx="798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u="sng" dirty="0" smtClean="0">
                <a:solidFill>
                  <a:prstClr val="black"/>
                </a:solidFill>
              </a:rPr>
              <a:t>Summer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3459777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u="sng" dirty="0">
                <a:solidFill>
                  <a:prstClr val="black"/>
                </a:solidFill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85732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Summary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Surface temperature is strongly biased for NH/NA</a:t>
            </a:r>
          </a:p>
          <a:p>
            <a:pPr lvl="1"/>
            <a:r>
              <a:rPr lang="en-US" dirty="0" smtClean="0"/>
              <a:t>Cold bias for winter, warm bias for summer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ncorrected soil moisture table – GFS has been implemented, but GEFS is not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Decaying averages are good for winter/summer, but not good for </a:t>
            </a:r>
            <a:r>
              <a:rPr lang="en-US" dirty="0" smtClean="0"/>
              <a:t>extended forecast of transition season.</a:t>
            </a:r>
            <a:endParaRPr lang="en-US" dirty="0" smtClean="0"/>
          </a:p>
          <a:p>
            <a:r>
              <a:rPr lang="en-US" dirty="0" smtClean="0"/>
              <a:t>2% decaying weight has overall better value, but 10% weight is good for short lead time (1-3 days</a:t>
            </a:r>
            <a:r>
              <a:rPr lang="en-US" dirty="0" smtClean="0"/>
              <a:t>)</a:t>
            </a:r>
          </a:p>
          <a:p>
            <a:r>
              <a:rPr lang="en-US" dirty="0"/>
              <a:t>Very difficult to improve the skills for 500hPa height possibly due to less bias or insensitivity to bias correction </a:t>
            </a:r>
          </a:p>
          <a:p>
            <a:r>
              <a:rPr lang="en-US" dirty="0"/>
              <a:t>25y31d’s thinning mean can be a candidate  to reduce computational expense and keep a broader diversity of weather scenario</a:t>
            </a:r>
          </a:p>
          <a:p>
            <a:r>
              <a:rPr lang="en-US" dirty="0"/>
              <a:t>Adding reforecast </a:t>
            </a:r>
            <a:r>
              <a:rPr lang="en-US" dirty="0" smtClean="0"/>
              <a:t>information will </a:t>
            </a:r>
            <a:r>
              <a:rPr lang="en-US" dirty="0"/>
              <a:t>improve current bias-corrected product.</a:t>
            </a:r>
          </a:p>
          <a:p>
            <a:r>
              <a:rPr lang="en-US" dirty="0"/>
              <a:t>Bias and its seasonal variation are model-dependent. Whether the improvement found here will occur for the new GEFS version need to be confirmed later!!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2004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Background!!!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02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mc.ncep.noaa.gov/gmb/wd20hg/refcst_test/score_4lines_09/score_crps_2009010100.2009022800_T2m/nh_t2m_rmsa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727364"/>
            <a:ext cx="3989294" cy="30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mc.ncep.noaa.gov/gmb/wd20hg/refcst_test/score_4lines_09/score_crps_2009030100.2009053100_T2m/nh_t2m_rmsa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04308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mc.ncep.noaa.gov/gmb/wd20hg/refcst_test/score_4lines_09/score_crps_2009060100.2009083100_T2m/nh_t2m_rmsa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57600"/>
            <a:ext cx="3980329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mc.ncep.noaa.gov/gmb/wd20hg/refcst_test/score_4lines_09/score_crps_2009090100.2009113000_T2m/nh_t2m_rmsa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9444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7765" y="289783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2% decaying is best for all lead time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725271" y="198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Winter 2009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723528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Spring 2009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650835" y="4267200"/>
            <a:ext cx="161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Summer 2009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066428" y="42994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Fall 2009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819400"/>
            <a:ext cx="18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averages are not good except for day 1-2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65338" y="5855110"/>
            <a:ext cx="2365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 is equal good as reforecast, except for week-2 forecast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5635" y="5855110"/>
            <a:ext cx="18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averages are not good except for day 1-3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0" y="2417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</a:t>
            </a:r>
            <a:r>
              <a:rPr lang="en-US" sz="2400" b="1" dirty="0" smtClean="0">
                <a:solidFill>
                  <a:srgbClr val="0000FF"/>
                </a:solidFill>
              </a:rPr>
              <a:t>24-year reforecast  </a:t>
            </a:r>
            <a:r>
              <a:rPr lang="en-US" sz="2400" b="1" dirty="0">
                <a:solidFill>
                  <a:srgbClr val="0000FF"/>
                </a:solidFill>
              </a:rPr>
              <a:t>bias (</a:t>
            </a:r>
            <a:r>
              <a:rPr lang="en-US" sz="2400" b="1" dirty="0" smtClean="0">
                <a:solidFill>
                  <a:srgbClr val="0000FF"/>
                </a:solidFill>
              </a:rPr>
              <a:t>24 data</a:t>
            </a:r>
            <a:r>
              <a:rPr lang="en-US" sz="2400" b="1" dirty="0">
                <a:solidFill>
                  <a:srgbClr val="0000FF"/>
                </a:solidFill>
              </a:rPr>
              <a:t>) to calibrate latest year (</a:t>
            </a:r>
            <a:r>
              <a:rPr lang="en-US" sz="2400" b="1" dirty="0" smtClean="0">
                <a:solidFill>
                  <a:srgbClr val="0000FF"/>
                </a:solidFill>
              </a:rPr>
              <a:t>2009)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2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emc.ncep.noaa.gov/gmb/wd20hg/refcst_test/score_4lines_09/score_crps_2009090100.2009113000_T2m/nh_t2m_merr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54582"/>
            <a:ext cx="401618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emc.ncep.noaa.gov/gmb/wd20hg/refcst_test/score_4lines_09/score_crps_2009060100.2009083100_T2m/nh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227"/>
            <a:ext cx="3886200" cy="30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5204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Summer 2009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27336" y="4126468"/>
            <a:ext cx="10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Fall 2009</a:t>
            </a:r>
            <a:endParaRPr lang="en-US" u="sng" dirty="0"/>
          </a:p>
        </p:txBody>
      </p:sp>
      <p:pic>
        <p:nvPicPr>
          <p:cNvPr id="8198" name="Picture 6" descr="http://www.emc.ncep.noaa.gov/gmb/wd20hg/refcst_test/score_4lines/score_crps_2010060100.2010083100_T2m/nh_t2m_merr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29" y="519545"/>
            <a:ext cx="3962399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emc.ncep.noaa.gov/gmb/wd20hg/refcst_test/score_4lines/score_crps_2010090100.2010113000_T2m/nh_t2m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7264"/>
            <a:ext cx="4038600" cy="3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Summer 2010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126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Fall 2010</a:t>
            </a:r>
            <a:endParaRPr lang="en-US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3429000" y="3505200"/>
            <a:ext cx="2438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bias is very similar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57300" y="0"/>
            <a:ext cx="6515100" cy="6030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Comparison between 2009 and 2010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457545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2010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3457545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2009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emc.ncep.noaa.gov/gmb/wd20hg/refcst_test/score_4lines/score_crps_2010030100.2010053100_T2m/nh_t2m_merr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70168"/>
            <a:ext cx="3996017" cy="30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mc.ncep.noaa.gov/gmb/wd20hg/refcst_test/score_4lines/score_crps_2010010100.2010022800_T2m/nh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3962400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9331" y="1981200"/>
            <a:ext cx="136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Winter 2010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59603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Spring 2010</a:t>
            </a:r>
            <a:endParaRPr lang="en-US" u="sng" dirty="0"/>
          </a:p>
        </p:txBody>
      </p:sp>
      <p:pic>
        <p:nvPicPr>
          <p:cNvPr id="7170" name="Picture 2" descr="http://www.emc.ncep.noaa.gov/gmb/wd20hg/refcst_test/score_4lines_09/score_crps_2009010100.2009022800_T2m/nh_t2m_merr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457"/>
            <a:ext cx="3920655" cy="30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5653" y="1992868"/>
            <a:ext cx="13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Winter 2009</a:t>
            </a:r>
            <a:endParaRPr lang="en-US" u="sng" dirty="0"/>
          </a:p>
        </p:txBody>
      </p:sp>
      <p:pic>
        <p:nvPicPr>
          <p:cNvPr id="12" name="Picture 4" descr="http://www.emc.ncep.noaa.gov/gmb/wd20hg/refcst_test/score_4lines_09/score_crps_2009030100.2009053100_T2m/nh_t2m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0" y="3813462"/>
            <a:ext cx="3939990" cy="30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8655" y="59603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Spring 2009</a:t>
            </a:r>
            <a:endParaRPr lang="en-US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3695700" y="3505200"/>
            <a:ext cx="23241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bias is very similar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1335" y="35052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2010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3519055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2009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85900" y="0"/>
            <a:ext cx="6400800" cy="6030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Comparison between 2009 and 2010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8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mc.ncep.noaa.gov/gmb/wd20hg/refcst_test/score_3lines/score_crps_2010010100.2010022800_HGT500/nh_z500_rmsa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6" y="640773"/>
            <a:ext cx="3868973" cy="29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mc.ncep.noaa.gov/gmb/wd20hg/refcst_test/score_3lines/score_crps_2010010100.2010022800_HGT500/nh_z500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640773"/>
            <a:ext cx="3904129" cy="30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emc.ncep.noaa.gov/gmb/wd20hg/refcst_test/score_3lines/score_crps_2010030100.2010053100_HGT500/nh_z500_rmsa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3733800"/>
            <a:ext cx="39444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emc.ncep.noaa.gov/gmb/wd20hg/refcst_test/score_3lines/score_crps_2010030100.2010053100_HGT500/nh_z500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2" y="3733800"/>
            <a:ext cx="39444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09337" y="647399"/>
            <a:ext cx="2057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500hPa height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79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47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25-year </a:t>
            </a:r>
            <a:r>
              <a:rPr lang="en-US" sz="2400" b="1" dirty="0" smtClean="0">
                <a:solidFill>
                  <a:srgbClr val="0000FF"/>
                </a:solidFill>
              </a:rPr>
              <a:t>reforecast  </a:t>
            </a:r>
            <a:r>
              <a:rPr lang="en-US" sz="2400" b="1" dirty="0">
                <a:solidFill>
                  <a:srgbClr val="0000FF"/>
                </a:solidFill>
              </a:rPr>
              <a:t>bias (25 </a:t>
            </a:r>
            <a:r>
              <a:rPr lang="en-US" sz="2400" b="1" dirty="0" smtClean="0">
                <a:solidFill>
                  <a:srgbClr val="0000FF"/>
                </a:solidFill>
              </a:rPr>
              <a:t>data</a:t>
            </a:r>
            <a:r>
              <a:rPr lang="en-US" sz="2400" b="1" dirty="0">
                <a:solidFill>
                  <a:srgbClr val="0000FF"/>
                </a:solidFill>
              </a:rPr>
              <a:t>) to calibrate latest year (2010)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5204" y="3472934"/>
            <a:ext cx="336566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Very difficult to improve the skills </a:t>
            </a:r>
          </a:p>
        </p:txBody>
      </p:sp>
    </p:spTree>
    <p:extLst>
      <p:ext uri="{BB962C8B-B14F-4D97-AF65-F5344CB8AC3E}">
        <p14:creationId xmlns:p14="http://schemas.microsoft.com/office/powerpoint/2010/main" val="325015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GEFS Reforecast Configurations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Model version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GFS v9.01 – last implement – May 2011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GEFS v9.0 – last implement – Feb. 2012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Resolutions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Horizontal – T254 (0-192hrs – 55km); T190 (192-384hrs – 70km)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Vertical – L42 hybrid levels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Initial conditions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CFS reanalysis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ETR for initial perturbations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Memberships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00UTC - 10 perturbations and 1 control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12UTC – 1 control forecast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Output frequency and resolutions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Every 6-hrs, out to 16 days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Most variables with 1*1 degree (and 0.5 degree, too)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Data is available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1985 - current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GEFS operational futures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TS relocation (not in reforecast)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STTP (in reforecast)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Reference: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500" dirty="0" smtClean="0"/>
              <a:t>Hamill and et al. 2013 (</a:t>
            </a:r>
            <a:r>
              <a:rPr lang="en-US" sz="1500" dirty="0" smtClean="0"/>
              <a:t>BAMS)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4824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Using Reforecast </a:t>
            </a:r>
            <a:r>
              <a:rPr lang="en-US" dirty="0" smtClean="0">
                <a:solidFill>
                  <a:srgbClr val="0000FF"/>
                </a:solidFill>
              </a:rPr>
              <a:t>Data for Tests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8153400" cy="524613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Bias</a:t>
            </a:r>
            <a:r>
              <a:rPr lang="en-US" sz="2000" dirty="0" smtClean="0">
                <a:latin typeface="Arial" pitchFamily="34" charset="0"/>
              </a:rPr>
              <a:t> over 24 years (24X1=24), 25 </a:t>
            </a:r>
            <a:r>
              <a:rPr lang="en-US" sz="2000" dirty="0">
                <a:latin typeface="Arial" pitchFamily="34" charset="0"/>
              </a:rPr>
              <a:t>years (25x1=25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</a:rPr>
              <a:t> Bias over 25 years within a window of 31days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 Bias over </a:t>
            </a:r>
            <a:r>
              <a:rPr lang="en-US" sz="2000" dirty="0" smtClean="0">
                <a:latin typeface="Arial" pitchFamily="34" charset="0"/>
              </a:rPr>
              <a:t>recent 2, 5, 10, and 25 years within a </a:t>
            </a:r>
            <a:r>
              <a:rPr lang="en-US" sz="2000" dirty="0">
                <a:latin typeface="Arial" pitchFamily="34" charset="0"/>
              </a:rPr>
              <a:t>window</a:t>
            </a:r>
            <a:r>
              <a:rPr lang="en-US" sz="2000" dirty="0" smtClean="0">
                <a:latin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             of 31days (2x31, 5x31, 10x31, 25x31)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</a:rPr>
              <a:t>Bias over</a:t>
            </a:r>
            <a:r>
              <a:rPr lang="en-US" sz="2000" dirty="0" smtClean="0">
                <a:latin typeface="Arial" pitchFamily="34" charset="0"/>
              </a:rPr>
              <a:t> 25 years with a sample interval of 7days within     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                a window of 31days and 61days (~25x4 and </a:t>
            </a:r>
            <a:r>
              <a:rPr lang="en-US" sz="2000" dirty="0">
                <a:latin typeface="Arial" pitchFamily="34" charset="0"/>
              </a:rPr>
              <a:t>~</a:t>
            </a:r>
            <a:r>
              <a:rPr lang="en-US" sz="2000" dirty="0" smtClean="0">
                <a:latin typeface="Arial" pitchFamily="34" charset="0"/>
              </a:rPr>
              <a:t>25x8)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</a:rPr>
              <a:t>                                             </a:t>
            </a:r>
            <a:r>
              <a:rPr lang="en-US" sz="1600" dirty="0" smtClean="0">
                <a:latin typeface="Arial" pitchFamily="34" charset="0"/>
              </a:rPr>
              <a:t>31days</a:t>
            </a:r>
            <a:r>
              <a:rPr lang="en-US" sz="2000" dirty="0" smtClean="0">
                <a:latin typeface="Arial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</a:rPr>
              <a:t>                                        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</a:rPr>
              <a:t>                     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</a:rPr>
              <a:t>                                             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26780" y="4114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45287" y="4343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5257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4410670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028" y="389786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1985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9457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95657" y="5257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5657" y="5040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5486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1273" y="4114800"/>
            <a:ext cx="944527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1273" y="4343400"/>
            <a:ext cx="944527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33800" y="4507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day-15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day+15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495800" y="3791657"/>
            <a:ext cx="1" cy="704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47530" y="3791657"/>
            <a:ext cx="3743" cy="704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25893" y="3779989"/>
            <a:ext cx="1" cy="704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51273" y="5257800"/>
            <a:ext cx="944527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51273" y="5486400"/>
            <a:ext cx="944527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733800"/>
            <a:ext cx="10244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3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mb/wd20hg/refcst_test/score_3lines/score_crps_2010010100.2010022800_T2m/nh_t2m_rmsa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609600"/>
            <a:ext cx="4056529" cy="31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mb/wd20hg/refcst_test/score_3lines/score_crps_2010010100.2010022800_T2m/nh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4191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mb/wd20hg/refcst_test/score_3lines/score_crps_2010030100.2010053100_T2m/nh_t2m_rmsa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190999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mb/wd20hg/refcst_test/score_3lines/score_crps_2010030100.2010053100_T2m/nh_t2m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3" y="3560617"/>
            <a:ext cx="4267200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97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Winter 2010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1817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Spring 2010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69273" y="59068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 is not good for transition season, especially from cold bias (-) to positive bias (+)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84770" y="2438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 is better than reforecast climatology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0" y="147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25-year </a:t>
            </a:r>
            <a:r>
              <a:rPr lang="en-US" sz="2400" b="1" dirty="0" smtClean="0">
                <a:solidFill>
                  <a:srgbClr val="0000FF"/>
                </a:solidFill>
              </a:rPr>
              <a:t>reforecast bias </a:t>
            </a:r>
            <a:r>
              <a:rPr lang="en-US" sz="2400" b="1" dirty="0">
                <a:solidFill>
                  <a:srgbClr val="0000FF"/>
                </a:solidFill>
              </a:rPr>
              <a:t>(25 </a:t>
            </a:r>
            <a:r>
              <a:rPr lang="en-US" sz="2400" b="1" dirty="0" smtClean="0">
                <a:solidFill>
                  <a:srgbClr val="0000FF"/>
                </a:solidFill>
              </a:rPr>
              <a:t>data</a:t>
            </a:r>
            <a:r>
              <a:rPr lang="en-US" sz="2400" b="1" dirty="0">
                <a:solidFill>
                  <a:srgbClr val="0000FF"/>
                </a:solidFill>
              </a:rPr>
              <a:t>) to calibrate latest year (2010)</a:t>
            </a:r>
          </a:p>
        </p:txBody>
      </p:sp>
    </p:spTree>
    <p:extLst>
      <p:ext uri="{BB962C8B-B14F-4D97-AF65-F5344CB8AC3E}">
        <p14:creationId xmlns:p14="http://schemas.microsoft.com/office/powerpoint/2010/main" val="40276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mb/wd20hg/refcst_test/score_3lines/score_crps_2010060100.2010083100_T2m/nh_t2m_rmsa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8" y="685800"/>
            <a:ext cx="39444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mb/wd20hg/refcst_test/score_3lines/score_crps_2010060100.2010083100_T2m/nh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9444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mb/wd20hg/refcst_test/score_3lines/score_crps_2010090100.2010113000_T2m/nh_t2m_rmsa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0618"/>
            <a:ext cx="3953437" cy="30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mc.ncep.noaa.gov/gmb/wd20hg/refcst_test/score_3lines/score_crps_2010090100.2010113000_T2m/nh_t2m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926542" cy="30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Summer 2010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765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Fall 2010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33654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Decaying average has the same value as reforecast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562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Another bad for decaying average for longer lead time since bias from positive  (+) to negative (-)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147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25-year </a:t>
            </a:r>
            <a:r>
              <a:rPr lang="en-US" sz="2400" b="1" dirty="0" smtClean="0">
                <a:solidFill>
                  <a:srgbClr val="0000FF"/>
                </a:solidFill>
              </a:rPr>
              <a:t>reforecast  </a:t>
            </a:r>
            <a:r>
              <a:rPr lang="en-US" sz="2400" b="1" dirty="0">
                <a:solidFill>
                  <a:srgbClr val="0000FF"/>
                </a:solidFill>
              </a:rPr>
              <a:t>bias </a:t>
            </a:r>
            <a:r>
              <a:rPr lang="en-US" sz="2400" b="1" dirty="0" smtClean="0">
                <a:solidFill>
                  <a:srgbClr val="0000FF"/>
                </a:solidFill>
              </a:rPr>
              <a:t>(25 data) to </a:t>
            </a:r>
            <a:r>
              <a:rPr lang="en-US" sz="2400" b="1" dirty="0">
                <a:solidFill>
                  <a:srgbClr val="0000FF"/>
                </a:solidFill>
              </a:rPr>
              <a:t>calibrate latest year (2010)</a:t>
            </a:r>
          </a:p>
        </p:txBody>
      </p:sp>
    </p:spTree>
    <p:extLst>
      <p:ext uri="{BB962C8B-B14F-4D97-AF65-F5344CB8AC3E}">
        <p14:creationId xmlns:p14="http://schemas.microsoft.com/office/powerpoint/2010/main" val="293285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emc.ncep.noaa.gov/gmb/wd20hg/refcst_test/score_4lines/score_crps_2010030100.2010033100_T2m/nh_t2m_merr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191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mc.ncep.noaa.gov/gmb/wd20hg/refcst_test/score_4lines/score_crps_2010040100.2010043000_T2m/nh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26" y="3674918"/>
            <a:ext cx="4119282" cy="31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4114800"/>
            <a:ext cx="15070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March</a:t>
            </a:r>
          </a:p>
          <a:p>
            <a:pPr algn="ctr"/>
            <a:r>
              <a:rPr lang="en-US" dirty="0" smtClean="0"/>
              <a:t>Less cold bias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191000"/>
            <a:ext cx="1940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 </a:t>
            </a:r>
          </a:p>
          <a:p>
            <a:pPr algn="ctr"/>
            <a:r>
              <a:rPr lang="en-US" dirty="0" smtClean="0"/>
              <a:t>Turn to warm bias</a:t>
            </a:r>
            <a:endParaRPr lang="en-US" dirty="0"/>
          </a:p>
        </p:txBody>
      </p:sp>
      <p:pic>
        <p:nvPicPr>
          <p:cNvPr id="6148" name="Picture 4" descr="http://www.emc.ncep.noaa.gov/gmb/wd20hg/refcst_test/score_4lines/score_crps_2010020100.2010022800_T2m/nh_t2m_merr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267863" cy="32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mc.ncep.noaa.gov/gmb/wd20hg/refcst_test/score_4lines/score_crps_2010010100.2010013100_T2m/nh_t2m_merr_t00z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20497" cy="32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69205" y="356924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at month by month</a:t>
            </a:r>
          </a:p>
          <a:p>
            <a:pPr algn="ctr"/>
            <a:r>
              <a:rPr lang="en-US" dirty="0" smtClean="0"/>
              <a:t>For validation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92905" y="1792913"/>
            <a:ext cx="175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January </a:t>
            </a:r>
          </a:p>
          <a:p>
            <a:pPr algn="ctr"/>
            <a:r>
              <a:rPr lang="en-US" dirty="0" smtClean="0"/>
              <a:t>Raw – cold bias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944469"/>
            <a:ext cx="1676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February</a:t>
            </a:r>
          </a:p>
          <a:p>
            <a:pPr algn="ctr"/>
            <a:r>
              <a:rPr lang="en-US" dirty="0" smtClean="0"/>
              <a:t>Raw – cold bias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6" y="76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25-year </a:t>
            </a:r>
            <a:r>
              <a:rPr lang="en-US" sz="2400" b="1" dirty="0" smtClean="0">
                <a:solidFill>
                  <a:srgbClr val="0000FF"/>
                </a:solidFill>
              </a:rPr>
              <a:t>reforecast  </a:t>
            </a:r>
            <a:r>
              <a:rPr lang="en-US" sz="2400" b="1" dirty="0">
                <a:solidFill>
                  <a:srgbClr val="0000FF"/>
                </a:solidFill>
              </a:rPr>
              <a:t>bias </a:t>
            </a:r>
            <a:r>
              <a:rPr lang="en-US" sz="2400" b="1" dirty="0" smtClean="0">
                <a:solidFill>
                  <a:srgbClr val="0000FF"/>
                </a:solidFill>
              </a:rPr>
              <a:t>(25 data) to </a:t>
            </a:r>
            <a:r>
              <a:rPr lang="en-US" sz="2400" b="1" dirty="0">
                <a:solidFill>
                  <a:srgbClr val="0000FF"/>
                </a:solidFill>
              </a:rPr>
              <a:t>calibrate latest year (2010)</a:t>
            </a:r>
          </a:p>
        </p:txBody>
      </p:sp>
    </p:spTree>
    <p:extLst>
      <p:ext uri="{BB962C8B-B14F-4D97-AF65-F5344CB8AC3E}">
        <p14:creationId xmlns:p14="http://schemas.microsoft.com/office/powerpoint/2010/main" val="193105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mc.ncep.noaa.gov/gmb/wd20hg/refcst_test/score_4lines/score_crps_2010040100.2010043000_T2m/na_t2m_merr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19498"/>
            <a:ext cx="4191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mc.ncep.noaa.gov/gmb/wd20hg/refcst_test/score_4lines/score_crps_2010030100.2010033100_T2m/na_t2m_merr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618612"/>
            <a:ext cx="4093536" cy="31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mc.ncep.noaa.gov/gmb/wd20hg/refcst_test/score_4lines/score_crps_2010010100.2010013100_T2m/na_t2m_merr_t00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14169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8236" y="5950083"/>
            <a:ext cx="2514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Northern American has the same characteristics as Northern Hemisphere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141694" cy="3200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45010" y="3429000"/>
            <a:ext cx="252719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at month by month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25-year </a:t>
            </a:r>
            <a:r>
              <a:rPr lang="en-US" sz="2400" b="1" dirty="0" smtClean="0">
                <a:solidFill>
                  <a:srgbClr val="0000FF"/>
                </a:solidFill>
              </a:rPr>
              <a:t>reforecast  </a:t>
            </a:r>
            <a:r>
              <a:rPr lang="en-US" sz="2400" b="1" dirty="0">
                <a:solidFill>
                  <a:srgbClr val="0000FF"/>
                </a:solidFill>
              </a:rPr>
              <a:t>bias </a:t>
            </a:r>
            <a:r>
              <a:rPr lang="en-US" sz="2400" b="1" dirty="0" smtClean="0">
                <a:solidFill>
                  <a:srgbClr val="0000FF"/>
                </a:solidFill>
              </a:rPr>
              <a:t>(25 data) to </a:t>
            </a:r>
            <a:r>
              <a:rPr lang="en-US" sz="2400" b="1" dirty="0">
                <a:solidFill>
                  <a:srgbClr val="0000FF"/>
                </a:solidFill>
              </a:rPr>
              <a:t>calibrate latest year (2010)</a:t>
            </a:r>
          </a:p>
        </p:txBody>
      </p:sp>
    </p:spTree>
    <p:extLst>
      <p:ext uri="{BB962C8B-B14F-4D97-AF65-F5344CB8AC3E}">
        <p14:creationId xmlns:p14="http://schemas.microsoft.com/office/powerpoint/2010/main" val="13045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mc.ncep.noaa.gov/gmb/wd20hg/refcst_test/score_y25d31dint7rf/score_crps_2010030100.2010053100_T2m/nh_t2m_crpsf_t00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2" y="831273"/>
            <a:ext cx="4643718" cy="3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mc.ncep.noaa.gov/gmb/wd20hg/refcst_test/score_tys/score_6lines/score_crps_2010030100.2010053100_T2m/nh_t2m_crpsf_t00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948"/>
            <a:ext cx="4658858" cy="36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587" y="4635947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 training period  (10 or 25 years) is necessary to help avoid a large impact to bias correction from a extreme year case and keep a broader diversity of weather scenario!!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799" y="4598075"/>
            <a:ext cx="4007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Skill for </a:t>
            </a:r>
            <a:r>
              <a:rPr lang="en-US" dirty="0" smtClean="0"/>
              <a:t>25y31d’s </a:t>
            </a:r>
            <a:r>
              <a:rPr lang="en-US" dirty="0"/>
              <a:t>running mean is the </a:t>
            </a:r>
            <a:r>
              <a:rPr lang="en-US" dirty="0" smtClean="0"/>
              <a:t>best. 25y31d’s </a:t>
            </a:r>
            <a:r>
              <a:rPr lang="en-US" dirty="0"/>
              <a:t>thinning mean (every 7 days) is very similar to 25y31d’s running </a:t>
            </a:r>
            <a:r>
              <a:rPr lang="en-US" dirty="0" smtClean="0"/>
              <a:t>mean. </a:t>
            </a:r>
            <a:r>
              <a:rPr lang="en-US" dirty="0" smtClean="0">
                <a:solidFill>
                  <a:srgbClr val="C00000"/>
                </a:solidFill>
              </a:rPr>
              <a:t>                     25y31d’s </a:t>
            </a:r>
            <a:r>
              <a:rPr lang="en-US" dirty="0">
                <a:solidFill>
                  <a:srgbClr val="C00000"/>
                </a:solidFill>
              </a:rPr>
              <a:t>thinning mean </a:t>
            </a:r>
            <a:r>
              <a:rPr lang="en-US" dirty="0"/>
              <a:t>can be a candidate  to reduce computational expense and keep a broader diversity of weather scenario!!!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5059" y="158999"/>
            <a:ext cx="6898341" cy="6030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T2m for different reforecast samples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85" y="2142575"/>
            <a:ext cx="3256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sensitivity </a:t>
            </a:r>
            <a:r>
              <a:rPr lang="en-US" sz="1600" dirty="0" smtClean="0">
                <a:solidFill>
                  <a:srgbClr val="C00000"/>
                </a:solidFill>
              </a:rPr>
              <a:t>on </a:t>
            </a:r>
            <a:r>
              <a:rPr lang="en-US" sz="1600" dirty="0">
                <a:solidFill>
                  <a:srgbClr val="C00000"/>
                </a:solidFill>
              </a:rPr>
              <a:t>the number of </a:t>
            </a:r>
            <a:r>
              <a:rPr lang="en-US" sz="1600" dirty="0" smtClean="0">
                <a:solidFill>
                  <a:srgbClr val="C00000"/>
                </a:solidFill>
              </a:rPr>
              <a:t>training years (</a:t>
            </a:r>
            <a:r>
              <a:rPr lang="en-US" sz="1600" dirty="0">
                <a:solidFill>
                  <a:srgbClr val="C00000"/>
                </a:solidFill>
              </a:rPr>
              <a:t>2, 5, 10, and 25 years)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8288" y="2154200"/>
            <a:ext cx="31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sensitivity on the interval </a:t>
            </a:r>
            <a:r>
              <a:rPr lang="en-US" sz="1600" dirty="0">
                <a:solidFill>
                  <a:srgbClr val="C00000"/>
                </a:solidFill>
              </a:rPr>
              <a:t>of 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training sample  (1 day and 7 days)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5760505" y="5567185"/>
            <a:ext cx="716495" cy="1478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1400"/>
              </p:ext>
            </p:extLst>
          </p:nvPr>
        </p:nvGraphicFramePr>
        <p:xfrm>
          <a:off x="457200" y="1358100"/>
          <a:ext cx="5562600" cy="303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3699" y="44196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Bias corrected forecast: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 The new (or bias corrected) forecast (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F)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 will be generated by applying decaying average bias (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) and reforecast bias (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) to current raw forecast (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f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</a:rPr>
              <a:t>) for each lead time, at each grid point, and each parameter.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69886"/>
              </p:ext>
            </p:extLst>
          </p:nvPr>
        </p:nvGraphicFramePr>
        <p:xfrm>
          <a:off x="228600" y="5419725"/>
          <a:ext cx="87407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2768600" imgH="241300" progId="Equation.3">
                  <p:embed/>
                </p:oleObj>
              </mc:Choice>
              <mc:Fallback>
                <p:oleObj name="Equation" r:id="rId4" imgW="276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19725"/>
                        <a:ext cx="8740775" cy="8302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562601" y="1854875"/>
            <a:ext cx="27431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could be estimated by linear regression from joint samples, the joint sample mean could be generated from decaying average (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average)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easy forward.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38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1299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FF"/>
                </a:solidFill>
              </a:rPr>
              <a:t>Using reforecast to improve current bias corrected product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12275"/>
      </p:ext>
    </p:extLst>
  </p:cSld>
  <p:clrMapOvr>
    <a:masterClrMapping/>
  </p:clrMapOvr>
</p:sld>
</file>

<file path=ppt/theme/theme1.xml><?xml version="1.0" encoding="utf-8"?>
<a:theme xmlns:a="http://schemas.openxmlformats.org/drawingml/2006/main" name="Improvement_NAEFS_SPP_20130521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Improvement_NAEFS_SPP_20130521-1</Template>
  <TotalTime>712</TotalTime>
  <Words>973</Words>
  <Application>Microsoft Macintosh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Improvement_NAEFS_SPP_20130521-1</vt:lpstr>
      <vt:lpstr>Equation</vt:lpstr>
      <vt:lpstr> Statistical Post Processing - Using Reforecast to Improve GEFS Forecast </vt:lpstr>
      <vt:lpstr>GEFS Reforecast Configurations</vt:lpstr>
      <vt:lpstr>Using Reforecast Data for Tests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reforecast to improve current bias corrected product (240-hr forecast, 2010 )</vt:lpstr>
      <vt:lpstr>Summary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SPP- Using Reforecast Information to Improve GEFS Forecast</dc:title>
  <dc:creator>Hong Guan</dc:creator>
  <cp:lastModifiedBy>Yuejian</cp:lastModifiedBy>
  <cp:revision>33</cp:revision>
  <cp:lastPrinted>2013-05-17T20:19:02Z</cp:lastPrinted>
  <dcterms:created xsi:type="dcterms:W3CDTF">2013-05-17T15:55:53Z</dcterms:created>
  <dcterms:modified xsi:type="dcterms:W3CDTF">2013-11-29T12:01:35Z</dcterms:modified>
</cp:coreProperties>
</file>