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62" r:id="rId5"/>
    <p:sldId id="275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D99-A589-42CB-83A1-28A7D7461A58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0D52-40D2-4A10-A986-9D2B44E2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D99-A589-42CB-83A1-28A7D7461A58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0D52-40D2-4A10-A986-9D2B44E2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3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D99-A589-42CB-83A1-28A7D7461A58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0D52-40D2-4A10-A986-9D2B44E2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6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D99-A589-42CB-83A1-28A7D7461A58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0D52-40D2-4A10-A986-9D2B44E2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4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D99-A589-42CB-83A1-28A7D7461A58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0D52-40D2-4A10-A986-9D2B44E2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0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D99-A589-42CB-83A1-28A7D7461A58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0D52-40D2-4A10-A986-9D2B44E2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1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D99-A589-42CB-83A1-28A7D7461A58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0D52-40D2-4A10-A986-9D2B44E2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2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D99-A589-42CB-83A1-28A7D7461A58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0D52-40D2-4A10-A986-9D2B44E2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7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D99-A589-42CB-83A1-28A7D7461A58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0D52-40D2-4A10-A986-9D2B44E2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0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D99-A589-42CB-83A1-28A7D7461A58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0D52-40D2-4A10-A986-9D2B44E2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3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D99-A589-42CB-83A1-28A7D7461A58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0D52-40D2-4A10-A986-9D2B44E2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0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F7D99-A589-42CB-83A1-28A7D7461A58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30D52-40D2-4A10-A986-9D2B44E2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7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dirty="0" smtClean="0"/>
              <a:t>The Application of Reforecasts at WPC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38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Thomas Workoff</a:t>
            </a:r>
            <a:r>
              <a:rPr lang="en-US" baseline="30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Wallace </a:t>
            </a:r>
            <a:r>
              <a:rPr lang="en-US" dirty="0" err="1" smtClean="0">
                <a:solidFill>
                  <a:schemeClr val="tx1"/>
                </a:solidFill>
              </a:rPr>
              <a:t>Hogsett</a:t>
            </a:r>
            <a:r>
              <a:rPr lang="en-US" dirty="0" smtClean="0">
                <a:solidFill>
                  <a:schemeClr val="tx1"/>
                </a:solidFill>
              </a:rPr>
              <a:t>, Faye Barthold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and David Novak</a:t>
            </a:r>
          </a:p>
          <a:p>
            <a:pPr algn="l"/>
            <a:endParaRPr lang="en-US" dirty="0" smtClean="0"/>
          </a:p>
          <a:p>
            <a:r>
              <a:rPr lang="en-US" sz="2800" dirty="0" smtClean="0"/>
              <a:t>Weather Prediction Center</a:t>
            </a:r>
          </a:p>
          <a:p>
            <a:r>
              <a:rPr lang="en-US" sz="2800" baseline="30000" dirty="0" smtClean="0"/>
              <a:t>1</a:t>
            </a:r>
            <a:r>
              <a:rPr lang="en-US" sz="2800" dirty="0" smtClean="0"/>
              <a:t>Systems Research Group, Inc.</a:t>
            </a:r>
          </a:p>
          <a:p>
            <a:r>
              <a:rPr lang="en-US" sz="2800" baseline="30000" dirty="0" smtClean="0"/>
              <a:t>2</a:t>
            </a:r>
            <a:r>
              <a:rPr lang="en-US" sz="2800" dirty="0" smtClean="0"/>
              <a:t>I.M. Systems Group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495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Potential use of Reforecast Data at WPC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Extreme precipitation forecasting</a:t>
            </a:r>
          </a:p>
          <a:p>
            <a:pPr lvl="1"/>
            <a:r>
              <a:rPr lang="en-US" dirty="0" smtClean="0"/>
              <a:t>Calibrated probabilities</a:t>
            </a:r>
            <a:endParaRPr lang="en-US" dirty="0"/>
          </a:p>
          <a:p>
            <a:pPr lvl="1"/>
            <a:r>
              <a:rPr lang="en-US" dirty="0"/>
              <a:t>Extreme Forecast Index</a:t>
            </a:r>
          </a:p>
          <a:p>
            <a:r>
              <a:rPr lang="en-US" b="1" dirty="0" smtClean="0"/>
              <a:t>Day 3-10 Products and Hazard Outlooks</a:t>
            </a:r>
          </a:p>
          <a:p>
            <a:pPr lvl="1"/>
            <a:r>
              <a:rPr lang="en-US" dirty="0" smtClean="0"/>
              <a:t>Flood, winter </a:t>
            </a:r>
            <a:r>
              <a:rPr lang="en-US" dirty="0" err="1" smtClean="0"/>
              <a:t>precip</a:t>
            </a:r>
            <a:r>
              <a:rPr lang="en-US" dirty="0" smtClean="0"/>
              <a:t>, and temperature hazards</a:t>
            </a:r>
          </a:p>
          <a:p>
            <a:r>
              <a:rPr lang="en-US" b="1" dirty="0" smtClean="0"/>
              <a:t>Improved Precipitation Guidance</a:t>
            </a:r>
            <a:endParaRPr lang="en-US" dirty="0" smtClean="0"/>
          </a:p>
          <a:p>
            <a:pPr lvl="1"/>
            <a:r>
              <a:rPr lang="en-US" dirty="0"/>
              <a:t>Shown to improve QPF scores (Hamill et al., 2006)</a:t>
            </a:r>
          </a:p>
          <a:p>
            <a:pPr lvl="1"/>
            <a:r>
              <a:rPr lang="en-US" dirty="0" smtClean="0"/>
              <a:t>Prototype day 4 – 7 winter weather outlook</a:t>
            </a:r>
          </a:p>
          <a:p>
            <a:pPr lvl="1"/>
            <a:r>
              <a:rPr lang="en-US" dirty="0" smtClean="0"/>
              <a:t>“Trained” QPF guidance and QPF probabilities</a:t>
            </a:r>
          </a:p>
        </p:txBody>
      </p:sp>
    </p:spTree>
    <p:extLst>
      <p:ext uri="{BB962C8B-B14F-4D97-AF65-F5344CB8AC3E}">
        <p14:creationId xmlns:p14="http://schemas.microsoft.com/office/powerpoint/2010/main" val="3346209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Extreme Precipitation Forecasting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369142"/>
            <a:ext cx="4953000" cy="3048000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 smtClean="0"/>
              <a:t>Atmospheric River Retrospective Forecasting Experiment (ARRFEX) </a:t>
            </a:r>
          </a:p>
          <a:p>
            <a:pPr lvl="1"/>
            <a:r>
              <a:rPr lang="en-US" sz="2600" dirty="0" smtClean="0"/>
              <a:t>ESRL provided 2</a:t>
            </a:r>
            <a:r>
              <a:rPr lang="en-US" sz="2600" baseline="30000" dirty="0" smtClean="0"/>
              <a:t>nd</a:t>
            </a:r>
            <a:r>
              <a:rPr lang="en-US" sz="2600" dirty="0" smtClean="0"/>
              <a:t> generation reforecast data </a:t>
            </a:r>
          </a:p>
          <a:p>
            <a:pPr lvl="1"/>
            <a:r>
              <a:rPr lang="en-US" sz="2400" dirty="0" smtClean="0"/>
              <a:t>Reforecast data consistently performed better than raw ensembles, likely due in part to well-calibrated probabilities.</a:t>
            </a:r>
          </a:p>
          <a:p>
            <a:pPr lvl="1"/>
            <a:r>
              <a:rPr lang="en-US" sz="2400" dirty="0" smtClean="0"/>
              <a:t>Of all the guidance, participants felt it added the most value to AR extreme precipitation forecasts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12498"/>
            <a:ext cx="4225092" cy="2423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99655"/>
            <a:ext cx="4299734" cy="243613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819400" y="4419600"/>
            <a:ext cx="685800" cy="22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48400" y="4419600"/>
            <a:ext cx="685800" cy="22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7" t="59806" r="36447" b="-596"/>
          <a:stretch/>
        </p:blipFill>
        <p:spPr>
          <a:xfrm>
            <a:off x="5585460" y="1747520"/>
            <a:ext cx="2697480" cy="21974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486400" y="1371600"/>
            <a:ext cx="291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Reforecast </a:t>
            </a:r>
            <a:r>
              <a:rPr lang="en-US" dirty="0" err="1" smtClean="0"/>
              <a:t>Prob</a:t>
            </a:r>
            <a:r>
              <a:rPr lang="en-US" dirty="0" smtClean="0"/>
              <a:t> &gt;3” (shaded)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693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ECMWF EFI: Extreme Precipitation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54855"/>
            <a:ext cx="4572000" cy="4022145"/>
          </a:xfr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890" y="6487224"/>
            <a:ext cx="4334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 of ECMWF, via Tim </a:t>
            </a:r>
            <a:r>
              <a:rPr lang="en-US" sz="1400" dirty="0" err="1" smtClean="0"/>
              <a:t>Hewson</a:t>
            </a:r>
            <a:r>
              <a:rPr lang="en-US" sz="1400" dirty="0" smtClean="0"/>
              <a:t> and Ivan </a:t>
            </a:r>
            <a:r>
              <a:rPr lang="en-US" sz="1400" dirty="0" err="1" smtClean="0"/>
              <a:t>Tsonevsky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057400" y="4512255"/>
            <a:ext cx="15240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124200" y="2988255"/>
            <a:ext cx="457200" cy="1371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81400" y="4370130"/>
            <a:ext cx="348922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EFI of 1 near Boulder shows that </a:t>
            </a:r>
          </a:p>
          <a:p>
            <a:r>
              <a:rPr lang="en-US" dirty="0"/>
              <a:t>c</a:t>
            </a:r>
            <a:r>
              <a:rPr lang="en-US" dirty="0" smtClean="0"/>
              <a:t>urrent </a:t>
            </a:r>
            <a:r>
              <a:rPr lang="en-US" dirty="0" err="1" smtClean="0"/>
              <a:t>precip</a:t>
            </a:r>
            <a:r>
              <a:rPr lang="en-US" dirty="0" smtClean="0"/>
              <a:t> forecast is at the top</a:t>
            </a:r>
          </a:p>
          <a:p>
            <a:r>
              <a:rPr lang="en-US" dirty="0"/>
              <a:t>o</a:t>
            </a:r>
            <a:r>
              <a:rPr lang="en-US" dirty="0" smtClean="0"/>
              <a:t>f model climatology CDF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" y="1334869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Obtaining </a:t>
            </a:r>
            <a:r>
              <a:rPr lang="en-US" dirty="0"/>
              <a:t>a </a:t>
            </a:r>
            <a:r>
              <a:rPr lang="en-US" dirty="0" smtClean="0"/>
              <a:t>sufficiently long model </a:t>
            </a:r>
            <a:r>
              <a:rPr lang="en-US" dirty="0"/>
              <a:t>climatology allows </a:t>
            </a:r>
            <a:r>
              <a:rPr lang="en-US" dirty="0" smtClean="0"/>
              <a:t>comparisons between current and </a:t>
            </a:r>
            <a:r>
              <a:rPr lang="en-US" dirty="0"/>
              <a:t>previous forecasts </a:t>
            </a:r>
            <a:r>
              <a:rPr lang="en-US" dirty="0" smtClean="0">
                <a:sym typeface="Wingdings" panose="05000000000000000000" pitchFamily="2" charset="2"/>
              </a:rPr>
              <a:t>to </a:t>
            </a:r>
            <a:r>
              <a:rPr lang="en-US" i="1" u="sng" dirty="0">
                <a:sym typeface="Wingdings" panose="05000000000000000000" pitchFamily="2" charset="2"/>
              </a:rPr>
              <a:t>identify rare or extreme model </a:t>
            </a:r>
            <a:r>
              <a:rPr lang="en-US" i="1" u="sng" dirty="0" smtClean="0">
                <a:sym typeface="Wingdings" panose="05000000000000000000" pitchFamily="2" charset="2"/>
              </a:rPr>
              <a:t>forecasts</a:t>
            </a:r>
            <a:endParaRPr lang="en-US" i="1" u="sng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7019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ECMWF EFI: Extreme Precipitation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78655"/>
            <a:ext cx="4572000" cy="4022145"/>
          </a:xfr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890" y="6487224"/>
            <a:ext cx="4334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 of ECMWF, via Tim </a:t>
            </a:r>
            <a:r>
              <a:rPr lang="en-US" sz="1400" dirty="0" err="1" smtClean="0"/>
              <a:t>Hewson</a:t>
            </a:r>
            <a:r>
              <a:rPr lang="en-US" sz="1400" dirty="0" smtClean="0"/>
              <a:t> and Ivan </a:t>
            </a:r>
            <a:r>
              <a:rPr lang="en-US" sz="1400" dirty="0" err="1" smtClean="0"/>
              <a:t>Tsonevsky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676400"/>
            <a:ext cx="4953000" cy="37739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089798" y="3563361"/>
            <a:ext cx="305420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CDFs of the current ensemble </a:t>
            </a:r>
          </a:p>
          <a:p>
            <a:r>
              <a:rPr lang="en-US" dirty="0"/>
              <a:t>f</a:t>
            </a:r>
            <a:r>
              <a:rPr lang="en-US" dirty="0" smtClean="0"/>
              <a:t>orecast show the differences</a:t>
            </a:r>
          </a:p>
          <a:p>
            <a:r>
              <a:rPr lang="en-US" dirty="0"/>
              <a:t>b</a:t>
            </a:r>
            <a:r>
              <a:rPr lang="en-US" dirty="0" smtClean="0"/>
              <a:t>etween the current forecast and climatological CDF (black)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1" y="5590107"/>
            <a:ext cx="36576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Forecasts trended toward a bigger event as the event neared </a:t>
            </a:r>
          </a:p>
          <a:p>
            <a:r>
              <a:rPr lang="en-US" dirty="0" smtClean="0"/>
              <a:t>(CDFs shift toward the right with time)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4838700" y="5018210"/>
            <a:ext cx="571500" cy="6205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Bracket 12"/>
          <p:cNvSpPr/>
          <p:nvPr/>
        </p:nvSpPr>
        <p:spPr>
          <a:xfrm rot="5400000">
            <a:off x="4584180" y="3811190"/>
            <a:ext cx="509040" cy="1905000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03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23218"/>
            <a:ext cx="6431631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GEFS EFI</a:t>
            </a:r>
            <a:r>
              <a:rPr lang="en-US" dirty="0"/>
              <a:t>: Extreme Precipitation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890" y="6487224"/>
            <a:ext cx="3696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 of ESRL, via Tom Hamill and Gary Bates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5600" y="3886201"/>
            <a:ext cx="2351926" cy="3809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33600" y="5105400"/>
            <a:ext cx="1028352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9327" y="4133671"/>
            <a:ext cx="287867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GEFS EFI values of &gt;.9 signal</a:t>
            </a:r>
          </a:p>
          <a:p>
            <a:r>
              <a:rPr lang="en-US" dirty="0" smtClean="0"/>
              <a:t>potential for extreme </a:t>
            </a:r>
            <a:r>
              <a:rPr lang="en-US" dirty="0" err="1" smtClean="0"/>
              <a:t>precip</a:t>
            </a:r>
            <a:r>
              <a:rPr lang="en-US" dirty="0" smtClean="0"/>
              <a:t> </a:t>
            </a:r>
          </a:p>
          <a:p>
            <a:r>
              <a:rPr lang="en-US" dirty="0"/>
              <a:t>e</a:t>
            </a:r>
            <a:r>
              <a:rPr lang="en-US" dirty="0" smtClean="0"/>
              <a:t>vent, relative to the model </a:t>
            </a:r>
          </a:p>
          <a:p>
            <a:r>
              <a:rPr lang="en-US" dirty="0" smtClean="0"/>
              <a:t>climatology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-503304" y="1600198"/>
            <a:ext cx="35326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Tx/>
              <a:buChar char="-"/>
            </a:pPr>
            <a:r>
              <a:rPr lang="en-US" b="1" dirty="0" smtClean="0">
                <a:sym typeface="Wingdings" panose="05000000000000000000" pitchFamily="2" charset="2"/>
              </a:rPr>
              <a:t>WPC-ESRL collaboration to develop GEFS-based EFI using reforecast dataset</a:t>
            </a:r>
          </a:p>
          <a:p>
            <a:pPr marL="914400" lvl="1" indent="-457200">
              <a:buFontTx/>
              <a:buChar char="-"/>
            </a:pPr>
            <a:r>
              <a:rPr lang="en-US" b="1" dirty="0" smtClean="0">
                <a:sym typeface="Wingdings" panose="05000000000000000000" pitchFamily="2" charset="2"/>
              </a:rPr>
              <a:t>Temp, </a:t>
            </a:r>
            <a:r>
              <a:rPr lang="en-US" b="1" dirty="0" err="1" smtClean="0">
                <a:sym typeface="Wingdings" panose="05000000000000000000" pitchFamily="2" charset="2"/>
              </a:rPr>
              <a:t>precip</a:t>
            </a:r>
            <a:r>
              <a:rPr lang="en-US" b="1" dirty="0" smtClean="0">
                <a:sym typeface="Wingdings" panose="05000000000000000000" pitchFamily="2" charset="2"/>
              </a:rPr>
              <a:t>, and wind hazards on one graphic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marL="742950" lvl="1" indent="-285750">
              <a:buFontTx/>
              <a:buChar char="-"/>
            </a:pP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4270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Winter Weather Outlook (Days 4-7)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WPC prototyping Day 4-7 outlooks in 2014</a:t>
            </a:r>
          </a:p>
          <a:p>
            <a:r>
              <a:rPr lang="en-US" sz="2800" dirty="0" smtClean="0"/>
              <a:t>Use reforecast probabilities as inputs to hazard outlooks</a:t>
            </a:r>
          </a:p>
          <a:p>
            <a:r>
              <a:rPr lang="en-US" sz="2800" dirty="0" smtClean="0"/>
              <a:t>Better calibrated probabilities than raw ensemble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265" y="3318201"/>
            <a:ext cx="3733800" cy="28003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52" y="3352800"/>
            <a:ext cx="3897568" cy="271923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>
            <a:stCxn id="5" idx="3"/>
            <a:endCxn id="4" idx="1"/>
          </p:cNvCxnSpPr>
          <p:nvPr/>
        </p:nvCxnSpPr>
        <p:spPr>
          <a:xfrm>
            <a:off x="4427220" y="4712417"/>
            <a:ext cx="774045" cy="595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9941" y="3048000"/>
            <a:ext cx="3567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Reforecast Probability of 10mm QPF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00755" y="3027713"/>
            <a:ext cx="250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Winter Weather Outlook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09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343</Words>
  <Application>Microsoft Office PowerPoint</Application>
  <PresentationFormat>On-screen Show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The Application of Reforecasts at WPC</vt:lpstr>
      <vt:lpstr>Potential use of Reforecast Data at WPC</vt:lpstr>
      <vt:lpstr>Extreme Precipitation Forecasting</vt:lpstr>
      <vt:lpstr>ECMWF EFI: Extreme Precipitation</vt:lpstr>
      <vt:lpstr>ECMWF EFI: Extreme Precipitation</vt:lpstr>
      <vt:lpstr>GEFS EFI: Extreme Precipitation</vt:lpstr>
      <vt:lpstr>Winter Weather Outlook (Days 4-7)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E. Workoff</dc:creator>
  <cp:lastModifiedBy>Thomas E. Workoff</cp:lastModifiedBy>
  <cp:revision>26</cp:revision>
  <dcterms:created xsi:type="dcterms:W3CDTF">2013-11-21T15:14:04Z</dcterms:created>
  <dcterms:modified xsi:type="dcterms:W3CDTF">2013-12-02T19:17:17Z</dcterms:modified>
</cp:coreProperties>
</file>