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7.xml" Type="http://schemas.openxmlformats.org/officeDocument/2006/relationships/slide" Id="rId12"/><Relationship Target="presProps.xml" Type="http://schemas.openxmlformats.org/officeDocument/2006/relationships/presProps" Id="rId2"/><Relationship Target="theme/theme3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7" name="Shape 87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3" name="Shape 103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1" name="Shape 12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9" name="Shape 129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4" name="Shape 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ctrTitle"/>
          </p:nvPr>
        </p:nvSpPr>
        <p:spPr>
          <a:xfrm>
            <a:off y="2130425" x="685800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0">
              <a:defRPr/>
            </a:lvl2pPr>
            <a:lvl3pPr algn="l" rtl="0" marR="0" indent="0" marL="0">
              <a:defRPr/>
            </a:lvl3pPr>
            <a:lvl4pPr algn="l" rtl="0" marR="0" indent="0" marL="0">
              <a:defRPr/>
            </a:lvl4pPr>
            <a:lvl5pPr algn="l" rtl="0" marR="0" indent="0" marL="0">
              <a:defRPr/>
            </a:lvl5pPr>
            <a:lvl6pPr algn="l" rtl="0" marR="0" indent="0" marL="0">
              <a:defRPr/>
            </a:lvl6pPr>
            <a:lvl7pPr algn="l" rtl="0" marR="0" indent="0" marL="0">
              <a:defRPr/>
            </a:lvl7pPr>
            <a:lvl8pPr algn="l" rtl="0" marR="0" indent="0" marL="0">
              <a:defRPr/>
            </a:lvl8pPr>
            <a:lvl9pPr algn="l" rtl="0" marR="0" indent="0" marL="0"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3886200" x="1371600"/>
            <a:ext cy="1752600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 strike="noStrike" u="none" b="0" cap="none" baseline="0" sz="3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 marR="0" indent="0" marL="45720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trike="noStrike" u="none" b="0" cap="none" baseline="0" sz="28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 marR="0" indent="0" marL="91440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trike="noStrike" u="none" b="0" cap="none" baseline="0" sz="24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 marR="0" indent="0" marL="13716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 marR="0" indent="0" marL="18288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R="0" indent="0" marL="22860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R="0" indent="0" marL="27432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R="0" indent="0" marL="32004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R="0" indent="0" marL="36576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 rot="5400000">
            <a:off y="-251618" x="2309018"/>
            <a:ext cy="8229600" cx="452596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9700" marL="34290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indent="-107950" marL="74295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indent="-76200" marL="114300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indent="-101600" marL="160020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indent="-101600" marL="205740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 rot="5400000">
            <a:off y="2171700" x="4732337"/>
            <a:ext cy="2057400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 rot="5400000">
            <a:off y="190500" x="541337"/>
            <a:ext cy="6019799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9700" marL="34290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indent="-107950" marL="74295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indent="-76200" marL="114300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indent="-101600" marL="160020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indent="-101600" marL="205740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600200" x="457200"/>
            <a:ext cy="452596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9700" marL="34290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indent="-107950" marL="74295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indent="-76200" marL="114300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indent="-101600" marL="160020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indent="-101600" marL="205740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y="4406900" x="722312"/>
            <a:ext cy="136207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defRPr b="1" cap="small" sz="400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y="2906713" x="722312"/>
            <a:ext cy="150018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rtl="0" indent="0" marL="457200"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rtl="0" indent="0" marL="914400"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rtl="0" indent="0" marL="13716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rtl="0" indent="0" marL="18288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rtl="0" indent="0" marL="22860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rtl="0" indent="0" marL="27432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rtl="0" indent="0" marL="32004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rtl="0" indent="0" marL="36576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600200" x="457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y="1600200" x="4648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535112" x="457200"/>
            <a:ext cy="639762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Calibri"/>
              <a:buNone/>
              <a:defRPr b="1" sz="2400"/>
            </a:lvl1pPr>
            <a:lvl2pPr rtl="0" indent="0" marL="457200">
              <a:buFont typeface="Calibri"/>
              <a:buNone/>
              <a:defRPr b="1" sz="2000"/>
            </a:lvl2pPr>
            <a:lvl3pPr rtl="0" indent="0" marL="914400">
              <a:buFont typeface="Calibri"/>
              <a:buNone/>
              <a:defRPr b="1" sz="1800"/>
            </a:lvl3pPr>
            <a:lvl4pPr rtl="0" indent="0" marL="1371600">
              <a:buFont typeface="Calibri"/>
              <a:buNone/>
              <a:defRPr b="1" sz="1600"/>
            </a:lvl4pPr>
            <a:lvl5pPr rtl="0" indent="0" marL="1828800">
              <a:buFont typeface="Calibri"/>
              <a:buNone/>
              <a:defRPr b="1" sz="1600"/>
            </a:lvl5pPr>
            <a:lvl6pPr rtl="0" indent="0" marL="2286000">
              <a:buFont typeface="Calibri"/>
              <a:buNone/>
              <a:defRPr b="1" sz="1600"/>
            </a:lvl6pPr>
            <a:lvl7pPr rtl="0" indent="0" marL="2743200">
              <a:buFont typeface="Calibri"/>
              <a:buNone/>
              <a:defRPr b="1" sz="1600"/>
            </a:lvl7pPr>
            <a:lvl8pPr rtl="0" indent="0" marL="3200400">
              <a:buFont typeface="Calibri"/>
              <a:buNone/>
              <a:defRPr b="1" sz="1600"/>
            </a:lvl8pPr>
            <a:lvl9pPr rtl="0" indent="0" marL="3657600">
              <a:buFont typeface="Calibri"/>
              <a:buNone/>
              <a:defRPr b="1" sz="1600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y="2174875" x="457200"/>
            <a:ext cy="3951287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y="1535112" x="4645025"/>
            <a:ext cy="639762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Calibri"/>
              <a:buNone/>
              <a:defRPr b="1" sz="2400"/>
            </a:lvl1pPr>
            <a:lvl2pPr rtl="0" indent="0" marL="457200">
              <a:buFont typeface="Calibri"/>
              <a:buNone/>
              <a:defRPr b="1" sz="2000"/>
            </a:lvl2pPr>
            <a:lvl3pPr rtl="0" indent="0" marL="914400">
              <a:buFont typeface="Calibri"/>
              <a:buNone/>
              <a:defRPr b="1" sz="1800"/>
            </a:lvl3pPr>
            <a:lvl4pPr rtl="0" indent="0" marL="1371600">
              <a:buFont typeface="Calibri"/>
              <a:buNone/>
              <a:defRPr b="1" sz="1600"/>
            </a:lvl4pPr>
            <a:lvl5pPr rtl="0" indent="0" marL="1828800">
              <a:buFont typeface="Calibri"/>
              <a:buNone/>
              <a:defRPr b="1" sz="1600"/>
            </a:lvl5pPr>
            <a:lvl6pPr rtl="0" indent="0" marL="2286000">
              <a:buFont typeface="Calibri"/>
              <a:buNone/>
              <a:defRPr b="1" sz="1600"/>
            </a:lvl6pPr>
            <a:lvl7pPr rtl="0" indent="0" marL="2743200">
              <a:buFont typeface="Calibri"/>
              <a:buNone/>
              <a:defRPr b="1" sz="1600"/>
            </a:lvl7pPr>
            <a:lvl8pPr rtl="0" indent="0" marL="3200400">
              <a:buFont typeface="Calibri"/>
              <a:buNone/>
              <a:defRPr b="1" sz="1600"/>
            </a:lvl8pPr>
            <a:lvl9pPr rtl="0" indent="0" marL="3657600">
              <a:buFont typeface="Calibri"/>
              <a:buNone/>
              <a:defRPr b="1" sz="1600"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y="2174875" x="4645025"/>
            <a:ext cy="3951287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y="273050" x="457200"/>
            <a:ext cy="1162049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273050" x="3575050"/>
            <a:ext cy="5853112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y="1435100" x="457200"/>
            <a:ext cy="4691063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Calibri"/>
              <a:buNone/>
              <a:defRPr sz="1400"/>
            </a:lvl1pPr>
            <a:lvl2pPr rtl="0" indent="0" marL="457200">
              <a:buFont typeface="Calibri"/>
              <a:buNone/>
              <a:defRPr sz="1200"/>
            </a:lvl2pPr>
            <a:lvl3pPr rtl="0" indent="0" marL="914400">
              <a:buFont typeface="Calibri"/>
              <a:buNone/>
              <a:defRPr sz="1000"/>
            </a:lvl3pPr>
            <a:lvl4pPr rtl="0" indent="0" marL="1371600">
              <a:buFont typeface="Calibri"/>
              <a:buNone/>
              <a:defRPr sz="900"/>
            </a:lvl4pPr>
            <a:lvl5pPr rtl="0" indent="0" marL="1828800">
              <a:buFont typeface="Calibri"/>
              <a:buNone/>
              <a:defRPr sz="900"/>
            </a:lvl5pPr>
            <a:lvl6pPr rtl="0" indent="0" marL="2286000">
              <a:buFont typeface="Calibri"/>
              <a:buNone/>
              <a:defRPr sz="900"/>
            </a:lvl6pPr>
            <a:lvl7pPr rtl="0" indent="0" marL="2743200">
              <a:buFont typeface="Calibri"/>
              <a:buNone/>
              <a:defRPr sz="900"/>
            </a:lvl7pPr>
            <a:lvl8pPr rtl="0" indent="0" marL="3200400">
              <a:buFont typeface="Calibri"/>
              <a:buNone/>
              <a:defRPr sz="900"/>
            </a:lvl8pPr>
            <a:lvl9pPr rtl="0" indent="0" marL="3657600">
              <a:buFont typeface="Calibri"/>
              <a:buNone/>
              <a:defRPr sz="900"/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y="4800600" x="1792288"/>
            <a:ext cy="56673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62" name="Shape 62"/>
          <p:cNvSpPr/>
          <p:nvPr>
            <p:ph idx="2" type="pic"/>
          </p:nvPr>
        </p:nvSpPr>
        <p:spPr>
          <a:xfrm>
            <a:off y="612775" x="1792288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buClr>
                <a:srgbClr val="888888"/>
              </a:buClr>
              <a:buFont typeface="Calibri"/>
              <a:buNone/>
              <a:defRPr strike="noStrike" u="none" b="0" cap="none" baseline="0" sz="3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buClr>
                <a:schemeClr val="dk1"/>
              </a:buClr>
              <a:buFont typeface="Calibri"/>
              <a:buNone/>
              <a:defRPr strike="noStrike" u="none" b="0" cap="none" baseline="0" sz="2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buClr>
                <a:schemeClr val="dk1"/>
              </a:buClr>
              <a:buFont typeface="Calibri"/>
              <a:buNone/>
              <a:defRPr strike="noStrike" u="none" b="0" cap="none" baseline="0" sz="2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buClr>
                <a:schemeClr val="dk1"/>
              </a:buClr>
              <a:buFont typeface="Calibri"/>
              <a:buNone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buClr>
                <a:schemeClr val="dk1"/>
              </a:buClr>
              <a:buFont typeface="Calibri"/>
              <a:buNone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buClr>
                <a:schemeClr val="dk1"/>
              </a:buClr>
              <a:buFont typeface="Calibri"/>
              <a:buNone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buClr>
                <a:schemeClr val="dk1"/>
              </a:buClr>
              <a:buFont typeface="Calibri"/>
              <a:buNone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buClr>
                <a:schemeClr val="dk1"/>
              </a:buClr>
              <a:buFont typeface="Calibri"/>
              <a:buNone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buClr>
                <a:schemeClr val="dk1"/>
              </a:buClr>
              <a:buFont typeface="Calibri"/>
              <a:buNone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5367337" x="1792288"/>
            <a:ext cy="804861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Calibri"/>
              <a:buNone/>
              <a:defRPr sz="1400"/>
            </a:lvl1pPr>
            <a:lvl2pPr rtl="0" indent="0" marL="457200">
              <a:buFont typeface="Calibri"/>
              <a:buNone/>
              <a:defRPr sz="1200"/>
            </a:lvl2pPr>
            <a:lvl3pPr rtl="0" indent="0" marL="914400">
              <a:buFont typeface="Calibri"/>
              <a:buNone/>
              <a:defRPr sz="1000"/>
            </a:lvl3pPr>
            <a:lvl4pPr rtl="0" indent="0" marL="1371600">
              <a:buFont typeface="Calibri"/>
              <a:buNone/>
              <a:defRPr sz="900"/>
            </a:lvl4pPr>
            <a:lvl5pPr rtl="0" indent="0" marL="1828800">
              <a:buFont typeface="Calibri"/>
              <a:buNone/>
              <a:defRPr sz="900"/>
            </a:lvl5pPr>
            <a:lvl6pPr rtl="0" indent="0" marL="2286000">
              <a:buFont typeface="Calibri"/>
              <a:buNone/>
              <a:defRPr sz="900"/>
            </a:lvl6pPr>
            <a:lvl7pPr rtl="0" indent="0" marL="2743200">
              <a:buFont typeface="Calibri"/>
              <a:buNone/>
              <a:defRPr sz="900"/>
            </a:lvl7pPr>
            <a:lvl8pPr rtl="0" indent="0" marL="3200400">
              <a:buFont typeface="Calibri"/>
              <a:buNone/>
              <a:defRPr sz="900"/>
            </a:lvl8pPr>
            <a:lvl9pPr rtl="0" indent="0" marL="3657600">
              <a:buFont typeface="Calibri"/>
              <a:buNone/>
              <a:defRPr sz="900"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2"/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10.xml" Type="http://schemas.openxmlformats.org/officeDocument/2006/relationships/slideLayout" Id="rId10"/><Relationship Target="../slideLayouts/slideLayout4.xml" Type="http://schemas.openxmlformats.org/officeDocument/2006/relationships/slideLayout" Id="rId4"/><Relationship Target="../slideLayouts/slideLayout11.xml" Type="http://schemas.openxmlformats.org/officeDocument/2006/relationships/slideLayout" Id="rId11"/><Relationship Target="../slideLayouts/slideLayout3.xml" Type="http://schemas.openxmlformats.org/officeDocument/2006/relationships/slideLayout" Id="rId3"/><Relationship Target="../slideLayouts/slideLayout9.xml" Type="http://schemas.openxmlformats.org/officeDocument/2006/relationships/slideLayout" Id="rId9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slideLayouts/slideLayout8.xml" Type="http://schemas.openxmlformats.org/officeDocument/2006/relationships/slideLayout" Id="rId8"/><Relationship Target="../slideLayouts/slideLayout7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0">
              <a:defRPr/>
            </a:lvl2pPr>
            <a:lvl3pPr algn="l" rtl="0" marR="0" indent="0" marL="0">
              <a:defRPr/>
            </a:lvl3pPr>
            <a:lvl4pPr algn="l" rtl="0" marR="0" indent="0" marL="0">
              <a:defRPr/>
            </a:lvl4pPr>
            <a:lvl5pPr algn="l" rtl="0" marR="0" indent="0" marL="0">
              <a:defRPr/>
            </a:lvl5pPr>
            <a:lvl6pPr algn="l" rtl="0" marR="0" indent="0" marL="0">
              <a:defRPr/>
            </a:lvl6pPr>
            <a:lvl7pPr algn="l" rtl="0" marR="0" indent="0" marL="0">
              <a:defRPr/>
            </a:lvl7pPr>
            <a:lvl8pPr algn="l" rtl="0" marR="0" indent="0" marL="0">
              <a:defRPr/>
            </a:lvl8pPr>
            <a:lvl9pPr algn="l" rtl="0" marR="0" indent="0" marL="0"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52596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39700" marL="34290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-107950" marL="74295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trike="noStrike" u="none" b="0" cap="none" baseline="0" sz="2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-76200" marL="114300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trike="noStrike" u="none" b="0" cap="none" baseline="0" sz="2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-101600" marL="160020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-101600" marL="205740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4"/><Relationship Target="../media/image07.png" Type="http://schemas.openxmlformats.org/officeDocument/2006/relationships/image" Id="rId3"/><Relationship Target="../media/image05.png" Type="http://schemas.openxmlformats.org/officeDocument/2006/relationships/image" Id="rId5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4"/><Relationship Target="../media/image04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4"/><Relationship Target="../media/image00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ctrTitle"/>
          </p:nvPr>
        </p:nvSpPr>
        <p:spPr>
          <a:xfrm>
            <a:off y="304800" x="685800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Reforecast Applications at the Regional/WFO Level</a:t>
            </a:r>
          </a:p>
        </p:txBody>
      </p:sp>
      <p:sp>
        <p:nvSpPr>
          <p:cNvPr id="81" name="Shape 81"/>
          <p:cNvSpPr txBox="1"/>
          <p:nvPr>
            <p:ph idx="1" type="subTitle"/>
          </p:nvPr>
        </p:nvSpPr>
        <p:spPr>
          <a:xfrm>
            <a:off y="5610694" x="1371600"/>
            <a:ext cy="1171105" cx="6400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strike="noStrike" u="none" b="0" cap="none" baseline="0" sz="2800" lang="en-US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Trevor Alcott</a:t>
            </a:r>
            <a:br>
              <a:rPr strike="noStrike" u="none" b="0" cap="none" baseline="0" sz="2800" lang="en-US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trike="noStrike" u="none" b="0" cap="none" baseline="0" sz="2800" lang="en-US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NWS Western Region</a:t>
            </a:r>
          </a:p>
          <a:p>
            <a:r>
              <a:t/>
            </a:r>
          </a:p>
        </p:txBody>
      </p:sp>
      <p:sp>
        <p:nvSpPr>
          <p:cNvPr id="82" name="Shape 82"/>
          <p:cNvSpPr/>
          <p:nvPr/>
        </p:nvSpPr>
        <p:spPr>
          <a:xfrm>
            <a:off y="2434800" x="3200400"/>
            <a:ext cy="2365800" cx="336192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3" name="Shape 83"/>
          <p:cNvSpPr/>
          <p:nvPr/>
        </p:nvSpPr>
        <p:spPr>
          <a:xfrm>
            <a:off y="2209800" x="6705600"/>
            <a:ext cy="3023812" cx="220110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84" name="Shape 84"/>
          <p:cNvSpPr/>
          <p:nvPr/>
        </p:nvSpPr>
        <p:spPr>
          <a:xfrm>
            <a:off y="2057400" x="381000"/>
            <a:ext cy="3314090" cx="264310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Reforecast Applications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1600200" x="457200"/>
            <a:ext cy="45259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7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Ugly truth: primary use of global ensemble guidance in operations is to decide which higher-resolution deterministic model(s) to use.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54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7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Reforecasting/post-processing offers crucial benefits:</a:t>
            </a:r>
          </a:p>
          <a:p>
            <a:pPr algn="l" rtl="0" lvl="1" marR="0" indent="-285750" marL="742950">
              <a:lnSpc>
                <a:spcPct val="80000"/>
              </a:lnSpc>
              <a:spcBef>
                <a:spcPts val="480"/>
              </a:spcBef>
              <a:buClr>
                <a:srgbClr val="FFFF00"/>
              </a:buClr>
              <a:buSzPct val="100000"/>
              <a:buFont typeface="Calibri"/>
              <a:buChar char="–"/>
            </a:pPr>
            <a:r>
              <a:rPr strike="noStrike" u="none" b="0" cap="none" baseline="0" sz="2400" lang="en-US" i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improved model forecast accuracy and reliability, particularly for QPF</a:t>
            </a:r>
          </a:p>
          <a:p>
            <a:pPr algn="l" rtl="0" lvl="2" marR="0" indent="-228600" marL="1143000">
              <a:lnSpc>
                <a:spcPct val="80000"/>
              </a:lnSpc>
              <a:spcBef>
                <a:spcPts val="410"/>
              </a:spcBef>
              <a:buClr>
                <a:schemeClr val="lt1"/>
              </a:buClr>
              <a:buSzPct val="97619"/>
              <a:buFont typeface="Calibri"/>
              <a:buChar char="•"/>
            </a:pPr>
            <a:r>
              <a:rPr strike="noStrike" u="none" b="0" cap="none" baseline="0" sz="205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Challenge: resolution in complex terrain</a:t>
            </a:r>
          </a:p>
          <a:p>
            <a:pPr algn="l" rtl="0" lvl="2" marR="0" indent="-228600" marL="1143000">
              <a:lnSpc>
                <a:spcPct val="80000"/>
              </a:lnSpc>
              <a:spcBef>
                <a:spcPts val="410"/>
              </a:spcBef>
              <a:buClr>
                <a:schemeClr val="lt1"/>
              </a:buClr>
              <a:buSzPct val="97619"/>
              <a:buFont typeface="Calibri"/>
              <a:buChar char="•"/>
            </a:pPr>
            <a:r>
              <a:rPr strike="noStrike" u="none" b="0" cap="none" baseline="0" sz="205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Challenge: climatology in desert regions</a:t>
            </a:r>
          </a:p>
          <a:p>
            <a:pPr algn="l" rtl="0" lvl="2" marR="0" indent="-228600" marL="1143000">
              <a:lnSpc>
                <a:spcPct val="80000"/>
              </a:lnSpc>
              <a:spcBef>
                <a:spcPts val="410"/>
              </a:spcBef>
              <a:buClr>
                <a:schemeClr val="lt1"/>
              </a:buClr>
              <a:buSzPct val="97619"/>
              <a:buFont typeface="Calibri"/>
              <a:buChar char="•"/>
            </a:pPr>
            <a:r>
              <a:rPr strike="noStrike" u="none" b="0" cap="none" baseline="0" sz="205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Challenge: model biases/underdispersion</a:t>
            </a:r>
          </a:p>
          <a:p>
            <a:pPr algn="l" rtl="0" lvl="1" marR="0" indent="-285750" marL="742950">
              <a:lnSpc>
                <a:spcPct val="80000"/>
              </a:lnSpc>
              <a:spcBef>
                <a:spcPts val="480"/>
              </a:spcBef>
              <a:buClr>
                <a:srgbClr val="FFFF00"/>
              </a:buClr>
              <a:buSzPct val="100000"/>
              <a:buFont typeface="Calibri"/>
              <a:buChar char="–"/>
            </a:pPr>
            <a:r>
              <a:rPr strike="noStrike" u="none" b="0" cap="none" baseline="0" sz="2400" lang="en-US" i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ability to place model forecast in context at a given lead time (i.e., “M-Climate” diagnostics)</a:t>
            </a:r>
          </a:p>
          <a:p>
            <a:pPr algn="l" rtl="0" lvl="1" marR="0" indent="-285750" marL="742950">
              <a:lnSpc>
                <a:spcPct val="80000"/>
              </a:lnSpc>
              <a:spcBef>
                <a:spcPts val="480"/>
              </a:spcBef>
              <a:buClr>
                <a:srgbClr val="FFFF00"/>
              </a:buClr>
              <a:buSzPct val="100000"/>
              <a:buFont typeface="Calibri"/>
              <a:buChar char="–"/>
            </a:pPr>
            <a:r>
              <a:rPr strike="noStrike" u="none" b="0" cap="none" baseline="0" sz="2400" lang="en-US" i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calibrated severe/fire guidance (SREF)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Challenge: Resolution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1371600" x="457200"/>
            <a:ext cy="4800600" cx="3886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5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entire mountain ranges fit between global ensemble grid points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50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5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typically addressed with climatological downscaling approaches, but those assume every event looks like PRISM climatology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50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5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PQPF downscaling difficult without individual member data</a:t>
            </a:r>
          </a:p>
          <a:p>
            <a:r>
              <a:t/>
            </a:r>
          </a:p>
        </p:txBody>
      </p:sp>
      <p:sp>
        <p:nvSpPr>
          <p:cNvPr id="97" name="Shape 97"/>
          <p:cNvSpPr/>
          <p:nvPr/>
        </p:nvSpPr>
        <p:spPr>
          <a:xfrm>
            <a:off y="2362200" x="4800600"/>
            <a:ext cy="4191000" cx="395283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8" name="Shape 98"/>
          <p:cNvSpPr txBox="1"/>
          <p:nvPr/>
        </p:nvSpPr>
        <p:spPr>
          <a:xfrm>
            <a:off y="2895600" x="5791200"/>
            <a:ext cy="461664" cx="98581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KSLC</a:t>
            </a:r>
          </a:p>
        </p:txBody>
      </p:sp>
      <p:sp>
        <p:nvSpPr>
          <p:cNvPr id="99" name="Shape 99"/>
          <p:cNvSpPr/>
          <p:nvPr/>
        </p:nvSpPr>
        <p:spPr>
          <a:xfrm>
            <a:off y="3200400" x="6629400"/>
            <a:ext cy="152399" cx="152399"/>
          </a:xfrm>
          <a:prstGeom prst="ellipse">
            <a:avLst/>
          </a:prstGeom>
          <a:solidFill>
            <a:schemeClr val="dk1"/>
          </a:solidFill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00" name="Shape 100"/>
          <p:cNvSpPr txBox="1"/>
          <p:nvPr/>
        </p:nvSpPr>
        <p:spPr>
          <a:xfrm>
            <a:off y="1524000" x="4783530"/>
            <a:ext cy="646331" cx="4055668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November mean precipitation in inches (approximate size of a 1.0-deg grid cell)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Challenge: Precipitation Variability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1798636" x="381000"/>
            <a:ext cy="4525963" cx="3733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5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Much of the West sees 50% of their annual precipitation on less than 15 days.  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50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5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Desert SW: 50% on less than 5 days</a:t>
            </a:r>
          </a:p>
          <a:p>
            <a:r>
              <a:t/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50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5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Short training dataset for model calibration could miss every significant precipitation event over a wide area.</a:t>
            </a:r>
          </a:p>
        </p:txBody>
      </p:sp>
      <p:sp>
        <p:nvSpPr>
          <p:cNvPr id="107" name="Shape 107"/>
          <p:cNvSpPr/>
          <p:nvPr/>
        </p:nvSpPr>
        <p:spPr>
          <a:xfrm>
            <a:off y="1447800" x="4380853"/>
            <a:ext cy="4454106" cx="400114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8" name="Shape 108"/>
          <p:cNvSpPr txBox="1"/>
          <p:nvPr/>
        </p:nvSpPr>
        <p:spPr>
          <a:xfrm>
            <a:off y="6019800" x="5486400"/>
            <a:ext cy="369332" cx="21663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Dettinger et al., 2011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Reforecast Analog QPF Approach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y="1524000" x="457200"/>
            <a:ext cy="3483155" cx="3809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2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Accomplishes downscaling and bias correction using a long training dataset.</a:t>
            </a:r>
          </a:p>
          <a:p>
            <a:r>
              <a:t/>
            </a:r>
          </a:p>
          <a:p>
            <a:pPr algn="l" rtl="0" lvl="0" marR="0" indent="-342900" marL="342900">
              <a:spcBef>
                <a:spcPts val="44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2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Q: “Should I believe the model?”</a:t>
            </a:r>
          </a:p>
          <a:p>
            <a:pPr algn="l" rtl="0" lvl="0" marR="0" indent="-342900" marL="342900">
              <a:spcBef>
                <a:spcPts val="44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2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A: “Here’s what actually happened when the model forecast looked like this.”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15" name="Shape 115"/>
          <p:cNvSpPr/>
          <p:nvPr/>
        </p:nvSpPr>
        <p:spPr>
          <a:xfrm>
            <a:off y="1447800" x="4419600"/>
            <a:ext cy="2937600" cx="2592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16" name="Shape 116"/>
          <p:cNvSpPr/>
          <p:nvPr/>
        </p:nvSpPr>
        <p:spPr>
          <a:xfrm>
            <a:off y="3733798" x="6248400"/>
            <a:ext cy="2943225" cx="25908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17" name="Shape 117"/>
          <p:cNvSpPr/>
          <p:nvPr/>
        </p:nvSpPr>
        <p:spPr>
          <a:xfrm rot="1722593">
            <a:off y="4294277" x="5149567"/>
            <a:ext cy="381000" cx="1479246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w="952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18" name="Shape 118"/>
          <p:cNvSpPr/>
          <p:nvPr/>
        </p:nvSpPr>
        <p:spPr>
          <a:xfrm>
            <a:off y="5181600" x="456600"/>
            <a:ext cy="1107995" cx="5334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2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Not in AWIPS yet, but experimental analog QPF/PQPF already being used at western WFOs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M-Climate Diagnostics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1371600" x="457200"/>
            <a:ext cy="45259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4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 the model predicting something unusual?</a:t>
            </a:r>
          </a:p>
          <a:p>
            <a:pPr algn="l" rtl="0" lvl="0" marR="0" indent="-342900" marL="342900">
              <a:spcBef>
                <a:spcPts val="480"/>
              </a:spcBef>
              <a:buClr>
                <a:schemeClr val="lt1"/>
              </a:buClr>
              <a:buSzPct val="100000"/>
              <a:buFont typeface="Calibri"/>
              <a:buChar char="•"/>
            </a:pPr>
            <a:r>
              <a:rPr strike="noStrike" u="none" b="0" cap="none" baseline="0" sz="24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Mean and PDF approaches (QPF M-Climate for October 2013 SD/WY blizzard and EFI for this week’s cold outbreak):</a:t>
            </a:r>
          </a:p>
        </p:txBody>
      </p:sp>
      <p:sp>
        <p:nvSpPr>
          <p:cNvPr id="125" name="Shape 125"/>
          <p:cNvSpPr/>
          <p:nvPr/>
        </p:nvSpPr>
        <p:spPr>
          <a:xfrm>
            <a:off y="2819400" x="304800"/>
            <a:ext cy="3873208" cx="28194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26" name="Shape 126"/>
          <p:cNvSpPr/>
          <p:nvPr/>
        </p:nvSpPr>
        <p:spPr>
          <a:xfrm>
            <a:off y="2738798" x="3352800"/>
            <a:ext cy="4043002" cx="5429173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Calibrated Short-Term Guidance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1447800" x="457200"/>
            <a:ext cy="20574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97826"/>
              <a:buFont typeface="Calibri"/>
              <a:buChar char="•"/>
            </a:pPr>
            <a:r>
              <a:rPr strike="noStrike" u="none" b="0" cap="none" baseline="0" sz="225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SPC has made great progress with SREF calibrated thunder/severe guidance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450"/>
              </a:spcBef>
              <a:buClr>
                <a:schemeClr val="lt1"/>
              </a:buClr>
              <a:buSzPct val="97826"/>
              <a:buFont typeface="Calibri"/>
              <a:buChar char="•"/>
            </a:pPr>
            <a:r>
              <a:rPr strike="noStrike" u="none" b="0" cap="none" baseline="0" sz="225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Handicapped by short-training dataset, statistics took an entire season to improve</a:t>
            </a:r>
          </a:p>
          <a:p>
            <a:pPr algn="l" rtl="0" lvl="0" marR="0" indent="-342900" marL="342900">
              <a:lnSpc>
                <a:spcPct val="80000"/>
              </a:lnSpc>
              <a:spcBef>
                <a:spcPts val="450"/>
              </a:spcBef>
              <a:buClr>
                <a:schemeClr val="lt1"/>
              </a:buClr>
              <a:buSzPct val="97826"/>
              <a:buFont typeface="Calibri"/>
              <a:buChar char="•"/>
            </a:pPr>
            <a:r>
              <a:rPr strike="noStrike" u="none" b="0" cap="none" baseline="0" sz="225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Future efforts could include other multi-element threats (e.g., fire weather)</a:t>
            </a:r>
          </a:p>
        </p:txBody>
      </p:sp>
      <p:sp>
        <p:nvSpPr>
          <p:cNvPr id="133" name="Shape 133"/>
          <p:cNvSpPr/>
          <p:nvPr/>
        </p:nvSpPr>
        <p:spPr>
          <a:xfrm>
            <a:off y="3810000" x="1828800"/>
            <a:ext cy="2879355" cx="57149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