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buClr>
                <a:schemeClr val="dk1"/>
              </a:buClr>
              <a:buFont typeface="Calibri"/>
              <a:buNone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buClr>
                <a:schemeClr val="dk1"/>
              </a:buClr>
              <a:buFont typeface="Calibri"/>
              <a:buNone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7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304800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Reforecast Applications at the Regional/WFO Level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y="5610694" x="1371600"/>
            <a:ext cy="1171105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Trevor Alcott</a:t>
            </a:r>
            <a:br>
              <a:rPr strike="noStrike" u="none" b="0" cap="none" baseline="0" sz="28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8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NWS Western Region</a:t>
            </a:r>
          </a:p>
          <a:p>
            <a:r>
              <a:t/>
            </a:r>
          </a:p>
        </p:txBody>
      </p:sp>
      <p:sp>
        <p:nvSpPr>
          <p:cNvPr id="82" name="Shape 82"/>
          <p:cNvSpPr/>
          <p:nvPr/>
        </p:nvSpPr>
        <p:spPr>
          <a:xfrm>
            <a:off y="2434800" x="3200400"/>
            <a:ext cy="2365800" cx="336192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3" name="Shape 83"/>
          <p:cNvSpPr/>
          <p:nvPr/>
        </p:nvSpPr>
        <p:spPr>
          <a:xfrm>
            <a:off y="2209800" x="6705600"/>
            <a:ext cy="3023812" cx="220110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4" name="Shape 84"/>
          <p:cNvSpPr/>
          <p:nvPr/>
        </p:nvSpPr>
        <p:spPr>
          <a:xfrm>
            <a:off y="2057400" x="381000"/>
            <a:ext cy="3314090" cx="264310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Reforecast Applications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7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Ugly truth: primary use of global ensemble guidance in operations is to decide which higher-resolution deterministic model(s) to use.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7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Reforecasting/post-processing offers crucial benefits: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48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strike="noStrike" u="none" b="0" cap="none" baseline="0" sz="2400" lang="en-US" i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improved model forecast accuracy and reliability, particularly for QPF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10"/>
              </a:spcBef>
              <a:buClr>
                <a:schemeClr val="lt1"/>
              </a:buClr>
              <a:buSzPct val="97619"/>
              <a:buFont typeface="Calibri"/>
              <a:buChar char="•"/>
            </a:pPr>
            <a:r>
              <a:rPr strike="noStrike" u="none" b="0" cap="none" baseline="0" sz="20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Challenge: resolution in complex terrain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10"/>
              </a:spcBef>
              <a:buClr>
                <a:schemeClr val="lt1"/>
              </a:buClr>
              <a:buSzPct val="97619"/>
              <a:buFont typeface="Calibri"/>
              <a:buChar char="•"/>
            </a:pPr>
            <a:r>
              <a:rPr strike="noStrike" u="none" b="0" cap="none" baseline="0" sz="20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Challenge: climatology in desert regions</a:t>
            </a:r>
          </a:p>
          <a:p>
            <a:pPr algn="l" rtl="0" lvl="2" marR="0" indent="-228600" marL="1143000">
              <a:lnSpc>
                <a:spcPct val="80000"/>
              </a:lnSpc>
              <a:spcBef>
                <a:spcPts val="410"/>
              </a:spcBef>
              <a:buClr>
                <a:schemeClr val="lt1"/>
              </a:buClr>
              <a:buSzPct val="97619"/>
              <a:buFont typeface="Calibri"/>
              <a:buChar char="•"/>
            </a:pPr>
            <a:r>
              <a:rPr strike="noStrike" u="none" b="0" cap="none" baseline="0" sz="20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Challenge: model biases/underdispersion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48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strike="noStrike" u="none" b="0" cap="none" baseline="0" sz="2400" lang="en-US" i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ability to place model forecast in context at a given lead time (i.e., “M-Climate” diagnostics)</a:t>
            </a:r>
          </a:p>
          <a:p>
            <a:pPr algn="l" rtl="0" lvl="1" marR="0" indent="-285750" marL="742950">
              <a:lnSpc>
                <a:spcPct val="80000"/>
              </a:lnSpc>
              <a:spcBef>
                <a:spcPts val="48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strike="noStrike" u="none" b="0" cap="none" baseline="0" sz="2400" lang="en-US" i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calibrated severe/fire guidance (SREF)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Challenge: Resolution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371600" x="457200"/>
            <a:ext cy="4800600" cx="3886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entire mountain ranges fit between global ensemble grid points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typically addressed with climatological downscaling approaches, but those assume every event looks like PRISM climatology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PQPF downscaling difficult without individual member data</a:t>
            </a:r>
          </a:p>
          <a:p>
            <a:r>
              <a:t/>
            </a:r>
          </a:p>
        </p:txBody>
      </p:sp>
      <p:sp>
        <p:nvSpPr>
          <p:cNvPr id="97" name="Shape 97"/>
          <p:cNvSpPr/>
          <p:nvPr/>
        </p:nvSpPr>
        <p:spPr>
          <a:xfrm>
            <a:off y="2362200" x="4800600"/>
            <a:ext cy="4191000" cx="395283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8" name="Shape 98"/>
          <p:cNvSpPr txBox="1"/>
          <p:nvPr/>
        </p:nvSpPr>
        <p:spPr>
          <a:xfrm>
            <a:off y="2895600" x="5791200"/>
            <a:ext cy="461664" cx="98581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KSLC</a:t>
            </a:r>
          </a:p>
        </p:txBody>
      </p:sp>
      <p:sp>
        <p:nvSpPr>
          <p:cNvPr id="99" name="Shape 99"/>
          <p:cNvSpPr/>
          <p:nvPr/>
        </p:nvSpPr>
        <p:spPr>
          <a:xfrm>
            <a:off y="3200400" x="6629400"/>
            <a:ext cy="152399" cx="152399"/>
          </a:xfrm>
          <a:prstGeom prst="ellipse">
            <a:avLst/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0" name="Shape 100"/>
          <p:cNvSpPr txBox="1"/>
          <p:nvPr/>
        </p:nvSpPr>
        <p:spPr>
          <a:xfrm>
            <a:off y="1524000" x="4783530"/>
            <a:ext cy="646331" cx="405566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November mean precipitation in inches (approximate size of a 1.0-deg grid cell)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Challenge: Precipitation Variability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798636" x="381000"/>
            <a:ext cy="4525963" cx="373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Much of the West sees 50% of their annual precipitation on less than 15 days. 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Desert SW: 50% on less than 5 days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5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Short training dataset for model calibration could miss every significant precipitation event over a wide area.</a:t>
            </a:r>
          </a:p>
        </p:txBody>
      </p:sp>
      <p:sp>
        <p:nvSpPr>
          <p:cNvPr id="107" name="Shape 107"/>
          <p:cNvSpPr/>
          <p:nvPr/>
        </p:nvSpPr>
        <p:spPr>
          <a:xfrm>
            <a:off y="1447800" x="4380853"/>
            <a:ext cy="4454106" cx="400114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8" name="Shape 108"/>
          <p:cNvSpPr txBox="1"/>
          <p:nvPr/>
        </p:nvSpPr>
        <p:spPr>
          <a:xfrm>
            <a:off y="6019800" x="5486400"/>
            <a:ext cy="369332" cx="21663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Dettinger et al., 2011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Reforecast Analog QPF Approach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524000" x="457200"/>
            <a:ext cy="3483155" cx="380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2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Accomplishes downscaling and bias correction using a long training dataset.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44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2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Q: “Should I believe the model?”</a:t>
            </a:r>
          </a:p>
          <a:p>
            <a:pPr algn="l" rtl="0" lvl="0" marR="0" indent="-342900" marL="342900">
              <a:spcBef>
                <a:spcPts val="44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2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A: “Here’s what actually happened when the model forecast looked like this.”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5" name="Shape 115"/>
          <p:cNvSpPr/>
          <p:nvPr/>
        </p:nvSpPr>
        <p:spPr>
          <a:xfrm>
            <a:off y="1447800" x="4419600"/>
            <a:ext cy="2937600" cx="2592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y="3733798" x="6248400"/>
            <a:ext cy="2943225" cx="2590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 rot="1722593">
            <a:off y="4294277" x="5149567"/>
            <a:ext cy="381000" cx="147924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8" name="Shape 118"/>
          <p:cNvSpPr/>
          <p:nvPr/>
        </p:nvSpPr>
        <p:spPr>
          <a:xfrm>
            <a:off y="5181600" x="456600"/>
            <a:ext cy="1107995" cx="533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2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in AWIPS yet, but experimental analog QPF/PQPF already being used at western WFOs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M-Climate Diagnostics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3716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the model predicting something unusual?</a:t>
            </a:r>
          </a:p>
          <a:p>
            <a:pPr algn="l" rtl="0" lvl="0" marR="0" indent="-342900" marL="342900">
              <a:spcBef>
                <a:spcPts val="480"/>
              </a:spcBef>
              <a:buClr>
                <a:schemeClr val="lt1"/>
              </a:buClr>
              <a:buSzPct val="100000"/>
              <a:buFont typeface="Calibri"/>
              <a:buChar char="•"/>
            </a:pPr>
            <a:r>
              <a:rPr strike="noStrike" u="none" b="0" cap="none" baseline="0" sz="2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Mean and PDF approaches (QPF M-Climate for October 2013 SD/WY blizzard and EFI for this week’s cold outbreak):</a:t>
            </a:r>
          </a:p>
        </p:txBody>
      </p:sp>
      <p:sp>
        <p:nvSpPr>
          <p:cNvPr id="125" name="Shape 125"/>
          <p:cNvSpPr/>
          <p:nvPr/>
        </p:nvSpPr>
        <p:spPr>
          <a:xfrm>
            <a:off y="2819400" x="304800"/>
            <a:ext cy="3873208" cx="2819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6" name="Shape 126"/>
          <p:cNvSpPr/>
          <p:nvPr/>
        </p:nvSpPr>
        <p:spPr>
          <a:xfrm>
            <a:off y="2738798" x="3352800"/>
            <a:ext cy="4043002" cx="542917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Calibrated Short-Term Guidance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447800" x="457200"/>
            <a:ext cy="20574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97826"/>
              <a:buFont typeface="Calibri"/>
              <a:buChar char="•"/>
            </a:pPr>
            <a:r>
              <a:rPr strike="noStrike" u="none" b="0" cap="none" baseline="0" sz="22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SPC has made great progress with SREF calibrated thunder/severe guidance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50"/>
              </a:spcBef>
              <a:buClr>
                <a:schemeClr val="lt1"/>
              </a:buClr>
              <a:buSzPct val="97826"/>
              <a:buFont typeface="Calibri"/>
              <a:buChar char="•"/>
            </a:pPr>
            <a:r>
              <a:rPr strike="noStrike" u="none" b="0" cap="none" baseline="0" sz="22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Handicapped by short-training dataset, statistics took an entire season to improve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50"/>
              </a:spcBef>
              <a:buClr>
                <a:schemeClr val="lt1"/>
              </a:buClr>
              <a:buSzPct val="97826"/>
              <a:buFont typeface="Calibri"/>
              <a:buChar char="•"/>
            </a:pPr>
            <a:r>
              <a:rPr strike="noStrike" u="none" b="0" cap="none" baseline="0" sz="225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Future efforts could include other multi-element threats (e.g., fire weather)</a:t>
            </a:r>
          </a:p>
        </p:txBody>
      </p:sp>
      <p:sp>
        <p:nvSpPr>
          <p:cNvPr id="133" name="Shape 133"/>
          <p:cNvSpPr/>
          <p:nvPr/>
        </p:nvSpPr>
        <p:spPr>
          <a:xfrm>
            <a:off y="3810000" x="1828800"/>
            <a:ext cy="2879355" cx="5714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