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12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96" r:id="rId4"/>
    <p:sldMasterId id="2147483708" r:id="rId5"/>
    <p:sldMasterId id="2147483720" r:id="rId6"/>
    <p:sldMasterId id="2147483732" r:id="rId7"/>
    <p:sldMasterId id="2147483756" r:id="rId8"/>
    <p:sldMasterId id="2147483793" r:id="rId9"/>
    <p:sldMasterId id="2147483805" r:id="rId10"/>
    <p:sldMasterId id="2147483818" r:id="rId11"/>
  </p:sldMasterIdLst>
  <p:notesMasterIdLst>
    <p:notesMasterId r:id="rId60"/>
  </p:notesMasterIdLst>
  <p:sldIdLst>
    <p:sldId id="304" r:id="rId12"/>
    <p:sldId id="507" r:id="rId13"/>
    <p:sldId id="469" r:id="rId14"/>
    <p:sldId id="379" r:id="rId15"/>
    <p:sldId id="470" r:id="rId16"/>
    <p:sldId id="341" r:id="rId17"/>
    <p:sldId id="344" r:id="rId18"/>
    <p:sldId id="378" r:id="rId19"/>
    <p:sldId id="380" r:id="rId20"/>
    <p:sldId id="381" r:id="rId21"/>
    <p:sldId id="346" r:id="rId22"/>
    <p:sldId id="406" r:id="rId23"/>
    <p:sldId id="437" r:id="rId24"/>
    <p:sldId id="435" r:id="rId25"/>
    <p:sldId id="450" r:id="rId26"/>
    <p:sldId id="473" r:id="rId27"/>
    <p:sldId id="474" r:id="rId28"/>
    <p:sldId id="475" r:id="rId29"/>
    <p:sldId id="471" r:id="rId30"/>
    <p:sldId id="481" r:id="rId31"/>
    <p:sldId id="482" r:id="rId32"/>
    <p:sldId id="483" r:id="rId33"/>
    <p:sldId id="484" r:id="rId34"/>
    <p:sldId id="485" r:id="rId35"/>
    <p:sldId id="486" r:id="rId36"/>
    <p:sldId id="488" r:id="rId37"/>
    <p:sldId id="489" r:id="rId38"/>
    <p:sldId id="490" r:id="rId39"/>
    <p:sldId id="491" r:id="rId40"/>
    <p:sldId id="492" r:id="rId41"/>
    <p:sldId id="493" r:id="rId42"/>
    <p:sldId id="494" r:id="rId43"/>
    <p:sldId id="495" r:id="rId44"/>
    <p:sldId id="496" r:id="rId45"/>
    <p:sldId id="497" r:id="rId46"/>
    <p:sldId id="498" r:id="rId47"/>
    <p:sldId id="499" r:id="rId48"/>
    <p:sldId id="500" r:id="rId49"/>
    <p:sldId id="501" r:id="rId50"/>
    <p:sldId id="502" r:id="rId51"/>
    <p:sldId id="503" r:id="rId52"/>
    <p:sldId id="504" r:id="rId53"/>
    <p:sldId id="505" r:id="rId54"/>
    <p:sldId id="506" r:id="rId55"/>
    <p:sldId id="476" r:id="rId56"/>
    <p:sldId id="477" r:id="rId57"/>
    <p:sldId id="478" r:id="rId58"/>
    <p:sldId id="480" r:id="rId5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0099"/>
    <a:srgbClr val="66FFFF"/>
    <a:srgbClr val="00FFCC"/>
    <a:srgbClr val="FF3300"/>
    <a:srgbClr val="CC6600"/>
    <a:srgbClr val="FF0000"/>
    <a:srgbClr val="FF9900"/>
    <a:srgbClr val="009900"/>
    <a:srgbClr val="0000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napToGrid="0" snapToObjects="1">
      <p:cViewPr varScale="1">
        <p:scale>
          <a:sx n="75" d="100"/>
          <a:sy n="75" d="100"/>
        </p:scale>
        <p:origin x="-1506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836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61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image" Target="../media/image4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7354EF-E177-A341-B232-70CC70142655}" type="datetimeFigureOut">
              <a:rPr lang="en-US" smtClean="0"/>
              <a:pPr/>
              <a:t>12/3/2013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A52FC8-17E3-864B-A591-A7BC7435BC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85419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4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</a:endParaRPr>
          </a:p>
        </p:txBody>
      </p:sp>
      <p:sp>
        <p:nvSpPr>
          <p:cNvPr id="16282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5824311-1A19-C245-8BEA-BAC6B2890ABC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1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0300" y="676275"/>
            <a:ext cx="4610100" cy="3457575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145" y="4359058"/>
            <a:ext cx="5078156" cy="4133589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30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15" y="4345277"/>
            <a:ext cx="5028370" cy="411229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837" tIns="44917" rIns="89837" bIns="44917"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30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15" y="4345277"/>
            <a:ext cx="5028370" cy="411229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837" tIns="44917" rIns="89837" bIns="44917"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30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15" y="4345277"/>
            <a:ext cx="5028370" cy="411229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837" tIns="44917" rIns="89837" bIns="44917"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30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15" y="4345277"/>
            <a:ext cx="5028370" cy="411229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837" tIns="44917" rIns="89837" bIns="44917"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30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15" y="4345277"/>
            <a:ext cx="5028370" cy="411229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837" tIns="44917" rIns="89837" bIns="44917"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30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15" y="4345277"/>
            <a:ext cx="5028370" cy="411229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837" tIns="44917" rIns="89837" bIns="44917"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30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15" y="4345277"/>
            <a:ext cx="5028370" cy="411229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837" tIns="44917" rIns="89837" bIns="44917"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30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15" y="4345277"/>
            <a:ext cx="5028370" cy="411229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837" tIns="44917" rIns="89837" bIns="44917"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6B221-844E-9A47-A1E5-A6FD0BEDB94F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30158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0300" y="676275"/>
            <a:ext cx="4610100" cy="3457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359275"/>
            <a:ext cx="5076825" cy="413385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Times New Roman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33" tIns="45717" rIns="91433" bIns="45717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Arial" pitchFamily="-111" charset="0"/>
              <a:ea typeface="ＭＳ Ｐゴシック" pitchFamily="-111" charset="-128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lIns="91433" tIns="45717" rIns="91433" bIns="45717"/>
          <a:lstStyle/>
          <a:p>
            <a:pPr defTabSz="455613"/>
            <a:fld id="{2DBE31D5-F387-F744-A844-930DC6F6BC72}" type="slidenum">
              <a:rPr lang="en-US">
                <a:solidFill>
                  <a:srgbClr val="000000"/>
                </a:solidFill>
              </a:rPr>
              <a:pPr defTabSz="455613"/>
              <a:t>41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30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15" y="4345277"/>
            <a:ext cx="5028370" cy="411229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837" tIns="44917" rIns="89837" bIns="44917"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896" indent="-28572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18" indent="-228584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84" indent="-228584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252" indent="-228584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418" indent="-22858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585" indent="-22858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752" indent="-22858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919" indent="-22858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508A3B7-30F9-964F-B44D-8C4F578B9EBF}" type="slidenum">
              <a:rPr lang="en-US" sz="1200">
                <a:solidFill>
                  <a:srgbClr val="000000"/>
                </a:solidFill>
                <a:ea typeface="MS PGothic" charset="0"/>
                <a:cs typeface="MS PGothic" charset="0"/>
              </a:rPr>
              <a:pPr eaLnBrk="1" hangingPunct="1"/>
              <a:t>43</a:t>
            </a:fld>
            <a:endParaRPr lang="en-US" sz="1200" dirty="0">
              <a:solidFill>
                <a:srgbClr val="000000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Arial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E82B74E-DDD0-7246-A6B5-027975EA546A}" type="slidenum">
              <a:rPr lang="en-US" sz="1200">
                <a:solidFill>
                  <a:srgbClr val="000000"/>
                </a:solidFill>
              </a:rPr>
              <a:pPr/>
              <a:t>45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13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DBF977D1-0EFC-5B4F-8D8A-DF57499F345F}" type="slidenum">
              <a:rPr lang="en-US" sz="1200">
                <a:solidFill>
                  <a:srgbClr val="000000"/>
                </a:solidFill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1038"/>
            <a:ext cx="4549775" cy="3411537"/>
          </a:xfrm>
          <a:solidFill>
            <a:srgbClr val="FFFFFF"/>
          </a:solidFill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2175" y="4318000"/>
            <a:ext cx="5049838" cy="416877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9867" tIns="44934" rIns="89867" bIns="44934"/>
          <a:lstStyle/>
          <a:p>
            <a:pPr defTabSz="457200">
              <a:spcBef>
                <a:spcPct val="0"/>
              </a:spcBef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Two of the 3 unique aspects of the FIM are ones that you can see, for its vertical and horizontal coordinate systems.</a:t>
            </a:r>
          </a:p>
          <a:p>
            <a:pPr defTabSz="457200">
              <a:spcBef>
                <a:spcPct val="0"/>
              </a:spcBef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  - the isentropic-sigma hybrid vertical coordinate, which DOES adapt and generally follow air parcels up and down (Rainer in 2 talks), and</a:t>
            </a:r>
          </a:p>
          <a:p>
            <a:pPr defTabSz="457200">
              <a:spcBef>
                <a:spcPct val="0"/>
              </a:spcBef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  - the use of the intriguing soccer-ball like icosahedral horizontal grid (which Jin Lee will describe next).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result is a pretty big deal to get such improvement over the GFS for a full</a:t>
            </a:r>
            <a:r>
              <a:rPr lang="en-US" baseline="0" dirty="0" smtClean="0"/>
              <a:t> 1-year period.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B671C0-6B55-1C44-8C9C-D6BE4762E4B4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511460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9330" name="Notes Placeholder 2"/>
          <p:cNvSpPr>
            <a:spLocks noGrp="1"/>
          </p:cNvSpPr>
          <p:nvPr>
            <p:ph type="body" idx="1"/>
          </p:nvPr>
        </p:nvSpPr>
        <p:spPr>
          <a:xfrm>
            <a:off x="686115" y="4344030"/>
            <a:ext cx="5485772" cy="411448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99331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316" y="8684914"/>
            <a:ext cx="2972115" cy="45751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0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5298" indent="-282807" defTabSz="91440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31227" indent="-226245" defTabSz="91440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3718" indent="-226245" defTabSz="91440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36209" indent="-226245" defTabSz="91440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88700" indent="-226245" defTabSz="9144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41190" indent="-226245" defTabSz="9144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93681" indent="-226245" defTabSz="9144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6172" indent="-226245" defTabSz="9144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FC40C1E-7D28-264A-895B-0E1A7D417ABD}" type="slidenum">
              <a:rPr lang="en-US" sz="1200">
                <a:solidFill>
                  <a:srgbClr val="000000"/>
                </a:solidFill>
              </a:rPr>
              <a:pPr eaLnBrk="1" hangingPunct="1"/>
              <a:t>48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CEBACBA-B8D8-3A4E-B883-E523A345B233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5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14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40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CEBACBA-B8D8-3A4E-B883-E523A345B233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6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14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40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1" y="676276"/>
            <a:ext cx="4610100" cy="3457575"/>
          </a:xfrm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7701" y="4359349"/>
            <a:ext cx="5076600" cy="4134189"/>
          </a:xfrm>
          <a:noFill/>
          <a:ln/>
        </p:spPr>
        <p:txBody>
          <a:bodyPr lIns="89908" tIns="44954" rIns="89908" bIns="44954"/>
          <a:lstStyle/>
          <a:p>
            <a:endParaRPr lang="en-US" dirty="0" smtClean="0">
              <a:latin typeface="Times New Roman" pitchFamily="18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0300" y="676275"/>
            <a:ext cx="4610100" cy="3457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359275"/>
            <a:ext cx="5076825" cy="413385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Times New Roman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8B3030-CA20-45CE-B299-3F8634F5C69A}" type="slidenum">
              <a:rPr lang="en-US" smtClean="0">
                <a:solidFill>
                  <a:prstClr val="black"/>
                </a:solidFill>
                <a:latin typeface="Arial" pitchFamily="34" charset="0"/>
              </a:rPr>
              <a:pPr/>
              <a:t>22</a:t>
            </a:fld>
            <a:endParaRPr lang="en-US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896" indent="-28572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18" indent="-228584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84" indent="-228584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252" indent="-228584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418" indent="-22858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585" indent="-22858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752" indent="-22858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919" indent="-22858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508A3B7-30F9-964F-B44D-8C4F578B9EBF}" type="slidenum">
              <a:rPr lang="en-US" sz="1200">
                <a:solidFill>
                  <a:srgbClr val="000000"/>
                </a:solidFill>
                <a:ea typeface="MS PGothic" charset="0"/>
                <a:cs typeface="MS PGothic" charset="0"/>
              </a:rPr>
              <a:pPr eaLnBrk="1" hangingPunct="1"/>
              <a:t>25</a:t>
            </a:fld>
            <a:endParaRPr lang="en-US" sz="1200" dirty="0">
              <a:solidFill>
                <a:srgbClr val="000000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Arial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0300" y="676275"/>
            <a:ext cx="4610100" cy="3457575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145" y="4359058"/>
            <a:ext cx="5078156" cy="4133589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434CE-79F1-0C41-B0FD-74F068529474}" type="datetimeFigureOut">
              <a:rPr lang="en-US" smtClean="0"/>
              <a:pPr/>
              <a:t>12/3/2013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16A56-6523-D843-BDA0-B35351DC09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96692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434CE-79F1-0C41-B0FD-74F068529474}" type="datetimeFigureOut">
              <a:rPr lang="en-US" smtClean="0"/>
              <a:pPr/>
              <a:t>12/3/2013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16A56-6523-D843-BDA0-B35351DC09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6206887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434CE-79F1-0C41-B0FD-74F0685294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16A56-6523-D843-BDA0-B35351DC09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687154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5BBCF-FD86-3D41-9741-D739E77C5D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89A67-DF71-5F45-A7B1-5370FC6ED0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1983259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5BBCF-FD86-3D41-9741-D739E77C5D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89A67-DF71-5F45-A7B1-5370FC6ED0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140481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5BBCF-FD86-3D41-9741-D739E77C5D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89A67-DF71-5F45-A7B1-5370FC6ED0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3271976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5BBCF-FD86-3D41-9741-D739E77C5D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89A67-DF71-5F45-A7B1-5370FC6ED0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309637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5BBCF-FD86-3D41-9741-D739E77C5D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89A67-DF71-5F45-A7B1-5370FC6ED0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115712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5BBCF-FD86-3D41-9741-D739E77C5D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89A67-DF71-5F45-A7B1-5370FC6ED0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044951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5BBCF-FD86-3D41-9741-D739E77C5D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89A67-DF71-5F45-A7B1-5370FC6ED0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8207519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5BBCF-FD86-3D41-9741-D739E77C5D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89A67-DF71-5F45-A7B1-5370FC6ED0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0433095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5BBCF-FD86-3D41-9741-D739E77C5D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89A67-DF71-5F45-A7B1-5370FC6ED0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2020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434CE-79F1-0C41-B0FD-74F068529474}" type="datetimeFigureOut">
              <a:rPr lang="en-US" smtClean="0"/>
              <a:pPr/>
              <a:t>12/3/2013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16A56-6523-D843-BDA0-B35351DC09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4687154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5BBCF-FD86-3D41-9741-D739E77C5D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89A67-DF71-5F45-A7B1-5370FC6ED0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8261773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5BBCF-FD86-3D41-9741-D739E77C5D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89A67-DF71-5F45-A7B1-5370FC6ED0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7506158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8013" cy="11414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7013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3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7013" cy="21859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613" y="3938588"/>
            <a:ext cx="4038600" cy="21859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buClrTx/>
              <a:buSzTx/>
              <a:buFontTx/>
              <a:buNone/>
              <a:defRPr/>
            </a:lvl1pPr>
          </a:lstStyle>
          <a:p>
            <a:fld id="{D4FFE05F-3467-714C-985E-0034B6AE4FBD}" type="datetime1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buClrTx/>
              <a:buSzTx/>
              <a:buFontTx/>
              <a:buNone/>
              <a:defRPr smtClean="0"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buClrTx/>
              <a:buSzTx/>
              <a:buFontTx/>
              <a:buNone/>
              <a:defRPr/>
            </a:lvl1pPr>
          </a:lstStyle>
          <a:p>
            <a:fld id="{3573C7CD-931E-5948-BA50-A6552CCE07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7338142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F8D93-FFCD-104A-9E8A-5A110EF958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BD4D-E190-624F-A33B-76D730442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766348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F8D93-FFCD-104A-9E8A-5A110EF958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BD4D-E190-624F-A33B-76D730442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9149343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F8D93-FFCD-104A-9E8A-5A110EF958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BD4D-E190-624F-A33B-76D730442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9829868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F8D93-FFCD-104A-9E8A-5A110EF958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BD4D-E190-624F-A33B-76D730442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1342607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F8D93-FFCD-104A-9E8A-5A110EF958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BD4D-E190-624F-A33B-76D730442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1238307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F8D93-FFCD-104A-9E8A-5A110EF958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BD4D-E190-624F-A33B-76D730442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2934884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F8D93-FFCD-104A-9E8A-5A110EF958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BD4D-E190-624F-A33B-76D730442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58823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CBE39-235B-8142-97AA-832A8EC5B5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FC869-CA3F-D546-B423-A7D1BECE58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49532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F8D93-FFCD-104A-9E8A-5A110EF958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BD4D-E190-624F-A33B-76D730442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9630912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F8D93-FFCD-104A-9E8A-5A110EF958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BD4D-E190-624F-A33B-76D730442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7496323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F8D93-FFCD-104A-9E8A-5A110EF958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BD4D-E190-624F-A33B-76D730442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0778252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F8D93-FFCD-104A-9E8A-5A110EF958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CBD4D-E190-624F-A33B-76D730442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220145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CBE39-235B-8142-97AA-832A8EC5B5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FC869-CA3F-D546-B423-A7D1BECE58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41447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CBE39-235B-8142-97AA-832A8EC5B5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FC869-CA3F-D546-B423-A7D1BECE58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21425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CBE39-235B-8142-97AA-832A8EC5B5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FC869-CA3F-D546-B423-A7D1BECE58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80733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CBE39-235B-8142-97AA-832A8EC5B5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FC869-CA3F-D546-B423-A7D1BECE58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3717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CBE39-235B-8142-97AA-832A8EC5B5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FC869-CA3F-D546-B423-A7D1BECE58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74530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CBE39-235B-8142-97AA-832A8EC5B5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FC869-CA3F-D546-B423-A7D1BECE58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99971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CBE39-235B-8142-97AA-832A8EC5B5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FC869-CA3F-D546-B423-A7D1BECE58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1188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434CE-79F1-0C41-B0FD-74F068529474}" type="datetimeFigureOut">
              <a:rPr lang="en-US" smtClean="0"/>
              <a:pPr/>
              <a:t>12/3/2013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16A56-6523-D843-BDA0-B35351DC09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014309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CBE39-235B-8142-97AA-832A8EC5B5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FC869-CA3F-D546-B423-A7D1BECE58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03445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CBE39-235B-8142-97AA-832A8EC5B5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FC869-CA3F-D546-B423-A7D1BECE58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18180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CBE39-235B-8142-97AA-832A8EC5B5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FC869-CA3F-D546-B423-A7D1BECE58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31937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434CE-79F1-0C41-B0FD-74F0685294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16A56-6523-D843-BDA0-B35351DC09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66923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434CE-79F1-0C41-B0FD-74F0685294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16A56-6523-D843-BDA0-B35351DC09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14309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434CE-79F1-0C41-B0FD-74F0685294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16A56-6523-D843-BDA0-B35351DC09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44873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434CE-79F1-0C41-B0FD-74F0685294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16A56-6523-D843-BDA0-B35351DC09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56234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434CE-79F1-0C41-B0FD-74F0685294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16A56-6523-D843-BDA0-B35351DC09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3438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434CE-79F1-0C41-B0FD-74F0685294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16A56-6523-D843-BDA0-B35351DC09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77108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434CE-79F1-0C41-B0FD-74F0685294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16A56-6523-D843-BDA0-B35351DC09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6375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434CE-79F1-0C41-B0FD-74F068529474}" type="datetimeFigureOut">
              <a:rPr lang="en-US" smtClean="0"/>
              <a:pPr/>
              <a:t>12/3/2013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16A56-6523-D843-BDA0-B35351DC09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044873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434CE-79F1-0C41-B0FD-74F0685294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16A56-6523-D843-BDA0-B35351DC09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64469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434CE-79F1-0C41-B0FD-74F0685294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16A56-6523-D843-BDA0-B35351DC09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99843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434CE-79F1-0C41-B0FD-74F0685294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16A56-6523-D843-BDA0-B35351DC09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20688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434CE-79F1-0C41-B0FD-74F0685294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16A56-6523-D843-BDA0-B35351DC09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68715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911550-C119-4240-B680-DF0D62DBDF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3188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46E004-F12B-4F5D-8BC2-F72E133A53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35643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D6B983-2998-4C12-B88E-6056B3F5F6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41732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BB9B29-C2E4-42E2-A75B-02BDC2311E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33657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65A99C-E1E4-4ACE-96C5-509DD3570B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777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9627E-AC51-4296-B2A7-528D62E7A3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2409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434CE-79F1-0C41-B0FD-74F068529474}" type="datetimeFigureOut">
              <a:rPr lang="en-US" smtClean="0"/>
              <a:pPr/>
              <a:t>12/3/2013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16A56-6523-D843-BDA0-B35351DC09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756234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619875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AB6534-26F5-4872-BA71-F074BBA955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92968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44BDF2-EBF5-4C31-BC65-DEB2DC0D1E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47752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02DD0F-5457-4436-A783-2D0039BA192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02024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67FF19-F8CB-430C-893B-530B4635EC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23034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265FF4-55BB-4AAE-B1B0-81333909FF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53582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8A4F0-D435-0445-95AB-F2A888CAF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87926-DE40-004F-AB91-2F1E5BD377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10117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8A4F0-D435-0445-95AB-F2A888CAF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87926-DE40-004F-AB91-2F1E5BD377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80855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8A4F0-D435-0445-95AB-F2A888CAF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87926-DE40-004F-AB91-2F1E5BD377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65699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8A4F0-D435-0445-95AB-F2A888CAF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87926-DE40-004F-AB91-2F1E5BD377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80742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8A4F0-D435-0445-95AB-F2A888CAF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87926-DE40-004F-AB91-2F1E5BD377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3500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434CE-79F1-0C41-B0FD-74F068529474}" type="datetimeFigureOut">
              <a:rPr lang="en-US" smtClean="0"/>
              <a:pPr/>
              <a:t>12/3/2013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16A56-6523-D843-BDA0-B35351DC09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83438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8A4F0-D435-0445-95AB-F2A888CAF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87926-DE40-004F-AB91-2F1E5BD377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98649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8A4F0-D435-0445-95AB-F2A888CAF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87926-DE40-004F-AB91-2F1E5BD377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38169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8A4F0-D435-0445-95AB-F2A888CAF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87926-DE40-004F-AB91-2F1E5BD377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97358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8A4F0-D435-0445-95AB-F2A888CAF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87926-DE40-004F-AB91-2F1E5BD377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31750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8A4F0-D435-0445-95AB-F2A888CAF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87926-DE40-004F-AB91-2F1E5BD377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68890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8A4F0-D435-0445-95AB-F2A888CAF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87926-DE40-004F-AB91-2F1E5BD377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97725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8A4F0-D435-0445-95AB-F2A888CAF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87926-DE40-004F-AB91-2F1E5BD377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10117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8A4F0-D435-0445-95AB-F2A888CAF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87926-DE40-004F-AB91-2F1E5BD377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80855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8A4F0-D435-0445-95AB-F2A888CAF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87926-DE40-004F-AB91-2F1E5BD377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65699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8A4F0-D435-0445-95AB-F2A888CAF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87926-DE40-004F-AB91-2F1E5BD377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8074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434CE-79F1-0C41-B0FD-74F068529474}" type="datetimeFigureOut">
              <a:rPr lang="en-US" smtClean="0"/>
              <a:pPr/>
              <a:t>12/3/2013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16A56-6523-D843-BDA0-B35351DC09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977108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8A4F0-D435-0445-95AB-F2A888CAF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87926-DE40-004F-AB91-2F1E5BD377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35003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8A4F0-D435-0445-95AB-F2A888CAF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87926-DE40-004F-AB91-2F1E5BD377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98649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8A4F0-D435-0445-95AB-F2A888CAF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87926-DE40-004F-AB91-2F1E5BD377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38169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8A4F0-D435-0445-95AB-F2A888CAF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87926-DE40-004F-AB91-2F1E5BD377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97358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8A4F0-D435-0445-95AB-F2A888CAF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87926-DE40-004F-AB91-2F1E5BD377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31750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8A4F0-D435-0445-95AB-F2A888CAF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87926-DE40-004F-AB91-2F1E5BD377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688902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8A4F0-D435-0445-95AB-F2A888CAF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87926-DE40-004F-AB91-2F1E5BD377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97725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8A4F0-D435-0445-95AB-F2A888CAF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87926-DE40-004F-AB91-2F1E5BD377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101177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8A4F0-D435-0445-95AB-F2A888CAF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87926-DE40-004F-AB91-2F1E5BD377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80855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8A4F0-D435-0445-95AB-F2A888CAF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87926-DE40-004F-AB91-2F1E5BD377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6569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434CE-79F1-0C41-B0FD-74F068529474}" type="datetimeFigureOut">
              <a:rPr lang="en-US" smtClean="0"/>
              <a:pPr/>
              <a:t>12/3/2013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16A56-6523-D843-BDA0-B35351DC09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863753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8A4F0-D435-0445-95AB-F2A888CAF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87926-DE40-004F-AB91-2F1E5BD377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80742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8A4F0-D435-0445-95AB-F2A888CAF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87926-DE40-004F-AB91-2F1E5BD377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350035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8A4F0-D435-0445-95AB-F2A888CAF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87926-DE40-004F-AB91-2F1E5BD377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98649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8A4F0-D435-0445-95AB-F2A888CAF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87926-DE40-004F-AB91-2F1E5BD377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381691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8A4F0-D435-0445-95AB-F2A888CAF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87926-DE40-004F-AB91-2F1E5BD377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973583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8A4F0-D435-0445-95AB-F2A888CAF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87926-DE40-004F-AB91-2F1E5BD377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317507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8A4F0-D435-0445-95AB-F2A888CAF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87926-DE40-004F-AB91-2F1E5BD377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68890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8A4F0-D435-0445-95AB-F2A888CAF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87926-DE40-004F-AB91-2F1E5BD377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97725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l" rtl="0">
              <a:defRPr/>
            </a:lvl2pPr>
            <a:lvl3pPr marL="0" marR="0" indent="0" algn="l" rtl="0">
              <a:defRPr/>
            </a:lvl3pPr>
            <a:lvl4pPr marL="0" marR="0" indent="0" algn="l" rtl="0">
              <a:defRPr/>
            </a:lvl4pPr>
            <a:lvl5pPr marL="0" marR="0" indent="0" algn="l" rtl="0">
              <a:defRPr/>
            </a:lvl5pPr>
            <a:lvl6pPr marL="0" marR="0" indent="0" algn="l" rtl="0">
              <a:defRPr/>
            </a:lvl6pPr>
            <a:lvl7pPr marL="0" marR="0" indent="0" algn="l" rtl="0">
              <a:defRPr/>
            </a:lvl7pPr>
            <a:lvl8pPr marL="0" marR="0" indent="0" algn="l" rtl="0">
              <a:defRPr/>
            </a:lvl8pPr>
            <a:lvl9pPr marL="0" marR="0" indent="0" algn="l" rtl="0"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buClr>
                <a:srgbClr val="888888"/>
              </a:buClr>
              <a:buFont typeface="Calibri"/>
              <a:buNone/>
              <a:defRPr sz="3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ctr" rtl="0">
              <a:spcBef>
                <a:spcPts val="560"/>
              </a:spcBef>
              <a:buClr>
                <a:srgbClr val="888888"/>
              </a:buClr>
              <a:buFont typeface="Calibri"/>
              <a:buNone/>
              <a:defRPr sz="28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ctr" rtl="0">
              <a:spcBef>
                <a:spcPts val="480"/>
              </a:spcBef>
              <a:buClr>
                <a:srgbClr val="888888"/>
              </a:buClr>
              <a:buFont typeface="Calibri"/>
              <a:buNone/>
              <a:defRPr sz="24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 sz="20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 sz="20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 sz="20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 sz="20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 sz="20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 sz="20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chemeClr val="dk1"/>
              </a:buClr>
              <a:buFont typeface="Calibri"/>
              <a:buChar char="•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indent="-107950" algn="l" rtl="0">
              <a:spcBef>
                <a:spcPts val="560"/>
              </a:spcBef>
              <a:buClr>
                <a:schemeClr val="dk1"/>
              </a:buClr>
              <a:buFont typeface="Calibri"/>
              <a:buChar char="–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indent="-76200" algn="l" rtl="0">
              <a:spcBef>
                <a:spcPts val="480"/>
              </a:spcBef>
              <a:buClr>
                <a:schemeClr val="dk1"/>
              </a:buClr>
              <a:buFont typeface="Calibri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–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»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434CE-79F1-0C41-B0FD-74F068529474}" type="datetimeFigureOut">
              <a:rPr lang="en-US" smtClean="0"/>
              <a:pPr/>
              <a:t>12/3/2013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16A56-6523-D843-BDA0-B35351DC09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9644692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defRPr sz="4000" b="1" cap="small"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buClr>
                <a:srgbClr val="888888"/>
              </a:buClr>
              <a:buFont typeface="Calibri"/>
              <a:buNone/>
              <a:defRPr sz="2000">
                <a:solidFill>
                  <a:srgbClr val="888888"/>
                </a:solidFill>
              </a:defRPr>
            </a:lvl1pPr>
            <a:lvl2pPr marL="457200" indent="0" rtl="0">
              <a:buClr>
                <a:srgbClr val="888888"/>
              </a:buClr>
              <a:buFont typeface="Calibri"/>
              <a:buNone/>
              <a:defRPr sz="1800">
                <a:solidFill>
                  <a:srgbClr val="888888"/>
                </a:solidFill>
              </a:defRPr>
            </a:lvl2pPr>
            <a:lvl3pPr marL="914400" indent="0" rtl="0">
              <a:buClr>
                <a:srgbClr val="888888"/>
              </a:buClr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marL="1371600" indent="0" rtl="0">
              <a:buClr>
                <a:srgbClr val="888888"/>
              </a:buClr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marL="1828800" indent="0" rtl="0">
              <a:buClr>
                <a:srgbClr val="888888"/>
              </a:buClr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marL="2286000" indent="0" rtl="0">
              <a:buClr>
                <a:srgbClr val="888888"/>
              </a:buClr>
              <a:buFont typeface="Calibri"/>
              <a:buNone/>
              <a:defRPr sz="1400">
                <a:solidFill>
                  <a:srgbClr val="888888"/>
                </a:solidFill>
              </a:defRPr>
            </a:lvl6pPr>
            <a:lvl7pPr marL="2743200" indent="0" rtl="0">
              <a:buClr>
                <a:srgbClr val="888888"/>
              </a:buClr>
              <a:buFont typeface="Calibri"/>
              <a:buNone/>
              <a:defRPr sz="1400">
                <a:solidFill>
                  <a:srgbClr val="888888"/>
                </a:solidFill>
              </a:defRPr>
            </a:lvl7pPr>
            <a:lvl8pPr marL="3200400" indent="0" rtl="0">
              <a:buClr>
                <a:srgbClr val="888888"/>
              </a:buClr>
              <a:buFont typeface="Calibri"/>
              <a:buNone/>
              <a:defRPr sz="1400">
                <a:solidFill>
                  <a:srgbClr val="888888"/>
                </a:solidFill>
              </a:defRPr>
            </a:lvl8pPr>
            <a:lvl9pPr marL="3657600" indent="0" rtl="0">
              <a:buClr>
                <a:srgbClr val="888888"/>
              </a:buClr>
              <a:buFont typeface="Calibri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 sz="2800"/>
            </a:lvl1pPr>
            <a:lvl2pPr rtl="0">
              <a:defRPr sz="2400"/>
            </a:lvl2pPr>
            <a:lvl3pPr rtl="0">
              <a:defRPr sz="2000"/>
            </a:lvl3pPr>
            <a:lvl4pPr rtl="0">
              <a:defRPr sz="1800"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 sz="2800"/>
            </a:lvl1pPr>
            <a:lvl2pPr rtl="0">
              <a:defRPr sz="2400"/>
            </a:lvl2pPr>
            <a:lvl3pPr rtl="0">
              <a:defRPr sz="2000"/>
            </a:lvl3pPr>
            <a:lvl4pPr rtl="0">
              <a:defRPr sz="1800"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buFont typeface="Calibri"/>
              <a:buNone/>
              <a:defRPr sz="2400" b="1"/>
            </a:lvl1pPr>
            <a:lvl2pPr marL="457200" indent="0" rtl="0">
              <a:buFont typeface="Calibri"/>
              <a:buNone/>
              <a:defRPr sz="2000" b="1"/>
            </a:lvl2pPr>
            <a:lvl3pPr marL="914400" indent="0" rtl="0">
              <a:buFont typeface="Calibri"/>
              <a:buNone/>
              <a:defRPr sz="1800" b="1"/>
            </a:lvl3pPr>
            <a:lvl4pPr marL="1371600" indent="0" rtl="0">
              <a:buFont typeface="Calibri"/>
              <a:buNone/>
              <a:defRPr sz="1600" b="1"/>
            </a:lvl4pPr>
            <a:lvl5pPr marL="1828800" indent="0" rtl="0">
              <a:buFont typeface="Calibri"/>
              <a:buNone/>
              <a:defRPr sz="1600" b="1"/>
            </a:lvl5pPr>
            <a:lvl6pPr marL="2286000" indent="0" rtl="0">
              <a:buFont typeface="Calibri"/>
              <a:buNone/>
              <a:defRPr sz="1600" b="1"/>
            </a:lvl6pPr>
            <a:lvl7pPr marL="2743200" indent="0" rtl="0">
              <a:buFont typeface="Calibri"/>
              <a:buNone/>
              <a:defRPr sz="1600" b="1"/>
            </a:lvl7pPr>
            <a:lvl8pPr marL="3200400" indent="0" rtl="0">
              <a:buFont typeface="Calibri"/>
              <a:buNone/>
              <a:defRPr sz="1600" b="1"/>
            </a:lvl8pPr>
            <a:lvl9pPr marL="3657600" indent="0" rtl="0">
              <a:buFont typeface="Calibri"/>
              <a:buNone/>
              <a:defRPr sz="1600" b="1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 sz="2400"/>
            </a:lvl1pPr>
            <a:lvl2pPr rtl="0">
              <a:defRPr sz="2000"/>
            </a:lvl2pPr>
            <a:lvl3pPr rtl="0">
              <a:defRPr sz="1800"/>
            </a:lvl3pPr>
            <a:lvl4pPr rtl="0">
              <a:defRPr sz="1600"/>
            </a:lvl4pPr>
            <a:lvl5pPr rtl="0">
              <a:defRPr sz="1600"/>
            </a:lvl5pPr>
            <a:lvl6pPr rtl="0">
              <a:defRPr sz="1600"/>
            </a:lvl6pPr>
            <a:lvl7pPr rtl="0">
              <a:defRPr sz="1600"/>
            </a:lvl7pPr>
            <a:lvl8pPr rtl="0">
              <a:defRPr sz="1600"/>
            </a:lvl8pPr>
            <a:lvl9pPr rtl="0">
              <a:defRPr sz="16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buFont typeface="Calibri"/>
              <a:buNone/>
              <a:defRPr sz="2400" b="1"/>
            </a:lvl1pPr>
            <a:lvl2pPr marL="457200" indent="0" rtl="0">
              <a:buFont typeface="Calibri"/>
              <a:buNone/>
              <a:defRPr sz="2000" b="1"/>
            </a:lvl2pPr>
            <a:lvl3pPr marL="914400" indent="0" rtl="0">
              <a:buFont typeface="Calibri"/>
              <a:buNone/>
              <a:defRPr sz="1800" b="1"/>
            </a:lvl3pPr>
            <a:lvl4pPr marL="1371600" indent="0" rtl="0">
              <a:buFont typeface="Calibri"/>
              <a:buNone/>
              <a:defRPr sz="1600" b="1"/>
            </a:lvl4pPr>
            <a:lvl5pPr marL="1828800" indent="0" rtl="0">
              <a:buFont typeface="Calibri"/>
              <a:buNone/>
              <a:defRPr sz="1600" b="1"/>
            </a:lvl5pPr>
            <a:lvl6pPr marL="2286000" indent="0" rtl="0">
              <a:buFont typeface="Calibri"/>
              <a:buNone/>
              <a:defRPr sz="1600" b="1"/>
            </a:lvl6pPr>
            <a:lvl7pPr marL="2743200" indent="0" rtl="0">
              <a:buFont typeface="Calibri"/>
              <a:buNone/>
              <a:defRPr sz="1600" b="1"/>
            </a:lvl7pPr>
            <a:lvl8pPr marL="3200400" indent="0" rtl="0">
              <a:buFont typeface="Calibri"/>
              <a:buNone/>
              <a:defRPr sz="1600" b="1"/>
            </a:lvl8pPr>
            <a:lvl9pPr marL="3657600" indent="0" rtl="0">
              <a:buFont typeface="Calibri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 sz="2400"/>
            </a:lvl1pPr>
            <a:lvl2pPr rtl="0">
              <a:defRPr sz="2000"/>
            </a:lvl2pPr>
            <a:lvl3pPr rtl="0">
              <a:defRPr sz="1800"/>
            </a:lvl3pPr>
            <a:lvl4pPr rtl="0">
              <a:defRPr sz="1600"/>
            </a:lvl4pPr>
            <a:lvl5pPr rtl="0">
              <a:defRPr sz="1600"/>
            </a:lvl5pPr>
            <a:lvl6pPr rtl="0">
              <a:defRPr sz="1600"/>
            </a:lvl6pPr>
            <a:lvl7pPr rtl="0">
              <a:defRPr sz="1600"/>
            </a:lvl7pPr>
            <a:lvl8pPr rtl="0">
              <a:defRPr sz="1600"/>
            </a:lvl8pPr>
            <a:lvl9pPr rtl="0">
              <a:defRPr sz="1600"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defRPr sz="2000" b="1"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 sz="3200"/>
            </a:lvl1pPr>
            <a:lvl2pPr rtl="0">
              <a:defRPr sz="2800"/>
            </a:lvl2pPr>
            <a:lvl3pPr rtl="0">
              <a:defRPr sz="2400"/>
            </a:lvl3pPr>
            <a:lvl4pPr rtl="0">
              <a:defRPr sz="2000"/>
            </a:lvl4pPr>
            <a:lvl5pPr rtl="0">
              <a:defRPr sz="2000"/>
            </a:lvl5pPr>
            <a:lvl6pPr rtl="0">
              <a:defRPr sz="2000"/>
            </a:lvl6pPr>
            <a:lvl7pPr rtl="0">
              <a:defRPr sz="2000"/>
            </a:lvl7pPr>
            <a:lvl8pPr rtl="0">
              <a:defRPr sz="2000"/>
            </a:lvl8pPr>
            <a:lvl9pPr rtl="0">
              <a:defRPr sz="20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buFont typeface="Calibri"/>
              <a:buNone/>
              <a:defRPr sz="1400"/>
            </a:lvl1pPr>
            <a:lvl2pPr marL="457200" indent="0" rtl="0">
              <a:buFont typeface="Calibri"/>
              <a:buNone/>
              <a:defRPr sz="1200"/>
            </a:lvl2pPr>
            <a:lvl3pPr marL="914400" indent="0" rtl="0">
              <a:buFont typeface="Calibri"/>
              <a:buNone/>
              <a:defRPr sz="1000"/>
            </a:lvl3pPr>
            <a:lvl4pPr marL="1371600" indent="0" rtl="0">
              <a:buFont typeface="Calibri"/>
              <a:buNone/>
              <a:defRPr sz="900"/>
            </a:lvl4pPr>
            <a:lvl5pPr marL="1828800" indent="0" rtl="0">
              <a:buFont typeface="Calibri"/>
              <a:buNone/>
              <a:defRPr sz="900"/>
            </a:lvl5pPr>
            <a:lvl6pPr marL="2286000" indent="0" rtl="0">
              <a:buFont typeface="Calibri"/>
              <a:buNone/>
              <a:defRPr sz="900"/>
            </a:lvl6pPr>
            <a:lvl7pPr marL="2743200" indent="0" rtl="0">
              <a:buFont typeface="Calibri"/>
              <a:buNone/>
              <a:defRPr sz="900"/>
            </a:lvl7pPr>
            <a:lvl8pPr marL="3200400" indent="0" rtl="0">
              <a:buFont typeface="Calibri"/>
              <a:buNone/>
              <a:defRPr sz="900"/>
            </a:lvl8pPr>
            <a:lvl9pPr marL="3657600" indent="0" rtl="0">
              <a:buFont typeface="Calibri"/>
              <a:buNone/>
              <a:defRPr sz="900"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defRPr sz="2000" b="1"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buClr>
                <a:srgbClr val="888888"/>
              </a:buClr>
              <a:buFont typeface="Calibri"/>
              <a:buNone/>
              <a:defRPr sz="3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buClr>
                <a:schemeClr val="dk1"/>
              </a:buClr>
              <a:buFont typeface="Calibri"/>
              <a:buNone/>
              <a:defRPr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buClr>
                <a:schemeClr val="dk1"/>
              </a:buClr>
              <a:buFont typeface="Calibri"/>
              <a:buNone/>
              <a:defRPr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buFont typeface="Calibri"/>
              <a:buNone/>
              <a:defRPr sz="1400"/>
            </a:lvl1pPr>
            <a:lvl2pPr marL="457200" indent="0" rtl="0">
              <a:buFont typeface="Calibri"/>
              <a:buNone/>
              <a:defRPr sz="1200"/>
            </a:lvl2pPr>
            <a:lvl3pPr marL="914400" indent="0" rtl="0">
              <a:buFont typeface="Calibri"/>
              <a:buNone/>
              <a:defRPr sz="1000"/>
            </a:lvl3pPr>
            <a:lvl4pPr marL="1371600" indent="0" rtl="0">
              <a:buFont typeface="Calibri"/>
              <a:buNone/>
              <a:defRPr sz="900"/>
            </a:lvl4pPr>
            <a:lvl5pPr marL="1828800" indent="0" rtl="0">
              <a:buFont typeface="Calibri"/>
              <a:buNone/>
              <a:defRPr sz="900"/>
            </a:lvl5pPr>
            <a:lvl6pPr marL="2286000" indent="0" rtl="0">
              <a:buFont typeface="Calibri"/>
              <a:buNone/>
              <a:defRPr sz="900"/>
            </a:lvl6pPr>
            <a:lvl7pPr marL="2743200" indent="0" rtl="0">
              <a:buFont typeface="Calibri"/>
              <a:buNone/>
              <a:defRPr sz="900"/>
            </a:lvl7pPr>
            <a:lvl8pPr marL="3200400" indent="0" rtl="0">
              <a:buFont typeface="Calibri"/>
              <a:buNone/>
              <a:defRPr sz="900"/>
            </a:lvl8pPr>
            <a:lvl9pPr marL="3657600" indent="0" rtl="0">
              <a:buFont typeface="Calibri"/>
              <a:buNone/>
              <a:defRPr sz="9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chemeClr val="dk1"/>
              </a:buClr>
              <a:buFont typeface="Calibri"/>
              <a:buChar char="•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indent="-107950" algn="l" rtl="0">
              <a:spcBef>
                <a:spcPts val="560"/>
              </a:spcBef>
              <a:buClr>
                <a:schemeClr val="dk1"/>
              </a:buClr>
              <a:buFont typeface="Calibri"/>
              <a:buChar char="–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indent="-76200" algn="l" rtl="0">
              <a:spcBef>
                <a:spcPts val="480"/>
              </a:spcBef>
              <a:buClr>
                <a:schemeClr val="dk1"/>
              </a:buClr>
              <a:buFont typeface="Calibri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–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»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chemeClr val="dk1"/>
              </a:buClr>
              <a:buFont typeface="Calibri"/>
              <a:buChar char="•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indent="-107950" algn="l" rtl="0">
              <a:spcBef>
                <a:spcPts val="560"/>
              </a:spcBef>
              <a:buClr>
                <a:schemeClr val="dk1"/>
              </a:buClr>
              <a:buFont typeface="Calibri"/>
              <a:buChar char="–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indent="-76200" algn="l" rtl="0">
              <a:spcBef>
                <a:spcPts val="480"/>
              </a:spcBef>
              <a:buClr>
                <a:schemeClr val="dk1"/>
              </a:buClr>
              <a:buFont typeface="Calibri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–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»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457200" y="274637"/>
            <a:ext cx="8229600" cy="58515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chemeClr val="dk1"/>
              </a:buClr>
              <a:buFont typeface="Calibri"/>
              <a:buChar char="•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indent="-107950" algn="l" rtl="0">
              <a:spcBef>
                <a:spcPts val="560"/>
              </a:spcBef>
              <a:buClr>
                <a:schemeClr val="dk1"/>
              </a:buClr>
              <a:buFont typeface="Calibri"/>
              <a:buChar char="–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indent="-76200" algn="l" rtl="0">
              <a:spcBef>
                <a:spcPts val="480"/>
              </a:spcBef>
              <a:buClr>
                <a:schemeClr val="dk1"/>
              </a:buClr>
              <a:buFont typeface="Calibri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–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»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434CE-79F1-0C41-B0FD-74F068529474}" type="datetimeFigureOut">
              <a:rPr lang="en-US" smtClean="0"/>
              <a:pPr/>
              <a:t>12/3/2013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16A56-6523-D843-BDA0-B35351DC09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4998433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434CE-79F1-0C41-B0FD-74F0685294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16A56-6523-D843-BDA0-B35351DC09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669238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434CE-79F1-0C41-B0FD-74F0685294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16A56-6523-D843-BDA0-B35351DC09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143096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434CE-79F1-0C41-B0FD-74F0685294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16A56-6523-D843-BDA0-B35351DC09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448732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434CE-79F1-0C41-B0FD-74F0685294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16A56-6523-D843-BDA0-B35351DC09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562344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434CE-79F1-0C41-B0FD-74F0685294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16A56-6523-D843-BDA0-B35351DC09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34388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434CE-79F1-0C41-B0FD-74F0685294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16A56-6523-D843-BDA0-B35351DC09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771084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434CE-79F1-0C41-B0FD-74F0685294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16A56-6523-D843-BDA0-B35351DC09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637538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434CE-79F1-0C41-B0FD-74F0685294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16A56-6523-D843-BDA0-B35351DC09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644692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434CE-79F1-0C41-B0FD-74F0685294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16A56-6523-D843-BDA0-B35351DC09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998433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434CE-79F1-0C41-B0FD-74F0685294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16A56-6523-D843-BDA0-B35351DC09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2068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C434CE-79F1-0C41-B0FD-74F068529474}" type="datetimeFigureOut">
              <a:rPr lang="en-US" smtClean="0"/>
              <a:pPr/>
              <a:t>12/3/2013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16A56-6523-D843-BDA0-B35351DC09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08962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5BBCF-FD86-3D41-9741-D739E77C5D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89A67-DF71-5F45-A7B1-5370FC6ED0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4080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AF8D93-FFCD-104A-9E8A-5A110EF958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CBD4D-E190-624F-A33B-76D7304425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19552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CBE39-235B-8142-97AA-832A8EC5B5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AFC869-CA3F-D546-B423-A7D1BECE58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995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C434CE-79F1-0C41-B0FD-74F0685294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16A56-6523-D843-BDA0-B35351DC09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8962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3863" y="23018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6198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717C991-FC75-4FB7-932D-00F27033F6B8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1" name="Picture 43" descr="DOC_LOGO_1X1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0188"/>
            <a:ext cx="8382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44" descr="Noaalogo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6388" y="228600"/>
            <a:ext cx="836612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Line 45"/>
          <p:cNvSpPr>
            <a:spLocks noChangeShapeType="1"/>
          </p:cNvSpPr>
          <p:nvPr userDrawn="1"/>
        </p:nvSpPr>
        <p:spPr bwMode="auto">
          <a:xfrm>
            <a:off x="690563" y="1143000"/>
            <a:ext cx="7696200" cy="0"/>
          </a:xfrm>
          <a:prstGeom prst="line">
            <a:avLst/>
          </a:prstGeom>
          <a:noFill/>
          <a:ln w="57150" cmpd="thinThick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8A4F0-D435-0445-95AB-F2A888CAF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F87926-DE40-004F-AB91-2F1E5BD377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6248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8A4F0-D435-0445-95AB-F2A888CAF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F87926-DE40-004F-AB91-2F1E5BD377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6248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8A4F0-D435-0445-95AB-F2A888CAFD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F87926-DE40-004F-AB91-2F1E5BD377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6248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l" rtl="0">
              <a:defRPr/>
            </a:lvl2pPr>
            <a:lvl3pPr marL="0" marR="0" indent="0" algn="l" rtl="0">
              <a:defRPr/>
            </a:lvl3pPr>
            <a:lvl4pPr marL="0" marR="0" indent="0" algn="l" rtl="0">
              <a:defRPr/>
            </a:lvl4pPr>
            <a:lvl5pPr marL="0" marR="0" indent="0" algn="l" rtl="0">
              <a:defRPr/>
            </a:lvl5pPr>
            <a:lvl6pPr marL="0" marR="0" indent="0" algn="l" rtl="0">
              <a:defRPr/>
            </a:lvl6pPr>
            <a:lvl7pPr marL="0" marR="0" indent="0" algn="l" rtl="0">
              <a:defRPr/>
            </a:lvl7pPr>
            <a:lvl8pPr marL="0" marR="0" indent="0" algn="l" rtl="0">
              <a:defRPr/>
            </a:lvl8pPr>
            <a:lvl9pPr marL="0" marR="0" indent="0" algn="l" rtl="0"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buClr>
                <a:schemeClr val="dk1"/>
              </a:buClr>
              <a:buFont typeface="Calibri"/>
              <a:buChar char="•"/>
              <a:defRPr sz="3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indent="-107950" algn="l" rtl="0">
              <a:spcBef>
                <a:spcPts val="560"/>
              </a:spcBef>
              <a:buClr>
                <a:schemeClr val="dk1"/>
              </a:buClr>
              <a:buFont typeface="Calibri"/>
              <a:buChar char="–"/>
              <a:defRPr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indent="-76200" algn="l" rtl="0">
              <a:spcBef>
                <a:spcPts val="480"/>
              </a:spcBef>
              <a:buClr>
                <a:schemeClr val="dk1"/>
              </a:buClr>
              <a:buFont typeface="Calibri"/>
              <a:buChar char="•"/>
              <a:defRPr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–"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»"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endParaRPr kern="0"/>
          </a:p>
        </p:txBody>
      </p:sp>
      <p:sp>
        <p:nvSpPr>
          <p:cNvPr id="12" name="Shape 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endParaRPr kern="0"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endParaRPr kern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C434CE-79F1-0C41-B0FD-74F0685294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16A56-6523-D843-BDA0-B35351DC09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8962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9.jpe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6.jpe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9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9.jpeg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jpeg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4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4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4.xml"/><Relationship Id="rId4" Type="http://schemas.openxmlformats.org/officeDocument/2006/relationships/image" Target="../media/image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11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6.png"/><Relationship Id="rId11" Type="http://schemas.openxmlformats.org/officeDocument/2006/relationships/image" Target="../media/image49.png"/><Relationship Id="rId5" Type="http://schemas.openxmlformats.org/officeDocument/2006/relationships/image" Target="../media/image7.jpe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6.jpeg"/><Relationship Id="rId9" Type="http://schemas.openxmlformats.org/officeDocument/2006/relationships/oleObject" Target="../embeddings/oleObject1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6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54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57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60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63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66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69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7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2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19.xml"/><Relationship Id="rId6" Type="http://schemas.openxmlformats.org/officeDocument/2006/relationships/image" Target="../media/image6.jpe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gif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93.png"/><Relationship Id="rId5" Type="http://schemas.openxmlformats.org/officeDocument/2006/relationships/image" Target="../media/image92.gif"/><Relationship Id="rId4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99.png"/><Relationship Id="rId11" Type="http://schemas.openxmlformats.org/officeDocument/2006/relationships/image" Target="../media/image7.jpeg"/><Relationship Id="rId5" Type="http://schemas.openxmlformats.org/officeDocument/2006/relationships/image" Target="../media/image98.png"/><Relationship Id="rId10" Type="http://schemas.openxmlformats.org/officeDocument/2006/relationships/image" Target="../media/image6.jpe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104.gi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05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11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2.xml"/><Relationship Id="rId5" Type="http://schemas.openxmlformats.org/officeDocument/2006/relationships/image" Target="../media/image109.png"/><Relationship Id="rId4" Type="http://schemas.openxmlformats.org/officeDocument/2006/relationships/image" Target="../media/image11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0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7.jpe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9.jpeg"/><Relationship Id="rId5" Type="http://schemas.openxmlformats.org/officeDocument/2006/relationships/image" Target="../media/image6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4" descr="NOAA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913" y="61913"/>
            <a:ext cx="1209675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3" name="Title 1"/>
          <p:cNvSpPr>
            <a:spLocks noGrp="1"/>
          </p:cNvSpPr>
          <p:nvPr>
            <p:ph type="ctrTitle"/>
          </p:nvPr>
        </p:nvSpPr>
        <p:spPr>
          <a:xfrm>
            <a:off x="-152400" y="1524000"/>
            <a:ext cx="4114800" cy="838200"/>
          </a:xfrm>
        </p:spPr>
        <p:txBody>
          <a:bodyPr/>
          <a:lstStyle/>
          <a:p>
            <a:pPr eaLnBrk="1" hangingPunct="1">
              <a:lnSpc>
                <a:spcPts val="2200"/>
              </a:lnSpc>
            </a:pPr>
            <a:r>
              <a:rPr lang="en-US" sz="2400" b="1">
                <a:solidFill>
                  <a:srgbClr val="0000FF"/>
                </a:solidFill>
                <a:latin typeface="Calibri" charset="0"/>
              </a:rPr>
              <a:t>NOAA ESRL GSD</a:t>
            </a:r>
            <a:r>
              <a:rPr lang="en-US" sz="2000" b="1">
                <a:solidFill>
                  <a:srgbClr val="0000FF"/>
                </a:solidFill>
                <a:latin typeface="Calibri" charset="0"/>
              </a:rPr>
              <a:t/>
            </a:r>
            <a:br>
              <a:rPr lang="en-US" sz="2000" b="1">
                <a:solidFill>
                  <a:srgbClr val="0000FF"/>
                </a:solidFill>
                <a:latin typeface="Calibri" charset="0"/>
              </a:rPr>
            </a:br>
            <a:r>
              <a:rPr lang="en-US" sz="2000" b="1">
                <a:solidFill>
                  <a:srgbClr val="0000FF"/>
                </a:solidFill>
                <a:latin typeface="Calibri" charset="0"/>
              </a:rPr>
              <a:t>Assimilation and Modeling Branch </a:t>
            </a:r>
            <a:endParaRPr lang="en-US" sz="2000" b="1">
              <a:solidFill>
                <a:srgbClr val="0000FF"/>
              </a:solidFill>
              <a:latin typeface="Calibri" charset="0"/>
              <a:cs typeface="Tahoma" charset="0"/>
            </a:endParaRPr>
          </a:p>
        </p:txBody>
      </p:sp>
      <p:sp>
        <p:nvSpPr>
          <p:cNvPr id="168964" name="Title 1"/>
          <p:cNvSpPr txBox="1">
            <a:spLocks/>
          </p:cNvSpPr>
          <p:nvPr/>
        </p:nvSpPr>
        <p:spPr bwMode="auto">
          <a:xfrm>
            <a:off x="1524000" y="0"/>
            <a:ext cx="5791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ts val="2200"/>
              </a:lnSpc>
            </a:pPr>
            <a:r>
              <a:rPr lang="en-US" sz="2000" b="1" i="1" dirty="0">
                <a:solidFill>
                  <a:srgbClr val="000000"/>
                </a:solidFill>
                <a:latin typeface="Calibri" charset="0"/>
                <a:ea typeface="MS PGothic" charset="0"/>
                <a:cs typeface="Tahoma" charset="0"/>
              </a:rPr>
              <a:t>NCEP Production Suite Review</a:t>
            </a:r>
            <a:br>
              <a:rPr lang="en-US" sz="2000" b="1" i="1" dirty="0">
                <a:solidFill>
                  <a:srgbClr val="000000"/>
                </a:solidFill>
                <a:latin typeface="Calibri" charset="0"/>
                <a:ea typeface="MS PGothic" charset="0"/>
                <a:cs typeface="Tahoma" charset="0"/>
              </a:rPr>
            </a:br>
            <a:r>
              <a:rPr lang="en-US" sz="2000" b="1" i="1" dirty="0" smtClean="0">
                <a:solidFill>
                  <a:srgbClr val="000000"/>
                </a:solidFill>
                <a:latin typeface="Calibri" charset="0"/>
                <a:ea typeface="MS PGothic" charset="0"/>
                <a:cs typeface="Tahoma" charset="0"/>
              </a:rPr>
              <a:t>3 </a:t>
            </a:r>
            <a:r>
              <a:rPr lang="en-US" sz="2000" b="1" i="1" dirty="0">
                <a:solidFill>
                  <a:srgbClr val="000000"/>
                </a:solidFill>
                <a:latin typeface="Calibri" charset="0"/>
                <a:ea typeface="MS PGothic" charset="0"/>
                <a:cs typeface="Tahoma" charset="0"/>
              </a:rPr>
              <a:t>-5 December </a:t>
            </a:r>
            <a:r>
              <a:rPr lang="en-US" sz="2000" b="1" i="1" dirty="0" smtClean="0">
                <a:solidFill>
                  <a:srgbClr val="000000"/>
                </a:solidFill>
                <a:latin typeface="Calibri" charset="0"/>
                <a:ea typeface="MS PGothic" charset="0"/>
                <a:cs typeface="Tahoma" charset="0"/>
              </a:rPr>
              <a:t>2013</a:t>
            </a:r>
            <a:endParaRPr lang="en-US" sz="2400" b="1" i="1" dirty="0">
              <a:solidFill>
                <a:srgbClr val="000000"/>
              </a:solidFill>
              <a:latin typeface="Calibri" charset="0"/>
              <a:ea typeface="MS PGothic" charset="0"/>
              <a:cs typeface="Tahoma" charset="0"/>
            </a:endParaRPr>
          </a:p>
        </p:txBody>
      </p:sp>
      <p:sp>
        <p:nvSpPr>
          <p:cNvPr id="168965" name="Title 1"/>
          <p:cNvSpPr txBox="1">
            <a:spLocks/>
          </p:cNvSpPr>
          <p:nvPr/>
        </p:nvSpPr>
        <p:spPr bwMode="auto">
          <a:xfrm>
            <a:off x="304800" y="304800"/>
            <a:ext cx="8686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ts val="4200"/>
              </a:lnSpc>
            </a:pPr>
            <a:r>
              <a:rPr lang="en-US" sz="3600" b="1" dirty="0">
                <a:solidFill>
                  <a:srgbClr val="003399"/>
                </a:solidFill>
                <a:latin typeface="Tahoma" charset="0"/>
                <a:ea typeface="MS PGothic" charset="0"/>
                <a:cs typeface="Tahoma" charset="0"/>
              </a:rPr>
              <a:t>Hourly updated models:</a:t>
            </a:r>
          </a:p>
          <a:p>
            <a:pPr algn="ctr" eaLnBrk="1" hangingPunct="1">
              <a:lnSpc>
                <a:spcPts val="4200"/>
              </a:lnSpc>
            </a:pPr>
            <a:r>
              <a:rPr lang="en-US" sz="3600" b="1" dirty="0">
                <a:solidFill>
                  <a:srgbClr val="FF0000"/>
                </a:solidFill>
                <a:latin typeface="Tahoma" charset="0"/>
                <a:ea typeface="MS PGothic" charset="0"/>
                <a:cs typeface="Tahoma" charset="0"/>
              </a:rPr>
              <a:t>Rapid Refresh / HRRR review</a:t>
            </a:r>
          </a:p>
        </p:txBody>
      </p:sp>
      <p:pic>
        <p:nvPicPr>
          <p:cNvPr id="168966" name="Picture 8" descr="ncep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64425" y="0"/>
            <a:ext cx="1679575" cy="977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3960813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-50442" y="2209800"/>
            <a:ext cx="4267200" cy="2895600"/>
          </a:xfrm>
          <a:prstGeom prst="rect">
            <a:avLst/>
          </a:prstGeom>
        </p:spPr>
        <p:txBody>
          <a:bodyPr anchor="ctr"/>
          <a:lstStyle/>
          <a:p>
            <a:pPr defTabSz="457200" fontAlgn="auto">
              <a:lnSpc>
                <a:spcPts val="2600"/>
              </a:lnSpc>
              <a:spcAft>
                <a:spcPts val="0"/>
              </a:spcAft>
              <a:defRPr/>
            </a:pPr>
            <a:r>
              <a:rPr lang="en-US" sz="2100" b="1" dirty="0">
                <a:latin typeface="Calibri"/>
                <a:ea typeface="MS PGothic" pitchFamily="34" charset="-128"/>
                <a:cs typeface="+mn-cs"/>
              </a:rPr>
              <a:t>Steve </a:t>
            </a:r>
            <a:r>
              <a:rPr lang="en-US" sz="2100" b="1" dirty="0" err="1">
                <a:latin typeface="Calibri"/>
                <a:ea typeface="MS PGothic" pitchFamily="34" charset="-128"/>
                <a:cs typeface="+mn-cs"/>
              </a:rPr>
              <a:t>Weygandt</a:t>
            </a:r>
            <a:r>
              <a:rPr lang="en-US" sz="2100" b="1" dirty="0">
                <a:latin typeface="Calibri"/>
                <a:ea typeface="MS PGothic" pitchFamily="34" charset="-128"/>
                <a:cs typeface="+mn-cs"/>
              </a:rPr>
              <a:t>	    Curtis Alexander </a:t>
            </a:r>
          </a:p>
          <a:p>
            <a:pPr defTabSz="457200" fontAlgn="auto">
              <a:lnSpc>
                <a:spcPts val="2600"/>
              </a:lnSpc>
              <a:spcAft>
                <a:spcPts val="0"/>
              </a:spcAft>
              <a:defRPr/>
            </a:pPr>
            <a:r>
              <a:rPr lang="en-US" sz="2100" b="1" dirty="0">
                <a:latin typeface="Calibri"/>
                <a:ea typeface="MS PGothic" pitchFamily="34" charset="-128"/>
                <a:cs typeface="+mn-cs"/>
              </a:rPr>
              <a:t>Stan Benjamin	    Ming </a:t>
            </a:r>
            <a:r>
              <a:rPr lang="en-US" sz="2100" b="1" dirty="0" err="1">
                <a:solidFill>
                  <a:prstClr val="black"/>
                </a:solidFill>
                <a:latin typeface="Calibri"/>
                <a:ea typeface="MS PGothic" pitchFamily="34" charset="-128"/>
                <a:cs typeface="+mn-cs"/>
              </a:rPr>
              <a:t>Hu</a:t>
            </a:r>
            <a:endParaRPr lang="en-US" sz="2100" b="1" dirty="0">
              <a:solidFill>
                <a:prstClr val="black"/>
              </a:solidFill>
              <a:latin typeface="Calibri"/>
              <a:ea typeface="ＭＳ Ｐゴシック" charset="-128"/>
              <a:cs typeface="+mn-cs"/>
            </a:endParaRPr>
          </a:p>
          <a:p>
            <a:pPr defTabSz="457200" fontAlgn="auto">
              <a:lnSpc>
                <a:spcPts val="2600"/>
              </a:lnSpc>
              <a:spcAft>
                <a:spcPts val="0"/>
              </a:spcAft>
              <a:defRPr/>
            </a:pPr>
            <a:r>
              <a:rPr lang="en-US" sz="2100" b="1" dirty="0">
                <a:solidFill>
                  <a:prstClr val="black"/>
                </a:solidFill>
                <a:latin typeface="Calibri"/>
                <a:ea typeface="ＭＳ Ｐゴシック" charset="-128"/>
                <a:cs typeface="+mn-cs"/>
              </a:rPr>
              <a:t>Tanya </a:t>
            </a:r>
            <a:r>
              <a:rPr lang="en-US" sz="2100" b="1" dirty="0" err="1">
                <a:solidFill>
                  <a:prstClr val="black"/>
                </a:solidFill>
                <a:latin typeface="Calibri"/>
                <a:ea typeface="ＭＳ Ｐゴシック" charset="-128"/>
                <a:cs typeface="+mn-cs"/>
              </a:rPr>
              <a:t>Smirnova</a:t>
            </a:r>
            <a:r>
              <a:rPr lang="en-US" sz="2100" b="1" dirty="0">
                <a:solidFill>
                  <a:prstClr val="black"/>
                </a:solidFill>
                <a:latin typeface="Calibri"/>
                <a:ea typeface="ＭＳ Ｐゴシック" charset="-128"/>
                <a:cs typeface="+mn-cs"/>
              </a:rPr>
              <a:t>	    </a:t>
            </a:r>
            <a:r>
              <a:rPr lang="en-US" sz="2100" b="1" dirty="0" err="1">
                <a:solidFill>
                  <a:prstClr val="black"/>
                </a:solidFill>
                <a:latin typeface="Calibri"/>
                <a:ea typeface="MS PGothic" pitchFamily="34" charset="-128"/>
                <a:cs typeface="Arial" pitchFamily="34" charset="0"/>
              </a:rPr>
              <a:t>Haidao</a:t>
            </a:r>
            <a:r>
              <a:rPr lang="en-US" sz="2100" b="1" dirty="0">
                <a:solidFill>
                  <a:prstClr val="black"/>
                </a:solidFill>
                <a:latin typeface="Calibri"/>
                <a:ea typeface="MS PGothic" pitchFamily="34" charset="-128"/>
                <a:cs typeface="Arial" pitchFamily="34" charset="0"/>
              </a:rPr>
              <a:t> Lin </a:t>
            </a:r>
          </a:p>
          <a:p>
            <a:pPr defTabSz="457200" fontAlgn="auto">
              <a:lnSpc>
                <a:spcPts val="2600"/>
              </a:lnSpc>
              <a:spcAft>
                <a:spcPts val="0"/>
              </a:spcAft>
              <a:defRPr/>
            </a:pPr>
            <a:r>
              <a:rPr lang="en-US" sz="2100" b="1" dirty="0">
                <a:solidFill>
                  <a:prstClr val="black"/>
                </a:solidFill>
                <a:latin typeface="Calibri"/>
                <a:ea typeface="MS PGothic" pitchFamily="34" charset="-128"/>
              </a:rPr>
              <a:t>Patrick Hofmann</a:t>
            </a:r>
            <a:r>
              <a:rPr lang="en-US" sz="2100" b="1" dirty="0">
                <a:solidFill>
                  <a:prstClr val="black"/>
                </a:solidFill>
                <a:latin typeface="Calibri"/>
                <a:ea typeface="ＭＳ Ｐゴシック" charset="-128"/>
              </a:rPr>
              <a:t> </a:t>
            </a:r>
            <a:r>
              <a:rPr lang="en-US" sz="2100" b="1" dirty="0">
                <a:solidFill>
                  <a:prstClr val="black"/>
                </a:solidFill>
                <a:latin typeface="Calibri"/>
                <a:ea typeface="MS PGothic" pitchFamily="34" charset="-128"/>
                <a:cs typeface="+mn-cs"/>
              </a:rPr>
              <a:t>   Eric James</a:t>
            </a:r>
          </a:p>
          <a:p>
            <a:pPr defTabSz="457200" fontAlgn="auto">
              <a:lnSpc>
                <a:spcPts val="2600"/>
              </a:lnSpc>
              <a:spcAft>
                <a:spcPts val="0"/>
              </a:spcAft>
              <a:defRPr/>
            </a:pPr>
            <a:r>
              <a:rPr lang="en-US" sz="2100" b="1" dirty="0">
                <a:solidFill>
                  <a:prstClr val="black"/>
                </a:solidFill>
                <a:latin typeface="Calibri"/>
                <a:ea typeface="ＭＳ Ｐゴシック" charset="-128"/>
                <a:cs typeface="Arial" pitchFamily="34" charset="0"/>
              </a:rPr>
              <a:t>John Brown		    David Dowell</a:t>
            </a:r>
          </a:p>
          <a:p>
            <a:pPr defTabSz="457200" fontAlgn="auto">
              <a:lnSpc>
                <a:spcPts val="2600"/>
              </a:lnSpc>
              <a:spcAft>
                <a:spcPts val="0"/>
              </a:spcAft>
              <a:defRPr/>
            </a:pPr>
            <a:r>
              <a:rPr lang="en-US" sz="2100" b="1" dirty="0">
                <a:solidFill>
                  <a:prstClr val="black"/>
                </a:solidFill>
                <a:latin typeface="Calibri"/>
                <a:ea typeface="ＭＳ Ｐゴシック" charset="-128"/>
                <a:cs typeface="Arial" pitchFamily="34" charset="0"/>
              </a:rPr>
              <a:t>Georg </a:t>
            </a:r>
            <a:r>
              <a:rPr lang="en-US" sz="2100" b="1" dirty="0" err="1">
                <a:solidFill>
                  <a:prstClr val="black"/>
                </a:solidFill>
                <a:latin typeface="Calibri"/>
                <a:ea typeface="ＭＳ Ｐゴシック" charset="-128"/>
                <a:cs typeface="Arial" pitchFamily="34" charset="0"/>
              </a:rPr>
              <a:t>Grell</a:t>
            </a:r>
            <a:r>
              <a:rPr lang="en-US" sz="2100" b="1" dirty="0">
                <a:solidFill>
                  <a:prstClr val="black"/>
                </a:solidFill>
                <a:latin typeface="Calibri"/>
                <a:ea typeface="ＭＳ Ｐゴシック" charset="-128"/>
                <a:cs typeface="Arial" pitchFamily="34" charset="0"/>
              </a:rPr>
              <a:t>		    Joe Olson	</a:t>
            </a:r>
          </a:p>
          <a:p>
            <a:pPr defTabSz="457200" fontAlgn="auto">
              <a:lnSpc>
                <a:spcPts val="2600"/>
              </a:lnSpc>
              <a:spcAft>
                <a:spcPts val="0"/>
              </a:spcAft>
              <a:defRPr/>
            </a:pPr>
            <a:r>
              <a:rPr lang="en-US" sz="2100" b="1" dirty="0">
                <a:solidFill>
                  <a:prstClr val="black"/>
                </a:solidFill>
                <a:latin typeface="Calibri"/>
                <a:ea typeface="ＭＳ Ｐゴシック" charset="-128"/>
                <a:cs typeface="Arial" pitchFamily="34" charset="0"/>
              </a:rPr>
              <a:t>Bill </a:t>
            </a:r>
            <a:r>
              <a:rPr lang="en-US" sz="2100" b="1" dirty="0" err="1">
                <a:solidFill>
                  <a:prstClr val="black"/>
                </a:solidFill>
                <a:latin typeface="Calibri"/>
                <a:ea typeface="ＭＳ Ｐゴシック" charset="-128"/>
                <a:cs typeface="Arial" pitchFamily="34" charset="0"/>
              </a:rPr>
              <a:t>Moninger</a:t>
            </a:r>
            <a:r>
              <a:rPr lang="en-US" sz="2100" b="1" dirty="0">
                <a:solidFill>
                  <a:prstClr val="black"/>
                </a:solidFill>
                <a:latin typeface="Calibri"/>
                <a:ea typeface="ＭＳ Ｐゴシック" charset="-128"/>
                <a:cs typeface="Arial" pitchFamily="34" charset="0"/>
              </a:rPr>
              <a:t>	    </a:t>
            </a:r>
            <a:r>
              <a:rPr lang="en-US" sz="2100" b="1" dirty="0" err="1">
                <a:solidFill>
                  <a:prstClr val="black"/>
                </a:solidFill>
                <a:latin typeface="Calibri"/>
                <a:ea typeface="ＭＳ Ｐゴシック" charset="-128"/>
                <a:cs typeface="Arial" pitchFamily="34" charset="0"/>
              </a:rPr>
              <a:t>Xue</a:t>
            </a:r>
            <a:r>
              <a:rPr lang="en-US" sz="2100" b="1" dirty="0">
                <a:solidFill>
                  <a:prstClr val="black"/>
                </a:solidFill>
                <a:latin typeface="Calibri"/>
                <a:ea typeface="ＭＳ Ｐゴシック" charset="-128"/>
                <a:cs typeface="Arial" pitchFamily="34" charset="0"/>
              </a:rPr>
              <a:t> Wei</a:t>
            </a:r>
          </a:p>
          <a:p>
            <a:pPr defTabSz="457200" fontAlgn="auto">
              <a:lnSpc>
                <a:spcPts val="2600"/>
              </a:lnSpc>
              <a:spcAft>
                <a:spcPts val="0"/>
              </a:spcAft>
              <a:defRPr/>
            </a:pPr>
            <a:r>
              <a:rPr lang="en-US" sz="2100" b="1" dirty="0">
                <a:solidFill>
                  <a:prstClr val="black"/>
                </a:solidFill>
                <a:latin typeface="Calibri"/>
                <a:ea typeface="ＭＳ Ｐゴシック" charset="-128"/>
                <a:cs typeface="+mn-cs"/>
              </a:rPr>
              <a:t>Tracy Smith		    Brian Jamison</a:t>
            </a:r>
          </a:p>
          <a:p>
            <a:pPr defTabSz="457200" fontAlgn="auto">
              <a:lnSpc>
                <a:spcPts val="2600"/>
              </a:lnSpc>
              <a:spcAft>
                <a:spcPts val="0"/>
              </a:spcAft>
              <a:defRPr/>
            </a:pPr>
            <a:r>
              <a:rPr lang="en-US" sz="2100" b="1" dirty="0" smtClean="0">
                <a:solidFill>
                  <a:prstClr val="black"/>
                </a:solidFill>
                <a:latin typeface="Calibri"/>
                <a:ea typeface="ＭＳ Ｐゴシック" charset="-128"/>
                <a:cs typeface="+mn-cs"/>
              </a:rPr>
              <a:t>Steven </a:t>
            </a:r>
            <a:r>
              <a:rPr lang="en-US" sz="2100" b="1" dirty="0" err="1">
                <a:solidFill>
                  <a:prstClr val="black"/>
                </a:solidFill>
                <a:latin typeface="Calibri"/>
                <a:ea typeface="ＭＳ Ｐゴシック" charset="-128"/>
                <a:cs typeface="+mn-cs"/>
              </a:rPr>
              <a:t>Peckham</a:t>
            </a:r>
            <a:r>
              <a:rPr lang="en-US" sz="2100" b="1" dirty="0">
                <a:solidFill>
                  <a:prstClr val="black"/>
                </a:solidFill>
                <a:latin typeface="Calibri"/>
                <a:ea typeface="ＭＳ Ｐゴシック" charset="-128"/>
                <a:cs typeface="+mn-cs"/>
              </a:rPr>
              <a:t>	    Kevin </a:t>
            </a:r>
            <a:r>
              <a:rPr lang="en-US" sz="2100" b="1" dirty="0" err="1">
                <a:solidFill>
                  <a:prstClr val="black"/>
                </a:solidFill>
                <a:latin typeface="Calibri"/>
                <a:ea typeface="ＭＳ Ｐゴシック" charset="-128"/>
                <a:cs typeface="+mn-cs"/>
              </a:rPr>
              <a:t>Brundage</a:t>
            </a:r>
            <a:r>
              <a:rPr lang="en-US" sz="2100" b="1" dirty="0">
                <a:solidFill>
                  <a:prstClr val="black"/>
                </a:solidFill>
                <a:latin typeface="Calibri"/>
                <a:ea typeface="ＭＳ Ｐゴシック" charset="-128"/>
                <a:cs typeface="+mn-cs"/>
              </a:rPr>
              <a:t>  </a:t>
            </a:r>
            <a:endParaRPr lang="en-US" sz="2100" b="1" dirty="0">
              <a:solidFill>
                <a:prstClr val="black"/>
              </a:solidFill>
              <a:latin typeface="Calibri"/>
              <a:ea typeface="MS PGothic" pitchFamily="34" charset="-128"/>
              <a:cs typeface="+mn-cs"/>
            </a:endParaRPr>
          </a:p>
        </p:txBody>
      </p:sp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3962400" y="1671638"/>
            <a:ext cx="5181600" cy="5186362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 smtClean="0">
                <a:solidFill>
                  <a:srgbClr val="FF0000"/>
                </a:solidFill>
                <a:latin typeface="Tahoma" charset="0"/>
                <a:ea typeface="MS PGothic" charset="0"/>
                <a:cs typeface="MS PGothic" charset="0"/>
              </a:rPr>
              <a:t>Rapid Refresh “version 2”</a:t>
            </a:r>
          </a:p>
          <a:p>
            <a:pPr eaLnBrk="1" hangingPunct="1">
              <a:buSzPct val="120000"/>
            </a:pPr>
            <a:r>
              <a:rPr lang="en-US" sz="1900" b="1" dirty="0" smtClean="0">
                <a:latin typeface="Tahoma" charset="0"/>
                <a:ea typeface="MS PGothic" charset="0"/>
                <a:cs typeface="MS PGothic" charset="0"/>
              </a:rPr>
              <a:t>Scheduled implementation 28 Jan 2014</a:t>
            </a:r>
          </a:p>
          <a:p>
            <a:pPr eaLnBrk="1" hangingPunct="1">
              <a:buSzPct val="120000"/>
            </a:pPr>
            <a:r>
              <a:rPr lang="en-US" sz="400" dirty="0" smtClean="0">
                <a:solidFill>
                  <a:srgbClr val="0000FF"/>
                </a:solidFill>
                <a:latin typeface="Tahoma" charset="0"/>
                <a:ea typeface="MS PGothic" charset="0"/>
                <a:cs typeface="MS PGothic" charset="0"/>
              </a:rPr>
              <a:t> </a:t>
            </a:r>
          </a:p>
          <a:p>
            <a:pPr eaLnBrk="1" hangingPunct="1">
              <a:buSzPct val="120000"/>
              <a:buFont typeface="Arial" charset="0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Tahoma" charset="0"/>
                <a:ea typeface="MS PGothic" charset="0"/>
                <a:cs typeface="MS PGothic" charset="0"/>
              </a:rPr>
              <a:t>Upgrades: </a:t>
            </a:r>
            <a:r>
              <a:rPr lang="en-US" b="1" dirty="0" smtClean="0">
                <a:solidFill>
                  <a:srgbClr val="009900"/>
                </a:solidFill>
                <a:latin typeface="Tahoma" charset="0"/>
                <a:ea typeface="MS PGothic" charset="0"/>
                <a:cs typeface="MS PGothic" charset="0"/>
              </a:rPr>
              <a:t>EnKF-3DVAR hybrid DA, MYNN  </a:t>
            </a:r>
          </a:p>
          <a:p>
            <a:pPr eaLnBrk="1" hangingPunct="1">
              <a:buSzPct val="120000"/>
            </a:pPr>
            <a:r>
              <a:rPr lang="en-US" b="1" dirty="0" smtClean="0">
                <a:solidFill>
                  <a:srgbClr val="009900"/>
                </a:solidFill>
                <a:latin typeface="Tahoma" charset="0"/>
                <a:ea typeface="MS PGothic" charset="0"/>
                <a:cs typeface="MS PGothic" charset="0"/>
              </a:rPr>
              <a:t>  PBL, 9-layer LSM, better cloud/</a:t>
            </a:r>
            <a:r>
              <a:rPr lang="en-US" b="1" dirty="0" err="1" smtClean="0">
                <a:solidFill>
                  <a:srgbClr val="009900"/>
                </a:solidFill>
                <a:latin typeface="Tahoma" charset="0"/>
                <a:ea typeface="MS PGothic" charset="0"/>
                <a:cs typeface="MS PGothic" charset="0"/>
              </a:rPr>
              <a:t>precip</a:t>
            </a:r>
            <a:r>
              <a:rPr lang="en-US" b="1" dirty="0" smtClean="0">
                <a:solidFill>
                  <a:srgbClr val="009900"/>
                </a:solidFill>
                <a:latin typeface="Tahoma" charset="0"/>
                <a:ea typeface="MS PGothic" charset="0"/>
                <a:cs typeface="MS PGothic" charset="0"/>
              </a:rPr>
              <a:t> </a:t>
            </a:r>
            <a:r>
              <a:rPr lang="en-US" b="1" dirty="0" err="1" smtClean="0">
                <a:solidFill>
                  <a:srgbClr val="009900"/>
                </a:solidFill>
                <a:latin typeface="Tahoma" charset="0"/>
                <a:ea typeface="MS PGothic" charset="0"/>
                <a:cs typeface="MS PGothic" charset="0"/>
              </a:rPr>
              <a:t>anx</a:t>
            </a:r>
            <a:endParaRPr lang="en-US" b="1" dirty="0" smtClean="0">
              <a:solidFill>
                <a:srgbClr val="009900"/>
              </a:solidFill>
              <a:latin typeface="Tahoma" charset="0"/>
              <a:ea typeface="MS PGothic" charset="0"/>
              <a:cs typeface="MS PGothic" charset="0"/>
            </a:endParaRPr>
          </a:p>
          <a:p>
            <a:pPr eaLnBrk="1" hangingPunct="1">
              <a:buSzPct val="120000"/>
            </a:pPr>
            <a:r>
              <a:rPr lang="en-US" sz="800" b="1" dirty="0" smtClean="0">
                <a:solidFill>
                  <a:srgbClr val="009900"/>
                </a:solidFill>
                <a:latin typeface="Tahoma" charset="0"/>
                <a:ea typeface="MS PGothic" charset="0"/>
                <a:cs typeface="MS PGothic" charset="0"/>
              </a:rPr>
              <a:t> </a:t>
            </a:r>
          </a:p>
          <a:p>
            <a:pPr eaLnBrk="1" hangingPunct="1">
              <a:buSzPct val="120000"/>
              <a:buFont typeface="Arial" charset="0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Tahoma" charset="0"/>
                <a:ea typeface="MS PGothic" charset="0"/>
                <a:cs typeface="MS PGothic" charset="0"/>
              </a:rPr>
              <a:t>RAPv2 significant improvement over RAPv1 </a:t>
            </a:r>
          </a:p>
          <a:p>
            <a:pPr eaLnBrk="1" hangingPunct="1"/>
            <a:r>
              <a:rPr lang="en-US" b="1" dirty="0" smtClean="0">
                <a:solidFill>
                  <a:srgbClr val="009900"/>
                </a:solidFill>
                <a:latin typeface="Tahoma" charset="0"/>
                <a:ea typeface="MS PGothic" charset="0"/>
                <a:cs typeface="MS PGothic" charset="0"/>
              </a:rPr>
              <a:t>  </a:t>
            </a:r>
            <a:r>
              <a:rPr lang="en-US" b="1" dirty="0" smtClean="0">
                <a:solidFill>
                  <a:srgbClr val="CC0099"/>
                </a:solidFill>
                <a:latin typeface="Tahoma" charset="0"/>
                <a:ea typeface="MS PGothic" charset="0"/>
                <a:cs typeface="MS PGothic" charset="0"/>
              </a:rPr>
              <a:t>Better winds, mid-level moisture, near-   </a:t>
            </a:r>
          </a:p>
          <a:p>
            <a:pPr eaLnBrk="1" hangingPunct="1"/>
            <a:r>
              <a:rPr lang="en-US" b="1" dirty="0" smtClean="0">
                <a:solidFill>
                  <a:srgbClr val="CC0099"/>
                </a:solidFill>
                <a:latin typeface="Tahoma" charset="0"/>
                <a:ea typeface="MS PGothic" charset="0"/>
                <a:cs typeface="MS PGothic" charset="0"/>
              </a:rPr>
              <a:t>  surface  fields, convective environments</a:t>
            </a:r>
          </a:p>
          <a:p>
            <a:pPr eaLnBrk="1" hangingPunct="1"/>
            <a:endParaRPr lang="en-US" sz="800" dirty="0" smtClean="0">
              <a:solidFill>
                <a:srgbClr val="0000FF"/>
              </a:solidFill>
              <a:latin typeface="Tahoma" charset="0"/>
              <a:ea typeface="MS PGothic" charset="0"/>
              <a:cs typeface="MS PGothic" charset="0"/>
            </a:endParaRPr>
          </a:p>
          <a:p>
            <a:pPr eaLnBrk="1" hangingPunct="1">
              <a:buSzPct val="120000"/>
            </a:pPr>
            <a:r>
              <a:rPr lang="en-US" sz="2400" b="1" dirty="0" smtClean="0">
                <a:solidFill>
                  <a:srgbClr val="FF0000"/>
                </a:solidFill>
                <a:latin typeface="Tahoma" charset="0"/>
                <a:ea typeface="MS PGothic" charset="0"/>
                <a:cs typeface="MS PGothic" charset="0"/>
              </a:rPr>
              <a:t>High-Resolution Rapid Refresh</a:t>
            </a:r>
          </a:p>
          <a:p>
            <a:pPr lvl="0" eaLnBrk="1" hangingPunct="1">
              <a:buSzPct val="120000"/>
            </a:pPr>
            <a:r>
              <a:rPr lang="en-US" sz="1900" b="1" dirty="0" smtClean="0">
                <a:solidFill>
                  <a:prstClr val="black"/>
                </a:solidFill>
                <a:latin typeface="Tahoma" charset="0"/>
                <a:ea typeface="MS PGothic" charset="0"/>
                <a:cs typeface="MS PGothic" charset="0"/>
              </a:rPr>
              <a:t>Scheduled implementation Q3 2014</a:t>
            </a:r>
            <a:endParaRPr lang="en-US" sz="2400" b="1" dirty="0" smtClean="0">
              <a:solidFill>
                <a:srgbClr val="FF0000"/>
              </a:solidFill>
              <a:latin typeface="Tahoma" charset="0"/>
              <a:ea typeface="MS PGothic" charset="0"/>
              <a:cs typeface="MS PGothic" charset="0"/>
            </a:endParaRPr>
          </a:p>
          <a:p>
            <a:pPr eaLnBrk="1" hangingPunct="1">
              <a:buClr>
                <a:srgbClr val="009900"/>
              </a:buClr>
              <a:buSzPct val="120000"/>
              <a:buFont typeface="Arial" charset="0"/>
              <a:buChar char="•"/>
            </a:pPr>
            <a:r>
              <a:rPr lang="en-US" sz="1900" b="1" dirty="0" smtClean="0">
                <a:solidFill>
                  <a:srgbClr val="CC0099"/>
                </a:solidFill>
                <a:latin typeface="Tahoma" charset="0"/>
                <a:ea typeface="MS PGothic" charset="0"/>
                <a:cs typeface="MS PGothic" charset="0"/>
              </a:rPr>
              <a:t> </a:t>
            </a:r>
            <a:r>
              <a:rPr lang="en-US" sz="1900" b="1" dirty="0" smtClean="0">
                <a:solidFill>
                  <a:srgbClr val="009900"/>
                </a:solidFill>
                <a:latin typeface="Tahoma" charset="0"/>
                <a:ea typeface="MS PGothic" charset="0"/>
                <a:cs typeface="MS PGothic" charset="0"/>
              </a:rPr>
              <a:t>3-km, radar assimilation, hourly to 15h</a:t>
            </a:r>
          </a:p>
          <a:p>
            <a:pPr eaLnBrk="1" hangingPunct="1">
              <a:buSzPct val="120000"/>
              <a:buFont typeface="Arial" charset="0"/>
              <a:buChar char="•"/>
            </a:pPr>
            <a:r>
              <a:rPr lang="en-US" sz="1900" b="1" dirty="0" smtClean="0">
                <a:solidFill>
                  <a:srgbClr val="0000FF"/>
                </a:solidFill>
                <a:latin typeface="Tahoma" charset="0"/>
                <a:ea typeface="MS PGothic" charset="0"/>
                <a:cs typeface="MS PGothic" charset="0"/>
              </a:rPr>
              <a:t> </a:t>
            </a:r>
            <a:r>
              <a:rPr lang="en-US" sz="1900" dirty="0" smtClean="0">
                <a:solidFill>
                  <a:srgbClr val="0000FF"/>
                </a:solidFill>
                <a:latin typeface="Tahoma" charset="0"/>
                <a:ea typeface="MS PGothic" charset="0"/>
                <a:cs typeface="MS PGothic" charset="0"/>
              </a:rPr>
              <a:t>Two real-time experimental versions, </a:t>
            </a:r>
          </a:p>
          <a:p>
            <a:pPr eaLnBrk="1" hangingPunct="1">
              <a:buSzPct val="120000"/>
            </a:pPr>
            <a:r>
              <a:rPr lang="en-US" sz="1900" dirty="0" smtClean="0">
                <a:solidFill>
                  <a:srgbClr val="0000FF"/>
                </a:solidFill>
                <a:latin typeface="Tahoma" charset="0"/>
                <a:ea typeface="MS PGothic" charset="0"/>
                <a:cs typeface="MS PGothic" charset="0"/>
              </a:rPr>
              <a:t>   (Jet, Zeus) each with &gt; 90% run reliability</a:t>
            </a:r>
          </a:p>
          <a:p>
            <a:pPr eaLnBrk="1" hangingPunct="1">
              <a:buSzPct val="120000"/>
            </a:pPr>
            <a:endParaRPr lang="en-US" sz="400" b="1" dirty="0" smtClean="0">
              <a:solidFill>
                <a:srgbClr val="0000FF"/>
              </a:solidFill>
              <a:latin typeface="Tahoma" charset="0"/>
              <a:ea typeface="MS PGothic" charset="0"/>
              <a:cs typeface="MS PGothic" charset="0"/>
            </a:endParaRPr>
          </a:p>
          <a:p>
            <a:pPr eaLnBrk="1" hangingPunct="1">
              <a:buSzPct val="120000"/>
              <a:buFont typeface="Arial" charset="0"/>
              <a:buChar char="•"/>
            </a:pPr>
            <a:r>
              <a:rPr lang="en-US" sz="1900" dirty="0" smtClean="0">
                <a:solidFill>
                  <a:srgbClr val="0000FF"/>
                </a:solidFill>
                <a:latin typeface="Tahoma" charset="0"/>
                <a:ea typeface="MS PGothic" charset="0"/>
                <a:cs typeface="MS PGothic" charset="0"/>
              </a:rPr>
              <a:t> 1-h pre-forecast 15-min cycled radar DA 	     </a:t>
            </a:r>
          </a:p>
          <a:p>
            <a:pPr eaLnBrk="1" hangingPunct="1">
              <a:buSzPct val="120000"/>
            </a:pPr>
            <a:r>
              <a:rPr lang="en-US" sz="1900" dirty="0" smtClean="0">
                <a:solidFill>
                  <a:srgbClr val="0000FF"/>
                </a:solidFill>
                <a:latin typeface="Tahoma" charset="0"/>
                <a:ea typeface="MS PGothic" charset="0"/>
                <a:cs typeface="MS PGothic" charset="0"/>
              </a:rPr>
              <a:t>  at 3-km, followed by 3-km GSI 3DVAR</a:t>
            </a:r>
          </a:p>
          <a:p>
            <a:pPr eaLnBrk="1" hangingPunct="1">
              <a:lnSpc>
                <a:spcPts val="1900"/>
              </a:lnSpc>
              <a:buClr>
                <a:srgbClr val="009900"/>
              </a:buClr>
              <a:buSzPct val="120000"/>
            </a:pPr>
            <a:r>
              <a:rPr lang="en-US" sz="1900" dirty="0" smtClean="0">
                <a:solidFill>
                  <a:srgbClr val="CC0099"/>
                </a:solidFill>
                <a:latin typeface="Tahoma" charset="0"/>
                <a:ea typeface="MS PGothic" charset="0"/>
                <a:cs typeface="MS PGothic" charset="0"/>
              </a:rPr>
              <a:t>  </a:t>
            </a:r>
            <a:r>
              <a:rPr lang="en-US" sz="1900" b="1" dirty="0" smtClean="0">
                <a:solidFill>
                  <a:srgbClr val="CC0099"/>
                </a:solidFill>
                <a:latin typeface="Tahoma" charset="0"/>
                <a:ea typeface="MS PGothic" charset="0"/>
                <a:cs typeface="MS PGothic" charset="0"/>
              </a:rPr>
              <a:t>Improved storm forecasts from RAPv2</a:t>
            </a:r>
          </a:p>
          <a:p>
            <a:pPr eaLnBrk="1" hangingPunct="1">
              <a:lnSpc>
                <a:spcPts val="1900"/>
              </a:lnSpc>
              <a:buClr>
                <a:srgbClr val="009900"/>
              </a:buClr>
              <a:buSzPct val="120000"/>
            </a:pPr>
            <a:r>
              <a:rPr lang="en-US" sz="1900" b="1" dirty="0" smtClean="0">
                <a:solidFill>
                  <a:srgbClr val="CC0099"/>
                </a:solidFill>
                <a:latin typeface="Tahoma" charset="0"/>
                <a:ea typeface="MS PGothic" charset="0"/>
                <a:cs typeface="MS PGothic" charset="0"/>
              </a:rPr>
              <a:t>  environment fields and 3-km radar DA</a:t>
            </a:r>
            <a:r>
              <a:rPr lang="en-US" sz="1900" dirty="0" smtClean="0">
                <a:solidFill>
                  <a:srgbClr val="CC0099"/>
                </a:solidFill>
                <a:latin typeface="Tahoma" charset="0"/>
                <a:ea typeface="MS PGothic" charset="0"/>
                <a:cs typeface="MS PGothic" charset="0"/>
              </a:rPr>
              <a:t> </a:t>
            </a:r>
            <a:endParaRPr lang="en-US" sz="1900" dirty="0">
              <a:solidFill>
                <a:srgbClr val="CC0099"/>
              </a:solidFill>
              <a:latin typeface="Tahoma" charset="0"/>
              <a:ea typeface="MS PGothic" charset="0"/>
              <a:cs typeface="MS PGothic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87084" y="5105400"/>
            <a:ext cx="346165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457200">
              <a:lnSpc>
                <a:spcPts val="2200"/>
              </a:lnSpc>
              <a:defRPr/>
            </a:pPr>
            <a:r>
              <a:rPr lang="en-US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NOAA NCEP</a:t>
            </a:r>
            <a:endParaRPr lang="en-US" sz="2000" b="1" dirty="0">
              <a:solidFill>
                <a:srgbClr val="FF0000"/>
              </a:solidFill>
              <a:latin typeface="+mj-lt"/>
              <a:ea typeface="+mj-ea"/>
              <a:cs typeface="Tahoma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-50442" y="5410200"/>
            <a:ext cx="4267200" cy="914400"/>
          </a:xfrm>
          <a:prstGeom prst="rect">
            <a:avLst/>
          </a:prstGeom>
        </p:spPr>
        <p:txBody>
          <a:bodyPr anchor="ctr"/>
          <a:lstStyle/>
          <a:p>
            <a:pPr defTabSz="457200" fontAlgn="auto">
              <a:lnSpc>
                <a:spcPts val="2600"/>
              </a:lnSpc>
              <a:spcAft>
                <a:spcPts val="0"/>
              </a:spcAft>
              <a:defRPr/>
            </a:pPr>
            <a:r>
              <a:rPr lang="en-US" sz="2100" b="1" dirty="0">
                <a:latin typeface="Calibri"/>
                <a:ea typeface="MS PGothic" pitchFamily="34" charset="-128"/>
                <a:cs typeface="+mn-cs"/>
              </a:rPr>
              <a:t>Geoff Manikin 	    Geoff </a:t>
            </a:r>
            <a:r>
              <a:rPr lang="en-US" sz="2100" b="1" dirty="0" err="1" smtClean="0">
                <a:latin typeface="Calibri"/>
                <a:ea typeface="MS PGothic" pitchFamily="34" charset="-128"/>
                <a:cs typeface="+mn-cs"/>
              </a:rPr>
              <a:t>DiMego</a:t>
            </a:r>
            <a:r>
              <a:rPr lang="en-US" sz="2100" b="1" dirty="0" smtClean="0">
                <a:latin typeface="Calibri"/>
                <a:ea typeface="MS PGothic" pitchFamily="34" charset="-128"/>
                <a:cs typeface="+mn-cs"/>
              </a:rPr>
              <a:t> </a:t>
            </a:r>
            <a:endParaRPr lang="en-US" sz="2100" b="1" dirty="0">
              <a:latin typeface="Calibri"/>
              <a:ea typeface="MS PGothic" pitchFamily="34" charset="-128"/>
              <a:cs typeface="+mn-cs"/>
            </a:endParaRPr>
          </a:p>
          <a:p>
            <a:pPr defTabSz="457200" fontAlgn="auto">
              <a:lnSpc>
                <a:spcPts val="2600"/>
              </a:lnSpc>
              <a:spcAft>
                <a:spcPts val="0"/>
              </a:spcAft>
              <a:defRPr/>
            </a:pPr>
            <a:r>
              <a:rPr lang="en-US" sz="2100" b="1" dirty="0">
                <a:latin typeface="Calibri"/>
                <a:ea typeface="MS PGothic" pitchFamily="34" charset="-128"/>
                <a:cs typeface="+mn-cs"/>
              </a:rPr>
              <a:t>Becky </a:t>
            </a:r>
            <a:r>
              <a:rPr lang="en-US" sz="2100" b="1" dirty="0" smtClean="0">
                <a:latin typeface="Calibri"/>
                <a:ea typeface="MS PGothic" pitchFamily="34" charset="-128"/>
                <a:cs typeface="+mn-cs"/>
              </a:rPr>
              <a:t>Cosgrove	    </a:t>
            </a:r>
            <a:r>
              <a:rPr lang="en-US" sz="2100" b="1" dirty="0" smtClean="0">
                <a:latin typeface="Calibri"/>
                <a:ea typeface="MS PGothic" pitchFamily="34" charset="-128"/>
              </a:rPr>
              <a:t>NCO staff</a:t>
            </a:r>
            <a:endParaRPr lang="en-US" sz="2100" b="1" dirty="0">
              <a:solidFill>
                <a:prstClr val="black"/>
              </a:solidFill>
              <a:latin typeface="Calibri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958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oilt_5cm_f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6977" y="1739677"/>
            <a:ext cx="4373880" cy="3713480"/>
          </a:xfrm>
          <a:prstGeom prst="rect">
            <a:avLst/>
          </a:prstGeom>
        </p:spPr>
      </p:pic>
      <p:pic>
        <p:nvPicPr>
          <p:cNvPr id="6" name="Picture 5" descr="soilw_sfc_f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3602" y="1744061"/>
            <a:ext cx="4373880" cy="36982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73765" y="1127351"/>
            <a:ext cx="2354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Arial Black"/>
                <a:cs typeface="Arial Black"/>
              </a:rPr>
              <a:t>Soil Temperature</a:t>
            </a:r>
            <a:endParaRPr lang="en-US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46021" y="1121027"/>
            <a:ext cx="1842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Arial Black"/>
                <a:cs typeface="Arial Black"/>
              </a:rPr>
              <a:t>Soil Moisture</a:t>
            </a:r>
            <a:endParaRPr lang="en-US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07457" y="797861"/>
            <a:ext cx="18722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 Black"/>
                <a:cs typeface="Arial Black"/>
              </a:rPr>
              <a:t>Valid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Arial Black"/>
                <a:cs typeface="Arial Black"/>
              </a:rPr>
              <a:t>20 UTC 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Arial Black"/>
                <a:cs typeface="Arial Black"/>
              </a:rPr>
              <a:t>03 June 2013</a:t>
            </a:r>
            <a:endParaRPr lang="en-US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0402" y="3456323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Cooling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2344685" y="3278384"/>
            <a:ext cx="435172" cy="1259245"/>
          </a:xfrm>
          <a:prstGeom prst="ellipse">
            <a:avLst/>
          </a:prstGeom>
          <a:noFill/>
          <a:ln w="508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2802" y="4314756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Warming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2726983" y="3760520"/>
            <a:ext cx="651842" cy="711974"/>
          </a:xfrm>
          <a:prstGeom prst="ellipse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1815591" y="3760520"/>
            <a:ext cx="651842" cy="711974"/>
          </a:xfrm>
          <a:prstGeom prst="ellipse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2" name="Picture 4" descr="Juice_dr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00" r="27000" b="88000"/>
          <a:stretch>
            <a:fillRect/>
          </a:stretch>
        </p:blipFill>
        <p:spPr bwMode="auto">
          <a:xfrm>
            <a:off x="0" y="0"/>
            <a:ext cx="9151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 descr="Juice_dro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9178" b="1334"/>
          <a:stretch>
            <a:fillRect/>
          </a:stretch>
        </p:blipFill>
        <p:spPr bwMode="auto">
          <a:xfrm>
            <a:off x="0" y="0"/>
            <a:ext cx="771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5" name="Rectangle 14"/>
          <p:cNvSpPr>
            <a:spLocks noChangeArrowheads="1"/>
          </p:cNvSpPr>
          <p:nvPr/>
        </p:nvSpPr>
        <p:spPr bwMode="auto">
          <a:xfrm>
            <a:off x="304800" y="0"/>
            <a:ext cx="861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  <a:latin typeface="Arial Black" charset="0"/>
                <a:cs typeface="Arial Black" charset="0"/>
              </a:rPr>
              <a:t>RAPv2</a:t>
            </a:r>
            <a:r>
              <a:rPr lang="en-US" sz="3600" b="1" dirty="0" smtClean="0">
                <a:solidFill>
                  <a:srgbClr val="003399"/>
                </a:solidFill>
                <a:latin typeface="Arial Black" charset="0"/>
                <a:cs typeface="Arial Black" charset="0"/>
              </a:rPr>
              <a:t> Soil Adjustment</a:t>
            </a:r>
            <a:endParaRPr lang="en-US" sz="3600" b="1" dirty="0">
              <a:solidFill>
                <a:srgbClr val="003399"/>
              </a:solidFill>
              <a:latin typeface="Arial Black" charset="0"/>
              <a:cs typeface="Arial Black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942393" y="3460340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Moistening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6839094" y="3256435"/>
            <a:ext cx="435172" cy="1259245"/>
          </a:xfrm>
          <a:prstGeom prst="ellipse">
            <a:avLst/>
          </a:prstGeom>
          <a:noFill/>
          <a:ln w="50800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7221392" y="3738571"/>
            <a:ext cx="651842" cy="711974"/>
          </a:xfrm>
          <a:prstGeom prst="ellipse">
            <a:avLst/>
          </a:prstGeom>
          <a:noFill/>
          <a:ln w="50800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873234" y="3819898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79646"/>
                </a:solidFill>
              </a:rPr>
              <a:t>Drying</a:t>
            </a:r>
            <a:endParaRPr lang="en-US" b="1" dirty="0">
              <a:solidFill>
                <a:srgbClr val="F79646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56977" y="5731734"/>
            <a:ext cx="8782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Arial Black"/>
                <a:cs typeface="Arial Black"/>
              </a:rPr>
              <a:t>Based upon surface temperature and </a:t>
            </a:r>
            <a:r>
              <a:rPr lang="en-US" dirty="0" err="1" smtClean="0">
                <a:solidFill>
                  <a:prstClr val="black"/>
                </a:solidFill>
                <a:latin typeface="Arial Black"/>
                <a:cs typeface="Arial Black"/>
              </a:rPr>
              <a:t>dewpoint</a:t>
            </a:r>
            <a:r>
              <a:rPr lang="en-US" dirty="0">
                <a:solidFill>
                  <a:prstClr val="black"/>
                </a:solidFill>
                <a:latin typeface="Arial Black"/>
                <a:cs typeface="Arial Black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Arial Black"/>
                <a:cs typeface="Arial Black"/>
              </a:rPr>
              <a:t>analysis increments – new option within GSI.   Critical also for HRRR</a:t>
            </a:r>
            <a:endParaRPr lang="en-US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pic>
        <p:nvPicPr>
          <p:cNvPr id="28" name="Picture 4" descr="Juice_drop"/>
          <p:cNvPicPr>
            <a:picLocks noChangeAspect="1" noChangeArrowheads="1"/>
          </p:cNvPicPr>
          <p:nvPr/>
        </p:nvPicPr>
        <p:blipFill>
          <a:blip r:embed="rId4" cstate="print"/>
          <a:srcRect r="28999" b="88000"/>
          <a:stretch>
            <a:fillRect/>
          </a:stretch>
        </p:blipFill>
        <p:spPr bwMode="auto">
          <a:xfrm>
            <a:off x="-7938" y="6400800"/>
            <a:ext cx="9151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534400" y="6457950"/>
            <a:ext cx="533400" cy="400050"/>
          </a:xfrm>
        </p:spPr>
        <p:txBody>
          <a:bodyPr/>
          <a:lstStyle/>
          <a:p>
            <a:fld id="{0623A093-28FF-41ED-B809-977C58BD55F4}" type="slidenum">
              <a:rPr lang="en-US" sz="1600" b="1" smtClean="0">
                <a:solidFill>
                  <a:srgbClr val="003399"/>
                </a:solidFill>
              </a:rPr>
              <a:pPr/>
              <a:t>10</a:t>
            </a:fld>
            <a:endParaRPr lang="en-US" sz="1600" b="1" dirty="0">
              <a:solidFill>
                <a:srgbClr val="003399"/>
              </a:solidFill>
            </a:endParaRPr>
          </a:p>
        </p:txBody>
      </p:sp>
      <p:sp>
        <p:nvSpPr>
          <p:cNvPr id="30" name="TextBox 663"/>
          <p:cNvSpPr txBox="1">
            <a:spLocks noChangeArrowheads="1"/>
          </p:cNvSpPr>
          <p:nvPr/>
        </p:nvSpPr>
        <p:spPr bwMode="auto">
          <a:xfrm>
            <a:off x="21761" y="6378065"/>
            <a:ext cx="9154891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2714625" fontAlgn="base">
              <a:spcBef>
                <a:spcPct val="0"/>
              </a:spcBef>
              <a:spcAft>
                <a:spcPct val="0"/>
              </a:spcAft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2714625" fontAlgn="base">
              <a:spcBef>
                <a:spcPct val="0"/>
              </a:spcBef>
              <a:spcAft>
                <a:spcPct val="0"/>
              </a:spcAft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2714625" fontAlgn="base">
              <a:spcBef>
                <a:spcPct val="0"/>
              </a:spcBef>
              <a:spcAft>
                <a:spcPct val="0"/>
              </a:spcAft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2714625" fontAlgn="base">
              <a:spcBef>
                <a:spcPct val="0"/>
              </a:spcBef>
              <a:spcAft>
                <a:spcPct val="0"/>
              </a:spcAft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 Black" charset="0"/>
                <a:cs typeface="Arial Black" charset="0"/>
              </a:rPr>
              <a:t>Improved </a:t>
            </a:r>
            <a:r>
              <a:rPr lang="en-US" sz="2400" b="1" dirty="0" smtClean="0">
                <a:solidFill>
                  <a:srgbClr val="000000"/>
                </a:solidFill>
                <a:latin typeface="Arial Black" charset="0"/>
                <a:cs typeface="Arial Black" charset="0"/>
              </a:rPr>
              <a:t>soil, near-surface temperature, moisture</a:t>
            </a:r>
            <a:endParaRPr lang="en-US" sz="2400" b="1" dirty="0">
              <a:solidFill>
                <a:srgbClr val="000000"/>
              </a:solidFill>
              <a:latin typeface="Arial Black" charset="0"/>
              <a:cs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005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4" descr="Juice_dr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00" r="27000" b="88000"/>
          <a:stretch>
            <a:fillRect/>
          </a:stretch>
        </p:blipFill>
        <p:spPr bwMode="auto">
          <a:xfrm>
            <a:off x="0" y="0"/>
            <a:ext cx="9151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35" name="Picture 5" descr="Juice_dr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9178" b="1334"/>
          <a:stretch>
            <a:fillRect/>
          </a:stretch>
        </p:blipFill>
        <p:spPr bwMode="auto">
          <a:xfrm>
            <a:off x="0" y="0"/>
            <a:ext cx="771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4"/>
          <p:cNvSpPr txBox="1">
            <a:spLocks noChangeArrowheads="1"/>
          </p:cNvSpPr>
          <p:nvPr/>
        </p:nvSpPr>
        <p:spPr bwMode="auto">
          <a:xfrm>
            <a:off x="304800" y="-76200"/>
            <a:ext cx="8839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 smtClean="0">
                <a:solidFill>
                  <a:srgbClr val="0000FF"/>
                </a:solidFill>
                <a:latin typeface="Arial Black"/>
                <a:cs typeface="Arial Black"/>
              </a:rPr>
              <a:t>RAPv2</a:t>
            </a:r>
            <a:r>
              <a:rPr lang="en-US" sz="3200" b="1" kern="0" dirty="0" smtClean="0">
                <a:solidFill>
                  <a:srgbClr val="0000FF"/>
                </a:solidFill>
                <a:latin typeface="Arial Black"/>
                <a:ea typeface="+mn-ea"/>
                <a:cs typeface="Arial Black"/>
              </a:rPr>
              <a:t> </a:t>
            </a:r>
            <a:r>
              <a:rPr lang="en-US" sz="3200" b="1" kern="0" dirty="0" smtClean="0">
                <a:solidFill>
                  <a:srgbClr val="0000CC"/>
                </a:solidFill>
                <a:latin typeface="Arial Black"/>
                <a:cs typeface="Arial Black"/>
              </a:rPr>
              <a:t>development and evaluation</a:t>
            </a:r>
            <a:endParaRPr lang="en-US" sz="3200" b="1" kern="0" dirty="0">
              <a:solidFill>
                <a:srgbClr val="0000CC"/>
              </a:solidFill>
              <a:latin typeface="Arial Black"/>
              <a:ea typeface="+mn-ea"/>
              <a:cs typeface="Arial Black"/>
            </a:endParaRPr>
          </a:p>
        </p:txBody>
      </p:sp>
      <p:pic>
        <p:nvPicPr>
          <p:cNvPr id="172037" name="Picture 4" descr="Juice_dr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8999" b="88000"/>
          <a:stretch>
            <a:fillRect/>
          </a:stretch>
        </p:blipFill>
        <p:spPr bwMode="auto">
          <a:xfrm>
            <a:off x="-7938" y="6400800"/>
            <a:ext cx="9151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8" name="Rectangle 9"/>
          <p:cNvSpPr>
            <a:spLocks/>
          </p:cNvSpPr>
          <p:nvPr/>
        </p:nvSpPr>
        <p:spPr bwMode="auto">
          <a:xfrm>
            <a:off x="76200" y="64008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pPr defTabSz="457200"/>
            <a:r>
              <a:rPr lang="en-US" sz="2000" b="1" i="1">
                <a:solidFill>
                  <a:srgbClr val="003399"/>
                </a:solidFill>
                <a:latin typeface="Calibri" charset="0"/>
              </a:rPr>
              <a:t>NCEP Production Suite Review</a:t>
            </a:r>
          </a:p>
        </p:txBody>
      </p:sp>
      <p:sp>
        <p:nvSpPr>
          <p:cNvPr id="172039" name="Rectangle 9"/>
          <p:cNvSpPr>
            <a:spLocks/>
          </p:cNvSpPr>
          <p:nvPr/>
        </p:nvSpPr>
        <p:spPr bwMode="auto">
          <a:xfrm>
            <a:off x="6172200" y="6400800"/>
            <a:ext cx="2438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pPr algn="r" defTabSz="457200"/>
            <a:r>
              <a:rPr lang="en-US" sz="2000" b="1" i="1" dirty="0" smtClean="0">
                <a:solidFill>
                  <a:srgbClr val="003399"/>
                </a:solidFill>
                <a:latin typeface="Calibri" charset="0"/>
              </a:rPr>
              <a:t>3-4 </a:t>
            </a:r>
            <a:r>
              <a:rPr lang="en-US" sz="2000" b="1" i="1" dirty="0">
                <a:solidFill>
                  <a:srgbClr val="003399"/>
                </a:solidFill>
                <a:latin typeface="Calibri" charset="0"/>
              </a:rPr>
              <a:t>December </a:t>
            </a:r>
            <a:r>
              <a:rPr lang="en-US" sz="2000" b="1" i="1" dirty="0" smtClean="0">
                <a:solidFill>
                  <a:srgbClr val="003399"/>
                </a:solidFill>
                <a:latin typeface="Calibri" charset="0"/>
              </a:rPr>
              <a:t>2013</a:t>
            </a:r>
            <a:endParaRPr lang="en-US" sz="2000" b="1" i="1" dirty="0">
              <a:solidFill>
                <a:srgbClr val="003399"/>
              </a:solidFill>
              <a:latin typeface="Calibri" charset="0"/>
            </a:endParaRPr>
          </a:p>
        </p:txBody>
      </p:sp>
      <p:sp>
        <p:nvSpPr>
          <p:cNvPr id="172040" name="Rectangle 73"/>
          <p:cNvSpPr>
            <a:spLocks/>
          </p:cNvSpPr>
          <p:nvPr/>
        </p:nvSpPr>
        <p:spPr bwMode="auto">
          <a:xfrm>
            <a:off x="3810000" y="6400800"/>
            <a:ext cx="2514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pPr defTabSz="457200"/>
            <a:r>
              <a:rPr lang="en-US" sz="2000" b="1" i="1">
                <a:solidFill>
                  <a:srgbClr val="C00000"/>
                </a:solidFill>
                <a:latin typeface="Calibri" charset="0"/>
              </a:rPr>
              <a:t>Rapid Refresh / HRRR</a:t>
            </a:r>
          </a:p>
        </p:txBody>
      </p:sp>
      <p:sp>
        <p:nvSpPr>
          <p:cNvPr id="172041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534400" y="6457950"/>
            <a:ext cx="533400" cy="4000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0E7BE1F-F99D-484B-9EE4-0CB937410949}" type="slidenum">
              <a:rPr lang="en-US" sz="1600" b="1">
                <a:solidFill>
                  <a:srgbClr val="003399"/>
                </a:solidFill>
                <a:latin typeface="Calibri" charset="0"/>
                <a:ea typeface="MS PGothic" charset="0"/>
                <a:cs typeface="MS PGothic" charset="0"/>
              </a:rPr>
              <a:pPr eaLnBrk="1" hangingPunct="1"/>
              <a:t>11</a:t>
            </a:fld>
            <a:endParaRPr lang="en-US" sz="1600" b="1">
              <a:solidFill>
                <a:srgbClr val="003399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327775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581400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76200" y="793628"/>
            <a:ext cx="8905875" cy="5607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/>
          <a:lstStyle/>
          <a:p>
            <a:pPr marL="342900" indent="-342900" eaLnBrk="0" fontAlgn="auto" hangingPunct="0">
              <a:spcBef>
                <a:spcPct val="20000"/>
              </a:spcBef>
              <a:spcAft>
                <a:spcPts val="0"/>
              </a:spcAft>
              <a:buClr>
                <a:srgbClr val="0000CC"/>
              </a:buClr>
              <a:buFont typeface="Arial"/>
              <a:buChar char="•"/>
              <a:defRPr/>
            </a:pPr>
            <a:r>
              <a:rPr lang="en-US" sz="3200" b="1" kern="0" dirty="0" smtClean="0">
                <a:solidFill>
                  <a:srgbClr val="FF0000"/>
                </a:solidFill>
                <a:ea typeface="MS PGothic" pitchFamily="34" charset="-128"/>
                <a:cs typeface="ＭＳ Ｐゴシック" charset="-128"/>
              </a:rPr>
              <a:t>Real-time</a:t>
            </a:r>
            <a:r>
              <a:rPr lang="en-US" sz="3200" b="1" kern="0" dirty="0" smtClean="0">
                <a:solidFill>
                  <a:srgbClr val="0000CC"/>
                </a:solidFill>
                <a:ea typeface="MS PGothic" pitchFamily="34" charset="-128"/>
                <a:cs typeface="ＭＳ Ｐゴシック" charset="-128"/>
              </a:rPr>
              <a:t> development and evaluation</a:t>
            </a:r>
            <a:r>
              <a:rPr lang="en-US" sz="3200" b="1" kern="0" dirty="0" smtClean="0">
                <a:solidFill>
                  <a:srgbClr val="FF0000"/>
                </a:solidFill>
                <a:latin typeface="+mn-lt"/>
                <a:ea typeface="MS PGothic" pitchFamily="34" charset="-128"/>
                <a:cs typeface="ＭＳ Ｐゴシック" charset="-128"/>
              </a:rPr>
              <a:t> </a:t>
            </a:r>
            <a:endParaRPr lang="en-US" sz="3200" b="1" kern="0" dirty="0">
              <a:solidFill>
                <a:srgbClr val="FF0000"/>
              </a:solidFill>
              <a:latin typeface="+mn-lt"/>
              <a:ea typeface="MS PGothic" pitchFamily="34" charset="-128"/>
              <a:cs typeface="ＭＳ Ｐゴシック" charset="-128"/>
            </a:endParaRPr>
          </a:p>
          <a:p>
            <a:pPr marL="742950" lvl="1" indent="-285750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–"/>
              <a:defRPr/>
            </a:pPr>
            <a:r>
              <a:rPr lang="en-US" sz="2800" b="1" kern="0" dirty="0" smtClean="0">
                <a:ea typeface="MS PGothic" pitchFamily="34" charset="-128"/>
              </a:rPr>
              <a:t>Development and testing - 2012 through Winter 2013</a:t>
            </a:r>
            <a:endParaRPr lang="en-US" sz="2800" b="1" kern="0" dirty="0">
              <a:latin typeface="+mn-lt"/>
              <a:ea typeface="MS PGothic" pitchFamily="34" charset="-128"/>
            </a:endParaRPr>
          </a:p>
          <a:p>
            <a:pPr marL="742950" lvl="1" indent="-285750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–"/>
              <a:defRPr/>
            </a:pPr>
            <a:r>
              <a:rPr lang="en-US" sz="2800" b="1" kern="0" dirty="0" smtClean="0">
                <a:ea typeface="MS PGothic" pitchFamily="34" charset="-128"/>
              </a:rPr>
              <a:t>Code freeze - April 2013</a:t>
            </a:r>
            <a:endParaRPr lang="en-US" sz="2800" b="1" kern="0" dirty="0">
              <a:latin typeface="+mn-lt"/>
              <a:ea typeface="MS PGothic" pitchFamily="34" charset="-128"/>
            </a:endParaRPr>
          </a:p>
          <a:p>
            <a:pPr marL="742950" lvl="1" indent="-285750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–"/>
              <a:defRPr/>
            </a:pPr>
            <a:r>
              <a:rPr lang="en-US" sz="2800" b="1" kern="0" dirty="0" smtClean="0">
                <a:latin typeface="+mn-lt"/>
                <a:ea typeface="MS PGothic" pitchFamily="34" charset="-128"/>
              </a:rPr>
              <a:t>Real-time parallel eval</a:t>
            </a:r>
            <a:r>
              <a:rPr lang="en-US" sz="2800" b="1" kern="0" dirty="0" smtClean="0">
                <a:ea typeface="MS PGothic" pitchFamily="34" charset="-128"/>
              </a:rPr>
              <a:t>uation vs. OPER RAPv1</a:t>
            </a:r>
          </a:p>
          <a:p>
            <a:pPr marL="742950" lvl="1" indent="-285750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defRPr/>
            </a:pPr>
            <a:endParaRPr lang="en-US" sz="1000" b="1" kern="0" dirty="0">
              <a:latin typeface="+mn-lt"/>
              <a:ea typeface="MS PGothic" pitchFamily="34" charset="-128"/>
            </a:endParaRPr>
          </a:p>
          <a:p>
            <a:pPr marL="342900" indent="-342900" eaLnBrk="0" fontAlgn="auto" hangingPunct="0">
              <a:spcBef>
                <a:spcPct val="20000"/>
              </a:spcBef>
              <a:spcAft>
                <a:spcPts val="0"/>
              </a:spcAft>
              <a:buClr>
                <a:srgbClr val="0000CC"/>
              </a:buClr>
              <a:buFont typeface="Arial"/>
              <a:buChar char="•"/>
              <a:defRPr/>
            </a:pPr>
            <a:r>
              <a:rPr lang="en-US" sz="3200" b="1" kern="0" dirty="0" smtClean="0">
                <a:solidFill>
                  <a:srgbClr val="FF0000"/>
                </a:solidFill>
                <a:latin typeface="+mn-lt"/>
                <a:ea typeface="MS PGothic" pitchFamily="34" charset="-128"/>
                <a:cs typeface="ＭＳ Ｐゴシック" charset="-128"/>
              </a:rPr>
              <a:t>Retrospectiv</a:t>
            </a:r>
            <a:r>
              <a:rPr lang="en-US" sz="3200" b="1" kern="0" dirty="0" smtClean="0">
                <a:solidFill>
                  <a:srgbClr val="FF0000"/>
                </a:solidFill>
                <a:ea typeface="MS PGothic" pitchFamily="34" charset="-128"/>
                <a:cs typeface="ＭＳ Ｐゴシック" charset="-128"/>
              </a:rPr>
              <a:t>e </a:t>
            </a:r>
            <a:r>
              <a:rPr lang="en-US" sz="3200" b="1" kern="0" dirty="0" smtClean="0">
                <a:solidFill>
                  <a:srgbClr val="0000CC"/>
                </a:solidFill>
                <a:ea typeface="MS PGothic" pitchFamily="34" charset="-128"/>
                <a:cs typeface="ＭＳ Ｐゴシック" charset="-128"/>
              </a:rPr>
              <a:t>evaluation</a:t>
            </a:r>
            <a:endParaRPr lang="en-US" sz="3200" b="1" kern="0" dirty="0">
              <a:solidFill>
                <a:srgbClr val="FF0000"/>
              </a:solidFill>
              <a:latin typeface="+mn-lt"/>
              <a:ea typeface="MS PGothic" pitchFamily="34" charset="-128"/>
              <a:cs typeface="ＭＳ Ｐゴシック" charset="-128"/>
            </a:endParaRPr>
          </a:p>
          <a:p>
            <a:pPr marL="742950" lvl="1" indent="-285750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–"/>
              <a:defRPr/>
            </a:pPr>
            <a:r>
              <a:rPr lang="en-US" sz="2800" b="1" kern="0" dirty="0" smtClean="0">
                <a:solidFill>
                  <a:srgbClr val="000000"/>
                </a:solidFill>
                <a:ea typeface="MS PGothic" pitchFamily="34" charset="-128"/>
              </a:rPr>
              <a:t>30 day wintertime period (25 Jan – 25 Feb 2013) </a:t>
            </a:r>
            <a:endParaRPr lang="en-US" sz="2800" b="1" kern="0" dirty="0">
              <a:solidFill>
                <a:srgbClr val="000000"/>
              </a:solidFill>
              <a:latin typeface="+mn-lt"/>
              <a:ea typeface="MS PGothic" pitchFamily="34" charset="-128"/>
            </a:endParaRPr>
          </a:p>
          <a:p>
            <a:pPr marL="742950" lvl="1" indent="-285750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–"/>
              <a:defRPr/>
            </a:pPr>
            <a:r>
              <a:rPr lang="en-US" sz="2800" b="1" kern="0" dirty="0" smtClean="0">
                <a:solidFill>
                  <a:srgbClr val="000000"/>
                </a:solidFill>
                <a:ea typeface="MS PGothic" pitchFamily="34" charset="-128"/>
              </a:rPr>
              <a:t>30 day summertime period (15 May – 15 June 2013)</a:t>
            </a:r>
            <a:endParaRPr lang="en-US" sz="2800" b="1" kern="0" dirty="0">
              <a:solidFill>
                <a:srgbClr val="000000"/>
              </a:solidFill>
              <a:latin typeface="+mn-lt"/>
              <a:ea typeface="MS PGothic" pitchFamily="34" charset="-128"/>
            </a:endParaRPr>
          </a:p>
          <a:p>
            <a:pPr marL="742950" lvl="1" indent="-285750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–"/>
              <a:defRPr/>
            </a:pPr>
            <a:r>
              <a:rPr lang="en-US" sz="2800" b="1" kern="0" dirty="0" smtClean="0">
                <a:solidFill>
                  <a:srgbClr val="000000"/>
                </a:solidFill>
                <a:ea typeface="MS PGothic" pitchFamily="34" charset="-128"/>
              </a:rPr>
              <a:t>Comparison against real-time OPER RAPv1 </a:t>
            </a:r>
          </a:p>
          <a:p>
            <a:pPr marL="342900" indent="-342900" eaLnBrk="0" fontAlgn="auto" hangingPunct="0">
              <a:spcBef>
                <a:spcPct val="200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3200" b="1" kern="0" dirty="0" smtClean="0">
                <a:solidFill>
                  <a:srgbClr val="009900"/>
                </a:solidFill>
                <a:ea typeface="MS PGothic" pitchFamily="34" charset="-128"/>
                <a:cs typeface="ＭＳ Ｐゴシック" charset="-128"/>
              </a:rPr>
              <a:t>Compare: </a:t>
            </a:r>
            <a:r>
              <a:rPr lang="en-US" sz="2800" b="1" kern="0" dirty="0" smtClean="0">
                <a:solidFill>
                  <a:srgbClr val="009900"/>
                </a:solidFill>
                <a:ea typeface="MS PGothic" pitchFamily="34" charset="-128"/>
                <a:cs typeface="ＭＳ Ｐゴシック" charset="-128"/>
              </a:rPr>
              <a:t>upper-air, surface, precipitation, ceiling/</a:t>
            </a:r>
            <a:r>
              <a:rPr lang="en-US" sz="2800" b="1" kern="0" dirty="0" err="1" smtClean="0">
                <a:solidFill>
                  <a:srgbClr val="009900"/>
                </a:solidFill>
                <a:ea typeface="MS PGothic" pitchFamily="34" charset="-128"/>
                <a:cs typeface="ＭＳ Ｐゴシック" charset="-128"/>
              </a:rPr>
              <a:t>vis</a:t>
            </a:r>
            <a:endParaRPr lang="en-US" sz="3200" b="1" kern="0" dirty="0" smtClean="0">
              <a:solidFill>
                <a:srgbClr val="009900"/>
              </a:solidFill>
              <a:ea typeface="MS PGothic" pitchFamily="34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604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creen Shot 2013-09-30 at 7.25.3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899"/>
          <a:stretch>
            <a:fillRect/>
          </a:stretch>
        </p:blipFill>
        <p:spPr>
          <a:xfrm>
            <a:off x="4580726" y="3681853"/>
            <a:ext cx="4584755" cy="2845509"/>
          </a:xfrm>
          <a:prstGeom prst="rect">
            <a:avLst/>
          </a:prstGeom>
        </p:spPr>
      </p:pic>
      <p:pic>
        <p:nvPicPr>
          <p:cNvPr id="17" name="Picture 16" descr="Screen Shot 2013-09-30 at 7.21.0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605"/>
          <a:stretch>
            <a:fillRect/>
          </a:stretch>
        </p:blipFill>
        <p:spPr>
          <a:xfrm>
            <a:off x="1" y="922043"/>
            <a:ext cx="4550152" cy="2860533"/>
          </a:xfrm>
          <a:prstGeom prst="rect">
            <a:avLst/>
          </a:prstGeom>
        </p:spPr>
      </p:pic>
      <p:pic>
        <p:nvPicPr>
          <p:cNvPr id="18" name="Picture 17" descr="Screen Shot 2013-09-30 at 7.22.0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509"/>
          <a:stretch>
            <a:fillRect/>
          </a:stretch>
        </p:blipFill>
        <p:spPr>
          <a:xfrm>
            <a:off x="4577680" y="931121"/>
            <a:ext cx="4566320" cy="2750732"/>
          </a:xfrm>
          <a:prstGeom prst="rect">
            <a:avLst/>
          </a:prstGeom>
        </p:spPr>
      </p:pic>
      <p:sp>
        <p:nvSpPr>
          <p:cNvPr id="188421" name="Text Box 2050"/>
          <p:cNvSpPr txBox="1">
            <a:spLocks noChangeArrowheads="1"/>
          </p:cNvSpPr>
          <p:nvPr/>
        </p:nvSpPr>
        <p:spPr bwMode="auto">
          <a:xfrm>
            <a:off x="319876" y="4261282"/>
            <a:ext cx="4318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7150" cmpd="thickTh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Tahoma" charset="0"/>
                <a:ea typeface="MS PGothic" charset="0"/>
                <a:cs typeface="MS PGothic" charset="0"/>
              </a:rPr>
              <a:t>upper-air </a:t>
            </a:r>
            <a:r>
              <a:rPr lang="en-US" sz="2400" b="1" dirty="0">
                <a:solidFill>
                  <a:srgbClr val="000000"/>
                </a:solidFill>
                <a:latin typeface="Tahoma" charset="0"/>
                <a:ea typeface="MS PGothic" charset="0"/>
                <a:cs typeface="MS PGothic" charset="0"/>
              </a:rPr>
              <a:t>verification</a:t>
            </a: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2713038" y="3808979"/>
            <a:ext cx="1397000" cy="452303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defTabSz="457200" eaLnBrk="0" fontAlgn="auto" hangingPunct="0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SzPct val="130000"/>
              <a:defRPr/>
            </a:pPr>
            <a:r>
              <a:rPr lang="en-US" sz="2400" b="1" kern="0" dirty="0" smtClean="0">
                <a:solidFill>
                  <a:srgbClr val="FF0000"/>
                </a:solidFill>
                <a:latin typeface="Arial Black" pitchFamily="34" charset="0"/>
                <a:ea typeface="ＭＳ Ｐゴシック" pitchFamily="26" charset="-128"/>
                <a:cs typeface="ＭＳ Ｐゴシック" charset="0"/>
              </a:rPr>
              <a:t>RAPv1</a:t>
            </a:r>
            <a:endParaRPr lang="en-US" sz="2400" b="1" kern="0" dirty="0">
              <a:solidFill>
                <a:srgbClr val="FF0000"/>
              </a:solidFill>
              <a:latin typeface="Arial Black" pitchFamily="34" charset="0"/>
              <a:ea typeface="ＭＳ Ｐゴシック" pitchFamily="26" charset="-128"/>
              <a:cs typeface="ＭＳ Ｐゴシック" charset="0"/>
            </a:endParaRP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441325" y="3797732"/>
            <a:ext cx="1524000" cy="46355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defTabSz="457200" eaLnBrk="0" fontAlgn="auto" hangingPunct="0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SzPct val="130000"/>
              <a:defRPr/>
            </a:pPr>
            <a:r>
              <a:rPr lang="en-US" sz="2400" b="1" kern="0" dirty="0" smtClean="0">
                <a:solidFill>
                  <a:srgbClr val="0000CC"/>
                </a:solidFill>
                <a:latin typeface="Arial Black" pitchFamily="34" charset="0"/>
                <a:ea typeface="ＭＳ Ｐゴシック" pitchFamily="26" charset="-128"/>
                <a:cs typeface="ＭＳ Ｐゴシック" charset="0"/>
              </a:rPr>
              <a:t>RAPv2</a:t>
            </a:r>
            <a:endParaRPr lang="en-US" sz="2400" b="1" kern="0" dirty="0">
              <a:solidFill>
                <a:srgbClr val="0000CC"/>
              </a:solidFill>
              <a:latin typeface="Arial Black" pitchFamily="34" charset="0"/>
              <a:ea typeface="ＭＳ Ｐゴシック" pitchFamily="26" charset="-128"/>
              <a:cs typeface="ＭＳ Ｐゴシック" charset="0"/>
            </a:endParaRPr>
          </a:p>
        </p:txBody>
      </p:sp>
      <p:sp>
        <p:nvSpPr>
          <p:cNvPr id="188424" name="TextBox 10"/>
          <p:cNvSpPr txBox="1">
            <a:spLocks noChangeArrowheads="1"/>
          </p:cNvSpPr>
          <p:nvPr/>
        </p:nvSpPr>
        <p:spPr bwMode="auto">
          <a:xfrm>
            <a:off x="5456974" y="5016464"/>
            <a:ext cx="1259577" cy="52322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2800" b="1" dirty="0">
                <a:solidFill>
                  <a:srgbClr val="009900"/>
                </a:solidFill>
                <a:latin typeface="Arial Black" charset="0"/>
                <a:ea typeface="MS PGothic" charset="0"/>
                <a:cs typeface="MS PGothic" charset="0"/>
              </a:rPr>
              <a:t>Temp</a:t>
            </a:r>
          </a:p>
        </p:txBody>
      </p:sp>
      <p:sp>
        <p:nvSpPr>
          <p:cNvPr id="188425" name="TextBox 10"/>
          <p:cNvSpPr txBox="1">
            <a:spLocks noChangeArrowheads="1"/>
          </p:cNvSpPr>
          <p:nvPr/>
        </p:nvSpPr>
        <p:spPr bwMode="auto">
          <a:xfrm>
            <a:off x="5900046" y="1337965"/>
            <a:ext cx="1831655" cy="52322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2800" b="1" dirty="0" err="1">
                <a:solidFill>
                  <a:srgbClr val="009900"/>
                </a:solidFill>
                <a:latin typeface="Arial Black" charset="0"/>
                <a:ea typeface="MS PGothic" charset="0"/>
                <a:cs typeface="MS PGothic" charset="0"/>
              </a:rPr>
              <a:t>Rel</a:t>
            </a:r>
            <a:r>
              <a:rPr lang="en-US" sz="2800" b="1" dirty="0">
                <a:solidFill>
                  <a:srgbClr val="009900"/>
                </a:solidFill>
                <a:latin typeface="Arial Black" charset="0"/>
                <a:ea typeface="MS PGothic" charset="0"/>
                <a:cs typeface="MS PGothic" charset="0"/>
              </a:rPr>
              <a:t> Hum</a:t>
            </a:r>
          </a:p>
        </p:txBody>
      </p:sp>
      <p:sp>
        <p:nvSpPr>
          <p:cNvPr id="188426" name="TextBox 10"/>
          <p:cNvSpPr txBox="1">
            <a:spLocks noChangeArrowheads="1"/>
          </p:cNvSpPr>
          <p:nvPr/>
        </p:nvSpPr>
        <p:spPr bwMode="auto">
          <a:xfrm>
            <a:off x="1039093" y="1076355"/>
            <a:ext cx="1153586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800" b="1" dirty="0">
                <a:solidFill>
                  <a:srgbClr val="009900"/>
                </a:solidFill>
                <a:latin typeface="Arial Black" charset="0"/>
                <a:ea typeface="MS PGothic" charset="0"/>
                <a:cs typeface="MS PGothic" charset="0"/>
              </a:rPr>
              <a:t>Wind</a:t>
            </a:r>
          </a:p>
        </p:txBody>
      </p:sp>
      <p:sp>
        <p:nvSpPr>
          <p:cNvPr id="188427" name="Text Box 4"/>
          <p:cNvSpPr txBox="1">
            <a:spLocks noChangeArrowheads="1"/>
          </p:cNvSpPr>
          <p:nvPr/>
        </p:nvSpPr>
        <p:spPr bwMode="auto">
          <a:xfrm>
            <a:off x="330200" y="5770517"/>
            <a:ext cx="3886200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2000" b="1" dirty="0" smtClean="0">
                <a:solidFill>
                  <a:srgbClr val="000000"/>
                </a:solidFill>
                <a:latin typeface="Tahoma" charset="0"/>
                <a:ea typeface="MS PGothic" charset="0"/>
                <a:cs typeface="MS PGothic" charset="0"/>
              </a:rPr>
              <a:t>25 Jan </a:t>
            </a:r>
            <a:r>
              <a:rPr lang="en-US" sz="2000" b="1" dirty="0">
                <a:solidFill>
                  <a:srgbClr val="000000"/>
                </a:solidFill>
                <a:latin typeface="Tahoma" charset="0"/>
                <a:ea typeface="MS PGothic" charset="0"/>
                <a:cs typeface="MS PGothic" charset="0"/>
              </a:rPr>
              <a:t>– </a:t>
            </a:r>
            <a:r>
              <a:rPr lang="en-US" sz="2000" b="1" dirty="0" smtClean="0">
                <a:solidFill>
                  <a:srgbClr val="000000"/>
                </a:solidFill>
                <a:latin typeface="Tahoma" charset="0"/>
                <a:ea typeface="MS PGothic" charset="0"/>
                <a:cs typeface="MS PGothic" charset="0"/>
              </a:rPr>
              <a:t>25 Feb 2013</a:t>
            </a:r>
          </a:p>
          <a:p>
            <a:pPr algn="ctr"/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Tahoma" charset="0"/>
                <a:ea typeface="MS PGothic" charset="0"/>
                <a:cs typeface="MS PGothic" charset="0"/>
              </a:rPr>
              <a:t>(Winter Retro)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Tahoma" charset="0"/>
              <a:ea typeface="MS PGothic" charset="0"/>
              <a:cs typeface="MS PGothic" charset="0"/>
            </a:endParaRPr>
          </a:p>
        </p:txBody>
      </p:sp>
      <p:sp>
        <p:nvSpPr>
          <p:cNvPr id="37" name="Text Box 4"/>
          <p:cNvSpPr txBox="1">
            <a:spLocks noChangeArrowheads="1"/>
          </p:cNvSpPr>
          <p:nvPr/>
        </p:nvSpPr>
        <p:spPr bwMode="auto">
          <a:xfrm>
            <a:off x="441325" y="4816410"/>
            <a:ext cx="3668713" cy="95410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kern="0" dirty="0">
                <a:solidFill>
                  <a:srgbClr val="990099"/>
                </a:solidFill>
                <a:latin typeface="Tahoma" pitchFamily="34" charset="0"/>
                <a:ea typeface="ＭＳ Ｐゴシック" pitchFamily="-107" charset="-128"/>
                <a:cs typeface="ＭＳ Ｐゴシック" charset="0"/>
              </a:rPr>
              <a:t>+ </a:t>
            </a:r>
            <a:r>
              <a:rPr lang="en-US" sz="2800" b="1" kern="0" dirty="0" smtClean="0">
                <a:solidFill>
                  <a:srgbClr val="990099"/>
                </a:solidFill>
                <a:latin typeface="Tahoma" pitchFamily="34" charset="0"/>
                <a:ea typeface="ＭＳ Ｐゴシック" pitchFamily="-107" charset="-128"/>
                <a:cs typeface="ＭＳ Ｐゴシック" charset="0"/>
              </a:rPr>
              <a:t>6 h </a:t>
            </a:r>
            <a:r>
              <a:rPr lang="en-US" sz="2800" b="1" kern="0" dirty="0">
                <a:solidFill>
                  <a:srgbClr val="990099"/>
                </a:solidFill>
                <a:latin typeface="Tahoma" pitchFamily="34" charset="0"/>
                <a:ea typeface="ＭＳ Ｐゴシック" pitchFamily="-107" charset="-128"/>
                <a:cs typeface="ＭＳ Ｐゴシック" charset="0"/>
              </a:rPr>
              <a:t>forecast </a:t>
            </a:r>
          </a:p>
          <a:p>
            <a:pPr algn="ctr"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kern="0" dirty="0">
                <a:solidFill>
                  <a:srgbClr val="000000"/>
                </a:solidFill>
                <a:latin typeface="Arial Black" pitchFamily="34" charset="0"/>
                <a:ea typeface="ＭＳ Ｐゴシック" pitchFamily="-107" charset="-128"/>
                <a:cs typeface="ＭＳ Ｐゴシック" charset="0"/>
              </a:rPr>
              <a:t>RMS Error</a:t>
            </a:r>
          </a:p>
        </p:txBody>
      </p:sp>
      <p:pic>
        <p:nvPicPr>
          <p:cNvPr id="188431" name="Picture 4" descr="Juice_dro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00" r="27000" b="88000"/>
          <a:stretch>
            <a:fillRect/>
          </a:stretch>
        </p:blipFill>
        <p:spPr bwMode="auto">
          <a:xfrm>
            <a:off x="0" y="0"/>
            <a:ext cx="9151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32" name="Picture 5" descr="Juice_dro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9178" b="1334"/>
          <a:stretch>
            <a:fillRect/>
          </a:stretch>
        </p:blipFill>
        <p:spPr bwMode="auto">
          <a:xfrm>
            <a:off x="0" y="0"/>
            <a:ext cx="771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34" name="Line 6"/>
          <p:cNvSpPr>
            <a:spLocks noChangeShapeType="1"/>
          </p:cNvSpPr>
          <p:nvPr/>
        </p:nvSpPr>
        <p:spPr bwMode="auto">
          <a:xfrm>
            <a:off x="0" y="800100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484722" y="3258671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6600"/>
                </a:solidFill>
                <a:latin typeface="Arial Black" pitchFamily="34" charset="0"/>
              </a:rPr>
              <a:t>Better</a:t>
            </a:r>
            <a:endParaRPr lang="en-US" dirty="0">
              <a:solidFill>
                <a:srgbClr val="CC6600"/>
              </a:solidFill>
              <a:latin typeface="Arial Black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56974" y="3258671"/>
            <a:ext cx="966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0099"/>
                </a:solidFill>
                <a:latin typeface="Arial Black" pitchFamily="34" charset="0"/>
              </a:rPr>
              <a:t>Worse</a:t>
            </a:r>
            <a:endParaRPr lang="en-US" dirty="0">
              <a:solidFill>
                <a:srgbClr val="CC0099"/>
              </a:solidFill>
              <a:latin typeface="Arial Black" pitchFamily="34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5412004" y="931121"/>
            <a:ext cx="0" cy="269688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-38296" y="3186221"/>
            <a:ext cx="642982" cy="534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US" sz="1600" dirty="0" smtClean="0">
                <a:solidFill>
                  <a:srgbClr val="CC6600"/>
                </a:solidFill>
                <a:latin typeface="Arial Black" pitchFamily="34" charset="0"/>
              </a:rPr>
              <a:t>Bet-</a:t>
            </a:r>
            <a:r>
              <a:rPr lang="en-US" sz="1600" dirty="0" err="1" smtClean="0">
                <a:solidFill>
                  <a:srgbClr val="CC6600"/>
                </a:solidFill>
                <a:latin typeface="Arial Black" pitchFamily="34" charset="0"/>
              </a:rPr>
              <a:t>ter</a:t>
            </a:r>
            <a:endParaRPr lang="en-US" sz="1600" dirty="0">
              <a:solidFill>
                <a:srgbClr val="CC6600"/>
              </a:solidFill>
              <a:latin typeface="Arial Black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49146" y="3186221"/>
            <a:ext cx="966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0099"/>
                </a:solidFill>
                <a:latin typeface="Arial Black" pitchFamily="34" charset="0"/>
              </a:rPr>
              <a:t>Worse</a:t>
            </a:r>
            <a:endParaRPr lang="en-US" dirty="0">
              <a:solidFill>
                <a:srgbClr val="CC0099"/>
              </a:solidFill>
              <a:latin typeface="Arial Black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604176" y="858671"/>
            <a:ext cx="0" cy="269688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216400" y="6109071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6600"/>
                </a:solidFill>
                <a:latin typeface="Arial Black" pitchFamily="34" charset="0"/>
              </a:rPr>
              <a:t>Better</a:t>
            </a:r>
            <a:endParaRPr lang="en-US" dirty="0">
              <a:solidFill>
                <a:srgbClr val="CC6600"/>
              </a:solidFill>
              <a:latin typeface="Arial Black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188652" y="6109071"/>
            <a:ext cx="966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0099"/>
                </a:solidFill>
                <a:latin typeface="Arial Black" pitchFamily="34" charset="0"/>
              </a:rPr>
              <a:t>Worse</a:t>
            </a:r>
            <a:endParaRPr lang="en-US" dirty="0">
              <a:solidFill>
                <a:srgbClr val="CC0099"/>
              </a:solidFill>
              <a:latin typeface="Arial Black" pitchFamily="34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5143682" y="3681853"/>
            <a:ext cx="0" cy="279655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4"/>
          <p:cNvSpPr txBox="1">
            <a:spLocks noChangeArrowheads="1"/>
          </p:cNvSpPr>
          <p:nvPr/>
        </p:nvSpPr>
        <p:spPr bwMode="auto">
          <a:xfrm>
            <a:off x="716133" y="0"/>
            <a:ext cx="792766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>
              <a:defRPr/>
            </a:pPr>
            <a:r>
              <a:rPr lang="en-US" sz="3200" b="1" kern="0" dirty="0" smtClean="0">
                <a:solidFill>
                  <a:srgbClr val="009900"/>
                </a:solidFill>
                <a:latin typeface="Arial Black"/>
                <a:cs typeface="Arial Black"/>
              </a:rPr>
              <a:t>Upper-air</a:t>
            </a:r>
            <a:r>
              <a:rPr lang="en-US" sz="3200" b="1" kern="0" dirty="0" smtClean="0">
                <a:solidFill>
                  <a:srgbClr val="009900"/>
                </a:solidFill>
                <a:latin typeface="Arial Black"/>
                <a:ea typeface="+mn-ea"/>
                <a:cs typeface="Arial Black"/>
              </a:rPr>
              <a:t>:  </a:t>
            </a:r>
            <a:r>
              <a:rPr lang="en-US" sz="3200" b="1" kern="0" dirty="0" smtClean="0">
                <a:solidFill>
                  <a:srgbClr val="0000FF"/>
                </a:solidFill>
                <a:latin typeface="Arial Black"/>
                <a:ea typeface="+mn-ea"/>
                <a:cs typeface="Arial Black"/>
              </a:rPr>
              <a:t>RAPv2</a:t>
            </a:r>
            <a:r>
              <a:rPr lang="en-US" sz="3200" b="1" kern="0" dirty="0" smtClean="0">
                <a:latin typeface="Arial Black"/>
                <a:cs typeface="Arial Black"/>
              </a:rPr>
              <a:t> vs. </a:t>
            </a:r>
            <a:r>
              <a:rPr lang="en-US" sz="3200" b="1" kern="0" dirty="0" err="1" smtClean="0">
                <a:solidFill>
                  <a:srgbClr val="FF0000"/>
                </a:solidFill>
                <a:latin typeface="Arial Black"/>
                <a:cs typeface="Arial Black"/>
              </a:rPr>
              <a:t>oper</a:t>
            </a:r>
            <a:r>
              <a:rPr lang="en-US" sz="3200" b="1" kern="0" dirty="0" smtClean="0">
                <a:solidFill>
                  <a:srgbClr val="FF0000"/>
                </a:solidFill>
                <a:latin typeface="Arial Black"/>
                <a:cs typeface="Arial Black"/>
              </a:rPr>
              <a:t> RAPv1 </a:t>
            </a:r>
            <a:endParaRPr lang="en-US" sz="3200" b="1" kern="0" dirty="0">
              <a:solidFill>
                <a:srgbClr val="0000CC"/>
              </a:solidFill>
              <a:latin typeface="Arial Black"/>
              <a:ea typeface="+mn-ea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379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creen Shot 2013-11-11 at 10.12.5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002" r="2531" b="4063"/>
          <a:stretch>
            <a:fillRect/>
          </a:stretch>
        </p:blipFill>
        <p:spPr>
          <a:xfrm>
            <a:off x="4698312" y="995921"/>
            <a:ext cx="4372236" cy="2896401"/>
          </a:xfrm>
          <a:prstGeom prst="rect">
            <a:avLst/>
          </a:prstGeom>
        </p:spPr>
      </p:pic>
      <p:pic>
        <p:nvPicPr>
          <p:cNvPr id="28" name="Picture 27" descr="Screen Shot 2013-11-11 at 10.13.26 AM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905" r="5088" b="10815"/>
          <a:stretch>
            <a:fillRect/>
          </a:stretch>
        </p:blipFill>
        <p:spPr>
          <a:xfrm>
            <a:off x="4673600" y="3942784"/>
            <a:ext cx="4410651" cy="2673342"/>
          </a:xfrm>
          <a:prstGeom prst="rect">
            <a:avLst/>
          </a:prstGeom>
        </p:spPr>
      </p:pic>
      <p:pic>
        <p:nvPicPr>
          <p:cNvPr id="26" name="Picture 25" descr="Screen Shot 2013-11-11 at 10.08.0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241" r="6071" b="9494"/>
          <a:stretch>
            <a:fillRect/>
          </a:stretch>
        </p:blipFill>
        <p:spPr>
          <a:xfrm>
            <a:off x="55413" y="3835394"/>
            <a:ext cx="4508328" cy="2808613"/>
          </a:xfrm>
          <a:prstGeom prst="rect">
            <a:avLst/>
          </a:prstGeom>
        </p:spPr>
      </p:pic>
      <p:pic>
        <p:nvPicPr>
          <p:cNvPr id="25" name="Picture 24" descr="Screen Shot 2013-11-11 at 10.08.27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943" b="3236"/>
          <a:stretch>
            <a:fillRect/>
          </a:stretch>
        </p:blipFill>
        <p:spPr>
          <a:xfrm>
            <a:off x="8896" y="886157"/>
            <a:ext cx="4664704" cy="2944083"/>
          </a:xfrm>
          <a:prstGeom prst="rect">
            <a:avLst/>
          </a:prstGeom>
        </p:spPr>
      </p:pic>
      <p:sp>
        <p:nvSpPr>
          <p:cNvPr id="37" name="Text Box 4"/>
          <p:cNvSpPr txBox="1">
            <a:spLocks noChangeArrowheads="1"/>
          </p:cNvSpPr>
          <p:nvPr/>
        </p:nvSpPr>
        <p:spPr bwMode="auto">
          <a:xfrm>
            <a:off x="3195599" y="1348308"/>
            <a:ext cx="1920868" cy="734432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457200" eaLnBrk="0" fontAlgn="auto" hangingPunct="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rgbClr val="990099"/>
                </a:solidFill>
                <a:latin typeface="Arial Black" pitchFamily="34" charset="0"/>
                <a:ea typeface="ＭＳ Ｐゴシック" pitchFamily="-107" charset="-128"/>
                <a:cs typeface="ＭＳ Ｐゴシック" charset="0"/>
              </a:rPr>
              <a:t>+ </a:t>
            </a:r>
            <a:r>
              <a:rPr lang="en-US" sz="2400" b="1" kern="0" dirty="0" smtClean="0">
                <a:solidFill>
                  <a:srgbClr val="990099"/>
                </a:solidFill>
                <a:latin typeface="Arial Black" pitchFamily="34" charset="0"/>
                <a:ea typeface="ＭＳ Ｐゴシック" pitchFamily="-107" charset="-128"/>
                <a:cs typeface="ＭＳ Ｐゴシック" charset="0"/>
              </a:rPr>
              <a:t>6 h </a:t>
            </a:r>
          </a:p>
          <a:p>
            <a:pPr algn="ctr" defTabSz="457200" eaLnBrk="0" fontAlgn="auto" hangingPunct="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 smtClean="0">
                <a:solidFill>
                  <a:srgbClr val="990099"/>
                </a:solidFill>
                <a:latin typeface="Arial Black" pitchFamily="34" charset="0"/>
                <a:ea typeface="ＭＳ Ｐゴシック" pitchFamily="-107" charset="-128"/>
                <a:cs typeface="ＭＳ Ｐゴシック" charset="0"/>
              </a:rPr>
              <a:t>forecasts </a:t>
            </a:r>
            <a:endParaRPr lang="en-US" sz="2400" b="1" kern="0" dirty="0">
              <a:solidFill>
                <a:srgbClr val="990099"/>
              </a:solidFill>
              <a:latin typeface="Arial Black" pitchFamily="34" charset="0"/>
              <a:ea typeface="ＭＳ Ｐゴシック" pitchFamily="-107" charset="-128"/>
              <a:cs typeface="ＭＳ Ｐゴシック" charset="0"/>
            </a:endParaRP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1798599" y="1806709"/>
            <a:ext cx="1397000" cy="413831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defTabSz="457200" eaLnBrk="0" fontAlgn="auto" hangingPunct="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SzPct val="130000"/>
              <a:defRPr/>
            </a:pPr>
            <a:r>
              <a:rPr lang="en-US" sz="2400" b="1" kern="0" dirty="0" smtClean="0">
                <a:solidFill>
                  <a:srgbClr val="FF0000"/>
                </a:solidFill>
                <a:latin typeface="Arial Black" pitchFamily="34" charset="0"/>
                <a:ea typeface="ＭＳ Ｐゴシック" pitchFamily="26" charset="-128"/>
                <a:cs typeface="ＭＳ Ｐゴシック" charset="0"/>
              </a:rPr>
              <a:t>RAPv1</a:t>
            </a:r>
            <a:endParaRPr lang="en-US" sz="2400" b="1" kern="0" dirty="0">
              <a:solidFill>
                <a:srgbClr val="FF0000"/>
              </a:solidFill>
              <a:latin typeface="Arial Black" pitchFamily="34" charset="0"/>
              <a:ea typeface="ＭＳ Ｐゴシック" pitchFamily="26" charset="-128"/>
              <a:cs typeface="ＭＳ Ｐゴシック" charset="0"/>
            </a:endParaRP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1755735" y="1330853"/>
            <a:ext cx="1524000" cy="413831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defTabSz="457200" eaLnBrk="0" fontAlgn="auto" hangingPunct="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SzPct val="130000"/>
              <a:defRPr/>
            </a:pPr>
            <a:r>
              <a:rPr lang="en-US" sz="2400" b="1" kern="0" dirty="0" smtClean="0">
                <a:solidFill>
                  <a:srgbClr val="0000CC"/>
                </a:solidFill>
                <a:latin typeface="Arial Black" pitchFamily="34" charset="0"/>
                <a:ea typeface="ＭＳ Ｐゴシック" pitchFamily="26" charset="-128"/>
                <a:cs typeface="ＭＳ Ｐゴシック" charset="0"/>
              </a:rPr>
              <a:t>RAPv2</a:t>
            </a:r>
            <a:endParaRPr lang="en-US" sz="2400" b="1" kern="0" dirty="0">
              <a:solidFill>
                <a:srgbClr val="0000CC"/>
              </a:solidFill>
              <a:latin typeface="Arial Black" pitchFamily="34" charset="0"/>
              <a:ea typeface="ＭＳ Ｐゴシック" pitchFamily="26" charset="-128"/>
              <a:cs typeface="ＭＳ Ｐゴシック" charset="0"/>
            </a:endParaRPr>
          </a:p>
        </p:txBody>
      </p:sp>
      <p:sp>
        <p:nvSpPr>
          <p:cNvPr id="188424" name="TextBox 10"/>
          <p:cNvSpPr txBox="1">
            <a:spLocks noChangeArrowheads="1"/>
          </p:cNvSpPr>
          <p:nvPr/>
        </p:nvSpPr>
        <p:spPr bwMode="auto">
          <a:xfrm>
            <a:off x="1377102" y="723895"/>
            <a:ext cx="1259577" cy="52322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2800" b="1" dirty="0">
                <a:solidFill>
                  <a:srgbClr val="009900"/>
                </a:solidFill>
                <a:latin typeface="Arial Black" charset="0"/>
                <a:ea typeface="MS PGothic" charset="0"/>
                <a:cs typeface="MS PGothic" charset="0"/>
              </a:rPr>
              <a:t>Temp</a:t>
            </a:r>
          </a:p>
        </p:txBody>
      </p:sp>
      <p:sp>
        <p:nvSpPr>
          <p:cNvPr id="188425" name="TextBox 10"/>
          <p:cNvSpPr txBox="1">
            <a:spLocks noChangeArrowheads="1"/>
          </p:cNvSpPr>
          <p:nvPr/>
        </p:nvSpPr>
        <p:spPr bwMode="auto">
          <a:xfrm>
            <a:off x="6216828" y="748166"/>
            <a:ext cx="2258953" cy="52322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2400" b="1" dirty="0" smtClean="0">
                <a:solidFill>
                  <a:srgbClr val="009900"/>
                </a:solidFill>
                <a:latin typeface="Arial Black" charset="0"/>
                <a:ea typeface="MS PGothic" charset="0"/>
                <a:cs typeface="MS PGothic" charset="0"/>
              </a:rPr>
              <a:t> </a:t>
            </a:r>
            <a:r>
              <a:rPr lang="en-US" sz="2800" b="1" dirty="0" smtClean="0">
                <a:solidFill>
                  <a:srgbClr val="009900"/>
                </a:solidFill>
                <a:latin typeface="Arial Black" charset="0"/>
                <a:ea typeface="MS PGothic" charset="0"/>
                <a:cs typeface="MS PGothic" charset="0"/>
              </a:rPr>
              <a:t>Dew point</a:t>
            </a:r>
            <a:endParaRPr lang="en-US" sz="2400" b="1" dirty="0">
              <a:solidFill>
                <a:srgbClr val="009900"/>
              </a:solidFill>
              <a:latin typeface="Arial Black" charset="0"/>
              <a:ea typeface="MS PGothic" charset="0"/>
              <a:cs typeface="MS PGothic" charset="0"/>
            </a:endParaRPr>
          </a:p>
        </p:txBody>
      </p:sp>
      <p:sp>
        <p:nvSpPr>
          <p:cNvPr id="188427" name="Text Box 4"/>
          <p:cNvSpPr txBox="1">
            <a:spLocks noChangeArrowheads="1"/>
          </p:cNvSpPr>
          <p:nvPr/>
        </p:nvSpPr>
        <p:spPr bwMode="auto">
          <a:xfrm>
            <a:off x="5928395" y="1606677"/>
            <a:ext cx="1502713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  <a:latin typeface="Tahoma" charset="0"/>
                <a:ea typeface="MS PGothic" charset="0"/>
                <a:cs typeface="MS PGothic" charset="0"/>
              </a:rPr>
              <a:t>(Real-time)</a:t>
            </a:r>
            <a:endParaRPr lang="en-US" sz="1600" b="1" dirty="0">
              <a:solidFill>
                <a:schemeClr val="accent6">
                  <a:lumMod val="50000"/>
                </a:schemeClr>
              </a:solidFill>
              <a:latin typeface="Tahoma" charset="0"/>
              <a:ea typeface="MS PGothic" charset="0"/>
              <a:cs typeface="MS PGothic" charset="0"/>
            </a:endParaRPr>
          </a:p>
        </p:txBody>
      </p:sp>
      <p:pic>
        <p:nvPicPr>
          <p:cNvPr id="188431" name="Picture 4" descr="Juice_dro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00" r="27000" b="88000"/>
          <a:stretch>
            <a:fillRect/>
          </a:stretch>
        </p:blipFill>
        <p:spPr bwMode="auto">
          <a:xfrm>
            <a:off x="0" y="0"/>
            <a:ext cx="9151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32" name="Picture 5" descr="Juice_dro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9178" b="1334"/>
          <a:stretch>
            <a:fillRect/>
          </a:stretch>
        </p:blipFill>
        <p:spPr bwMode="auto">
          <a:xfrm>
            <a:off x="0" y="0"/>
            <a:ext cx="771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34"/>
          <p:cNvSpPr txBox="1">
            <a:spLocks noChangeArrowheads="1"/>
          </p:cNvSpPr>
          <p:nvPr/>
        </p:nvSpPr>
        <p:spPr bwMode="auto">
          <a:xfrm>
            <a:off x="692719" y="-76200"/>
            <a:ext cx="8209829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>
              <a:defRPr/>
            </a:pPr>
            <a:r>
              <a:rPr lang="en-US" sz="3000" b="1" kern="0" dirty="0" smtClean="0">
                <a:solidFill>
                  <a:srgbClr val="009900"/>
                </a:solidFill>
                <a:latin typeface="Arial Black"/>
                <a:cs typeface="Arial Black"/>
              </a:rPr>
              <a:t>2m T and Td</a:t>
            </a:r>
            <a:r>
              <a:rPr lang="en-US" sz="3000" b="1" kern="0" dirty="0" smtClean="0">
                <a:solidFill>
                  <a:srgbClr val="009900"/>
                </a:solidFill>
                <a:latin typeface="Arial Black"/>
                <a:ea typeface="+mn-ea"/>
                <a:cs typeface="Arial Black"/>
              </a:rPr>
              <a:t>:  </a:t>
            </a:r>
            <a:r>
              <a:rPr lang="en-US" sz="3000" b="1" kern="0" dirty="0" smtClean="0">
                <a:solidFill>
                  <a:srgbClr val="0000FF"/>
                </a:solidFill>
                <a:latin typeface="Arial Black"/>
                <a:ea typeface="+mn-ea"/>
                <a:cs typeface="Arial Black"/>
              </a:rPr>
              <a:t>RAPv2</a:t>
            </a:r>
            <a:r>
              <a:rPr lang="en-US" sz="3000" b="1" kern="0" dirty="0" smtClean="0">
                <a:latin typeface="Arial Black"/>
                <a:cs typeface="Arial Black"/>
              </a:rPr>
              <a:t> vs. </a:t>
            </a:r>
            <a:r>
              <a:rPr lang="en-US" sz="3000" b="1" kern="0" dirty="0" err="1" smtClean="0">
                <a:solidFill>
                  <a:srgbClr val="FF0000"/>
                </a:solidFill>
                <a:latin typeface="Arial Black"/>
                <a:cs typeface="Arial Black"/>
              </a:rPr>
              <a:t>oper</a:t>
            </a:r>
            <a:r>
              <a:rPr lang="en-US" sz="3000" b="1" kern="0" dirty="0" smtClean="0">
                <a:solidFill>
                  <a:srgbClr val="FF0000"/>
                </a:solidFill>
                <a:latin typeface="Arial Black"/>
                <a:cs typeface="Arial Black"/>
              </a:rPr>
              <a:t> RAPv1 </a:t>
            </a:r>
            <a:endParaRPr lang="en-US" sz="3000" b="1" kern="0" dirty="0">
              <a:solidFill>
                <a:srgbClr val="0000CC"/>
              </a:solidFill>
              <a:latin typeface="Arial Black"/>
              <a:ea typeface="+mn-ea"/>
              <a:cs typeface="Arial Black"/>
            </a:endParaRPr>
          </a:p>
        </p:txBody>
      </p:sp>
      <p:sp>
        <p:nvSpPr>
          <p:cNvPr id="188434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3740132" y="841128"/>
            <a:ext cx="1524000" cy="492892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defTabSz="457200" eaLnBrk="0" fontAlgn="auto" hangingPunct="0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SzPct val="130000"/>
              <a:defRPr/>
            </a:pPr>
            <a:r>
              <a:rPr lang="en-US" sz="3600" b="1" kern="0" dirty="0" smtClean="0">
                <a:latin typeface="Arial Black" pitchFamily="34" charset="0"/>
                <a:ea typeface="ＭＳ Ｐゴシック" pitchFamily="26" charset="-128"/>
                <a:cs typeface="ＭＳ Ｐゴシック" charset="0"/>
              </a:rPr>
              <a:t>RMS</a:t>
            </a:r>
            <a:endParaRPr lang="en-US" sz="3600" b="1" kern="0" dirty="0">
              <a:latin typeface="Arial Black" pitchFamily="34" charset="0"/>
              <a:ea typeface="ＭＳ Ｐゴシック" pitchFamily="26" charset="-128"/>
              <a:cs typeface="ＭＳ Ｐゴシック" charset="0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3536215" y="3777406"/>
            <a:ext cx="1286792" cy="646331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defTabSz="457200" eaLnBrk="0" fontAlgn="auto" hangingPunct="0">
              <a:spcBef>
                <a:spcPts val="0"/>
              </a:spcBef>
              <a:spcAft>
                <a:spcPts val="0"/>
              </a:spcAft>
              <a:buSzPct val="130000"/>
              <a:defRPr/>
            </a:pPr>
            <a:r>
              <a:rPr lang="en-US" sz="3600" b="1" kern="0" dirty="0" smtClean="0">
                <a:latin typeface="Arial Black" pitchFamily="34" charset="0"/>
                <a:ea typeface="ＭＳ Ｐゴシック" pitchFamily="26" charset="-128"/>
                <a:cs typeface="ＭＳ Ｐゴシック" charset="0"/>
              </a:rPr>
              <a:t>Bias</a:t>
            </a:r>
            <a:endParaRPr lang="en-US" sz="3600" b="1" kern="0" dirty="0">
              <a:latin typeface="Arial Black" pitchFamily="34" charset="0"/>
              <a:ea typeface="ＭＳ Ｐゴシック" pitchFamily="26" charset="-128"/>
              <a:cs typeface="ＭＳ Ｐゴシック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5100414" y="5086357"/>
            <a:ext cx="3970134" cy="1"/>
          </a:xfrm>
          <a:prstGeom prst="line">
            <a:avLst/>
          </a:prstGeom>
          <a:ln w="6350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444730" y="5669347"/>
            <a:ext cx="3970134" cy="1"/>
          </a:xfrm>
          <a:prstGeom prst="line">
            <a:avLst/>
          </a:prstGeom>
          <a:ln w="6350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5521224" y="1291156"/>
            <a:ext cx="2551211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1600" b="1" dirty="0" smtClean="0">
                <a:solidFill>
                  <a:srgbClr val="000000"/>
                </a:solidFill>
                <a:latin typeface="Tahoma" charset="0"/>
                <a:ea typeface="MS PGothic" charset="0"/>
                <a:cs typeface="MS PGothic" charset="0"/>
              </a:rPr>
              <a:t>13 Sept </a:t>
            </a:r>
            <a:r>
              <a:rPr lang="en-US" sz="1600" b="1" dirty="0">
                <a:solidFill>
                  <a:srgbClr val="000000"/>
                </a:solidFill>
                <a:latin typeface="Tahoma" charset="0"/>
                <a:ea typeface="MS PGothic" charset="0"/>
                <a:cs typeface="MS PGothic" charset="0"/>
              </a:rPr>
              <a:t>– </a:t>
            </a:r>
            <a:r>
              <a:rPr lang="en-US" sz="1600" b="1" dirty="0" smtClean="0">
                <a:solidFill>
                  <a:srgbClr val="000000"/>
                </a:solidFill>
                <a:latin typeface="Tahoma" charset="0"/>
                <a:ea typeface="MS PGothic" charset="0"/>
                <a:cs typeface="MS PGothic" charset="0"/>
              </a:rPr>
              <a:t>11 Nov 2013</a:t>
            </a:r>
          </a:p>
        </p:txBody>
      </p:sp>
      <p:sp>
        <p:nvSpPr>
          <p:cNvPr id="23" name="TextBox 10"/>
          <p:cNvSpPr txBox="1">
            <a:spLocks noChangeArrowheads="1"/>
          </p:cNvSpPr>
          <p:nvPr/>
        </p:nvSpPr>
        <p:spPr bwMode="auto">
          <a:xfrm>
            <a:off x="1831942" y="3910298"/>
            <a:ext cx="1107162" cy="46166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2400" b="1" dirty="0">
                <a:solidFill>
                  <a:srgbClr val="009900"/>
                </a:solidFill>
                <a:latin typeface="Arial Black" charset="0"/>
                <a:ea typeface="MS PGothic" charset="0"/>
                <a:cs typeface="MS PGothic" charset="0"/>
              </a:rPr>
              <a:t>Temp</a:t>
            </a:r>
          </a:p>
        </p:txBody>
      </p:sp>
      <p:sp>
        <p:nvSpPr>
          <p:cNvPr id="24" name="TextBox 10"/>
          <p:cNvSpPr txBox="1">
            <a:spLocks noChangeArrowheads="1"/>
          </p:cNvSpPr>
          <p:nvPr/>
        </p:nvSpPr>
        <p:spPr bwMode="auto">
          <a:xfrm>
            <a:off x="7166079" y="3896443"/>
            <a:ext cx="1978427" cy="4616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2400" b="1" dirty="0" smtClean="0">
                <a:solidFill>
                  <a:srgbClr val="009900"/>
                </a:solidFill>
                <a:latin typeface="Arial Black" charset="0"/>
                <a:ea typeface="MS PGothic" charset="0"/>
                <a:cs typeface="MS PGothic" charset="0"/>
              </a:rPr>
              <a:t> Dew point</a:t>
            </a:r>
            <a:endParaRPr lang="en-US" sz="2000" b="1" dirty="0">
              <a:solidFill>
                <a:srgbClr val="009900"/>
              </a:solidFill>
              <a:latin typeface="Arial Black" charset="0"/>
              <a:ea typeface="MS PGothic" charset="0"/>
              <a:cs typeface="MS PGothic" charset="0"/>
            </a:endParaRPr>
          </a:p>
        </p:txBody>
      </p:sp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225681" y="5329254"/>
            <a:ext cx="1502713" cy="40011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ial Black" pitchFamily="34" charset="0"/>
                <a:ea typeface="MS PGothic" charset="0"/>
                <a:cs typeface="MS PGothic" charset="0"/>
              </a:rPr>
              <a:t>Warm</a:t>
            </a:r>
            <a:endParaRPr lang="en-US" sz="2000" b="1" dirty="0">
              <a:solidFill>
                <a:srgbClr val="FF0000"/>
              </a:solidFill>
              <a:latin typeface="Arial Black" pitchFamily="34" charset="0"/>
              <a:ea typeface="MS PGothic" charset="0"/>
              <a:cs typeface="MS PGothic" charset="0"/>
            </a:endParaRPr>
          </a:p>
        </p:txBody>
      </p:sp>
      <p:sp>
        <p:nvSpPr>
          <p:cNvPr id="33" name="Text Box 4"/>
          <p:cNvSpPr txBox="1">
            <a:spLocks noChangeArrowheads="1"/>
          </p:cNvSpPr>
          <p:nvPr/>
        </p:nvSpPr>
        <p:spPr bwMode="auto">
          <a:xfrm>
            <a:off x="492385" y="5610246"/>
            <a:ext cx="1127613" cy="40011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000" b="1" dirty="0" smtClean="0">
                <a:solidFill>
                  <a:srgbClr val="0000CC"/>
                </a:solidFill>
                <a:latin typeface="Arial Black" pitchFamily="34" charset="0"/>
                <a:ea typeface="MS PGothic" charset="0"/>
                <a:cs typeface="MS PGothic" charset="0"/>
              </a:rPr>
              <a:t>Cool</a:t>
            </a:r>
            <a:endParaRPr lang="en-US" sz="2000" b="1" dirty="0">
              <a:solidFill>
                <a:srgbClr val="0000CC"/>
              </a:solidFill>
              <a:latin typeface="Arial Black" pitchFamily="34" charset="0"/>
              <a:ea typeface="MS PGothic" charset="0"/>
              <a:cs typeface="MS PGothic" charset="0"/>
            </a:endParaRP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7689934" y="4743400"/>
            <a:ext cx="1502713" cy="40011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en-US" sz="2000" b="1" dirty="0" smtClean="0">
                <a:solidFill>
                  <a:srgbClr val="00B050"/>
                </a:solidFill>
                <a:latin typeface="Arial Black" pitchFamily="34" charset="0"/>
                <a:ea typeface="MS PGothic" charset="0"/>
                <a:cs typeface="MS PGothic" charset="0"/>
              </a:rPr>
              <a:t>Moist</a:t>
            </a:r>
            <a:endParaRPr lang="en-US" sz="2000" b="1" dirty="0">
              <a:solidFill>
                <a:srgbClr val="00B050"/>
              </a:solidFill>
              <a:latin typeface="Arial Black" pitchFamily="34" charset="0"/>
              <a:ea typeface="MS PGothic" charset="0"/>
              <a:cs typeface="MS PGothic" charset="0"/>
            </a:endParaRPr>
          </a:p>
        </p:txBody>
      </p:sp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8013790" y="5024392"/>
            <a:ext cx="1178857" cy="40011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en-US" sz="2000" b="1" dirty="0" smtClean="0">
                <a:solidFill>
                  <a:srgbClr val="CC6600"/>
                </a:solidFill>
                <a:latin typeface="Arial Black" pitchFamily="34" charset="0"/>
                <a:ea typeface="MS PGothic" charset="0"/>
                <a:cs typeface="MS PGothic" charset="0"/>
              </a:rPr>
              <a:t>Dry</a:t>
            </a:r>
            <a:endParaRPr lang="en-US" sz="2000" b="1" dirty="0">
              <a:solidFill>
                <a:srgbClr val="CC6600"/>
              </a:solidFill>
              <a:latin typeface="Arial Black" pitchFamily="34" charset="0"/>
              <a:ea typeface="MS PGothic" charset="0"/>
              <a:cs typeface="MS PGothic" charset="0"/>
            </a:endParaRPr>
          </a:p>
        </p:txBody>
      </p:sp>
      <p:sp>
        <p:nvSpPr>
          <p:cNvPr id="38" name="Text Box 4"/>
          <p:cNvSpPr txBox="1">
            <a:spLocks noChangeArrowheads="1"/>
          </p:cNvSpPr>
          <p:nvPr/>
        </p:nvSpPr>
        <p:spPr bwMode="auto">
          <a:xfrm>
            <a:off x="3216204" y="6519446"/>
            <a:ext cx="1323355" cy="33855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600" b="1" dirty="0" smtClean="0">
                <a:solidFill>
                  <a:srgbClr val="FF9900"/>
                </a:solidFill>
                <a:latin typeface="Arial Black" pitchFamily="34" charset="0"/>
                <a:ea typeface="MS PGothic" charset="0"/>
                <a:cs typeface="MS PGothic" charset="0"/>
              </a:rPr>
              <a:t>Afternoon</a:t>
            </a:r>
            <a:endParaRPr lang="en-US" sz="1600" b="1" dirty="0">
              <a:solidFill>
                <a:srgbClr val="FF9900"/>
              </a:solidFill>
              <a:latin typeface="Arial Black" pitchFamily="34" charset="0"/>
              <a:ea typeface="MS PGothic" charset="0"/>
              <a:cs typeface="MS PGothic" charset="0"/>
            </a:endParaRPr>
          </a:p>
        </p:txBody>
      </p:sp>
      <p:sp>
        <p:nvSpPr>
          <p:cNvPr id="39" name="Text Box 4"/>
          <p:cNvSpPr txBox="1">
            <a:spLocks noChangeArrowheads="1"/>
          </p:cNvSpPr>
          <p:nvPr/>
        </p:nvSpPr>
        <p:spPr bwMode="auto">
          <a:xfrm>
            <a:off x="2150350" y="6516124"/>
            <a:ext cx="1323355" cy="33855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600" b="1" dirty="0" smtClean="0">
                <a:solidFill>
                  <a:srgbClr val="FF0000"/>
                </a:solidFill>
                <a:latin typeface="Arial Black" pitchFamily="34" charset="0"/>
                <a:ea typeface="MS PGothic" charset="0"/>
                <a:cs typeface="MS PGothic" charset="0"/>
              </a:rPr>
              <a:t>Morning</a:t>
            </a:r>
            <a:endParaRPr lang="en-US" sz="1600" b="1" dirty="0">
              <a:solidFill>
                <a:srgbClr val="FF0000"/>
              </a:solidFill>
              <a:latin typeface="Arial Black" pitchFamily="34" charset="0"/>
              <a:ea typeface="MS PGothic" charset="0"/>
              <a:cs typeface="MS PGothic" charset="0"/>
            </a:endParaRPr>
          </a:p>
        </p:txBody>
      </p:sp>
      <p:sp>
        <p:nvSpPr>
          <p:cNvPr id="40" name="Text Box 4"/>
          <p:cNvSpPr txBox="1">
            <a:spLocks noChangeArrowheads="1"/>
          </p:cNvSpPr>
          <p:nvPr/>
        </p:nvSpPr>
        <p:spPr bwMode="auto">
          <a:xfrm>
            <a:off x="6072244" y="6522768"/>
            <a:ext cx="841191" cy="33855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600" b="1" dirty="0" smtClean="0">
                <a:latin typeface="Arial Black" pitchFamily="34" charset="0"/>
                <a:ea typeface="MS PGothic" charset="0"/>
                <a:cs typeface="MS PGothic" charset="0"/>
              </a:rPr>
              <a:t>Night</a:t>
            </a:r>
            <a:endParaRPr lang="en-US" sz="1600" b="1" dirty="0">
              <a:latin typeface="Arial Black" pitchFamily="34" charset="0"/>
              <a:ea typeface="MS PGothic" charset="0"/>
              <a:cs typeface="MS PGothic" charset="0"/>
            </a:endParaRPr>
          </a:p>
        </p:txBody>
      </p:sp>
      <p:sp>
        <p:nvSpPr>
          <p:cNvPr id="41" name="Text Box 4"/>
          <p:cNvSpPr txBox="1">
            <a:spLocks noChangeArrowheads="1"/>
          </p:cNvSpPr>
          <p:nvPr/>
        </p:nvSpPr>
        <p:spPr bwMode="auto">
          <a:xfrm>
            <a:off x="7869292" y="6522768"/>
            <a:ext cx="1323355" cy="33855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600" b="1" dirty="0" smtClean="0">
                <a:solidFill>
                  <a:srgbClr val="FF9900"/>
                </a:solidFill>
                <a:latin typeface="Arial Black" pitchFamily="34" charset="0"/>
                <a:ea typeface="MS PGothic" charset="0"/>
                <a:cs typeface="MS PGothic" charset="0"/>
              </a:rPr>
              <a:t>Afternoon</a:t>
            </a:r>
            <a:endParaRPr lang="en-US" sz="1600" b="1" dirty="0">
              <a:solidFill>
                <a:srgbClr val="FF9900"/>
              </a:solidFill>
              <a:latin typeface="Arial Black" pitchFamily="34" charset="0"/>
              <a:ea typeface="MS PGothic" charset="0"/>
              <a:cs typeface="MS PGothic" charset="0"/>
            </a:endParaRPr>
          </a:p>
        </p:txBody>
      </p:sp>
      <p:sp>
        <p:nvSpPr>
          <p:cNvPr id="42" name="Text Box 4"/>
          <p:cNvSpPr txBox="1">
            <a:spLocks noChangeArrowheads="1"/>
          </p:cNvSpPr>
          <p:nvPr/>
        </p:nvSpPr>
        <p:spPr bwMode="auto">
          <a:xfrm>
            <a:off x="6803438" y="6519446"/>
            <a:ext cx="1323355" cy="33855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600" b="1" dirty="0" smtClean="0">
                <a:solidFill>
                  <a:srgbClr val="FF0000"/>
                </a:solidFill>
                <a:latin typeface="Arial Black" pitchFamily="34" charset="0"/>
                <a:ea typeface="MS PGothic" charset="0"/>
                <a:cs typeface="MS PGothic" charset="0"/>
              </a:rPr>
              <a:t>Morning</a:t>
            </a:r>
            <a:endParaRPr lang="en-US" sz="1600" b="1" dirty="0">
              <a:solidFill>
                <a:srgbClr val="FF0000"/>
              </a:solidFill>
              <a:latin typeface="Arial Black" pitchFamily="34" charset="0"/>
              <a:ea typeface="MS PGothic" charset="0"/>
              <a:cs typeface="MS PGothic" charset="0"/>
            </a:endParaRPr>
          </a:p>
        </p:txBody>
      </p:sp>
      <p:sp>
        <p:nvSpPr>
          <p:cNvPr id="43" name="Text Box 4"/>
          <p:cNvSpPr txBox="1">
            <a:spLocks noChangeArrowheads="1"/>
          </p:cNvSpPr>
          <p:nvPr/>
        </p:nvSpPr>
        <p:spPr bwMode="auto">
          <a:xfrm>
            <a:off x="5091737" y="6505286"/>
            <a:ext cx="1127613" cy="33855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ea typeface="MS PGothic" charset="0"/>
                <a:cs typeface="MS PGothic" charset="0"/>
              </a:rPr>
              <a:t>Evening</a:t>
            </a:r>
            <a:endParaRPr lang="en-US" sz="1600" b="1" dirty="0">
              <a:solidFill>
                <a:schemeClr val="accent6">
                  <a:lumMod val="50000"/>
                </a:schemeClr>
              </a:solidFill>
              <a:latin typeface="Arial Black" pitchFamily="34" charset="0"/>
              <a:ea typeface="MS PGothic" charset="0"/>
              <a:cs typeface="MS PGothic" charset="0"/>
            </a:endParaRPr>
          </a:p>
        </p:txBody>
      </p:sp>
      <p:sp>
        <p:nvSpPr>
          <p:cNvPr id="44" name="Text Box 4"/>
          <p:cNvSpPr txBox="1">
            <a:spLocks noChangeArrowheads="1"/>
          </p:cNvSpPr>
          <p:nvPr/>
        </p:nvSpPr>
        <p:spPr bwMode="auto">
          <a:xfrm>
            <a:off x="1445182" y="6519922"/>
            <a:ext cx="841191" cy="33855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600" b="1" dirty="0" smtClean="0">
                <a:latin typeface="Arial Black" pitchFamily="34" charset="0"/>
                <a:ea typeface="MS PGothic" charset="0"/>
                <a:cs typeface="MS PGothic" charset="0"/>
              </a:rPr>
              <a:t>Night</a:t>
            </a:r>
            <a:endParaRPr lang="en-US" sz="1600" b="1" dirty="0">
              <a:latin typeface="Arial Black" pitchFamily="34" charset="0"/>
              <a:ea typeface="MS PGothic" charset="0"/>
              <a:cs typeface="MS PGothic" charset="0"/>
            </a:endParaRPr>
          </a:p>
        </p:txBody>
      </p:sp>
      <p:sp>
        <p:nvSpPr>
          <p:cNvPr id="45" name="Text Box 4"/>
          <p:cNvSpPr txBox="1">
            <a:spLocks noChangeArrowheads="1"/>
          </p:cNvSpPr>
          <p:nvPr/>
        </p:nvSpPr>
        <p:spPr bwMode="auto">
          <a:xfrm>
            <a:off x="464675" y="6502440"/>
            <a:ext cx="1127613" cy="33855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ea typeface="MS PGothic" charset="0"/>
                <a:cs typeface="MS PGothic" charset="0"/>
              </a:rPr>
              <a:t>Evening</a:t>
            </a:r>
            <a:endParaRPr lang="en-US" sz="1600" b="1" dirty="0">
              <a:solidFill>
                <a:schemeClr val="accent6">
                  <a:lumMod val="50000"/>
                </a:schemeClr>
              </a:solidFill>
              <a:latin typeface="Arial Black" pitchFamily="34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379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3-11-11 at 11.11.1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965"/>
          <a:stretch>
            <a:fillRect/>
          </a:stretch>
        </p:blipFill>
        <p:spPr>
          <a:xfrm>
            <a:off x="4227377" y="3258356"/>
            <a:ext cx="4859687" cy="3304918"/>
          </a:xfrm>
          <a:prstGeom prst="rect">
            <a:avLst/>
          </a:prstGeom>
        </p:spPr>
      </p:pic>
      <p:pic>
        <p:nvPicPr>
          <p:cNvPr id="5" name="Picture 4" descr="Screen Shot 2013-11-11 at 11.11.3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603" r="4881" b="3151"/>
          <a:stretch>
            <a:fillRect/>
          </a:stretch>
        </p:blipFill>
        <p:spPr>
          <a:xfrm>
            <a:off x="0" y="887790"/>
            <a:ext cx="4330141" cy="29705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57331" y="1084474"/>
            <a:ext cx="3650986" cy="1015663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2000" kern="0" dirty="0" smtClean="0">
                <a:solidFill>
                  <a:srgbClr val="000000"/>
                </a:solidFill>
                <a:cs typeface="Arial"/>
                <a:sym typeface="Arial"/>
              </a:rPr>
              <a:t>RAPv2 has lower </a:t>
            </a:r>
            <a:r>
              <a:rPr lang="en-US" sz="2000" b="1" kern="0" dirty="0" smtClean="0">
                <a:solidFill>
                  <a:srgbClr val="000000"/>
                </a:solidFill>
                <a:cs typeface="Arial"/>
                <a:sym typeface="Arial"/>
              </a:rPr>
              <a:t>RMS</a:t>
            </a:r>
            <a:r>
              <a:rPr lang="en-US" sz="2000" kern="0" dirty="0" smtClean="0">
                <a:solidFill>
                  <a:srgbClr val="000000"/>
                </a:solidFill>
                <a:cs typeface="Arial"/>
                <a:sym typeface="Arial"/>
              </a:rPr>
              <a:t> vector 10m wind errors than RAPv1 at all times of day.</a:t>
            </a:r>
            <a:endParaRPr lang="en-US" sz="20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0390" y="4503510"/>
            <a:ext cx="3513899" cy="15696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2400" b="1" kern="0" dirty="0">
                <a:solidFill>
                  <a:srgbClr val="000000"/>
                </a:solidFill>
                <a:cs typeface="Arial"/>
                <a:sym typeface="Arial"/>
              </a:rPr>
              <a:t>6</a:t>
            </a:r>
            <a:r>
              <a:rPr lang="en-US" sz="2400" b="1" kern="0" dirty="0" smtClean="0">
                <a:solidFill>
                  <a:srgbClr val="000000"/>
                </a:solidFill>
                <a:cs typeface="Arial"/>
                <a:sym typeface="Arial"/>
              </a:rPr>
              <a:t>h</a:t>
            </a:r>
            <a:r>
              <a:rPr lang="en-US" sz="2400" kern="0" dirty="0" smtClean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b="1" u="sng" kern="0" dirty="0" smtClean="0">
                <a:solidFill>
                  <a:srgbClr val="000000"/>
                </a:solidFill>
                <a:cs typeface="Arial"/>
                <a:sym typeface="Arial"/>
              </a:rPr>
              <a:t>10m wind</a:t>
            </a:r>
            <a:r>
              <a:rPr lang="en-US" sz="2400" kern="0" dirty="0" smtClean="0">
                <a:solidFill>
                  <a:srgbClr val="000000"/>
                </a:solidFill>
                <a:cs typeface="Arial"/>
                <a:sym typeface="Arial"/>
              </a:rPr>
              <a:t> forecasts</a:t>
            </a:r>
          </a:p>
          <a:p>
            <a:pPr defTabSz="914400"/>
            <a:r>
              <a:rPr lang="en-US" sz="2400" kern="0" dirty="0" smtClean="0">
                <a:solidFill>
                  <a:srgbClr val="000000"/>
                </a:solidFill>
                <a:cs typeface="Arial"/>
                <a:sym typeface="Arial"/>
              </a:rPr>
              <a:t>Eastern/Central US</a:t>
            </a:r>
          </a:p>
          <a:p>
            <a:pPr defTabSz="914400"/>
            <a:r>
              <a:rPr lang="en-US" sz="2400" kern="0" dirty="0" smtClean="0">
                <a:solidFill>
                  <a:srgbClr val="000000"/>
                </a:solidFill>
                <a:cs typeface="Arial"/>
                <a:sym typeface="Arial"/>
              </a:rPr>
              <a:t>12 Sept – 11 Nov 2013</a:t>
            </a:r>
          </a:p>
          <a:p>
            <a:pPr defTabSz="914400"/>
            <a:r>
              <a:rPr lang="en-US" sz="2400" b="1" kern="0" dirty="0" smtClean="0">
                <a:solidFill>
                  <a:srgbClr val="FF0000"/>
                </a:solidFill>
                <a:cs typeface="Arial"/>
                <a:sym typeface="Arial"/>
              </a:rPr>
              <a:t>RAPv1</a:t>
            </a:r>
            <a:r>
              <a:rPr lang="en-US" sz="2400" kern="0" dirty="0" smtClean="0">
                <a:solidFill>
                  <a:srgbClr val="000000"/>
                </a:solidFill>
                <a:cs typeface="Arial"/>
                <a:sym typeface="Arial"/>
              </a:rPr>
              <a:t> vs. </a:t>
            </a:r>
            <a:r>
              <a:rPr lang="en-US" sz="2400" b="1" kern="0" dirty="0" smtClean="0">
                <a:solidFill>
                  <a:srgbClr val="0000FF"/>
                </a:solidFill>
                <a:cs typeface="Arial"/>
                <a:sym typeface="Arial"/>
              </a:rPr>
              <a:t>RAPv2</a:t>
            </a:r>
            <a:endParaRPr lang="en-US" sz="2400" b="1" kern="0" dirty="0">
              <a:solidFill>
                <a:srgbClr val="0000FF"/>
              </a:solidFill>
              <a:cs typeface="Arial"/>
              <a:sym typeface="Arial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4074289" y="1428819"/>
            <a:ext cx="1083042" cy="163487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157331" y="2185323"/>
            <a:ext cx="3650986" cy="83099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1600" kern="0" dirty="0" smtClean="0">
                <a:solidFill>
                  <a:srgbClr val="000000"/>
                </a:solidFill>
                <a:cs typeface="Arial"/>
                <a:sym typeface="Arial"/>
              </a:rPr>
              <a:t>RAPv2 has lower (better) positive 10m wind speed  </a:t>
            </a:r>
            <a:r>
              <a:rPr lang="en-US" sz="1600" b="1" kern="0" dirty="0" smtClean="0">
                <a:solidFill>
                  <a:srgbClr val="000000"/>
                </a:solidFill>
                <a:cs typeface="Arial"/>
                <a:sym typeface="Arial"/>
              </a:rPr>
              <a:t>bias (F-O)</a:t>
            </a:r>
            <a:r>
              <a:rPr lang="en-US" sz="1600" kern="0" dirty="0" smtClean="0">
                <a:solidFill>
                  <a:srgbClr val="000000"/>
                </a:solidFill>
                <a:cs typeface="Arial"/>
                <a:sym typeface="Arial"/>
              </a:rPr>
              <a:t> than RAPv1</a:t>
            </a:r>
            <a:r>
              <a:rPr lang="en-US" sz="16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1600" kern="0" dirty="0" smtClean="0">
                <a:solidFill>
                  <a:srgbClr val="000000"/>
                </a:solidFill>
                <a:cs typeface="Arial"/>
                <a:sym typeface="Arial"/>
              </a:rPr>
              <a:t>at all times of day</a:t>
            </a:r>
            <a:endParaRPr lang="en-US" sz="16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835932" y="3016320"/>
            <a:ext cx="158718" cy="616702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Juice_dr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00" r="27000" b="88000"/>
          <a:stretch>
            <a:fillRect/>
          </a:stretch>
        </p:blipFill>
        <p:spPr bwMode="auto">
          <a:xfrm>
            <a:off x="0" y="0"/>
            <a:ext cx="9151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Juice_dro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9178" b="1334"/>
          <a:stretch>
            <a:fillRect/>
          </a:stretch>
        </p:blipFill>
        <p:spPr bwMode="auto">
          <a:xfrm>
            <a:off x="0" y="0"/>
            <a:ext cx="771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4"/>
          <p:cNvSpPr txBox="1">
            <a:spLocks noChangeArrowheads="1"/>
          </p:cNvSpPr>
          <p:nvPr/>
        </p:nvSpPr>
        <p:spPr bwMode="auto">
          <a:xfrm>
            <a:off x="701619" y="-76200"/>
            <a:ext cx="792766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>
              <a:defRPr/>
            </a:pPr>
            <a:r>
              <a:rPr lang="en-US" sz="3200" b="1" kern="0" dirty="0" smtClean="0">
                <a:solidFill>
                  <a:srgbClr val="009900"/>
                </a:solidFill>
                <a:latin typeface="Arial Black"/>
                <a:cs typeface="Arial Black"/>
              </a:rPr>
              <a:t>10m winds</a:t>
            </a:r>
            <a:r>
              <a:rPr lang="en-US" sz="3200" b="1" kern="0" dirty="0" smtClean="0">
                <a:solidFill>
                  <a:srgbClr val="009900"/>
                </a:solidFill>
                <a:latin typeface="Arial Black"/>
                <a:ea typeface="+mn-ea"/>
                <a:cs typeface="Arial Black"/>
              </a:rPr>
              <a:t>:  </a:t>
            </a:r>
            <a:r>
              <a:rPr lang="en-US" sz="3200" b="1" kern="0" dirty="0" smtClean="0">
                <a:solidFill>
                  <a:srgbClr val="0000FF"/>
                </a:solidFill>
                <a:latin typeface="Arial Black"/>
                <a:ea typeface="+mn-ea"/>
                <a:cs typeface="Arial Black"/>
              </a:rPr>
              <a:t>RAPv2</a:t>
            </a:r>
            <a:r>
              <a:rPr lang="en-US" sz="3200" b="1" kern="0" dirty="0" smtClean="0">
                <a:latin typeface="Arial Black"/>
                <a:cs typeface="Arial Black"/>
              </a:rPr>
              <a:t> vs. </a:t>
            </a:r>
            <a:r>
              <a:rPr lang="en-US" sz="3200" b="1" kern="0" dirty="0" err="1" smtClean="0">
                <a:solidFill>
                  <a:srgbClr val="FF0000"/>
                </a:solidFill>
                <a:latin typeface="Arial Black"/>
                <a:cs typeface="Arial Black"/>
              </a:rPr>
              <a:t>oper</a:t>
            </a:r>
            <a:r>
              <a:rPr lang="en-US" sz="3200" b="1" kern="0" dirty="0" smtClean="0">
                <a:solidFill>
                  <a:srgbClr val="FF0000"/>
                </a:solidFill>
                <a:latin typeface="Arial Black"/>
                <a:cs typeface="Arial Black"/>
              </a:rPr>
              <a:t> RAPv1 </a:t>
            </a:r>
            <a:endParaRPr lang="en-US" sz="3200" b="1" kern="0" dirty="0">
              <a:solidFill>
                <a:srgbClr val="0000CC"/>
              </a:solidFill>
              <a:latin typeface="Arial Black"/>
              <a:ea typeface="+mn-ea"/>
              <a:cs typeface="Arial Black"/>
            </a:endParaRPr>
          </a:p>
        </p:txBody>
      </p:sp>
      <p:sp>
        <p:nvSpPr>
          <p:cNvPr id="15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1190542" y="1027195"/>
            <a:ext cx="1524000" cy="46423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defTabSz="457200" eaLnBrk="0" fontAlgn="auto" hangingPunct="0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SzPct val="130000"/>
              <a:defRPr/>
            </a:pPr>
            <a:r>
              <a:rPr lang="en-US" sz="3600" b="1" kern="0" dirty="0" smtClean="0">
                <a:latin typeface="Arial Black" pitchFamily="34" charset="0"/>
                <a:ea typeface="ＭＳ Ｐゴシック" pitchFamily="26" charset="-128"/>
                <a:cs typeface="ＭＳ Ｐゴシック" charset="0"/>
              </a:rPr>
              <a:t>RMS</a:t>
            </a:r>
            <a:endParaRPr lang="en-US" sz="3600" b="1" kern="0" dirty="0">
              <a:latin typeface="Arial Black" pitchFamily="34" charset="0"/>
              <a:ea typeface="ＭＳ Ｐゴシック" pitchFamily="26" charset="-128"/>
              <a:cs typeface="ＭＳ Ｐゴシック" charset="0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7147054" y="3231227"/>
            <a:ext cx="1446593" cy="46423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defTabSz="457200" eaLnBrk="0" fontAlgn="auto" hangingPunct="0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SzPct val="130000"/>
              <a:defRPr/>
            </a:pPr>
            <a:r>
              <a:rPr lang="en-US" sz="3600" b="1" kern="0" dirty="0" smtClean="0">
                <a:latin typeface="Arial Black" pitchFamily="34" charset="0"/>
                <a:ea typeface="ＭＳ Ｐゴシック" pitchFamily="26" charset="-128"/>
                <a:cs typeface="ＭＳ Ｐゴシック" charset="0"/>
              </a:rPr>
              <a:t>Bias</a:t>
            </a:r>
            <a:endParaRPr lang="en-US" sz="3600" b="1" kern="0" dirty="0">
              <a:latin typeface="Arial Black" pitchFamily="34" charset="0"/>
              <a:ea typeface="ＭＳ Ｐゴシック" pitchFamily="26" charset="-128"/>
              <a:cs typeface="ＭＳ Ｐゴシック" charset="0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5698159" y="6356508"/>
            <a:ext cx="841191" cy="33855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600" b="1" dirty="0" smtClean="0">
                <a:latin typeface="Arial Black" pitchFamily="34" charset="0"/>
                <a:ea typeface="MS PGothic" charset="0"/>
                <a:cs typeface="MS PGothic" charset="0"/>
              </a:rPr>
              <a:t>Night</a:t>
            </a:r>
            <a:endParaRPr lang="en-US" sz="1600" b="1" dirty="0">
              <a:latin typeface="Arial Black" pitchFamily="34" charset="0"/>
              <a:ea typeface="MS PGothic" charset="0"/>
              <a:cs typeface="MS PGothic" charset="0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7495207" y="6356508"/>
            <a:ext cx="1323355" cy="33855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600" b="1" dirty="0" smtClean="0">
                <a:solidFill>
                  <a:srgbClr val="FF9900"/>
                </a:solidFill>
                <a:latin typeface="Arial Black" pitchFamily="34" charset="0"/>
                <a:ea typeface="MS PGothic" charset="0"/>
                <a:cs typeface="MS PGothic" charset="0"/>
              </a:rPr>
              <a:t>Afternoon</a:t>
            </a:r>
            <a:endParaRPr lang="en-US" sz="1600" b="1" dirty="0">
              <a:solidFill>
                <a:srgbClr val="FF9900"/>
              </a:solidFill>
              <a:latin typeface="Arial Black" pitchFamily="34" charset="0"/>
              <a:ea typeface="MS PGothic" charset="0"/>
              <a:cs typeface="MS PGothic" charset="0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6429353" y="6353186"/>
            <a:ext cx="1323355" cy="33855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600" b="1" dirty="0" smtClean="0">
                <a:solidFill>
                  <a:srgbClr val="FF0000"/>
                </a:solidFill>
                <a:latin typeface="Arial Black" pitchFamily="34" charset="0"/>
                <a:ea typeface="MS PGothic" charset="0"/>
                <a:cs typeface="MS PGothic" charset="0"/>
              </a:rPr>
              <a:t>Morning</a:t>
            </a:r>
            <a:endParaRPr lang="en-US" sz="1600" b="1" dirty="0">
              <a:solidFill>
                <a:srgbClr val="FF0000"/>
              </a:solidFill>
              <a:latin typeface="Arial Black" pitchFamily="34" charset="0"/>
              <a:ea typeface="MS PGothic" charset="0"/>
              <a:cs typeface="MS PGothic" charset="0"/>
            </a:endParaRP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4717652" y="6339026"/>
            <a:ext cx="1127613" cy="33855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ea typeface="MS PGothic" charset="0"/>
                <a:cs typeface="MS PGothic" charset="0"/>
              </a:rPr>
              <a:t>Evening</a:t>
            </a:r>
            <a:endParaRPr lang="en-US" sz="1600" b="1" dirty="0">
              <a:solidFill>
                <a:schemeClr val="accent6">
                  <a:lumMod val="50000"/>
                </a:schemeClr>
              </a:solidFill>
              <a:latin typeface="Arial Black" pitchFamily="34" charset="0"/>
              <a:ea typeface="MS PGothic" charset="0"/>
              <a:cs typeface="MS PGothic" charset="0"/>
            </a:endParaRP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1231669" y="3726794"/>
            <a:ext cx="841191" cy="33855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600" b="1" dirty="0" smtClean="0">
                <a:latin typeface="Arial Black" pitchFamily="34" charset="0"/>
                <a:ea typeface="MS PGothic" charset="0"/>
                <a:cs typeface="MS PGothic" charset="0"/>
              </a:rPr>
              <a:t>Night</a:t>
            </a:r>
            <a:endParaRPr lang="en-US" sz="1600" b="1" dirty="0">
              <a:latin typeface="Arial Black" pitchFamily="34" charset="0"/>
              <a:ea typeface="MS PGothic" charset="0"/>
              <a:cs typeface="MS PGothic" charset="0"/>
            </a:endParaRP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3028717" y="3726794"/>
            <a:ext cx="1323355" cy="33855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600" b="1" dirty="0" smtClean="0">
                <a:solidFill>
                  <a:srgbClr val="FF9900"/>
                </a:solidFill>
                <a:latin typeface="Arial Black" pitchFamily="34" charset="0"/>
                <a:ea typeface="MS PGothic" charset="0"/>
                <a:cs typeface="MS PGothic" charset="0"/>
              </a:rPr>
              <a:t>Afternoon</a:t>
            </a:r>
            <a:endParaRPr lang="en-US" sz="1600" b="1" dirty="0">
              <a:solidFill>
                <a:srgbClr val="FF9900"/>
              </a:solidFill>
              <a:latin typeface="Arial Black" pitchFamily="34" charset="0"/>
              <a:ea typeface="MS PGothic" charset="0"/>
              <a:cs typeface="MS PGothic" charset="0"/>
            </a:endParaRP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1962863" y="3723472"/>
            <a:ext cx="1323355" cy="33855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600" b="1" dirty="0" smtClean="0">
                <a:solidFill>
                  <a:srgbClr val="FF0000"/>
                </a:solidFill>
                <a:latin typeface="Arial Black" pitchFamily="34" charset="0"/>
                <a:ea typeface="MS PGothic" charset="0"/>
                <a:cs typeface="MS PGothic" charset="0"/>
              </a:rPr>
              <a:t>Morning</a:t>
            </a:r>
            <a:endParaRPr lang="en-US" sz="1600" b="1" dirty="0">
              <a:solidFill>
                <a:srgbClr val="FF0000"/>
              </a:solidFill>
              <a:latin typeface="Arial Black" pitchFamily="34" charset="0"/>
              <a:ea typeface="MS PGothic" charset="0"/>
              <a:cs typeface="MS PGothic" charset="0"/>
            </a:endParaRPr>
          </a:p>
        </p:txBody>
      </p: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251162" y="3709312"/>
            <a:ext cx="1127613" cy="33855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ea typeface="MS PGothic" charset="0"/>
                <a:cs typeface="MS PGothic" charset="0"/>
              </a:rPr>
              <a:t>Evening</a:t>
            </a:r>
            <a:endParaRPr lang="en-US" sz="1600" b="1" dirty="0">
              <a:solidFill>
                <a:schemeClr val="accent6">
                  <a:lumMod val="50000"/>
                </a:schemeClr>
              </a:solidFill>
              <a:latin typeface="Arial Black" pitchFamily="34" charset="0"/>
              <a:ea typeface="MS PGothic" charset="0"/>
              <a:cs typeface="MS PGothic" charset="0"/>
            </a:endParaRPr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4666907" y="5545305"/>
            <a:ext cx="2356715" cy="40011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MS PGothic" charset="0"/>
                <a:cs typeface="MS PGothic" charset="0"/>
              </a:rPr>
              <a:t>Too strong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Arial Black" pitchFamily="34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804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11-11 at 12.05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687" r="20851" b="9515"/>
          <a:stretch>
            <a:fillRect/>
          </a:stretch>
        </p:blipFill>
        <p:spPr>
          <a:xfrm>
            <a:off x="216287" y="1050607"/>
            <a:ext cx="4412881" cy="22121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3641" y="2936732"/>
            <a:ext cx="4802073" cy="43387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914400">
              <a:lnSpc>
                <a:spcPts val="1300"/>
              </a:lnSpc>
            </a:pPr>
            <a:r>
              <a:rPr lang="en-US" sz="1400" b="1" kern="0" dirty="0" smtClean="0">
                <a:solidFill>
                  <a:srgbClr val="000000"/>
                </a:solidFill>
                <a:cs typeface="Arial"/>
                <a:sym typeface="Arial"/>
              </a:rPr>
              <a:t>   |            |                |              |              |               |             |                       </a:t>
            </a:r>
          </a:p>
          <a:p>
            <a:pPr defTabSz="914400">
              <a:lnSpc>
                <a:spcPts val="1300"/>
              </a:lnSpc>
            </a:pPr>
            <a:r>
              <a:rPr lang="en-US" sz="1400" b="1" kern="0" dirty="0" smtClean="0">
                <a:solidFill>
                  <a:srgbClr val="000000"/>
                </a:solidFill>
                <a:cs typeface="Arial"/>
                <a:sym typeface="Arial"/>
              </a:rPr>
              <a:t>0.01      0.10         0.25           0.5       1.0 (in)        1.5        2.0    </a:t>
            </a:r>
            <a:endParaRPr lang="en-US" sz="1400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" name="Picture 3" descr="Screen Shot 2013-11-11 at 12.05.4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603" r="21965"/>
          <a:stretch>
            <a:fillRect/>
          </a:stretch>
        </p:blipFill>
        <p:spPr>
          <a:xfrm>
            <a:off x="268106" y="3698309"/>
            <a:ext cx="4443286" cy="2978286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849014" y="5320667"/>
            <a:ext cx="3862378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21"/>
          <p:cNvSpPr txBox="1">
            <a:spLocks noChangeArrowheads="1"/>
          </p:cNvSpPr>
          <p:nvPr/>
        </p:nvSpPr>
        <p:spPr bwMode="auto">
          <a:xfrm>
            <a:off x="6114471" y="3450167"/>
            <a:ext cx="253319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00000"/>
                </a:solidFill>
                <a:ea typeface="MS PGothic" pitchFamily="34" charset="-128"/>
              </a:rPr>
              <a:t>2 x 12h </a:t>
            </a:r>
            <a:r>
              <a:rPr lang="en-US" sz="2800" b="1" dirty="0" err="1">
                <a:solidFill>
                  <a:srgbClr val="000000"/>
                </a:solidFill>
                <a:ea typeface="MS PGothic" pitchFamily="34" charset="-128"/>
              </a:rPr>
              <a:t>fcst</a:t>
            </a:r>
            <a:endParaRPr lang="en-US" sz="2800" b="1" dirty="0">
              <a:solidFill>
                <a:srgbClr val="000000"/>
              </a:solidFill>
              <a:ea typeface="MS PGothic" pitchFamily="34" charset="-128"/>
            </a:endParaRPr>
          </a:p>
          <a:p>
            <a:pPr algn="ctr">
              <a:defRPr/>
            </a:pPr>
            <a:r>
              <a:rPr lang="en-US" sz="2800" b="1" dirty="0" smtClean="0">
                <a:solidFill>
                  <a:srgbClr val="000000"/>
                </a:solidFill>
                <a:ea typeface="MS PGothic" pitchFamily="34" charset="-128"/>
              </a:rPr>
              <a:t>13 Oct – 11 Nov</a:t>
            </a:r>
            <a:endParaRPr lang="en-US" sz="2800" b="1" dirty="0">
              <a:solidFill>
                <a:srgbClr val="000000"/>
              </a:solidFill>
              <a:ea typeface="MS PGothic" pitchFamily="34" charset="-128"/>
            </a:endParaRPr>
          </a:p>
          <a:p>
            <a:pPr algn="ctr">
              <a:defRPr/>
            </a:pPr>
            <a:r>
              <a:rPr lang="en-US" sz="2800" b="1" dirty="0" smtClean="0">
                <a:solidFill>
                  <a:srgbClr val="000000"/>
                </a:solidFill>
                <a:ea typeface="MS PGothic" pitchFamily="34" charset="-128"/>
              </a:rPr>
              <a:t>2013</a:t>
            </a:r>
            <a:endParaRPr lang="en-US" sz="2800" b="1" dirty="0">
              <a:solidFill>
                <a:srgbClr val="000000"/>
              </a:solidFill>
              <a:ea typeface="MS PGothic" pitchFamily="34" charset="-128"/>
            </a:endParaRPr>
          </a:p>
          <a:p>
            <a:pPr algn="ctr">
              <a:defRPr/>
            </a:pPr>
            <a:endParaRPr lang="en-US" sz="2800" b="1" dirty="0">
              <a:solidFill>
                <a:srgbClr val="000000"/>
              </a:solidFill>
              <a:ea typeface="MS PGothic" pitchFamily="34" charset="-128"/>
            </a:endParaRPr>
          </a:p>
          <a:p>
            <a:pPr algn="ctr">
              <a:defRPr/>
            </a:pPr>
            <a:r>
              <a:rPr lang="en-US" sz="2800" b="1" dirty="0">
                <a:solidFill>
                  <a:srgbClr val="000000"/>
                </a:solidFill>
                <a:ea typeface="MS PGothic" pitchFamily="34" charset="-128"/>
              </a:rPr>
              <a:t>Interpolated</a:t>
            </a:r>
          </a:p>
          <a:p>
            <a:pPr algn="ctr">
              <a:defRPr/>
            </a:pPr>
            <a:r>
              <a:rPr lang="en-US" sz="2800" b="1" dirty="0">
                <a:solidFill>
                  <a:srgbClr val="000000"/>
                </a:solidFill>
                <a:ea typeface="MS PGothic" pitchFamily="34" charset="-128"/>
              </a:rPr>
              <a:t>to </a:t>
            </a:r>
            <a:r>
              <a:rPr lang="en-US" sz="2800" b="1" dirty="0" smtClean="0">
                <a:solidFill>
                  <a:srgbClr val="000000"/>
                </a:solidFill>
                <a:ea typeface="MS PGothic" pitchFamily="34" charset="-128"/>
              </a:rPr>
              <a:t>40-km </a:t>
            </a:r>
            <a:r>
              <a:rPr lang="en-US" sz="2800" b="1" dirty="0">
                <a:solidFill>
                  <a:srgbClr val="000000"/>
                </a:solidFill>
                <a:ea typeface="MS PGothic" pitchFamily="34" charset="-128"/>
              </a:rPr>
              <a:t>grid </a:t>
            </a:r>
          </a:p>
        </p:txBody>
      </p:sp>
      <p:sp>
        <p:nvSpPr>
          <p:cNvPr id="13" name="Rectangle 6"/>
          <p:cNvSpPr txBox="1">
            <a:spLocks/>
          </p:cNvSpPr>
          <p:nvPr/>
        </p:nvSpPr>
        <p:spPr bwMode="auto">
          <a:xfrm>
            <a:off x="5710433" y="1087967"/>
            <a:ext cx="293722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ts val="3000"/>
              </a:lnSpc>
            </a:pPr>
            <a:r>
              <a:rPr lang="en-US" sz="2800" b="1" dirty="0" smtClean="0">
                <a:solidFill>
                  <a:srgbClr val="0000FF"/>
                </a:solidFill>
                <a:latin typeface="Arial Black" charset="0"/>
                <a:ea typeface="MS PGothic" charset="0"/>
                <a:cs typeface="MS PGothic" charset="0"/>
              </a:rPr>
              <a:t>RAPv2</a:t>
            </a:r>
            <a:endParaRPr lang="en-US" sz="2800" b="1" dirty="0">
              <a:solidFill>
                <a:srgbClr val="0000FF"/>
              </a:solidFill>
              <a:latin typeface="Arial Black" charset="0"/>
              <a:ea typeface="MS PGothic" charset="0"/>
              <a:cs typeface="MS PGothic" charset="0"/>
            </a:endParaRPr>
          </a:p>
          <a:p>
            <a:pPr algn="ctr" eaLnBrk="1" hangingPunct="1">
              <a:lnSpc>
                <a:spcPts val="3000"/>
              </a:lnSpc>
            </a:pPr>
            <a:r>
              <a:rPr lang="en-US" sz="2800" b="1" dirty="0">
                <a:solidFill>
                  <a:srgbClr val="000000"/>
                </a:solidFill>
                <a:latin typeface="Arial Black" charset="0"/>
                <a:ea typeface="MS PGothic" charset="0"/>
                <a:cs typeface="MS PGothic" charset="0"/>
              </a:rPr>
              <a:t>vs.  </a:t>
            </a:r>
          </a:p>
          <a:p>
            <a:pPr algn="ctr" eaLnBrk="1" hangingPunct="1">
              <a:lnSpc>
                <a:spcPts val="3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Arial Black" charset="0"/>
                <a:ea typeface="MS PGothic" charset="0"/>
                <a:cs typeface="MS PGothic" charset="0"/>
              </a:rPr>
              <a:t>RAPv1</a:t>
            </a:r>
            <a:endParaRPr lang="en-US" sz="2800" b="1" dirty="0">
              <a:solidFill>
                <a:srgbClr val="0000FF"/>
              </a:solidFill>
              <a:latin typeface="Arial Black" charset="0"/>
              <a:ea typeface="MS PGothic" charset="0"/>
              <a:cs typeface="MS PGothic" charset="0"/>
            </a:endParaRPr>
          </a:p>
          <a:p>
            <a:pPr algn="ctr" eaLnBrk="1" hangingPunct="1">
              <a:lnSpc>
                <a:spcPts val="3000"/>
              </a:lnSpc>
            </a:pPr>
            <a:r>
              <a:rPr lang="en-US" sz="2800" b="1" dirty="0">
                <a:solidFill>
                  <a:srgbClr val="000000"/>
                </a:solidFill>
                <a:latin typeface="Arial Black" charset="0"/>
                <a:ea typeface="MS PGothic" charset="0"/>
                <a:cs typeface="MS PGothic" charset="0"/>
              </a:rPr>
              <a:t>24-</a:t>
            </a:r>
            <a:r>
              <a:rPr lang="en-US" sz="2800" b="1" dirty="0" smtClean="0">
                <a:solidFill>
                  <a:srgbClr val="000000"/>
                </a:solidFill>
                <a:latin typeface="Arial Black" charset="0"/>
                <a:ea typeface="MS PGothic" charset="0"/>
                <a:cs typeface="MS PGothic" charset="0"/>
              </a:rPr>
              <a:t>h </a:t>
            </a:r>
            <a:r>
              <a:rPr lang="en-US" sz="2800" b="1" dirty="0" err="1" smtClean="0">
                <a:solidFill>
                  <a:srgbClr val="000000"/>
                </a:solidFill>
                <a:latin typeface="Arial Black" charset="0"/>
                <a:ea typeface="MS PGothic" charset="0"/>
                <a:cs typeface="MS PGothic" charset="0"/>
              </a:rPr>
              <a:t>precip</a:t>
            </a:r>
            <a:r>
              <a:rPr lang="en-US" sz="2800" b="1" dirty="0">
                <a:solidFill>
                  <a:srgbClr val="000000"/>
                </a:solidFill>
                <a:latin typeface="Arial Black" charset="0"/>
                <a:ea typeface="MS PGothic" charset="0"/>
                <a:cs typeface="MS PGothic" charset="0"/>
              </a:rPr>
              <a:t>.</a:t>
            </a:r>
          </a:p>
          <a:p>
            <a:pPr algn="ctr" eaLnBrk="1" hangingPunct="1">
              <a:lnSpc>
                <a:spcPts val="3000"/>
              </a:lnSpc>
            </a:pPr>
            <a:r>
              <a:rPr lang="en-US" sz="2800" b="1" dirty="0" smtClean="0">
                <a:solidFill>
                  <a:srgbClr val="000000"/>
                </a:solidFill>
                <a:latin typeface="Arial Black" charset="0"/>
                <a:ea typeface="MS PGothic" charset="0"/>
                <a:cs typeface="MS PGothic" charset="0"/>
              </a:rPr>
              <a:t>verification</a:t>
            </a:r>
            <a:endParaRPr lang="en-US" sz="2800" b="1" dirty="0">
              <a:solidFill>
                <a:srgbClr val="000000"/>
              </a:solidFill>
              <a:latin typeface="Arial Black" charset="0"/>
              <a:ea typeface="MS PGothic" charset="0"/>
              <a:cs typeface="MS PGothic" charset="0"/>
            </a:endParaRPr>
          </a:p>
        </p:txBody>
      </p:sp>
      <p:pic>
        <p:nvPicPr>
          <p:cNvPr id="17" name="Picture 4" descr="Juice_dr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00" r="27000" b="88000"/>
          <a:stretch>
            <a:fillRect/>
          </a:stretch>
        </p:blipFill>
        <p:spPr bwMode="auto">
          <a:xfrm>
            <a:off x="0" y="0"/>
            <a:ext cx="9151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 descr="Juice_dro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9178" b="1334"/>
          <a:stretch>
            <a:fillRect/>
          </a:stretch>
        </p:blipFill>
        <p:spPr bwMode="auto">
          <a:xfrm>
            <a:off x="0" y="0"/>
            <a:ext cx="771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34"/>
          <p:cNvSpPr txBox="1">
            <a:spLocks noChangeArrowheads="1"/>
          </p:cNvSpPr>
          <p:nvPr/>
        </p:nvSpPr>
        <p:spPr bwMode="auto">
          <a:xfrm>
            <a:off x="0" y="-76200"/>
            <a:ext cx="8629287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>
              <a:defRPr/>
            </a:pPr>
            <a:r>
              <a:rPr lang="en-US" sz="3200" b="1" kern="0" dirty="0" smtClean="0">
                <a:solidFill>
                  <a:srgbClr val="009900"/>
                </a:solidFill>
                <a:latin typeface="Arial Black"/>
                <a:cs typeface="Arial Black"/>
              </a:rPr>
              <a:t>12 h </a:t>
            </a:r>
            <a:r>
              <a:rPr lang="en-US" sz="3200" b="1" kern="0" dirty="0" err="1" smtClean="0">
                <a:solidFill>
                  <a:srgbClr val="009900"/>
                </a:solidFill>
                <a:latin typeface="Arial Black"/>
                <a:cs typeface="Arial Black"/>
              </a:rPr>
              <a:t>precip</a:t>
            </a:r>
            <a:r>
              <a:rPr lang="en-US" sz="3200" b="1" kern="0" dirty="0" smtClean="0">
                <a:solidFill>
                  <a:srgbClr val="009900"/>
                </a:solidFill>
                <a:latin typeface="Arial Black"/>
                <a:ea typeface="+mn-ea"/>
                <a:cs typeface="Arial Black"/>
              </a:rPr>
              <a:t>:  </a:t>
            </a:r>
            <a:r>
              <a:rPr lang="en-US" sz="3200" b="1" kern="0" dirty="0" smtClean="0">
                <a:solidFill>
                  <a:srgbClr val="0000FF"/>
                </a:solidFill>
                <a:latin typeface="Arial Black"/>
                <a:ea typeface="+mn-ea"/>
                <a:cs typeface="Arial Black"/>
              </a:rPr>
              <a:t>RAPv2</a:t>
            </a:r>
            <a:r>
              <a:rPr lang="en-US" sz="3200" b="1" kern="0" dirty="0" smtClean="0">
                <a:latin typeface="Arial Black"/>
                <a:cs typeface="Arial Black"/>
              </a:rPr>
              <a:t> vs. </a:t>
            </a:r>
            <a:r>
              <a:rPr lang="en-US" sz="3200" b="1" kern="0" dirty="0" err="1" smtClean="0">
                <a:solidFill>
                  <a:srgbClr val="FF0000"/>
                </a:solidFill>
                <a:latin typeface="Arial Black"/>
                <a:cs typeface="Arial Black"/>
              </a:rPr>
              <a:t>oper</a:t>
            </a:r>
            <a:r>
              <a:rPr lang="en-US" sz="3200" b="1" kern="0" dirty="0" smtClean="0">
                <a:solidFill>
                  <a:srgbClr val="FF0000"/>
                </a:solidFill>
                <a:latin typeface="Arial Black"/>
                <a:cs typeface="Arial Black"/>
              </a:rPr>
              <a:t> RAPv1 </a:t>
            </a:r>
            <a:endParaRPr lang="en-US" sz="3200" b="1" kern="0" dirty="0">
              <a:solidFill>
                <a:srgbClr val="0000CC"/>
              </a:solidFill>
              <a:latin typeface="Arial Black"/>
              <a:ea typeface="+mn-ea"/>
              <a:cs typeface="Arial Black"/>
            </a:endParaRPr>
          </a:p>
        </p:txBody>
      </p:sp>
      <p:sp>
        <p:nvSpPr>
          <p:cNvPr id="20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08441" y="6143955"/>
            <a:ext cx="4544863" cy="43387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914400">
              <a:lnSpc>
                <a:spcPts val="1300"/>
              </a:lnSpc>
            </a:pPr>
            <a:r>
              <a:rPr lang="en-US" sz="1400" b="1" kern="0" dirty="0" smtClean="0">
                <a:solidFill>
                  <a:srgbClr val="000000"/>
                </a:solidFill>
                <a:cs typeface="Arial"/>
                <a:sym typeface="Arial"/>
              </a:rPr>
              <a:t>   |            |                |              |              |               |             |                       </a:t>
            </a:r>
          </a:p>
          <a:p>
            <a:pPr defTabSz="914400">
              <a:lnSpc>
                <a:spcPts val="1300"/>
              </a:lnSpc>
            </a:pPr>
            <a:r>
              <a:rPr lang="en-US" sz="1400" b="1" kern="0" dirty="0" smtClean="0">
                <a:solidFill>
                  <a:srgbClr val="000000"/>
                </a:solidFill>
                <a:cs typeface="Arial"/>
                <a:sym typeface="Arial"/>
              </a:rPr>
              <a:t>0.01      0.10         0.25           0.5       1.0 (in)        1.5        2.0    </a:t>
            </a:r>
            <a:endParaRPr lang="en-US" sz="1400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3027314" y="945911"/>
            <a:ext cx="1662736" cy="98450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defTabSz="457200" eaLnBrk="0" fontAlgn="auto" hangingPunct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SzPct val="130000"/>
              <a:defRPr/>
            </a:pPr>
            <a:r>
              <a:rPr lang="en-US" sz="2400" b="1" kern="0" dirty="0" smtClean="0">
                <a:latin typeface="Arial Black" pitchFamily="34" charset="0"/>
                <a:ea typeface="ＭＳ Ｐゴシック" pitchFamily="26" charset="-128"/>
                <a:cs typeface="ＭＳ Ｐゴシック" charset="0"/>
              </a:rPr>
              <a:t>Critical </a:t>
            </a:r>
          </a:p>
          <a:p>
            <a:pPr algn="ctr" defTabSz="457200" eaLnBrk="0" fontAlgn="auto" hangingPunct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SzPct val="130000"/>
              <a:defRPr/>
            </a:pPr>
            <a:r>
              <a:rPr lang="en-US" sz="2400" b="1" kern="0" dirty="0" smtClean="0">
                <a:latin typeface="Arial Black" pitchFamily="34" charset="0"/>
                <a:ea typeface="ＭＳ Ｐゴシック" pitchFamily="26" charset="-128"/>
                <a:cs typeface="ＭＳ Ｐゴシック" charset="0"/>
              </a:rPr>
              <a:t>Success </a:t>
            </a:r>
          </a:p>
          <a:p>
            <a:pPr algn="ctr" defTabSz="457200" eaLnBrk="0" fontAlgn="auto" hangingPunct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SzPct val="130000"/>
              <a:defRPr/>
            </a:pPr>
            <a:r>
              <a:rPr lang="en-US" sz="2400" b="1" kern="0" dirty="0" smtClean="0">
                <a:latin typeface="Arial Black" pitchFamily="34" charset="0"/>
                <a:ea typeface="ＭＳ Ｐゴシック" pitchFamily="26" charset="-128"/>
                <a:cs typeface="ＭＳ Ｐゴシック" charset="0"/>
              </a:rPr>
              <a:t>Index</a:t>
            </a:r>
            <a:endParaRPr lang="en-US" sz="2400" b="1" kern="0" dirty="0">
              <a:latin typeface="Arial Black" pitchFamily="34" charset="0"/>
              <a:ea typeface="ＭＳ Ｐゴシック" pitchFamily="26" charset="-128"/>
              <a:cs typeface="ＭＳ Ｐゴシック" charset="0"/>
            </a:endParaRP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1172322" y="5487353"/>
            <a:ext cx="1332883" cy="521746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defTabSz="457200" eaLnBrk="0" fontAlgn="auto" hangingPunct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SzPct val="130000"/>
              <a:defRPr/>
            </a:pPr>
            <a:r>
              <a:rPr lang="en-US" sz="3200" b="1" kern="0" dirty="0" smtClean="0">
                <a:latin typeface="Arial Black" pitchFamily="34" charset="0"/>
                <a:ea typeface="ＭＳ Ｐゴシック" pitchFamily="26" charset="-128"/>
                <a:cs typeface="ＭＳ Ｐゴシック" charset="0"/>
              </a:rPr>
              <a:t>Bias</a:t>
            </a:r>
            <a:endParaRPr lang="en-US" sz="3200" b="1" kern="0" dirty="0">
              <a:latin typeface="Arial Black" pitchFamily="34" charset="0"/>
              <a:ea typeface="ＭＳ Ｐゴシック" pitchFamily="26" charset="-128"/>
              <a:cs typeface="ＭＳ Ｐゴシック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849014" y="5086358"/>
            <a:ext cx="3970134" cy="1"/>
          </a:xfrm>
          <a:prstGeom prst="line">
            <a:avLst/>
          </a:prstGeom>
          <a:ln w="6350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849014" y="4735123"/>
            <a:ext cx="1502713" cy="40011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000" b="1" dirty="0" smtClean="0">
                <a:solidFill>
                  <a:srgbClr val="00B050"/>
                </a:solidFill>
                <a:latin typeface="Arial Black" pitchFamily="34" charset="0"/>
                <a:ea typeface="MS PGothic" charset="0"/>
                <a:cs typeface="MS PGothic" charset="0"/>
              </a:rPr>
              <a:t>High</a:t>
            </a:r>
            <a:endParaRPr lang="en-US" sz="2000" b="1" dirty="0">
              <a:solidFill>
                <a:srgbClr val="00B050"/>
              </a:solidFill>
              <a:latin typeface="Arial Black" pitchFamily="34" charset="0"/>
              <a:ea typeface="MS PGothic" charset="0"/>
              <a:cs typeface="MS PGothic" charset="0"/>
            </a:endParaRP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849014" y="5024393"/>
            <a:ext cx="1178857" cy="40011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000" b="1" dirty="0" smtClean="0">
                <a:solidFill>
                  <a:srgbClr val="CC6600"/>
                </a:solidFill>
                <a:latin typeface="Arial Black" pitchFamily="34" charset="0"/>
                <a:ea typeface="MS PGothic" charset="0"/>
                <a:cs typeface="MS PGothic" charset="0"/>
              </a:rPr>
              <a:t>Low</a:t>
            </a:r>
            <a:endParaRPr lang="en-US" sz="2000" b="1" dirty="0">
              <a:solidFill>
                <a:srgbClr val="CC6600"/>
              </a:solidFill>
              <a:latin typeface="Arial Black" pitchFamily="34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658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TAGEIV1440_47.220001-106.27999926.700001_1_0_0_none_20131127120000.png"/>
          <p:cNvPicPr>
            <a:picLocks noChangeAspect="1"/>
          </p:cNvPicPr>
          <p:nvPr/>
        </p:nvPicPr>
        <p:blipFill>
          <a:blip r:embed="rId2"/>
          <a:srcRect l="27600" t="24304" r="9600" b="21266"/>
          <a:stretch>
            <a:fillRect/>
          </a:stretch>
        </p:blipFill>
        <p:spPr>
          <a:xfrm>
            <a:off x="4358640" y="429228"/>
            <a:ext cx="4785360" cy="3276844"/>
          </a:xfrm>
          <a:prstGeom prst="rect">
            <a:avLst/>
          </a:prstGeom>
        </p:spPr>
      </p:pic>
      <p:pic>
        <p:nvPicPr>
          <p:cNvPr id="15" name="Picture 14" descr="precip_2fcst_model.png"/>
          <p:cNvPicPr>
            <a:picLocks noChangeAspect="1"/>
          </p:cNvPicPr>
          <p:nvPr/>
        </p:nvPicPr>
        <p:blipFill>
          <a:blip r:embed="rId3"/>
          <a:srcRect l="54340" t="39095" r="8050" b="32579"/>
          <a:stretch>
            <a:fillRect/>
          </a:stretch>
        </p:blipFill>
        <p:spPr>
          <a:xfrm>
            <a:off x="4684591" y="3757399"/>
            <a:ext cx="4442761" cy="3100601"/>
          </a:xfrm>
          <a:prstGeom prst="rect">
            <a:avLst/>
          </a:prstGeom>
        </p:spPr>
      </p:pic>
      <p:pic>
        <p:nvPicPr>
          <p:cNvPr id="14" name="Picture 13" descr="precip_2fcst_model.png"/>
          <p:cNvPicPr>
            <a:picLocks noChangeAspect="1"/>
          </p:cNvPicPr>
          <p:nvPr/>
        </p:nvPicPr>
        <p:blipFill>
          <a:blip r:embed="rId4"/>
          <a:srcRect l="54340" t="39095" r="8050" b="32579"/>
          <a:stretch>
            <a:fillRect/>
          </a:stretch>
        </p:blipFill>
        <p:spPr>
          <a:xfrm>
            <a:off x="256" y="3757399"/>
            <a:ext cx="4442803" cy="3100601"/>
          </a:xfrm>
          <a:prstGeom prst="rect">
            <a:avLst/>
          </a:prstGeom>
        </p:spPr>
      </p:pic>
      <p:sp>
        <p:nvSpPr>
          <p:cNvPr id="34821" name="TextBox 5"/>
          <p:cNvSpPr txBox="1">
            <a:spLocks noChangeArrowheads="1"/>
          </p:cNvSpPr>
          <p:nvPr/>
        </p:nvSpPr>
        <p:spPr bwMode="auto">
          <a:xfrm>
            <a:off x="4664058" y="4394200"/>
            <a:ext cx="1277914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0000FF"/>
                </a:solidFill>
                <a:latin typeface="Arial Black" pitchFamily="34" charset="0"/>
                <a:ea typeface="MS PGothic" pitchFamily="34" charset="-128"/>
              </a:rPr>
              <a:t>RAPv2</a:t>
            </a:r>
            <a:endParaRPr lang="en-US" sz="2400" b="1" dirty="0">
              <a:solidFill>
                <a:srgbClr val="0000FF"/>
              </a:solidFill>
              <a:latin typeface="Arial Black" pitchFamily="34" charset="0"/>
              <a:ea typeface="MS PGothic" pitchFamily="34" charset="-128"/>
            </a:endParaRPr>
          </a:p>
        </p:txBody>
      </p:sp>
      <p:sp>
        <p:nvSpPr>
          <p:cNvPr id="34823" name="TextBox 5"/>
          <p:cNvSpPr txBox="1">
            <a:spLocks noChangeArrowheads="1"/>
          </p:cNvSpPr>
          <p:nvPr/>
        </p:nvSpPr>
        <p:spPr bwMode="auto">
          <a:xfrm>
            <a:off x="0" y="4394201"/>
            <a:ext cx="137160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Arial Black" pitchFamily="34" charset="0"/>
                <a:ea typeface="MS PGothic" pitchFamily="34" charset="-128"/>
              </a:rPr>
              <a:t>RAPv1</a:t>
            </a:r>
            <a:endParaRPr lang="en-US" sz="2400" b="1" dirty="0">
              <a:solidFill>
                <a:srgbClr val="FF0000"/>
              </a:solidFill>
              <a:latin typeface="Arial Black" pitchFamily="34" charset="0"/>
              <a:ea typeface="MS PGothic" pitchFamily="34" charset="-128"/>
            </a:endParaRPr>
          </a:p>
        </p:txBody>
      </p:sp>
      <p:pic>
        <p:nvPicPr>
          <p:cNvPr id="181256" name="Picture 18" descr="RUC_precip_2fcst_model.png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643" t="82736" r="29182" b="9193"/>
          <a:stretch>
            <a:fillRect/>
          </a:stretch>
        </p:blipFill>
        <p:spPr bwMode="auto">
          <a:xfrm>
            <a:off x="82550" y="3111500"/>
            <a:ext cx="41592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6" name="TextBox 5"/>
          <p:cNvSpPr txBox="1">
            <a:spLocks noChangeArrowheads="1"/>
          </p:cNvSpPr>
          <p:nvPr/>
        </p:nvSpPr>
        <p:spPr bwMode="auto">
          <a:xfrm>
            <a:off x="7374451" y="3244109"/>
            <a:ext cx="1731962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0000"/>
                </a:solidFill>
                <a:latin typeface="Arial Black" pitchFamily="34" charset="0"/>
                <a:ea typeface="MS PGothic" pitchFamily="34" charset="-128"/>
              </a:rPr>
              <a:t>observed</a:t>
            </a:r>
          </a:p>
        </p:txBody>
      </p:sp>
      <p:sp>
        <p:nvSpPr>
          <p:cNvPr id="34828" name="TextBox 21"/>
          <p:cNvSpPr txBox="1">
            <a:spLocks noChangeArrowheads="1"/>
          </p:cNvSpPr>
          <p:nvPr/>
        </p:nvSpPr>
        <p:spPr bwMode="auto">
          <a:xfrm>
            <a:off x="2029295" y="1238071"/>
            <a:ext cx="176753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ea typeface="MS PGothic" pitchFamily="34" charset="-128"/>
              </a:rPr>
              <a:t>2 x 12h </a:t>
            </a:r>
            <a:r>
              <a:rPr lang="en-US" sz="2400" b="1" dirty="0" err="1">
                <a:solidFill>
                  <a:srgbClr val="000000"/>
                </a:solidFill>
                <a:ea typeface="MS PGothic" pitchFamily="34" charset="-128"/>
              </a:rPr>
              <a:t>fcst</a:t>
            </a:r>
            <a:endParaRPr lang="en-US" sz="2400" b="1" dirty="0">
              <a:solidFill>
                <a:srgbClr val="000000"/>
              </a:solidFill>
              <a:ea typeface="MS PGothic" pitchFamily="34" charset="-128"/>
            </a:endParaRPr>
          </a:p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ea typeface="MS PGothic" pitchFamily="34" charset="-128"/>
              </a:rPr>
              <a:t>ending 12z</a:t>
            </a:r>
          </a:p>
          <a:p>
            <a:pPr algn="ctr">
              <a:defRPr/>
            </a:pPr>
            <a:r>
              <a:rPr lang="en-US" sz="2400" b="1" dirty="0" smtClean="0">
                <a:solidFill>
                  <a:srgbClr val="000000"/>
                </a:solidFill>
                <a:ea typeface="MS PGothic" pitchFamily="34" charset="-128"/>
              </a:rPr>
              <a:t>27 Nov 2013</a:t>
            </a:r>
            <a:endParaRPr lang="en-US" sz="2400" b="1" dirty="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18" name="TextBox 5"/>
          <p:cNvSpPr txBox="1">
            <a:spLocks noChangeArrowheads="1"/>
          </p:cNvSpPr>
          <p:nvPr/>
        </p:nvSpPr>
        <p:spPr bwMode="auto">
          <a:xfrm>
            <a:off x="4343973" y="19952"/>
            <a:ext cx="1096775" cy="93871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ts val="2200"/>
              </a:lnSpc>
            </a:pPr>
            <a:r>
              <a:rPr lang="en-US" sz="2000" b="1" dirty="0" smtClean="0">
                <a:solidFill>
                  <a:srgbClr val="000000"/>
                </a:solidFill>
                <a:ea typeface="MS PGothic" charset="0"/>
                <a:cs typeface="MS PGothic" charset="0"/>
              </a:rPr>
              <a:t>Stage 4</a:t>
            </a:r>
            <a:endParaRPr lang="en-US" sz="2000" b="1" dirty="0">
              <a:solidFill>
                <a:srgbClr val="000000"/>
              </a:solidFill>
              <a:ea typeface="MS PGothic" charset="0"/>
              <a:cs typeface="MS PGothic" charset="0"/>
            </a:endParaRPr>
          </a:p>
          <a:p>
            <a:pPr algn="ctr" eaLnBrk="1" hangingPunct="1">
              <a:lnSpc>
                <a:spcPts val="2200"/>
              </a:lnSpc>
            </a:pPr>
            <a:r>
              <a:rPr lang="en-US" sz="2000" b="1" dirty="0">
                <a:solidFill>
                  <a:srgbClr val="000000"/>
                </a:solidFill>
                <a:ea typeface="MS PGothic" charset="0"/>
                <a:cs typeface="MS PGothic" charset="0"/>
              </a:rPr>
              <a:t>24-h </a:t>
            </a:r>
          </a:p>
          <a:p>
            <a:pPr algn="ctr" eaLnBrk="1" hangingPunct="1">
              <a:lnSpc>
                <a:spcPts val="2200"/>
              </a:lnSpc>
            </a:pPr>
            <a:r>
              <a:rPr lang="en-US" sz="2000" b="1" dirty="0" err="1">
                <a:solidFill>
                  <a:srgbClr val="000000"/>
                </a:solidFill>
                <a:ea typeface="MS PGothic" charset="0"/>
                <a:cs typeface="MS PGothic" charset="0"/>
              </a:rPr>
              <a:t>precip</a:t>
            </a:r>
            <a:endParaRPr lang="en-US" sz="2000" b="1" dirty="0">
              <a:solidFill>
                <a:srgbClr val="000000"/>
              </a:solidFill>
              <a:ea typeface="MS PGothic" charset="0"/>
              <a:cs typeface="MS PGothic" charset="0"/>
            </a:endParaRPr>
          </a:p>
        </p:txBody>
      </p:sp>
      <p:pic>
        <p:nvPicPr>
          <p:cNvPr id="19" name="Picture 18" descr="STAGEIV1440_47.220001-106.27999926.700001_1_0_0_none_20131127120000.png"/>
          <p:cNvPicPr>
            <a:picLocks/>
          </p:cNvPicPr>
          <p:nvPr/>
        </p:nvPicPr>
        <p:blipFill>
          <a:blip r:embed="rId2"/>
          <a:srcRect l="18000" t="91899" r="40800" b="1519"/>
          <a:stretch>
            <a:fillRect/>
          </a:stretch>
        </p:blipFill>
        <p:spPr>
          <a:xfrm>
            <a:off x="5504248" y="12700"/>
            <a:ext cx="3610356" cy="39622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2598071" y="4723255"/>
            <a:ext cx="346917" cy="1274968"/>
          </a:xfrm>
          <a:prstGeom prst="ellipse">
            <a:avLst/>
          </a:prstGeom>
          <a:noFill/>
          <a:ln w="63500">
            <a:solidFill>
              <a:schemeClr val="tx1"/>
            </a:solidFill>
          </a:ln>
          <a:effectLst/>
          <a:scene3d>
            <a:camera prst="orthographicFront">
              <a:rot lat="0" lon="0" rev="19799999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7229311" y="4669967"/>
            <a:ext cx="346917" cy="1274968"/>
          </a:xfrm>
          <a:prstGeom prst="ellipse">
            <a:avLst/>
          </a:prstGeom>
          <a:noFill/>
          <a:ln w="63500">
            <a:solidFill>
              <a:schemeClr val="tx1"/>
            </a:solidFill>
          </a:ln>
          <a:effectLst/>
          <a:scene3d>
            <a:camera prst="orthographicFront">
              <a:rot lat="0" lon="0" rev="19799999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7207761" y="1451429"/>
            <a:ext cx="470065" cy="1464801"/>
          </a:xfrm>
          <a:prstGeom prst="ellipse">
            <a:avLst/>
          </a:prstGeom>
          <a:noFill/>
          <a:ln w="63500">
            <a:solidFill>
              <a:schemeClr val="bg1"/>
            </a:solidFill>
          </a:ln>
          <a:effectLst/>
          <a:scene3d>
            <a:camera prst="orthographicFront">
              <a:rot lat="0" lon="0" rev="19199999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Rectangle 6"/>
          <p:cNvSpPr txBox="1">
            <a:spLocks/>
          </p:cNvSpPr>
          <p:nvPr/>
        </p:nvSpPr>
        <p:spPr bwMode="auto">
          <a:xfrm>
            <a:off x="122817" y="16240"/>
            <a:ext cx="3433429" cy="116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 dirty="0" smtClean="0">
                <a:solidFill>
                  <a:srgbClr val="000000"/>
                </a:solidFill>
                <a:latin typeface="Arial Black" charset="0"/>
                <a:ea typeface="MS PGothic" charset="0"/>
                <a:cs typeface="MS PGothic" charset="0"/>
              </a:rPr>
              <a:t>Precipitation</a:t>
            </a:r>
            <a:endParaRPr lang="en-US" sz="3200" b="1" dirty="0">
              <a:solidFill>
                <a:srgbClr val="000000"/>
              </a:solidFill>
              <a:latin typeface="Arial Black" charset="0"/>
              <a:ea typeface="MS PGothic" charset="0"/>
              <a:cs typeface="MS PGothic" charset="0"/>
            </a:endParaRPr>
          </a:p>
          <a:p>
            <a:pPr algn="ctr" eaLnBrk="1" hangingPunct="1"/>
            <a:r>
              <a:rPr lang="en-US" sz="3200" b="1" dirty="0" smtClean="0">
                <a:solidFill>
                  <a:srgbClr val="000000"/>
                </a:solidFill>
                <a:latin typeface="Arial Black" charset="0"/>
                <a:ea typeface="MS PGothic" charset="0"/>
                <a:cs typeface="MS PGothic" charset="0"/>
              </a:rPr>
              <a:t>Forecasts</a:t>
            </a:r>
            <a:endParaRPr lang="en-US" sz="3200" b="1" dirty="0">
              <a:solidFill>
                <a:srgbClr val="000000"/>
              </a:solidFill>
              <a:latin typeface="Arial Black" charset="0"/>
              <a:ea typeface="MS PGothic" charset="0"/>
              <a:cs typeface="MS PGothic" charset="0"/>
            </a:endParaRPr>
          </a:p>
        </p:txBody>
      </p:sp>
      <p:sp>
        <p:nvSpPr>
          <p:cNvPr id="22" name="Rectangle 6"/>
          <p:cNvSpPr txBox="1">
            <a:spLocks/>
          </p:cNvSpPr>
          <p:nvPr/>
        </p:nvSpPr>
        <p:spPr bwMode="auto">
          <a:xfrm>
            <a:off x="122817" y="1400437"/>
            <a:ext cx="1828800" cy="127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ts val="3000"/>
              </a:lnSpc>
            </a:pPr>
            <a:r>
              <a:rPr lang="en-US" sz="2800" b="1" dirty="0" smtClean="0">
                <a:solidFill>
                  <a:srgbClr val="0000FF"/>
                </a:solidFill>
                <a:latin typeface="Arial Black" charset="0"/>
                <a:ea typeface="MS PGothic" charset="0"/>
                <a:cs typeface="MS PGothic" charset="0"/>
              </a:rPr>
              <a:t>RAPv2</a:t>
            </a:r>
            <a:endParaRPr lang="en-US" sz="2800" b="1" dirty="0">
              <a:solidFill>
                <a:srgbClr val="0000FF"/>
              </a:solidFill>
              <a:latin typeface="Arial Black" charset="0"/>
              <a:ea typeface="MS PGothic" charset="0"/>
              <a:cs typeface="MS PGothic" charset="0"/>
            </a:endParaRPr>
          </a:p>
          <a:p>
            <a:pPr algn="ctr" eaLnBrk="1" hangingPunct="1">
              <a:lnSpc>
                <a:spcPts val="3000"/>
              </a:lnSpc>
            </a:pPr>
            <a:r>
              <a:rPr lang="en-US" sz="2800" b="1" dirty="0">
                <a:solidFill>
                  <a:srgbClr val="000000"/>
                </a:solidFill>
                <a:latin typeface="Arial Black" charset="0"/>
                <a:ea typeface="MS PGothic" charset="0"/>
                <a:cs typeface="MS PGothic" charset="0"/>
              </a:rPr>
              <a:t>vs.  </a:t>
            </a:r>
          </a:p>
          <a:p>
            <a:pPr algn="ctr" eaLnBrk="1" hangingPunct="1">
              <a:lnSpc>
                <a:spcPts val="3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Arial Black" charset="0"/>
                <a:ea typeface="MS PGothic" charset="0"/>
                <a:cs typeface="MS PGothic" charset="0"/>
              </a:rPr>
              <a:t>RAPv1</a:t>
            </a:r>
            <a:endParaRPr lang="en-US" sz="2800" b="1" dirty="0">
              <a:solidFill>
                <a:srgbClr val="0000FF"/>
              </a:solidFill>
              <a:latin typeface="Arial Black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8886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precip_2.00in_2fcst.png"/>
          <p:cNvPicPr>
            <a:picLocks noChangeAspect="1"/>
          </p:cNvPicPr>
          <p:nvPr/>
        </p:nvPicPr>
        <p:blipFill>
          <a:blip r:embed="rId2"/>
          <a:srcRect l="54340" t="39497" r="8050" b="32914"/>
          <a:stretch>
            <a:fillRect/>
          </a:stretch>
        </p:blipFill>
        <p:spPr>
          <a:xfrm>
            <a:off x="64583" y="3779222"/>
            <a:ext cx="4442833" cy="2989182"/>
          </a:xfrm>
          <a:prstGeom prst="rect">
            <a:avLst/>
          </a:prstGeom>
        </p:spPr>
      </p:pic>
      <p:pic>
        <p:nvPicPr>
          <p:cNvPr id="13" name="Picture 12" descr="precip_2.00in_2fcst.png"/>
          <p:cNvPicPr>
            <a:picLocks noChangeAspect="1"/>
          </p:cNvPicPr>
          <p:nvPr/>
        </p:nvPicPr>
        <p:blipFill>
          <a:blip r:embed="rId3"/>
          <a:srcRect l="54340" t="39497" r="8050" b="32914"/>
          <a:stretch>
            <a:fillRect/>
          </a:stretch>
        </p:blipFill>
        <p:spPr>
          <a:xfrm>
            <a:off x="4684519" y="3757399"/>
            <a:ext cx="4442833" cy="2989182"/>
          </a:xfrm>
          <a:prstGeom prst="rect">
            <a:avLst/>
          </a:prstGeom>
        </p:spPr>
      </p:pic>
      <p:pic>
        <p:nvPicPr>
          <p:cNvPr id="16" name="Picture 15" descr="STAGEIV1440_47.220001-106.27999926.700001_1_0_0_none_20131127120000.png"/>
          <p:cNvPicPr>
            <a:picLocks noChangeAspect="1"/>
          </p:cNvPicPr>
          <p:nvPr/>
        </p:nvPicPr>
        <p:blipFill>
          <a:blip r:embed="rId4"/>
          <a:srcRect l="27600" t="24304" r="9600" b="21266"/>
          <a:stretch>
            <a:fillRect/>
          </a:stretch>
        </p:blipFill>
        <p:spPr>
          <a:xfrm>
            <a:off x="4358640" y="423936"/>
            <a:ext cx="4785360" cy="3276844"/>
          </a:xfrm>
          <a:prstGeom prst="rect">
            <a:avLst/>
          </a:prstGeom>
        </p:spPr>
      </p:pic>
      <p:sp>
        <p:nvSpPr>
          <p:cNvPr id="34821" name="TextBox 5"/>
          <p:cNvSpPr txBox="1">
            <a:spLocks noChangeArrowheads="1"/>
          </p:cNvSpPr>
          <p:nvPr/>
        </p:nvSpPr>
        <p:spPr bwMode="auto">
          <a:xfrm>
            <a:off x="4722616" y="3779222"/>
            <a:ext cx="1460657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0000FF"/>
                </a:solidFill>
                <a:latin typeface="Arial Black" pitchFamily="34" charset="0"/>
                <a:ea typeface="MS PGothic" pitchFamily="34" charset="-128"/>
              </a:rPr>
              <a:t>RAPv2</a:t>
            </a:r>
            <a:endParaRPr lang="en-US" sz="2800" b="1" dirty="0">
              <a:solidFill>
                <a:srgbClr val="0000FF"/>
              </a:solidFill>
              <a:latin typeface="Arial Black" pitchFamily="34" charset="0"/>
              <a:ea typeface="MS PGothic" pitchFamily="34" charset="-128"/>
            </a:endParaRPr>
          </a:p>
        </p:txBody>
      </p:sp>
      <p:sp>
        <p:nvSpPr>
          <p:cNvPr id="181254" name="TextBox 5"/>
          <p:cNvSpPr txBox="1">
            <a:spLocks noChangeArrowheads="1"/>
          </p:cNvSpPr>
          <p:nvPr/>
        </p:nvSpPr>
        <p:spPr bwMode="auto">
          <a:xfrm>
            <a:off x="4343973" y="19952"/>
            <a:ext cx="1096775" cy="93871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ts val="2200"/>
              </a:lnSpc>
            </a:pPr>
            <a:r>
              <a:rPr lang="en-US" sz="2000" b="1" dirty="0" smtClean="0">
                <a:solidFill>
                  <a:srgbClr val="000000"/>
                </a:solidFill>
                <a:ea typeface="MS PGothic" charset="0"/>
                <a:cs typeface="MS PGothic" charset="0"/>
              </a:rPr>
              <a:t>Stage 4</a:t>
            </a:r>
            <a:endParaRPr lang="en-US" sz="2000" b="1" dirty="0">
              <a:solidFill>
                <a:srgbClr val="000000"/>
              </a:solidFill>
              <a:ea typeface="MS PGothic" charset="0"/>
              <a:cs typeface="MS PGothic" charset="0"/>
            </a:endParaRPr>
          </a:p>
          <a:p>
            <a:pPr algn="ctr" eaLnBrk="1" hangingPunct="1">
              <a:lnSpc>
                <a:spcPts val="2200"/>
              </a:lnSpc>
            </a:pPr>
            <a:r>
              <a:rPr lang="en-US" sz="2000" b="1" dirty="0">
                <a:solidFill>
                  <a:srgbClr val="000000"/>
                </a:solidFill>
                <a:ea typeface="MS PGothic" charset="0"/>
                <a:cs typeface="MS PGothic" charset="0"/>
              </a:rPr>
              <a:t>24-h </a:t>
            </a:r>
          </a:p>
          <a:p>
            <a:pPr algn="ctr" eaLnBrk="1" hangingPunct="1">
              <a:lnSpc>
                <a:spcPts val="2200"/>
              </a:lnSpc>
            </a:pPr>
            <a:r>
              <a:rPr lang="en-US" sz="2000" b="1" dirty="0" err="1">
                <a:solidFill>
                  <a:srgbClr val="000000"/>
                </a:solidFill>
                <a:ea typeface="MS PGothic" charset="0"/>
                <a:cs typeface="MS PGothic" charset="0"/>
              </a:rPr>
              <a:t>precip</a:t>
            </a:r>
            <a:endParaRPr lang="en-US" sz="2000" b="1" dirty="0">
              <a:solidFill>
                <a:srgbClr val="000000"/>
              </a:solidFill>
              <a:ea typeface="MS PGothic" charset="0"/>
              <a:cs typeface="MS PGothic" charset="0"/>
            </a:endParaRPr>
          </a:p>
        </p:txBody>
      </p:sp>
      <p:sp>
        <p:nvSpPr>
          <p:cNvPr id="34823" name="TextBox 5"/>
          <p:cNvSpPr txBox="1">
            <a:spLocks noChangeArrowheads="1"/>
          </p:cNvSpPr>
          <p:nvPr/>
        </p:nvSpPr>
        <p:spPr bwMode="auto">
          <a:xfrm>
            <a:off x="95249" y="3818236"/>
            <a:ext cx="1626397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Arial Black" pitchFamily="34" charset="0"/>
                <a:ea typeface="MS PGothic" pitchFamily="34" charset="-128"/>
              </a:rPr>
              <a:t>RAPv1</a:t>
            </a:r>
            <a:endParaRPr lang="en-US" sz="2800" b="1" dirty="0">
              <a:solidFill>
                <a:srgbClr val="FF0000"/>
              </a:solidFill>
              <a:latin typeface="Arial Black" pitchFamily="34" charset="0"/>
              <a:ea typeface="MS PGothic" pitchFamily="34" charset="-128"/>
            </a:endParaRPr>
          </a:p>
        </p:txBody>
      </p:sp>
      <p:sp>
        <p:nvSpPr>
          <p:cNvPr id="34826" name="TextBox 5"/>
          <p:cNvSpPr txBox="1">
            <a:spLocks noChangeArrowheads="1"/>
          </p:cNvSpPr>
          <p:nvPr/>
        </p:nvSpPr>
        <p:spPr bwMode="auto">
          <a:xfrm>
            <a:off x="7374451" y="3244109"/>
            <a:ext cx="1731962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0000"/>
                </a:solidFill>
                <a:latin typeface="Arial Black" pitchFamily="34" charset="0"/>
                <a:ea typeface="MS PGothic" pitchFamily="34" charset="-128"/>
              </a:rPr>
              <a:t>observed</a:t>
            </a:r>
          </a:p>
        </p:txBody>
      </p:sp>
      <p:sp>
        <p:nvSpPr>
          <p:cNvPr id="34828" name="TextBox 21"/>
          <p:cNvSpPr txBox="1">
            <a:spLocks noChangeArrowheads="1"/>
          </p:cNvSpPr>
          <p:nvPr/>
        </p:nvSpPr>
        <p:spPr bwMode="auto">
          <a:xfrm>
            <a:off x="2029295" y="1238071"/>
            <a:ext cx="176753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ea typeface="MS PGothic" pitchFamily="34" charset="-128"/>
              </a:rPr>
              <a:t>2 x 12h </a:t>
            </a:r>
            <a:r>
              <a:rPr lang="en-US" sz="2400" b="1" dirty="0" err="1">
                <a:solidFill>
                  <a:srgbClr val="000000"/>
                </a:solidFill>
                <a:ea typeface="MS PGothic" pitchFamily="34" charset="-128"/>
              </a:rPr>
              <a:t>fcst</a:t>
            </a:r>
            <a:endParaRPr lang="en-US" sz="2400" b="1" dirty="0">
              <a:solidFill>
                <a:srgbClr val="000000"/>
              </a:solidFill>
              <a:ea typeface="MS PGothic" pitchFamily="34" charset="-128"/>
            </a:endParaRPr>
          </a:p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ea typeface="MS PGothic" pitchFamily="34" charset="-128"/>
              </a:rPr>
              <a:t>ending 12z</a:t>
            </a:r>
          </a:p>
          <a:p>
            <a:pPr algn="ctr">
              <a:defRPr/>
            </a:pPr>
            <a:r>
              <a:rPr lang="en-US" sz="2400" b="1" dirty="0" smtClean="0">
                <a:solidFill>
                  <a:srgbClr val="000000"/>
                </a:solidFill>
                <a:ea typeface="MS PGothic" pitchFamily="34" charset="-128"/>
              </a:rPr>
              <a:t>27 Nov 2013</a:t>
            </a:r>
            <a:endParaRPr lang="en-US" sz="2400" b="1" dirty="0">
              <a:solidFill>
                <a:srgbClr val="000000"/>
              </a:solidFill>
              <a:ea typeface="MS PGothic" pitchFamily="34" charset="-128"/>
            </a:endParaRPr>
          </a:p>
        </p:txBody>
      </p:sp>
      <p:pic>
        <p:nvPicPr>
          <p:cNvPr id="17" name="Picture 16" descr="STAGEIV1440_47.220001-106.27999926.700001_1_0_0_none_20131127120000.png"/>
          <p:cNvPicPr>
            <a:picLocks/>
          </p:cNvPicPr>
          <p:nvPr/>
        </p:nvPicPr>
        <p:blipFill>
          <a:blip r:embed="rId4"/>
          <a:srcRect l="18000" t="91899" r="40800" b="1519"/>
          <a:stretch>
            <a:fillRect/>
          </a:stretch>
        </p:blipFill>
        <p:spPr>
          <a:xfrm>
            <a:off x="5504248" y="12700"/>
            <a:ext cx="3610356" cy="396223"/>
          </a:xfrm>
          <a:prstGeom prst="rect">
            <a:avLst/>
          </a:prstGeom>
        </p:spPr>
      </p:pic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3564597" y="6057900"/>
            <a:ext cx="2239844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ja-JP" sz="2400" b="1" dirty="0" smtClean="0">
                <a:solidFill>
                  <a:srgbClr val="CC0099"/>
                </a:solidFill>
                <a:latin typeface="Arial Black" charset="0"/>
                <a:ea typeface="MS PGothic" charset="0"/>
                <a:cs typeface="MS PGothic" charset="0"/>
              </a:rPr>
              <a:t>2</a:t>
            </a:r>
            <a:r>
              <a:rPr lang="ja-JP" altLang="en-US" sz="2400" b="1" smtClean="0">
                <a:solidFill>
                  <a:srgbClr val="CC0099"/>
                </a:solidFill>
                <a:latin typeface="Arial Black" charset="0"/>
                <a:ea typeface="MS PGothic" charset="0"/>
                <a:cs typeface="MS PGothic" charset="0"/>
              </a:rPr>
              <a:t>”</a:t>
            </a:r>
            <a:r>
              <a:rPr lang="en-US" altLang="ja-JP" sz="2400" b="1" dirty="0" smtClean="0">
                <a:solidFill>
                  <a:srgbClr val="CC0099"/>
                </a:solidFill>
                <a:latin typeface="Arial Black" charset="0"/>
                <a:ea typeface="MS PGothic" charset="0"/>
                <a:cs typeface="MS PGothic" charset="0"/>
              </a:rPr>
              <a:t> </a:t>
            </a:r>
            <a:r>
              <a:rPr lang="en-US" altLang="ja-JP" sz="2400" b="1" dirty="0">
                <a:solidFill>
                  <a:srgbClr val="CC0099"/>
                </a:solidFill>
                <a:latin typeface="Arial Black" charset="0"/>
                <a:ea typeface="MS PGothic" charset="0"/>
                <a:cs typeface="MS PGothic" charset="0"/>
              </a:rPr>
              <a:t>threshold</a:t>
            </a:r>
            <a:endParaRPr lang="en-US" sz="2400" b="1" dirty="0">
              <a:solidFill>
                <a:srgbClr val="CC0099"/>
              </a:solidFill>
              <a:latin typeface="Arial Black" charset="0"/>
              <a:ea typeface="MS PGothic" charset="0"/>
              <a:cs typeface="MS PGothic" charset="0"/>
            </a:endParaRPr>
          </a:p>
        </p:txBody>
      </p:sp>
      <p:sp>
        <p:nvSpPr>
          <p:cNvPr id="20" name="TextBox 11"/>
          <p:cNvSpPr txBox="1">
            <a:spLocks noChangeArrowheads="1"/>
          </p:cNvSpPr>
          <p:nvPr/>
        </p:nvSpPr>
        <p:spPr bwMode="auto">
          <a:xfrm>
            <a:off x="4729925" y="4394201"/>
            <a:ext cx="1740147" cy="646331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err="1">
                <a:solidFill>
                  <a:srgbClr val="0000FF"/>
                </a:solidFill>
                <a:ea typeface="MS PGothic" pitchFamily="34" charset="-128"/>
              </a:rPr>
              <a:t>Thrs</a:t>
            </a:r>
            <a:r>
              <a:rPr lang="en-US" b="1" dirty="0">
                <a:solidFill>
                  <a:srgbClr val="0000FF"/>
                </a:solidFill>
                <a:ea typeface="MS PGothic" pitchFamily="34" charset="-128"/>
              </a:rPr>
              <a:t>  </a:t>
            </a:r>
            <a:r>
              <a:rPr lang="en-US" b="1" dirty="0" smtClean="0">
                <a:solidFill>
                  <a:srgbClr val="0000FF"/>
                </a:solidFill>
                <a:ea typeface="MS PGothic" pitchFamily="34" charset="-128"/>
              </a:rPr>
              <a:t>  CSI  Bias</a:t>
            </a:r>
            <a:endParaRPr lang="en-US" b="1" dirty="0">
              <a:solidFill>
                <a:srgbClr val="000000"/>
              </a:solidFill>
              <a:ea typeface="MS PGothic" pitchFamily="34" charset="-128"/>
            </a:endParaRPr>
          </a:p>
          <a:p>
            <a:pPr>
              <a:defRPr/>
            </a:pPr>
            <a:r>
              <a:rPr lang="en-US" b="1" dirty="0">
                <a:solidFill>
                  <a:srgbClr val="000000"/>
                </a:solidFill>
                <a:ea typeface="MS PGothic" pitchFamily="34" charset="-128"/>
              </a:rPr>
              <a:t>2.00   </a:t>
            </a:r>
            <a:r>
              <a:rPr lang="en-US" b="1" dirty="0" smtClean="0">
                <a:solidFill>
                  <a:srgbClr val="0000FF"/>
                </a:solidFill>
                <a:ea typeface="MS PGothic" pitchFamily="34" charset="-128"/>
              </a:rPr>
              <a:t>.38   1.13</a:t>
            </a:r>
            <a:endParaRPr lang="en-US" b="1" dirty="0">
              <a:solidFill>
                <a:srgbClr val="0000FF"/>
              </a:solidFill>
              <a:ea typeface="MS PGothic" pitchFamily="34" charset="-128"/>
            </a:endParaRPr>
          </a:p>
        </p:txBody>
      </p:sp>
      <p:sp>
        <p:nvSpPr>
          <p:cNvPr id="21" name="TextBox 11"/>
          <p:cNvSpPr txBox="1">
            <a:spLocks noChangeArrowheads="1"/>
          </p:cNvSpPr>
          <p:nvPr/>
        </p:nvSpPr>
        <p:spPr bwMode="auto">
          <a:xfrm>
            <a:off x="107874" y="4394201"/>
            <a:ext cx="1796726" cy="646331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err="1">
                <a:solidFill>
                  <a:prstClr val="black"/>
                </a:solidFill>
                <a:ea typeface="MS PGothic" pitchFamily="34" charset="-128"/>
              </a:rPr>
              <a:t>Thrs</a:t>
            </a:r>
            <a:r>
              <a:rPr lang="en-US" b="1" dirty="0">
                <a:solidFill>
                  <a:prstClr val="black"/>
                </a:solidFill>
                <a:ea typeface="MS PGothic" pitchFamily="34" charset="-128"/>
              </a:rPr>
              <a:t>  </a:t>
            </a:r>
            <a:r>
              <a:rPr lang="en-US" b="1" dirty="0" smtClean="0">
                <a:solidFill>
                  <a:srgbClr val="FF0000"/>
                </a:solidFill>
                <a:ea typeface="MS PGothic" pitchFamily="34" charset="-128"/>
              </a:rPr>
              <a:t>  CSI  Bias</a:t>
            </a:r>
            <a:endParaRPr lang="en-US" b="1" dirty="0">
              <a:solidFill>
                <a:srgbClr val="000000"/>
              </a:solidFill>
              <a:ea typeface="MS PGothic" pitchFamily="34" charset="-128"/>
            </a:endParaRPr>
          </a:p>
          <a:p>
            <a:pPr>
              <a:defRPr/>
            </a:pPr>
            <a:r>
              <a:rPr lang="en-US" b="1" dirty="0">
                <a:solidFill>
                  <a:srgbClr val="000000"/>
                </a:solidFill>
                <a:ea typeface="MS PGothic" pitchFamily="34" charset="-128"/>
              </a:rPr>
              <a:t>2.00  </a:t>
            </a:r>
            <a:r>
              <a:rPr lang="en-US" b="1" dirty="0">
                <a:solidFill>
                  <a:srgbClr val="FF0000"/>
                </a:solidFill>
                <a:ea typeface="MS PGothic" pitchFamily="34" charset="-128"/>
              </a:rPr>
              <a:t> .</a:t>
            </a:r>
            <a:r>
              <a:rPr lang="en-US" b="1" dirty="0" smtClean="0">
                <a:solidFill>
                  <a:srgbClr val="FF0000"/>
                </a:solidFill>
                <a:ea typeface="MS PGothic" pitchFamily="34" charset="-128"/>
              </a:rPr>
              <a:t>27   1.63</a:t>
            </a:r>
            <a:endParaRPr lang="en-US" b="1" dirty="0">
              <a:solidFill>
                <a:srgbClr val="FF0000"/>
              </a:solidFill>
              <a:ea typeface="MS PGothic" pitchFamily="34" charset="-128"/>
            </a:endParaRPr>
          </a:p>
        </p:txBody>
      </p:sp>
      <p:pic>
        <p:nvPicPr>
          <p:cNvPr id="22" name="Picture 15" descr="HRRR_cref_25dBZ_40km_26jul10_12z_f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750" t="91000" r="27000" b="2000"/>
          <a:stretch>
            <a:fillRect/>
          </a:stretch>
        </p:blipFill>
        <p:spPr bwMode="auto">
          <a:xfrm>
            <a:off x="1231900" y="2889250"/>
            <a:ext cx="299085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5"/>
          <p:cNvSpPr txBox="1">
            <a:spLocks noChangeArrowheads="1"/>
          </p:cNvSpPr>
          <p:nvPr/>
        </p:nvSpPr>
        <p:spPr bwMode="auto">
          <a:xfrm>
            <a:off x="1231900" y="3270250"/>
            <a:ext cx="2971800" cy="4000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kern="0" dirty="0">
                <a:solidFill>
                  <a:srgbClr val="FFFFFF"/>
                </a:solidFill>
                <a:latin typeface="Arial Black" pitchFamily="34" charset="0"/>
                <a:ea typeface="ＭＳ Ｐゴシック"/>
                <a:cs typeface="ＭＳ Ｐゴシック"/>
              </a:rPr>
              <a:t>Miss      FA       Hit  </a:t>
            </a:r>
          </a:p>
        </p:txBody>
      </p:sp>
      <p:sp>
        <p:nvSpPr>
          <p:cNvPr id="24" name="Oval 23"/>
          <p:cNvSpPr/>
          <p:nvPr/>
        </p:nvSpPr>
        <p:spPr>
          <a:xfrm>
            <a:off x="2699669" y="4723255"/>
            <a:ext cx="346917" cy="1274968"/>
          </a:xfrm>
          <a:prstGeom prst="ellipse">
            <a:avLst/>
          </a:prstGeom>
          <a:noFill/>
          <a:ln w="63500">
            <a:solidFill>
              <a:schemeClr val="tx1"/>
            </a:solidFill>
          </a:ln>
          <a:effectLst/>
          <a:scene3d>
            <a:camera prst="orthographicFront">
              <a:rot lat="0" lon="0" rev="19799999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7330909" y="4669967"/>
            <a:ext cx="346917" cy="1274968"/>
          </a:xfrm>
          <a:prstGeom prst="ellipse">
            <a:avLst/>
          </a:prstGeom>
          <a:noFill/>
          <a:ln w="63500">
            <a:solidFill>
              <a:schemeClr val="tx1"/>
            </a:solidFill>
          </a:ln>
          <a:effectLst/>
          <a:scene3d>
            <a:camera prst="orthographicFront">
              <a:rot lat="0" lon="0" rev="19799999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7207761" y="1451429"/>
            <a:ext cx="470065" cy="1464801"/>
          </a:xfrm>
          <a:prstGeom prst="ellipse">
            <a:avLst/>
          </a:prstGeom>
          <a:noFill/>
          <a:ln w="63500">
            <a:solidFill>
              <a:schemeClr val="bg1"/>
            </a:solidFill>
          </a:ln>
          <a:effectLst/>
          <a:scene3d>
            <a:camera prst="orthographicFront">
              <a:rot lat="0" lon="0" rev="19199999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Rectangle 6"/>
          <p:cNvSpPr txBox="1">
            <a:spLocks/>
          </p:cNvSpPr>
          <p:nvPr/>
        </p:nvSpPr>
        <p:spPr bwMode="auto">
          <a:xfrm>
            <a:off x="122817" y="1400437"/>
            <a:ext cx="1828800" cy="127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ts val="3000"/>
              </a:lnSpc>
            </a:pPr>
            <a:r>
              <a:rPr lang="en-US" sz="2800" b="1" dirty="0" smtClean="0">
                <a:solidFill>
                  <a:srgbClr val="0000FF"/>
                </a:solidFill>
                <a:latin typeface="Arial Black" charset="0"/>
                <a:ea typeface="MS PGothic" charset="0"/>
                <a:cs typeface="MS PGothic" charset="0"/>
              </a:rPr>
              <a:t>RAPv2</a:t>
            </a:r>
            <a:endParaRPr lang="en-US" sz="2800" b="1" dirty="0">
              <a:solidFill>
                <a:srgbClr val="0000FF"/>
              </a:solidFill>
              <a:latin typeface="Arial Black" charset="0"/>
              <a:ea typeface="MS PGothic" charset="0"/>
              <a:cs typeface="MS PGothic" charset="0"/>
            </a:endParaRPr>
          </a:p>
          <a:p>
            <a:pPr algn="ctr" eaLnBrk="1" hangingPunct="1">
              <a:lnSpc>
                <a:spcPts val="3000"/>
              </a:lnSpc>
            </a:pPr>
            <a:r>
              <a:rPr lang="en-US" sz="2800" b="1" dirty="0">
                <a:solidFill>
                  <a:srgbClr val="000000"/>
                </a:solidFill>
                <a:latin typeface="Arial Black" charset="0"/>
                <a:ea typeface="MS PGothic" charset="0"/>
                <a:cs typeface="MS PGothic" charset="0"/>
              </a:rPr>
              <a:t>vs.  </a:t>
            </a:r>
          </a:p>
          <a:p>
            <a:pPr algn="ctr" eaLnBrk="1" hangingPunct="1">
              <a:lnSpc>
                <a:spcPts val="3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Arial Black" charset="0"/>
                <a:ea typeface="MS PGothic" charset="0"/>
                <a:cs typeface="MS PGothic" charset="0"/>
              </a:rPr>
              <a:t>RAPv1</a:t>
            </a:r>
            <a:endParaRPr lang="en-US" sz="2800" b="1" dirty="0">
              <a:solidFill>
                <a:srgbClr val="0000FF"/>
              </a:solidFill>
              <a:latin typeface="Arial Black" charset="0"/>
              <a:ea typeface="MS PGothic" charset="0"/>
              <a:cs typeface="MS PGothic" charset="0"/>
            </a:endParaRPr>
          </a:p>
        </p:txBody>
      </p:sp>
      <p:sp>
        <p:nvSpPr>
          <p:cNvPr id="28" name="Rectangle 6"/>
          <p:cNvSpPr txBox="1">
            <a:spLocks/>
          </p:cNvSpPr>
          <p:nvPr/>
        </p:nvSpPr>
        <p:spPr bwMode="auto">
          <a:xfrm>
            <a:off x="122817" y="16240"/>
            <a:ext cx="3433429" cy="116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 dirty="0" smtClean="0">
                <a:solidFill>
                  <a:srgbClr val="000000"/>
                </a:solidFill>
                <a:latin typeface="Arial Black" charset="0"/>
                <a:ea typeface="MS PGothic" charset="0"/>
                <a:cs typeface="MS PGothic" charset="0"/>
              </a:rPr>
              <a:t>Precipitation</a:t>
            </a:r>
            <a:endParaRPr lang="en-US" sz="3200" b="1" dirty="0">
              <a:solidFill>
                <a:srgbClr val="000000"/>
              </a:solidFill>
              <a:latin typeface="Arial Black" charset="0"/>
              <a:ea typeface="MS PGothic" charset="0"/>
              <a:cs typeface="MS PGothic" charset="0"/>
            </a:endParaRPr>
          </a:p>
          <a:p>
            <a:pPr algn="ctr" eaLnBrk="1" hangingPunct="1"/>
            <a:r>
              <a:rPr lang="en-US" sz="3200" b="1" dirty="0" smtClean="0">
                <a:solidFill>
                  <a:srgbClr val="000000"/>
                </a:solidFill>
                <a:latin typeface="Arial Black" charset="0"/>
                <a:ea typeface="MS PGothic" charset="0"/>
                <a:cs typeface="MS PGothic" charset="0"/>
              </a:rPr>
              <a:t>Forecasts</a:t>
            </a:r>
            <a:endParaRPr lang="en-US" sz="3200" b="1" dirty="0">
              <a:solidFill>
                <a:srgbClr val="000000"/>
              </a:solidFill>
              <a:latin typeface="Arial Black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8886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flru_sfc_f12.png"/>
          <p:cNvPicPr>
            <a:picLocks noChangeAspect="1"/>
          </p:cNvPicPr>
          <p:nvPr/>
        </p:nvPicPr>
        <p:blipFill>
          <a:blip r:embed="rId2"/>
          <a:srcRect l="41936" t="29757" r="6800" b="27170"/>
          <a:stretch>
            <a:fillRect/>
          </a:stretch>
        </p:blipFill>
        <p:spPr>
          <a:xfrm>
            <a:off x="14133" y="3453213"/>
            <a:ext cx="4549394" cy="3348627"/>
          </a:xfrm>
          <a:prstGeom prst="rect">
            <a:avLst/>
          </a:prstGeom>
        </p:spPr>
      </p:pic>
      <p:pic>
        <p:nvPicPr>
          <p:cNvPr id="13" name="Picture 12" descr="flru_sfc_f12.png"/>
          <p:cNvPicPr>
            <a:picLocks noChangeAspect="1"/>
          </p:cNvPicPr>
          <p:nvPr/>
        </p:nvPicPr>
        <p:blipFill>
          <a:blip r:embed="rId3"/>
          <a:srcRect l="41936" t="29717" r="6800" b="27133"/>
          <a:stretch>
            <a:fillRect/>
          </a:stretch>
        </p:blipFill>
        <p:spPr>
          <a:xfrm>
            <a:off x="4653622" y="3442706"/>
            <a:ext cx="4549394" cy="3359134"/>
          </a:xfrm>
          <a:prstGeom prst="rect">
            <a:avLst/>
          </a:prstGeom>
        </p:spPr>
      </p:pic>
      <p:pic>
        <p:nvPicPr>
          <p:cNvPr id="12" name="Picture 11" descr="2013112617_metars_ina.gif"/>
          <p:cNvPicPr>
            <a:picLocks noChangeAspect="1"/>
          </p:cNvPicPr>
          <p:nvPr/>
        </p:nvPicPr>
        <p:blipFill>
          <a:blip r:embed="rId4"/>
          <a:srcRect l="40941" t="26457" r="4235" b="22677"/>
          <a:stretch>
            <a:fillRect/>
          </a:stretch>
        </p:blipFill>
        <p:spPr>
          <a:xfrm>
            <a:off x="4172670" y="0"/>
            <a:ext cx="4971330" cy="3445754"/>
          </a:xfrm>
          <a:prstGeom prst="rect">
            <a:avLst/>
          </a:prstGeom>
        </p:spPr>
      </p:pic>
      <p:sp>
        <p:nvSpPr>
          <p:cNvPr id="182277" name="Rectangle 6"/>
          <p:cNvSpPr txBox="1">
            <a:spLocks/>
          </p:cNvSpPr>
          <p:nvPr/>
        </p:nvSpPr>
        <p:spPr bwMode="auto">
          <a:xfrm>
            <a:off x="377647" y="1430417"/>
            <a:ext cx="1828800" cy="127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ts val="3000"/>
              </a:lnSpc>
            </a:pPr>
            <a:r>
              <a:rPr lang="en-US" sz="2800" b="1" dirty="0" smtClean="0">
                <a:solidFill>
                  <a:srgbClr val="0000FF"/>
                </a:solidFill>
                <a:latin typeface="Arial Black" charset="0"/>
                <a:ea typeface="MS PGothic" charset="0"/>
                <a:cs typeface="MS PGothic" charset="0"/>
              </a:rPr>
              <a:t>RAPv2</a:t>
            </a:r>
            <a:endParaRPr lang="en-US" sz="2800" b="1" dirty="0">
              <a:solidFill>
                <a:srgbClr val="0000FF"/>
              </a:solidFill>
              <a:latin typeface="Arial Black" charset="0"/>
              <a:ea typeface="MS PGothic" charset="0"/>
              <a:cs typeface="MS PGothic" charset="0"/>
            </a:endParaRPr>
          </a:p>
          <a:p>
            <a:pPr algn="ctr" eaLnBrk="1" hangingPunct="1">
              <a:lnSpc>
                <a:spcPts val="3000"/>
              </a:lnSpc>
            </a:pPr>
            <a:r>
              <a:rPr lang="en-US" sz="2800" b="1" dirty="0">
                <a:solidFill>
                  <a:srgbClr val="000000"/>
                </a:solidFill>
                <a:latin typeface="Arial Black" charset="0"/>
                <a:ea typeface="MS PGothic" charset="0"/>
                <a:cs typeface="MS PGothic" charset="0"/>
              </a:rPr>
              <a:t>vs.  </a:t>
            </a:r>
          </a:p>
          <a:p>
            <a:pPr algn="ctr" eaLnBrk="1" hangingPunct="1">
              <a:lnSpc>
                <a:spcPts val="3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Arial Black" charset="0"/>
                <a:ea typeface="MS PGothic" charset="0"/>
                <a:cs typeface="MS PGothic" charset="0"/>
              </a:rPr>
              <a:t>RAPv1</a:t>
            </a:r>
            <a:endParaRPr lang="en-US" sz="2800" b="1" dirty="0">
              <a:solidFill>
                <a:srgbClr val="0000FF"/>
              </a:solidFill>
              <a:latin typeface="Arial Black" charset="0"/>
              <a:ea typeface="MS PGothic" charset="0"/>
              <a:cs typeface="MS PGothic" charset="0"/>
            </a:endParaRPr>
          </a:p>
        </p:txBody>
      </p:sp>
      <p:sp>
        <p:nvSpPr>
          <p:cNvPr id="182279" name="TextBox 5"/>
          <p:cNvSpPr txBox="1">
            <a:spLocks noChangeArrowheads="1"/>
          </p:cNvSpPr>
          <p:nvPr/>
        </p:nvSpPr>
        <p:spPr bwMode="auto">
          <a:xfrm>
            <a:off x="8102996" y="1347787"/>
            <a:ext cx="1069524" cy="93871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ts val="2200"/>
              </a:lnSpc>
            </a:pPr>
            <a:r>
              <a:rPr lang="en-US" sz="2000" b="1" dirty="0" smtClean="0">
                <a:solidFill>
                  <a:srgbClr val="000000"/>
                </a:solidFill>
                <a:ea typeface="MS PGothic" charset="0"/>
                <a:cs typeface="MS PGothic" charset="0"/>
              </a:rPr>
              <a:t>18 UTC</a:t>
            </a:r>
          </a:p>
          <a:p>
            <a:pPr algn="ctr" eaLnBrk="1" hangingPunct="1">
              <a:lnSpc>
                <a:spcPts val="2200"/>
              </a:lnSpc>
            </a:pPr>
            <a:r>
              <a:rPr lang="en-US" sz="2000" b="1" dirty="0" smtClean="0">
                <a:solidFill>
                  <a:srgbClr val="000000"/>
                </a:solidFill>
                <a:ea typeface="MS PGothic" charset="0"/>
                <a:cs typeface="MS PGothic" charset="0"/>
              </a:rPr>
              <a:t>26 Nov</a:t>
            </a:r>
          </a:p>
          <a:p>
            <a:pPr algn="ctr" eaLnBrk="1" hangingPunct="1">
              <a:lnSpc>
                <a:spcPts val="2200"/>
              </a:lnSpc>
            </a:pPr>
            <a:r>
              <a:rPr lang="en-US" sz="2000" b="1" dirty="0" smtClean="0">
                <a:solidFill>
                  <a:srgbClr val="000000"/>
                </a:solidFill>
                <a:ea typeface="MS PGothic" charset="0"/>
                <a:cs typeface="MS PGothic" charset="0"/>
              </a:rPr>
              <a:t>2013</a:t>
            </a:r>
            <a:endParaRPr lang="en-US" sz="2000" b="1" dirty="0">
              <a:solidFill>
                <a:srgbClr val="000000"/>
              </a:solidFill>
              <a:ea typeface="MS PGothic" charset="0"/>
              <a:cs typeface="MS PGothic" charset="0"/>
            </a:endParaRPr>
          </a:p>
        </p:txBody>
      </p:sp>
      <p:sp>
        <p:nvSpPr>
          <p:cNvPr id="35850" name="TextBox 5"/>
          <p:cNvSpPr txBox="1">
            <a:spLocks noChangeArrowheads="1"/>
          </p:cNvSpPr>
          <p:nvPr/>
        </p:nvSpPr>
        <p:spPr bwMode="auto">
          <a:xfrm>
            <a:off x="7483754" y="2746571"/>
            <a:ext cx="1731962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0000"/>
                </a:solidFill>
                <a:latin typeface="Arial Black" pitchFamily="34" charset="0"/>
                <a:ea typeface="MS PGothic" pitchFamily="34" charset="-128"/>
              </a:rPr>
              <a:t>observed</a:t>
            </a:r>
          </a:p>
        </p:txBody>
      </p:sp>
      <p:sp>
        <p:nvSpPr>
          <p:cNvPr id="35852" name="TextBox 21"/>
          <p:cNvSpPr txBox="1">
            <a:spLocks noChangeArrowheads="1"/>
          </p:cNvSpPr>
          <p:nvPr/>
        </p:nvSpPr>
        <p:spPr bwMode="auto">
          <a:xfrm>
            <a:off x="2432233" y="1713875"/>
            <a:ext cx="140064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000000"/>
                </a:solidFill>
                <a:ea typeface="MS PGothic" pitchFamily="34" charset="-128"/>
              </a:rPr>
              <a:t>06 UTC</a:t>
            </a:r>
          </a:p>
          <a:p>
            <a:pPr algn="ctr">
              <a:defRPr/>
            </a:pPr>
            <a:r>
              <a:rPr lang="en-US" sz="2400" b="1" dirty="0" smtClean="0">
                <a:solidFill>
                  <a:srgbClr val="000000"/>
                </a:solidFill>
                <a:ea typeface="MS PGothic" pitchFamily="34" charset="-128"/>
              </a:rPr>
              <a:t>+ 12h </a:t>
            </a:r>
            <a:r>
              <a:rPr lang="en-US" sz="2400" b="1" dirty="0" err="1" smtClean="0">
                <a:solidFill>
                  <a:srgbClr val="000000"/>
                </a:solidFill>
                <a:ea typeface="MS PGothic" pitchFamily="34" charset="-128"/>
              </a:rPr>
              <a:t>fcst</a:t>
            </a:r>
            <a:endParaRPr lang="en-US" sz="2400" b="1" dirty="0">
              <a:solidFill>
                <a:srgbClr val="000000"/>
              </a:solidFill>
              <a:ea typeface="MS PGothic" pitchFamily="34" charset="-128"/>
            </a:endParaRPr>
          </a:p>
        </p:txBody>
      </p:sp>
      <p:pic>
        <p:nvPicPr>
          <p:cNvPr id="18" name="Picture 17" descr="flru_sfc_f09.png"/>
          <p:cNvPicPr>
            <a:picLocks/>
          </p:cNvPicPr>
          <p:nvPr/>
        </p:nvPicPr>
        <p:blipFill>
          <a:blip r:embed="rId5"/>
          <a:srcRect l="20401" t="90444" r="22668" b="6460"/>
          <a:stretch>
            <a:fillRect/>
          </a:stretch>
        </p:blipFill>
        <p:spPr>
          <a:xfrm>
            <a:off x="418098" y="3057801"/>
            <a:ext cx="3444756" cy="240916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171360" y="3502911"/>
            <a:ext cx="2063845" cy="1843314"/>
          </a:xfrm>
          <a:prstGeom prst="ellipse">
            <a:avLst/>
          </a:prstGeom>
          <a:noFill/>
          <a:ln w="114300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706988" y="3490692"/>
            <a:ext cx="2063845" cy="1843314"/>
          </a:xfrm>
          <a:prstGeom prst="ellipse">
            <a:avLst/>
          </a:prstGeom>
          <a:noFill/>
          <a:ln w="114300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4264304" y="76200"/>
            <a:ext cx="2063845" cy="1843314"/>
          </a:xfrm>
          <a:prstGeom prst="ellipse">
            <a:avLst/>
          </a:prstGeom>
          <a:noFill/>
          <a:ln w="11430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7750629" y="5084618"/>
            <a:ext cx="551543" cy="892984"/>
          </a:xfrm>
          <a:prstGeom prst="ellipse">
            <a:avLst/>
          </a:prstGeom>
          <a:noFill/>
          <a:ln w="114300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3075603" y="5084617"/>
            <a:ext cx="551543" cy="855549"/>
          </a:xfrm>
          <a:prstGeom prst="ellipse">
            <a:avLst/>
          </a:prstGeom>
          <a:noFill/>
          <a:ln w="114300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7454726" y="1919514"/>
            <a:ext cx="636986" cy="859336"/>
          </a:xfrm>
          <a:prstGeom prst="ellipse">
            <a:avLst/>
          </a:prstGeom>
          <a:noFill/>
          <a:ln w="114300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6"/>
          <p:cNvSpPr txBox="1">
            <a:spLocks/>
          </p:cNvSpPr>
          <p:nvPr/>
        </p:nvSpPr>
        <p:spPr bwMode="auto">
          <a:xfrm>
            <a:off x="14133" y="138550"/>
            <a:ext cx="4250171" cy="1109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ts val="3300"/>
              </a:lnSpc>
            </a:pPr>
            <a:r>
              <a:rPr lang="en-US" sz="2800" b="1" dirty="0" smtClean="0">
                <a:solidFill>
                  <a:srgbClr val="000000"/>
                </a:solidFill>
                <a:latin typeface="Arial Black" charset="0"/>
                <a:ea typeface="MS PGothic" charset="0"/>
                <a:cs typeface="MS PGothic" charset="0"/>
              </a:rPr>
              <a:t>Aviation Flight Rules</a:t>
            </a:r>
          </a:p>
          <a:p>
            <a:pPr algn="ctr" eaLnBrk="1" hangingPunct="1">
              <a:lnSpc>
                <a:spcPts val="3300"/>
              </a:lnSpc>
            </a:pPr>
            <a:r>
              <a:rPr lang="en-US" sz="2600" b="1" dirty="0" smtClean="0">
                <a:solidFill>
                  <a:srgbClr val="000000"/>
                </a:solidFill>
                <a:latin typeface="Arial Black" charset="0"/>
                <a:ea typeface="MS PGothic" charset="0"/>
                <a:cs typeface="MS PGothic" charset="0"/>
              </a:rPr>
              <a:t>(ceiling and visibility)</a:t>
            </a:r>
            <a:endParaRPr lang="en-US" sz="2600" b="1" dirty="0">
              <a:solidFill>
                <a:srgbClr val="000000"/>
              </a:solidFill>
              <a:latin typeface="Arial Black" charset="0"/>
              <a:ea typeface="MS PGothic" charset="0"/>
              <a:cs typeface="MS PGothic" charset="0"/>
            </a:endParaRPr>
          </a:p>
        </p:txBody>
      </p:sp>
      <p:sp>
        <p:nvSpPr>
          <p:cNvPr id="35846" name="TextBox 5"/>
          <p:cNvSpPr txBox="1">
            <a:spLocks noChangeArrowheads="1"/>
          </p:cNvSpPr>
          <p:nvPr/>
        </p:nvSpPr>
        <p:spPr bwMode="auto">
          <a:xfrm>
            <a:off x="4706938" y="5262113"/>
            <a:ext cx="1277914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rgbClr val="0000FF"/>
                </a:solidFill>
                <a:latin typeface="Arial Black" pitchFamily="34" charset="0"/>
                <a:ea typeface="MS PGothic" pitchFamily="34" charset="-128"/>
              </a:rPr>
              <a:t>RAPv2</a:t>
            </a:r>
            <a:endParaRPr lang="en-US" sz="2400" b="1" dirty="0">
              <a:solidFill>
                <a:srgbClr val="0000FF"/>
              </a:solidFill>
              <a:latin typeface="Arial Black" pitchFamily="34" charset="0"/>
              <a:ea typeface="MS PGothic" pitchFamily="34" charset="-128"/>
            </a:endParaRPr>
          </a:p>
        </p:txBody>
      </p:sp>
      <p:sp>
        <p:nvSpPr>
          <p:cNvPr id="35848" name="TextBox 5"/>
          <p:cNvSpPr txBox="1">
            <a:spLocks noChangeArrowheads="1"/>
          </p:cNvSpPr>
          <p:nvPr/>
        </p:nvSpPr>
        <p:spPr bwMode="auto">
          <a:xfrm>
            <a:off x="14133" y="5262113"/>
            <a:ext cx="1277914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Arial Black" pitchFamily="34" charset="0"/>
                <a:ea typeface="MS PGothic" pitchFamily="34" charset="-128"/>
              </a:rPr>
              <a:t>RAPv1</a:t>
            </a:r>
            <a:endParaRPr lang="en-US" sz="2400" b="1" dirty="0">
              <a:solidFill>
                <a:srgbClr val="FF0000"/>
              </a:solidFill>
              <a:latin typeface="Arial Black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845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4" descr="Juice_dr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00" r="27000" b="88000"/>
          <a:stretch>
            <a:fillRect/>
          </a:stretch>
        </p:blipFill>
        <p:spPr bwMode="auto">
          <a:xfrm>
            <a:off x="0" y="0"/>
            <a:ext cx="9151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2755" name="Picture 5" descr="Juice_dr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9178" b="1334"/>
          <a:stretch>
            <a:fillRect/>
          </a:stretch>
        </p:blipFill>
        <p:spPr bwMode="auto">
          <a:xfrm>
            <a:off x="0" y="0"/>
            <a:ext cx="771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2756" name="Picture 4" descr="Juice_dr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8999" b="88000"/>
          <a:stretch>
            <a:fillRect/>
          </a:stretch>
        </p:blipFill>
        <p:spPr bwMode="auto">
          <a:xfrm>
            <a:off x="-7938" y="6400800"/>
            <a:ext cx="9151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7" name="Rectangle 9"/>
          <p:cNvSpPr>
            <a:spLocks/>
          </p:cNvSpPr>
          <p:nvPr/>
        </p:nvSpPr>
        <p:spPr bwMode="auto">
          <a:xfrm>
            <a:off x="76200" y="64008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>
                <a:solidFill>
                  <a:srgbClr val="003399"/>
                </a:solidFill>
              </a:rPr>
              <a:t>NCEP Production Suite Review</a:t>
            </a:r>
          </a:p>
        </p:txBody>
      </p:sp>
      <p:sp>
        <p:nvSpPr>
          <p:cNvPr id="202758" name="Rectangle 9"/>
          <p:cNvSpPr>
            <a:spLocks/>
          </p:cNvSpPr>
          <p:nvPr/>
        </p:nvSpPr>
        <p:spPr bwMode="auto">
          <a:xfrm>
            <a:off x="6172200" y="6400800"/>
            <a:ext cx="2438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pPr algn="r"/>
            <a:r>
              <a:rPr lang="en-US" sz="2000" b="1" i="1" dirty="0">
                <a:solidFill>
                  <a:srgbClr val="003399"/>
                </a:solidFill>
              </a:rPr>
              <a:t>4-5 December </a:t>
            </a:r>
            <a:r>
              <a:rPr lang="en-US" sz="2000" b="1" i="1" dirty="0" smtClean="0">
                <a:solidFill>
                  <a:srgbClr val="003399"/>
                </a:solidFill>
              </a:rPr>
              <a:t>2013</a:t>
            </a:r>
            <a:endParaRPr lang="en-US" sz="2000" b="1" i="1" dirty="0">
              <a:solidFill>
                <a:srgbClr val="003399"/>
              </a:solidFill>
            </a:endParaRPr>
          </a:p>
        </p:txBody>
      </p:sp>
      <p:sp>
        <p:nvSpPr>
          <p:cNvPr id="202759" name="Rectangle 73"/>
          <p:cNvSpPr>
            <a:spLocks/>
          </p:cNvSpPr>
          <p:nvPr/>
        </p:nvSpPr>
        <p:spPr bwMode="auto">
          <a:xfrm>
            <a:off x="3810000" y="6400800"/>
            <a:ext cx="2514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>
                <a:solidFill>
                  <a:srgbClr val="C00000"/>
                </a:solidFill>
              </a:rPr>
              <a:t>Rapid Refresh / HRRR</a:t>
            </a:r>
          </a:p>
        </p:txBody>
      </p:sp>
      <p:sp>
        <p:nvSpPr>
          <p:cNvPr id="202760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534400" y="6457950"/>
            <a:ext cx="533400" cy="4000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4C4DE51-35AC-EA4D-964C-952F2D9D3173}" type="slidenum">
              <a:rPr lang="en-US" sz="1600" b="1">
                <a:solidFill>
                  <a:srgbClr val="003399"/>
                </a:solidFill>
                <a:latin typeface="Calibri" charset="0"/>
                <a:ea typeface="MS PGothic" charset="0"/>
                <a:cs typeface="MS PGothic" charset="0"/>
              </a:rPr>
              <a:pPr eaLnBrk="1" hangingPunct="1"/>
              <a:t>19</a:t>
            </a:fld>
            <a:endParaRPr lang="en-US" sz="1600" b="1">
              <a:solidFill>
                <a:srgbClr val="003399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327775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581400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84138" y="1143000"/>
            <a:ext cx="9067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20000"/>
              </a:spcBef>
              <a:buClr>
                <a:prstClr val="black"/>
              </a:buClr>
            </a:pPr>
            <a:r>
              <a:rPr lang="en-US" sz="2800" b="1" dirty="0" smtClean="0">
                <a:solidFill>
                  <a:srgbClr val="0000FF"/>
                </a:solidFill>
                <a:latin typeface="Arial Black" pitchFamily="34" charset="0"/>
                <a:ea typeface="MS PGothic" charset="0"/>
                <a:cs typeface="Arial" pitchFamily="34" charset="0"/>
              </a:rPr>
              <a:t>Winds</a:t>
            </a:r>
            <a:r>
              <a:rPr lang="en-US" sz="2800" b="1" dirty="0" smtClean="0">
                <a:solidFill>
                  <a:srgbClr val="0000FF"/>
                </a:solidFill>
                <a:latin typeface="Arial" pitchFamily="34" charset="0"/>
                <a:ea typeface="MS PGothic" charset="0"/>
                <a:cs typeface="Arial" pitchFamily="34" charset="0"/>
              </a:rPr>
              <a:t> -- </a:t>
            </a:r>
            <a:r>
              <a:rPr lang="en-US" sz="2800" b="1" dirty="0" smtClean="0">
                <a:solidFill>
                  <a:srgbClr val="0000FF"/>
                </a:solidFill>
                <a:ea typeface="MS PGothic" charset="0"/>
              </a:rPr>
              <a:t>C</a:t>
            </a:r>
            <a:r>
              <a:rPr lang="en-US" sz="2800" b="1" dirty="0" smtClean="0">
                <a:solidFill>
                  <a:srgbClr val="0000FF"/>
                </a:solidFill>
              </a:rPr>
              <a:t>onsistent RAPv2 improvement</a:t>
            </a:r>
            <a:r>
              <a:rPr lang="en-US" sz="2800" dirty="0" smtClean="0">
                <a:solidFill>
                  <a:srgbClr val="0000FF"/>
                </a:solidFill>
              </a:rPr>
              <a:t>, for    		both upper-air and surface, for all seasons</a:t>
            </a:r>
          </a:p>
          <a:p>
            <a:pPr>
              <a:spcBef>
                <a:spcPct val="20000"/>
              </a:spcBef>
              <a:buClr>
                <a:prstClr val="black"/>
              </a:buClr>
            </a:pPr>
            <a:endParaRPr lang="en-US" sz="1000" dirty="0" smtClean="0"/>
          </a:p>
          <a:p>
            <a:pPr marL="0" indent="0" eaLnBrk="1" hangingPunct="1">
              <a:spcBef>
                <a:spcPct val="20000"/>
              </a:spcBef>
              <a:buClr>
                <a:prstClr val="black"/>
              </a:buClr>
            </a:pPr>
            <a:r>
              <a:rPr lang="en-US" sz="2800" b="1" dirty="0" smtClean="0">
                <a:solidFill>
                  <a:srgbClr val="009900"/>
                </a:solidFill>
                <a:latin typeface="Arial Black" pitchFamily="34" charset="0"/>
                <a:ea typeface="MS PGothic" charset="0"/>
                <a:cs typeface="Arial" pitchFamily="34" charset="0"/>
              </a:rPr>
              <a:t>Moisture</a:t>
            </a:r>
            <a:r>
              <a:rPr lang="en-US" sz="2800" b="1" dirty="0" smtClean="0">
                <a:solidFill>
                  <a:srgbClr val="009900"/>
                </a:solidFill>
                <a:latin typeface="Arial" pitchFamily="34" charset="0"/>
                <a:ea typeface="MS PGothic" charset="0"/>
                <a:cs typeface="Arial" pitchFamily="34" charset="0"/>
              </a:rPr>
              <a:t> -- Improved RAPv2 RH forecasts aloft.   </a:t>
            </a:r>
            <a:r>
              <a:rPr lang="en-US" sz="2800" dirty="0" smtClean="0">
                <a:solidFill>
                  <a:srgbClr val="009900"/>
                </a:solidFill>
                <a:latin typeface="Arial" pitchFamily="34" charset="0"/>
                <a:ea typeface="MS PGothic" charset="0"/>
                <a:cs typeface="Arial" pitchFamily="34" charset="0"/>
              </a:rPr>
              <a:t>	Reduced RMS 2m </a:t>
            </a:r>
            <a:r>
              <a:rPr lang="en-US" sz="2800" dirty="0" err="1" smtClean="0">
                <a:solidFill>
                  <a:srgbClr val="009900"/>
                </a:solidFill>
                <a:latin typeface="Arial" pitchFamily="34" charset="0"/>
                <a:ea typeface="MS PGothic" charset="0"/>
                <a:cs typeface="Arial" pitchFamily="34" charset="0"/>
              </a:rPr>
              <a:t>dewpoint</a:t>
            </a:r>
            <a:r>
              <a:rPr lang="en-US" sz="2800" dirty="0" smtClean="0">
                <a:solidFill>
                  <a:srgbClr val="009900"/>
                </a:solidFill>
                <a:latin typeface="Arial" pitchFamily="34" charset="0"/>
                <a:ea typeface="MS PGothic" charset="0"/>
                <a:cs typeface="Arial" pitchFamily="34" charset="0"/>
              </a:rPr>
              <a:t> error, more so at	night</a:t>
            </a:r>
          </a:p>
          <a:p>
            <a:pPr marL="0" indent="0" eaLnBrk="1" hangingPunct="1">
              <a:spcBef>
                <a:spcPct val="20000"/>
              </a:spcBef>
              <a:buClr>
                <a:prstClr val="black"/>
              </a:buClr>
            </a:pPr>
            <a:endParaRPr lang="en-US" sz="1000" b="1" dirty="0" smtClean="0">
              <a:solidFill>
                <a:srgbClr val="FF0000"/>
              </a:solidFill>
              <a:latin typeface="Arial" pitchFamily="34" charset="0"/>
              <a:ea typeface="MS PGothic" charset="0"/>
              <a:cs typeface="Arial" pitchFamily="34" charset="0"/>
            </a:endParaRPr>
          </a:p>
          <a:p>
            <a:pPr marL="0" indent="0" eaLnBrk="1" hangingPunct="1">
              <a:spcBef>
                <a:spcPct val="20000"/>
              </a:spcBef>
              <a:buClr>
                <a:prstClr val="black"/>
              </a:buClr>
            </a:pPr>
            <a:r>
              <a:rPr lang="en-US" sz="2800" b="1" dirty="0" smtClean="0">
                <a:solidFill>
                  <a:srgbClr val="FF0000"/>
                </a:solidFill>
                <a:latin typeface="Arial Black" pitchFamily="34" charset="0"/>
                <a:ea typeface="MS PGothic" charset="0"/>
                <a:cs typeface="Arial" pitchFamily="34" charset="0"/>
              </a:rPr>
              <a:t>Temperature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ea typeface="MS PGothic" charset="0"/>
                <a:cs typeface="Arial" pitchFamily="34" charset="0"/>
              </a:rPr>
              <a:t> -- </a:t>
            </a:r>
            <a:r>
              <a:rPr lang="en-US" sz="2800" dirty="0" smtClean="0">
                <a:solidFill>
                  <a:srgbClr val="FF0000"/>
                </a:solidFill>
              </a:rPr>
              <a:t>Similar RAPv2 skill for upper-air. </a:t>
            </a:r>
            <a:r>
              <a:rPr lang="en-US" sz="2800" b="1" dirty="0" smtClean="0">
                <a:solidFill>
                  <a:srgbClr val="FF0000"/>
                </a:solidFill>
              </a:rPr>
              <a:t>	Improved skill for surface in warm season</a:t>
            </a:r>
          </a:p>
          <a:p>
            <a:pPr marL="0" indent="0" eaLnBrk="1" hangingPunct="1">
              <a:spcBef>
                <a:spcPct val="20000"/>
              </a:spcBef>
              <a:buClr>
                <a:prstClr val="black"/>
              </a:buClr>
            </a:pPr>
            <a:endParaRPr lang="en-US" sz="1000" b="1" dirty="0" smtClean="0">
              <a:solidFill>
                <a:srgbClr val="FF0000"/>
              </a:solidFill>
            </a:endParaRPr>
          </a:p>
          <a:p>
            <a:pPr marL="0" indent="0" eaLnBrk="1" hangingPunct="1">
              <a:spcBef>
                <a:spcPct val="20000"/>
              </a:spcBef>
              <a:buClr>
                <a:prstClr val="black"/>
              </a:buClr>
            </a:pPr>
            <a:endParaRPr lang="en-US" sz="400" b="1" dirty="0" smtClean="0">
              <a:solidFill>
                <a:srgbClr val="FF0000"/>
              </a:solidFill>
            </a:endParaRPr>
          </a:p>
          <a:p>
            <a:pPr marL="0" lvl="0" indent="0" eaLnBrk="1" hangingPunct="1">
              <a:spcBef>
                <a:spcPct val="20000"/>
              </a:spcBef>
              <a:buClr>
                <a:prstClr val="black"/>
              </a:buClr>
            </a:pP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ea typeface="MS PGothic" charset="0"/>
                <a:cs typeface="Arial" pitchFamily="34" charset="0"/>
              </a:rPr>
              <a:t>Precipitation and clouds 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MS PGothic" charset="0"/>
                <a:cs typeface="Arial" pitchFamily="34" charset="0"/>
              </a:rPr>
              <a:t>–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I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mprovement for 	precipitation,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Calibri"/>
                <a:ea typeface="+mn-ea"/>
                <a:cs typeface="+mn-cs"/>
              </a:rPr>
              <a:t>slight improvement for ceiling</a:t>
            </a:r>
            <a:endParaRPr lang="en-US" sz="2800" b="1" dirty="0" smtClean="0">
              <a:solidFill>
                <a:schemeClr val="accent6">
                  <a:lumMod val="50000"/>
                </a:scheme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276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dirty="0" smtClean="0">
                <a:latin typeface="Arial Black" charset="0"/>
                <a:ea typeface="MS PGothic" charset="0"/>
                <a:cs typeface="Arial Black" charset="0"/>
              </a:rPr>
              <a:t>Summary: </a:t>
            </a:r>
            <a:r>
              <a:rPr lang="en-US" sz="3600" b="1" dirty="0" smtClean="0">
                <a:solidFill>
                  <a:srgbClr val="0000FF"/>
                </a:solidFill>
                <a:latin typeface="Arial Black" charset="0"/>
                <a:ea typeface="MS PGothic" charset="0"/>
                <a:cs typeface="Arial Black" charset="0"/>
              </a:rPr>
              <a:t>RAPv2</a:t>
            </a:r>
            <a:r>
              <a:rPr lang="en-US" sz="3600" b="1" dirty="0" smtClean="0">
                <a:latin typeface="Arial Black" charset="0"/>
                <a:ea typeface="MS PGothic" charset="0"/>
                <a:cs typeface="Arial Black" charset="0"/>
              </a:rPr>
              <a:t> vs. </a:t>
            </a:r>
            <a:r>
              <a:rPr lang="en-US" sz="3600" b="1" dirty="0" smtClean="0">
                <a:solidFill>
                  <a:srgbClr val="FF0000"/>
                </a:solidFill>
                <a:latin typeface="Arial Black" charset="0"/>
                <a:ea typeface="MS PGothic" charset="0"/>
                <a:cs typeface="Arial Black" charset="0"/>
              </a:rPr>
              <a:t>RAPv1</a:t>
            </a:r>
            <a:endParaRPr lang="en-US" sz="3600" b="1" dirty="0">
              <a:solidFill>
                <a:srgbClr val="FF0000"/>
              </a:solidFill>
              <a:latin typeface="Arial Black" charset="0"/>
              <a:ea typeface="MS PGothic" charset="0"/>
              <a:cs typeface="Arial Black" charset="0"/>
            </a:endParaRPr>
          </a:p>
        </p:txBody>
      </p:sp>
      <p:sp>
        <p:nvSpPr>
          <p:cNvPr id="17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370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7" name="Picture 4" descr="Juice_dr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00" r="27000" b="88000"/>
          <a:stretch>
            <a:fillRect/>
          </a:stretch>
        </p:blipFill>
        <p:spPr bwMode="auto">
          <a:xfrm>
            <a:off x="0" y="0"/>
            <a:ext cx="915193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88" name="Picture 5" descr="Juice_dr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9178" b="1334"/>
          <a:stretch>
            <a:fillRect/>
          </a:stretch>
        </p:blipFill>
        <p:spPr bwMode="auto">
          <a:xfrm>
            <a:off x="0" y="0"/>
            <a:ext cx="14081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Line 6"/>
          <p:cNvSpPr>
            <a:spLocks noChangeShapeType="1"/>
          </p:cNvSpPr>
          <p:nvPr/>
        </p:nvSpPr>
        <p:spPr bwMode="auto">
          <a:xfrm>
            <a:off x="0" y="1295400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685800" y="0"/>
            <a:ext cx="8458200" cy="1138238"/>
          </a:xfrm>
          <a:prstGeom prst="rect">
            <a:avLst/>
          </a:prstGeom>
          <a:noFill/>
          <a:ln w="444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600" b="1" kern="0" dirty="0">
                <a:solidFill>
                  <a:srgbClr val="0000FF"/>
                </a:solidFill>
                <a:latin typeface="Arial Black" pitchFamily="34" charset="0"/>
                <a:ea typeface="ＭＳ Ｐゴシック" pitchFamily="1" charset="-128"/>
              </a:rPr>
              <a:t>Rapid Refresh </a:t>
            </a:r>
            <a:r>
              <a:rPr lang="en-US" sz="3600" b="1" kern="0" dirty="0">
                <a:solidFill>
                  <a:prstClr val="black"/>
                </a:solidFill>
                <a:ea typeface="ＭＳ Ｐゴシック" pitchFamily="1" charset="-128"/>
              </a:rPr>
              <a:t>and</a:t>
            </a:r>
            <a:r>
              <a:rPr lang="en-US" sz="3600" b="1" kern="0" dirty="0">
                <a:solidFill>
                  <a:srgbClr val="000099"/>
                </a:solidFill>
                <a:ea typeface="ＭＳ Ｐゴシック" pitchFamily="1" charset="-128"/>
              </a:rPr>
              <a:t> </a:t>
            </a:r>
            <a:r>
              <a:rPr lang="en-US" sz="3600" b="1" kern="0" dirty="0">
                <a:solidFill>
                  <a:srgbClr val="009900"/>
                </a:solidFill>
                <a:latin typeface="Arial Black" pitchFamily="34" charset="0"/>
                <a:ea typeface="ＭＳ Ｐゴシック" pitchFamily="1" charset="-128"/>
              </a:rPr>
              <a:t>HRRR</a:t>
            </a:r>
          </a:p>
          <a:p>
            <a:pPr algn="ctr" eaLnBrk="0" hangingPunct="0">
              <a:defRPr/>
            </a:pPr>
            <a:r>
              <a:rPr lang="en-US" sz="3200" b="1" kern="0" dirty="0">
                <a:solidFill>
                  <a:prstClr val="black"/>
                </a:solidFill>
                <a:latin typeface="Arial Black" pitchFamily="34" charset="0"/>
                <a:ea typeface="ＭＳ Ｐゴシック" pitchFamily="1" charset="-128"/>
              </a:rPr>
              <a:t>NOAA hourly updated models</a:t>
            </a:r>
          </a:p>
        </p:txBody>
      </p:sp>
      <p:pic>
        <p:nvPicPr>
          <p:cNvPr id="43" name="Picture 4" descr="Juice_dr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8999" b="88000"/>
          <a:stretch>
            <a:fillRect/>
          </a:stretch>
        </p:blipFill>
        <p:spPr bwMode="auto">
          <a:xfrm>
            <a:off x="-7938" y="6400800"/>
            <a:ext cx="9151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Rectangle 9"/>
          <p:cNvSpPr>
            <a:spLocks/>
          </p:cNvSpPr>
          <p:nvPr/>
        </p:nvSpPr>
        <p:spPr bwMode="auto">
          <a:xfrm>
            <a:off x="76200" y="64008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003399"/>
                </a:solidFill>
              </a:rPr>
              <a:t>NCEP Production Suite Review</a:t>
            </a:r>
          </a:p>
        </p:txBody>
      </p:sp>
      <p:sp>
        <p:nvSpPr>
          <p:cNvPr id="45" name="Rectangle 9"/>
          <p:cNvSpPr>
            <a:spLocks/>
          </p:cNvSpPr>
          <p:nvPr/>
        </p:nvSpPr>
        <p:spPr bwMode="auto">
          <a:xfrm>
            <a:off x="6172200" y="6400800"/>
            <a:ext cx="2438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pPr algn="r"/>
            <a:r>
              <a:rPr lang="en-US" sz="2000" b="1" i="1" dirty="0" smtClean="0">
                <a:solidFill>
                  <a:srgbClr val="003399"/>
                </a:solidFill>
              </a:rPr>
              <a:t>3-4 </a:t>
            </a:r>
            <a:r>
              <a:rPr lang="en-US" sz="2000" b="1" i="1" dirty="0">
                <a:solidFill>
                  <a:srgbClr val="003399"/>
                </a:solidFill>
              </a:rPr>
              <a:t>December </a:t>
            </a:r>
            <a:r>
              <a:rPr lang="en-US" sz="2000" b="1" i="1" dirty="0" smtClean="0">
                <a:solidFill>
                  <a:srgbClr val="003399"/>
                </a:solidFill>
              </a:rPr>
              <a:t>2013</a:t>
            </a:r>
            <a:endParaRPr lang="en-US" sz="2000" b="1" i="1" dirty="0">
              <a:solidFill>
                <a:srgbClr val="003399"/>
              </a:solidFill>
            </a:endParaRPr>
          </a:p>
        </p:txBody>
      </p:sp>
      <p:sp>
        <p:nvSpPr>
          <p:cNvPr id="48" name="Rectangle 73"/>
          <p:cNvSpPr>
            <a:spLocks/>
          </p:cNvSpPr>
          <p:nvPr/>
        </p:nvSpPr>
        <p:spPr bwMode="auto">
          <a:xfrm>
            <a:off x="3810000" y="6400800"/>
            <a:ext cx="2514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C00000"/>
                </a:solidFill>
              </a:rPr>
              <a:t>Rapid Refresh / HRRR</a:t>
            </a:r>
          </a:p>
        </p:txBody>
      </p:sp>
      <p:sp>
        <p:nvSpPr>
          <p:cNvPr id="52" name="Slide Number Placeholder 11"/>
          <p:cNvSpPr>
            <a:spLocks noGrp="1"/>
          </p:cNvSpPr>
          <p:nvPr>
            <p:ph type="sldNum" sz="quarter" idx="12"/>
          </p:nvPr>
        </p:nvSpPr>
        <p:spPr bwMode="auto">
          <a:xfrm>
            <a:off x="8534400" y="6457950"/>
            <a:ext cx="533400" cy="40005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C04AC04-DC01-2E47-B228-88AF59C2B689}" type="slidenum">
              <a:rPr lang="en-US" sz="1600" b="1">
                <a:solidFill>
                  <a:srgbClr val="003399"/>
                </a:solidFill>
                <a:latin typeface="Calibri" charset="0"/>
                <a:ea typeface="MS PGothic" charset="0"/>
                <a:cs typeface="MS PGothic" charset="0"/>
              </a:rPr>
              <a:pPr eaLnBrk="1" hangingPunct="1"/>
              <a:t>2</a:t>
            </a:fld>
            <a:endParaRPr lang="en-US" sz="1600" b="1" dirty="0">
              <a:solidFill>
                <a:srgbClr val="003399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6327775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3581400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9" name="Picture 50" descr="DomainsRAPandHRR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47" t="4074" r="6247" b="4074"/>
          <a:stretch>
            <a:fillRect/>
          </a:stretch>
        </p:blipFill>
        <p:spPr bwMode="auto">
          <a:xfrm>
            <a:off x="3277065" y="1629324"/>
            <a:ext cx="5763616" cy="4639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 Box 4"/>
          <p:cNvSpPr txBox="1">
            <a:spLocks noChangeArrowheads="1"/>
          </p:cNvSpPr>
          <p:nvPr/>
        </p:nvSpPr>
        <p:spPr bwMode="auto">
          <a:xfrm>
            <a:off x="133812" y="1579362"/>
            <a:ext cx="2438400" cy="10160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FFFFFF"/>
                </a:solidFill>
                <a:latin typeface="Arial Black" pitchFamily="34" charset="0"/>
              </a:rPr>
              <a:t>13km Rapid Refresh (RAP) </a:t>
            </a:r>
            <a:r>
              <a:rPr lang="en-US" sz="2000" b="1" dirty="0">
                <a:solidFill>
                  <a:srgbClr val="FFFFFF"/>
                </a:solidFill>
              </a:rPr>
              <a:t>(mesoscale)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2524587" y="2156981"/>
            <a:ext cx="1135063" cy="865188"/>
          </a:xfrm>
          <a:prstGeom prst="straightConnector1">
            <a:avLst/>
          </a:prstGeom>
          <a:ln w="88900">
            <a:solidFill>
              <a:srgbClr val="0000FF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 Box 4"/>
          <p:cNvSpPr txBox="1">
            <a:spLocks noChangeArrowheads="1"/>
          </p:cNvSpPr>
          <p:nvPr/>
        </p:nvSpPr>
        <p:spPr bwMode="auto">
          <a:xfrm>
            <a:off x="133812" y="3848950"/>
            <a:ext cx="2438400" cy="708025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dirty="0">
                <a:solidFill>
                  <a:prstClr val="black"/>
                </a:solidFill>
                <a:latin typeface="Arial Black" pitchFamily="34" charset="0"/>
                <a:cs typeface="Tahoma" charset="0"/>
              </a:rPr>
              <a:t>3km HRRR </a:t>
            </a:r>
            <a:r>
              <a:rPr lang="en-US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(storm-scale)</a:t>
            </a:r>
          </a:p>
        </p:txBody>
      </p:sp>
      <p:cxnSp>
        <p:nvCxnSpPr>
          <p:cNvPr id="54" name="Straight Arrow Connector 53"/>
          <p:cNvCxnSpPr/>
          <p:nvPr/>
        </p:nvCxnSpPr>
        <p:spPr>
          <a:xfrm>
            <a:off x="2653996" y="4180661"/>
            <a:ext cx="2200275" cy="265112"/>
          </a:xfrm>
          <a:prstGeom prst="straightConnector1">
            <a:avLst/>
          </a:prstGeom>
          <a:ln w="88900">
            <a:solidFill>
              <a:srgbClr val="00B050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 Box 2"/>
          <p:cNvSpPr txBox="1">
            <a:spLocks noChangeArrowheads="1"/>
          </p:cNvSpPr>
          <p:nvPr/>
        </p:nvSpPr>
        <p:spPr bwMode="auto">
          <a:xfrm>
            <a:off x="89207" y="4490377"/>
            <a:ext cx="318785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SzPct val="130000"/>
            </a:pPr>
            <a:endParaRPr lang="en-US" sz="800" b="1" dirty="0">
              <a:solidFill>
                <a:srgbClr val="000000"/>
              </a:solidFill>
            </a:endParaRPr>
          </a:p>
          <a:p>
            <a:pPr eaLnBrk="1" hangingPunct="1">
              <a:buSzPct val="130000"/>
            </a:pPr>
            <a:r>
              <a:rPr lang="en-US" b="1" dirty="0">
                <a:solidFill>
                  <a:srgbClr val="00B050"/>
                </a:solidFill>
                <a:latin typeface="Arial Black" pitchFamily="34" charset="0"/>
              </a:rPr>
              <a:t>High-Resolution </a:t>
            </a:r>
          </a:p>
          <a:p>
            <a:pPr eaLnBrk="1" hangingPunct="1">
              <a:buSzPct val="130000"/>
            </a:pPr>
            <a:r>
              <a:rPr lang="en-US" b="1" dirty="0" smtClean="0">
                <a:solidFill>
                  <a:srgbClr val="00B050"/>
                </a:solidFill>
                <a:latin typeface="Arial Black" pitchFamily="34" charset="0"/>
              </a:rPr>
              <a:t>Rapid </a:t>
            </a:r>
            <a:r>
              <a:rPr lang="en-US" b="1" dirty="0">
                <a:solidFill>
                  <a:srgbClr val="00B050"/>
                </a:solidFill>
                <a:latin typeface="Arial Black" pitchFamily="34" charset="0"/>
              </a:rPr>
              <a:t>Refresh </a:t>
            </a:r>
          </a:p>
          <a:p>
            <a:pPr eaLnBrk="1" hangingPunct="1">
              <a:buSzPct val="130000"/>
            </a:pPr>
            <a:r>
              <a:rPr lang="en-US" sz="2000" b="1" dirty="0" smtClean="0">
                <a:solidFill>
                  <a:srgbClr val="00B050"/>
                </a:solidFill>
              </a:rPr>
              <a:t>Scheduled NCEP</a:t>
            </a:r>
          </a:p>
          <a:p>
            <a:pPr eaLnBrk="1" hangingPunct="1">
              <a:buSzPct val="130000"/>
            </a:pPr>
            <a:r>
              <a:rPr lang="en-US" sz="2000" b="1" dirty="0" smtClean="0">
                <a:solidFill>
                  <a:srgbClr val="00B050"/>
                </a:solidFill>
              </a:rPr>
              <a:t>Implementation Q3 2014</a:t>
            </a:r>
            <a:endParaRPr lang="en-US" sz="2000" b="1" dirty="0">
              <a:solidFill>
                <a:srgbClr val="00B050"/>
              </a:solidFill>
            </a:endParaRPr>
          </a:p>
        </p:txBody>
      </p:sp>
      <p:sp>
        <p:nvSpPr>
          <p:cNvPr id="58" name="Text Box 2"/>
          <p:cNvSpPr txBox="1">
            <a:spLocks noChangeArrowheads="1"/>
          </p:cNvSpPr>
          <p:nvPr/>
        </p:nvSpPr>
        <p:spPr bwMode="auto">
          <a:xfrm>
            <a:off x="9444" y="2595362"/>
            <a:ext cx="332627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SzPct val="130000"/>
            </a:pPr>
            <a:r>
              <a:rPr lang="en-US" sz="2000" b="1" dirty="0" smtClean="0">
                <a:solidFill>
                  <a:srgbClr val="0000FF"/>
                </a:solidFill>
                <a:latin typeface="Arial Black" charset="0"/>
              </a:rPr>
              <a:t>Version 2 – scheduled </a:t>
            </a:r>
            <a:endParaRPr lang="en-US" sz="2000" b="1" dirty="0">
              <a:solidFill>
                <a:srgbClr val="0000FF"/>
              </a:solidFill>
              <a:latin typeface="Arial Black" charset="0"/>
            </a:endParaRPr>
          </a:p>
          <a:p>
            <a:pPr eaLnBrk="1" hangingPunct="1">
              <a:buSzPct val="130000"/>
            </a:pPr>
            <a:r>
              <a:rPr lang="en-US" sz="2000" b="1" dirty="0" smtClean="0">
                <a:solidFill>
                  <a:srgbClr val="0000FF"/>
                </a:solidFill>
                <a:latin typeface="Arial Black" charset="0"/>
              </a:rPr>
              <a:t>NCEP implementation</a:t>
            </a:r>
          </a:p>
          <a:p>
            <a:pPr eaLnBrk="1" hangingPunct="1">
              <a:buSzPct val="130000"/>
            </a:pPr>
            <a:r>
              <a:rPr lang="en-US" sz="2000" b="1" dirty="0" smtClean="0">
                <a:solidFill>
                  <a:srgbClr val="0000FF"/>
                </a:solidFill>
                <a:latin typeface="Arial Black" charset="0"/>
              </a:rPr>
              <a:t>Q2 (currently 28 Jan)</a:t>
            </a:r>
            <a:endParaRPr lang="en-US" sz="1800" b="1" dirty="0" smtClean="0">
              <a:solidFill>
                <a:srgbClr val="0000FF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797474" y="2207085"/>
            <a:ext cx="336115" cy="2229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 rot="1699994">
            <a:off x="4467732" y="3727630"/>
            <a:ext cx="473347" cy="346783"/>
          </a:xfrm>
          <a:prstGeom prst="roundRect">
            <a:avLst>
              <a:gd name="adj" fmla="val 431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83693" y="2823189"/>
            <a:ext cx="11192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latin typeface="Arial Black" pitchFamily="34" charset="0"/>
              </a:rPr>
              <a:t>RAP</a:t>
            </a:r>
            <a:endParaRPr lang="en-US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05383" y="4427425"/>
            <a:ext cx="1321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8000"/>
                </a:solidFill>
                <a:latin typeface="Arial Black" pitchFamily="34" charset="0"/>
              </a:rPr>
              <a:t>HRRR</a:t>
            </a:r>
            <a:endParaRPr lang="en-US" sz="28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9284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7" name="Picture 4" descr="Juice_dr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00" r="27000" b="88000"/>
          <a:stretch>
            <a:fillRect/>
          </a:stretch>
        </p:blipFill>
        <p:spPr bwMode="auto">
          <a:xfrm>
            <a:off x="0" y="0"/>
            <a:ext cx="915193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88" name="Picture 5" descr="Juice_dr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9178" b="1334"/>
          <a:stretch>
            <a:fillRect/>
          </a:stretch>
        </p:blipFill>
        <p:spPr bwMode="auto">
          <a:xfrm>
            <a:off x="0" y="0"/>
            <a:ext cx="14081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Line 6"/>
          <p:cNvSpPr>
            <a:spLocks noChangeShapeType="1"/>
          </p:cNvSpPr>
          <p:nvPr/>
        </p:nvSpPr>
        <p:spPr bwMode="auto">
          <a:xfrm>
            <a:off x="0" y="1295400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685800" y="0"/>
            <a:ext cx="8458200" cy="1138238"/>
          </a:xfrm>
          <a:prstGeom prst="rect">
            <a:avLst/>
          </a:prstGeom>
          <a:noFill/>
          <a:ln w="444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600" b="1" kern="0" dirty="0">
                <a:solidFill>
                  <a:srgbClr val="0000FF"/>
                </a:solidFill>
                <a:latin typeface="Arial Black" pitchFamily="34" charset="0"/>
                <a:ea typeface="ＭＳ Ｐゴシック" pitchFamily="1" charset="-128"/>
              </a:rPr>
              <a:t>Rapid Refresh </a:t>
            </a:r>
            <a:r>
              <a:rPr lang="en-US" sz="3600" b="1" kern="0" dirty="0">
                <a:solidFill>
                  <a:prstClr val="black"/>
                </a:solidFill>
                <a:ea typeface="ＭＳ Ｐゴシック" pitchFamily="1" charset="-128"/>
              </a:rPr>
              <a:t>and</a:t>
            </a:r>
            <a:r>
              <a:rPr lang="en-US" sz="3600" b="1" kern="0" dirty="0">
                <a:solidFill>
                  <a:srgbClr val="000099"/>
                </a:solidFill>
                <a:ea typeface="ＭＳ Ｐゴシック" pitchFamily="1" charset="-128"/>
              </a:rPr>
              <a:t> </a:t>
            </a:r>
            <a:r>
              <a:rPr lang="en-US" sz="3600" b="1" kern="0" dirty="0">
                <a:solidFill>
                  <a:srgbClr val="009900"/>
                </a:solidFill>
                <a:latin typeface="Arial Black" pitchFamily="34" charset="0"/>
                <a:ea typeface="ＭＳ Ｐゴシック" pitchFamily="1" charset="-128"/>
              </a:rPr>
              <a:t>HRRR</a:t>
            </a:r>
          </a:p>
          <a:p>
            <a:pPr algn="ctr" eaLnBrk="0" hangingPunct="0">
              <a:defRPr/>
            </a:pPr>
            <a:r>
              <a:rPr lang="en-US" sz="3200" b="1" kern="0" dirty="0">
                <a:solidFill>
                  <a:prstClr val="black"/>
                </a:solidFill>
                <a:latin typeface="Arial Black" pitchFamily="34" charset="0"/>
                <a:ea typeface="ＭＳ Ｐゴシック" pitchFamily="1" charset="-128"/>
              </a:rPr>
              <a:t>NOAA hourly updated models</a:t>
            </a:r>
          </a:p>
        </p:txBody>
      </p:sp>
      <p:pic>
        <p:nvPicPr>
          <p:cNvPr id="43" name="Picture 4" descr="Juice_dr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8999" b="88000"/>
          <a:stretch>
            <a:fillRect/>
          </a:stretch>
        </p:blipFill>
        <p:spPr bwMode="auto">
          <a:xfrm>
            <a:off x="-7938" y="6400800"/>
            <a:ext cx="9151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Rectangle 9"/>
          <p:cNvSpPr>
            <a:spLocks/>
          </p:cNvSpPr>
          <p:nvPr/>
        </p:nvSpPr>
        <p:spPr bwMode="auto">
          <a:xfrm>
            <a:off x="76200" y="64008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003399"/>
                </a:solidFill>
              </a:rPr>
              <a:t>NCEP Production Suite Review</a:t>
            </a:r>
          </a:p>
        </p:txBody>
      </p:sp>
      <p:sp>
        <p:nvSpPr>
          <p:cNvPr id="45" name="Rectangle 9"/>
          <p:cNvSpPr>
            <a:spLocks/>
          </p:cNvSpPr>
          <p:nvPr/>
        </p:nvSpPr>
        <p:spPr bwMode="auto">
          <a:xfrm>
            <a:off x="6172200" y="6400800"/>
            <a:ext cx="2438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pPr algn="r"/>
            <a:r>
              <a:rPr lang="en-US" sz="2000" b="1" i="1" dirty="0" smtClean="0">
                <a:solidFill>
                  <a:srgbClr val="003399"/>
                </a:solidFill>
              </a:rPr>
              <a:t>3-4 </a:t>
            </a:r>
            <a:r>
              <a:rPr lang="en-US" sz="2000" b="1" i="1" dirty="0">
                <a:solidFill>
                  <a:srgbClr val="003399"/>
                </a:solidFill>
              </a:rPr>
              <a:t>December </a:t>
            </a:r>
            <a:r>
              <a:rPr lang="en-US" sz="2000" b="1" i="1" dirty="0" smtClean="0">
                <a:solidFill>
                  <a:srgbClr val="003399"/>
                </a:solidFill>
              </a:rPr>
              <a:t>2013</a:t>
            </a:r>
            <a:endParaRPr lang="en-US" sz="2000" b="1" i="1" dirty="0">
              <a:solidFill>
                <a:srgbClr val="003399"/>
              </a:solidFill>
            </a:endParaRPr>
          </a:p>
        </p:txBody>
      </p:sp>
      <p:sp>
        <p:nvSpPr>
          <p:cNvPr id="48" name="Rectangle 73"/>
          <p:cNvSpPr>
            <a:spLocks/>
          </p:cNvSpPr>
          <p:nvPr/>
        </p:nvSpPr>
        <p:spPr bwMode="auto">
          <a:xfrm>
            <a:off x="3810000" y="6400800"/>
            <a:ext cx="2514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C00000"/>
                </a:solidFill>
              </a:rPr>
              <a:t>Rapid Refresh / HRRR</a:t>
            </a:r>
          </a:p>
        </p:txBody>
      </p:sp>
      <p:sp>
        <p:nvSpPr>
          <p:cNvPr id="52" name="Slide Number Placeholder 11"/>
          <p:cNvSpPr>
            <a:spLocks noGrp="1"/>
          </p:cNvSpPr>
          <p:nvPr>
            <p:ph type="sldNum" sz="quarter" idx="12"/>
          </p:nvPr>
        </p:nvSpPr>
        <p:spPr bwMode="auto">
          <a:xfrm>
            <a:off x="8534400" y="6457950"/>
            <a:ext cx="533400" cy="40005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C04AC04-DC01-2E47-B228-88AF59C2B689}" type="slidenum">
              <a:rPr lang="en-US" sz="1600" b="1">
                <a:solidFill>
                  <a:srgbClr val="003399"/>
                </a:solidFill>
                <a:latin typeface="Calibri" charset="0"/>
                <a:ea typeface="MS PGothic" charset="0"/>
                <a:cs typeface="MS PGothic" charset="0"/>
              </a:rPr>
              <a:pPr eaLnBrk="1" hangingPunct="1"/>
              <a:t>20</a:t>
            </a:fld>
            <a:endParaRPr lang="en-US" sz="1600" b="1" dirty="0">
              <a:solidFill>
                <a:srgbClr val="003399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6327775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3581400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9" name="Picture 50" descr="DomainsRAPandHRR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47" t="4074" r="6247" b="4074"/>
          <a:stretch>
            <a:fillRect/>
          </a:stretch>
        </p:blipFill>
        <p:spPr bwMode="auto">
          <a:xfrm>
            <a:off x="3277065" y="1629324"/>
            <a:ext cx="5763616" cy="4639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 Box 4"/>
          <p:cNvSpPr txBox="1">
            <a:spLocks noChangeArrowheads="1"/>
          </p:cNvSpPr>
          <p:nvPr/>
        </p:nvSpPr>
        <p:spPr bwMode="auto">
          <a:xfrm>
            <a:off x="133812" y="1579362"/>
            <a:ext cx="2438400" cy="10160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FFFFFF"/>
                </a:solidFill>
                <a:latin typeface="Arial Black" pitchFamily="34" charset="0"/>
              </a:rPr>
              <a:t>13km Rapid Refresh (RAP) </a:t>
            </a:r>
            <a:r>
              <a:rPr lang="en-US" sz="2000" b="1" dirty="0">
                <a:solidFill>
                  <a:srgbClr val="FFFFFF"/>
                </a:solidFill>
              </a:rPr>
              <a:t>(mesoscale)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2524587" y="2156981"/>
            <a:ext cx="1135063" cy="865188"/>
          </a:xfrm>
          <a:prstGeom prst="straightConnector1">
            <a:avLst/>
          </a:prstGeom>
          <a:ln w="88900">
            <a:solidFill>
              <a:srgbClr val="0000FF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 Box 4"/>
          <p:cNvSpPr txBox="1">
            <a:spLocks noChangeArrowheads="1"/>
          </p:cNvSpPr>
          <p:nvPr/>
        </p:nvSpPr>
        <p:spPr bwMode="auto">
          <a:xfrm>
            <a:off x="133812" y="3848950"/>
            <a:ext cx="2438400" cy="708025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dirty="0">
                <a:solidFill>
                  <a:prstClr val="black"/>
                </a:solidFill>
                <a:latin typeface="Arial Black" pitchFamily="34" charset="0"/>
                <a:cs typeface="Tahoma" charset="0"/>
              </a:rPr>
              <a:t>3km HRRR </a:t>
            </a:r>
            <a:r>
              <a:rPr lang="en-US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(storm-scale)</a:t>
            </a:r>
          </a:p>
        </p:txBody>
      </p:sp>
      <p:cxnSp>
        <p:nvCxnSpPr>
          <p:cNvPr id="54" name="Straight Arrow Connector 53"/>
          <p:cNvCxnSpPr/>
          <p:nvPr/>
        </p:nvCxnSpPr>
        <p:spPr>
          <a:xfrm>
            <a:off x="2653996" y="4180661"/>
            <a:ext cx="2200275" cy="265112"/>
          </a:xfrm>
          <a:prstGeom prst="straightConnector1">
            <a:avLst/>
          </a:prstGeom>
          <a:ln w="88900">
            <a:solidFill>
              <a:srgbClr val="00B050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 Box 2"/>
          <p:cNvSpPr txBox="1">
            <a:spLocks noChangeArrowheads="1"/>
          </p:cNvSpPr>
          <p:nvPr/>
        </p:nvSpPr>
        <p:spPr bwMode="auto">
          <a:xfrm>
            <a:off x="89207" y="4490377"/>
            <a:ext cx="318785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SzPct val="130000"/>
            </a:pPr>
            <a:endParaRPr lang="en-US" sz="800" b="1" dirty="0">
              <a:solidFill>
                <a:srgbClr val="000000"/>
              </a:solidFill>
            </a:endParaRPr>
          </a:p>
          <a:p>
            <a:pPr eaLnBrk="1" hangingPunct="1">
              <a:buSzPct val="130000"/>
            </a:pPr>
            <a:r>
              <a:rPr lang="en-US" b="1" dirty="0">
                <a:solidFill>
                  <a:srgbClr val="00B050"/>
                </a:solidFill>
                <a:latin typeface="Arial Black" pitchFamily="34" charset="0"/>
              </a:rPr>
              <a:t>High-Resolution </a:t>
            </a:r>
          </a:p>
          <a:p>
            <a:pPr eaLnBrk="1" hangingPunct="1">
              <a:buSzPct val="130000"/>
            </a:pPr>
            <a:r>
              <a:rPr lang="en-US" b="1" dirty="0" smtClean="0">
                <a:solidFill>
                  <a:srgbClr val="00B050"/>
                </a:solidFill>
                <a:latin typeface="Arial Black" pitchFamily="34" charset="0"/>
              </a:rPr>
              <a:t>Rapid </a:t>
            </a:r>
            <a:r>
              <a:rPr lang="en-US" b="1" dirty="0">
                <a:solidFill>
                  <a:srgbClr val="00B050"/>
                </a:solidFill>
                <a:latin typeface="Arial Black" pitchFamily="34" charset="0"/>
              </a:rPr>
              <a:t>Refresh </a:t>
            </a:r>
          </a:p>
          <a:p>
            <a:pPr eaLnBrk="1" hangingPunct="1">
              <a:buSzPct val="130000"/>
            </a:pPr>
            <a:r>
              <a:rPr lang="en-US" sz="2000" b="1" dirty="0" smtClean="0">
                <a:solidFill>
                  <a:srgbClr val="00B050"/>
                </a:solidFill>
              </a:rPr>
              <a:t>Scheduled NCEP</a:t>
            </a:r>
          </a:p>
          <a:p>
            <a:pPr eaLnBrk="1" hangingPunct="1">
              <a:buSzPct val="130000"/>
            </a:pPr>
            <a:r>
              <a:rPr lang="en-US" sz="2000" b="1" dirty="0" smtClean="0">
                <a:solidFill>
                  <a:srgbClr val="00B050"/>
                </a:solidFill>
              </a:rPr>
              <a:t>Implementation Q3 2014</a:t>
            </a:r>
            <a:endParaRPr lang="en-US" sz="2000" b="1" dirty="0">
              <a:solidFill>
                <a:srgbClr val="00B050"/>
              </a:solidFill>
            </a:endParaRPr>
          </a:p>
        </p:txBody>
      </p:sp>
      <p:sp>
        <p:nvSpPr>
          <p:cNvPr id="58" name="Text Box 2"/>
          <p:cNvSpPr txBox="1">
            <a:spLocks noChangeArrowheads="1"/>
          </p:cNvSpPr>
          <p:nvPr/>
        </p:nvSpPr>
        <p:spPr bwMode="auto">
          <a:xfrm>
            <a:off x="9444" y="2595362"/>
            <a:ext cx="332627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SzPct val="130000"/>
            </a:pPr>
            <a:r>
              <a:rPr lang="en-US" sz="2000" b="1" dirty="0" smtClean="0">
                <a:solidFill>
                  <a:srgbClr val="0000FF"/>
                </a:solidFill>
                <a:latin typeface="Arial Black" charset="0"/>
              </a:rPr>
              <a:t>Version 2 – scheduled </a:t>
            </a:r>
            <a:endParaRPr lang="en-US" sz="2000" b="1" dirty="0">
              <a:solidFill>
                <a:srgbClr val="0000FF"/>
              </a:solidFill>
              <a:latin typeface="Arial Black" charset="0"/>
            </a:endParaRPr>
          </a:p>
          <a:p>
            <a:pPr eaLnBrk="1" hangingPunct="1">
              <a:buSzPct val="130000"/>
            </a:pPr>
            <a:r>
              <a:rPr lang="en-US" sz="2000" b="1" dirty="0" smtClean="0">
                <a:solidFill>
                  <a:srgbClr val="0000FF"/>
                </a:solidFill>
                <a:latin typeface="Arial Black" charset="0"/>
              </a:rPr>
              <a:t>NCEP implementation</a:t>
            </a:r>
          </a:p>
          <a:p>
            <a:pPr eaLnBrk="1" hangingPunct="1">
              <a:buSzPct val="130000"/>
            </a:pPr>
            <a:r>
              <a:rPr lang="en-US" sz="2000" b="1" dirty="0" smtClean="0">
                <a:solidFill>
                  <a:srgbClr val="0000FF"/>
                </a:solidFill>
                <a:latin typeface="Arial Black" charset="0"/>
              </a:rPr>
              <a:t>Q2 (currently 28 Jan)</a:t>
            </a:r>
            <a:endParaRPr lang="en-US" sz="1800" b="1" dirty="0" smtClean="0">
              <a:solidFill>
                <a:srgbClr val="0000FF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797474" y="2207085"/>
            <a:ext cx="336115" cy="2229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 rot="1699994">
            <a:off x="4467732" y="3727630"/>
            <a:ext cx="473347" cy="346783"/>
          </a:xfrm>
          <a:prstGeom prst="roundRect">
            <a:avLst>
              <a:gd name="adj" fmla="val 431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83693" y="2823189"/>
            <a:ext cx="11192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latin typeface="Arial Black" pitchFamily="34" charset="0"/>
              </a:rPr>
              <a:t>RAP</a:t>
            </a:r>
            <a:endParaRPr lang="en-US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05383" y="4427425"/>
            <a:ext cx="1321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8000"/>
                </a:solidFill>
                <a:latin typeface="Arial Black" pitchFamily="34" charset="0"/>
              </a:rPr>
              <a:t>HRRR</a:t>
            </a:r>
            <a:endParaRPr lang="en-US" sz="28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9284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156" y="841156"/>
            <a:ext cx="8819322" cy="5216001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en-US" sz="2900" dirty="0">
                <a:solidFill>
                  <a:srgbClr val="0000FF"/>
                </a:solidFill>
                <a:latin typeface="Arial"/>
                <a:cs typeface="Arial"/>
              </a:rPr>
              <a:t>Aviation Weather Center (AWC): 2-D grids</a:t>
            </a:r>
          </a:p>
          <a:p>
            <a:pPr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/>
                <a:cs typeface="Arial"/>
              </a:rPr>
              <a:t>Federal Aviation Administration (FAA) </a:t>
            </a:r>
            <a:r>
              <a:rPr lang="en-US" sz="2900" dirty="0">
                <a:solidFill>
                  <a:srgbClr val="0000FF"/>
                </a:solidFill>
                <a:latin typeface="Arial"/>
                <a:cs typeface="Arial"/>
              </a:rPr>
              <a:t>Command Center</a:t>
            </a:r>
            <a:endParaRPr lang="en-US" sz="2900" dirty="0">
              <a:solidFill>
                <a:srgbClr val="FF0000"/>
              </a:solidFill>
              <a:latin typeface="Arial"/>
              <a:cs typeface="Arial"/>
            </a:endParaRPr>
          </a:p>
          <a:p>
            <a:pPr>
              <a:buNone/>
            </a:pPr>
            <a:r>
              <a:rPr lang="en-US" sz="2900" dirty="0">
                <a:solidFill>
                  <a:srgbClr val="0000FF"/>
                </a:solidFill>
                <a:latin typeface="Arial"/>
                <a:cs typeface="Arial"/>
              </a:rPr>
              <a:t>National Center for Atmospheric Research (NCAR): 2-D, 3-D, 15-min grids</a:t>
            </a:r>
          </a:p>
          <a:p>
            <a:pPr>
              <a:buNone/>
            </a:pPr>
            <a:r>
              <a:rPr lang="en-US" sz="2900" dirty="0">
                <a:solidFill>
                  <a:srgbClr val="0000FF"/>
                </a:solidFill>
                <a:latin typeface="Arial"/>
                <a:cs typeface="Arial"/>
              </a:rPr>
              <a:t>	Operational evaluation in CoSPA</a:t>
            </a:r>
          </a:p>
          <a:p>
            <a:pPr>
              <a:buNone/>
            </a:pPr>
            <a:r>
              <a:rPr lang="en-US" sz="2900" dirty="0" smtClean="0">
                <a:solidFill>
                  <a:srgbClr val="FF0000"/>
                </a:solidFill>
                <a:latin typeface="Arial"/>
                <a:cs typeface="Arial"/>
              </a:rPr>
              <a:t>Storm Prediction Center (SPC): 2-D grids</a:t>
            </a:r>
          </a:p>
          <a:p>
            <a:pPr>
              <a:buNone/>
            </a:pPr>
            <a:r>
              <a:rPr lang="en-US" sz="2900" dirty="0" smtClean="0">
                <a:solidFill>
                  <a:srgbClr val="FF0000"/>
                </a:solidFill>
                <a:latin typeface="Arial"/>
                <a:cs typeface="Arial"/>
              </a:rPr>
              <a:t>	Operational severe weather forecasting and evaluation</a:t>
            </a:r>
          </a:p>
          <a:p>
            <a:pPr>
              <a:buNone/>
            </a:pPr>
            <a:r>
              <a:rPr lang="en-US" sz="2900" dirty="0" smtClean="0">
                <a:solidFill>
                  <a:srgbClr val="FF0000"/>
                </a:solidFill>
                <a:latin typeface="Arial"/>
                <a:cs typeface="Arial"/>
              </a:rPr>
              <a:t>National Severe Storms Laboratory (NSSL): 2-D, 3-D and 15-min grids</a:t>
            </a:r>
          </a:p>
          <a:p>
            <a:pPr>
              <a:buNone/>
            </a:pPr>
            <a:r>
              <a:rPr lang="en-US" sz="2900" dirty="0" smtClean="0">
                <a:solidFill>
                  <a:srgbClr val="FF0000"/>
                </a:solidFill>
                <a:latin typeface="Arial"/>
                <a:cs typeface="Arial"/>
              </a:rPr>
              <a:t>	Mesoscale analysis, Short-term precipitation forecasts</a:t>
            </a:r>
          </a:p>
          <a:p>
            <a:pPr>
              <a:buNone/>
            </a:pPr>
            <a:r>
              <a:rPr lang="en-US" sz="2900" dirty="0" smtClean="0">
                <a:solidFill>
                  <a:srgbClr val="FF0000"/>
                </a:solidFill>
                <a:latin typeface="Arial"/>
                <a:cs typeface="Arial"/>
              </a:rPr>
              <a:t>National Centers for Environmental Prediction (NCEP): 15-min grids</a:t>
            </a:r>
          </a:p>
          <a:p>
            <a:pPr>
              <a:buNone/>
            </a:pPr>
            <a:r>
              <a:rPr lang="en-US" sz="2900" dirty="0" smtClean="0">
                <a:solidFill>
                  <a:srgbClr val="FF0000"/>
                </a:solidFill>
                <a:latin typeface="Arial"/>
                <a:cs typeface="Arial"/>
              </a:rPr>
              <a:t>	Real Time Mesoscale Analysis (RTMA)</a:t>
            </a:r>
          </a:p>
          <a:p>
            <a:pPr>
              <a:buNone/>
            </a:pPr>
            <a:r>
              <a:rPr lang="en-US" sz="2900" dirty="0">
                <a:solidFill>
                  <a:srgbClr val="008000"/>
                </a:solidFill>
                <a:latin typeface="Arial"/>
                <a:cs typeface="Arial"/>
              </a:rPr>
              <a:t>Department of </a:t>
            </a:r>
            <a:r>
              <a:rPr lang="en-US" sz="2900" dirty="0" smtClean="0">
                <a:solidFill>
                  <a:srgbClr val="008000"/>
                </a:solidFill>
                <a:latin typeface="Arial"/>
                <a:cs typeface="Arial"/>
              </a:rPr>
              <a:t>Energy/NOAA </a:t>
            </a:r>
            <a:r>
              <a:rPr lang="en-US" sz="2900" dirty="0">
                <a:solidFill>
                  <a:srgbClr val="008000"/>
                </a:solidFill>
                <a:latin typeface="Arial"/>
                <a:cs typeface="Arial"/>
              </a:rPr>
              <a:t>Wind Forecast Improvement Project (WFIP)</a:t>
            </a:r>
          </a:p>
          <a:p>
            <a:pPr>
              <a:buNone/>
            </a:pPr>
            <a:r>
              <a:rPr lang="en-US" sz="2900" dirty="0" smtClean="0">
                <a:solidFill>
                  <a:srgbClr val="008000"/>
                </a:solidFill>
                <a:latin typeface="Arial"/>
                <a:cs typeface="Arial"/>
              </a:rPr>
              <a:t>	~12 energy private sector companies via WFIP (WindLogics, 3Tier,</a:t>
            </a:r>
          </a:p>
          <a:p>
            <a:pPr>
              <a:buNone/>
            </a:pPr>
            <a:r>
              <a:rPr lang="en-US" sz="290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US" sz="2900" dirty="0" smtClean="0">
                <a:solidFill>
                  <a:srgbClr val="008000"/>
                </a:solidFill>
                <a:latin typeface="Arial"/>
                <a:cs typeface="Arial"/>
              </a:rPr>
              <a:t> 	AWS Truepower, </a:t>
            </a:r>
            <a:r>
              <a:rPr lang="en-US" sz="2900" dirty="0">
                <a:solidFill>
                  <a:srgbClr val="008000"/>
                </a:solidFill>
                <a:latin typeface="Arial"/>
                <a:cs typeface="Arial"/>
              </a:rPr>
              <a:t>Iberdrola</a:t>
            </a:r>
            <a:r>
              <a:rPr lang="en-US" sz="2900" dirty="0" smtClean="0">
                <a:solidFill>
                  <a:srgbClr val="008000"/>
                </a:solidFill>
                <a:latin typeface="Arial"/>
                <a:cs typeface="Arial"/>
              </a:rPr>
              <a:t>, Weather Channel, etc.)</a:t>
            </a:r>
          </a:p>
          <a:p>
            <a:pPr>
              <a:buNone/>
            </a:pPr>
            <a:r>
              <a:rPr lang="en-US" sz="2900" dirty="0" smtClean="0">
                <a:solidFill>
                  <a:srgbClr val="008000"/>
                </a:solidFill>
                <a:latin typeface="Arial"/>
                <a:cs typeface="Arial"/>
              </a:rPr>
              <a:t>	Real-time forecasts of turbine-level wind and solar irradiance</a:t>
            </a:r>
          </a:p>
          <a:p>
            <a:pPr>
              <a:buNone/>
            </a:pPr>
            <a:r>
              <a:rPr lang="en-US" sz="2900" dirty="0" smtClean="0">
                <a:solidFill>
                  <a:srgbClr val="008000"/>
                </a:solidFill>
                <a:latin typeface="Arial"/>
                <a:cs typeface="Arial"/>
              </a:rPr>
              <a:t>Colorado State University (CSU/CIRA): 2-D grids</a:t>
            </a:r>
          </a:p>
          <a:p>
            <a:pPr>
              <a:buNone/>
            </a:pPr>
            <a:r>
              <a:rPr lang="en-US" sz="2900" dirty="0" smtClean="0">
                <a:solidFill>
                  <a:srgbClr val="008000"/>
                </a:solidFill>
                <a:latin typeface="Arial"/>
                <a:cs typeface="Arial"/>
              </a:rPr>
              <a:t>	Verification of solar irradiance forecasts at SURFRAD sites</a:t>
            </a:r>
          </a:p>
          <a:p>
            <a:pPr>
              <a:buNone/>
            </a:pPr>
            <a:r>
              <a:rPr lang="en-US" sz="2900" dirty="0" smtClean="0">
                <a:latin typeface="Arial"/>
                <a:cs typeface="Arial"/>
              </a:rPr>
              <a:t>National Weather Service (NWS): 2-D and 3-D grids</a:t>
            </a:r>
          </a:p>
          <a:p>
            <a:pPr>
              <a:buNone/>
            </a:pPr>
            <a:r>
              <a:rPr lang="en-US" sz="2900" dirty="0" smtClean="0">
                <a:latin typeface="Arial"/>
                <a:cs typeface="Arial"/>
              </a:rPr>
              <a:t>	Operational weather forecasting</a:t>
            </a:r>
          </a:p>
          <a:p>
            <a:pPr>
              <a:buNone/>
            </a:pPr>
            <a:r>
              <a:rPr lang="en-US" sz="2900" dirty="0" smtClean="0">
                <a:latin typeface="Arial"/>
                <a:cs typeface="Arial"/>
              </a:rPr>
              <a:t>Weather Prediction Center (WPC): 2-D grids </a:t>
            </a:r>
          </a:p>
          <a:p>
            <a:pPr>
              <a:buNone/>
            </a:pPr>
            <a:r>
              <a:rPr lang="en-US" sz="2900" dirty="0">
                <a:latin typeface="Arial"/>
                <a:cs typeface="Arial"/>
              </a:rPr>
              <a:t>	</a:t>
            </a:r>
            <a:r>
              <a:rPr lang="en-US" sz="2900" dirty="0" smtClean="0">
                <a:latin typeface="Arial"/>
                <a:cs typeface="Arial"/>
              </a:rPr>
              <a:t>Quantitative precipitation forecasting</a:t>
            </a:r>
          </a:p>
          <a:p>
            <a:pPr>
              <a:buNone/>
            </a:pPr>
            <a:r>
              <a:rPr lang="en-US" sz="2900" dirty="0" smtClean="0">
                <a:latin typeface="Arial"/>
                <a:cs typeface="Arial"/>
              </a:rPr>
              <a:t>United States Air Force (USAF): 2-D grids</a:t>
            </a:r>
          </a:p>
          <a:p>
            <a:pPr>
              <a:buNone/>
            </a:pPr>
            <a:r>
              <a:rPr lang="en-US" sz="2900" dirty="0" smtClean="0">
                <a:latin typeface="Arial"/>
                <a:cs typeface="Arial"/>
              </a:rPr>
              <a:t>	Operational weather forecasting</a:t>
            </a:r>
          </a:p>
          <a:p>
            <a:pPr>
              <a:buNone/>
            </a:pPr>
            <a:r>
              <a:rPr lang="en-US" sz="2900" dirty="0">
                <a:latin typeface="Arial"/>
                <a:cs typeface="Arial"/>
              </a:rPr>
              <a:t>Air Resources Laboratory (ARL): Tiled 3-D HRRR grids</a:t>
            </a:r>
          </a:p>
          <a:p>
            <a:pPr>
              <a:buNone/>
            </a:pPr>
            <a:r>
              <a:rPr lang="en-US" sz="2900" dirty="0">
                <a:latin typeface="Arial"/>
                <a:cs typeface="Arial"/>
              </a:rPr>
              <a:t>	Dispersion forecasts, Local wind forecasts in complex terrain</a:t>
            </a:r>
          </a:p>
          <a:p>
            <a:pPr>
              <a:buNone/>
            </a:pPr>
            <a:endParaRPr lang="en-US" sz="2900" dirty="0" smtClean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01943" y="1989954"/>
            <a:ext cx="1798464" cy="369332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Tahoma"/>
                <a:cs typeface="Tahoma"/>
              </a:rPr>
              <a:t>Severe Weather</a:t>
            </a:r>
            <a:endParaRPr lang="en-US" dirty="0">
              <a:solidFill>
                <a:srgbClr val="FFFFFF"/>
              </a:solidFill>
              <a:latin typeface="Tahoma"/>
              <a:cs typeface="Tahom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07489" y="836842"/>
            <a:ext cx="992918" cy="369332"/>
          </a:xfrm>
          <a:prstGeom prst="rect">
            <a:avLst/>
          </a:prstGeom>
          <a:solidFill>
            <a:srgbClr val="0000FF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  <a:latin typeface="Tahoma"/>
                <a:cs typeface="Tahoma"/>
              </a:rPr>
              <a:t>Aviation</a:t>
            </a:r>
            <a:endParaRPr lang="en-US" dirty="0">
              <a:solidFill>
                <a:prstClr val="white"/>
              </a:solidFill>
              <a:latin typeface="Tahoma"/>
              <a:cs typeface="Tahom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46891" y="3767673"/>
            <a:ext cx="2064237" cy="369332"/>
          </a:xfrm>
          <a:prstGeom prst="rect">
            <a:avLst/>
          </a:prstGeom>
          <a:solidFill>
            <a:srgbClr val="008000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Tahoma"/>
                <a:cs typeface="Tahoma"/>
              </a:rPr>
              <a:t>Renewable Energy</a:t>
            </a:r>
            <a:endParaRPr lang="en-US" dirty="0">
              <a:solidFill>
                <a:srgbClr val="FFFFFF"/>
              </a:solidFill>
              <a:latin typeface="Tahoma"/>
              <a:cs typeface="Tahom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54816" y="5080427"/>
            <a:ext cx="1345591" cy="369332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  <a:latin typeface="Tahoma"/>
                <a:cs typeface="Tahoma"/>
              </a:rPr>
              <a:t>Forecasting</a:t>
            </a:r>
            <a:endParaRPr lang="en-US" dirty="0">
              <a:solidFill>
                <a:prstClr val="white"/>
              </a:solidFill>
              <a:latin typeface="Tahoma"/>
              <a:cs typeface="Tahoma"/>
            </a:endParaRPr>
          </a:p>
        </p:txBody>
      </p:sp>
      <p:pic>
        <p:nvPicPr>
          <p:cNvPr id="10" name="Picture 4" descr="Juice_drop"/>
          <p:cNvPicPr>
            <a:picLocks noChangeAspect="1" noChangeArrowheads="1"/>
          </p:cNvPicPr>
          <p:nvPr/>
        </p:nvPicPr>
        <p:blipFill>
          <a:blip r:embed="rId2" cstate="print"/>
          <a:srcRect l="2000" r="27000" b="88000"/>
          <a:stretch>
            <a:fillRect/>
          </a:stretch>
        </p:blipFill>
        <p:spPr bwMode="auto">
          <a:xfrm>
            <a:off x="0" y="0"/>
            <a:ext cx="915181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600" dirty="0" smtClean="0">
                <a:solidFill>
                  <a:srgbClr val="000099"/>
                </a:solidFill>
                <a:latin typeface="Arial Black"/>
                <a:cs typeface="Arial Black"/>
              </a:rPr>
              <a:t>HRRR Users and Applications</a:t>
            </a:r>
            <a:endParaRPr lang="en-US" sz="3600" dirty="0">
              <a:solidFill>
                <a:srgbClr val="000099"/>
              </a:solidFill>
              <a:latin typeface="Arial Black"/>
              <a:cs typeface="Arial Black"/>
            </a:endParaRPr>
          </a:p>
        </p:txBody>
      </p:sp>
      <p:pic>
        <p:nvPicPr>
          <p:cNvPr id="16" name="Picture 5" descr="Juice_drop"/>
          <p:cNvPicPr>
            <a:picLocks noChangeAspect="1" noChangeArrowheads="1"/>
          </p:cNvPicPr>
          <p:nvPr/>
        </p:nvPicPr>
        <p:blipFill>
          <a:blip r:embed="rId3" cstate="print"/>
          <a:srcRect r="29178" b="1334"/>
          <a:stretch>
            <a:fillRect/>
          </a:stretch>
        </p:blipFill>
        <p:spPr bwMode="auto">
          <a:xfrm>
            <a:off x="1" y="1"/>
            <a:ext cx="770950" cy="76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8" name="Picture 4" descr="Juice_dr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8999" b="88000"/>
          <a:stretch>
            <a:fillRect/>
          </a:stretch>
        </p:blipFill>
        <p:spPr bwMode="auto">
          <a:xfrm>
            <a:off x="-7938" y="6400800"/>
            <a:ext cx="9151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Slide Number Placeholder 11"/>
          <p:cNvSpPr>
            <a:spLocks noGrp="1"/>
          </p:cNvSpPr>
          <p:nvPr>
            <p:ph type="sldNum" sz="quarter" idx="12"/>
          </p:nvPr>
        </p:nvSpPr>
        <p:spPr bwMode="auto">
          <a:xfrm>
            <a:off x="8534400" y="6457950"/>
            <a:ext cx="533400" cy="40005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5EB804A-92BA-744E-B188-5A6347A8EBA8}" type="slidenum">
              <a:rPr lang="en-US" sz="1600" b="1">
                <a:solidFill>
                  <a:srgbClr val="003399"/>
                </a:solidFill>
                <a:latin typeface="Calibri" charset="0"/>
              </a:rPr>
              <a:pPr eaLnBrk="1" hangingPunct="1"/>
              <a:t>21</a:t>
            </a:fld>
            <a:endParaRPr lang="en-US" sz="1600" b="1" dirty="0">
              <a:solidFill>
                <a:srgbClr val="003399"/>
              </a:solidFill>
              <a:latin typeface="Calibri" charset="0"/>
            </a:endParaRPr>
          </a:p>
        </p:txBody>
      </p:sp>
      <p:sp>
        <p:nvSpPr>
          <p:cNvPr id="25" name="Rectangle 9"/>
          <p:cNvSpPr>
            <a:spLocks/>
          </p:cNvSpPr>
          <p:nvPr/>
        </p:nvSpPr>
        <p:spPr bwMode="auto">
          <a:xfrm>
            <a:off x="76200" y="64008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003399"/>
                </a:solidFill>
              </a:rPr>
              <a:t>NCEP Production Suite Review</a:t>
            </a:r>
          </a:p>
        </p:txBody>
      </p:sp>
      <p:sp>
        <p:nvSpPr>
          <p:cNvPr id="26" name="Rectangle 9"/>
          <p:cNvSpPr>
            <a:spLocks/>
          </p:cNvSpPr>
          <p:nvPr/>
        </p:nvSpPr>
        <p:spPr bwMode="auto">
          <a:xfrm>
            <a:off x="6172200" y="6400800"/>
            <a:ext cx="2438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pPr algn="r"/>
            <a:r>
              <a:rPr lang="en-US" sz="2000" b="1" i="1" dirty="0" smtClean="0">
                <a:solidFill>
                  <a:srgbClr val="003399"/>
                </a:solidFill>
              </a:rPr>
              <a:t>3-4 </a:t>
            </a:r>
            <a:r>
              <a:rPr lang="en-US" sz="2000" b="1" i="1" dirty="0">
                <a:solidFill>
                  <a:srgbClr val="003399"/>
                </a:solidFill>
              </a:rPr>
              <a:t>December </a:t>
            </a:r>
            <a:r>
              <a:rPr lang="en-US" sz="2000" b="1" i="1" dirty="0" smtClean="0">
                <a:solidFill>
                  <a:srgbClr val="003399"/>
                </a:solidFill>
              </a:rPr>
              <a:t>2013</a:t>
            </a:r>
            <a:endParaRPr lang="en-US" sz="2000" b="1" i="1" dirty="0">
              <a:solidFill>
                <a:srgbClr val="003399"/>
              </a:solidFill>
            </a:endParaRPr>
          </a:p>
        </p:txBody>
      </p:sp>
      <p:sp>
        <p:nvSpPr>
          <p:cNvPr id="27" name="Rectangle 73"/>
          <p:cNvSpPr>
            <a:spLocks/>
          </p:cNvSpPr>
          <p:nvPr/>
        </p:nvSpPr>
        <p:spPr bwMode="auto">
          <a:xfrm>
            <a:off x="3810000" y="6400800"/>
            <a:ext cx="2514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C00000"/>
                </a:solidFill>
              </a:rPr>
              <a:t>Rapid Refresh / HRRR</a:t>
            </a:r>
          </a:p>
        </p:txBody>
      </p:sp>
      <p:sp>
        <p:nvSpPr>
          <p:cNvPr id="28" name="Oval 27"/>
          <p:cNvSpPr/>
          <p:nvPr/>
        </p:nvSpPr>
        <p:spPr>
          <a:xfrm>
            <a:off x="6327775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3581400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1112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5" descr="Juice_drop"/>
          <p:cNvPicPr>
            <a:picLocks noChangeAspect="1" noChangeArrowheads="1"/>
          </p:cNvPicPr>
          <p:nvPr/>
        </p:nvPicPr>
        <p:blipFill>
          <a:blip r:embed="rId3" cstate="print"/>
          <a:srcRect r="29178" b="1334"/>
          <a:stretch>
            <a:fillRect/>
          </a:stretch>
        </p:blipFill>
        <p:spPr bwMode="auto">
          <a:xfrm>
            <a:off x="1" y="1"/>
            <a:ext cx="770950" cy="76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" descr="Juice_drop"/>
          <p:cNvPicPr>
            <a:picLocks noChangeAspect="1" noChangeArrowheads="1"/>
          </p:cNvPicPr>
          <p:nvPr/>
        </p:nvPicPr>
        <p:blipFill>
          <a:blip r:embed="rId4" cstate="print"/>
          <a:srcRect l="2000" r="27000" b="88000"/>
          <a:stretch>
            <a:fillRect/>
          </a:stretch>
        </p:blipFill>
        <p:spPr bwMode="auto">
          <a:xfrm>
            <a:off x="0" y="0"/>
            <a:ext cx="915181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itle 1"/>
          <p:cNvSpPr txBox="1">
            <a:spLocks/>
          </p:cNvSpPr>
          <p:nvPr/>
        </p:nvSpPr>
        <p:spPr>
          <a:xfrm>
            <a:off x="132080" y="0"/>
            <a:ext cx="8930640" cy="741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003399"/>
                </a:solidFill>
                <a:latin typeface="Arial Black"/>
                <a:cs typeface="Arial Black"/>
              </a:rPr>
              <a:t>Verification of </a:t>
            </a:r>
            <a:r>
              <a:rPr lang="en-US" sz="4000" b="1" dirty="0" smtClean="0">
                <a:solidFill>
                  <a:srgbClr val="0000FF"/>
                </a:solidFill>
                <a:latin typeface="Arial Black"/>
                <a:cs typeface="Arial Black"/>
              </a:rPr>
              <a:t>RAPv2 </a:t>
            </a:r>
            <a:r>
              <a:rPr lang="en-US" sz="4000" b="1" dirty="0" smtClean="0">
                <a:solidFill>
                  <a:srgbClr val="003399"/>
                </a:solidFill>
                <a:latin typeface="Arial Black"/>
                <a:cs typeface="Arial Black"/>
              </a:rPr>
              <a:t>vs </a:t>
            </a:r>
            <a:r>
              <a:rPr lang="en-US" sz="4000" b="1" dirty="0" smtClean="0">
                <a:solidFill>
                  <a:srgbClr val="FF0000"/>
                </a:solidFill>
                <a:latin typeface="Arial Black"/>
                <a:cs typeface="Arial Black"/>
              </a:rPr>
              <a:t>HRRR</a:t>
            </a:r>
            <a:endParaRPr lang="en-US" sz="4000" b="1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121316249"/>
              </p:ext>
            </p:extLst>
          </p:nvPr>
        </p:nvGraphicFramePr>
        <p:xfrm>
          <a:off x="253998" y="772885"/>
          <a:ext cx="8704313" cy="2775066"/>
        </p:xfrm>
        <a:graphic>
          <a:graphicData uri="http://schemas.openxmlformats.org/drawingml/2006/table">
            <a:tbl>
              <a:tblPr/>
              <a:tblGrid>
                <a:gridCol w="571904"/>
                <a:gridCol w="784326"/>
                <a:gridCol w="929851"/>
                <a:gridCol w="601001"/>
                <a:gridCol w="601000"/>
                <a:gridCol w="748416"/>
                <a:gridCol w="793775"/>
                <a:gridCol w="680378"/>
                <a:gridCol w="566982"/>
                <a:gridCol w="566982"/>
                <a:gridCol w="612340"/>
                <a:gridCol w="655740"/>
                <a:gridCol w="591618"/>
              </a:tblGrid>
              <a:tr h="260850">
                <a:tc gridSpan="13"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Recent Fall Season (12 Sept 2013 – 18 Nov 2013)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HRRR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 vs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RAPv2</a:t>
                      </a: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0850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Lead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Time</a:t>
                      </a: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Clouds</a:t>
                      </a: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Precip 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(13 km)</a:t>
                      </a: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Reflectivity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(40 km)</a:t>
                      </a: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Upper-Air</a:t>
                      </a: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Surface</a:t>
                      </a: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L="5310" marR="5310" marT="530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L="5310" marR="5310" marT="530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3984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Ceiling 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&lt; 500 ft</a:t>
                      </a: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Vis 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&lt; 0.5 mile</a:t>
                      </a: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&gt; 0.1 inch</a:t>
                      </a: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&gt; 1.0 inch</a:t>
                      </a: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25 dBZ</a:t>
                      </a: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35 dBZ</a:t>
                      </a: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Temp</a:t>
                      </a: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RH</a:t>
                      </a: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Wind</a:t>
                      </a: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Temp</a:t>
                      </a: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Dewpt</a:t>
                      </a:r>
                    </a:p>
                  </a:txBody>
                  <a:tcPr marL="5310" marR="5310" marT="530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Wind</a:t>
                      </a:r>
                    </a:p>
                  </a:txBody>
                  <a:tcPr marL="5310" marR="5310" marT="530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260850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3-hr</a:t>
                      </a: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HRRR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HRRR</a:t>
                      </a: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HRRR</a:t>
                      </a:r>
                      <a:endParaRPr lang="en-US" dirty="0"/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HRRR</a:t>
                      </a:r>
                      <a:endParaRPr lang="en-US" dirty="0"/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HRRR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RAP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RAP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Equal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Equal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L="5310" marR="5310" marT="530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Equal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L="5310" marR="5310" marT="530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850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6-hr</a:t>
                      </a: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HRRR</a:t>
                      </a:r>
                      <a:endParaRPr lang="en-US" dirty="0"/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HRRR</a:t>
                      </a:r>
                      <a:endParaRPr lang="en-US" dirty="0"/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HRRR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Equal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HRRR</a:t>
                      </a:r>
                      <a:endParaRPr lang="en-US" dirty="0"/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HRRR</a:t>
                      </a:r>
                      <a:endParaRPr lang="en-US" dirty="0"/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HRRR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HRRR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HRRR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HRRR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Equal</a:t>
                      </a:r>
                      <a:endParaRPr lang="en-US" dirty="0" smtClean="0"/>
                    </a:p>
                  </a:txBody>
                  <a:tcPr marL="5310" marR="5310" marT="530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Equal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L="5310" marR="5310" marT="530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850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12-hr</a:t>
                      </a: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HRRR</a:t>
                      </a:r>
                      <a:endParaRPr lang="en-US" dirty="0"/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HRRR</a:t>
                      </a:r>
                      <a:endParaRPr lang="en-US" dirty="0" smtClean="0"/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HRRR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HRRR</a:t>
                      </a:r>
                      <a:endParaRPr lang="en-US" dirty="0" smtClean="0"/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HRRR</a:t>
                      </a:r>
                      <a:endParaRPr lang="en-US" dirty="0" smtClean="0"/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HRRR</a:t>
                      </a:r>
                      <a:endParaRPr lang="en-US" dirty="0" smtClean="0"/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HRRR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HRRR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HRRR</a:t>
                      </a:r>
                      <a:endParaRPr lang="en-US" dirty="0"/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HRRR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HRRR</a:t>
                      </a:r>
                      <a:endParaRPr lang="en-US" dirty="0"/>
                    </a:p>
                  </a:txBody>
                  <a:tcPr marL="5310" marR="5310" marT="530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HRRR</a:t>
                      </a:r>
                      <a:endParaRPr lang="en-US" dirty="0" smtClean="0"/>
                    </a:p>
                  </a:txBody>
                  <a:tcPr marL="5310" marR="5310" marT="530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58378"/>
              </p:ext>
            </p:extLst>
          </p:nvPr>
        </p:nvGraphicFramePr>
        <p:xfrm>
          <a:off x="253998" y="3580013"/>
          <a:ext cx="8704313" cy="2775066"/>
        </p:xfrm>
        <a:graphic>
          <a:graphicData uri="http://schemas.openxmlformats.org/drawingml/2006/table">
            <a:tbl>
              <a:tblPr/>
              <a:tblGrid>
                <a:gridCol w="571904"/>
                <a:gridCol w="784326"/>
                <a:gridCol w="929851"/>
                <a:gridCol w="601001"/>
                <a:gridCol w="601000"/>
                <a:gridCol w="748416"/>
                <a:gridCol w="793775"/>
                <a:gridCol w="680378"/>
                <a:gridCol w="566982"/>
                <a:gridCol w="566982"/>
                <a:gridCol w="612340"/>
                <a:gridCol w="655740"/>
                <a:gridCol w="591618"/>
              </a:tblGrid>
              <a:tr h="260850">
                <a:tc gridSpan="13"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Warm Season (01 May 2013 – 25 June 2013)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HRRR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 vs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RAPv2</a:t>
                      </a: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0850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Lead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Time</a:t>
                      </a: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Clouds</a:t>
                      </a: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Precip 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(13 km)</a:t>
                      </a: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Reflectivity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(40 km)</a:t>
                      </a: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Upper-Air</a:t>
                      </a: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Surface</a:t>
                      </a: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L="5310" marR="5310" marT="530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L="5310" marR="5310" marT="530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3984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Ceiling 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&lt; 500 ft</a:t>
                      </a: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Vis 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&lt; 0.5 mile</a:t>
                      </a: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&gt; 0.1 inch</a:t>
                      </a: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&gt; 1.0 inch</a:t>
                      </a: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25 dBZ</a:t>
                      </a: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35 dBZ</a:t>
                      </a: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Temp</a:t>
                      </a: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RH</a:t>
                      </a: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Wind</a:t>
                      </a: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Temp</a:t>
                      </a: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Dewpt</a:t>
                      </a:r>
                    </a:p>
                  </a:txBody>
                  <a:tcPr marL="5310" marR="5310" marT="530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Wind</a:t>
                      </a:r>
                    </a:p>
                  </a:txBody>
                  <a:tcPr marL="5310" marR="5310" marT="530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260850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3-hr</a:t>
                      </a: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HRRR</a:t>
                      </a:r>
                      <a:endParaRPr lang="en-US" dirty="0"/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HRRR</a:t>
                      </a:r>
                      <a:endParaRPr lang="en-US" dirty="0" smtClean="0"/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HRRR</a:t>
                      </a:r>
                      <a:endParaRPr lang="en-US" dirty="0"/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HRRR</a:t>
                      </a:r>
                      <a:endParaRPr lang="en-US" dirty="0"/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RAP</a:t>
                      </a:r>
                      <a:endParaRPr lang="en-US" dirty="0"/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RAP</a:t>
                      </a:r>
                      <a:endParaRPr lang="en-US" dirty="0"/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RAP</a:t>
                      </a:r>
                      <a:endParaRPr lang="en-US" dirty="0" smtClean="0">
                        <a:solidFill>
                          <a:srgbClr val="0000FF"/>
                        </a:solidFill>
                      </a:endParaRP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Equal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Equal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L="5310" marR="5310" marT="530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RAP</a:t>
                      </a:r>
                      <a:endParaRPr lang="en-US" dirty="0"/>
                    </a:p>
                  </a:txBody>
                  <a:tcPr marL="5310" marR="5310" marT="530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850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6-hr</a:t>
                      </a: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HRRR</a:t>
                      </a:r>
                      <a:endParaRPr lang="en-US" dirty="0"/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HRRR</a:t>
                      </a:r>
                      <a:endParaRPr lang="en-US" dirty="0" smtClean="0"/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Equal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HRRR</a:t>
                      </a:r>
                      <a:endParaRPr lang="en-US" dirty="0"/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HRRR</a:t>
                      </a:r>
                      <a:endParaRPr lang="en-US" dirty="0"/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HRRR</a:t>
                      </a:r>
                      <a:endParaRPr lang="en-US" dirty="0"/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Equal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Equal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RAP</a:t>
                      </a:r>
                      <a:endParaRPr lang="en-US" dirty="0" smtClean="0">
                        <a:solidFill>
                          <a:srgbClr val="0000FF"/>
                        </a:solidFill>
                      </a:endParaRP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Equal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Equal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L="5310" marR="5310" marT="530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RAP</a:t>
                      </a:r>
                      <a:endParaRPr lang="en-US" dirty="0"/>
                    </a:p>
                  </a:txBody>
                  <a:tcPr marL="5310" marR="5310" marT="530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850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12-hr</a:t>
                      </a: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Equal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Equal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HRRR</a:t>
                      </a:r>
                      <a:endParaRPr lang="en-US" dirty="0"/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HRRR</a:t>
                      </a:r>
                      <a:endParaRPr lang="en-US" dirty="0"/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HRRR</a:t>
                      </a:r>
                      <a:endParaRPr lang="en-US" dirty="0" smtClean="0"/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HRRR</a:t>
                      </a:r>
                      <a:endParaRPr lang="en-US" dirty="0" smtClean="0"/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HRRR</a:t>
                      </a:r>
                      <a:endParaRPr lang="en-US" dirty="0" smtClean="0"/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HRRR</a:t>
                      </a:r>
                      <a:endParaRPr lang="en-US" dirty="0"/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RAP</a:t>
                      </a:r>
                      <a:endParaRPr lang="en-US" dirty="0" smtClean="0">
                        <a:solidFill>
                          <a:srgbClr val="0000FF"/>
                        </a:solidFill>
                      </a:endParaRPr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HRRR</a:t>
                      </a:r>
                      <a:endParaRPr lang="en-US" dirty="0"/>
                    </a:p>
                  </a:txBody>
                  <a:tcPr marL="5310" marR="5310" marT="531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HRRR</a:t>
                      </a:r>
                      <a:endParaRPr lang="en-US" dirty="0"/>
                    </a:p>
                  </a:txBody>
                  <a:tcPr marL="5310" marR="5310" marT="530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RAP</a:t>
                      </a:r>
                      <a:endParaRPr lang="en-US" dirty="0"/>
                    </a:p>
                  </a:txBody>
                  <a:tcPr marL="5310" marR="5310" marT="5309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1" name="Picture 4" descr="Juice_dr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8999" b="88000"/>
          <a:stretch>
            <a:fillRect/>
          </a:stretch>
        </p:blipFill>
        <p:spPr bwMode="auto">
          <a:xfrm>
            <a:off x="-7938" y="6400800"/>
            <a:ext cx="9151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Slide Number Placeholder 11"/>
          <p:cNvSpPr>
            <a:spLocks noGrp="1"/>
          </p:cNvSpPr>
          <p:nvPr>
            <p:ph type="sldNum" sz="quarter" idx="12"/>
          </p:nvPr>
        </p:nvSpPr>
        <p:spPr bwMode="auto">
          <a:xfrm>
            <a:off x="8534400" y="6457950"/>
            <a:ext cx="533400" cy="40005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5EB804A-92BA-744E-B188-5A6347A8EBA8}" type="slidenum">
              <a:rPr lang="en-US" sz="1600" b="1">
                <a:solidFill>
                  <a:srgbClr val="003399"/>
                </a:solidFill>
                <a:latin typeface="Calibri" charset="0"/>
              </a:rPr>
              <a:pPr eaLnBrk="1" hangingPunct="1"/>
              <a:t>22</a:t>
            </a:fld>
            <a:endParaRPr lang="en-US" sz="1600" b="1" dirty="0">
              <a:solidFill>
                <a:srgbClr val="003399"/>
              </a:solidFill>
              <a:latin typeface="Calibri" charset="0"/>
            </a:endParaRPr>
          </a:p>
        </p:txBody>
      </p:sp>
      <p:sp>
        <p:nvSpPr>
          <p:cNvPr id="43" name="Rectangle 9"/>
          <p:cNvSpPr>
            <a:spLocks/>
          </p:cNvSpPr>
          <p:nvPr/>
        </p:nvSpPr>
        <p:spPr bwMode="auto">
          <a:xfrm>
            <a:off x="76200" y="64008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003399"/>
                </a:solidFill>
              </a:rPr>
              <a:t>NCEP Production Suite Review</a:t>
            </a:r>
          </a:p>
        </p:txBody>
      </p:sp>
      <p:sp>
        <p:nvSpPr>
          <p:cNvPr id="44" name="Rectangle 9"/>
          <p:cNvSpPr>
            <a:spLocks/>
          </p:cNvSpPr>
          <p:nvPr/>
        </p:nvSpPr>
        <p:spPr bwMode="auto">
          <a:xfrm>
            <a:off x="6172200" y="6400800"/>
            <a:ext cx="2438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pPr algn="r"/>
            <a:r>
              <a:rPr lang="en-US" sz="2000" b="1" i="1" dirty="0" smtClean="0">
                <a:solidFill>
                  <a:srgbClr val="003399"/>
                </a:solidFill>
              </a:rPr>
              <a:t>3-4 </a:t>
            </a:r>
            <a:r>
              <a:rPr lang="en-US" sz="2000" b="1" i="1" dirty="0">
                <a:solidFill>
                  <a:srgbClr val="003399"/>
                </a:solidFill>
              </a:rPr>
              <a:t>December </a:t>
            </a:r>
            <a:r>
              <a:rPr lang="en-US" sz="2000" b="1" i="1" dirty="0" smtClean="0">
                <a:solidFill>
                  <a:srgbClr val="003399"/>
                </a:solidFill>
              </a:rPr>
              <a:t>2013</a:t>
            </a:r>
            <a:endParaRPr lang="en-US" sz="2000" b="1" i="1" dirty="0">
              <a:solidFill>
                <a:srgbClr val="003399"/>
              </a:solidFill>
            </a:endParaRPr>
          </a:p>
        </p:txBody>
      </p:sp>
      <p:sp>
        <p:nvSpPr>
          <p:cNvPr id="45" name="Rectangle 73"/>
          <p:cNvSpPr>
            <a:spLocks/>
          </p:cNvSpPr>
          <p:nvPr/>
        </p:nvSpPr>
        <p:spPr bwMode="auto">
          <a:xfrm>
            <a:off x="3810000" y="6400800"/>
            <a:ext cx="2514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C00000"/>
                </a:solidFill>
              </a:rPr>
              <a:t>Rapid Refresh / HRRR</a:t>
            </a:r>
          </a:p>
        </p:txBody>
      </p:sp>
      <p:sp>
        <p:nvSpPr>
          <p:cNvPr id="46" name="Oval 45"/>
          <p:cNvSpPr/>
          <p:nvPr/>
        </p:nvSpPr>
        <p:spPr>
          <a:xfrm>
            <a:off x="6327775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3581400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729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 noChangeAspect="1"/>
          </p:cNvGraphicFramePr>
          <p:nvPr>
            <p:extLst>
              <p:ext uri="{D42A27DB-BD31-4B8C-83A1-F6EECF244321}">
                <p14:modId xmlns="" xmlns:p14="http://schemas.microsoft.com/office/powerpoint/2010/main" val="3143434519"/>
              </p:ext>
            </p:extLst>
          </p:nvPr>
        </p:nvGraphicFramePr>
        <p:xfrm>
          <a:off x="179113" y="2957126"/>
          <a:ext cx="8778239" cy="1577341"/>
        </p:xfrm>
        <a:graphic>
          <a:graphicData uri="http://schemas.openxmlformats.org/drawingml/2006/table">
            <a:tbl>
              <a:tblPr/>
              <a:tblGrid>
                <a:gridCol w="725621"/>
                <a:gridCol w="1259470"/>
                <a:gridCol w="1306748"/>
                <a:gridCol w="960120"/>
                <a:gridCol w="891540"/>
                <a:gridCol w="1234440"/>
                <a:gridCol w="960120"/>
                <a:gridCol w="766027"/>
                <a:gridCol w="674153"/>
              </a:tblGrid>
              <a:tr h="498683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Model</a:t>
                      </a:r>
                    </a:p>
                  </a:txBody>
                  <a:tcPr marL="4778" marR="4778" marT="477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Version</a:t>
                      </a:r>
                    </a:p>
                  </a:txBody>
                  <a:tcPr marL="4778" marR="4778" marT="477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Assimilation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Radar DA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Radiation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LW/SW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Microphysics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Cumulus Param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PBL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LSM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0017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RAP</a:t>
                      </a:r>
                    </a:p>
                  </a:txBody>
                  <a:tcPr marL="4778" marR="4778" marT="477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WRF-ARW v3.3.1+</a:t>
                      </a:r>
                    </a:p>
                  </a:txBody>
                  <a:tcPr marL="4778" marR="4778" marT="477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GSI 3D-VAR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13-km DFI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RRTM/ Goddard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Thompson v3.3.1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G3 + Shallow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MYJ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RUC  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6-lev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48641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HRRR</a:t>
                      </a:r>
                    </a:p>
                  </a:txBody>
                  <a:tcPr marL="4778" marR="4778" marT="477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WRF-ARW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v3.3.1+</a:t>
                      </a:r>
                    </a:p>
                  </a:txBody>
                  <a:tcPr marL="4778" marR="4778" marT="477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None: 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RAP I.C.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None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RRTM/ Dudhia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Thompson v3.3.1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None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MYJ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RUC  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6-lev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 noChangeAspect="1"/>
          </p:cNvGraphicFramePr>
          <p:nvPr>
            <p:extLst>
              <p:ext uri="{D42A27DB-BD31-4B8C-83A1-F6EECF244321}">
                <p14:modId xmlns="" xmlns:p14="http://schemas.microsoft.com/office/powerpoint/2010/main" val="2253857889"/>
              </p:ext>
            </p:extLst>
          </p:nvPr>
        </p:nvGraphicFramePr>
        <p:xfrm>
          <a:off x="179113" y="4693850"/>
          <a:ext cx="8778243" cy="1577341"/>
        </p:xfrm>
        <a:graphic>
          <a:graphicData uri="http://schemas.openxmlformats.org/drawingml/2006/table">
            <a:tbl>
              <a:tblPr/>
              <a:tblGrid>
                <a:gridCol w="721854"/>
                <a:gridCol w="992646"/>
                <a:gridCol w="974453"/>
                <a:gridCol w="1094105"/>
                <a:gridCol w="1094105"/>
                <a:gridCol w="1295040"/>
                <a:gridCol w="891540"/>
                <a:gridCol w="960120"/>
                <a:gridCol w="754380"/>
              </a:tblGrid>
              <a:tr h="498683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Model</a:t>
                      </a:r>
                    </a:p>
                  </a:txBody>
                  <a:tcPr marL="4778" marR="4778" marT="477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Horiz/Vert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Advection</a:t>
                      </a:r>
                    </a:p>
                  </a:txBody>
                  <a:tcPr marL="4778" marR="4778" marT="477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Scalar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Advection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Upper-Level</a:t>
                      </a:r>
                    </a:p>
                    <a:p>
                      <a:pPr algn="ctr"/>
                      <a:r>
                        <a:rPr lang="en-US" sz="1400" b="1" dirty="0" smtClean="0"/>
                        <a:t>Damping</a:t>
                      </a:r>
                      <a:endParaRPr lang="en-US" sz="1400" b="1" dirty="0"/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6</a:t>
                      </a:r>
                      <a:r>
                        <a:rPr lang="en-US" sz="1400" b="1" baseline="30000" dirty="0" smtClean="0"/>
                        <a:t>th</a:t>
                      </a:r>
                      <a:r>
                        <a:rPr lang="en-US" sz="1400" b="1" dirty="0" smtClean="0"/>
                        <a:t> Order Diffusion</a:t>
                      </a:r>
                      <a:endParaRPr lang="en-US" sz="1400" b="1" dirty="0"/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SW Radiation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Update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Land Use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MP Tend 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Limit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Time-Step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0017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RAP</a:t>
                      </a:r>
                    </a:p>
                  </a:txBody>
                  <a:tcPr marL="4778" marR="4778" marT="477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5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th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/5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th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D4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L="4778" marR="4778" marT="477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Positive-Definite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w-Rayleigh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0.2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Yes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0.12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10 min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MODIS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Fractional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0.01 K/s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60 s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48641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HRRR</a:t>
                      </a:r>
                    </a:p>
                  </a:txBody>
                  <a:tcPr marL="4778" marR="4778" marT="477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5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th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/5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th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411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L="4778" marR="4778" marT="477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Positive-Definite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w-Rayleigh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0.2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No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5 min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MODIS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Fractional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0.07 K/s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20-23 s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pic>
        <p:nvPicPr>
          <p:cNvPr id="7" name="Picture 4" descr="Juice_dr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00" r="27000" b="88000"/>
          <a:stretch>
            <a:fillRect/>
          </a:stretch>
        </p:blipFill>
        <p:spPr bwMode="auto">
          <a:xfrm>
            <a:off x="0" y="0"/>
            <a:ext cx="9151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Juice_dr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9178" b="1334"/>
          <a:stretch>
            <a:fillRect/>
          </a:stretch>
        </p:blipFill>
        <p:spPr bwMode="auto">
          <a:xfrm>
            <a:off x="0" y="0"/>
            <a:ext cx="771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4"/>
          <p:cNvSpPr txBox="1">
            <a:spLocks noChangeArrowheads="1"/>
          </p:cNvSpPr>
          <p:nvPr/>
        </p:nvSpPr>
        <p:spPr bwMode="auto">
          <a:xfrm>
            <a:off x="146548" y="-76200"/>
            <a:ext cx="8997452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600" b="1" kern="0" dirty="0">
                <a:solidFill>
                  <a:srgbClr val="000090"/>
                </a:solidFill>
                <a:latin typeface="Arial Black"/>
                <a:cs typeface="Arial Black"/>
              </a:rPr>
              <a:t>RAP and HRRR </a:t>
            </a:r>
            <a:r>
              <a:rPr lang="en-US" sz="3600" b="1" kern="0" dirty="0" smtClean="0">
                <a:solidFill>
                  <a:srgbClr val="000090"/>
                </a:solidFill>
                <a:latin typeface="Arial Black"/>
                <a:cs typeface="Arial Black"/>
              </a:rPr>
              <a:t>2012 Configuration</a:t>
            </a:r>
            <a:endParaRPr lang="en-US" sz="3600" b="1" kern="0" dirty="0">
              <a:solidFill>
                <a:srgbClr val="000090"/>
              </a:solidFill>
              <a:latin typeface="Arial Black"/>
              <a:cs typeface="Arial Black"/>
            </a:endParaRPr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15" name="Table 14"/>
          <p:cNvGraphicFramePr>
            <a:graphicFrameLocks noGrp="1" noChangeAspect="1"/>
          </p:cNvGraphicFramePr>
          <p:nvPr>
            <p:extLst>
              <p:ext uri="{D42A27DB-BD31-4B8C-83A1-F6EECF244321}">
                <p14:modId xmlns="" xmlns:p14="http://schemas.microsoft.com/office/powerpoint/2010/main" val="4234153970"/>
              </p:ext>
            </p:extLst>
          </p:nvPr>
        </p:nvGraphicFramePr>
        <p:xfrm>
          <a:off x="179111" y="852486"/>
          <a:ext cx="8770116" cy="1997084"/>
        </p:xfrm>
        <a:graphic>
          <a:graphicData uri="http://schemas.openxmlformats.org/drawingml/2006/table">
            <a:tbl>
              <a:tblPr/>
              <a:tblGrid>
                <a:gridCol w="734499"/>
                <a:gridCol w="853267"/>
                <a:gridCol w="853267"/>
                <a:gridCol w="843003"/>
                <a:gridCol w="972012"/>
                <a:gridCol w="999867"/>
                <a:gridCol w="1254964"/>
                <a:gridCol w="1046081"/>
                <a:gridCol w="1213156"/>
              </a:tblGrid>
              <a:tr h="854378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Model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Run at: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Domain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Grid Points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Grid Spacing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Vertical Levels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Pressure 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Top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Boundary Conditions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Initialized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353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RAP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GSD,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NCO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North America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758 x 567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13 km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50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10 mb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GFS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Hourly (cycled)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71353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HRRR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GSD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CONUS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1799 x 1059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3 km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50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20 mb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RAP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Hourly - RAP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(no-cycle)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pic>
        <p:nvPicPr>
          <p:cNvPr id="23" name="Picture 4" descr="Juice_dr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8999" b="88000"/>
          <a:stretch>
            <a:fillRect/>
          </a:stretch>
        </p:blipFill>
        <p:spPr bwMode="auto">
          <a:xfrm>
            <a:off x="-7938" y="6400800"/>
            <a:ext cx="9151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Slide Number Placeholder 11"/>
          <p:cNvSpPr>
            <a:spLocks noGrp="1"/>
          </p:cNvSpPr>
          <p:nvPr>
            <p:ph type="sldNum" sz="quarter" idx="12"/>
          </p:nvPr>
        </p:nvSpPr>
        <p:spPr bwMode="auto">
          <a:xfrm>
            <a:off x="8534400" y="6457950"/>
            <a:ext cx="533400" cy="40005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5EB804A-92BA-744E-B188-5A6347A8EBA8}" type="slidenum">
              <a:rPr lang="en-US" sz="1600" b="1">
                <a:solidFill>
                  <a:srgbClr val="003399"/>
                </a:solidFill>
                <a:latin typeface="Calibri" charset="0"/>
              </a:rPr>
              <a:pPr eaLnBrk="1" hangingPunct="1"/>
              <a:t>23</a:t>
            </a:fld>
            <a:endParaRPr lang="en-US" sz="1600" b="1" dirty="0">
              <a:solidFill>
                <a:srgbClr val="003399"/>
              </a:solidFill>
              <a:latin typeface="Calibri" charset="0"/>
            </a:endParaRPr>
          </a:p>
        </p:txBody>
      </p:sp>
      <p:sp>
        <p:nvSpPr>
          <p:cNvPr id="25" name="Rectangle 9"/>
          <p:cNvSpPr>
            <a:spLocks/>
          </p:cNvSpPr>
          <p:nvPr/>
        </p:nvSpPr>
        <p:spPr bwMode="auto">
          <a:xfrm>
            <a:off x="76200" y="64008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003399"/>
                </a:solidFill>
              </a:rPr>
              <a:t>NCEP Production Suite Review</a:t>
            </a:r>
          </a:p>
        </p:txBody>
      </p:sp>
      <p:sp>
        <p:nvSpPr>
          <p:cNvPr id="26" name="Rectangle 9"/>
          <p:cNvSpPr>
            <a:spLocks/>
          </p:cNvSpPr>
          <p:nvPr/>
        </p:nvSpPr>
        <p:spPr bwMode="auto">
          <a:xfrm>
            <a:off x="6172200" y="6400800"/>
            <a:ext cx="2438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pPr algn="r"/>
            <a:r>
              <a:rPr lang="en-US" sz="2000" b="1" i="1" dirty="0" smtClean="0">
                <a:solidFill>
                  <a:srgbClr val="003399"/>
                </a:solidFill>
              </a:rPr>
              <a:t>3-4 </a:t>
            </a:r>
            <a:r>
              <a:rPr lang="en-US" sz="2000" b="1" i="1" dirty="0">
                <a:solidFill>
                  <a:srgbClr val="003399"/>
                </a:solidFill>
              </a:rPr>
              <a:t>December </a:t>
            </a:r>
            <a:r>
              <a:rPr lang="en-US" sz="2000" b="1" i="1" dirty="0" smtClean="0">
                <a:solidFill>
                  <a:srgbClr val="003399"/>
                </a:solidFill>
              </a:rPr>
              <a:t>2013</a:t>
            </a:r>
            <a:endParaRPr lang="en-US" sz="2000" b="1" i="1" dirty="0">
              <a:solidFill>
                <a:srgbClr val="003399"/>
              </a:solidFill>
            </a:endParaRPr>
          </a:p>
        </p:txBody>
      </p:sp>
      <p:sp>
        <p:nvSpPr>
          <p:cNvPr id="27" name="Rectangle 73"/>
          <p:cNvSpPr>
            <a:spLocks/>
          </p:cNvSpPr>
          <p:nvPr/>
        </p:nvSpPr>
        <p:spPr bwMode="auto">
          <a:xfrm>
            <a:off x="3810000" y="6400800"/>
            <a:ext cx="2514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C00000"/>
                </a:solidFill>
              </a:rPr>
              <a:t>Rapid Refresh / HRRR</a:t>
            </a:r>
          </a:p>
        </p:txBody>
      </p:sp>
      <p:sp>
        <p:nvSpPr>
          <p:cNvPr id="28" name="Oval 27"/>
          <p:cNvSpPr/>
          <p:nvPr/>
        </p:nvSpPr>
        <p:spPr>
          <a:xfrm>
            <a:off x="6327775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3581400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5770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 noChangeAspect="1"/>
          </p:cNvGraphicFramePr>
          <p:nvPr>
            <p:extLst>
              <p:ext uri="{D42A27DB-BD31-4B8C-83A1-F6EECF244321}">
                <p14:modId xmlns="" xmlns:p14="http://schemas.microsoft.com/office/powerpoint/2010/main" val="3583519700"/>
              </p:ext>
            </p:extLst>
          </p:nvPr>
        </p:nvGraphicFramePr>
        <p:xfrm>
          <a:off x="179113" y="2957126"/>
          <a:ext cx="8778239" cy="1577341"/>
        </p:xfrm>
        <a:graphic>
          <a:graphicData uri="http://schemas.openxmlformats.org/drawingml/2006/table">
            <a:tbl>
              <a:tblPr/>
              <a:tblGrid>
                <a:gridCol w="725621"/>
                <a:gridCol w="1259470"/>
                <a:gridCol w="1306748"/>
                <a:gridCol w="960120"/>
                <a:gridCol w="891540"/>
                <a:gridCol w="1234440"/>
                <a:gridCol w="960120"/>
                <a:gridCol w="766027"/>
                <a:gridCol w="674153"/>
              </a:tblGrid>
              <a:tr h="498683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Model</a:t>
                      </a:r>
                    </a:p>
                  </a:txBody>
                  <a:tcPr marL="4778" marR="4778" marT="477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Version</a:t>
                      </a:r>
                    </a:p>
                  </a:txBody>
                  <a:tcPr marL="4778" marR="4778" marT="477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Assimilation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Radar DA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Radiation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LW/SW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Microphysics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Cumulus Param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PBL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LSM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0017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RAP</a:t>
                      </a:r>
                    </a:p>
                  </a:txBody>
                  <a:tcPr marL="4778" marR="4778" marT="477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WRF-ARW v3.4.1+</a:t>
                      </a:r>
                    </a:p>
                  </a:txBody>
                  <a:tcPr marL="4778" marR="4778" marT="477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GSI Hybrid 3D-VAR/Ensemble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13-km DFI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RRTM/ Goddard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Thompson v3.4.1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G3 + Shallow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MYNN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RUC  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9-lev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548641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HRRR</a:t>
                      </a:r>
                    </a:p>
                  </a:txBody>
                  <a:tcPr marL="4778" marR="4778" marT="477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WRF-ARW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v3.4.1+</a:t>
                      </a:r>
                    </a:p>
                  </a:txBody>
                  <a:tcPr marL="4778" marR="4778" marT="477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 GSI 3D-VAR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3-km 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15-min LH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RRTM/ Goddard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Thompson v3.4.1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None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MYNN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RUC  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9-lev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 noChangeAspect="1"/>
          </p:cNvGraphicFramePr>
          <p:nvPr>
            <p:extLst>
              <p:ext uri="{D42A27DB-BD31-4B8C-83A1-F6EECF244321}">
                <p14:modId xmlns="" xmlns:p14="http://schemas.microsoft.com/office/powerpoint/2010/main" val="3223291327"/>
              </p:ext>
            </p:extLst>
          </p:nvPr>
        </p:nvGraphicFramePr>
        <p:xfrm>
          <a:off x="179113" y="4693850"/>
          <a:ext cx="8778243" cy="1577341"/>
        </p:xfrm>
        <a:graphic>
          <a:graphicData uri="http://schemas.openxmlformats.org/drawingml/2006/table">
            <a:tbl>
              <a:tblPr/>
              <a:tblGrid>
                <a:gridCol w="721854"/>
                <a:gridCol w="992646"/>
                <a:gridCol w="974453"/>
                <a:gridCol w="1094105"/>
                <a:gridCol w="1094105"/>
                <a:gridCol w="1295040"/>
                <a:gridCol w="891540"/>
                <a:gridCol w="960120"/>
                <a:gridCol w="754380"/>
              </a:tblGrid>
              <a:tr h="498683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Model</a:t>
                      </a:r>
                    </a:p>
                  </a:txBody>
                  <a:tcPr marL="4778" marR="4778" marT="477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Horiz/Vert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Advection</a:t>
                      </a:r>
                    </a:p>
                  </a:txBody>
                  <a:tcPr marL="4778" marR="4778" marT="477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Scalar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Advection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Upper-Level</a:t>
                      </a:r>
                    </a:p>
                    <a:p>
                      <a:pPr algn="ctr"/>
                      <a:r>
                        <a:rPr lang="en-US" sz="1400" b="1" dirty="0" smtClean="0"/>
                        <a:t>Damping</a:t>
                      </a:r>
                      <a:endParaRPr lang="en-US" sz="1400" b="1" dirty="0"/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6</a:t>
                      </a:r>
                      <a:r>
                        <a:rPr lang="en-US" sz="1400" b="1" baseline="30000" dirty="0" smtClean="0"/>
                        <a:t>th</a:t>
                      </a:r>
                      <a:r>
                        <a:rPr lang="en-US" sz="1400" b="1" dirty="0" smtClean="0"/>
                        <a:t> Order Diffusion</a:t>
                      </a:r>
                      <a:endParaRPr lang="en-US" sz="1400" b="1" dirty="0"/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SW Radiation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Update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Land Use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MP Tend 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Limit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Time-Step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0017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RAP</a:t>
                      </a:r>
                    </a:p>
                  </a:txBody>
                  <a:tcPr marL="4778" marR="4778" marT="477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5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th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/5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th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D4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L="4778" marR="4778" marT="477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Positive-Definite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w-Rayleigh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0.2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Yes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0.12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10 min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MODIS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Fractional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0.01 K/s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60 s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48641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HRRR</a:t>
                      </a:r>
                    </a:p>
                  </a:txBody>
                  <a:tcPr marL="4778" marR="4778" marT="477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5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th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/5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th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411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L="4778" marR="4778" marT="477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Positive-Definite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w-Rayleigh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0.2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No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5 min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MODIS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Fractional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0.07 K/s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20-23 s</a:t>
                      </a:r>
                    </a:p>
                  </a:txBody>
                  <a:tcPr marL="4778" marR="4778" marT="4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pic>
        <p:nvPicPr>
          <p:cNvPr id="7" name="Picture 4" descr="Juice_dr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00" r="27000" b="88000"/>
          <a:stretch>
            <a:fillRect/>
          </a:stretch>
        </p:blipFill>
        <p:spPr bwMode="auto">
          <a:xfrm>
            <a:off x="0" y="0"/>
            <a:ext cx="9151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Juice_dr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9178" b="1334"/>
          <a:stretch>
            <a:fillRect/>
          </a:stretch>
        </p:blipFill>
        <p:spPr bwMode="auto">
          <a:xfrm>
            <a:off x="0" y="0"/>
            <a:ext cx="771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4"/>
          <p:cNvSpPr txBox="1">
            <a:spLocks noChangeArrowheads="1"/>
          </p:cNvSpPr>
          <p:nvPr/>
        </p:nvSpPr>
        <p:spPr bwMode="auto">
          <a:xfrm>
            <a:off x="146548" y="-76200"/>
            <a:ext cx="8997452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600" b="1" kern="0" dirty="0">
                <a:solidFill>
                  <a:srgbClr val="000090"/>
                </a:solidFill>
                <a:latin typeface="Arial Black"/>
                <a:cs typeface="Arial Black"/>
              </a:rPr>
              <a:t>RAP and HRRR </a:t>
            </a:r>
            <a:r>
              <a:rPr lang="en-US" sz="3600" b="1" kern="0" dirty="0" smtClean="0">
                <a:solidFill>
                  <a:srgbClr val="000090"/>
                </a:solidFill>
                <a:latin typeface="Arial Black"/>
                <a:cs typeface="Arial Black"/>
              </a:rPr>
              <a:t>2013 Configuration</a:t>
            </a:r>
            <a:endParaRPr lang="en-US" sz="3600" b="1" kern="0" dirty="0">
              <a:solidFill>
                <a:srgbClr val="000090"/>
              </a:solidFill>
              <a:latin typeface="Arial Black"/>
              <a:cs typeface="Arial Black"/>
            </a:endParaRPr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15" name="Table 14"/>
          <p:cNvGraphicFramePr>
            <a:graphicFrameLocks noGrp="1" noChangeAspect="1"/>
          </p:cNvGraphicFramePr>
          <p:nvPr>
            <p:extLst>
              <p:ext uri="{D42A27DB-BD31-4B8C-83A1-F6EECF244321}">
                <p14:modId xmlns="" xmlns:p14="http://schemas.microsoft.com/office/powerpoint/2010/main" val="203972368"/>
              </p:ext>
            </p:extLst>
          </p:nvPr>
        </p:nvGraphicFramePr>
        <p:xfrm>
          <a:off x="179111" y="852486"/>
          <a:ext cx="8770116" cy="1997084"/>
        </p:xfrm>
        <a:graphic>
          <a:graphicData uri="http://schemas.openxmlformats.org/drawingml/2006/table">
            <a:tbl>
              <a:tblPr/>
              <a:tblGrid>
                <a:gridCol w="734499"/>
                <a:gridCol w="853267"/>
                <a:gridCol w="853267"/>
                <a:gridCol w="843003"/>
                <a:gridCol w="972012"/>
                <a:gridCol w="999867"/>
                <a:gridCol w="1254964"/>
                <a:gridCol w="1046081"/>
                <a:gridCol w="1213156"/>
              </a:tblGrid>
              <a:tr h="854378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Model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Run at: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Domain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Grid Points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Grid Spacing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Vertical Levels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Pressure 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Top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Boundary Conditions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Initialized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353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RAP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GSD,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NCO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North America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758 x 567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13 km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50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10 mb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GFS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Hourly (cycled)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71353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HRRR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GSD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CONUS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1799 x 1059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3 km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50</a:t>
                      </a:r>
                    </a:p>
                  </a:txBody>
                  <a:tcPr marL="5272" marR="5272" marT="52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20 mb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RAP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Hourly - RAP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(no-cycle)</a:t>
                      </a:r>
                    </a:p>
                  </a:txBody>
                  <a:tcPr marL="5272" marR="5272" marT="527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pic>
        <p:nvPicPr>
          <p:cNvPr id="23" name="Picture 4" descr="Juice_dr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8999" b="88000"/>
          <a:stretch>
            <a:fillRect/>
          </a:stretch>
        </p:blipFill>
        <p:spPr bwMode="auto">
          <a:xfrm>
            <a:off x="-7938" y="6400800"/>
            <a:ext cx="9151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Slide Number Placeholder 11"/>
          <p:cNvSpPr>
            <a:spLocks noGrp="1"/>
          </p:cNvSpPr>
          <p:nvPr>
            <p:ph type="sldNum" sz="quarter" idx="12"/>
          </p:nvPr>
        </p:nvSpPr>
        <p:spPr bwMode="auto">
          <a:xfrm>
            <a:off x="8534400" y="6457950"/>
            <a:ext cx="533400" cy="40005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5EB804A-92BA-744E-B188-5A6347A8EBA8}" type="slidenum">
              <a:rPr lang="en-US" sz="1600" b="1">
                <a:solidFill>
                  <a:srgbClr val="003399"/>
                </a:solidFill>
                <a:latin typeface="Calibri" charset="0"/>
              </a:rPr>
              <a:pPr eaLnBrk="1" hangingPunct="1"/>
              <a:t>24</a:t>
            </a:fld>
            <a:endParaRPr lang="en-US" sz="1600" b="1" dirty="0">
              <a:solidFill>
                <a:srgbClr val="003399"/>
              </a:solidFill>
              <a:latin typeface="Calibri" charset="0"/>
            </a:endParaRPr>
          </a:p>
        </p:txBody>
      </p:sp>
      <p:sp>
        <p:nvSpPr>
          <p:cNvPr id="25" name="Rectangle 9"/>
          <p:cNvSpPr>
            <a:spLocks/>
          </p:cNvSpPr>
          <p:nvPr/>
        </p:nvSpPr>
        <p:spPr bwMode="auto">
          <a:xfrm>
            <a:off x="76200" y="64008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003399"/>
                </a:solidFill>
              </a:rPr>
              <a:t>NCEP Production Suite Review</a:t>
            </a:r>
          </a:p>
        </p:txBody>
      </p:sp>
      <p:sp>
        <p:nvSpPr>
          <p:cNvPr id="26" name="Rectangle 9"/>
          <p:cNvSpPr>
            <a:spLocks/>
          </p:cNvSpPr>
          <p:nvPr/>
        </p:nvSpPr>
        <p:spPr bwMode="auto">
          <a:xfrm>
            <a:off x="6172200" y="6400800"/>
            <a:ext cx="2438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pPr algn="r"/>
            <a:r>
              <a:rPr lang="en-US" sz="2000" b="1" i="1" dirty="0" smtClean="0">
                <a:solidFill>
                  <a:srgbClr val="003399"/>
                </a:solidFill>
              </a:rPr>
              <a:t>3-4 </a:t>
            </a:r>
            <a:r>
              <a:rPr lang="en-US" sz="2000" b="1" i="1" dirty="0">
                <a:solidFill>
                  <a:srgbClr val="003399"/>
                </a:solidFill>
              </a:rPr>
              <a:t>December </a:t>
            </a:r>
            <a:r>
              <a:rPr lang="en-US" sz="2000" b="1" i="1" dirty="0" smtClean="0">
                <a:solidFill>
                  <a:srgbClr val="003399"/>
                </a:solidFill>
              </a:rPr>
              <a:t>2013</a:t>
            </a:r>
            <a:endParaRPr lang="en-US" sz="2000" b="1" i="1" dirty="0">
              <a:solidFill>
                <a:srgbClr val="003399"/>
              </a:solidFill>
            </a:endParaRPr>
          </a:p>
        </p:txBody>
      </p:sp>
      <p:sp>
        <p:nvSpPr>
          <p:cNvPr id="27" name="Rectangle 73"/>
          <p:cNvSpPr>
            <a:spLocks/>
          </p:cNvSpPr>
          <p:nvPr/>
        </p:nvSpPr>
        <p:spPr bwMode="auto">
          <a:xfrm>
            <a:off x="3810000" y="6400800"/>
            <a:ext cx="2514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C00000"/>
                </a:solidFill>
              </a:rPr>
              <a:t>Rapid Refresh / HRRR</a:t>
            </a:r>
          </a:p>
        </p:txBody>
      </p:sp>
      <p:sp>
        <p:nvSpPr>
          <p:cNvPr id="28" name="Oval 27"/>
          <p:cNvSpPr/>
          <p:nvPr/>
        </p:nvSpPr>
        <p:spPr>
          <a:xfrm>
            <a:off x="6327775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3581400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3900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328811905"/>
              </p:ext>
            </p:extLst>
          </p:nvPr>
        </p:nvGraphicFramePr>
        <p:xfrm>
          <a:off x="122124" y="812406"/>
          <a:ext cx="8924169" cy="58946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8436"/>
                <a:gridCol w="3693142"/>
                <a:gridCol w="4002591"/>
              </a:tblGrid>
              <a:tr h="38476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8" marB="45728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Model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 marT="45728" marB="45728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itchFamily="34" charset="0"/>
                          <a:ea typeface="ＭＳ Ｐゴシック" charset="-128"/>
                        </a:rPr>
                        <a:t>Data Assimilation</a:t>
                      </a:r>
                    </a:p>
                  </a:txBody>
                  <a:tcPr marT="45728" marB="45728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24231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ts val="2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Arial Black" pitchFamily="34" charset="0"/>
                          <a:ea typeface="ＭＳ Ｐゴシック" charset="-128"/>
                        </a:rPr>
                        <a:t>RAP-ESRL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ts val="2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Arial Black" pitchFamily="34" charset="0"/>
                          <a:ea typeface="ＭＳ Ｐゴシック" charset="-128"/>
                        </a:rPr>
                        <a:t>(13 km)</a:t>
                      </a:r>
                    </a:p>
                  </a:txBody>
                  <a:tcPr marT="45728" marB="45728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457200" fontAlgn="b">
                        <a:lnSpc>
                          <a:spcPct val="100000"/>
                        </a:lnSpc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WRFv3.4.1+ incl. physics changes</a:t>
                      </a:r>
                    </a:p>
                    <a:p>
                      <a:pPr lvl="0" defTabSz="457200" fontAlgn="b">
                        <a:lnSpc>
                          <a:spcPct val="100000"/>
                        </a:lnSpc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   (incl.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snow-radiation fix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)</a:t>
                      </a: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  <a:p>
                      <a:pPr lvl="0" defTabSz="457200" fontAlgn="b">
                        <a:lnSpc>
                          <a:spcPct val="100000"/>
                        </a:lnSpc>
                      </a:pPr>
                      <a:r>
                        <a:rPr kumimoji="0" lang="en-US" sz="18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Physics changes:</a:t>
                      </a:r>
                      <a:endParaRPr kumimoji="0" lang="en-US" sz="1000" b="1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  <a:p>
                      <a:pPr lvl="0" defTabSz="457200" fontAlgn="b">
                        <a:lnSpc>
                          <a:spcPct val="100000"/>
                        </a:lnSpc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   MYNN PBL scheme –Olson version</a:t>
                      </a:r>
                    </a:p>
                    <a:p>
                      <a:pPr lvl="0" defTabSz="457200" fontAlgn="b">
                        <a:lnSpc>
                          <a:spcPct val="100000"/>
                        </a:lnSpc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  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9-layer RUC LSM (from 6-layer)</a:t>
                      </a:r>
                    </a:p>
                    <a:p>
                      <a:pPr lvl="0" defTabSz="457200" fontAlgn="b">
                        <a:lnSpc>
                          <a:spcPct val="100000"/>
                        </a:lnSpc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   Modified roughness length</a:t>
                      </a:r>
                    </a:p>
                    <a:p>
                      <a:pPr lvl="0" defTabSz="457200" fontAlgn="b">
                        <a:lnSpc>
                          <a:spcPct val="100000"/>
                        </a:lnSpc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   Thompson microphysics update</a:t>
                      </a:r>
                    </a:p>
                    <a:p>
                      <a:pPr lvl="0" defTabSz="457200" fontAlgn="b">
                        <a:lnSpc>
                          <a:spcPct val="100000"/>
                        </a:lnSpc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   Updated reflectivity diagnostic</a:t>
                      </a:r>
                    </a:p>
                  </a:txBody>
                  <a:tcPr marT="45728" marB="45728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Merge with GSI trunk</a:t>
                      </a:r>
                      <a:endParaRPr kumimoji="0" 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ea typeface="ＭＳ Ｐゴシック" charset="-128"/>
                        <a:cs typeface="Arial"/>
                      </a:endParaRP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GFS ensemble background error cov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Stronger/symmetric soil adjustment, 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  adapted for 9-layer LSM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Radar hydrometeor building/clearing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Snow cover building (added) /modified 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  trimming (no low-level temp limit)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ea typeface="ＭＳ Ｐゴシック" charset="-128"/>
                      </a:endParaRPr>
                    </a:p>
                  </a:txBody>
                  <a:tcPr marT="45728" marB="45728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2674208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ts val="2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Arial Black" pitchFamily="34" charset="0"/>
                          <a:ea typeface="ＭＳ Ｐゴシック" charset="-128"/>
                        </a:rPr>
                        <a:t>HRRR 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ts val="2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Arial Black" pitchFamily="34" charset="0"/>
                          <a:ea typeface="ＭＳ Ｐゴシック" charset="-128"/>
                        </a:rPr>
                        <a:t>(3 km)</a:t>
                      </a:r>
                    </a:p>
                  </a:txBody>
                  <a:tcPr marT="45728" marB="45728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457200" fontAlgn="b">
                        <a:lnSpc>
                          <a:spcPct val="100000"/>
                        </a:lnSpc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WRFv3.4.1+ incl. physics changes</a:t>
                      </a:r>
                    </a:p>
                    <a:p>
                      <a:pPr lvl="0" defTabSz="457200" fontAlgn="b">
                        <a:lnSpc>
                          <a:spcPct val="100000"/>
                        </a:lnSpc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   (incl.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snow-radiation fix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)</a:t>
                      </a: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  <a:p>
                      <a:pPr lvl="0" defTabSz="457200" fontAlgn="b">
                        <a:lnSpc>
                          <a:spcPct val="100000"/>
                        </a:lnSpc>
                      </a:pPr>
                      <a:r>
                        <a:rPr kumimoji="0" lang="en-US" sz="18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Physics changes:</a:t>
                      </a:r>
                      <a:endParaRPr kumimoji="0" lang="en-US" sz="1000" b="1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  <a:p>
                      <a:pPr lvl="0" defTabSz="457200" fontAlgn="b">
                        <a:lnSpc>
                          <a:spcPct val="100000"/>
                        </a:lnSpc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   MYNN PBL scheme -Olson version </a:t>
                      </a:r>
                    </a:p>
                    <a:p>
                      <a:pPr lvl="0" defTabSz="457200" fontAlgn="b">
                        <a:lnSpc>
                          <a:spcPct val="100000"/>
                        </a:lnSpc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  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9-layer RUC LSM (from 6-layer)</a:t>
                      </a:r>
                    </a:p>
                    <a:p>
                      <a:pPr lvl="0" defTabSz="457200" fontAlgn="b">
                        <a:lnSpc>
                          <a:spcPct val="100000"/>
                        </a:lnSpc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   Modified roughness length</a:t>
                      </a:r>
                    </a:p>
                    <a:p>
                      <a:pPr lvl="0" defTabSz="457200" fontAlgn="b">
                        <a:lnSpc>
                          <a:spcPct val="100000"/>
                        </a:lnSpc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   Thompson microphysics update</a:t>
                      </a:r>
                    </a:p>
                    <a:p>
                      <a:pPr lvl="0" defTabSz="457200" fontAlgn="b">
                        <a:lnSpc>
                          <a:spcPct val="100000"/>
                        </a:lnSpc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   Updated reflectivity diagnostic</a:t>
                      </a:r>
                    </a:p>
                  </a:txBody>
                  <a:tcPr marT="45728" marB="45728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indent="-182880" defTabSz="457200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Calibri" charset="0"/>
                          <a:ea typeface="MS PGothic" charset="0"/>
                          <a:cs typeface="MS PGothic" charset="0"/>
                        </a:rPr>
                        <a:t>3-km/15 min radar reflectivity assim</a:t>
                      </a:r>
                    </a:p>
                    <a:p>
                      <a:pPr indent="-182880" defTabSz="457200"/>
                      <a:endParaRPr lang="en-US" sz="1800" b="1" dirty="0" smtClean="0">
                        <a:solidFill>
                          <a:srgbClr val="FF0000"/>
                        </a:solidFill>
                        <a:latin typeface="Calibri" charset="0"/>
                        <a:ea typeface="MS PGothic" charset="0"/>
                        <a:cs typeface="MS PGothic" charset="0"/>
                      </a:endParaRPr>
                    </a:p>
                    <a:p>
                      <a:pPr indent="-182880" defTabSz="457200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Calibri" charset="0"/>
                          <a:ea typeface="MS PGothic" charset="0"/>
                          <a:cs typeface="MS PGothic" charset="0"/>
                        </a:rPr>
                        <a:t>3-km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  <a:latin typeface="Calibri" charset="0"/>
                          <a:ea typeface="MS PGothic" charset="0"/>
                          <a:cs typeface="MS PGothic" charset="0"/>
                        </a:rPr>
                        <a:t> GSI full-data assim for last pass, </a:t>
                      </a:r>
                    </a:p>
                    <a:p>
                      <a:pPr indent="-182880" defTabSz="457200"/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  <a:latin typeface="Calibri" charset="0"/>
                          <a:ea typeface="MS PGothic" charset="0"/>
                          <a:cs typeface="MS PGothic" charset="0"/>
                        </a:rPr>
                        <a:t>including 3-km hydrometeor assim</a:t>
                      </a:r>
                    </a:p>
                    <a:p>
                      <a:pPr indent="-182880" defTabSz="457200"/>
                      <a:endParaRPr lang="en-US" sz="1800" b="1" dirty="0" smtClean="0">
                        <a:solidFill>
                          <a:srgbClr val="FF0000"/>
                        </a:solidFill>
                        <a:latin typeface="Calibri" charset="0"/>
                        <a:ea typeface="MS PGothic" charset="0"/>
                        <a:cs typeface="MS PGothic" charset="0"/>
                      </a:endParaRPr>
                    </a:p>
                    <a:p>
                      <a:pPr indent="-182880" defTabSz="457200"/>
                      <a:endParaRPr lang="en-US" sz="1800" b="1" dirty="0" smtClean="0">
                        <a:solidFill>
                          <a:srgbClr val="0000FF"/>
                        </a:solidFill>
                        <a:latin typeface="Calibri" charset="0"/>
                        <a:ea typeface="MS PGothic" charset="0"/>
                        <a:cs typeface="MS PGothic" charset="0"/>
                      </a:endParaRPr>
                    </a:p>
                  </a:txBody>
                  <a:tcPr marT="45728" marB="45728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sp>
        <p:nvSpPr>
          <p:cNvPr id="14356" name="TextBox 10"/>
          <p:cNvSpPr txBox="1">
            <a:spLocks noChangeArrowheads="1"/>
          </p:cNvSpPr>
          <p:nvPr/>
        </p:nvSpPr>
        <p:spPr bwMode="auto">
          <a:xfrm>
            <a:off x="-2819400" y="-838200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10139" y="5533694"/>
            <a:ext cx="3160087" cy="1015663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Changes with </a:t>
            </a:r>
            <a:r>
              <a:rPr lang="en-US" sz="2000" b="1" dirty="0" smtClean="0">
                <a:solidFill>
                  <a:srgbClr val="FF0000"/>
                </a:solidFill>
              </a:rPr>
              <a:t>high/</a:t>
            </a:r>
            <a:r>
              <a:rPr lang="en-US" sz="2000" b="1" dirty="0" smtClean="0">
                <a:solidFill>
                  <a:srgbClr val="008000"/>
                </a:solidFill>
              </a:rPr>
              <a:t>medium </a:t>
            </a:r>
            <a:r>
              <a:rPr lang="en-US" sz="2000" b="1" dirty="0" smtClean="0">
                <a:solidFill>
                  <a:prstClr val="black"/>
                </a:solidFill>
              </a:rPr>
              <a:t>importance for </a:t>
            </a:r>
            <a:r>
              <a:rPr lang="en-US" sz="2000" b="1" i="1" dirty="0" smtClean="0">
                <a:solidFill>
                  <a:prstClr val="black"/>
                </a:solidFill>
              </a:rPr>
              <a:t>overall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</a:p>
          <a:p>
            <a:r>
              <a:rPr lang="en-US" sz="2000" b="1" dirty="0" smtClean="0">
                <a:solidFill>
                  <a:prstClr val="black"/>
                </a:solidFill>
              </a:rPr>
              <a:t>forecast skill</a:t>
            </a:r>
            <a:endParaRPr lang="en-US" sz="2000" b="1" dirty="0">
              <a:solidFill>
                <a:prstClr val="black"/>
              </a:solidFill>
            </a:endParaRPr>
          </a:p>
        </p:txBody>
      </p:sp>
      <p:pic>
        <p:nvPicPr>
          <p:cNvPr id="11" name="Picture 10" descr="Juice_drop"/>
          <p:cNvPicPr>
            <a:picLocks noChangeAspect="1" noChangeArrowheads="1"/>
          </p:cNvPicPr>
          <p:nvPr/>
        </p:nvPicPr>
        <p:blipFill>
          <a:blip r:embed="rId3" cstate="print"/>
          <a:srcRect l="2000" r="27000" b="88000"/>
          <a:stretch>
            <a:fillRect/>
          </a:stretch>
        </p:blipFill>
        <p:spPr bwMode="auto">
          <a:xfrm>
            <a:off x="0" y="0"/>
            <a:ext cx="915181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Juice_drop"/>
          <p:cNvPicPr>
            <a:picLocks noChangeAspect="1" noChangeArrowheads="1"/>
          </p:cNvPicPr>
          <p:nvPr/>
        </p:nvPicPr>
        <p:blipFill>
          <a:blip r:embed="rId4" cstate="print"/>
          <a:srcRect r="29178" b="1334"/>
          <a:stretch>
            <a:fillRect/>
          </a:stretch>
        </p:blipFill>
        <p:spPr bwMode="auto">
          <a:xfrm>
            <a:off x="1" y="1"/>
            <a:ext cx="770950" cy="76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Line 6"/>
          <p:cNvSpPr>
            <a:spLocks noChangeShapeType="1"/>
          </p:cNvSpPr>
          <p:nvPr/>
        </p:nvSpPr>
        <p:spPr bwMode="auto">
          <a:xfrm>
            <a:off x="-976" y="731202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304800" y="0"/>
            <a:ext cx="8610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dirty="0" smtClean="0">
                <a:solidFill>
                  <a:srgbClr val="003399"/>
                </a:solidFill>
                <a:latin typeface="Arial Black" pitchFamily="34" charset="0"/>
              </a:rPr>
              <a:t>ESRL RAP/HRRR Changes in Apr 2013</a:t>
            </a:r>
            <a:endParaRPr lang="en-US" sz="3200" b="1" dirty="0">
              <a:solidFill>
                <a:srgbClr val="003399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2020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0" y="821164"/>
            <a:ext cx="9144000" cy="412428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0" name="Line 9"/>
          <p:cNvSpPr>
            <a:spLocks noChangeShapeType="1"/>
          </p:cNvSpPr>
          <p:nvPr/>
        </p:nvSpPr>
        <p:spPr bwMode="auto">
          <a:xfrm>
            <a:off x="75671" y="1151083"/>
            <a:ext cx="9068329" cy="0"/>
          </a:xfrm>
          <a:prstGeom prst="line">
            <a:avLst/>
          </a:prstGeom>
          <a:noFill/>
          <a:ln w="12700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square" anchor="ctr">
            <a:spAutoFit/>
          </a:bodyPr>
          <a:lstStyle/>
          <a:p>
            <a:pPr>
              <a:defRPr/>
            </a:pPr>
            <a:endParaRPr lang="en-US" kern="0" dirty="0">
              <a:solidFill>
                <a:prstClr val="black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1403418" y="780516"/>
            <a:ext cx="716712" cy="71671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75" name="Oval 74"/>
          <p:cNvSpPr/>
          <p:nvPr/>
        </p:nvSpPr>
        <p:spPr>
          <a:xfrm>
            <a:off x="4688155" y="773766"/>
            <a:ext cx="716712" cy="71671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76" name="Oval 75"/>
          <p:cNvSpPr/>
          <p:nvPr/>
        </p:nvSpPr>
        <p:spPr>
          <a:xfrm>
            <a:off x="7938467" y="788268"/>
            <a:ext cx="716712" cy="71671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55" name="Rectangle 254"/>
          <p:cNvSpPr/>
          <p:nvPr/>
        </p:nvSpPr>
        <p:spPr>
          <a:xfrm>
            <a:off x="1" y="5020754"/>
            <a:ext cx="9144000" cy="18372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223" name="Curved Connector 222"/>
          <p:cNvCxnSpPr/>
          <p:nvPr/>
        </p:nvCxnSpPr>
        <p:spPr>
          <a:xfrm flipV="1">
            <a:off x="-727456" y="2414028"/>
            <a:ext cx="1912737" cy="1883362"/>
          </a:xfrm>
          <a:prstGeom prst="curvedConnector3">
            <a:avLst/>
          </a:prstGeom>
          <a:ln w="101600">
            <a:solidFill>
              <a:schemeClr val="accent2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Can 86"/>
          <p:cNvSpPr/>
          <p:nvPr/>
        </p:nvSpPr>
        <p:spPr>
          <a:xfrm>
            <a:off x="1185281" y="5069599"/>
            <a:ext cx="1214223" cy="822113"/>
          </a:xfrm>
          <a:prstGeom prst="can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3-km Interp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pic>
        <p:nvPicPr>
          <p:cNvPr id="4" name="Picture 4" descr="Juice_drop"/>
          <p:cNvPicPr>
            <a:picLocks noChangeAspect="1" noChangeArrowheads="1"/>
          </p:cNvPicPr>
          <p:nvPr/>
        </p:nvPicPr>
        <p:blipFill>
          <a:blip r:embed="rId3" cstate="print"/>
          <a:srcRect l="2000" r="27000" b="88000"/>
          <a:stretch>
            <a:fillRect/>
          </a:stretch>
        </p:blipFill>
        <p:spPr bwMode="auto">
          <a:xfrm>
            <a:off x="0" y="0"/>
            <a:ext cx="915181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Juice_drop"/>
          <p:cNvPicPr>
            <a:picLocks noChangeAspect="1" noChangeArrowheads="1"/>
          </p:cNvPicPr>
          <p:nvPr/>
        </p:nvPicPr>
        <p:blipFill>
          <a:blip r:embed="rId4" cstate="print"/>
          <a:srcRect r="29178" b="1334"/>
          <a:stretch>
            <a:fillRect/>
          </a:stretch>
        </p:blipFill>
        <p:spPr bwMode="auto">
          <a:xfrm>
            <a:off x="1" y="1"/>
            <a:ext cx="770950" cy="76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34"/>
          <p:cNvSpPr txBox="1">
            <a:spLocks noChangeArrowheads="1"/>
          </p:cNvSpPr>
          <p:nvPr/>
        </p:nvSpPr>
        <p:spPr bwMode="auto">
          <a:xfrm>
            <a:off x="0" y="-762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400" b="1" kern="0" dirty="0" smtClean="0">
                <a:solidFill>
                  <a:srgbClr val="000099"/>
                </a:solidFill>
                <a:latin typeface="Arial Black"/>
                <a:cs typeface="Arial Black"/>
              </a:rPr>
              <a:t>2013</a:t>
            </a:r>
            <a:r>
              <a:rPr lang="en-US" sz="3400" b="1" kern="0" dirty="0" smtClean="0">
                <a:solidFill>
                  <a:srgbClr val="003399"/>
                </a:solidFill>
                <a:latin typeface="Arial Black"/>
                <a:cs typeface="Arial Black"/>
              </a:rPr>
              <a:t> </a:t>
            </a:r>
            <a:r>
              <a:rPr lang="en-US" sz="3400" b="1" kern="0" dirty="0">
                <a:solidFill>
                  <a:srgbClr val="FF0000"/>
                </a:solidFill>
                <a:latin typeface="Arial Black"/>
                <a:cs typeface="Arial Black"/>
              </a:rPr>
              <a:t>HRRR</a:t>
            </a:r>
            <a:r>
              <a:rPr lang="en-US" sz="3400" b="1" kern="0" dirty="0">
                <a:solidFill>
                  <a:srgbClr val="003399"/>
                </a:solidFill>
                <a:latin typeface="Arial Black"/>
                <a:cs typeface="Arial Black"/>
              </a:rPr>
              <a:t> </a:t>
            </a:r>
            <a:r>
              <a:rPr lang="en-US" sz="3400" b="1" kern="0" dirty="0">
                <a:solidFill>
                  <a:srgbClr val="000099"/>
                </a:solidFill>
                <a:latin typeface="Arial Black"/>
                <a:cs typeface="Arial Black"/>
              </a:rPr>
              <a:t>Initialization from </a:t>
            </a:r>
            <a:r>
              <a:rPr lang="en-US" sz="3400" b="1" kern="0" dirty="0" smtClean="0">
                <a:solidFill>
                  <a:srgbClr val="0000FF"/>
                </a:solidFill>
                <a:latin typeface="Arial Black"/>
                <a:cs typeface="Arial Black"/>
              </a:rPr>
              <a:t>RAPv2</a:t>
            </a:r>
            <a:endParaRPr lang="en-US" sz="3400" b="1" kern="0" dirty="0">
              <a:solidFill>
                <a:srgbClr val="0000FF"/>
              </a:solidFill>
              <a:latin typeface="Arial Black"/>
              <a:cs typeface="Arial Black"/>
            </a:endParaRPr>
          </a:p>
        </p:txBody>
      </p:sp>
      <p:sp>
        <p:nvSpPr>
          <p:cNvPr id="145" name="Can 144"/>
          <p:cNvSpPr/>
          <p:nvPr/>
        </p:nvSpPr>
        <p:spPr>
          <a:xfrm>
            <a:off x="1171583" y="1858542"/>
            <a:ext cx="1214223" cy="822113"/>
          </a:xfrm>
          <a:prstGeom prst="can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GSI 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Hybrid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148" name="Line 6"/>
          <p:cNvSpPr>
            <a:spLocks noChangeShapeType="1"/>
          </p:cNvSpPr>
          <p:nvPr/>
        </p:nvSpPr>
        <p:spPr bwMode="auto">
          <a:xfrm>
            <a:off x="0" y="738036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Right Arrow Callout 6"/>
          <p:cNvSpPr/>
          <p:nvPr/>
        </p:nvSpPr>
        <p:spPr>
          <a:xfrm>
            <a:off x="203661" y="1650220"/>
            <a:ext cx="1087721" cy="575119"/>
          </a:xfrm>
          <a:prstGeom prst="rightArrowCallou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Obs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cxnSp>
        <p:nvCxnSpPr>
          <p:cNvPr id="18" name="Curved Connector 17"/>
          <p:cNvCxnSpPr/>
          <p:nvPr/>
        </p:nvCxnSpPr>
        <p:spPr>
          <a:xfrm flipV="1">
            <a:off x="2539834" y="2410804"/>
            <a:ext cx="1912737" cy="1883362"/>
          </a:xfrm>
          <a:prstGeom prst="curvedConnector3">
            <a:avLst/>
          </a:prstGeom>
          <a:ln w="101600">
            <a:solidFill>
              <a:schemeClr val="accent2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Can 79"/>
          <p:cNvSpPr/>
          <p:nvPr/>
        </p:nvSpPr>
        <p:spPr>
          <a:xfrm>
            <a:off x="1171583" y="2933529"/>
            <a:ext cx="1214223" cy="822113"/>
          </a:xfrm>
          <a:prstGeom prst="can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GSI HM Anx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28" name="Down Arrow 27"/>
          <p:cNvSpPr/>
          <p:nvPr/>
        </p:nvSpPr>
        <p:spPr>
          <a:xfrm>
            <a:off x="1638512" y="2671215"/>
            <a:ext cx="323470" cy="347468"/>
          </a:xfrm>
          <a:prstGeom prst="downArrow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008000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3" name="Can 82"/>
          <p:cNvSpPr/>
          <p:nvPr/>
        </p:nvSpPr>
        <p:spPr>
          <a:xfrm>
            <a:off x="1185281" y="3995272"/>
            <a:ext cx="1214223" cy="822113"/>
          </a:xfrm>
          <a:prstGeom prst="can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Digital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Filter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85" name="Down Arrow 84"/>
          <p:cNvSpPr/>
          <p:nvPr/>
        </p:nvSpPr>
        <p:spPr>
          <a:xfrm>
            <a:off x="1640230" y="4805174"/>
            <a:ext cx="323470" cy="347468"/>
          </a:xfrm>
          <a:prstGeom prst="downArrow">
            <a:avLst/>
          </a:prstGeom>
          <a:gradFill>
            <a:gsLst>
              <a:gs pos="0">
                <a:schemeClr val="accent2"/>
              </a:gs>
              <a:gs pos="100000">
                <a:schemeClr val="accent4">
                  <a:lumMod val="75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6" name="Down Arrow 85"/>
          <p:cNvSpPr/>
          <p:nvPr/>
        </p:nvSpPr>
        <p:spPr>
          <a:xfrm>
            <a:off x="1640230" y="3743041"/>
            <a:ext cx="323470" cy="347468"/>
          </a:xfrm>
          <a:prstGeom prst="downArrow">
            <a:avLst/>
          </a:prstGeom>
          <a:gradFill>
            <a:gsLst>
              <a:gs pos="0">
                <a:srgbClr val="008000"/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 rot="17758156">
            <a:off x="2544684" y="3245768"/>
            <a:ext cx="1236261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Arial Black"/>
                <a:cs typeface="Arial Black"/>
              </a:rPr>
              <a:t>1 hr fcst</a:t>
            </a:r>
            <a:endParaRPr lang="en-US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sp>
        <p:nvSpPr>
          <p:cNvPr id="110" name="Right Arrow Callout 109"/>
          <p:cNvSpPr/>
          <p:nvPr/>
        </p:nvSpPr>
        <p:spPr>
          <a:xfrm>
            <a:off x="193400" y="2566438"/>
            <a:ext cx="1087721" cy="575119"/>
          </a:xfrm>
          <a:prstGeom prst="rightArrowCallout">
            <a:avLst/>
          </a:prstGeom>
          <a:solidFill>
            <a:srgbClr val="948A54"/>
          </a:solidFill>
          <a:ln>
            <a:noFill/>
          </a:ln>
          <a:effectLst/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HM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Obs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111" name="Right Arrow Callout 110"/>
          <p:cNvSpPr/>
          <p:nvPr/>
        </p:nvSpPr>
        <p:spPr>
          <a:xfrm>
            <a:off x="217360" y="3674310"/>
            <a:ext cx="1087721" cy="575119"/>
          </a:xfrm>
          <a:prstGeom prst="rightArrowCallout">
            <a:avLst/>
          </a:prstGeom>
          <a:solidFill>
            <a:srgbClr val="948A54"/>
          </a:solidFill>
          <a:ln>
            <a:noFill/>
          </a:ln>
          <a:effectLst/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Refl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Obs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385805" y="4246238"/>
            <a:ext cx="1651572" cy="36807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18 hr fcst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228" name="Can 227"/>
          <p:cNvSpPr/>
          <p:nvPr/>
        </p:nvSpPr>
        <p:spPr>
          <a:xfrm>
            <a:off x="4452571" y="1858542"/>
            <a:ext cx="1214223" cy="822113"/>
          </a:xfrm>
          <a:prstGeom prst="can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GSI 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Hybrid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229" name="Right Arrow Callout 228"/>
          <p:cNvSpPr/>
          <p:nvPr/>
        </p:nvSpPr>
        <p:spPr>
          <a:xfrm>
            <a:off x="3484649" y="1650220"/>
            <a:ext cx="1087721" cy="575119"/>
          </a:xfrm>
          <a:prstGeom prst="rightArrowCallou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Obs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cxnSp>
        <p:nvCxnSpPr>
          <p:cNvPr id="230" name="Curved Connector 229"/>
          <p:cNvCxnSpPr/>
          <p:nvPr/>
        </p:nvCxnSpPr>
        <p:spPr>
          <a:xfrm flipV="1">
            <a:off x="5820822" y="2410804"/>
            <a:ext cx="1912737" cy="1883362"/>
          </a:xfrm>
          <a:prstGeom prst="curvedConnector3">
            <a:avLst/>
          </a:prstGeom>
          <a:ln w="101600">
            <a:solidFill>
              <a:schemeClr val="accent2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1" name="Can 230"/>
          <p:cNvSpPr/>
          <p:nvPr/>
        </p:nvSpPr>
        <p:spPr>
          <a:xfrm>
            <a:off x="4452571" y="2933529"/>
            <a:ext cx="1214223" cy="822113"/>
          </a:xfrm>
          <a:prstGeom prst="can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GSI HM Anx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232" name="Down Arrow 231"/>
          <p:cNvSpPr/>
          <p:nvPr/>
        </p:nvSpPr>
        <p:spPr>
          <a:xfrm>
            <a:off x="4919500" y="2671215"/>
            <a:ext cx="323470" cy="347468"/>
          </a:xfrm>
          <a:prstGeom prst="downArrow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008000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3" name="Can 232"/>
          <p:cNvSpPr/>
          <p:nvPr/>
        </p:nvSpPr>
        <p:spPr>
          <a:xfrm>
            <a:off x="4466269" y="3995272"/>
            <a:ext cx="1214223" cy="822113"/>
          </a:xfrm>
          <a:prstGeom prst="can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Digital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Filter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235" name="Down Arrow 234"/>
          <p:cNvSpPr/>
          <p:nvPr/>
        </p:nvSpPr>
        <p:spPr>
          <a:xfrm>
            <a:off x="4921218" y="3743041"/>
            <a:ext cx="323470" cy="347468"/>
          </a:xfrm>
          <a:prstGeom prst="downArrow">
            <a:avLst/>
          </a:prstGeom>
          <a:gradFill>
            <a:gsLst>
              <a:gs pos="0">
                <a:srgbClr val="008000"/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6" name="TextBox 235"/>
          <p:cNvSpPr txBox="1"/>
          <p:nvPr/>
        </p:nvSpPr>
        <p:spPr>
          <a:xfrm rot="17758156">
            <a:off x="5825672" y="3245768"/>
            <a:ext cx="1236261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Arial Black"/>
                <a:cs typeface="Arial Black"/>
              </a:rPr>
              <a:t>1 hr fcst</a:t>
            </a:r>
            <a:endParaRPr lang="en-US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sp>
        <p:nvSpPr>
          <p:cNvPr id="237" name="Right Arrow Callout 236"/>
          <p:cNvSpPr/>
          <p:nvPr/>
        </p:nvSpPr>
        <p:spPr>
          <a:xfrm>
            <a:off x="3474388" y="2566438"/>
            <a:ext cx="1087721" cy="575119"/>
          </a:xfrm>
          <a:prstGeom prst="rightArrowCallout">
            <a:avLst/>
          </a:prstGeom>
          <a:solidFill>
            <a:srgbClr val="948A54"/>
          </a:solidFill>
          <a:ln>
            <a:noFill/>
          </a:ln>
          <a:effectLst/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HM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Obs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238" name="Right Arrow Callout 237"/>
          <p:cNvSpPr/>
          <p:nvPr/>
        </p:nvSpPr>
        <p:spPr>
          <a:xfrm>
            <a:off x="3498348" y="3674310"/>
            <a:ext cx="1087721" cy="575119"/>
          </a:xfrm>
          <a:prstGeom prst="rightArrowCallout">
            <a:avLst/>
          </a:prstGeom>
          <a:solidFill>
            <a:srgbClr val="948A54"/>
          </a:solidFill>
          <a:ln>
            <a:noFill/>
          </a:ln>
          <a:effectLst/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Refl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Obs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239" name="Rectangle 238"/>
          <p:cNvSpPr/>
          <p:nvPr/>
        </p:nvSpPr>
        <p:spPr>
          <a:xfrm>
            <a:off x="5666793" y="4246238"/>
            <a:ext cx="1651572" cy="36807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18 hr fcst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242" name="Can 241"/>
          <p:cNvSpPr/>
          <p:nvPr/>
        </p:nvSpPr>
        <p:spPr>
          <a:xfrm>
            <a:off x="7733559" y="1858542"/>
            <a:ext cx="1214223" cy="822113"/>
          </a:xfrm>
          <a:prstGeom prst="can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GSI 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Hybrid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243" name="Right Arrow Callout 242"/>
          <p:cNvSpPr/>
          <p:nvPr/>
        </p:nvSpPr>
        <p:spPr>
          <a:xfrm>
            <a:off x="6765637" y="1650220"/>
            <a:ext cx="1087721" cy="575119"/>
          </a:xfrm>
          <a:prstGeom prst="rightArrowCallou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Obs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245" name="Can 244"/>
          <p:cNvSpPr/>
          <p:nvPr/>
        </p:nvSpPr>
        <p:spPr>
          <a:xfrm>
            <a:off x="7733559" y="2933529"/>
            <a:ext cx="1214223" cy="822113"/>
          </a:xfrm>
          <a:prstGeom prst="can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GSI HM Anx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246" name="Down Arrow 245"/>
          <p:cNvSpPr/>
          <p:nvPr/>
        </p:nvSpPr>
        <p:spPr>
          <a:xfrm>
            <a:off x="8200488" y="2671215"/>
            <a:ext cx="323470" cy="347468"/>
          </a:xfrm>
          <a:prstGeom prst="downArrow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008000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7" name="Can 246"/>
          <p:cNvSpPr/>
          <p:nvPr/>
        </p:nvSpPr>
        <p:spPr>
          <a:xfrm>
            <a:off x="7747257" y="3995272"/>
            <a:ext cx="1214223" cy="822113"/>
          </a:xfrm>
          <a:prstGeom prst="can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Digital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Filter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249" name="Down Arrow 248"/>
          <p:cNvSpPr/>
          <p:nvPr/>
        </p:nvSpPr>
        <p:spPr>
          <a:xfrm>
            <a:off x="8202206" y="3743041"/>
            <a:ext cx="323470" cy="347468"/>
          </a:xfrm>
          <a:prstGeom prst="downArrow">
            <a:avLst/>
          </a:prstGeom>
          <a:gradFill>
            <a:gsLst>
              <a:gs pos="0">
                <a:srgbClr val="008000"/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1" name="Right Arrow Callout 250"/>
          <p:cNvSpPr/>
          <p:nvPr/>
        </p:nvSpPr>
        <p:spPr>
          <a:xfrm>
            <a:off x="6755376" y="2566438"/>
            <a:ext cx="1087721" cy="575119"/>
          </a:xfrm>
          <a:prstGeom prst="rightArrowCallout">
            <a:avLst/>
          </a:prstGeom>
          <a:solidFill>
            <a:srgbClr val="948A54"/>
          </a:solidFill>
          <a:ln>
            <a:noFill/>
          </a:ln>
          <a:effectLst/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HM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Obs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252" name="Right Arrow Callout 251"/>
          <p:cNvSpPr/>
          <p:nvPr/>
        </p:nvSpPr>
        <p:spPr>
          <a:xfrm>
            <a:off x="6779336" y="3674310"/>
            <a:ext cx="1087721" cy="575119"/>
          </a:xfrm>
          <a:prstGeom prst="rightArrowCallout">
            <a:avLst/>
          </a:prstGeom>
          <a:solidFill>
            <a:srgbClr val="948A54"/>
          </a:solidFill>
          <a:ln>
            <a:noFill/>
          </a:ln>
          <a:effectLst/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Refl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Obs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253" name="Rectangle 252"/>
          <p:cNvSpPr/>
          <p:nvPr/>
        </p:nvSpPr>
        <p:spPr>
          <a:xfrm>
            <a:off x="8947781" y="4246238"/>
            <a:ext cx="1651572" cy="36807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18 hr fcst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256" name="TextBox 255"/>
          <p:cNvSpPr txBox="1"/>
          <p:nvPr/>
        </p:nvSpPr>
        <p:spPr>
          <a:xfrm>
            <a:off x="69228" y="5099507"/>
            <a:ext cx="915598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Arial Black"/>
                <a:cs typeface="Arial Black"/>
              </a:rPr>
              <a:t>3 km </a:t>
            </a:r>
          </a:p>
          <a:p>
            <a:r>
              <a:rPr lang="en-US" dirty="0" smtClean="0">
                <a:solidFill>
                  <a:prstClr val="black"/>
                </a:solidFill>
                <a:latin typeface="Arial Black"/>
                <a:cs typeface="Arial Black"/>
              </a:rPr>
              <a:t>HRRR</a:t>
            </a:r>
            <a:endParaRPr lang="en-US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450311" y="941995"/>
            <a:ext cx="620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13z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766865" y="942732"/>
            <a:ext cx="620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14z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980153" y="966417"/>
            <a:ext cx="620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15z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2143" y="888400"/>
            <a:ext cx="155714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Arial Black"/>
                <a:cs typeface="Arial Black"/>
              </a:rPr>
              <a:t>13 km RAP</a:t>
            </a:r>
            <a:endParaRPr lang="en-US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819400" y="5615015"/>
            <a:ext cx="0" cy="506025"/>
          </a:xfrm>
          <a:prstGeom prst="straightConnector1">
            <a:avLst/>
          </a:prstGeom>
          <a:ln w="101600">
            <a:solidFill>
              <a:schemeClr val="bg2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V="1">
            <a:off x="3286595" y="5616933"/>
            <a:ext cx="0" cy="506025"/>
          </a:xfrm>
          <a:prstGeom prst="straightConnector1">
            <a:avLst/>
          </a:prstGeom>
          <a:ln w="101600">
            <a:solidFill>
              <a:schemeClr val="bg2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370509" y="6121040"/>
            <a:ext cx="1812245" cy="45302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Refl Obs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cxnSp>
        <p:nvCxnSpPr>
          <p:cNvPr id="79" name="Straight Arrow Connector 78"/>
          <p:cNvCxnSpPr/>
          <p:nvPr/>
        </p:nvCxnSpPr>
        <p:spPr>
          <a:xfrm flipV="1">
            <a:off x="3735111" y="5625871"/>
            <a:ext cx="0" cy="506025"/>
          </a:xfrm>
          <a:prstGeom prst="straightConnector1">
            <a:avLst/>
          </a:prstGeom>
          <a:ln w="101600">
            <a:solidFill>
              <a:schemeClr val="bg2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V="1">
            <a:off x="4114800" y="5625871"/>
            <a:ext cx="0" cy="506025"/>
          </a:xfrm>
          <a:prstGeom prst="straightConnector1">
            <a:avLst/>
          </a:prstGeom>
          <a:ln w="101600">
            <a:solidFill>
              <a:schemeClr val="bg2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399504" y="5449491"/>
            <a:ext cx="2053067" cy="0"/>
          </a:xfrm>
          <a:prstGeom prst="straightConnector1">
            <a:avLst/>
          </a:prstGeom>
          <a:ln w="133350">
            <a:solidFill>
              <a:schemeClr val="accent4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2406539" y="5066225"/>
            <a:ext cx="1727231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Arial Black"/>
                <a:cs typeface="Arial Black"/>
              </a:rPr>
              <a:t>1 hr pre-fcst</a:t>
            </a:r>
            <a:endParaRPr lang="en-US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sp>
        <p:nvSpPr>
          <p:cNvPr id="13" name="Left Arrow Callout 12"/>
          <p:cNvSpPr/>
          <p:nvPr/>
        </p:nvSpPr>
        <p:spPr>
          <a:xfrm rot="19393619">
            <a:off x="5561801" y="4877439"/>
            <a:ext cx="1157206" cy="586200"/>
          </a:xfrm>
          <a:prstGeom prst="leftArrowCallou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Obs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78" name="Can 77"/>
          <p:cNvSpPr/>
          <p:nvPr/>
        </p:nvSpPr>
        <p:spPr>
          <a:xfrm>
            <a:off x="4475269" y="6035886"/>
            <a:ext cx="1214223" cy="822113"/>
          </a:xfrm>
          <a:prstGeom prst="can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GSI HM Anx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82" name="Down Arrow 81"/>
          <p:cNvSpPr/>
          <p:nvPr/>
        </p:nvSpPr>
        <p:spPr>
          <a:xfrm>
            <a:off x="4942198" y="5773572"/>
            <a:ext cx="323470" cy="347468"/>
          </a:xfrm>
          <a:prstGeom prst="downArrow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008000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8" name="Can 67"/>
          <p:cNvSpPr/>
          <p:nvPr/>
        </p:nvSpPr>
        <p:spPr>
          <a:xfrm>
            <a:off x="4475269" y="5069599"/>
            <a:ext cx="1214223" cy="822113"/>
          </a:xfrm>
          <a:prstGeom prst="can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GSI 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3D-VAR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84" name="Left Arrow Callout 83"/>
          <p:cNvSpPr/>
          <p:nvPr/>
        </p:nvSpPr>
        <p:spPr>
          <a:xfrm rot="19393619">
            <a:off x="5580668" y="5632532"/>
            <a:ext cx="1157206" cy="586200"/>
          </a:xfrm>
          <a:prstGeom prst="leftArrowCallou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HMObs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5680492" y="6346099"/>
            <a:ext cx="1651572" cy="368074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15 hr fcst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64" name="Left Arrow Callout 63"/>
          <p:cNvSpPr/>
          <p:nvPr/>
        </p:nvSpPr>
        <p:spPr>
          <a:xfrm rot="19393619">
            <a:off x="2282114" y="1634251"/>
            <a:ext cx="1157206" cy="586200"/>
          </a:xfrm>
          <a:prstGeom prst="leftArrowCallou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GFS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Ens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65" name="Left Arrow Callout 64"/>
          <p:cNvSpPr/>
          <p:nvPr/>
        </p:nvSpPr>
        <p:spPr>
          <a:xfrm rot="19393619">
            <a:off x="5537842" y="1599383"/>
            <a:ext cx="1157206" cy="586200"/>
          </a:xfrm>
          <a:prstGeom prst="leftArrowCallou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GFS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Ens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66" name="Left Arrow Callout 65"/>
          <p:cNvSpPr/>
          <p:nvPr/>
        </p:nvSpPr>
        <p:spPr>
          <a:xfrm rot="19393619">
            <a:off x="8816603" y="1565441"/>
            <a:ext cx="1157206" cy="586200"/>
          </a:xfrm>
          <a:prstGeom prst="leftArrowCallou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GFS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Ens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398972" y="5192986"/>
            <a:ext cx="1548809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Arial Black"/>
                <a:cs typeface="Arial Black"/>
              </a:rPr>
              <a:t>45 min</a:t>
            </a:r>
          </a:p>
          <a:p>
            <a:r>
              <a:rPr lang="en-US" dirty="0">
                <a:solidFill>
                  <a:prstClr val="black"/>
                </a:solidFill>
                <a:latin typeface="Arial Black"/>
                <a:cs typeface="Arial Black"/>
              </a:rPr>
              <a:t>o</a:t>
            </a:r>
            <a:r>
              <a:rPr lang="en-US" dirty="0" smtClean="0">
                <a:solidFill>
                  <a:prstClr val="black"/>
                </a:solidFill>
                <a:latin typeface="Arial Black"/>
                <a:cs typeface="Arial Black"/>
              </a:rPr>
              <a:t>f reduced</a:t>
            </a:r>
          </a:p>
          <a:p>
            <a:r>
              <a:rPr lang="en-US" dirty="0" smtClean="0">
                <a:solidFill>
                  <a:prstClr val="black"/>
                </a:solidFill>
                <a:latin typeface="Arial Black"/>
                <a:cs typeface="Arial Black"/>
              </a:rPr>
              <a:t>latency</a:t>
            </a:r>
          </a:p>
        </p:txBody>
      </p:sp>
    </p:spTree>
    <p:extLst>
      <p:ext uri="{BB962C8B-B14F-4D97-AF65-F5344CB8AC3E}">
        <p14:creationId xmlns="" xmlns:p14="http://schemas.microsoft.com/office/powerpoint/2010/main" val="148679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70" grpId="0" animBg="1"/>
      <p:bldP spid="74" grpId="0" animBg="1"/>
      <p:bldP spid="75" grpId="0" animBg="1"/>
      <p:bldP spid="76" grpId="0" animBg="1"/>
      <p:bldP spid="255" grpId="0" animBg="1"/>
      <p:bldP spid="87" grpId="0" animBg="1"/>
      <p:bldP spid="145" grpId="0" animBg="1"/>
      <p:bldP spid="7" grpId="0" animBg="1"/>
      <p:bldP spid="80" grpId="0" animBg="1"/>
      <p:bldP spid="28" grpId="0" animBg="1"/>
      <p:bldP spid="83" grpId="0" animBg="1"/>
      <p:bldP spid="85" grpId="0" animBg="1"/>
      <p:bldP spid="86" grpId="0" animBg="1"/>
      <p:bldP spid="25" grpId="0"/>
      <p:bldP spid="110" grpId="0" animBg="1"/>
      <p:bldP spid="111" grpId="0" animBg="1"/>
      <p:bldP spid="46" grpId="0" animBg="1"/>
      <p:bldP spid="228" grpId="0" animBg="1"/>
      <p:bldP spid="229" grpId="0" animBg="1"/>
      <p:bldP spid="231" grpId="0" animBg="1"/>
      <p:bldP spid="232" grpId="0" animBg="1"/>
      <p:bldP spid="233" grpId="0" animBg="1"/>
      <p:bldP spid="235" grpId="0" animBg="1"/>
      <p:bldP spid="236" grpId="0"/>
      <p:bldP spid="237" grpId="0" animBg="1"/>
      <p:bldP spid="238" grpId="0" animBg="1"/>
      <p:bldP spid="239" grpId="0" animBg="1"/>
      <p:bldP spid="242" grpId="0" animBg="1"/>
      <p:bldP spid="243" grpId="0" animBg="1"/>
      <p:bldP spid="245" grpId="0" animBg="1"/>
      <p:bldP spid="246" grpId="0" animBg="1"/>
      <p:bldP spid="247" grpId="0" animBg="1"/>
      <p:bldP spid="249" grpId="0" animBg="1"/>
      <p:bldP spid="251" grpId="0" animBg="1"/>
      <p:bldP spid="252" grpId="0" animBg="1"/>
      <p:bldP spid="253" grpId="0" animBg="1"/>
      <p:bldP spid="256" grpId="0" animBg="1"/>
      <p:bldP spid="71" grpId="0"/>
      <p:bldP spid="72" grpId="0"/>
      <p:bldP spid="73" grpId="0"/>
      <p:bldP spid="51" grpId="0" animBg="1"/>
      <p:bldP spid="24" grpId="0" animBg="1"/>
      <p:bldP spid="67" grpId="0"/>
      <p:bldP spid="13" grpId="0" animBg="1"/>
      <p:bldP spid="78" grpId="0" animBg="1"/>
      <p:bldP spid="82" grpId="0" animBg="1"/>
      <p:bldP spid="68" grpId="0" animBg="1"/>
      <p:bldP spid="84" grpId="0" animBg="1"/>
      <p:bldP spid="88" grpId="0" animBg="1"/>
      <p:bldP spid="64" grpId="0" animBg="1"/>
      <p:bldP spid="65" grpId="0" animBg="1"/>
      <p:bldP spid="66" grpId="0" animBg="1"/>
      <p:bldP spid="6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Juice_drop"/>
          <p:cNvPicPr>
            <a:picLocks noChangeAspect="1" noChangeArrowheads="1"/>
          </p:cNvPicPr>
          <p:nvPr/>
        </p:nvPicPr>
        <p:blipFill>
          <a:blip r:embed="rId4" cstate="print"/>
          <a:srcRect l="2000" r="27000" b="88000"/>
          <a:stretch>
            <a:fillRect/>
          </a:stretch>
        </p:blipFill>
        <p:spPr bwMode="auto">
          <a:xfrm>
            <a:off x="0" y="0"/>
            <a:ext cx="915181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Juice_drop"/>
          <p:cNvPicPr>
            <a:picLocks noChangeAspect="1" noChangeArrowheads="1"/>
          </p:cNvPicPr>
          <p:nvPr/>
        </p:nvPicPr>
        <p:blipFill>
          <a:blip r:embed="rId5" cstate="print"/>
          <a:srcRect r="29178" b="1334"/>
          <a:stretch>
            <a:fillRect/>
          </a:stretch>
        </p:blipFill>
        <p:spPr bwMode="auto">
          <a:xfrm>
            <a:off x="1" y="1"/>
            <a:ext cx="770950" cy="76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34"/>
          <p:cNvSpPr txBox="1">
            <a:spLocks noChangeArrowheads="1"/>
          </p:cNvSpPr>
          <p:nvPr/>
        </p:nvSpPr>
        <p:spPr bwMode="auto">
          <a:xfrm>
            <a:off x="0" y="-762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400" b="1" kern="0" dirty="0" smtClean="0">
                <a:solidFill>
                  <a:srgbClr val="000099"/>
                </a:solidFill>
                <a:latin typeface="Arial Black"/>
                <a:cs typeface="Arial Black"/>
              </a:rPr>
              <a:t>HRRR</a:t>
            </a:r>
            <a:r>
              <a:rPr lang="en-US" sz="3400" b="1" kern="0" dirty="0" smtClean="0">
                <a:solidFill>
                  <a:srgbClr val="003399"/>
                </a:solidFill>
                <a:latin typeface="Arial Black"/>
                <a:cs typeface="Arial Black"/>
              </a:rPr>
              <a:t> 2013 </a:t>
            </a:r>
            <a:r>
              <a:rPr lang="en-US" sz="3400" b="1" kern="0" dirty="0" smtClean="0">
                <a:solidFill>
                  <a:srgbClr val="000099"/>
                </a:solidFill>
                <a:latin typeface="Arial Black"/>
                <a:cs typeface="Arial Black"/>
              </a:rPr>
              <a:t>Pre-Forecast Hour</a:t>
            </a:r>
            <a:endParaRPr lang="en-US" sz="3400" b="1" kern="0" dirty="0">
              <a:solidFill>
                <a:srgbClr val="0000FF"/>
              </a:solidFill>
              <a:latin typeface="Arial Black"/>
              <a:cs typeface="Arial Black"/>
            </a:endParaRPr>
          </a:p>
        </p:txBody>
      </p:sp>
      <p:sp>
        <p:nvSpPr>
          <p:cNvPr id="148" name="Line 6"/>
          <p:cNvSpPr>
            <a:spLocks noChangeShapeType="1"/>
          </p:cNvSpPr>
          <p:nvPr/>
        </p:nvSpPr>
        <p:spPr bwMode="auto">
          <a:xfrm>
            <a:off x="0" y="738036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209800" y="3705274"/>
            <a:ext cx="4150114" cy="646331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</p:spPr>
        <p:txBody>
          <a:bodyPr>
            <a:spAutoFit/>
          </a:bodyPr>
          <a:lstStyle/>
          <a:p>
            <a:pPr algn="ctr" defTabSz="2716139">
              <a:defRPr/>
            </a:pPr>
            <a:r>
              <a:rPr lang="en-US" dirty="0">
                <a:solidFill>
                  <a:srgbClr val="FF0000"/>
                </a:solidFill>
                <a:latin typeface="Arial Black"/>
                <a:cs typeface="Arial Black"/>
              </a:rPr>
              <a:t>Observed 3-D Radar Reflectivity Time (min)</a:t>
            </a:r>
          </a:p>
        </p:txBody>
      </p:sp>
      <p:cxnSp>
        <p:nvCxnSpPr>
          <p:cNvPr id="66" name="Straight Connector 65"/>
          <p:cNvCxnSpPr/>
          <p:nvPr/>
        </p:nvCxnSpPr>
        <p:spPr>
          <a:xfrm>
            <a:off x="5068887" y="5636632"/>
            <a:ext cx="4016375" cy="0"/>
          </a:xfrm>
          <a:prstGeom prst="line">
            <a:avLst/>
          </a:prstGeom>
          <a:ln w="508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5072062" y="2664832"/>
            <a:ext cx="990600" cy="0"/>
          </a:xfrm>
          <a:prstGeom prst="line">
            <a:avLst/>
          </a:prstGeom>
          <a:ln w="508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TextBox 379"/>
          <p:cNvSpPr txBox="1">
            <a:spLocks noChangeArrowheads="1"/>
          </p:cNvSpPr>
          <p:nvPr/>
        </p:nvSpPr>
        <p:spPr bwMode="auto">
          <a:xfrm>
            <a:off x="4503780" y="2542595"/>
            <a:ext cx="569913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2714625" fontAlgn="base">
              <a:spcBef>
                <a:spcPct val="0"/>
              </a:spcBef>
              <a:spcAft>
                <a:spcPct val="0"/>
              </a:spcAft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2714625" fontAlgn="base">
              <a:spcBef>
                <a:spcPct val="0"/>
              </a:spcBef>
              <a:spcAft>
                <a:spcPct val="0"/>
              </a:spcAft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2714625" fontAlgn="base">
              <a:spcBef>
                <a:spcPct val="0"/>
              </a:spcBef>
              <a:spcAft>
                <a:spcPct val="0"/>
              </a:spcAft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2714625" fontAlgn="base">
              <a:spcBef>
                <a:spcPct val="0"/>
              </a:spcBef>
              <a:spcAft>
                <a:spcPct val="0"/>
              </a:spcAft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FF0000"/>
                </a:solidFill>
                <a:latin typeface="Arial Black" charset="0"/>
                <a:cs typeface="Arial Black" charset="0"/>
              </a:rPr>
              <a:t>-45</a:t>
            </a:r>
          </a:p>
          <a:p>
            <a:endParaRPr lang="en-US" sz="1800" dirty="0">
              <a:solidFill>
                <a:srgbClr val="FF0000"/>
              </a:solidFill>
              <a:latin typeface="Arial Black" charset="0"/>
              <a:cs typeface="Arial Black" charset="0"/>
            </a:endParaRPr>
          </a:p>
          <a:p>
            <a:endParaRPr lang="en-US" sz="1800" dirty="0">
              <a:solidFill>
                <a:srgbClr val="FF0000"/>
              </a:solidFill>
              <a:latin typeface="Arial Black" charset="0"/>
              <a:cs typeface="Arial Black" charset="0"/>
            </a:endParaRPr>
          </a:p>
          <a:p>
            <a:r>
              <a:rPr lang="en-US" sz="1800" dirty="0">
                <a:solidFill>
                  <a:srgbClr val="FF0000"/>
                </a:solidFill>
                <a:latin typeface="Arial Black" charset="0"/>
                <a:cs typeface="Arial Black" charset="0"/>
              </a:rPr>
              <a:t>-30</a:t>
            </a:r>
          </a:p>
          <a:p>
            <a:endParaRPr lang="en-US" sz="1800" dirty="0">
              <a:solidFill>
                <a:srgbClr val="FF0000"/>
              </a:solidFill>
              <a:latin typeface="Arial Black" charset="0"/>
              <a:cs typeface="Arial Black" charset="0"/>
            </a:endParaRPr>
          </a:p>
          <a:p>
            <a:endParaRPr lang="en-US" sz="1800" dirty="0">
              <a:solidFill>
                <a:srgbClr val="FF0000"/>
              </a:solidFill>
              <a:latin typeface="Arial Black" charset="0"/>
              <a:cs typeface="Arial Black" charset="0"/>
            </a:endParaRPr>
          </a:p>
          <a:p>
            <a:r>
              <a:rPr lang="en-US" sz="1800" dirty="0">
                <a:solidFill>
                  <a:srgbClr val="FF0000"/>
                </a:solidFill>
                <a:latin typeface="Arial Black" charset="0"/>
                <a:cs typeface="Arial Black" charset="0"/>
              </a:rPr>
              <a:t>-15</a:t>
            </a:r>
          </a:p>
          <a:p>
            <a:endParaRPr lang="en-US" sz="1800" dirty="0">
              <a:solidFill>
                <a:srgbClr val="FF0000"/>
              </a:solidFill>
              <a:latin typeface="Arial Black" charset="0"/>
              <a:cs typeface="Arial Black" charset="0"/>
            </a:endParaRPr>
          </a:p>
          <a:p>
            <a:endParaRPr lang="en-US" sz="1800" dirty="0">
              <a:solidFill>
                <a:srgbClr val="FF0000"/>
              </a:solidFill>
              <a:latin typeface="Arial Black" charset="0"/>
              <a:cs typeface="Arial Black" charset="0"/>
            </a:endParaRPr>
          </a:p>
          <a:p>
            <a:r>
              <a:rPr lang="en-US" sz="1800" dirty="0">
                <a:solidFill>
                  <a:srgbClr val="FF0000"/>
                </a:solidFill>
                <a:latin typeface="Arial Black" charset="0"/>
                <a:cs typeface="Arial Black" charset="0"/>
              </a:rPr>
              <a:t>   0</a:t>
            </a:r>
          </a:p>
        </p:txBody>
      </p:sp>
      <p:sp>
        <p:nvSpPr>
          <p:cNvPr id="90" name="TextBox 380"/>
          <p:cNvSpPr txBox="1">
            <a:spLocks noChangeArrowheads="1"/>
          </p:cNvSpPr>
          <p:nvPr/>
        </p:nvSpPr>
        <p:spPr bwMode="auto">
          <a:xfrm>
            <a:off x="4862512" y="5750932"/>
            <a:ext cx="4281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2714625" fontAlgn="base">
              <a:spcBef>
                <a:spcPct val="0"/>
              </a:spcBef>
              <a:spcAft>
                <a:spcPct val="0"/>
              </a:spcAft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2714625" fontAlgn="base">
              <a:spcBef>
                <a:spcPct val="0"/>
              </a:spcBef>
              <a:spcAft>
                <a:spcPct val="0"/>
              </a:spcAft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2714625" fontAlgn="base">
              <a:spcBef>
                <a:spcPct val="0"/>
              </a:spcBef>
              <a:spcAft>
                <a:spcPct val="0"/>
              </a:spcAft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2714625" fontAlgn="base">
              <a:spcBef>
                <a:spcPct val="0"/>
              </a:spcBef>
              <a:spcAft>
                <a:spcPct val="0"/>
              </a:spcAft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prstClr val="black"/>
                </a:solidFill>
                <a:latin typeface="Arial Black" charset="0"/>
                <a:cs typeface="Arial Black" charset="0"/>
              </a:rPr>
              <a:t>-60       -45        -30	 -15         0</a:t>
            </a:r>
          </a:p>
        </p:txBody>
      </p:sp>
      <p:sp>
        <p:nvSpPr>
          <p:cNvPr id="91" name="TextBox 381"/>
          <p:cNvSpPr txBox="1">
            <a:spLocks noChangeArrowheads="1"/>
          </p:cNvSpPr>
          <p:nvPr/>
        </p:nvSpPr>
        <p:spPr bwMode="auto">
          <a:xfrm>
            <a:off x="5029200" y="6050970"/>
            <a:ext cx="4057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2714625" fontAlgn="base">
              <a:spcBef>
                <a:spcPct val="0"/>
              </a:spcBef>
              <a:spcAft>
                <a:spcPct val="0"/>
              </a:spcAft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2714625" fontAlgn="base">
              <a:spcBef>
                <a:spcPct val="0"/>
              </a:spcBef>
              <a:spcAft>
                <a:spcPct val="0"/>
              </a:spcAft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2714625" fontAlgn="base">
              <a:spcBef>
                <a:spcPct val="0"/>
              </a:spcBef>
              <a:spcAft>
                <a:spcPct val="0"/>
              </a:spcAft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2714625" fontAlgn="base">
              <a:spcBef>
                <a:spcPct val="0"/>
              </a:spcBef>
              <a:spcAft>
                <a:spcPct val="0"/>
              </a:spcAft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prstClr val="black"/>
                </a:solidFill>
                <a:latin typeface="Arial Black" charset="0"/>
                <a:cs typeface="Arial Black" charset="0"/>
              </a:rPr>
              <a:t>Model Pre-Forecast Time (min)</a:t>
            </a:r>
          </a:p>
        </p:txBody>
      </p:sp>
      <p:cxnSp>
        <p:nvCxnSpPr>
          <p:cNvPr id="92" name="Straight Connector 91"/>
          <p:cNvCxnSpPr/>
          <p:nvPr/>
        </p:nvCxnSpPr>
        <p:spPr>
          <a:xfrm flipV="1">
            <a:off x="5067300" y="2224881"/>
            <a:ext cx="20878" cy="3441914"/>
          </a:xfrm>
          <a:prstGeom prst="line">
            <a:avLst/>
          </a:prstGeom>
          <a:ln w="508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6062662" y="3542720"/>
            <a:ext cx="960438" cy="0"/>
          </a:xfrm>
          <a:prstGeom prst="line">
            <a:avLst/>
          </a:prstGeom>
          <a:ln w="508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7937500" y="5258807"/>
            <a:ext cx="962025" cy="0"/>
          </a:xfrm>
          <a:prstGeom prst="line">
            <a:avLst/>
          </a:prstGeom>
          <a:ln w="508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V="1">
            <a:off x="6062662" y="2645782"/>
            <a:ext cx="0" cy="928688"/>
          </a:xfrm>
          <a:prstGeom prst="line">
            <a:avLst/>
          </a:prstGeom>
          <a:ln w="508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7958137" y="4407907"/>
            <a:ext cx="0" cy="825500"/>
          </a:xfrm>
          <a:prstGeom prst="line">
            <a:avLst/>
          </a:prstGeom>
          <a:ln w="508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137211" y="839886"/>
            <a:ext cx="876231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2716139">
              <a:defRPr/>
            </a:pPr>
            <a:r>
              <a:rPr lang="en-US" sz="1200" dirty="0">
                <a:solidFill>
                  <a:prstClr val="black"/>
                </a:solidFill>
                <a:latin typeface="Arial Black"/>
                <a:cs typeface="Arial Black"/>
              </a:rPr>
              <a:t>Temperature Tendency (i.e. Latent Heating) = f(Observed Reflectivity)</a:t>
            </a:r>
          </a:p>
          <a:p>
            <a:pPr defTabSz="2716139">
              <a:defRPr/>
            </a:pPr>
            <a:r>
              <a:rPr lang="en-US" sz="1200" dirty="0">
                <a:solidFill>
                  <a:prstClr val="black"/>
                </a:solidFill>
                <a:latin typeface="Arial Black"/>
                <a:cs typeface="Arial Black"/>
              </a:rPr>
              <a:t>LH specified from reflectivity observations applied in four 15-min periods</a:t>
            </a:r>
          </a:p>
          <a:p>
            <a:pPr defTabSz="2716139">
              <a:defRPr/>
            </a:pPr>
            <a:r>
              <a:rPr lang="en-US" sz="1200" dirty="0">
                <a:solidFill>
                  <a:prstClr val="black"/>
                </a:solidFill>
                <a:latin typeface="Arial Black"/>
                <a:cs typeface="Arial Black"/>
              </a:rPr>
              <a:t>NO digital filtering at 3-km</a:t>
            </a:r>
          </a:p>
          <a:p>
            <a:pPr defTabSz="2716139">
              <a:defRPr/>
            </a:pPr>
            <a:r>
              <a:rPr lang="en-US" sz="1200" dirty="0" smtClean="0">
                <a:solidFill>
                  <a:prstClr val="black"/>
                </a:solidFill>
                <a:latin typeface="Arial Black"/>
                <a:cs typeface="Arial Black"/>
              </a:rPr>
              <a:t>Reflectivity observations </a:t>
            </a:r>
            <a:r>
              <a:rPr lang="en-US" sz="1200" dirty="0">
                <a:solidFill>
                  <a:prstClr val="black"/>
                </a:solidFill>
                <a:latin typeface="Arial Black"/>
                <a:cs typeface="Arial Black"/>
              </a:rPr>
              <a:t>used to specify latent heating in previous 15-min </a:t>
            </a:r>
            <a:r>
              <a:rPr lang="en-US" sz="1200" dirty="0" smtClean="0">
                <a:solidFill>
                  <a:prstClr val="black"/>
                </a:solidFill>
                <a:latin typeface="Arial Black"/>
                <a:cs typeface="Arial Black"/>
              </a:rPr>
              <a:t>period as follows:</a:t>
            </a:r>
            <a:endParaRPr lang="en-US" sz="1200" dirty="0">
              <a:solidFill>
                <a:prstClr val="black"/>
              </a:solidFill>
              <a:latin typeface="Arial Black"/>
              <a:cs typeface="Arial Black"/>
            </a:endParaRPr>
          </a:p>
          <a:p>
            <a:pPr marL="285750" indent="-285750" defTabSz="2716139">
              <a:buFont typeface="Arial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Arial Black"/>
                <a:cs typeface="Arial Black"/>
              </a:rPr>
              <a:t>Positive heating rate where obs reflectivity ≥ 35 dBZ over depth ≥ 200 </a:t>
            </a:r>
            <a:r>
              <a:rPr lang="en-US" sz="1200" dirty="0" smtClean="0">
                <a:solidFill>
                  <a:prstClr val="black"/>
                </a:solidFill>
                <a:latin typeface="Arial Black"/>
                <a:cs typeface="Arial Black"/>
              </a:rPr>
              <a:t>mb (avoids bright banding)</a:t>
            </a:r>
            <a:endParaRPr lang="en-US" sz="1200" dirty="0">
              <a:solidFill>
                <a:prstClr val="black"/>
              </a:solidFill>
              <a:latin typeface="Arial Black"/>
              <a:cs typeface="Arial Black"/>
            </a:endParaRPr>
          </a:p>
          <a:p>
            <a:pPr marL="285750" indent="-285750" defTabSz="2716139">
              <a:buFont typeface="Arial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Arial Black"/>
                <a:cs typeface="Arial Black"/>
              </a:rPr>
              <a:t>Zero heating rate where obs reflectivity ≤ 0 dBZ</a:t>
            </a:r>
          </a:p>
          <a:p>
            <a:pPr marL="285750" indent="-285750" defTabSz="2716139">
              <a:buFont typeface="Arial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Arial Black"/>
                <a:cs typeface="Arial Black"/>
              </a:rPr>
              <a:t>Model microphysics heating rate preserved elsewhere </a:t>
            </a:r>
          </a:p>
        </p:txBody>
      </p:sp>
      <p:pic>
        <p:nvPicPr>
          <p:cNvPr id="98" name="Picture 8" descr="1_CREFHSR1_none_20110511_191500_0_-600_12_0_20_3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912" y="2313995"/>
            <a:ext cx="641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Picture 9" descr="1_CREFHSR1_none_20110511_193000_0_-600_12_0_20_3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198232"/>
            <a:ext cx="639762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11" descr="1_CREFHSR1_none_20110511_200000_0_-600_12_0_20_3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350" y="4914320"/>
            <a:ext cx="64135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1" name="Object 39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667569918"/>
              </p:ext>
            </p:extLst>
          </p:nvPr>
        </p:nvGraphicFramePr>
        <p:xfrm>
          <a:off x="4678362" y="3133145"/>
          <a:ext cx="114300" cy="165100"/>
        </p:xfrm>
        <a:graphic>
          <a:graphicData uri="http://schemas.openxmlformats.org/presentationml/2006/ole">
            <p:oleObj spid="_x0000_s2050" name="Equation" r:id="rId9" imgW="100440" imgH="155160" progId="Equation.3">
              <p:embed/>
            </p:oleObj>
          </a:graphicData>
        </a:graphic>
      </p:graphicFrame>
      <p:graphicFrame>
        <p:nvGraphicFramePr>
          <p:cNvPr id="102" name="Object 395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402981065"/>
              </p:ext>
            </p:extLst>
          </p:nvPr>
        </p:nvGraphicFramePr>
        <p:xfrm>
          <a:off x="304800" y="2352675"/>
          <a:ext cx="3695700" cy="723900"/>
        </p:xfrm>
        <a:graphic>
          <a:graphicData uri="http://schemas.openxmlformats.org/presentationml/2006/ole">
            <p:oleObj spid="_x0000_s2051" name="Equation" r:id="rId10" imgW="3684240" imgH="712800" progId="Equation.3">
              <p:embed/>
            </p:oleObj>
          </a:graphicData>
        </a:graphic>
      </p:graphicFrame>
      <p:sp>
        <p:nvSpPr>
          <p:cNvPr id="103" name="TextBox 396"/>
          <p:cNvSpPr txBox="1">
            <a:spLocks noChangeArrowheads="1"/>
          </p:cNvSpPr>
          <p:nvPr/>
        </p:nvSpPr>
        <p:spPr bwMode="auto">
          <a:xfrm>
            <a:off x="76200" y="3124200"/>
            <a:ext cx="3989794" cy="2862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2714625" fontAlgn="base">
              <a:spcBef>
                <a:spcPct val="0"/>
              </a:spcBef>
              <a:spcAft>
                <a:spcPct val="0"/>
              </a:spcAft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2714625" fontAlgn="base">
              <a:spcBef>
                <a:spcPct val="0"/>
              </a:spcBef>
              <a:spcAft>
                <a:spcPct val="0"/>
              </a:spcAft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2714625" fontAlgn="base">
              <a:spcBef>
                <a:spcPct val="0"/>
              </a:spcBef>
              <a:spcAft>
                <a:spcPct val="0"/>
              </a:spcAft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2714625" fontAlgn="base">
              <a:spcBef>
                <a:spcPct val="0"/>
              </a:spcBef>
              <a:spcAft>
                <a:spcPct val="0"/>
              </a:spcAft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prstClr val="black"/>
                </a:solidFill>
              </a:rPr>
              <a:t>LH = Latent Heating Rate (K/s)</a:t>
            </a:r>
          </a:p>
          <a:p>
            <a:r>
              <a:rPr lang="en-US" sz="1800" dirty="0">
                <a:solidFill>
                  <a:prstClr val="black"/>
                </a:solidFill>
              </a:rPr>
              <a:t>p  = Pressure</a:t>
            </a:r>
          </a:p>
          <a:p>
            <a:r>
              <a:rPr lang="en-US" sz="1800" dirty="0">
                <a:solidFill>
                  <a:prstClr val="black"/>
                </a:solidFill>
              </a:rPr>
              <a:t>L</a:t>
            </a:r>
            <a:r>
              <a:rPr lang="en-US" sz="1800" baseline="-25000" dirty="0">
                <a:solidFill>
                  <a:prstClr val="black"/>
                </a:solidFill>
              </a:rPr>
              <a:t>v</a:t>
            </a:r>
            <a:r>
              <a:rPr lang="en-US" sz="1800" dirty="0">
                <a:solidFill>
                  <a:prstClr val="black"/>
                </a:solidFill>
              </a:rPr>
              <a:t> = Latent heat of vaporization</a:t>
            </a:r>
          </a:p>
          <a:p>
            <a:r>
              <a:rPr lang="en-US" sz="1800" dirty="0">
                <a:solidFill>
                  <a:prstClr val="black"/>
                </a:solidFill>
              </a:rPr>
              <a:t>L</a:t>
            </a:r>
            <a:r>
              <a:rPr lang="en-US" sz="1800" baseline="-25000" dirty="0">
                <a:solidFill>
                  <a:prstClr val="black"/>
                </a:solidFill>
              </a:rPr>
              <a:t>f  </a:t>
            </a:r>
            <a:r>
              <a:rPr lang="en-US" sz="1800" dirty="0">
                <a:solidFill>
                  <a:prstClr val="black"/>
                </a:solidFill>
              </a:rPr>
              <a:t>= Latent heat of fusion</a:t>
            </a:r>
          </a:p>
          <a:p>
            <a:r>
              <a:rPr lang="en-US" sz="1800" dirty="0">
                <a:solidFill>
                  <a:prstClr val="black"/>
                </a:solidFill>
              </a:rPr>
              <a:t>R</a:t>
            </a:r>
            <a:r>
              <a:rPr lang="en-US" sz="1800" baseline="-25000" dirty="0">
                <a:solidFill>
                  <a:prstClr val="black"/>
                </a:solidFill>
              </a:rPr>
              <a:t>d</a:t>
            </a:r>
            <a:r>
              <a:rPr lang="en-US" sz="1800" dirty="0">
                <a:solidFill>
                  <a:prstClr val="black"/>
                </a:solidFill>
              </a:rPr>
              <a:t> = Dry gas constant</a:t>
            </a:r>
          </a:p>
          <a:p>
            <a:r>
              <a:rPr lang="en-US" sz="1800" dirty="0">
                <a:solidFill>
                  <a:prstClr val="black"/>
                </a:solidFill>
              </a:rPr>
              <a:t>c</a:t>
            </a:r>
            <a:r>
              <a:rPr lang="en-US" sz="1800" baseline="-25000" dirty="0">
                <a:solidFill>
                  <a:prstClr val="black"/>
                </a:solidFill>
              </a:rPr>
              <a:t>p</a:t>
            </a:r>
            <a:r>
              <a:rPr lang="en-US" sz="1800" dirty="0">
                <a:solidFill>
                  <a:prstClr val="black"/>
                </a:solidFill>
              </a:rPr>
              <a:t> = Specific heat of dry air at constant p</a:t>
            </a:r>
          </a:p>
          <a:p>
            <a:r>
              <a:rPr lang="en-US" sz="1800" dirty="0">
                <a:solidFill>
                  <a:prstClr val="black"/>
                </a:solidFill>
              </a:rPr>
              <a:t>f[Z</a:t>
            </a:r>
            <a:r>
              <a:rPr lang="en-US" sz="1800" baseline="-25000" dirty="0">
                <a:solidFill>
                  <a:prstClr val="black"/>
                </a:solidFill>
              </a:rPr>
              <a:t>e</a:t>
            </a:r>
            <a:r>
              <a:rPr lang="en-US" sz="1800" dirty="0">
                <a:solidFill>
                  <a:prstClr val="black"/>
                </a:solidFill>
              </a:rPr>
              <a:t>] = Reflectivity factor converted to</a:t>
            </a:r>
          </a:p>
          <a:p>
            <a:r>
              <a:rPr lang="en-US" sz="1800" dirty="0">
                <a:solidFill>
                  <a:prstClr val="black"/>
                </a:solidFill>
              </a:rPr>
              <a:t>            rain/snow condensate</a:t>
            </a:r>
          </a:p>
          <a:p>
            <a:r>
              <a:rPr lang="en-US" sz="1800" dirty="0">
                <a:solidFill>
                  <a:prstClr val="black"/>
                </a:solidFill>
              </a:rPr>
              <a:t>t = Time period of condensate formation </a:t>
            </a:r>
          </a:p>
          <a:p>
            <a:r>
              <a:rPr lang="en-US" sz="1800" dirty="0">
                <a:solidFill>
                  <a:prstClr val="black"/>
                </a:solidFill>
              </a:rPr>
              <a:t>     (300s i.e. 5 min)</a:t>
            </a:r>
          </a:p>
        </p:txBody>
      </p:sp>
      <p:cxnSp>
        <p:nvCxnSpPr>
          <p:cNvPr id="104" name="Straight Connector 103"/>
          <p:cNvCxnSpPr/>
          <p:nvPr/>
        </p:nvCxnSpPr>
        <p:spPr>
          <a:xfrm flipV="1">
            <a:off x="7040562" y="3518907"/>
            <a:ext cx="0" cy="911225"/>
          </a:xfrm>
          <a:prstGeom prst="line">
            <a:avLst/>
          </a:prstGeom>
          <a:ln w="508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7008812" y="4433307"/>
            <a:ext cx="960438" cy="0"/>
          </a:xfrm>
          <a:prstGeom prst="line">
            <a:avLst/>
          </a:prstGeom>
          <a:ln w="508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6" name="Picture 10" descr="1_CREFHSR1_none_20110511_194500_0_-600_12_0_20_3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662" y="4115807"/>
            <a:ext cx="64135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 descr="Juice_dr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8999" b="88000"/>
          <a:stretch>
            <a:fillRect/>
          </a:stretch>
        </p:blipFill>
        <p:spPr bwMode="auto">
          <a:xfrm>
            <a:off x="-7938" y="6400800"/>
            <a:ext cx="9151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Slide Number Placeholder 11"/>
          <p:cNvSpPr>
            <a:spLocks noGrp="1"/>
          </p:cNvSpPr>
          <p:nvPr>
            <p:ph type="sldNum" sz="quarter" idx="12"/>
          </p:nvPr>
        </p:nvSpPr>
        <p:spPr bwMode="auto">
          <a:xfrm>
            <a:off x="8534400" y="6457950"/>
            <a:ext cx="533400" cy="40005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5EB804A-92BA-744E-B188-5A6347A8EBA8}" type="slidenum">
              <a:rPr lang="en-US" sz="1600" b="1">
                <a:solidFill>
                  <a:srgbClr val="003399"/>
                </a:solidFill>
                <a:latin typeface="Calibri" charset="0"/>
              </a:rPr>
              <a:pPr eaLnBrk="1" hangingPunct="1"/>
              <a:t>27</a:t>
            </a:fld>
            <a:endParaRPr lang="en-US" sz="1600" b="1" dirty="0">
              <a:solidFill>
                <a:srgbClr val="003399"/>
              </a:solidFill>
              <a:latin typeface="Calibri" charset="0"/>
            </a:endParaRPr>
          </a:p>
        </p:txBody>
      </p:sp>
      <p:sp>
        <p:nvSpPr>
          <p:cNvPr id="29" name="Rectangle 9"/>
          <p:cNvSpPr>
            <a:spLocks/>
          </p:cNvSpPr>
          <p:nvPr/>
        </p:nvSpPr>
        <p:spPr bwMode="auto">
          <a:xfrm>
            <a:off x="76200" y="64008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003399"/>
                </a:solidFill>
              </a:rPr>
              <a:t>NCEP Production Suite Review</a:t>
            </a:r>
          </a:p>
        </p:txBody>
      </p:sp>
      <p:sp>
        <p:nvSpPr>
          <p:cNvPr id="30" name="Rectangle 9"/>
          <p:cNvSpPr>
            <a:spLocks/>
          </p:cNvSpPr>
          <p:nvPr/>
        </p:nvSpPr>
        <p:spPr bwMode="auto">
          <a:xfrm>
            <a:off x="6172200" y="6400800"/>
            <a:ext cx="2438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pPr algn="r"/>
            <a:r>
              <a:rPr lang="en-US" sz="2000" b="1" i="1" dirty="0" smtClean="0">
                <a:solidFill>
                  <a:srgbClr val="003399"/>
                </a:solidFill>
              </a:rPr>
              <a:t>3-4 </a:t>
            </a:r>
            <a:r>
              <a:rPr lang="en-US" sz="2000" b="1" i="1" dirty="0">
                <a:solidFill>
                  <a:srgbClr val="003399"/>
                </a:solidFill>
              </a:rPr>
              <a:t>December </a:t>
            </a:r>
            <a:r>
              <a:rPr lang="en-US" sz="2000" b="1" i="1" dirty="0" smtClean="0">
                <a:solidFill>
                  <a:srgbClr val="003399"/>
                </a:solidFill>
              </a:rPr>
              <a:t>2013</a:t>
            </a:r>
            <a:endParaRPr lang="en-US" sz="2000" b="1" i="1" dirty="0">
              <a:solidFill>
                <a:srgbClr val="003399"/>
              </a:solidFill>
            </a:endParaRPr>
          </a:p>
        </p:txBody>
      </p:sp>
      <p:sp>
        <p:nvSpPr>
          <p:cNvPr id="31" name="Rectangle 73"/>
          <p:cNvSpPr>
            <a:spLocks/>
          </p:cNvSpPr>
          <p:nvPr/>
        </p:nvSpPr>
        <p:spPr bwMode="auto">
          <a:xfrm>
            <a:off x="3810000" y="6400800"/>
            <a:ext cx="2514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C00000"/>
                </a:solidFill>
              </a:rPr>
              <a:t>Rapid Refresh / HRRR</a:t>
            </a:r>
          </a:p>
        </p:txBody>
      </p:sp>
      <p:sp>
        <p:nvSpPr>
          <p:cNvPr id="32" name="Oval 31"/>
          <p:cNvSpPr/>
          <p:nvPr/>
        </p:nvSpPr>
        <p:spPr>
          <a:xfrm>
            <a:off x="6327775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3581400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1783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-1" y="1199399"/>
            <a:ext cx="3032491" cy="8382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91392" tIns="45696" rIns="91392" bIns="4569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 Black"/>
                <a:ea typeface="ＭＳ Ｐゴシック" charset="0"/>
                <a:cs typeface="Arial Black"/>
              </a:rPr>
              <a:t>Radar Obs</a:t>
            </a:r>
            <a:endParaRPr lang="en-US" sz="2000" b="1" dirty="0">
              <a:solidFill>
                <a:prstClr val="black"/>
              </a:solidFill>
              <a:latin typeface="Arial Black"/>
              <a:ea typeface="ＭＳ Ｐゴシック" charset="0"/>
              <a:cs typeface="Arial Black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 Black"/>
                <a:ea typeface="ＭＳ Ｐゴシック" charset="0"/>
                <a:cs typeface="Arial Black"/>
              </a:rPr>
              <a:t>05:00z 18 May 2013</a:t>
            </a:r>
            <a:endParaRPr lang="en-US" sz="2000" b="1" dirty="0">
              <a:solidFill>
                <a:prstClr val="black"/>
              </a:solidFill>
              <a:latin typeface="Arial Black"/>
              <a:ea typeface="ＭＳ Ｐゴシック" charset="0"/>
              <a:cs typeface="Arial Black"/>
            </a:endParaRPr>
          </a:p>
        </p:txBody>
      </p:sp>
      <p:pic>
        <p:nvPicPr>
          <p:cNvPr id="14" name="Picture 28" descr="CREF_20130518_050000_48_000000-108_00000040_000000_5_0_0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399" t="10632" r="10800" b="28860"/>
          <a:stretch>
            <a:fillRect/>
          </a:stretch>
        </p:blipFill>
        <p:spPr bwMode="auto">
          <a:xfrm>
            <a:off x="2895600" y="772093"/>
            <a:ext cx="3495091" cy="2428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2" descr="cref15min_t2sfc_f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999" t="12991" r="13411" b="31177"/>
          <a:stretch>
            <a:fillRect/>
          </a:stretch>
        </p:blipFill>
        <p:spPr bwMode="auto">
          <a:xfrm>
            <a:off x="4648200" y="3180599"/>
            <a:ext cx="4424158" cy="3144001"/>
          </a:xfrm>
          <a:prstGeom prst="rect">
            <a:avLst/>
          </a:prstGeom>
          <a:noFill/>
          <a:ln w="508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9" descr="cref15min_t2sfc_f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999" t="12991" r="13411" b="31177"/>
          <a:stretch>
            <a:fillRect/>
          </a:stretch>
        </p:blipFill>
        <p:spPr bwMode="auto">
          <a:xfrm>
            <a:off x="59322" y="3180599"/>
            <a:ext cx="4424158" cy="3144001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2192922" y="3256798"/>
            <a:ext cx="1828800" cy="5334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91392" tIns="45696" rIns="91392" bIns="4569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black"/>
                </a:solidFill>
                <a:latin typeface="Arial Black"/>
                <a:ea typeface="ＭＳ Ｐゴシック" charset="0"/>
                <a:cs typeface="Arial Black"/>
              </a:rPr>
              <a:t>0-hr fcst</a:t>
            </a:r>
            <a:br>
              <a:rPr lang="en-US" sz="1600" b="1" dirty="0">
                <a:solidFill>
                  <a:prstClr val="black"/>
                </a:solidFill>
                <a:latin typeface="Arial Black"/>
                <a:ea typeface="ＭＳ Ｐゴシック" charset="0"/>
                <a:cs typeface="Arial Black"/>
              </a:rPr>
            </a:br>
            <a:r>
              <a:rPr lang="en-US" sz="1600" b="1" dirty="0">
                <a:solidFill>
                  <a:srgbClr val="FF0000"/>
                </a:solidFill>
                <a:latin typeface="Arial Black"/>
                <a:ea typeface="ＭＳ Ｐゴシック" charset="0"/>
                <a:cs typeface="Arial Black"/>
              </a:rPr>
              <a:t>3-</a:t>
            </a:r>
            <a:r>
              <a:rPr lang="en-US" sz="1600" b="1" dirty="0" smtClean="0">
                <a:solidFill>
                  <a:srgbClr val="FF0000"/>
                </a:solidFill>
                <a:latin typeface="Arial Black"/>
                <a:ea typeface="ＭＳ Ｐゴシック" charset="0"/>
                <a:cs typeface="Arial Black"/>
              </a:rPr>
              <a:t>km radar </a:t>
            </a:r>
            <a:r>
              <a:rPr lang="en-US" sz="1600" b="1" dirty="0">
                <a:solidFill>
                  <a:srgbClr val="FF0000"/>
                </a:solidFill>
                <a:latin typeface="Arial Black"/>
                <a:ea typeface="ＭＳ Ｐゴシック" charset="0"/>
                <a:cs typeface="Arial Black"/>
              </a:rPr>
              <a:t>DA</a:t>
            </a:r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6405358" y="3256799"/>
            <a:ext cx="2209800" cy="5334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91392" tIns="45696" rIns="91392" bIns="4569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black"/>
                </a:solidFill>
                <a:latin typeface="Arial Black"/>
                <a:ea typeface="ＭＳ Ｐゴシック" charset="0"/>
                <a:cs typeface="Arial Black"/>
              </a:rPr>
              <a:t>0-hr fcst</a:t>
            </a:r>
            <a:br>
              <a:rPr lang="en-US" sz="1600" b="1" dirty="0">
                <a:solidFill>
                  <a:prstClr val="black"/>
                </a:solidFill>
                <a:latin typeface="Arial Black"/>
                <a:ea typeface="ＭＳ Ｐゴシック" charset="0"/>
                <a:cs typeface="Arial Black"/>
              </a:rPr>
            </a:br>
            <a:r>
              <a:rPr lang="en-US" sz="1600" b="1" dirty="0" smtClean="0">
                <a:solidFill>
                  <a:srgbClr val="0000FF"/>
                </a:solidFill>
                <a:latin typeface="Arial Black"/>
                <a:ea typeface="ＭＳ Ｐゴシック" charset="0"/>
                <a:cs typeface="Arial Black"/>
              </a:rPr>
              <a:t>NO 3</a:t>
            </a:r>
            <a:r>
              <a:rPr lang="en-US" sz="1600" b="1" dirty="0">
                <a:solidFill>
                  <a:srgbClr val="0000FF"/>
                </a:solidFill>
                <a:latin typeface="Arial Black"/>
                <a:ea typeface="ＭＳ Ｐゴシック" charset="0"/>
                <a:cs typeface="Arial Black"/>
              </a:rPr>
              <a:t>-</a:t>
            </a:r>
            <a:r>
              <a:rPr lang="en-US" sz="1600" b="1" dirty="0" smtClean="0">
                <a:solidFill>
                  <a:srgbClr val="0000FF"/>
                </a:solidFill>
                <a:latin typeface="Arial Black"/>
                <a:ea typeface="ＭＳ Ｐゴシック" charset="0"/>
                <a:cs typeface="Arial Black"/>
              </a:rPr>
              <a:t>km radar DA</a:t>
            </a:r>
            <a:endParaRPr lang="en-US" sz="1600" b="1" dirty="0">
              <a:solidFill>
                <a:srgbClr val="0000FF"/>
              </a:solidFill>
              <a:latin typeface="Arial Black"/>
              <a:ea typeface="ＭＳ Ｐゴシック" charset="0"/>
              <a:cs typeface="Arial Black"/>
            </a:endParaRPr>
          </a:p>
        </p:txBody>
      </p:sp>
      <p:pic>
        <p:nvPicPr>
          <p:cNvPr id="31" name="Picture 4" descr="Juice_dro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00" r="27000" b="88000"/>
          <a:stretch>
            <a:fillRect/>
          </a:stretch>
        </p:blipFill>
        <p:spPr bwMode="auto">
          <a:xfrm>
            <a:off x="0" y="0"/>
            <a:ext cx="9151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5" descr="Juice_dro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9178" b="1334"/>
          <a:stretch>
            <a:fillRect/>
          </a:stretch>
        </p:blipFill>
        <p:spPr bwMode="auto">
          <a:xfrm>
            <a:off x="0" y="0"/>
            <a:ext cx="771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34"/>
          <p:cNvSpPr txBox="1">
            <a:spLocks noChangeArrowheads="1"/>
          </p:cNvSpPr>
          <p:nvPr/>
        </p:nvSpPr>
        <p:spPr bwMode="auto">
          <a:xfrm>
            <a:off x="146548" y="-76200"/>
            <a:ext cx="8997452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600" b="1" kern="0" dirty="0" smtClean="0">
                <a:solidFill>
                  <a:srgbClr val="000090"/>
                </a:solidFill>
                <a:latin typeface="Arial Black"/>
                <a:cs typeface="Arial Black"/>
              </a:rPr>
              <a:t>Improved 0-2 hr Convective Fcsts</a:t>
            </a:r>
            <a:endParaRPr lang="en-US" sz="3600" b="1" kern="0" dirty="0">
              <a:solidFill>
                <a:srgbClr val="000090"/>
              </a:solidFill>
              <a:latin typeface="Arial Black"/>
              <a:cs typeface="Arial Black"/>
            </a:endParaRPr>
          </a:p>
        </p:txBody>
      </p:sp>
      <p:sp>
        <p:nvSpPr>
          <p:cNvPr id="34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00800" y="1525973"/>
            <a:ext cx="2417298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Arial Black"/>
                <a:cs typeface="Arial Black"/>
              </a:rPr>
              <a:t>05z + 0 min</a:t>
            </a:r>
            <a:endParaRPr lang="en-US" sz="2800" b="1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pic>
        <p:nvPicPr>
          <p:cNvPr id="21" name="Picture 4" descr="Juice_dro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8999" b="88000"/>
          <a:stretch>
            <a:fillRect/>
          </a:stretch>
        </p:blipFill>
        <p:spPr bwMode="auto">
          <a:xfrm>
            <a:off x="-7938" y="6400800"/>
            <a:ext cx="9151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Slide Number Placeholder 11"/>
          <p:cNvSpPr>
            <a:spLocks noGrp="1"/>
          </p:cNvSpPr>
          <p:nvPr>
            <p:ph type="sldNum" sz="quarter" idx="12"/>
          </p:nvPr>
        </p:nvSpPr>
        <p:spPr bwMode="auto">
          <a:xfrm>
            <a:off x="8534400" y="6457950"/>
            <a:ext cx="533400" cy="40005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5EB804A-92BA-744E-B188-5A6347A8EBA8}" type="slidenum">
              <a:rPr lang="en-US" sz="1600" b="1">
                <a:solidFill>
                  <a:srgbClr val="003399"/>
                </a:solidFill>
                <a:latin typeface="Calibri" charset="0"/>
              </a:rPr>
              <a:pPr eaLnBrk="1" hangingPunct="1"/>
              <a:t>28</a:t>
            </a:fld>
            <a:endParaRPr lang="en-US" sz="1600" b="1" dirty="0">
              <a:solidFill>
                <a:srgbClr val="003399"/>
              </a:solidFill>
              <a:latin typeface="Calibri" charset="0"/>
            </a:endParaRPr>
          </a:p>
        </p:txBody>
      </p:sp>
      <p:sp>
        <p:nvSpPr>
          <p:cNvPr id="23" name="Rectangle 9"/>
          <p:cNvSpPr>
            <a:spLocks/>
          </p:cNvSpPr>
          <p:nvPr/>
        </p:nvSpPr>
        <p:spPr bwMode="auto">
          <a:xfrm>
            <a:off x="76200" y="64008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003399"/>
                </a:solidFill>
              </a:rPr>
              <a:t>NCEP Production Suite Review</a:t>
            </a:r>
          </a:p>
        </p:txBody>
      </p:sp>
      <p:sp>
        <p:nvSpPr>
          <p:cNvPr id="24" name="Rectangle 9"/>
          <p:cNvSpPr>
            <a:spLocks/>
          </p:cNvSpPr>
          <p:nvPr/>
        </p:nvSpPr>
        <p:spPr bwMode="auto">
          <a:xfrm>
            <a:off x="6172200" y="6400800"/>
            <a:ext cx="2438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pPr algn="r"/>
            <a:r>
              <a:rPr lang="en-US" sz="2000" b="1" i="1" dirty="0" smtClean="0">
                <a:solidFill>
                  <a:srgbClr val="003399"/>
                </a:solidFill>
              </a:rPr>
              <a:t>3-4 </a:t>
            </a:r>
            <a:r>
              <a:rPr lang="en-US" sz="2000" b="1" i="1" dirty="0">
                <a:solidFill>
                  <a:srgbClr val="003399"/>
                </a:solidFill>
              </a:rPr>
              <a:t>December </a:t>
            </a:r>
            <a:r>
              <a:rPr lang="en-US" sz="2000" b="1" i="1" dirty="0" smtClean="0">
                <a:solidFill>
                  <a:srgbClr val="003399"/>
                </a:solidFill>
              </a:rPr>
              <a:t>2013</a:t>
            </a:r>
            <a:endParaRPr lang="en-US" sz="2000" b="1" i="1" dirty="0">
              <a:solidFill>
                <a:srgbClr val="003399"/>
              </a:solidFill>
            </a:endParaRPr>
          </a:p>
        </p:txBody>
      </p:sp>
      <p:sp>
        <p:nvSpPr>
          <p:cNvPr id="25" name="Rectangle 73"/>
          <p:cNvSpPr>
            <a:spLocks/>
          </p:cNvSpPr>
          <p:nvPr/>
        </p:nvSpPr>
        <p:spPr bwMode="auto">
          <a:xfrm>
            <a:off x="3810000" y="6400800"/>
            <a:ext cx="2514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C00000"/>
                </a:solidFill>
              </a:rPr>
              <a:t>Rapid Refresh / HRRR</a:t>
            </a:r>
          </a:p>
        </p:txBody>
      </p:sp>
      <p:sp>
        <p:nvSpPr>
          <p:cNvPr id="26" name="Oval 25"/>
          <p:cNvSpPr/>
          <p:nvPr/>
        </p:nvSpPr>
        <p:spPr>
          <a:xfrm>
            <a:off x="6327775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3581400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950434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5"/>
          <p:cNvSpPr>
            <a:spLocks noChangeArrowheads="1"/>
          </p:cNvSpPr>
          <p:nvPr/>
        </p:nvSpPr>
        <p:spPr bwMode="auto">
          <a:xfrm>
            <a:off x="-1" y="1199399"/>
            <a:ext cx="3032491" cy="8382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91392" tIns="45696" rIns="91392" bIns="4569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 Black"/>
                <a:ea typeface="ＭＳ Ｐゴシック" charset="0"/>
                <a:cs typeface="Arial Black"/>
              </a:rPr>
              <a:t>Radar Obs</a:t>
            </a:r>
            <a:endParaRPr lang="en-US" sz="2000" b="1" dirty="0">
              <a:solidFill>
                <a:prstClr val="black"/>
              </a:solidFill>
              <a:latin typeface="Arial Black"/>
              <a:ea typeface="ＭＳ Ｐゴシック" charset="0"/>
              <a:cs typeface="Arial Black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 Black"/>
                <a:ea typeface="ＭＳ Ｐゴシック" charset="0"/>
                <a:cs typeface="Arial Black"/>
              </a:rPr>
              <a:t>05:15z 18 May 2013</a:t>
            </a:r>
            <a:endParaRPr lang="en-US" sz="2000" b="1" dirty="0">
              <a:solidFill>
                <a:prstClr val="black"/>
              </a:solidFill>
              <a:latin typeface="Arial Black"/>
              <a:ea typeface="ＭＳ Ｐゴシック" charset="0"/>
              <a:cs typeface="Arial Black"/>
            </a:endParaRPr>
          </a:p>
        </p:txBody>
      </p:sp>
      <p:pic>
        <p:nvPicPr>
          <p:cNvPr id="19" name="Picture 14" descr="CREF_20130518_051500_48_000000-108_00000040_000000_5_0_0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399" t="10632" r="10800" b="28860"/>
          <a:stretch>
            <a:fillRect/>
          </a:stretch>
        </p:blipFill>
        <p:spPr bwMode="auto">
          <a:xfrm>
            <a:off x="2894761" y="772949"/>
            <a:ext cx="3495091" cy="2428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4" descr="Juice_dr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00" r="27000" b="88000"/>
          <a:stretch>
            <a:fillRect/>
          </a:stretch>
        </p:blipFill>
        <p:spPr bwMode="auto">
          <a:xfrm>
            <a:off x="0" y="0"/>
            <a:ext cx="9151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5" descr="Juice_dro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9178" b="1334"/>
          <a:stretch>
            <a:fillRect/>
          </a:stretch>
        </p:blipFill>
        <p:spPr bwMode="auto">
          <a:xfrm>
            <a:off x="0" y="0"/>
            <a:ext cx="771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34"/>
          <p:cNvSpPr txBox="1">
            <a:spLocks noChangeArrowheads="1"/>
          </p:cNvSpPr>
          <p:nvPr/>
        </p:nvSpPr>
        <p:spPr bwMode="auto">
          <a:xfrm>
            <a:off x="146548" y="-76200"/>
            <a:ext cx="8997452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600" b="1" kern="0" dirty="0" smtClean="0">
                <a:solidFill>
                  <a:srgbClr val="000090"/>
                </a:solidFill>
                <a:latin typeface="Arial Black"/>
                <a:cs typeface="Arial Black"/>
              </a:rPr>
              <a:t>Improved 0-2 hr Convective Fcsts</a:t>
            </a:r>
            <a:endParaRPr lang="en-US" sz="3600" b="1" kern="0" dirty="0">
              <a:solidFill>
                <a:srgbClr val="000090"/>
              </a:solidFill>
              <a:latin typeface="Arial Black"/>
              <a:cs typeface="Arial Black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00800" y="1525973"/>
            <a:ext cx="2656797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Arial Black"/>
                <a:cs typeface="Arial Black"/>
              </a:rPr>
              <a:t>05z + 15 min</a:t>
            </a:r>
            <a:endParaRPr lang="en-US" sz="2800" b="1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pic>
        <p:nvPicPr>
          <p:cNvPr id="17" name="Picture 16" descr="cref15min_t2sfc_f001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999" t="12991" r="13411" b="31177"/>
          <a:stretch>
            <a:fillRect/>
          </a:stretch>
        </p:blipFill>
        <p:spPr bwMode="auto">
          <a:xfrm>
            <a:off x="63543" y="3180599"/>
            <a:ext cx="4424158" cy="3144001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7" descr="cref15min_t2sfc_f001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999" t="12991" r="13411" b="31177"/>
          <a:stretch>
            <a:fillRect/>
          </a:stretch>
        </p:blipFill>
        <p:spPr bwMode="auto">
          <a:xfrm>
            <a:off x="4648200" y="3180599"/>
            <a:ext cx="4424158" cy="3144001"/>
          </a:xfrm>
          <a:prstGeom prst="rect">
            <a:avLst/>
          </a:prstGeom>
          <a:noFill/>
          <a:ln w="508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2192922" y="3256798"/>
            <a:ext cx="1828800" cy="5334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91392" tIns="45696" rIns="91392" bIns="4569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prstClr val="black"/>
                </a:solidFill>
                <a:latin typeface="Arial Black"/>
                <a:ea typeface="ＭＳ Ｐゴシック" charset="0"/>
                <a:cs typeface="Arial Black"/>
              </a:rPr>
              <a:t>15-min fcst</a:t>
            </a:r>
            <a:r>
              <a:rPr lang="en-US" sz="1600" b="1" dirty="0">
                <a:solidFill>
                  <a:prstClr val="black"/>
                </a:solidFill>
                <a:latin typeface="Arial Black"/>
                <a:ea typeface="ＭＳ Ｐゴシック" charset="0"/>
                <a:cs typeface="Arial Black"/>
              </a:rPr>
              <a:t/>
            </a:r>
            <a:br>
              <a:rPr lang="en-US" sz="1600" b="1" dirty="0">
                <a:solidFill>
                  <a:prstClr val="black"/>
                </a:solidFill>
                <a:latin typeface="Arial Black"/>
                <a:ea typeface="ＭＳ Ｐゴシック" charset="0"/>
                <a:cs typeface="Arial Black"/>
              </a:rPr>
            </a:br>
            <a:r>
              <a:rPr lang="en-US" sz="1600" b="1" dirty="0">
                <a:solidFill>
                  <a:srgbClr val="FF0000"/>
                </a:solidFill>
                <a:latin typeface="Arial Black"/>
                <a:ea typeface="ＭＳ Ｐゴシック" charset="0"/>
                <a:cs typeface="Arial Black"/>
              </a:rPr>
              <a:t>3-</a:t>
            </a:r>
            <a:r>
              <a:rPr lang="en-US" sz="1600" b="1" dirty="0" smtClean="0">
                <a:solidFill>
                  <a:srgbClr val="FF0000"/>
                </a:solidFill>
                <a:latin typeface="Arial Black"/>
                <a:ea typeface="ＭＳ Ｐゴシック" charset="0"/>
                <a:cs typeface="Arial Black"/>
              </a:rPr>
              <a:t>km radar </a:t>
            </a:r>
            <a:r>
              <a:rPr lang="en-US" sz="1600" b="1" dirty="0">
                <a:solidFill>
                  <a:srgbClr val="FF0000"/>
                </a:solidFill>
                <a:latin typeface="Arial Black"/>
                <a:ea typeface="ＭＳ Ｐゴシック" charset="0"/>
                <a:cs typeface="Arial Black"/>
              </a:rPr>
              <a:t>DA</a:t>
            </a:r>
          </a:p>
        </p:txBody>
      </p:sp>
      <p:sp>
        <p:nvSpPr>
          <p:cNvPr id="26" name="Rectangle 5"/>
          <p:cNvSpPr>
            <a:spLocks noChangeArrowheads="1"/>
          </p:cNvSpPr>
          <p:nvPr/>
        </p:nvSpPr>
        <p:spPr bwMode="auto">
          <a:xfrm>
            <a:off x="6405358" y="3256799"/>
            <a:ext cx="2209800" cy="5334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91392" tIns="45696" rIns="91392" bIns="4569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prstClr val="black"/>
                </a:solidFill>
                <a:latin typeface="Arial Black"/>
                <a:ea typeface="ＭＳ Ｐゴシック" charset="0"/>
                <a:cs typeface="Arial Black"/>
              </a:rPr>
              <a:t>15-min </a:t>
            </a:r>
            <a:r>
              <a:rPr lang="en-US" sz="1600" b="1" dirty="0">
                <a:solidFill>
                  <a:prstClr val="black"/>
                </a:solidFill>
                <a:latin typeface="Arial Black"/>
                <a:ea typeface="ＭＳ Ｐゴシック" charset="0"/>
                <a:cs typeface="Arial Black"/>
              </a:rPr>
              <a:t>fcst</a:t>
            </a:r>
            <a:br>
              <a:rPr lang="en-US" sz="1600" b="1" dirty="0">
                <a:solidFill>
                  <a:prstClr val="black"/>
                </a:solidFill>
                <a:latin typeface="Arial Black"/>
                <a:ea typeface="ＭＳ Ｐゴシック" charset="0"/>
                <a:cs typeface="Arial Black"/>
              </a:rPr>
            </a:br>
            <a:r>
              <a:rPr lang="en-US" sz="1600" b="1" dirty="0" smtClean="0">
                <a:solidFill>
                  <a:srgbClr val="0000FF"/>
                </a:solidFill>
                <a:latin typeface="Arial Black"/>
                <a:ea typeface="ＭＳ Ｐゴシック" charset="0"/>
                <a:cs typeface="Arial Black"/>
              </a:rPr>
              <a:t>NO 3</a:t>
            </a:r>
            <a:r>
              <a:rPr lang="en-US" sz="1600" b="1" dirty="0">
                <a:solidFill>
                  <a:srgbClr val="0000FF"/>
                </a:solidFill>
                <a:latin typeface="Arial Black"/>
                <a:ea typeface="ＭＳ Ｐゴシック" charset="0"/>
                <a:cs typeface="Arial Black"/>
              </a:rPr>
              <a:t>-</a:t>
            </a:r>
            <a:r>
              <a:rPr lang="en-US" sz="1600" b="1" dirty="0" smtClean="0">
                <a:solidFill>
                  <a:srgbClr val="0000FF"/>
                </a:solidFill>
                <a:latin typeface="Arial Black"/>
                <a:ea typeface="ＭＳ Ｐゴシック" charset="0"/>
                <a:cs typeface="Arial Black"/>
              </a:rPr>
              <a:t>km radar DA</a:t>
            </a:r>
            <a:endParaRPr lang="en-US" sz="1600" b="1" dirty="0">
              <a:solidFill>
                <a:srgbClr val="0000FF"/>
              </a:solidFill>
              <a:latin typeface="Arial Black"/>
              <a:ea typeface="ＭＳ Ｐゴシック" charset="0"/>
              <a:cs typeface="Arial Black"/>
            </a:endParaRPr>
          </a:p>
        </p:txBody>
      </p:sp>
      <p:pic>
        <p:nvPicPr>
          <p:cNvPr id="29" name="Picture 4" descr="Juice_dr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8999" b="88000"/>
          <a:stretch>
            <a:fillRect/>
          </a:stretch>
        </p:blipFill>
        <p:spPr bwMode="auto">
          <a:xfrm>
            <a:off x="-7938" y="6400800"/>
            <a:ext cx="9151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Slide Number Placeholder 11"/>
          <p:cNvSpPr>
            <a:spLocks noGrp="1"/>
          </p:cNvSpPr>
          <p:nvPr>
            <p:ph type="sldNum" sz="quarter" idx="12"/>
          </p:nvPr>
        </p:nvSpPr>
        <p:spPr bwMode="auto">
          <a:xfrm>
            <a:off x="8534400" y="6457950"/>
            <a:ext cx="533400" cy="40005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5EB804A-92BA-744E-B188-5A6347A8EBA8}" type="slidenum">
              <a:rPr lang="en-US" sz="1600" b="1">
                <a:solidFill>
                  <a:srgbClr val="003399"/>
                </a:solidFill>
                <a:latin typeface="Calibri" charset="0"/>
              </a:rPr>
              <a:pPr eaLnBrk="1" hangingPunct="1"/>
              <a:t>29</a:t>
            </a:fld>
            <a:endParaRPr lang="en-US" sz="1600" b="1" dirty="0">
              <a:solidFill>
                <a:srgbClr val="003399"/>
              </a:solidFill>
              <a:latin typeface="Calibri" charset="0"/>
            </a:endParaRPr>
          </a:p>
        </p:txBody>
      </p:sp>
      <p:sp>
        <p:nvSpPr>
          <p:cNvPr id="35" name="Rectangle 9"/>
          <p:cNvSpPr>
            <a:spLocks/>
          </p:cNvSpPr>
          <p:nvPr/>
        </p:nvSpPr>
        <p:spPr bwMode="auto">
          <a:xfrm>
            <a:off x="76200" y="64008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003399"/>
                </a:solidFill>
              </a:rPr>
              <a:t>NCEP Production Suite Review</a:t>
            </a:r>
          </a:p>
        </p:txBody>
      </p:sp>
      <p:sp>
        <p:nvSpPr>
          <p:cNvPr id="36" name="Rectangle 9"/>
          <p:cNvSpPr>
            <a:spLocks/>
          </p:cNvSpPr>
          <p:nvPr/>
        </p:nvSpPr>
        <p:spPr bwMode="auto">
          <a:xfrm>
            <a:off x="6172200" y="6400800"/>
            <a:ext cx="2438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pPr algn="r"/>
            <a:r>
              <a:rPr lang="en-US" sz="2000" b="1" i="1" dirty="0" smtClean="0">
                <a:solidFill>
                  <a:srgbClr val="003399"/>
                </a:solidFill>
              </a:rPr>
              <a:t>3-4 </a:t>
            </a:r>
            <a:r>
              <a:rPr lang="en-US" sz="2000" b="1" i="1" dirty="0">
                <a:solidFill>
                  <a:srgbClr val="003399"/>
                </a:solidFill>
              </a:rPr>
              <a:t>December </a:t>
            </a:r>
            <a:r>
              <a:rPr lang="en-US" sz="2000" b="1" i="1" dirty="0" smtClean="0">
                <a:solidFill>
                  <a:srgbClr val="003399"/>
                </a:solidFill>
              </a:rPr>
              <a:t>2013</a:t>
            </a:r>
            <a:endParaRPr lang="en-US" sz="2000" b="1" i="1" dirty="0">
              <a:solidFill>
                <a:srgbClr val="003399"/>
              </a:solidFill>
            </a:endParaRPr>
          </a:p>
        </p:txBody>
      </p:sp>
      <p:sp>
        <p:nvSpPr>
          <p:cNvPr id="37" name="Rectangle 73"/>
          <p:cNvSpPr>
            <a:spLocks/>
          </p:cNvSpPr>
          <p:nvPr/>
        </p:nvSpPr>
        <p:spPr bwMode="auto">
          <a:xfrm>
            <a:off x="3810000" y="6400800"/>
            <a:ext cx="2514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C00000"/>
                </a:solidFill>
              </a:rPr>
              <a:t>Rapid Refresh / HRRR</a:t>
            </a:r>
          </a:p>
        </p:txBody>
      </p:sp>
      <p:sp>
        <p:nvSpPr>
          <p:cNvPr id="38" name="Oval 37"/>
          <p:cNvSpPr/>
          <p:nvPr/>
        </p:nvSpPr>
        <p:spPr>
          <a:xfrm>
            <a:off x="6327775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3581400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30204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Juice_dr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00" r="27000" b="88000"/>
          <a:stretch>
            <a:fillRect/>
          </a:stretch>
        </p:blipFill>
        <p:spPr bwMode="auto">
          <a:xfrm>
            <a:off x="0" y="0"/>
            <a:ext cx="9151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Juice_dr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9178" b="1334"/>
          <a:stretch>
            <a:fillRect/>
          </a:stretch>
        </p:blipFill>
        <p:spPr bwMode="auto">
          <a:xfrm>
            <a:off x="0" y="0"/>
            <a:ext cx="771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4" name="Rectangle 444"/>
          <p:cNvSpPr>
            <a:spLocks noChangeArrowheads="1"/>
          </p:cNvSpPr>
          <p:nvPr/>
        </p:nvSpPr>
        <p:spPr bwMode="auto">
          <a:xfrm>
            <a:off x="149141" y="15661"/>
            <a:ext cx="9081943" cy="646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8" tIns="45704" rIns="91408" bIns="45704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FF0000"/>
                </a:solidFill>
                <a:latin typeface="Arial Black" charset="0"/>
                <a:cs typeface="Arial Black" charset="0"/>
              </a:rPr>
              <a:t>RAPv2</a:t>
            </a:r>
            <a:r>
              <a:rPr lang="en-US" sz="3600" b="1" dirty="0" smtClean="0">
                <a:solidFill>
                  <a:srgbClr val="000099"/>
                </a:solidFill>
                <a:latin typeface="Arial Black" charset="0"/>
                <a:cs typeface="Arial Black" charset="0"/>
              </a:rPr>
              <a:t> </a:t>
            </a:r>
            <a:r>
              <a:rPr lang="en-US" sz="3200" b="1" dirty="0" smtClean="0">
                <a:solidFill>
                  <a:srgbClr val="000099"/>
                </a:solidFill>
                <a:latin typeface="Arial Black" charset="0"/>
                <a:cs typeface="Arial Black" charset="0"/>
              </a:rPr>
              <a:t>Prediction System Overview</a:t>
            </a:r>
            <a:endParaRPr lang="en-US" sz="3600" b="1" dirty="0">
              <a:solidFill>
                <a:srgbClr val="000099"/>
              </a:solidFill>
              <a:latin typeface="Arial Black" charset="0"/>
              <a:cs typeface="Arial Black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286279" y="762000"/>
            <a:ext cx="9658832" cy="630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marR="0" lvl="1" indent="-285750" defTabSz="91440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Arial" pitchFamily="34" charset="0"/>
              <a:buChar char="•"/>
              <a:tabLst/>
              <a:defRPr/>
            </a:pPr>
            <a:r>
              <a:rPr lang="en-US" sz="3200" b="1" kern="0" dirty="0" smtClean="0"/>
              <a:t>Hourly updated </a:t>
            </a:r>
            <a:r>
              <a:rPr lang="en-US" sz="3200" b="1" kern="0" dirty="0" err="1" smtClean="0"/>
              <a:t>mesoscale</a:t>
            </a:r>
            <a:r>
              <a:rPr lang="en-US" sz="3200" b="1" kern="0" dirty="0" smtClean="0"/>
              <a:t> analyses / forecasts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  <a:p>
            <a:pPr marL="1143000" lvl="2" indent="-2286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b="1" kern="0" dirty="0" smtClean="0">
                <a:solidFill>
                  <a:srgbClr val="0000FF"/>
                </a:solidFill>
              </a:rPr>
              <a:t>WRF-ARW model  </a:t>
            </a:r>
            <a:r>
              <a:rPr lang="en-US" sz="2400" b="1" kern="0" dirty="0" smtClean="0">
                <a:solidFill>
                  <a:srgbClr val="FF0000"/>
                </a:solidFill>
              </a:rPr>
              <a:t>(Grell-3 cumulus </a:t>
            </a:r>
            <a:r>
              <a:rPr lang="en-US" sz="2400" b="1" kern="0" dirty="0" err="1" smtClean="0">
                <a:solidFill>
                  <a:srgbClr val="FF0000"/>
                </a:solidFill>
              </a:rPr>
              <a:t>param</a:t>
            </a:r>
            <a:r>
              <a:rPr lang="en-US" sz="2400" b="1" kern="0" dirty="0" smtClean="0">
                <a:solidFill>
                  <a:srgbClr val="FF0000"/>
                </a:solidFill>
              </a:rPr>
              <a:t>, Thompson microphysics, RUC-</a:t>
            </a:r>
            <a:r>
              <a:rPr lang="en-US" sz="2400" b="1" kern="0" dirty="0" err="1" smtClean="0">
                <a:solidFill>
                  <a:srgbClr val="FF0000"/>
                </a:solidFill>
              </a:rPr>
              <a:t>Smirnova</a:t>
            </a:r>
            <a:r>
              <a:rPr lang="en-US" sz="2400" b="1" kern="0" dirty="0" smtClean="0">
                <a:solidFill>
                  <a:srgbClr val="FF0000"/>
                </a:solidFill>
              </a:rPr>
              <a:t> land-surface, MYNN PBL scheme)</a:t>
            </a:r>
          </a:p>
          <a:p>
            <a:pPr marL="1143000" lvl="2" indent="-2286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b="1" kern="0" dirty="0" smtClean="0">
                <a:solidFill>
                  <a:srgbClr val="0000FF"/>
                </a:solidFill>
              </a:rPr>
              <a:t>GSI hybrid analysis </a:t>
            </a:r>
            <a:r>
              <a:rPr lang="en-US" sz="2400" b="1" kern="0" dirty="0" smtClean="0">
                <a:solidFill>
                  <a:srgbClr val="FF0000"/>
                </a:solidFill>
              </a:rPr>
              <a:t>using 80-member global ensemble </a:t>
            </a:r>
          </a:p>
          <a:p>
            <a:pPr marL="1143000" lvl="2" indent="-2286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b="1" kern="0" dirty="0" smtClean="0">
                <a:solidFill>
                  <a:srgbClr val="FF0000"/>
                </a:solidFill>
              </a:rPr>
              <a:t>13-km, 50 levels, 24 cycles/day – each run out to 18 hours</a:t>
            </a:r>
          </a:p>
          <a:p>
            <a:pPr marL="1143000" lvl="2" indent="-2286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b="1" kern="0" dirty="0" smtClean="0">
                <a:solidFill>
                  <a:srgbClr val="FF0000"/>
                </a:solidFill>
              </a:rPr>
              <a:t>6-hour catch-up “partial” cycle run twice per day from GFS</a:t>
            </a:r>
          </a:p>
          <a:p>
            <a:pPr marL="1143000" lvl="2" indent="-2286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b="1" kern="0" dirty="0" smtClean="0">
                <a:solidFill>
                  <a:srgbClr val="FF0000"/>
                </a:solidFill>
              </a:rPr>
              <a:t>Output grids: 13, 20, and 40 km CONUS, 32 km full domain,         11 km Alaska, 16 km Puerto Rico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  <a:p>
            <a:pPr marL="742950" marR="0" lvl="1" indent="-285750" defTabSz="91440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Arial" pitchFamily="34" charset="0"/>
              <a:buChar char="•"/>
              <a:tabLst/>
              <a:defRPr/>
            </a:pPr>
            <a:r>
              <a:rPr lang="en-US" sz="3200" b="1" kern="0" dirty="0" smtClean="0"/>
              <a:t>Use and downstream dependencies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1143000" marR="0" lvl="2" indent="-228600" defTabSz="91440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Used by SPC, AWC, WPC, NWS FOs, FAA,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energy industry, and others for short-range forecasts and hourly analyses </a:t>
            </a:r>
          </a:p>
          <a:p>
            <a:pPr marL="1143000" marR="0" lvl="2" indent="-228600" defTabSz="91440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Downscaled RAP serves as first guess for RTMA</a:t>
            </a:r>
          </a:p>
          <a:p>
            <a:pPr marL="1143000" marR="0" lvl="2" indent="-228600" defTabSz="91440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RAP serves as initial condition for SREF members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 marL="1143000" marR="0" lvl="2" indent="-228600" defTabSz="91440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</a:rPr>
              <a:t>RAP will be used to initialize Hi-Res Rapid Refresh (HRRR),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</a:rPr>
              <a:t>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</a:rPr>
              <a:t>scheduled for implementation Q3 2014 and HRW runs</a:t>
            </a:r>
          </a:p>
          <a:p>
            <a:pPr marL="0" marR="0" lvl="2" indent="0" defTabSz="91440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888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-1" y="1199399"/>
            <a:ext cx="3032491" cy="8382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91392" tIns="45696" rIns="91392" bIns="4569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 Black"/>
                <a:ea typeface="ＭＳ Ｐゴシック" charset="0"/>
                <a:cs typeface="Arial Black"/>
              </a:rPr>
              <a:t>Radar Obs</a:t>
            </a:r>
            <a:endParaRPr lang="en-US" sz="2000" b="1" dirty="0">
              <a:solidFill>
                <a:prstClr val="black"/>
              </a:solidFill>
              <a:latin typeface="Arial Black"/>
              <a:ea typeface="ＭＳ Ｐゴシック" charset="0"/>
              <a:cs typeface="Arial Black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 Black"/>
                <a:ea typeface="ＭＳ Ｐゴシック" charset="0"/>
                <a:cs typeface="Arial Black"/>
              </a:rPr>
              <a:t>05:30z 18 May 2013</a:t>
            </a:r>
            <a:endParaRPr lang="en-US" sz="2000" b="1" dirty="0">
              <a:solidFill>
                <a:prstClr val="black"/>
              </a:solidFill>
              <a:latin typeface="Arial Black"/>
              <a:ea typeface="ＭＳ Ｐゴシック" charset="0"/>
              <a:cs typeface="Arial Black"/>
            </a:endParaRPr>
          </a:p>
        </p:txBody>
      </p:sp>
      <p:pic>
        <p:nvPicPr>
          <p:cNvPr id="20" name="Picture 19" descr="CREF_20130518_053000_48_000000-108_00000040_000000_5_0_0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399" t="10632" r="10800" b="28860"/>
          <a:stretch>
            <a:fillRect/>
          </a:stretch>
        </p:blipFill>
        <p:spPr bwMode="auto">
          <a:xfrm>
            <a:off x="2893689" y="769785"/>
            <a:ext cx="3495091" cy="2428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4" descr="Juice_dr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00" r="27000" b="88000"/>
          <a:stretch>
            <a:fillRect/>
          </a:stretch>
        </p:blipFill>
        <p:spPr bwMode="auto">
          <a:xfrm>
            <a:off x="0" y="0"/>
            <a:ext cx="9151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5" descr="Juice_dro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9178" b="1334"/>
          <a:stretch>
            <a:fillRect/>
          </a:stretch>
        </p:blipFill>
        <p:spPr bwMode="auto">
          <a:xfrm>
            <a:off x="0" y="0"/>
            <a:ext cx="771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34"/>
          <p:cNvSpPr txBox="1">
            <a:spLocks noChangeArrowheads="1"/>
          </p:cNvSpPr>
          <p:nvPr/>
        </p:nvSpPr>
        <p:spPr bwMode="auto">
          <a:xfrm>
            <a:off x="146548" y="-76200"/>
            <a:ext cx="8997452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600" b="1" kern="0" dirty="0" smtClean="0">
                <a:solidFill>
                  <a:srgbClr val="000090"/>
                </a:solidFill>
                <a:latin typeface="Arial Black"/>
                <a:cs typeface="Arial Black"/>
              </a:rPr>
              <a:t>Improved 0-2 hr Convective Fcsts</a:t>
            </a:r>
            <a:endParaRPr lang="en-US" sz="3600" b="1" kern="0" dirty="0">
              <a:solidFill>
                <a:srgbClr val="000090"/>
              </a:solidFill>
              <a:latin typeface="Arial Black"/>
              <a:cs typeface="Arial Black"/>
            </a:endParaRPr>
          </a:p>
        </p:txBody>
      </p:sp>
      <p:sp>
        <p:nvSpPr>
          <p:cNvPr id="34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00800" y="1524000"/>
            <a:ext cx="2656797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Arial Black"/>
                <a:cs typeface="Arial Black"/>
              </a:rPr>
              <a:t>05z + 30 min</a:t>
            </a:r>
            <a:endParaRPr lang="en-US" sz="2800" b="1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pic>
        <p:nvPicPr>
          <p:cNvPr id="14" name="Picture 14" descr="cref15min_t2sfc_f003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999" t="12991" r="13411" b="31177"/>
          <a:stretch>
            <a:fillRect/>
          </a:stretch>
        </p:blipFill>
        <p:spPr bwMode="auto">
          <a:xfrm>
            <a:off x="60694" y="3180599"/>
            <a:ext cx="4424158" cy="3144001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 descr="cref15min_t2sfc_f003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999" t="12991" r="13411" b="31177"/>
          <a:stretch>
            <a:fillRect/>
          </a:stretch>
        </p:blipFill>
        <p:spPr bwMode="auto">
          <a:xfrm>
            <a:off x="4648200" y="3180599"/>
            <a:ext cx="4424158" cy="3144001"/>
          </a:xfrm>
          <a:prstGeom prst="rect">
            <a:avLst/>
          </a:prstGeom>
          <a:noFill/>
          <a:ln w="508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2192922" y="3256798"/>
            <a:ext cx="1828800" cy="5334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91392" tIns="45696" rIns="91392" bIns="4569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prstClr val="black"/>
                </a:solidFill>
                <a:latin typeface="Arial Black"/>
                <a:ea typeface="ＭＳ Ｐゴシック" charset="0"/>
                <a:cs typeface="Arial Black"/>
              </a:rPr>
              <a:t>30-min </a:t>
            </a:r>
            <a:r>
              <a:rPr lang="en-US" sz="1600" b="1" dirty="0">
                <a:solidFill>
                  <a:prstClr val="black"/>
                </a:solidFill>
                <a:latin typeface="Arial Black"/>
                <a:ea typeface="ＭＳ Ｐゴシック" charset="0"/>
                <a:cs typeface="Arial Black"/>
              </a:rPr>
              <a:t>fcst</a:t>
            </a:r>
            <a:br>
              <a:rPr lang="en-US" sz="1600" b="1" dirty="0">
                <a:solidFill>
                  <a:prstClr val="black"/>
                </a:solidFill>
                <a:latin typeface="Arial Black"/>
                <a:ea typeface="ＭＳ Ｐゴシック" charset="0"/>
                <a:cs typeface="Arial Black"/>
              </a:rPr>
            </a:br>
            <a:r>
              <a:rPr lang="en-US" sz="1600" b="1" dirty="0">
                <a:solidFill>
                  <a:srgbClr val="FF0000"/>
                </a:solidFill>
                <a:latin typeface="Arial Black"/>
                <a:ea typeface="ＭＳ Ｐゴシック" charset="0"/>
                <a:cs typeface="Arial Black"/>
              </a:rPr>
              <a:t>3-</a:t>
            </a:r>
            <a:r>
              <a:rPr lang="en-US" sz="1600" b="1" dirty="0" smtClean="0">
                <a:solidFill>
                  <a:srgbClr val="FF0000"/>
                </a:solidFill>
                <a:latin typeface="Arial Black"/>
                <a:ea typeface="ＭＳ Ｐゴシック" charset="0"/>
                <a:cs typeface="Arial Black"/>
              </a:rPr>
              <a:t>km radar </a:t>
            </a:r>
            <a:r>
              <a:rPr lang="en-US" sz="1600" b="1" dirty="0">
                <a:solidFill>
                  <a:srgbClr val="FF0000"/>
                </a:solidFill>
                <a:latin typeface="Arial Black"/>
                <a:ea typeface="ＭＳ Ｐゴシック" charset="0"/>
                <a:cs typeface="Arial Black"/>
              </a:rPr>
              <a:t>DA</a:t>
            </a:r>
          </a:p>
        </p:txBody>
      </p:sp>
      <p:sp>
        <p:nvSpPr>
          <p:cNvPr id="28" name="Rectangle 5"/>
          <p:cNvSpPr>
            <a:spLocks noChangeArrowheads="1"/>
          </p:cNvSpPr>
          <p:nvPr/>
        </p:nvSpPr>
        <p:spPr bwMode="auto">
          <a:xfrm>
            <a:off x="6405358" y="3256799"/>
            <a:ext cx="2209800" cy="5334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91392" tIns="45696" rIns="91392" bIns="4569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prstClr val="black"/>
                </a:solidFill>
                <a:latin typeface="Arial Black"/>
                <a:ea typeface="ＭＳ Ｐゴシック" charset="0"/>
                <a:cs typeface="Arial Black"/>
              </a:rPr>
              <a:t>30-min </a:t>
            </a:r>
            <a:r>
              <a:rPr lang="en-US" sz="1600" b="1" dirty="0">
                <a:solidFill>
                  <a:prstClr val="black"/>
                </a:solidFill>
                <a:latin typeface="Arial Black"/>
                <a:ea typeface="ＭＳ Ｐゴシック" charset="0"/>
                <a:cs typeface="Arial Black"/>
              </a:rPr>
              <a:t>fcst</a:t>
            </a:r>
            <a:br>
              <a:rPr lang="en-US" sz="1600" b="1" dirty="0">
                <a:solidFill>
                  <a:prstClr val="black"/>
                </a:solidFill>
                <a:latin typeface="Arial Black"/>
                <a:ea typeface="ＭＳ Ｐゴシック" charset="0"/>
                <a:cs typeface="Arial Black"/>
              </a:rPr>
            </a:br>
            <a:r>
              <a:rPr lang="en-US" sz="1600" b="1" dirty="0" smtClean="0">
                <a:solidFill>
                  <a:srgbClr val="0000FF"/>
                </a:solidFill>
                <a:latin typeface="Arial Black"/>
                <a:ea typeface="ＭＳ Ｐゴシック" charset="0"/>
                <a:cs typeface="Arial Black"/>
              </a:rPr>
              <a:t>NO 3</a:t>
            </a:r>
            <a:r>
              <a:rPr lang="en-US" sz="1600" b="1" dirty="0">
                <a:solidFill>
                  <a:srgbClr val="0000FF"/>
                </a:solidFill>
                <a:latin typeface="Arial Black"/>
                <a:ea typeface="ＭＳ Ｐゴシック" charset="0"/>
                <a:cs typeface="Arial Black"/>
              </a:rPr>
              <a:t>-</a:t>
            </a:r>
            <a:r>
              <a:rPr lang="en-US" sz="1600" b="1" dirty="0" smtClean="0">
                <a:solidFill>
                  <a:srgbClr val="0000FF"/>
                </a:solidFill>
                <a:latin typeface="Arial Black"/>
                <a:ea typeface="ＭＳ Ｐゴシック" charset="0"/>
                <a:cs typeface="Arial Black"/>
              </a:rPr>
              <a:t>km radar DA</a:t>
            </a:r>
            <a:endParaRPr lang="en-US" sz="1600" b="1" dirty="0">
              <a:solidFill>
                <a:srgbClr val="0000FF"/>
              </a:solidFill>
              <a:latin typeface="Arial Black"/>
              <a:ea typeface="ＭＳ Ｐゴシック" charset="0"/>
              <a:cs typeface="Arial Black"/>
            </a:endParaRPr>
          </a:p>
        </p:txBody>
      </p:sp>
      <p:pic>
        <p:nvPicPr>
          <p:cNvPr id="30" name="Picture 4" descr="Juice_dr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8999" b="88000"/>
          <a:stretch>
            <a:fillRect/>
          </a:stretch>
        </p:blipFill>
        <p:spPr bwMode="auto">
          <a:xfrm>
            <a:off x="-7938" y="6400800"/>
            <a:ext cx="9151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Slide Number Placeholder 11"/>
          <p:cNvSpPr>
            <a:spLocks noGrp="1"/>
          </p:cNvSpPr>
          <p:nvPr>
            <p:ph type="sldNum" sz="quarter" idx="12"/>
          </p:nvPr>
        </p:nvSpPr>
        <p:spPr bwMode="auto">
          <a:xfrm>
            <a:off x="8534400" y="6457950"/>
            <a:ext cx="533400" cy="40005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5EB804A-92BA-744E-B188-5A6347A8EBA8}" type="slidenum">
              <a:rPr lang="en-US" sz="1600" b="1">
                <a:solidFill>
                  <a:srgbClr val="003399"/>
                </a:solidFill>
                <a:latin typeface="Calibri" charset="0"/>
              </a:rPr>
              <a:pPr eaLnBrk="1" hangingPunct="1"/>
              <a:t>30</a:t>
            </a:fld>
            <a:endParaRPr lang="en-US" sz="1600" b="1" dirty="0">
              <a:solidFill>
                <a:srgbClr val="003399"/>
              </a:solidFill>
              <a:latin typeface="Calibri" charset="0"/>
            </a:endParaRPr>
          </a:p>
        </p:txBody>
      </p:sp>
      <p:sp>
        <p:nvSpPr>
          <p:cNvPr id="36" name="Rectangle 9"/>
          <p:cNvSpPr>
            <a:spLocks/>
          </p:cNvSpPr>
          <p:nvPr/>
        </p:nvSpPr>
        <p:spPr bwMode="auto">
          <a:xfrm>
            <a:off x="76200" y="64008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003399"/>
                </a:solidFill>
              </a:rPr>
              <a:t>NCEP Production Suite Review</a:t>
            </a:r>
          </a:p>
        </p:txBody>
      </p:sp>
      <p:sp>
        <p:nvSpPr>
          <p:cNvPr id="37" name="Rectangle 9"/>
          <p:cNvSpPr>
            <a:spLocks/>
          </p:cNvSpPr>
          <p:nvPr/>
        </p:nvSpPr>
        <p:spPr bwMode="auto">
          <a:xfrm>
            <a:off x="6172200" y="6400800"/>
            <a:ext cx="2438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pPr algn="r"/>
            <a:r>
              <a:rPr lang="en-US" sz="2000" b="1" i="1" dirty="0" smtClean="0">
                <a:solidFill>
                  <a:srgbClr val="003399"/>
                </a:solidFill>
              </a:rPr>
              <a:t>3-4 </a:t>
            </a:r>
            <a:r>
              <a:rPr lang="en-US" sz="2000" b="1" i="1" dirty="0">
                <a:solidFill>
                  <a:srgbClr val="003399"/>
                </a:solidFill>
              </a:rPr>
              <a:t>December </a:t>
            </a:r>
            <a:r>
              <a:rPr lang="en-US" sz="2000" b="1" i="1" dirty="0" smtClean="0">
                <a:solidFill>
                  <a:srgbClr val="003399"/>
                </a:solidFill>
              </a:rPr>
              <a:t>2013</a:t>
            </a:r>
            <a:endParaRPr lang="en-US" sz="2000" b="1" i="1" dirty="0">
              <a:solidFill>
                <a:srgbClr val="003399"/>
              </a:solidFill>
            </a:endParaRPr>
          </a:p>
        </p:txBody>
      </p:sp>
      <p:sp>
        <p:nvSpPr>
          <p:cNvPr id="38" name="Rectangle 73"/>
          <p:cNvSpPr>
            <a:spLocks/>
          </p:cNvSpPr>
          <p:nvPr/>
        </p:nvSpPr>
        <p:spPr bwMode="auto">
          <a:xfrm>
            <a:off x="3810000" y="6400800"/>
            <a:ext cx="2514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C00000"/>
                </a:solidFill>
              </a:rPr>
              <a:t>Rapid Refresh / HRRR</a:t>
            </a:r>
          </a:p>
        </p:txBody>
      </p:sp>
      <p:sp>
        <p:nvSpPr>
          <p:cNvPr id="39" name="Oval 38"/>
          <p:cNvSpPr/>
          <p:nvPr/>
        </p:nvSpPr>
        <p:spPr>
          <a:xfrm>
            <a:off x="6327775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3581400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631767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-1" y="1199399"/>
            <a:ext cx="3032491" cy="8382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91392" tIns="45696" rIns="91392" bIns="4569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 Black"/>
                <a:ea typeface="ＭＳ Ｐゴシック" charset="0"/>
                <a:cs typeface="Arial Black"/>
              </a:rPr>
              <a:t>Radar Obs</a:t>
            </a:r>
            <a:endParaRPr lang="en-US" sz="2000" b="1" dirty="0">
              <a:solidFill>
                <a:prstClr val="black"/>
              </a:solidFill>
              <a:latin typeface="Arial Black"/>
              <a:ea typeface="ＭＳ Ｐゴシック" charset="0"/>
              <a:cs typeface="Arial Black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 Black"/>
                <a:ea typeface="ＭＳ Ｐゴシック" charset="0"/>
                <a:cs typeface="Arial Black"/>
              </a:rPr>
              <a:t>05:45z 18 May 2013</a:t>
            </a:r>
            <a:endParaRPr lang="en-US" sz="2000" b="1" dirty="0">
              <a:solidFill>
                <a:prstClr val="black"/>
              </a:solidFill>
              <a:latin typeface="Arial Black"/>
              <a:ea typeface="ＭＳ Ｐゴシック" charset="0"/>
              <a:cs typeface="Arial Black"/>
            </a:endParaRPr>
          </a:p>
        </p:txBody>
      </p:sp>
      <p:pic>
        <p:nvPicPr>
          <p:cNvPr id="17" name="Picture 20" descr="CREF_20130518_054500_48_000000-108_00000040_000000_5_0_0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399" t="10632" r="10800" b="28860"/>
          <a:stretch>
            <a:fillRect/>
          </a:stretch>
        </p:blipFill>
        <p:spPr bwMode="auto">
          <a:xfrm>
            <a:off x="2882309" y="764494"/>
            <a:ext cx="3495091" cy="2428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4" descr="Juice_dr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00" r="27000" b="88000"/>
          <a:stretch>
            <a:fillRect/>
          </a:stretch>
        </p:blipFill>
        <p:spPr bwMode="auto">
          <a:xfrm>
            <a:off x="0" y="0"/>
            <a:ext cx="9151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5" descr="Juice_dro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9178" b="1334"/>
          <a:stretch>
            <a:fillRect/>
          </a:stretch>
        </p:blipFill>
        <p:spPr bwMode="auto">
          <a:xfrm>
            <a:off x="0" y="0"/>
            <a:ext cx="771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34"/>
          <p:cNvSpPr txBox="1">
            <a:spLocks noChangeArrowheads="1"/>
          </p:cNvSpPr>
          <p:nvPr/>
        </p:nvSpPr>
        <p:spPr bwMode="auto">
          <a:xfrm>
            <a:off x="146548" y="-76200"/>
            <a:ext cx="8997452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600" b="1" kern="0" dirty="0" smtClean="0">
                <a:solidFill>
                  <a:srgbClr val="000090"/>
                </a:solidFill>
                <a:latin typeface="Arial Black"/>
                <a:cs typeface="Arial Black"/>
              </a:rPr>
              <a:t>Improved 0-2 hr Convective Fcsts</a:t>
            </a:r>
            <a:endParaRPr lang="en-US" sz="3600" b="1" kern="0" dirty="0">
              <a:solidFill>
                <a:srgbClr val="000090"/>
              </a:solidFill>
              <a:latin typeface="Arial Black"/>
              <a:cs typeface="Arial Black"/>
            </a:endParaRPr>
          </a:p>
        </p:txBody>
      </p:sp>
      <p:sp>
        <p:nvSpPr>
          <p:cNvPr id="34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00800" y="1524000"/>
            <a:ext cx="2656797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Arial Black"/>
                <a:cs typeface="Arial Black"/>
              </a:rPr>
              <a:t>05z + 45 min</a:t>
            </a:r>
            <a:endParaRPr lang="en-US" sz="2800" b="1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pic>
        <p:nvPicPr>
          <p:cNvPr id="13" name="Picture 23" descr="cref15min_t2sfc_f004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999" t="12991" r="13411" b="31177"/>
          <a:stretch>
            <a:fillRect/>
          </a:stretch>
        </p:blipFill>
        <p:spPr bwMode="auto">
          <a:xfrm>
            <a:off x="60694" y="3180599"/>
            <a:ext cx="4424158" cy="3144001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7" descr="cref15min_t2sfc_f004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999" t="12991" r="13411" b="31177"/>
          <a:stretch>
            <a:fillRect/>
          </a:stretch>
        </p:blipFill>
        <p:spPr bwMode="auto">
          <a:xfrm>
            <a:off x="4648200" y="3180599"/>
            <a:ext cx="4424158" cy="3144001"/>
          </a:xfrm>
          <a:prstGeom prst="rect">
            <a:avLst/>
          </a:prstGeom>
          <a:noFill/>
          <a:ln w="508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2192922" y="3256798"/>
            <a:ext cx="1828800" cy="5334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91392" tIns="45696" rIns="91392" bIns="4569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prstClr val="black"/>
                </a:solidFill>
                <a:latin typeface="Arial Black"/>
                <a:ea typeface="ＭＳ Ｐゴシック" charset="0"/>
                <a:cs typeface="Arial Black"/>
              </a:rPr>
              <a:t>45-min </a:t>
            </a:r>
            <a:r>
              <a:rPr lang="en-US" sz="1600" b="1" dirty="0">
                <a:solidFill>
                  <a:prstClr val="black"/>
                </a:solidFill>
                <a:latin typeface="Arial Black"/>
                <a:ea typeface="ＭＳ Ｐゴシック" charset="0"/>
                <a:cs typeface="Arial Black"/>
              </a:rPr>
              <a:t>fcst</a:t>
            </a:r>
            <a:br>
              <a:rPr lang="en-US" sz="1600" b="1" dirty="0">
                <a:solidFill>
                  <a:prstClr val="black"/>
                </a:solidFill>
                <a:latin typeface="Arial Black"/>
                <a:ea typeface="ＭＳ Ｐゴシック" charset="0"/>
                <a:cs typeface="Arial Black"/>
              </a:rPr>
            </a:br>
            <a:r>
              <a:rPr lang="en-US" sz="1600" b="1" dirty="0">
                <a:solidFill>
                  <a:srgbClr val="FF0000"/>
                </a:solidFill>
                <a:latin typeface="Arial Black"/>
                <a:ea typeface="ＭＳ Ｐゴシック" charset="0"/>
                <a:cs typeface="Arial Black"/>
              </a:rPr>
              <a:t>3-</a:t>
            </a:r>
            <a:r>
              <a:rPr lang="en-US" sz="1600" b="1" dirty="0" smtClean="0">
                <a:solidFill>
                  <a:srgbClr val="FF0000"/>
                </a:solidFill>
                <a:latin typeface="Arial Black"/>
                <a:ea typeface="ＭＳ Ｐゴシック" charset="0"/>
                <a:cs typeface="Arial Black"/>
              </a:rPr>
              <a:t>km radar </a:t>
            </a:r>
            <a:r>
              <a:rPr lang="en-US" sz="1600" b="1" dirty="0">
                <a:solidFill>
                  <a:srgbClr val="FF0000"/>
                </a:solidFill>
                <a:latin typeface="Arial Black"/>
                <a:ea typeface="ＭＳ Ｐゴシック" charset="0"/>
                <a:cs typeface="Arial Black"/>
              </a:rPr>
              <a:t>DA</a:t>
            </a:r>
          </a:p>
        </p:txBody>
      </p:sp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6405358" y="3256799"/>
            <a:ext cx="2209800" cy="5334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91392" tIns="45696" rIns="91392" bIns="4569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prstClr val="black"/>
                </a:solidFill>
                <a:latin typeface="Arial Black"/>
                <a:ea typeface="ＭＳ Ｐゴシック" charset="0"/>
                <a:cs typeface="Arial Black"/>
              </a:rPr>
              <a:t>45-min </a:t>
            </a:r>
            <a:r>
              <a:rPr lang="en-US" sz="1600" b="1" dirty="0">
                <a:solidFill>
                  <a:prstClr val="black"/>
                </a:solidFill>
                <a:latin typeface="Arial Black"/>
                <a:ea typeface="ＭＳ Ｐゴシック" charset="0"/>
                <a:cs typeface="Arial Black"/>
              </a:rPr>
              <a:t>fcst</a:t>
            </a:r>
            <a:br>
              <a:rPr lang="en-US" sz="1600" b="1" dirty="0">
                <a:solidFill>
                  <a:prstClr val="black"/>
                </a:solidFill>
                <a:latin typeface="Arial Black"/>
                <a:ea typeface="ＭＳ Ｐゴシック" charset="0"/>
                <a:cs typeface="Arial Black"/>
              </a:rPr>
            </a:br>
            <a:r>
              <a:rPr lang="en-US" sz="1600" b="1" dirty="0" smtClean="0">
                <a:solidFill>
                  <a:srgbClr val="0000FF"/>
                </a:solidFill>
                <a:latin typeface="Arial Black"/>
                <a:ea typeface="ＭＳ Ｐゴシック" charset="0"/>
                <a:cs typeface="Arial Black"/>
              </a:rPr>
              <a:t>NO 3</a:t>
            </a:r>
            <a:r>
              <a:rPr lang="en-US" sz="1600" b="1" dirty="0">
                <a:solidFill>
                  <a:srgbClr val="0000FF"/>
                </a:solidFill>
                <a:latin typeface="Arial Black"/>
                <a:ea typeface="ＭＳ Ｐゴシック" charset="0"/>
                <a:cs typeface="Arial Black"/>
              </a:rPr>
              <a:t>-</a:t>
            </a:r>
            <a:r>
              <a:rPr lang="en-US" sz="1600" b="1" dirty="0" smtClean="0">
                <a:solidFill>
                  <a:srgbClr val="0000FF"/>
                </a:solidFill>
                <a:latin typeface="Arial Black"/>
                <a:ea typeface="ＭＳ Ｐゴシック" charset="0"/>
                <a:cs typeface="Arial Black"/>
              </a:rPr>
              <a:t>km radar DA</a:t>
            </a:r>
            <a:endParaRPr lang="en-US" sz="1600" b="1" dirty="0">
              <a:solidFill>
                <a:srgbClr val="0000FF"/>
              </a:solidFill>
              <a:latin typeface="Arial Black"/>
              <a:ea typeface="ＭＳ Ｐゴシック" charset="0"/>
              <a:cs typeface="Arial Black"/>
            </a:endParaRPr>
          </a:p>
        </p:txBody>
      </p:sp>
      <p:pic>
        <p:nvPicPr>
          <p:cNvPr id="28" name="Picture 4" descr="Juice_dr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8999" b="88000"/>
          <a:stretch>
            <a:fillRect/>
          </a:stretch>
        </p:blipFill>
        <p:spPr bwMode="auto">
          <a:xfrm>
            <a:off x="-7938" y="6400800"/>
            <a:ext cx="9151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Slide Number Placeholder 11"/>
          <p:cNvSpPr>
            <a:spLocks noGrp="1"/>
          </p:cNvSpPr>
          <p:nvPr>
            <p:ph type="sldNum" sz="quarter" idx="12"/>
          </p:nvPr>
        </p:nvSpPr>
        <p:spPr bwMode="auto">
          <a:xfrm>
            <a:off x="8534400" y="6457950"/>
            <a:ext cx="533400" cy="40005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5EB804A-92BA-744E-B188-5A6347A8EBA8}" type="slidenum">
              <a:rPr lang="en-US" sz="1600" b="1">
                <a:solidFill>
                  <a:srgbClr val="003399"/>
                </a:solidFill>
                <a:latin typeface="Calibri" charset="0"/>
              </a:rPr>
              <a:pPr eaLnBrk="1" hangingPunct="1"/>
              <a:t>31</a:t>
            </a:fld>
            <a:endParaRPr lang="en-US" sz="1600" b="1" dirty="0">
              <a:solidFill>
                <a:srgbClr val="003399"/>
              </a:solidFill>
              <a:latin typeface="Calibri" charset="0"/>
            </a:endParaRPr>
          </a:p>
        </p:txBody>
      </p:sp>
      <p:sp>
        <p:nvSpPr>
          <p:cNvPr id="30" name="Rectangle 9"/>
          <p:cNvSpPr>
            <a:spLocks/>
          </p:cNvSpPr>
          <p:nvPr/>
        </p:nvSpPr>
        <p:spPr bwMode="auto">
          <a:xfrm>
            <a:off x="76200" y="64008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003399"/>
                </a:solidFill>
              </a:rPr>
              <a:t>NCEP Production Suite Review</a:t>
            </a:r>
          </a:p>
        </p:txBody>
      </p:sp>
      <p:sp>
        <p:nvSpPr>
          <p:cNvPr id="35" name="Rectangle 9"/>
          <p:cNvSpPr>
            <a:spLocks/>
          </p:cNvSpPr>
          <p:nvPr/>
        </p:nvSpPr>
        <p:spPr bwMode="auto">
          <a:xfrm>
            <a:off x="6172200" y="6400800"/>
            <a:ext cx="2438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pPr algn="r"/>
            <a:r>
              <a:rPr lang="en-US" sz="2000" b="1" i="1" dirty="0" smtClean="0">
                <a:solidFill>
                  <a:srgbClr val="003399"/>
                </a:solidFill>
              </a:rPr>
              <a:t>3-4 </a:t>
            </a:r>
            <a:r>
              <a:rPr lang="en-US" sz="2000" b="1" i="1" dirty="0">
                <a:solidFill>
                  <a:srgbClr val="003399"/>
                </a:solidFill>
              </a:rPr>
              <a:t>December </a:t>
            </a:r>
            <a:r>
              <a:rPr lang="en-US" sz="2000" b="1" i="1" dirty="0" smtClean="0">
                <a:solidFill>
                  <a:srgbClr val="003399"/>
                </a:solidFill>
              </a:rPr>
              <a:t>2013</a:t>
            </a:r>
            <a:endParaRPr lang="en-US" sz="2000" b="1" i="1" dirty="0">
              <a:solidFill>
                <a:srgbClr val="003399"/>
              </a:solidFill>
            </a:endParaRPr>
          </a:p>
        </p:txBody>
      </p:sp>
      <p:sp>
        <p:nvSpPr>
          <p:cNvPr id="36" name="Rectangle 73"/>
          <p:cNvSpPr>
            <a:spLocks/>
          </p:cNvSpPr>
          <p:nvPr/>
        </p:nvSpPr>
        <p:spPr bwMode="auto">
          <a:xfrm>
            <a:off x="3810000" y="6400800"/>
            <a:ext cx="2514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C00000"/>
                </a:solidFill>
              </a:rPr>
              <a:t>Rapid Refresh / HRRR</a:t>
            </a:r>
          </a:p>
        </p:txBody>
      </p:sp>
      <p:sp>
        <p:nvSpPr>
          <p:cNvPr id="37" name="Oval 36"/>
          <p:cNvSpPr/>
          <p:nvPr/>
        </p:nvSpPr>
        <p:spPr>
          <a:xfrm>
            <a:off x="6327775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3581400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657415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-1" y="1199399"/>
            <a:ext cx="3032491" cy="8382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91392" tIns="45696" rIns="91392" bIns="4569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 Black"/>
                <a:ea typeface="ＭＳ Ｐゴシック" charset="0"/>
                <a:cs typeface="Arial Black"/>
              </a:rPr>
              <a:t>Radar Obs</a:t>
            </a:r>
            <a:endParaRPr lang="en-US" sz="2000" b="1" dirty="0">
              <a:solidFill>
                <a:prstClr val="black"/>
              </a:solidFill>
              <a:latin typeface="Arial Black"/>
              <a:ea typeface="ＭＳ Ｐゴシック" charset="0"/>
              <a:cs typeface="Arial Black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 Black"/>
                <a:ea typeface="ＭＳ Ｐゴシック" charset="0"/>
                <a:cs typeface="Arial Black"/>
              </a:rPr>
              <a:t>06:00z 18 May 2013</a:t>
            </a:r>
            <a:endParaRPr lang="en-US" sz="2000" b="1" dirty="0">
              <a:solidFill>
                <a:prstClr val="black"/>
              </a:solidFill>
              <a:latin typeface="Arial Black"/>
              <a:ea typeface="ＭＳ Ｐゴシック" charset="0"/>
              <a:cs typeface="Arial Black"/>
            </a:endParaRPr>
          </a:p>
        </p:txBody>
      </p:sp>
      <p:pic>
        <p:nvPicPr>
          <p:cNvPr id="20" name="Picture 27" descr="CREF_20130518_060000_48_000000-108_00000040_000000_5_0_0_1.png"/>
          <p:cNvPicPr>
            <a:picLocks noChangeAspect="1"/>
          </p:cNvPicPr>
          <p:nvPr/>
        </p:nvPicPr>
        <p:blipFill>
          <a:blip r:embed="rId3">
            <a:lum bright="10000" contrast="4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399" t="10632" r="10800" b="28860"/>
          <a:stretch>
            <a:fillRect/>
          </a:stretch>
        </p:blipFill>
        <p:spPr bwMode="auto">
          <a:xfrm>
            <a:off x="2885088" y="771650"/>
            <a:ext cx="3495091" cy="2428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4" descr="Juice_dr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00" r="27000" b="88000"/>
          <a:stretch>
            <a:fillRect/>
          </a:stretch>
        </p:blipFill>
        <p:spPr bwMode="auto">
          <a:xfrm>
            <a:off x="0" y="0"/>
            <a:ext cx="9151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5" descr="Juice_dro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9178" b="1334"/>
          <a:stretch>
            <a:fillRect/>
          </a:stretch>
        </p:blipFill>
        <p:spPr bwMode="auto">
          <a:xfrm>
            <a:off x="0" y="0"/>
            <a:ext cx="771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34"/>
          <p:cNvSpPr txBox="1">
            <a:spLocks noChangeArrowheads="1"/>
          </p:cNvSpPr>
          <p:nvPr/>
        </p:nvSpPr>
        <p:spPr bwMode="auto">
          <a:xfrm>
            <a:off x="146548" y="-76200"/>
            <a:ext cx="8997452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600" b="1" kern="0" dirty="0" smtClean="0">
                <a:solidFill>
                  <a:srgbClr val="000090"/>
                </a:solidFill>
                <a:latin typeface="Arial Black"/>
                <a:cs typeface="Arial Black"/>
              </a:rPr>
              <a:t>Improved 0-2 hr Convective Fcsts</a:t>
            </a:r>
            <a:endParaRPr lang="en-US" sz="3600" b="1" kern="0" dirty="0">
              <a:solidFill>
                <a:srgbClr val="000090"/>
              </a:solidFill>
              <a:latin typeface="Arial Black"/>
              <a:cs typeface="Arial Black"/>
            </a:endParaRPr>
          </a:p>
        </p:txBody>
      </p:sp>
      <p:sp>
        <p:nvSpPr>
          <p:cNvPr id="34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00800" y="1524000"/>
            <a:ext cx="2595582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Arial Black"/>
                <a:cs typeface="Arial Black"/>
              </a:rPr>
              <a:t>05z + 1 hour</a:t>
            </a:r>
            <a:endParaRPr lang="en-US" sz="2800" b="1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pic>
        <p:nvPicPr>
          <p:cNvPr id="14" name="Picture 23" descr="cref_t2sfc_f0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999" t="12991" r="13411" b="31177"/>
          <a:stretch>
            <a:fillRect/>
          </a:stretch>
        </p:blipFill>
        <p:spPr bwMode="auto">
          <a:xfrm>
            <a:off x="4648200" y="3181350"/>
            <a:ext cx="4424362" cy="3143250"/>
          </a:xfrm>
          <a:prstGeom prst="rect">
            <a:avLst/>
          </a:prstGeom>
          <a:noFill/>
          <a:ln w="508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9" descr="cref_t2sfc_f0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999" t="12991" r="13411" b="31177"/>
          <a:stretch>
            <a:fillRect/>
          </a:stretch>
        </p:blipFill>
        <p:spPr bwMode="auto">
          <a:xfrm>
            <a:off x="60489" y="3181350"/>
            <a:ext cx="4424363" cy="3143250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2192922" y="3256798"/>
            <a:ext cx="1828800" cy="5334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91392" tIns="45696" rIns="91392" bIns="4569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prstClr val="black"/>
                </a:solidFill>
                <a:latin typeface="Arial Black"/>
                <a:ea typeface="ＭＳ Ｐゴシック" charset="0"/>
                <a:cs typeface="Arial Black"/>
              </a:rPr>
              <a:t>1-hr </a:t>
            </a:r>
            <a:r>
              <a:rPr lang="en-US" sz="1600" b="1" dirty="0">
                <a:solidFill>
                  <a:prstClr val="black"/>
                </a:solidFill>
                <a:latin typeface="Arial Black"/>
                <a:ea typeface="ＭＳ Ｐゴシック" charset="0"/>
                <a:cs typeface="Arial Black"/>
              </a:rPr>
              <a:t>fcst</a:t>
            </a:r>
            <a:br>
              <a:rPr lang="en-US" sz="1600" b="1" dirty="0">
                <a:solidFill>
                  <a:prstClr val="black"/>
                </a:solidFill>
                <a:latin typeface="Arial Black"/>
                <a:ea typeface="ＭＳ Ｐゴシック" charset="0"/>
                <a:cs typeface="Arial Black"/>
              </a:rPr>
            </a:br>
            <a:r>
              <a:rPr lang="en-US" sz="1600" b="1" dirty="0">
                <a:solidFill>
                  <a:srgbClr val="FF0000"/>
                </a:solidFill>
                <a:latin typeface="Arial Black"/>
                <a:ea typeface="ＭＳ Ｐゴシック" charset="0"/>
                <a:cs typeface="Arial Black"/>
              </a:rPr>
              <a:t>3-</a:t>
            </a:r>
            <a:r>
              <a:rPr lang="en-US" sz="1600" b="1" dirty="0" smtClean="0">
                <a:solidFill>
                  <a:srgbClr val="FF0000"/>
                </a:solidFill>
                <a:latin typeface="Arial Black"/>
                <a:ea typeface="ＭＳ Ｐゴシック" charset="0"/>
                <a:cs typeface="Arial Black"/>
              </a:rPr>
              <a:t>km radar </a:t>
            </a:r>
            <a:r>
              <a:rPr lang="en-US" sz="1600" b="1" dirty="0">
                <a:solidFill>
                  <a:srgbClr val="FF0000"/>
                </a:solidFill>
                <a:latin typeface="Arial Black"/>
                <a:ea typeface="ＭＳ Ｐゴシック" charset="0"/>
                <a:cs typeface="Arial Black"/>
              </a:rPr>
              <a:t>DA</a:t>
            </a:r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6405358" y="3256799"/>
            <a:ext cx="2209800" cy="5334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91392" tIns="45696" rIns="91392" bIns="4569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black"/>
                </a:solidFill>
                <a:latin typeface="Arial Black"/>
                <a:ea typeface="ＭＳ Ｐゴシック" charset="0"/>
                <a:cs typeface="Arial Black"/>
              </a:rPr>
              <a:t>1</a:t>
            </a:r>
            <a:r>
              <a:rPr lang="en-US" sz="1600" b="1" dirty="0" smtClean="0">
                <a:solidFill>
                  <a:prstClr val="black"/>
                </a:solidFill>
                <a:latin typeface="Arial Black"/>
                <a:ea typeface="ＭＳ Ｐゴシック" charset="0"/>
                <a:cs typeface="Arial Black"/>
              </a:rPr>
              <a:t>-</a:t>
            </a:r>
            <a:r>
              <a:rPr lang="en-US" sz="1600" b="1" dirty="0">
                <a:solidFill>
                  <a:prstClr val="black"/>
                </a:solidFill>
                <a:latin typeface="Arial Black"/>
                <a:ea typeface="ＭＳ Ｐゴシック" charset="0"/>
                <a:cs typeface="Arial Black"/>
              </a:rPr>
              <a:t>hr fcst</a:t>
            </a:r>
            <a:br>
              <a:rPr lang="en-US" sz="1600" b="1" dirty="0">
                <a:solidFill>
                  <a:prstClr val="black"/>
                </a:solidFill>
                <a:latin typeface="Arial Black"/>
                <a:ea typeface="ＭＳ Ｐゴシック" charset="0"/>
                <a:cs typeface="Arial Black"/>
              </a:rPr>
            </a:br>
            <a:r>
              <a:rPr lang="en-US" sz="1600" b="1" dirty="0" smtClean="0">
                <a:solidFill>
                  <a:srgbClr val="0000FF"/>
                </a:solidFill>
                <a:latin typeface="Arial Black"/>
                <a:ea typeface="ＭＳ Ｐゴシック" charset="0"/>
                <a:cs typeface="Arial Black"/>
              </a:rPr>
              <a:t>NO 3</a:t>
            </a:r>
            <a:r>
              <a:rPr lang="en-US" sz="1600" b="1" dirty="0">
                <a:solidFill>
                  <a:srgbClr val="0000FF"/>
                </a:solidFill>
                <a:latin typeface="Arial Black"/>
                <a:ea typeface="ＭＳ Ｐゴシック" charset="0"/>
                <a:cs typeface="Arial Black"/>
              </a:rPr>
              <a:t>-</a:t>
            </a:r>
            <a:r>
              <a:rPr lang="en-US" sz="1600" b="1" dirty="0" smtClean="0">
                <a:solidFill>
                  <a:srgbClr val="0000FF"/>
                </a:solidFill>
                <a:latin typeface="Arial Black"/>
                <a:ea typeface="ＭＳ Ｐゴシック" charset="0"/>
                <a:cs typeface="Arial Black"/>
              </a:rPr>
              <a:t>km radar DA</a:t>
            </a:r>
            <a:endParaRPr lang="en-US" sz="1600" b="1" dirty="0">
              <a:solidFill>
                <a:srgbClr val="0000FF"/>
              </a:solidFill>
              <a:latin typeface="Arial Black"/>
              <a:ea typeface="ＭＳ Ｐゴシック" charset="0"/>
              <a:cs typeface="Arial Black"/>
            </a:endParaRPr>
          </a:p>
        </p:txBody>
      </p:sp>
      <p:pic>
        <p:nvPicPr>
          <p:cNvPr id="26" name="Picture 4" descr="Juice_dr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8999" b="88000"/>
          <a:stretch>
            <a:fillRect/>
          </a:stretch>
        </p:blipFill>
        <p:spPr bwMode="auto">
          <a:xfrm>
            <a:off x="-7938" y="6400800"/>
            <a:ext cx="9151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Slide Number Placeholder 11"/>
          <p:cNvSpPr>
            <a:spLocks noGrp="1"/>
          </p:cNvSpPr>
          <p:nvPr>
            <p:ph type="sldNum" sz="quarter" idx="12"/>
          </p:nvPr>
        </p:nvSpPr>
        <p:spPr bwMode="auto">
          <a:xfrm>
            <a:off x="8534400" y="6457950"/>
            <a:ext cx="533400" cy="40005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5EB804A-92BA-744E-B188-5A6347A8EBA8}" type="slidenum">
              <a:rPr lang="en-US" sz="1600" b="1">
                <a:solidFill>
                  <a:srgbClr val="003399"/>
                </a:solidFill>
                <a:latin typeface="Calibri" charset="0"/>
              </a:rPr>
              <a:pPr eaLnBrk="1" hangingPunct="1"/>
              <a:t>32</a:t>
            </a:fld>
            <a:endParaRPr lang="en-US" sz="1600" b="1" dirty="0">
              <a:solidFill>
                <a:srgbClr val="003399"/>
              </a:solidFill>
              <a:latin typeface="Calibri" charset="0"/>
            </a:endParaRPr>
          </a:p>
        </p:txBody>
      </p:sp>
      <p:sp>
        <p:nvSpPr>
          <p:cNvPr id="28" name="Rectangle 9"/>
          <p:cNvSpPr>
            <a:spLocks/>
          </p:cNvSpPr>
          <p:nvPr/>
        </p:nvSpPr>
        <p:spPr bwMode="auto">
          <a:xfrm>
            <a:off x="76200" y="64008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003399"/>
                </a:solidFill>
              </a:rPr>
              <a:t>NCEP Production Suite Review</a:t>
            </a:r>
          </a:p>
        </p:txBody>
      </p:sp>
      <p:sp>
        <p:nvSpPr>
          <p:cNvPr id="29" name="Rectangle 9"/>
          <p:cNvSpPr>
            <a:spLocks/>
          </p:cNvSpPr>
          <p:nvPr/>
        </p:nvSpPr>
        <p:spPr bwMode="auto">
          <a:xfrm>
            <a:off x="6172200" y="6400800"/>
            <a:ext cx="2438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pPr algn="r"/>
            <a:r>
              <a:rPr lang="en-US" sz="2000" b="1" i="1" dirty="0" smtClean="0">
                <a:solidFill>
                  <a:srgbClr val="003399"/>
                </a:solidFill>
              </a:rPr>
              <a:t>3-4 </a:t>
            </a:r>
            <a:r>
              <a:rPr lang="en-US" sz="2000" b="1" i="1" dirty="0">
                <a:solidFill>
                  <a:srgbClr val="003399"/>
                </a:solidFill>
              </a:rPr>
              <a:t>December </a:t>
            </a:r>
            <a:r>
              <a:rPr lang="en-US" sz="2000" b="1" i="1" dirty="0" smtClean="0">
                <a:solidFill>
                  <a:srgbClr val="003399"/>
                </a:solidFill>
              </a:rPr>
              <a:t>2013</a:t>
            </a:r>
            <a:endParaRPr lang="en-US" sz="2000" b="1" i="1" dirty="0">
              <a:solidFill>
                <a:srgbClr val="003399"/>
              </a:solidFill>
            </a:endParaRPr>
          </a:p>
        </p:txBody>
      </p:sp>
      <p:sp>
        <p:nvSpPr>
          <p:cNvPr id="30" name="Rectangle 73"/>
          <p:cNvSpPr>
            <a:spLocks/>
          </p:cNvSpPr>
          <p:nvPr/>
        </p:nvSpPr>
        <p:spPr bwMode="auto">
          <a:xfrm>
            <a:off x="3810000" y="6400800"/>
            <a:ext cx="2514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C00000"/>
                </a:solidFill>
              </a:rPr>
              <a:t>Rapid Refresh / HRRR</a:t>
            </a:r>
          </a:p>
        </p:txBody>
      </p:sp>
      <p:sp>
        <p:nvSpPr>
          <p:cNvPr id="35" name="Oval 34"/>
          <p:cNvSpPr/>
          <p:nvPr/>
        </p:nvSpPr>
        <p:spPr>
          <a:xfrm>
            <a:off x="6327775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3581400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865904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-1" y="1199399"/>
            <a:ext cx="3032491" cy="8382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91392" tIns="45696" rIns="91392" bIns="4569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 Black"/>
                <a:ea typeface="ＭＳ Ｐゴシック" charset="0"/>
                <a:cs typeface="Arial Black"/>
              </a:rPr>
              <a:t>Radar Obs</a:t>
            </a:r>
            <a:endParaRPr lang="en-US" sz="2000" b="1" dirty="0">
              <a:solidFill>
                <a:prstClr val="black"/>
              </a:solidFill>
              <a:latin typeface="Arial Black"/>
              <a:ea typeface="ＭＳ Ｐゴシック" charset="0"/>
              <a:cs typeface="Arial Black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 Black"/>
                <a:ea typeface="ＭＳ Ｐゴシック" charset="0"/>
                <a:cs typeface="Arial Black"/>
              </a:rPr>
              <a:t>06:30z 18 May 2013</a:t>
            </a:r>
            <a:endParaRPr lang="en-US" sz="2000" b="1" dirty="0">
              <a:solidFill>
                <a:prstClr val="black"/>
              </a:solidFill>
              <a:latin typeface="Arial Black"/>
              <a:ea typeface="ＭＳ Ｐゴシック" charset="0"/>
              <a:cs typeface="Arial Black"/>
            </a:endParaRPr>
          </a:p>
        </p:txBody>
      </p:sp>
      <p:pic>
        <p:nvPicPr>
          <p:cNvPr id="13" name="Picture 14" descr="CREF_20130518_063000_48_000000-108_00000040_000000_5_0_0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399" t="10632" r="10800" b="28860"/>
          <a:stretch>
            <a:fillRect/>
          </a:stretch>
        </p:blipFill>
        <p:spPr bwMode="auto">
          <a:xfrm>
            <a:off x="2883813" y="772949"/>
            <a:ext cx="3495091" cy="2428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4" descr="Juice_dr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00" r="27000" b="88000"/>
          <a:stretch>
            <a:fillRect/>
          </a:stretch>
        </p:blipFill>
        <p:spPr bwMode="auto">
          <a:xfrm>
            <a:off x="0" y="0"/>
            <a:ext cx="9151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5" descr="Juice_dro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9178" b="1334"/>
          <a:stretch>
            <a:fillRect/>
          </a:stretch>
        </p:blipFill>
        <p:spPr bwMode="auto">
          <a:xfrm>
            <a:off x="0" y="0"/>
            <a:ext cx="771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34"/>
          <p:cNvSpPr txBox="1">
            <a:spLocks noChangeArrowheads="1"/>
          </p:cNvSpPr>
          <p:nvPr/>
        </p:nvSpPr>
        <p:spPr bwMode="auto">
          <a:xfrm>
            <a:off x="146548" y="-76200"/>
            <a:ext cx="8997452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600" b="1" kern="0" dirty="0" smtClean="0">
                <a:solidFill>
                  <a:srgbClr val="000090"/>
                </a:solidFill>
                <a:latin typeface="Arial Black"/>
                <a:cs typeface="Arial Black"/>
              </a:rPr>
              <a:t>Improved 0-2 hr Convective Fcsts</a:t>
            </a:r>
            <a:endParaRPr lang="en-US" sz="3600" b="1" kern="0" dirty="0">
              <a:solidFill>
                <a:srgbClr val="000090"/>
              </a:solidFill>
              <a:latin typeface="Arial Black"/>
              <a:cs typeface="Arial Black"/>
            </a:endParaRPr>
          </a:p>
        </p:txBody>
      </p:sp>
      <p:sp>
        <p:nvSpPr>
          <p:cNvPr id="34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00800" y="1524000"/>
            <a:ext cx="3015870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Arial Black"/>
                <a:cs typeface="Arial Black"/>
              </a:rPr>
              <a:t>05z + 1:30 min</a:t>
            </a:r>
            <a:endParaRPr lang="en-US" sz="2800" b="1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pic>
        <p:nvPicPr>
          <p:cNvPr id="11" name="Picture 18" descr="cref15min_t2sfc_f013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999" t="12991" r="13411" b="31177"/>
          <a:stretch>
            <a:fillRect/>
          </a:stretch>
        </p:blipFill>
        <p:spPr bwMode="auto">
          <a:xfrm>
            <a:off x="4643002" y="3190337"/>
            <a:ext cx="4424362" cy="3143250"/>
          </a:xfrm>
          <a:prstGeom prst="rect">
            <a:avLst/>
          </a:prstGeom>
          <a:noFill/>
          <a:ln w="508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5" descr="cref15min_t2sfc_f013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999" t="12991" r="13411" b="31177"/>
          <a:stretch>
            <a:fillRect/>
          </a:stretch>
        </p:blipFill>
        <p:spPr bwMode="auto">
          <a:xfrm>
            <a:off x="54740" y="3190337"/>
            <a:ext cx="4424363" cy="3143250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2192922" y="3256798"/>
            <a:ext cx="1828800" cy="5334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91392" tIns="45696" rIns="91392" bIns="4569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prstClr val="black"/>
                </a:solidFill>
                <a:latin typeface="Arial Black"/>
                <a:ea typeface="ＭＳ Ｐゴシック" charset="0"/>
                <a:cs typeface="Arial Black"/>
              </a:rPr>
              <a:t>1-hr 30m </a:t>
            </a:r>
            <a:r>
              <a:rPr lang="en-US" sz="1600" b="1" dirty="0">
                <a:solidFill>
                  <a:prstClr val="black"/>
                </a:solidFill>
                <a:latin typeface="Arial Black"/>
                <a:ea typeface="ＭＳ Ｐゴシック" charset="0"/>
                <a:cs typeface="Arial Black"/>
              </a:rPr>
              <a:t>fcst</a:t>
            </a:r>
            <a:br>
              <a:rPr lang="en-US" sz="1600" b="1" dirty="0">
                <a:solidFill>
                  <a:prstClr val="black"/>
                </a:solidFill>
                <a:latin typeface="Arial Black"/>
                <a:ea typeface="ＭＳ Ｐゴシック" charset="0"/>
                <a:cs typeface="Arial Black"/>
              </a:rPr>
            </a:br>
            <a:r>
              <a:rPr lang="en-US" sz="1600" b="1" dirty="0">
                <a:solidFill>
                  <a:srgbClr val="FF0000"/>
                </a:solidFill>
                <a:latin typeface="Arial Black"/>
                <a:ea typeface="ＭＳ Ｐゴシック" charset="0"/>
                <a:cs typeface="Arial Black"/>
              </a:rPr>
              <a:t>3-</a:t>
            </a:r>
            <a:r>
              <a:rPr lang="en-US" sz="1600" b="1" dirty="0" smtClean="0">
                <a:solidFill>
                  <a:srgbClr val="FF0000"/>
                </a:solidFill>
                <a:latin typeface="Arial Black"/>
                <a:ea typeface="ＭＳ Ｐゴシック" charset="0"/>
                <a:cs typeface="Arial Black"/>
              </a:rPr>
              <a:t>km radar </a:t>
            </a:r>
            <a:r>
              <a:rPr lang="en-US" sz="1600" b="1" dirty="0">
                <a:solidFill>
                  <a:srgbClr val="FF0000"/>
                </a:solidFill>
                <a:latin typeface="Arial Black"/>
                <a:ea typeface="ＭＳ Ｐゴシック" charset="0"/>
                <a:cs typeface="Arial Black"/>
              </a:rPr>
              <a:t>DA</a:t>
            </a:r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6405358" y="3256799"/>
            <a:ext cx="2209800" cy="5334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91392" tIns="45696" rIns="91392" bIns="4569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black"/>
                </a:solidFill>
                <a:latin typeface="Arial Black"/>
                <a:ea typeface="ＭＳ Ｐゴシック" charset="0"/>
                <a:cs typeface="Arial Black"/>
              </a:rPr>
              <a:t>1</a:t>
            </a:r>
            <a:r>
              <a:rPr lang="en-US" sz="1600" b="1" dirty="0" smtClean="0">
                <a:solidFill>
                  <a:prstClr val="black"/>
                </a:solidFill>
                <a:latin typeface="Arial Black"/>
                <a:ea typeface="ＭＳ Ｐゴシック" charset="0"/>
                <a:cs typeface="Arial Black"/>
              </a:rPr>
              <a:t>-</a:t>
            </a:r>
            <a:r>
              <a:rPr lang="en-US" sz="1600" b="1" dirty="0">
                <a:solidFill>
                  <a:prstClr val="black"/>
                </a:solidFill>
                <a:latin typeface="Arial Black"/>
                <a:ea typeface="ＭＳ Ｐゴシック" charset="0"/>
                <a:cs typeface="Arial Black"/>
              </a:rPr>
              <a:t>hr </a:t>
            </a:r>
            <a:r>
              <a:rPr lang="en-US" sz="1600" b="1" dirty="0" smtClean="0">
                <a:solidFill>
                  <a:prstClr val="black"/>
                </a:solidFill>
                <a:latin typeface="Arial Black"/>
                <a:ea typeface="ＭＳ Ｐゴシック" charset="0"/>
                <a:cs typeface="Arial Black"/>
              </a:rPr>
              <a:t>30m fcst</a:t>
            </a:r>
            <a:r>
              <a:rPr lang="en-US" sz="1600" b="1" dirty="0">
                <a:solidFill>
                  <a:prstClr val="black"/>
                </a:solidFill>
                <a:latin typeface="Arial Black"/>
                <a:ea typeface="ＭＳ Ｐゴシック" charset="0"/>
                <a:cs typeface="Arial Black"/>
              </a:rPr>
              <a:t/>
            </a:r>
            <a:br>
              <a:rPr lang="en-US" sz="1600" b="1" dirty="0">
                <a:solidFill>
                  <a:prstClr val="black"/>
                </a:solidFill>
                <a:latin typeface="Arial Black"/>
                <a:ea typeface="ＭＳ Ｐゴシック" charset="0"/>
                <a:cs typeface="Arial Black"/>
              </a:rPr>
            </a:br>
            <a:r>
              <a:rPr lang="en-US" sz="1600" b="1" dirty="0" smtClean="0">
                <a:solidFill>
                  <a:srgbClr val="0000FF"/>
                </a:solidFill>
                <a:latin typeface="Arial Black"/>
                <a:ea typeface="ＭＳ Ｐゴシック" charset="0"/>
                <a:cs typeface="Arial Black"/>
              </a:rPr>
              <a:t>NO 3</a:t>
            </a:r>
            <a:r>
              <a:rPr lang="en-US" sz="1600" b="1" dirty="0">
                <a:solidFill>
                  <a:srgbClr val="0000FF"/>
                </a:solidFill>
                <a:latin typeface="Arial Black"/>
                <a:ea typeface="ＭＳ Ｐゴシック" charset="0"/>
                <a:cs typeface="Arial Black"/>
              </a:rPr>
              <a:t>-</a:t>
            </a:r>
            <a:r>
              <a:rPr lang="en-US" sz="1600" b="1" dirty="0" smtClean="0">
                <a:solidFill>
                  <a:srgbClr val="0000FF"/>
                </a:solidFill>
                <a:latin typeface="Arial Black"/>
                <a:ea typeface="ＭＳ Ｐゴシック" charset="0"/>
                <a:cs typeface="Arial Black"/>
              </a:rPr>
              <a:t>km radar DA</a:t>
            </a:r>
            <a:endParaRPr lang="en-US" sz="1600" b="1" dirty="0">
              <a:solidFill>
                <a:srgbClr val="0000FF"/>
              </a:solidFill>
              <a:latin typeface="Arial Black"/>
              <a:ea typeface="ＭＳ Ｐゴシック" charset="0"/>
              <a:cs typeface="Arial Black"/>
            </a:endParaRPr>
          </a:p>
        </p:txBody>
      </p:sp>
      <p:pic>
        <p:nvPicPr>
          <p:cNvPr id="26" name="Picture 4" descr="Juice_dr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8999" b="88000"/>
          <a:stretch>
            <a:fillRect/>
          </a:stretch>
        </p:blipFill>
        <p:spPr bwMode="auto">
          <a:xfrm>
            <a:off x="-7938" y="6400800"/>
            <a:ext cx="9151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Slide Number Placeholder 11"/>
          <p:cNvSpPr>
            <a:spLocks noGrp="1"/>
          </p:cNvSpPr>
          <p:nvPr>
            <p:ph type="sldNum" sz="quarter" idx="12"/>
          </p:nvPr>
        </p:nvSpPr>
        <p:spPr bwMode="auto">
          <a:xfrm>
            <a:off x="8534400" y="6457950"/>
            <a:ext cx="533400" cy="40005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5EB804A-92BA-744E-B188-5A6347A8EBA8}" type="slidenum">
              <a:rPr lang="en-US" sz="1600" b="1">
                <a:solidFill>
                  <a:srgbClr val="003399"/>
                </a:solidFill>
                <a:latin typeface="Calibri" charset="0"/>
              </a:rPr>
              <a:pPr eaLnBrk="1" hangingPunct="1"/>
              <a:t>33</a:t>
            </a:fld>
            <a:endParaRPr lang="en-US" sz="1600" b="1" dirty="0">
              <a:solidFill>
                <a:srgbClr val="003399"/>
              </a:solidFill>
              <a:latin typeface="Calibri" charset="0"/>
            </a:endParaRPr>
          </a:p>
        </p:txBody>
      </p:sp>
      <p:sp>
        <p:nvSpPr>
          <p:cNvPr id="28" name="Rectangle 9"/>
          <p:cNvSpPr>
            <a:spLocks/>
          </p:cNvSpPr>
          <p:nvPr/>
        </p:nvSpPr>
        <p:spPr bwMode="auto">
          <a:xfrm>
            <a:off x="76200" y="64008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003399"/>
                </a:solidFill>
              </a:rPr>
              <a:t>NCEP Production Suite Review</a:t>
            </a:r>
          </a:p>
        </p:txBody>
      </p:sp>
      <p:sp>
        <p:nvSpPr>
          <p:cNvPr id="29" name="Rectangle 9"/>
          <p:cNvSpPr>
            <a:spLocks/>
          </p:cNvSpPr>
          <p:nvPr/>
        </p:nvSpPr>
        <p:spPr bwMode="auto">
          <a:xfrm>
            <a:off x="6172200" y="6400800"/>
            <a:ext cx="2438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pPr algn="r"/>
            <a:r>
              <a:rPr lang="en-US" sz="2000" b="1" i="1" dirty="0" smtClean="0">
                <a:solidFill>
                  <a:srgbClr val="003399"/>
                </a:solidFill>
              </a:rPr>
              <a:t>3-4 </a:t>
            </a:r>
            <a:r>
              <a:rPr lang="en-US" sz="2000" b="1" i="1" dirty="0">
                <a:solidFill>
                  <a:srgbClr val="003399"/>
                </a:solidFill>
              </a:rPr>
              <a:t>December </a:t>
            </a:r>
            <a:r>
              <a:rPr lang="en-US" sz="2000" b="1" i="1" dirty="0" smtClean="0">
                <a:solidFill>
                  <a:srgbClr val="003399"/>
                </a:solidFill>
              </a:rPr>
              <a:t>2013</a:t>
            </a:r>
            <a:endParaRPr lang="en-US" sz="2000" b="1" i="1" dirty="0">
              <a:solidFill>
                <a:srgbClr val="003399"/>
              </a:solidFill>
            </a:endParaRPr>
          </a:p>
        </p:txBody>
      </p:sp>
      <p:sp>
        <p:nvSpPr>
          <p:cNvPr id="30" name="Rectangle 73"/>
          <p:cNvSpPr>
            <a:spLocks/>
          </p:cNvSpPr>
          <p:nvPr/>
        </p:nvSpPr>
        <p:spPr bwMode="auto">
          <a:xfrm>
            <a:off x="3810000" y="6400800"/>
            <a:ext cx="2514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C00000"/>
                </a:solidFill>
              </a:rPr>
              <a:t>Rapid Refresh / HRRR</a:t>
            </a:r>
          </a:p>
        </p:txBody>
      </p:sp>
      <p:sp>
        <p:nvSpPr>
          <p:cNvPr id="35" name="Oval 34"/>
          <p:cNvSpPr/>
          <p:nvPr/>
        </p:nvSpPr>
        <p:spPr>
          <a:xfrm>
            <a:off x="6327775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3581400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009455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-1" y="1199399"/>
            <a:ext cx="3032491" cy="8382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91392" tIns="45696" rIns="91392" bIns="4569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 Black"/>
                <a:ea typeface="ＭＳ Ｐゴシック" charset="0"/>
                <a:cs typeface="Arial Black"/>
              </a:rPr>
              <a:t>Radar Obs</a:t>
            </a:r>
            <a:endParaRPr lang="en-US" sz="2000" b="1" dirty="0">
              <a:solidFill>
                <a:prstClr val="black"/>
              </a:solidFill>
              <a:latin typeface="Arial Black"/>
              <a:ea typeface="ＭＳ Ｐゴシック" charset="0"/>
              <a:cs typeface="Arial Black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 Black"/>
                <a:ea typeface="ＭＳ Ｐゴシック" charset="0"/>
                <a:cs typeface="Arial Black"/>
              </a:rPr>
              <a:t>07:00z 18 May 2013</a:t>
            </a:r>
            <a:endParaRPr lang="en-US" sz="2000" b="1" dirty="0">
              <a:solidFill>
                <a:prstClr val="black"/>
              </a:solidFill>
              <a:latin typeface="Arial Black"/>
              <a:ea typeface="ＭＳ Ｐゴシック" charset="0"/>
              <a:cs typeface="Arial Black"/>
            </a:endParaRPr>
          </a:p>
        </p:txBody>
      </p:sp>
      <p:pic>
        <p:nvPicPr>
          <p:cNvPr id="17" name="Picture 14" descr="CREF_20130518_070000_48_000000-108_00000040_000000_5_0_0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399" t="10632" r="10800" b="28860"/>
          <a:stretch>
            <a:fillRect/>
          </a:stretch>
        </p:blipFill>
        <p:spPr bwMode="auto">
          <a:xfrm>
            <a:off x="2883813" y="772949"/>
            <a:ext cx="3495091" cy="2428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4" descr="Juice_dr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00" r="27000" b="88000"/>
          <a:stretch>
            <a:fillRect/>
          </a:stretch>
        </p:blipFill>
        <p:spPr bwMode="auto">
          <a:xfrm>
            <a:off x="0" y="0"/>
            <a:ext cx="9151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5" descr="Juice_dro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9178" b="1334"/>
          <a:stretch>
            <a:fillRect/>
          </a:stretch>
        </p:blipFill>
        <p:spPr bwMode="auto">
          <a:xfrm>
            <a:off x="0" y="0"/>
            <a:ext cx="771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34"/>
          <p:cNvSpPr txBox="1">
            <a:spLocks noChangeArrowheads="1"/>
          </p:cNvSpPr>
          <p:nvPr/>
        </p:nvSpPr>
        <p:spPr bwMode="auto">
          <a:xfrm>
            <a:off x="146548" y="-76200"/>
            <a:ext cx="8997452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600" b="1" kern="0" dirty="0" smtClean="0">
                <a:solidFill>
                  <a:srgbClr val="000090"/>
                </a:solidFill>
                <a:latin typeface="Arial Black"/>
                <a:cs typeface="Arial Black"/>
              </a:rPr>
              <a:t>Improved 0-2 hr Convective Fcsts</a:t>
            </a:r>
            <a:endParaRPr lang="en-US" sz="3600" b="1" kern="0" dirty="0">
              <a:solidFill>
                <a:srgbClr val="000090"/>
              </a:solidFill>
              <a:latin typeface="Arial Black"/>
              <a:cs typeface="Arial Black"/>
            </a:endParaRPr>
          </a:p>
        </p:txBody>
      </p:sp>
      <p:sp>
        <p:nvSpPr>
          <p:cNvPr id="34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00800" y="1524000"/>
            <a:ext cx="2816171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Arial Black"/>
                <a:cs typeface="Arial Black"/>
              </a:rPr>
              <a:t>05z + 2hr min</a:t>
            </a:r>
            <a:endParaRPr lang="en-US" sz="2800" b="1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pic>
        <p:nvPicPr>
          <p:cNvPr id="14" name="Picture 16" descr="cref15min_t2sfc_f02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999" t="12991" r="13411" b="31177"/>
          <a:stretch>
            <a:fillRect/>
          </a:stretch>
        </p:blipFill>
        <p:spPr bwMode="auto">
          <a:xfrm>
            <a:off x="4643002" y="3190307"/>
            <a:ext cx="4424362" cy="3143250"/>
          </a:xfrm>
          <a:prstGeom prst="rect">
            <a:avLst/>
          </a:prstGeom>
          <a:noFill/>
          <a:ln w="508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9" descr="cref15min_t2sfc_f020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999" t="12991" r="13411" b="31177"/>
          <a:stretch>
            <a:fillRect/>
          </a:stretch>
        </p:blipFill>
        <p:spPr bwMode="auto">
          <a:xfrm>
            <a:off x="56248" y="3190307"/>
            <a:ext cx="4424363" cy="3143250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2192922" y="3256798"/>
            <a:ext cx="1828800" cy="5334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91392" tIns="45696" rIns="91392" bIns="4569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black"/>
                </a:solidFill>
                <a:latin typeface="Arial Black"/>
                <a:ea typeface="ＭＳ Ｐゴシック" charset="0"/>
                <a:cs typeface="Arial Black"/>
              </a:rPr>
              <a:t>2</a:t>
            </a:r>
            <a:r>
              <a:rPr lang="en-US" sz="1600" b="1" dirty="0" smtClean="0">
                <a:solidFill>
                  <a:prstClr val="black"/>
                </a:solidFill>
                <a:latin typeface="Arial Black"/>
                <a:ea typeface="ＭＳ Ｐゴシック" charset="0"/>
                <a:cs typeface="Arial Black"/>
              </a:rPr>
              <a:t>-</a:t>
            </a:r>
            <a:r>
              <a:rPr lang="en-US" sz="1600" b="1" dirty="0">
                <a:solidFill>
                  <a:prstClr val="black"/>
                </a:solidFill>
                <a:latin typeface="Arial Black"/>
                <a:ea typeface="ＭＳ Ｐゴシック" charset="0"/>
                <a:cs typeface="Arial Black"/>
              </a:rPr>
              <a:t>hr fcst</a:t>
            </a:r>
            <a:br>
              <a:rPr lang="en-US" sz="1600" b="1" dirty="0">
                <a:solidFill>
                  <a:prstClr val="black"/>
                </a:solidFill>
                <a:latin typeface="Arial Black"/>
                <a:ea typeface="ＭＳ Ｐゴシック" charset="0"/>
                <a:cs typeface="Arial Black"/>
              </a:rPr>
            </a:br>
            <a:r>
              <a:rPr lang="en-US" sz="1600" b="1" dirty="0">
                <a:solidFill>
                  <a:srgbClr val="FF0000"/>
                </a:solidFill>
                <a:latin typeface="Arial Black"/>
                <a:ea typeface="ＭＳ Ｐゴシック" charset="0"/>
                <a:cs typeface="Arial Black"/>
              </a:rPr>
              <a:t>3-</a:t>
            </a:r>
            <a:r>
              <a:rPr lang="en-US" sz="1600" b="1" dirty="0" smtClean="0">
                <a:solidFill>
                  <a:srgbClr val="FF0000"/>
                </a:solidFill>
                <a:latin typeface="Arial Black"/>
                <a:ea typeface="ＭＳ Ｐゴシック" charset="0"/>
                <a:cs typeface="Arial Black"/>
              </a:rPr>
              <a:t>km radar </a:t>
            </a:r>
            <a:r>
              <a:rPr lang="en-US" sz="1600" b="1" dirty="0">
                <a:solidFill>
                  <a:srgbClr val="FF0000"/>
                </a:solidFill>
                <a:latin typeface="Arial Black"/>
                <a:ea typeface="ＭＳ Ｐゴシック" charset="0"/>
                <a:cs typeface="Arial Black"/>
              </a:rPr>
              <a:t>DA</a:t>
            </a:r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6405358" y="3256799"/>
            <a:ext cx="2209800" cy="5334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91392" tIns="45696" rIns="91392" bIns="4569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black"/>
                </a:solidFill>
                <a:latin typeface="Arial Black"/>
                <a:ea typeface="ＭＳ Ｐゴシック" charset="0"/>
                <a:cs typeface="Arial Black"/>
              </a:rPr>
              <a:t>2</a:t>
            </a:r>
            <a:r>
              <a:rPr lang="en-US" sz="1600" b="1" dirty="0" smtClean="0">
                <a:solidFill>
                  <a:prstClr val="black"/>
                </a:solidFill>
                <a:latin typeface="Arial Black"/>
                <a:ea typeface="ＭＳ Ｐゴシック" charset="0"/>
                <a:cs typeface="Arial Black"/>
              </a:rPr>
              <a:t>-</a:t>
            </a:r>
            <a:r>
              <a:rPr lang="en-US" sz="1600" b="1" dirty="0">
                <a:solidFill>
                  <a:prstClr val="black"/>
                </a:solidFill>
                <a:latin typeface="Arial Black"/>
                <a:ea typeface="ＭＳ Ｐゴシック" charset="0"/>
                <a:cs typeface="Arial Black"/>
              </a:rPr>
              <a:t>hr fcst</a:t>
            </a:r>
            <a:br>
              <a:rPr lang="en-US" sz="1600" b="1" dirty="0">
                <a:solidFill>
                  <a:prstClr val="black"/>
                </a:solidFill>
                <a:latin typeface="Arial Black"/>
                <a:ea typeface="ＭＳ Ｐゴシック" charset="0"/>
                <a:cs typeface="Arial Black"/>
              </a:rPr>
            </a:br>
            <a:r>
              <a:rPr lang="en-US" sz="1600" b="1" dirty="0" smtClean="0">
                <a:solidFill>
                  <a:srgbClr val="0000FF"/>
                </a:solidFill>
                <a:latin typeface="Arial Black"/>
                <a:ea typeface="ＭＳ Ｐゴシック" charset="0"/>
                <a:cs typeface="Arial Black"/>
              </a:rPr>
              <a:t>NO 3</a:t>
            </a:r>
            <a:r>
              <a:rPr lang="en-US" sz="1600" b="1" dirty="0">
                <a:solidFill>
                  <a:srgbClr val="0000FF"/>
                </a:solidFill>
                <a:latin typeface="Arial Black"/>
                <a:ea typeface="ＭＳ Ｐゴシック" charset="0"/>
                <a:cs typeface="Arial Black"/>
              </a:rPr>
              <a:t>-</a:t>
            </a:r>
            <a:r>
              <a:rPr lang="en-US" sz="1600" b="1" dirty="0" smtClean="0">
                <a:solidFill>
                  <a:srgbClr val="0000FF"/>
                </a:solidFill>
                <a:latin typeface="Arial Black"/>
                <a:ea typeface="ＭＳ Ｐゴシック" charset="0"/>
                <a:cs typeface="Arial Black"/>
              </a:rPr>
              <a:t>km radar DA</a:t>
            </a:r>
            <a:endParaRPr lang="en-US" sz="1600" b="1" dirty="0">
              <a:solidFill>
                <a:srgbClr val="0000FF"/>
              </a:solidFill>
              <a:latin typeface="Arial Black"/>
              <a:ea typeface="ＭＳ Ｐゴシック" charset="0"/>
              <a:cs typeface="Arial Black"/>
            </a:endParaRPr>
          </a:p>
        </p:txBody>
      </p:sp>
      <p:pic>
        <p:nvPicPr>
          <p:cNvPr id="21" name="Picture 4" descr="Juice_dr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8999" b="88000"/>
          <a:stretch>
            <a:fillRect/>
          </a:stretch>
        </p:blipFill>
        <p:spPr bwMode="auto">
          <a:xfrm>
            <a:off x="-7938" y="6400800"/>
            <a:ext cx="9151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Slide Number Placeholder 11"/>
          <p:cNvSpPr>
            <a:spLocks noGrp="1"/>
          </p:cNvSpPr>
          <p:nvPr>
            <p:ph type="sldNum" sz="quarter" idx="12"/>
          </p:nvPr>
        </p:nvSpPr>
        <p:spPr bwMode="auto">
          <a:xfrm>
            <a:off x="8534400" y="6457950"/>
            <a:ext cx="533400" cy="40005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5EB804A-92BA-744E-B188-5A6347A8EBA8}" type="slidenum">
              <a:rPr lang="en-US" sz="1600" b="1">
                <a:solidFill>
                  <a:srgbClr val="003399"/>
                </a:solidFill>
                <a:latin typeface="Calibri" charset="0"/>
              </a:rPr>
              <a:pPr eaLnBrk="1" hangingPunct="1"/>
              <a:t>34</a:t>
            </a:fld>
            <a:endParaRPr lang="en-US" sz="1600" b="1" dirty="0">
              <a:solidFill>
                <a:srgbClr val="003399"/>
              </a:solidFill>
              <a:latin typeface="Calibri" charset="0"/>
            </a:endParaRPr>
          </a:p>
        </p:txBody>
      </p:sp>
      <p:sp>
        <p:nvSpPr>
          <p:cNvPr id="23" name="Rectangle 9"/>
          <p:cNvSpPr>
            <a:spLocks/>
          </p:cNvSpPr>
          <p:nvPr/>
        </p:nvSpPr>
        <p:spPr bwMode="auto">
          <a:xfrm>
            <a:off x="76200" y="64008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003399"/>
                </a:solidFill>
              </a:rPr>
              <a:t>NCEP Production Suite Review</a:t>
            </a:r>
          </a:p>
        </p:txBody>
      </p:sp>
      <p:sp>
        <p:nvSpPr>
          <p:cNvPr id="24" name="Rectangle 9"/>
          <p:cNvSpPr>
            <a:spLocks/>
          </p:cNvSpPr>
          <p:nvPr/>
        </p:nvSpPr>
        <p:spPr bwMode="auto">
          <a:xfrm>
            <a:off x="6172200" y="6400800"/>
            <a:ext cx="2438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pPr algn="r"/>
            <a:r>
              <a:rPr lang="en-US" sz="2000" b="1" i="1" dirty="0" smtClean="0">
                <a:solidFill>
                  <a:srgbClr val="003399"/>
                </a:solidFill>
              </a:rPr>
              <a:t>3-4 </a:t>
            </a:r>
            <a:r>
              <a:rPr lang="en-US" sz="2000" b="1" i="1" dirty="0">
                <a:solidFill>
                  <a:srgbClr val="003399"/>
                </a:solidFill>
              </a:rPr>
              <a:t>December </a:t>
            </a:r>
            <a:r>
              <a:rPr lang="en-US" sz="2000" b="1" i="1" dirty="0" smtClean="0">
                <a:solidFill>
                  <a:srgbClr val="003399"/>
                </a:solidFill>
              </a:rPr>
              <a:t>2013</a:t>
            </a:r>
            <a:endParaRPr lang="en-US" sz="2000" b="1" i="1" dirty="0">
              <a:solidFill>
                <a:srgbClr val="003399"/>
              </a:solidFill>
            </a:endParaRPr>
          </a:p>
        </p:txBody>
      </p:sp>
      <p:sp>
        <p:nvSpPr>
          <p:cNvPr id="25" name="Rectangle 73"/>
          <p:cNvSpPr>
            <a:spLocks/>
          </p:cNvSpPr>
          <p:nvPr/>
        </p:nvSpPr>
        <p:spPr bwMode="auto">
          <a:xfrm>
            <a:off x="3810000" y="6400800"/>
            <a:ext cx="2514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C00000"/>
                </a:solidFill>
              </a:rPr>
              <a:t>Rapid Refresh / HRRR</a:t>
            </a:r>
          </a:p>
        </p:txBody>
      </p:sp>
      <p:sp>
        <p:nvSpPr>
          <p:cNvPr id="26" name="Oval 25"/>
          <p:cNvSpPr/>
          <p:nvPr/>
        </p:nvSpPr>
        <p:spPr>
          <a:xfrm>
            <a:off x="6327775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3581400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73360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04-09 at 1.59.09 PM.png"/>
          <p:cNvPicPr>
            <a:picLocks noChangeAspect="1"/>
          </p:cNvPicPr>
          <p:nvPr/>
        </p:nvPicPr>
        <p:blipFill rotWithShape="1">
          <a:blip r:embed="rId2"/>
          <a:srcRect l="49872" r="8463"/>
          <a:stretch/>
        </p:blipFill>
        <p:spPr>
          <a:xfrm>
            <a:off x="122578" y="1363636"/>
            <a:ext cx="5550524" cy="49509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54116" y="2299743"/>
            <a:ext cx="1606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Reflectivity CSI</a:t>
            </a:r>
          </a:p>
        </p:txBody>
      </p:sp>
      <p:pic>
        <p:nvPicPr>
          <p:cNvPr id="13" name="Picture 4" descr="Juice_drop"/>
          <p:cNvPicPr>
            <a:picLocks noChangeAspect="1" noChangeArrowheads="1"/>
          </p:cNvPicPr>
          <p:nvPr/>
        </p:nvPicPr>
        <p:blipFill>
          <a:blip r:embed="rId3" cstate="print"/>
          <a:srcRect l="2000" r="27000" b="88000"/>
          <a:stretch>
            <a:fillRect/>
          </a:stretch>
        </p:blipFill>
        <p:spPr bwMode="auto">
          <a:xfrm>
            <a:off x="0" y="0"/>
            <a:ext cx="915181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 descr="Juice_drop"/>
          <p:cNvPicPr>
            <a:picLocks noChangeAspect="1" noChangeArrowheads="1"/>
          </p:cNvPicPr>
          <p:nvPr/>
        </p:nvPicPr>
        <p:blipFill>
          <a:blip r:embed="rId4" cstate="print"/>
          <a:srcRect r="29178" b="1334"/>
          <a:stretch>
            <a:fillRect/>
          </a:stretch>
        </p:blipFill>
        <p:spPr bwMode="auto">
          <a:xfrm>
            <a:off x="1" y="1"/>
            <a:ext cx="770950" cy="76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Line 6"/>
          <p:cNvSpPr>
            <a:spLocks noChangeShapeType="1"/>
          </p:cNvSpPr>
          <p:nvPr/>
        </p:nvSpPr>
        <p:spPr bwMode="auto">
          <a:xfrm>
            <a:off x="0" y="738036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57200" y="81413"/>
            <a:ext cx="8229600" cy="576321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003399"/>
                </a:solidFill>
                <a:latin typeface="Arial Black"/>
                <a:cs typeface="Arial Black"/>
              </a:rPr>
              <a:t>HRRR Reflectivity Verification</a:t>
            </a:r>
            <a:endParaRPr lang="en-US" sz="3600" b="1" dirty="0">
              <a:solidFill>
                <a:srgbClr val="003399"/>
              </a:solidFill>
              <a:latin typeface="Arial Black"/>
              <a:cs typeface="Arial Black"/>
            </a:endParaRPr>
          </a:p>
        </p:txBody>
      </p:sp>
      <p:sp>
        <p:nvSpPr>
          <p:cNvPr id="17" name="TextBox 59"/>
          <p:cNvSpPr txBox="1">
            <a:spLocks noChangeArrowheads="1"/>
          </p:cNvSpPr>
          <p:nvPr/>
        </p:nvSpPr>
        <p:spPr bwMode="auto">
          <a:xfrm>
            <a:off x="2126730" y="3119564"/>
            <a:ext cx="4099054" cy="91854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FF0000"/>
                </a:solidFill>
                <a:latin typeface="Arial Black"/>
                <a:cs typeface="Arial Black"/>
              </a:rPr>
              <a:t>2012 – </a:t>
            </a:r>
            <a:r>
              <a:rPr lang="en-US" sz="1800" dirty="0" smtClean="0">
                <a:solidFill>
                  <a:srgbClr val="FF0000"/>
                </a:solidFill>
                <a:latin typeface="Arial Black"/>
                <a:cs typeface="Arial Black"/>
              </a:rPr>
              <a:t>real-time</a:t>
            </a:r>
            <a:endParaRPr lang="en-US" sz="1800" dirty="0">
              <a:solidFill>
                <a:srgbClr val="FF0000"/>
              </a:solidFill>
              <a:latin typeface="Arial Black"/>
              <a:cs typeface="Arial Black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srgbClr val="0000FF"/>
                </a:solidFill>
                <a:latin typeface="Arial Black"/>
                <a:cs typeface="Arial Black"/>
              </a:rPr>
              <a:t>With improved 13-km radar DA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srgbClr val="000000"/>
                </a:solidFill>
                <a:latin typeface="Arial Black"/>
                <a:cs typeface="Arial Black"/>
              </a:rPr>
              <a:t>Added 3km radar DA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70951" y="2104659"/>
            <a:ext cx="1469342" cy="3567237"/>
          </a:xfrm>
          <a:prstGeom prst="rect">
            <a:avLst/>
          </a:prstGeom>
          <a:noFill/>
          <a:ln w="38100" cmpd="sng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TextBox 59"/>
          <p:cNvSpPr txBox="1">
            <a:spLocks noChangeArrowheads="1"/>
          </p:cNvSpPr>
          <p:nvPr/>
        </p:nvSpPr>
        <p:spPr bwMode="auto">
          <a:xfrm>
            <a:off x="0" y="778084"/>
            <a:ext cx="9143999" cy="129393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xtLst/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Arial Black"/>
                <a:cs typeface="Arial Black"/>
              </a:rPr>
              <a:t>7-day retrospective period </a:t>
            </a:r>
            <a:r>
              <a:rPr lang="en-US" sz="2000" dirty="0">
                <a:solidFill>
                  <a:srgbClr val="FF0000"/>
                </a:solidFill>
                <a:latin typeface="Arial Black"/>
                <a:cs typeface="Arial Black"/>
              </a:rPr>
              <a:t>May-June 2012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Arial Black"/>
                <a:cs typeface="Arial Black"/>
              </a:rPr>
              <a:t>Forecasts every 2 hours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Arial Black"/>
                <a:cs typeface="Arial Black"/>
              </a:rPr>
              <a:t>&gt; </a:t>
            </a:r>
            <a:r>
              <a:rPr lang="en-US" sz="2000" dirty="0" smtClean="0">
                <a:solidFill>
                  <a:srgbClr val="FF0000"/>
                </a:solidFill>
                <a:latin typeface="Arial Black"/>
                <a:cs typeface="Arial Black"/>
              </a:rPr>
              <a:t>25 </a:t>
            </a:r>
            <a:r>
              <a:rPr lang="en-US" sz="2000" dirty="0">
                <a:solidFill>
                  <a:srgbClr val="FF0000"/>
                </a:solidFill>
                <a:latin typeface="Arial Black"/>
                <a:cs typeface="Arial Black"/>
              </a:rPr>
              <a:t>dBZ </a:t>
            </a:r>
            <a:r>
              <a:rPr lang="en-US" sz="2000" dirty="0">
                <a:solidFill>
                  <a:prstClr val="black"/>
                </a:solidFill>
                <a:latin typeface="Arial Black"/>
                <a:cs typeface="Arial Black"/>
              </a:rPr>
              <a:t>Composite Reflectivity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Arial Black"/>
                <a:cs typeface="Arial Black"/>
              </a:rPr>
              <a:t>Eastern half of </a:t>
            </a:r>
            <a:r>
              <a:rPr lang="en-US" sz="2000" dirty="0" smtClean="0">
                <a:solidFill>
                  <a:prstClr val="black"/>
                </a:solidFill>
                <a:latin typeface="Arial Black"/>
                <a:cs typeface="Arial Black"/>
              </a:rPr>
              <a:t>US upscale to </a:t>
            </a:r>
            <a:r>
              <a:rPr lang="en-US" sz="2000" dirty="0" smtClean="0">
                <a:solidFill>
                  <a:srgbClr val="FF0000"/>
                </a:solidFill>
                <a:latin typeface="Arial Black"/>
                <a:cs typeface="Arial Black"/>
              </a:rPr>
              <a:t>20 km</a:t>
            </a:r>
            <a:endParaRPr lang="en-US" sz="2000" dirty="0">
              <a:solidFill>
                <a:srgbClr val="FF0000"/>
              </a:solidFill>
              <a:latin typeface="Arial Black"/>
              <a:cs typeface="Arial Black"/>
            </a:endParaRPr>
          </a:p>
          <a:p>
            <a:pPr algn="ctr" defTabSz="2716139" eaLnBrk="1" hangingPunct="1">
              <a:defRPr/>
            </a:pPr>
            <a:endParaRPr lang="en-US" sz="2000" dirty="0" smtClean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pic>
        <p:nvPicPr>
          <p:cNvPr id="29" name="Picture 4" descr="Juice_dr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8999" b="88000"/>
          <a:stretch>
            <a:fillRect/>
          </a:stretch>
        </p:blipFill>
        <p:spPr bwMode="auto">
          <a:xfrm>
            <a:off x="-7938" y="6400800"/>
            <a:ext cx="9151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Slide Number Placeholder 11"/>
          <p:cNvSpPr>
            <a:spLocks noGrp="1"/>
          </p:cNvSpPr>
          <p:nvPr>
            <p:ph type="sldNum" sz="quarter" idx="12"/>
          </p:nvPr>
        </p:nvSpPr>
        <p:spPr bwMode="auto">
          <a:xfrm>
            <a:off x="8534400" y="6457950"/>
            <a:ext cx="533400" cy="40005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5EB804A-92BA-744E-B188-5A6347A8EBA8}" type="slidenum">
              <a:rPr lang="en-US" sz="1600" b="1">
                <a:solidFill>
                  <a:srgbClr val="003399"/>
                </a:solidFill>
                <a:latin typeface="Calibri" charset="0"/>
              </a:rPr>
              <a:pPr eaLnBrk="1" hangingPunct="1"/>
              <a:t>35</a:t>
            </a:fld>
            <a:endParaRPr lang="en-US" sz="1600" b="1" dirty="0">
              <a:solidFill>
                <a:srgbClr val="003399"/>
              </a:solidFill>
              <a:latin typeface="Calibri" charset="0"/>
            </a:endParaRPr>
          </a:p>
        </p:txBody>
      </p:sp>
      <p:sp>
        <p:nvSpPr>
          <p:cNvPr id="31" name="Rectangle 9"/>
          <p:cNvSpPr>
            <a:spLocks/>
          </p:cNvSpPr>
          <p:nvPr/>
        </p:nvSpPr>
        <p:spPr bwMode="auto">
          <a:xfrm>
            <a:off x="76200" y="64008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003399"/>
                </a:solidFill>
              </a:rPr>
              <a:t>NCEP Production Suite Review</a:t>
            </a:r>
          </a:p>
        </p:txBody>
      </p:sp>
      <p:sp>
        <p:nvSpPr>
          <p:cNvPr id="32" name="Rectangle 9"/>
          <p:cNvSpPr>
            <a:spLocks/>
          </p:cNvSpPr>
          <p:nvPr/>
        </p:nvSpPr>
        <p:spPr bwMode="auto">
          <a:xfrm>
            <a:off x="6172200" y="6400800"/>
            <a:ext cx="2438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pPr algn="r"/>
            <a:r>
              <a:rPr lang="en-US" sz="2000" b="1" i="1" dirty="0" smtClean="0">
                <a:solidFill>
                  <a:srgbClr val="003399"/>
                </a:solidFill>
              </a:rPr>
              <a:t>3-4 </a:t>
            </a:r>
            <a:r>
              <a:rPr lang="en-US" sz="2000" b="1" i="1" dirty="0">
                <a:solidFill>
                  <a:srgbClr val="003399"/>
                </a:solidFill>
              </a:rPr>
              <a:t>December </a:t>
            </a:r>
            <a:r>
              <a:rPr lang="en-US" sz="2000" b="1" i="1" dirty="0" smtClean="0">
                <a:solidFill>
                  <a:srgbClr val="003399"/>
                </a:solidFill>
              </a:rPr>
              <a:t>2013</a:t>
            </a:r>
            <a:endParaRPr lang="en-US" sz="2000" b="1" i="1" dirty="0">
              <a:solidFill>
                <a:srgbClr val="003399"/>
              </a:solidFill>
            </a:endParaRPr>
          </a:p>
        </p:txBody>
      </p:sp>
      <p:sp>
        <p:nvSpPr>
          <p:cNvPr id="33" name="Rectangle 73"/>
          <p:cNvSpPr>
            <a:spLocks/>
          </p:cNvSpPr>
          <p:nvPr/>
        </p:nvSpPr>
        <p:spPr bwMode="auto">
          <a:xfrm>
            <a:off x="3810000" y="6400800"/>
            <a:ext cx="2514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C00000"/>
                </a:solidFill>
              </a:rPr>
              <a:t>Rapid Refresh / HRRR</a:t>
            </a:r>
          </a:p>
        </p:txBody>
      </p:sp>
      <p:sp>
        <p:nvSpPr>
          <p:cNvPr id="34" name="Oval 33"/>
          <p:cNvSpPr/>
          <p:nvPr/>
        </p:nvSpPr>
        <p:spPr>
          <a:xfrm>
            <a:off x="6327775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3581400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6093031" y="2397178"/>
            <a:ext cx="2946234" cy="30820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Arial Black" charset="0"/>
                <a:cs typeface="Arial Black" charset="0"/>
              </a:rPr>
              <a:t>Improved 0-2 hr </a:t>
            </a:r>
            <a:endParaRPr lang="en-US" sz="2400" b="1" dirty="0" smtClean="0">
              <a:solidFill>
                <a:srgbClr val="000000"/>
              </a:solidFill>
              <a:latin typeface="Arial Black" charset="0"/>
              <a:cs typeface="Arial Black" charset="0"/>
            </a:endParaRPr>
          </a:p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Arial Black" charset="0"/>
                <a:cs typeface="Arial Black" charset="0"/>
              </a:rPr>
              <a:t>Convective </a:t>
            </a:r>
            <a:r>
              <a:rPr lang="en-US" sz="2400" b="1" dirty="0">
                <a:solidFill>
                  <a:srgbClr val="000000"/>
                </a:solidFill>
                <a:latin typeface="Arial Black" charset="0"/>
                <a:cs typeface="Arial Black" charset="0"/>
              </a:rPr>
              <a:t>F</a:t>
            </a:r>
            <a:r>
              <a:rPr lang="en-US" sz="2400" b="1" dirty="0" smtClean="0">
                <a:solidFill>
                  <a:srgbClr val="000000"/>
                </a:solidFill>
                <a:latin typeface="Arial Black" charset="0"/>
                <a:cs typeface="Arial Black" charset="0"/>
              </a:rPr>
              <a:t>orecasts</a:t>
            </a:r>
          </a:p>
          <a:p>
            <a:pPr algn="ctr"/>
            <a:endParaRPr lang="en-US" sz="2400" b="1" dirty="0">
              <a:solidFill>
                <a:srgbClr val="000000"/>
              </a:solidFill>
              <a:latin typeface="Arial Black" charset="0"/>
              <a:cs typeface="Arial Black" charset="0"/>
            </a:endParaRPr>
          </a:p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Arial Black" charset="0"/>
                <a:cs typeface="Arial Black" charset="0"/>
              </a:rPr>
              <a:t>Improvement Evident to </a:t>
            </a:r>
          </a:p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Arial Black" charset="0"/>
                <a:cs typeface="Arial Black" charset="0"/>
              </a:rPr>
              <a:t>~4 hrs</a:t>
            </a:r>
            <a:endParaRPr lang="en-US" sz="2400" b="1" dirty="0">
              <a:solidFill>
                <a:srgbClr val="000000"/>
              </a:solidFill>
              <a:latin typeface="Arial Black" charset="0"/>
              <a:cs typeface="Arial Black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948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2012_03km_35dBZ_EUS.txt.000001_tri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980" y="1080565"/>
            <a:ext cx="3516630" cy="2971800"/>
          </a:xfrm>
          <a:prstGeom prst="rect">
            <a:avLst/>
          </a:prstGeom>
        </p:spPr>
      </p:pic>
      <p:pic>
        <p:nvPicPr>
          <p:cNvPr id="8" name="Picture 7" descr="2012_03km_35dBZ_EUS.txt.000001_tri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10" y="1080565"/>
            <a:ext cx="3516630" cy="2971800"/>
          </a:xfrm>
          <a:prstGeom prst="rect">
            <a:avLst/>
          </a:prstGeom>
        </p:spPr>
      </p:pic>
      <p:pic>
        <p:nvPicPr>
          <p:cNvPr id="9" name="Picture 4" descr="Juice_dro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00" r="27000" b="88000"/>
          <a:stretch>
            <a:fillRect/>
          </a:stretch>
        </p:blipFill>
        <p:spPr bwMode="auto">
          <a:xfrm>
            <a:off x="0" y="0"/>
            <a:ext cx="9151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Juice_dro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9178" b="1334"/>
          <a:stretch>
            <a:fillRect/>
          </a:stretch>
        </p:blipFill>
        <p:spPr bwMode="auto">
          <a:xfrm>
            <a:off x="0" y="0"/>
            <a:ext cx="771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938" y="47085"/>
            <a:ext cx="9144000" cy="646248"/>
          </a:xfrm>
          <a:prstGeom prst="rect">
            <a:avLst/>
          </a:prstGeom>
        </p:spPr>
        <p:txBody>
          <a:bodyPr wrap="square" lIns="91364" tIns="45679" rIns="91364" bIns="45679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99"/>
                </a:solidFill>
                <a:latin typeface="Arial Black" charset="0"/>
                <a:cs typeface="Arial Black" charset="0"/>
              </a:rPr>
              <a:t>Lead Time vs Valid Time</a:t>
            </a:r>
            <a:endParaRPr lang="en-US" sz="3600" b="1" dirty="0">
              <a:solidFill>
                <a:srgbClr val="000099"/>
              </a:solidFill>
              <a:latin typeface="Arial Black" charset="0"/>
              <a:cs typeface="Arial Black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76448" y="740786"/>
            <a:ext cx="1842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Spring (Apr-June)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59690" y="762000"/>
            <a:ext cx="2053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</a:t>
            </a:r>
            <a:r>
              <a:rPr lang="en-US" b="1" dirty="0" smtClean="0">
                <a:solidFill>
                  <a:srgbClr val="FF0000"/>
                </a:solidFill>
              </a:rPr>
              <a:t>ummer (July-Sept)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175168" y="2310178"/>
            <a:ext cx="808635" cy="461665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2012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175168" y="4980782"/>
            <a:ext cx="808635" cy="461665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2013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40621" y="4230605"/>
            <a:ext cx="1449307" cy="175432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Significant</a:t>
            </a:r>
          </a:p>
          <a:p>
            <a:pPr algn="ctr"/>
            <a:r>
              <a:rPr lang="en-US" b="1" dirty="0">
                <a:solidFill>
                  <a:prstClr val="black"/>
                </a:solidFill>
              </a:rPr>
              <a:t>s</a:t>
            </a:r>
            <a:r>
              <a:rPr lang="en-US" b="1" dirty="0" smtClean="0">
                <a:solidFill>
                  <a:prstClr val="black"/>
                </a:solidFill>
              </a:rPr>
              <a:t>kill increase at short lead times</a:t>
            </a:r>
          </a:p>
          <a:p>
            <a:pPr algn="ctr"/>
            <a:r>
              <a:rPr lang="en-US" b="1" dirty="0">
                <a:solidFill>
                  <a:prstClr val="black"/>
                </a:solidFill>
              </a:rPr>
              <a:t>w</a:t>
            </a:r>
            <a:r>
              <a:rPr lang="en-US" b="1" dirty="0" smtClean="0">
                <a:solidFill>
                  <a:prstClr val="black"/>
                </a:solidFill>
              </a:rPr>
              <a:t>ith 3-km DA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11" name="Picture 10" descr="2013_03km_35dBZ_EUS.txt.000001_tri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91" y="3770159"/>
            <a:ext cx="3516630" cy="2971800"/>
          </a:xfrm>
          <a:prstGeom prst="rect">
            <a:avLst/>
          </a:prstGeom>
        </p:spPr>
      </p:pic>
      <p:pic>
        <p:nvPicPr>
          <p:cNvPr id="22" name="Picture 21" descr="2013_03km_35dBZ_EUS.txt.000001_tri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980" y="3770159"/>
            <a:ext cx="3516630" cy="29718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801912" y="3446536"/>
            <a:ext cx="2082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≥ </a:t>
            </a:r>
            <a:r>
              <a:rPr lang="en-US" b="1" dirty="0" smtClean="0">
                <a:solidFill>
                  <a:srgbClr val="FF0000"/>
                </a:solidFill>
              </a:rPr>
              <a:t>35 dBZ</a:t>
            </a:r>
            <a:r>
              <a:rPr lang="en-US" b="1" dirty="0" smtClean="0">
                <a:solidFill>
                  <a:prstClr val="black"/>
                </a:solidFill>
              </a:rPr>
              <a:t> Composite</a:t>
            </a:r>
          </a:p>
          <a:p>
            <a:pPr algn="ctr"/>
            <a:r>
              <a:rPr lang="en-US" b="1" dirty="0" smtClean="0">
                <a:solidFill>
                  <a:prstClr val="black"/>
                </a:solidFill>
              </a:rPr>
              <a:t>3-km Grid </a:t>
            </a:r>
            <a:r>
              <a:rPr lang="en-US" b="1" dirty="0" smtClean="0">
                <a:solidFill>
                  <a:srgbClr val="008000"/>
                </a:solidFill>
              </a:rPr>
              <a:t>East US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166660" y="1348412"/>
            <a:ext cx="1237388" cy="92333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cs typeface="Arial Black"/>
              </a:rPr>
              <a:t>Afternoon</a:t>
            </a:r>
          </a:p>
          <a:p>
            <a:pPr algn="ctr"/>
            <a:r>
              <a:rPr lang="en-US" b="1" dirty="0" smtClean="0">
                <a:solidFill>
                  <a:prstClr val="black"/>
                </a:solidFill>
                <a:cs typeface="Arial Black"/>
              </a:rPr>
              <a:t>Convective</a:t>
            </a:r>
          </a:p>
          <a:p>
            <a:pPr algn="ctr"/>
            <a:r>
              <a:rPr lang="en-US" b="1" dirty="0" smtClean="0">
                <a:solidFill>
                  <a:prstClr val="black"/>
                </a:solidFill>
                <a:cs typeface="Arial Black"/>
              </a:rPr>
              <a:t>Initiation</a:t>
            </a:r>
            <a:endParaRPr lang="en-US" b="1" dirty="0">
              <a:solidFill>
                <a:prstClr val="black"/>
              </a:solidFill>
              <a:cs typeface="Arial Black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253418" y="1348412"/>
            <a:ext cx="777688" cy="2017285"/>
          </a:xfrm>
          <a:prstGeom prst="rect">
            <a:avLst/>
          </a:prstGeom>
          <a:solidFill>
            <a:schemeClr val="bg1">
              <a:alpha val="0"/>
            </a:schemeClr>
          </a:solidFill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253418" y="4038097"/>
            <a:ext cx="777688" cy="2017285"/>
          </a:xfrm>
          <a:prstGeom prst="rect">
            <a:avLst/>
          </a:prstGeom>
          <a:solidFill>
            <a:schemeClr val="bg1">
              <a:alpha val="0"/>
            </a:schemeClr>
          </a:solidFill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217922" y="4052365"/>
            <a:ext cx="777688" cy="2017285"/>
          </a:xfrm>
          <a:prstGeom prst="rect">
            <a:avLst/>
          </a:prstGeom>
          <a:solidFill>
            <a:schemeClr val="bg1">
              <a:alpha val="0"/>
            </a:schemeClr>
          </a:solidFill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8206229" y="1348412"/>
            <a:ext cx="777688" cy="2017285"/>
          </a:xfrm>
          <a:prstGeom prst="rect">
            <a:avLst/>
          </a:prstGeom>
          <a:solidFill>
            <a:schemeClr val="bg1">
              <a:alpha val="0"/>
            </a:schemeClr>
          </a:solidFill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166660" y="2337737"/>
            <a:ext cx="1237388" cy="646331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Upscale</a:t>
            </a:r>
          </a:p>
          <a:p>
            <a:pPr algn="ctr"/>
            <a:r>
              <a:rPr lang="en-US" b="1" dirty="0" smtClean="0">
                <a:solidFill>
                  <a:prstClr val="black"/>
                </a:solidFill>
              </a:rPr>
              <a:t>Growth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28445" y="1341278"/>
            <a:ext cx="1112077" cy="2017285"/>
          </a:xfrm>
          <a:prstGeom prst="rect">
            <a:avLst/>
          </a:prstGeom>
          <a:solidFill>
            <a:schemeClr val="bg1">
              <a:alpha val="0"/>
            </a:schemeClr>
          </a:solidFill>
          <a:ln w="50800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166660" y="3038351"/>
            <a:ext cx="1237388" cy="369332"/>
          </a:xfrm>
          <a:prstGeom prst="rect">
            <a:avLst/>
          </a:prstGeom>
          <a:noFill/>
          <a:ln w="38100" cmpd="sng"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Decay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086836" y="1341278"/>
            <a:ext cx="1116641" cy="2017285"/>
          </a:xfrm>
          <a:prstGeom prst="rect">
            <a:avLst/>
          </a:prstGeom>
          <a:solidFill>
            <a:schemeClr val="bg1">
              <a:alpha val="0"/>
            </a:schemeClr>
          </a:solidFill>
          <a:ln w="50800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27510" y="2832382"/>
            <a:ext cx="3116930" cy="533315"/>
          </a:xfrm>
          <a:prstGeom prst="rect">
            <a:avLst/>
          </a:prstGeom>
          <a:noFill/>
          <a:ln w="50800">
            <a:solidFill>
              <a:schemeClr val="bg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884533" y="1348412"/>
            <a:ext cx="1112077" cy="2017285"/>
          </a:xfrm>
          <a:prstGeom prst="rect">
            <a:avLst/>
          </a:prstGeom>
          <a:solidFill>
            <a:schemeClr val="bg1">
              <a:alpha val="0"/>
            </a:schemeClr>
          </a:solidFill>
          <a:ln w="50800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7050059" y="1348412"/>
            <a:ext cx="1116641" cy="2017285"/>
          </a:xfrm>
          <a:prstGeom prst="rect">
            <a:avLst/>
          </a:prstGeom>
          <a:solidFill>
            <a:schemeClr val="bg1">
              <a:alpha val="0"/>
            </a:schemeClr>
          </a:solidFill>
          <a:ln w="50800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927510" y="4038097"/>
            <a:ext cx="1112077" cy="2017285"/>
          </a:xfrm>
          <a:prstGeom prst="rect">
            <a:avLst/>
          </a:prstGeom>
          <a:solidFill>
            <a:schemeClr val="bg1">
              <a:alpha val="0"/>
            </a:schemeClr>
          </a:solidFill>
          <a:ln w="50800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2093036" y="4038097"/>
            <a:ext cx="1116641" cy="2017285"/>
          </a:xfrm>
          <a:prstGeom prst="rect">
            <a:avLst/>
          </a:prstGeom>
          <a:solidFill>
            <a:schemeClr val="bg1">
              <a:alpha val="0"/>
            </a:schemeClr>
          </a:solidFill>
          <a:ln w="50800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884533" y="4052365"/>
            <a:ext cx="1112077" cy="2017285"/>
          </a:xfrm>
          <a:prstGeom prst="rect">
            <a:avLst/>
          </a:prstGeom>
          <a:solidFill>
            <a:schemeClr val="bg1">
              <a:alpha val="0"/>
            </a:schemeClr>
          </a:solidFill>
          <a:ln w="50800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7050059" y="4052365"/>
            <a:ext cx="1116641" cy="2017285"/>
          </a:xfrm>
          <a:prstGeom prst="rect">
            <a:avLst/>
          </a:prstGeom>
          <a:solidFill>
            <a:schemeClr val="bg1">
              <a:alpha val="0"/>
            </a:schemeClr>
          </a:solidFill>
          <a:ln w="50800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14176" y="5522067"/>
            <a:ext cx="3116930" cy="533315"/>
          </a:xfrm>
          <a:prstGeom prst="rect">
            <a:avLst/>
          </a:prstGeom>
          <a:noFill/>
          <a:ln w="50800">
            <a:solidFill>
              <a:schemeClr val="bg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392905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  <p:bldP spid="28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33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3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80000" cy="40132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D01F2-FBEB-3D40-8FEF-CE8DFFE0D0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hlcy_t5mx16_f0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213" t="18578" r="19976" b="37158"/>
          <a:stretch/>
        </p:blipFill>
        <p:spPr>
          <a:xfrm>
            <a:off x="4517136" y="3154680"/>
            <a:ext cx="4626864" cy="37033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0179" t="18541" r="19978" b="37214"/>
          <a:stretch/>
        </p:blipFill>
        <p:spPr>
          <a:xfrm>
            <a:off x="4514586" y="247005"/>
            <a:ext cx="4626864" cy="37033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29601" y="2432189"/>
            <a:ext cx="13816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Observed</a:t>
            </a:r>
          </a:p>
          <a:p>
            <a:r>
              <a:rPr lang="en-US" sz="2000" b="1" dirty="0" smtClean="0">
                <a:solidFill>
                  <a:srgbClr val="FFFF00"/>
                </a:solidFill>
              </a:rPr>
              <a:t>Reflectivity</a:t>
            </a:r>
          </a:p>
          <a:p>
            <a:r>
              <a:rPr lang="en-US" sz="2000" b="1" dirty="0" smtClean="0">
                <a:solidFill>
                  <a:srgbClr val="FFFF00"/>
                </a:solidFill>
              </a:rPr>
              <a:t>21 UTC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27009" y="3164972"/>
            <a:ext cx="2687304" cy="120032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HRRR 1300 UTC run</a:t>
            </a:r>
          </a:p>
          <a:p>
            <a:r>
              <a:rPr lang="en-US" sz="2400" b="1" dirty="0" smtClean="0">
                <a:solidFill>
                  <a:prstClr val="black"/>
                </a:solidFill>
              </a:rPr>
              <a:t>8 hr forecast</a:t>
            </a:r>
          </a:p>
          <a:p>
            <a:r>
              <a:rPr lang="en-US" sz="2400" b="1" dirty="0" smtClean="0">
                <a:solidFill>
                  <a:prstClr val="black"/>
                </a:solidFill>
              </a:rPr>
              <a:t>Valid 2100 UTC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67064" y="4255378"/>
            <a:ext cx="254318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Moore, OK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20 May 2013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20 – 21 UTC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Tornadic Supercell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2257845" y="2225390"/>
            <a:ext cx="419870" cy="202999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837327" y="3078634"/>
            <a:ext cx="126195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Composite</a:t>
            </a:r>
          </a:p>
          <a:p>
            <a:r>
              <a:rPr lang="en-US" b="1" dirty="0" smtClean="0">
                <a:solidFill>
                  <a:prstClr val="black"/>
                </a:solidFill>
              </a:rPr>
              <a:t>Reflectivity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032717" y="4146824"/>
            <a:ext cx="944452" cy="92333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1 - 6 km</a:t>
            </a:r>
          </a:p>
          <a:p>
            <a:r>
              <a:rPr lang="en-US" b="1" dirty="0" smtClean="0">
                <a:solidFill>
                  <a:prstClr val="black"/>
                </a:solidFill>
              </a:rPr>
              <a:t>Updraft</a:t>
            </a:r>
          </a:p>
          <a:p>
            <a:r>
              <a:rPr lang="en-US" b="1" dirty="0" smtClean="0">
                <a:solidFill>
                  <a:prstClr val="black"/>
                </a:solidFill>
              </a:rPr>
              <a:t>Helicity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7943" y="6555105"/>
            <a:ext cx="4632452" cy="296164"/>
          </a:xfrm>
          <a:prstGeom prst="rect">
            <a:avLst/>
          </a:prstGeom>
        </p:spPr>
      </p:pic>
      <p:pic>
        <p:nvPicPr>
          <p:cNvPr id="13" name="Picture 4" descr="Juice_drop"/>
          <p:cNvPicPr>
            <a:picLocks noChangeAspect="1" noChangeArrowheads="1"/>
          </p:cNvPicPr>
          <p:nvPr/>
        </p:nvPicPr>
        <p:blipFill>
          <a:blip r:embed="rId6" cstate="print"/>
          <a:srcRect l="2000" r="27000" b="88000"/>
          <a:stretch>
            <a:fillRect/>
          </a:stretch>
        </p:blipFill>
        <p:spPr bwMode="auto">
          <a:xfrm>
            <a:off x="0" y="0"/>
            <a:ext cx="915181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 descr="Juice_drop"/>
          <p:cNvPicPr>
            <a:picLocks noChangeAspect="1" noChangeArrowheads="1"/>
          </p:cNvPicPr>
          <p:nvPr/>
        </p:nvPicPr>
        <p:blipFill>
          <a:blip r:embed="rId7" cstate="print"/>
          <a:srcRect r="29178" b="1334"/>
          <a:stretch>
            <a:fillRect/>
          </a:stretch>
        </p:blipFill>
        <p:spPr bwMode="auto">
          <a:xfrm>
            <a:off x="1" y="1"/>
            <a:ext cx="770950" cy="76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Line 6"/>
          <p:cNvSpPr>
            <a:spLocks noChangeShapeType="1"/>
          </p:cNvSpPr>
          <p:nvPr/>
        </p:nvSpPr>
        <p:spPr bwMode="auto">
          <a:xfrm>
            <a:off x="0" y="738036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57200" y="81413"/>
            <a:ext cx="8229600" cy="576321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003399"/>
                </a:solidFill>
                <a:latin typeface="Arial Black"/>
                <a:cs typeface="Arial Black"/>
              </a:rPr>
              <a:t>HRRR Case Studies</a:t>
            </a:r>
            <a:endParaRPr lang="en-US" sz="3600" b="1" dirty="0">
              <a:solidFill>
                <a:srgbClr val="003399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5954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0" descr="cref_t5sfc_f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527" t="17548" r="8382" b="44386"/>
          <a:stretch>
            <a:fillRect/>
          </a:stretch>
        </p:blipFill>
        <p:spPr bwMode="auto">
          <a:xfrm>
            <a:off x="6248400" y="2306638"/>
            <a:ext cx="2852738" cy="202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4" descr="cref_t5sfc_f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527" t="17548" r="8382" b="44386"/>
          <a:stretch>
            <a:fillRect/>
          </a:stretch>
        </p:blipFill>
        <p:spPr bwMode="auto">
          <a:xfrm>
            <a:off x="3163888" y="2254250"/>
            <a:ext cx="2851150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28" descr="cref_t5sfc_f1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764" t="17548" r="8382" b="44386"/>
          <a:stretch>
            <a:fillRect/>
          </a:stretch>
        </p:blipFill>
        <p:spPr bwMode="auto">
          <a:xfrm>
            <a:off x="322263" y="2271713"/>
            <a:ext cx="2743200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27" descr="hlcy_t5mx16_f1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680" t="17548" r="8362" b="44386"/>
          <a:stretch>
            <a:fillRect/>
          </a:stretch>
        </p:blipFill>
        <p:spPr bwMode="auto">
          <a:xfrm>
            <a:off x="311150" y="269875"/>
            <a:ext cx="2754313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449763"/>
            <a:ext cx="3027363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Box 8"/>
          <p:cNvSpPr txBox="1">
            <a:spLocks noChangeArrowheads="1"/>
          </p:cNvSpPr>
          <p:nvPr/>
        </p:nvSpPr>
        <p:spPr bwMode="auto">
          <a:xfrm>
            <a:off x="6927850" y="-85725"/>
            <a:ext cx="1604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prstClr val="black"/>
                </a:solidFill>
              </a:rPr>
              <a:t>valid 0100 UTC</a:t>
            </a:r>
          </a:p>
        </p:txBody>
      </p:sp>
      <p:sp>
        <p:nvSpPr>
          <p:cNvPr id="3080" name="TextBox 6"/>
          <p:cNvSpPr txBox="1">
            <a:spLocks noChangeArrowheads="1"/>
          </p:cNvSpPr>
          <p:nvPr/>
        </p:nvSpPr>
        <p:spPr bwMode="auto">
          <a:xfrm>
            <a:off x="323850" y="-85725"/>
            <a:ext cx="1603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prstClr val="black"/>
                </a:solidFill>
              </a:rPr>
              <a:t>valid 2300 UTC</a:t>
            </a:r>
          </a:p>
        </p:txBody>
      </p:sp>
      <p:pic>
        <p:nvPicPr>
          <p:cNvPr id="3081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02" t="93176" r="2596" b="1556"/>
          <a:stretch>
            <a:fillRect/>
          </a:stretch>
        </p:blipFill>
        <p:spPr bwMode="auto">
          <a:xfrm>
            <a:off x="20638" y="4283075"/>
            <a:ext cx="2997200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" name="TextBox 12"/>
          <p:cNvSpPr txBox="1">
            <a:spLocks noChangeArrowheads="1"/>
          </p:cNvSpPr>
          <p:nvPr/>
        </p:nvSpPr>
        <p:spPr bwMode="auto">
          <a:xfrm rot="-5400000">
            <a:off x="-953294" y="5480844"/>
            <a:ext cx="21605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srgbClr val="FFFF00"/>
                </a:solidFill>
              </a:rPr>
              <a:t>observed reflectivity</a:t>
            </a:r>
          </a:p>
        </p:txBody>
      </p:sp>
      <p:sp>
        <p:nvSpPr>
          <p:cNvPr id="3083" name="TextBox 15"/>
          <p:cNvSpPr txBox="1">
            <a:spLocks noChangeArrowheads="1"/>
          </p:cNvSpPr>
          <p:nvPr/>
        </p:nvSpPr>
        <p:spPr bwMode="auto">
          <a:xfrm>
            <a:off x="4332288" y="-74613"/>
            <a:ext cx="1604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prstClr val="black"/>
                </a:solidFill>
              </a:rPr>
              <a:t>valid 0000 UTC</a:t>
            </a:r>
          </a:p>
        </p:txBody>
      </p:sp>
      <p:sp>
        <p:nvSpPr>
          <p:cNvPr id="3084" name="TextBox 4"/>
          <p:cNvSpPr txBox="1">
            <a:spLocks noChangeArrowheads="1"/>
          </p:cNvSpPr>
          <p:nvPr/>
        </p:nvSpPr>
        <p:spPr bwMode="auto">
          <a:xfrm rot="-5400000">
            <a:off x="-847725" y="3103563"/>
            <a:ext cx="2036763" cy="3381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600" b="1" dirty="0">
                <a:solidFill>
                  <a:prstClr val="black"/>
                </a:solidFill>
              </a:rPr>
              <a:t>composite reflectivity</a:t>
            </a:r>
          </a:p>
        </p:txBody>
      </p:sp>
      <p:pic>
        <p:nvPicPr>
          <p:cNvPr id="308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650" y="4437063"/>
            <a:ext cx="3040063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713" y="4437063"/>
            <a:ext cx="3052762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7" name="TextBox 26"/>
          <p:cNvSpPr txBox="1">
            <a:spLocks noChangeArrowheads="1"/>
          </p:cNvSpPr>
          <p:nvPr/>
        </p:nvSpPr>
        <p:spPr bwMode="auto">
          <a:xfrm>
            <a:off x="2222500" y="-100013"/>
            <a:ext cx="20526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b="1" i="1" dirty="0">
                <a:solidFill>
                  <a:srgbClr val="0000FF"/>
                </a:solidFill>
              </a:rPr>
              <a:t>HRRR 1300 UTC run</a:t>
            </a:r>
          </a:p>
        </p:txBody>
      </p:sp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 flipH="1" flipV="1">
            <a:off x="892175" y="3527425"/>
            <a:ext cx="269875" cy="2144713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089" name="TextBox 30"/>
          <p:cNvSpPr txBox="1">
            <a:spLocks noChangeArrowheads="1"/>
          </p:cNvSpPr>
          <p:nvPr/>
        </p:nvSpPr>
        <p:spPr bwMode="auto">
          <a:xfrm>
            <a:off x="1135063" y="5602288"/>
            <a:ext cx="2365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800" dirty="0">
                <a:solidFill>
                  <a:prstClr val="white"/>
                </a:solidFill>
              </a:rPr>
              <a:t>x</a:t>
            </a:r>
          </a:p>
        </p:txBody>
      </p:sp>
      <p:sp>
        <p:nvSpPr>
          <p:cNvPr id="3090" name="TextBox 31"/>
          <p:cNvSpPr txBox="1">
            <a:spLocks noChangeArrowheads="1"/>
          </p:cNvSpPr>
          <p:nvPr/>
        </p:nvSpPr>
        <p:spPr bwMode="auto">
          <a:xfrm>
            <a:off x="4173538" y="5602288"/>
            <a:ext cx="2365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800" dirty="0">
                <a:solidFill>
                  <a:prstClr val="white"/>
                </a:solidFill>
              </a:rPr>
              <a:t>x</a:t>
            </a:r>
          </a:p>
        </p:txBody>
      </p:sp>
      <p:sp>
        <p:nvSpPr>
          <p:cNvPr id="3091" name="TextBox 33"/>
          <p:cNvSpPr txBox="1">
            <a:spLocks noChangeArrowheads="1"/>
          </p:cNvSpPr>
          <p:nvPr/>
        </p:nvSpPr>
        <p:spPr bwMode="auto">
          <a:xfrm>
            <a:off x="7213600" y="5599113"/>
            <a:ext cx="2365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800" dirty="0">
                <a:solidFill>
                  <a:prstClr val="white"/>
                </a:solidFill>
              </a:rPr>
              <a:t>x</a:t>
            </a:r>
          </a:p>
        </p:txBody>
      </p:sp>
      <p:sp>
        <p:nvSpPr>
          <p:cNvPr id="3092" name="TextBox 29"/>
          <p:cNvSpPr txBox="1">
            <a:spLocks noChangeArrowheads="1"/>
          </p:cNvSpPr>
          <p:nvPr/>
        </p:nvSpPr>
        <p:spPr bwMode="auto">
          <a:xfrm rot="-5400000">
            <a:off x="-900906" y="1013619"/>
            <a:ext cx="2157413" cy="339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600" b="1" dirty="0">
                <a:solidFill>
                  <a:prstClr val="black"/>
                </a:solidFill>
              </a:rPr>
              <a:t>1-6 km Updraft Helicity</a:t>
            </a:r>
          </a:p>
        </p:txBody>
      </p:sp>
      <p:sp>
        <p:nvSpPr>
          <p:cNvPr id="3093" name="TextBox 36"/>
          <p:cNvSpPr txBox="1">
            <a:spLocks noChangeArrowheads="1"/>
          </p:cNvSpPr>
          <p:nvPr/>
        </p:nvSpPr>
        <p:spPr bwMode="auto">
          <a:xfrm>
            <a:off x="1985963" y="6064250"/>
            <a:ext cx="4841875" cy="4619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400" b="1" dirty="0">
                <a:solidFill>
                  <a:srgbClr val="FF0000"/>
                </a:solidFill>
              </a:rPr>
              <a:t>El Reno – OKC Severe 31 May 2013 </a:t>
            </a:r>
          </a:p>
        </p:txBody>
      </p:sp>
      <p:cxnSp>
        <p:nvCxnSpPr>
          <p:cNvPr id="38" name="Straight Arrow Connector 37"/>
          <p:cNvCxnSpPr>
            <a:cxnSpLocks noChangeShapeType="1"/>
          </p:cNvCxnSpPr>
          <p:nvPr/>
        </p:nvCxnSpPr>
        <p:spPr bwMode="auto">
          <a:xfrm flipH="1" flipV="1">
            <a:off x="6896100" y="3597275"/>
            <a:ext cx="296863" cy="2074863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9" name="Straight Arrow Connector 38"/>
          <p:cNvCxnSpPr>
            <a:cxnSpLocks noChangeShapeType="1"/>
          </p:cNvCxnSpPr>
          <p:nvPr/>
        </p:nvCxnSpPr>
        <p:spPr bwMode="auto">
          <a:xfrm flipH="1" flipV="1">
            <a:off x="7162800" y="3575050"/>
            <a:ext cx="255588" cy="2097088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3096" name="Picture 32" descr="hlcy_t5mx16_f1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714" t="38194" r="45714" b="54710"/>
          <a:stretch>
            <a:fillRect/>
          </a:stretch>
        </p:blipFill>
        <p:spPr bwMode="auto">
          <a:xfrm>
            <a:off x="1897063" y="1143000"/>
            <a:ext cx="984250" cy="8794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7" name="Picture 35" descr="hlcy_t5mx16_f11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449" t="17548" r="8362" b="44386"/>
          <a:stretch>
            <a:fillRect/>
          </a:stretch>
        </p:blipFill>
        <p:spPr bwMode="auto">
          <a:xfrm>
            <a:off x="3197225" y="284163"/>
            <a:ext cx="2862263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8" name="Picture 39" descr="hlcy_t5mx16_f11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714" t="38194" r="45714" b="54710"/>
          <a:stretch>
            <a:fillRect/>
          </a:stretch>
        </p:blipFill>
        <p:spPr bwMode="auto">
          <a:xfrm>
            <a:off x="4933950" y="1174750"/>
            <a:ext cx="984250" cy="8810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9" name="Picture 41" descr="hlcy_t5mx16_f12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449" t="17548" r="8362" b="44386"/>
          <a:stretch>
            <a:fillRect/>
          </a:stretch>
        </p:blipFill>
        <p:spPr bwMode="auto">
          <a:xfrm>
            <a:off x="6237288" y="234950"/>
            <a:ext cx="2863850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0" name="Picture 42" descr="hlcy_t5mx16_f12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714" t="38194" r="45714" b="54710"/>
          <a:stretch>
            <a:fillRect/>
          </a:stretch>
        </p:blipFill>
        <p:spPr bwMode="auto">
          <a:xfrm>
            <a:off x="7939088" y="1096963"/>
            <a:ext cx="984250" cy="8794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Left Arrow 45"/>
          <p:cNvSpPr/>
          <p:nvPr/>
        </p:nvSpPr>
        <p:spPr>
          <a:xfrm>
            <a:off x="1187450" y="1436688"/>
            <a:ext cx="679450" cy="244475"/>
          </a:xfrm>
          <a:prstGeom prst="lef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7" name="Left Arrow 46"/>
          <p:cNvSpPr/>
          <p:nvPr/>
        </p:nvSpPr>
        <p:spPr>
          <a:xfrm>
            <a:off x="4224338" y="1474788"/>
            <a:ext cx="681037" cy="244475"/>
          </a:xfrm>
          <a:prstGeom prst="lef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8" name="Left Arrow 47"/>
          <p:cNvSpPr/>
          <p:nvPr/>
        </p:nvSpPr>
        <p:spPr>
          <a:xfrm>
            <a:off x="7258050" y="1390650"/>
            <a:ext cx="681038" cy="244475"/>
          </a:xfrm>
          <a:prstGeom prst="lef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04" name="TextBox 48"/>
          <p:cNvSpPr txBox="1">
            <a:spLocks noChangeArrowheads="1"/>
          </p:cNvSpPr>
          <p:nvPr/>
        </p:nvSpPr>
        <p:spPr bwMode="auto">
          <a:xfrm>
            <a:off x="352425" y="269875"/>
            <a:ext cx="1309688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600" b="1" dirty="0">
                <a:solidFill>
                  <a:srgbClr val="FF0000"/>
                </a:solidFill>
                <a:latin typeface="Arial Black" charset="0"/>
              </a:rPr>
              <a:t>+10 h fcst</a:t>
            </a:r>
          </a:p>
        </p:txBody>
      </p:sp>
      <p:sp>
        <p:nvSpPr>
          <p:cNvPr id="3105" name="TextBox 49"/>
          <p:cNvSpPr txBox="1">
            <a:spLocks noChangeArrowheads="1"/>
          </p:cNvSpPr>
          <p:nvPr/>
        </p:nvSpPr>
        <p:spPr bwMode="auto">
          <a:xfrm>
            <a:off x="3163888" y="269875"/>
            <a:ext cx="1308100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600" b="1" dirty="0">
                <a:solidFill>
                  <a:srgbClr val="FF0000"/>
                </a:solidFill>
                <a:latin typeface="Arial Black" charset="0"/>
              </a:rPr>
              <a:t>+11 h fcst</a:t>
            </a:r>
          </a:p>
        </p:txBody>
      </p:sp>
      <p:sp>
        <p:nvSpPr>
          <p:cNvPr id="3106" name="TextBox 50"/>
          <p:cNvSpPr txBox="1">
            <a:spLocks noChangeArrowheads="1"/>
          </p:cNvSpPr>
          <p:nvPr/>
        </p:nvSpPr>
        <p:spPr bwMode="auto">
          <a:xfrm>
            <a:off x="6227763" y="228600"/>
            <a:ext cx="1308100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600" b="1" dirty="0">
                <a:solidFill>
                  <a:srgbClr val="FF0000"/>
                </a:solidFill>
                <a:latin typeface="Arial Black" charset="0"/>
              </a:rPr>
              <a:t>+12 h fcst</a:t>
            </a:r>
          </a:p>
        </p:txBody>
      </p:sp>
    </p:spTree>
    <p:extLst>
      <p:ext uri="{BB962C8B-B14F-4D97-AF65-F5344CB8AC3E}">
        <p14:creationId xmlns="" xmlns:p14="http://schemas.microsoft.com/office/powerpoint/2010/main" val="340195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yarnellwindloo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523785"/>
          </a:xfrm>
          <a:prstGeom prst="rect">
            <a:avLst/>
          </a:prstGeom>
        </p:spPr>
      </p:pic>
      <p:pic>
        <p:nvPicPr>
          <p:cNvPr id="11" name="Picture 10" descr="AZ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9" y="0"/>
            <a:ext cx="3261360" cy="347472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4598251" y="1064673"/>
            <a:ext cx="767149" cy="135940"/>
          </a:xfrm>
          <a:prstGeom prst="straightConnector1">
            <a:avLst/>
          </a:prstGeom>
          <a:ln w="38100">
            <a:solidFill>
              <a:schemeClr val="bg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25131" y="845722"/>
            <a:ext cx="1709730" cy="1242358"/>
          </a:xfrm>
          <a:prstGeom prst="rect">
            <a:avLst/>
          </a:prstGeom>
          <a:noFill/>
          <a:ln w="508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26261" y="845722"/>
            <a:ext cx="498870" cy="2488493"/>
          </a:xfrm>
          <a:prstGeom prst="line">
            <a:avLst/>
          </a:prstGeom>
          <a:ln w="508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yarnellcrefloop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1" y="3334215"/>
            <a:ext cx="9144000" cy="3523785"/>
          </a:xfrm>
          <a:prstGeom prst="rect">
            <a:avLst/>
          </a:prstGeom>
        </p:spPr>
      </p:pic>
      <p:sp>
        <p:nvSpPr>
          <p:cNvPr id="25" name="Isosceles Triangle 24"/>
          <p:cNvSpPr/>
          <p:nvPr/>
        </p:nvSpPr>
        <p:spPr>
          <a:xfrm>
            <a:off x="1318934" y="1563007"/>
            <a:ext cx="170973" cy="147391"/>
          </a:xfrm>
          <a:prstGeom prst="triangle">
            <a:avLst/>
          </a:prstGeom>
          <a:solidFill>
            <a:schemeClr val="tx1"/>
          </a:solidFill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Isosceles Triangle 25"/>
          <p:cNvSpPr>
            <a:spLocks noChangeAspect="1"/>
          </p:cNvSpPr>
          <p:nvPr/>
        </p:nvSpPr>
        <p:spPr>
          <a:xfrm>
            <a:off x="2173798" y="5451972"/>
            <a:ext cx="256460" cy="221087"/>
          </a:xfrm>
          <a:prstGeom prst="triangle">
            <a:avLst/>
          </a:prstGeom>
          <a:solidFill>
            <a:srgbClr val="000000"/>
          </a:solidFill>
          <a:ln w="50800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8" name="Picture 27" descr="RefScal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644" y="6410772"/>
            <a:ext cx="4695779" cy="447227"/>
          </a:xfrm>
          <a:prstGeom prst="rect">
            <a:avLst/>
          </a:prstGeom>
        </p:spPr>
      </p:pic>
      <p:sp>
        <p:nvSpPr>
          <p:cNvPr id="32" name="TextBox 32"/>
          <p:cNvSpPr txBox="1">
            <a:spLocks noChangeArrowheads="1"/>
          </p:cNvSpPr>
          <p:nvPr/>
        </p:nvSpPr>
        <p:spPr bwMode="auto">
          <a:xfrm>
            <a:off x="48856" y="3315242"/>
            <a:ext cx="4372016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dirty="0" smtClean="0">
                <a:solidFill>
                  <a:srgbClr val="000000"/>
                </a:solidFill>
                <a:latin typeface="Arial Black" charset="0"/>
              </a:rPr>
              <a:t>Observed Radar (dBZ)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4506358" y="3290540"/>
            <a:ext cx="4625429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dirty="0" smtClean="0">
                <a:solidFill>
                  <a:srgbClr val="000000"/>
                </a:solidFill>
                <a:latin typeface="Arial Black" charset="0"/>
              </a:rPr>
              <a:t>HRRR Fcst Radar (dBZ)</a:t>
            </a:r>
            <a:endParaRPr lang="en-US" sz="2400" dirty="0">
              <a:solidFill>
                <a:srgbClr val="000000"/>
              </a:solidFill>
              <a:latin typeface="Arial Black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8063" y="3346640"/>
            <a:ext cx="4439445" cy="3511359"/>
          </a:xfrm>
          <a:prstGeom prst="rect">
            <a:avLst/>
          </a:prstGeom>
          <a:noFill/>
          <a:ln w="508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495800" y="3334215"/>
            <a:ext cx="4648200" cy="3511359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TextBox 8"/>
          <p:cNvSpPr txBox="1">
            <a:spLocks noChangeArrowheads="1"/>
          </p:cNvSpPr>
          <p:nvPr/>
        </p:nvSpPr>
        <p:spPr bwMode="auto">
          <a:xfrm>
            <a:off x="342621" y="5529821"/>
            <a:ext cx="976313" cy="338138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600" b="1" dirty="0">
                <a:solidFill>
                  <a:prstClr val="black"/>
                </a:solidFill>
                <a:latin typeface="Arial Black" charset="0"/>
                <a:cs typeface="Arial" charset="0"/>
              </a:rPr>
              <a:t>Yarnell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1318934" y="5572246"/>
            <a:ext cx="854864" cy="136375"/>
          </a:xfrm>
          <a:prstGeom prst="straightConnector1">
            <a:avLst/>
          </a:prstGeom>
          <a:ln w="50800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Isosceles Triangle 50"/>
          <p:cNvSpPr>
            <a:spLocks noChangeAspect="1"/>
          </p:cNvSpPr>
          <p:nvPr/>
        </p:nvSpPr>
        <p:spPr>
          <a:xfrm>
            <a:off x="6798464" y="5603813"/>
            <a:ext cx="256460" cy="221087"/>
          </a:xfrm>
          <a:prstGeom prst="triangle">
            <a:avLst/>
          </a:prstGeom>
          <a:solidFill>
            <a:srgbClr val="000000"/>
          </a:solidFill>
          <a:ln w="50800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2" name="TextBox 8"/>
          <p:cNvSpPr txBox="1">
            <a:spLocks noChangeArrowheads="1"/>
          </p:cNvSpPr>
          <p:nvPr/>
        </p:nvSpPr>
        <p:spPr bwMode="auto">
          <a:xfrm>
            <a:off x="4967287" y="5681662"/>
            <a:ext cx="976313" cy="338138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600" b="1" dirty="0">
                <a:solidFill>
                  <a:prstClr val="black"/>
                </a:solidFill>
                <a:latin typeface="Arial Black" charset="0"/>
                <a:cs typeface="Arial" charset="0"/>
              </a:rPr>
              <a:t>Yarnell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 flipV="1">
            <a:off x="5943600" y="5724087"/>
            <a:ext cx="854864" cy="136375"/>
          </a:xfrm>
          <a:prstGeom prst="straightConnector1">
            <a:avLst/>
          </a:prstGeom>
          <a:ln w="50800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935185" y="0"/>
            <a:ext cx="1533485" cy="33152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2234861" y="845722"/>
            <a:ext cx="2222648" cy="2488493"/>
          </a:xfrm>
          <a:prstGeom prst="line">
            <a:avLst/>
          </a:prstGeom>
          <a:ln w="508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4518571" y="0"/>
            <a:ext cx="4625429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dirty="0" smtClean="0">
                <a:solidFill>
                  <a:srgbClr val="000000"/>
                </a:solidFill>
                <a:latin typeface="Arial Black" charset="0"/>
              </a:rPr>
              <a:t>HRRR Fcst 80m Wind (kts)</a:t>
            </a:r>
            <a:endParaRPr lang="en-US" sz="2400" dirty="0">
              <a:solidFill>
                <a:srgbClr val="000000"/>
              </a:solidFill>
              <a:latin typeface="Arial Black" charset="0"/>
            </a:endParaRPr>
          </a:p>
        </p:txBody>
      </p:sp>
      <p:pic>
        <p:nvPicPr>
          <p:cNvPr id="27" name="Picture 17" descr="wind_t480m_f0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76" t="93002" r="40138" b="2068"/>
          <a:stretch>
            <a:fillRect/>
          </a:stretch>
        </p:blipFill>
        <p:spPr bwMode="auto">
          <a:xfrm>
            <a:off x="4523836" y="2835106"/>
            <a:ext cx="4620164" cy="44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Isosceles Triangle 29"/>
          <p:cNvSpPr>
            <a:spLocks noChangeAspect="1"/>
          </p:cNvSpPr>
          <p:nvPr/>
        </p:nvSpPr>
        <p:spPr>
          <a:xfrm>
            <a:off x="6639374" y="2221623"/>
            <a:ext cx="256460" cy="221087"/>
          </a:xfrm>
          <a:prstGeom prst="triangle">
            <a:avLst/>
          </a:prstGeom>
          <a:solidFill>
            <a:srgbClr val="000000"/>
          </a:solidFill>
          <a:ln w="50800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TextBox 8"/>
          <p:cNvSpPr txBox="1">
            <a:spLocks noChangeArrowheads="1"/>
          </p:cNvSpPr>
          <p:nvPr/>
        </p:nvSpPr>
        <p:spPr bwMode="auto">
          <a:xfrm>
            <a:off x="4808197" y="2299472"/>
            <a:ext cx="976313" cy="338138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600" b="1" dirty="0">
                <a:solidFill>
                  <a:prstClr val="black"/>
                </a:solidFill>
                <a:latin typeface="Arial Black" charset="0"/>
                <a:cs typeface="Arial" charset="0"/>
              </a:rPr>
              <a:t>Yarnell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5784510" y="2341897"/>
            <a:ext cx="854864" cy="136375"/>
          </a:xfrm>
          <a:prstGeom prst="straightConnector1">
            <a:avLst/>
          </a:prstGeom>
          <a:ln w="50800"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4495800" y="0"/>
            <a:ext cx="4648200" cy="3294955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47111" y="9105"/>
            <a:ext cx="1639191" cy="246221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  <a:latin typeface="Arial Black" charset="0"/>
              </a:rPr>
              <a:t>Yarnell, AZ</a:t>
            </a:r>
          </a:p>
          <a:p>
            <a:pPr algn="ctr"/>
            <a:r>
              <a:rPr lang="en-US" sz="1400" dirty="0" smtClean="0">
                <a:solidFill>
                  <a:prstClr val="black"/>
                </a:solidFill>
                <a:latin typeface="Arial Black" charset="0"/>
              </a:rPr>
              <a:t>Wildfire </a:t>
            </a:r>
          </a:p>
          <a:p>
            <a:pPr algn="ctr"/>
            <a:r>
              <a:rPr lang="en-US" sz="1400" dirty="0" smtClean="0">
                <a:solidFill>
                  <a:prstClr val="black"/>
                </a:solidFill>
                <a:latin typeface="Arial Black" charset="0"/>
              </a:rPr>
              <a:t>Driven by</a:t>
            </a:r>
          </a:p>
          <a:p>
            <a:pPr algn="ctr"/>
            <a:r>
              <a:rPr lang="en-US" sz="1400" dirty="0" smtClean="0">
                <a:solidFill>
                  <a:prstClr val="black"/>
                </a:solidFill>
                <a:latin typeface="Arial Black" charset="0"/>
              </a:rPr>
              <a:t> Thunderstorm </a:t>
            </a:r>
          </a:p>
          <a:p>
            <a:pPr algn="ctr"/>
            <a:r>
              <a:rPr lang="en-US" sz="1400" dirty="0" smtClean="0">
                <a:solidFill>
                  <a:prstClr val="black"/>
                </a:solidFill>
                <a:latin typeface="Arial Black" charset="0"/>
              </a:rPr>
              <a:t>Outflow</a:t>
            </a:r>
          </a:p>
          <a:p>
            <a:pPr algn="ctr"/>
            <a:r>
              <a:rPr lang="en-US" sz="1400" dirty="0" smtClean="0">
                <a:solidFill>
                  <a:prstClr val="black"/>
                </a:solidFill>
                <a:latin typeface="Arial Black" charset="0"/>
              </a:rPr>
              <a:t>30 June 2013</a:t>
            </a:r>
          </a:p>
          <a:p>
            <a:pPr algn="ctr"/>
            <a:endParaRPr lang="en-US" sz="1400" dirty="0">
              <a:solidFill>
                <a:prstClr val="black"/>
              </a:solidFill>
              <a:latin typeface="Arial Black" charset="0"/>
            </a:endParaRP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 Black" charset="0"/>
              </a:rPr>
              <a:t>19z HRRR run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 Black" charset="0"/>
              </a:rPr>
              <a:t>(12 pm MST)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 Black" charset="0"/>
              </a:rPr>
              <a:t>Available by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 Black" charset="0"/>
              </a:rPr>
              <a:t>2 pm MST</a:t>
            </a:r>
          </a:p>
        </p:txBody>
      </p:sp>
    </p:spTree>
    <p:extLst>
      <p:ext uri="{BB962C8B-B14F-4D97-AF65-F5344CB8AC3E}">
        <p14:creationId xmlns="" xmlns:p14="http://schemas.microsoft.com/office/powerpoint/2010/main" val="247002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 descr="Juice_drop"/>
          <p:cNvPicPr>
            <a:picLocks noChangeAspect="1" noChangeArrowheads="1"/>
          </p:cNvPicPr>
          <p:nvPr/>
        </p:nvPicPr>
        <p:blipFill>
          <a:blip r:embed="rId2" cstate="print"/>
          <a:srcRect l="2000" r="27000" b="88000"/>
          <a:stretch>
            <a:fillRect/>
          </a:stretch>
        </p:blipFill>
        <p:spPr bwMode="auto">
          <a:xfrm>
            <a:off x="0" y="0"/>
            <a:ext cx="4276984" cy="883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5" descr="Juice_drop"/>
          <p:cNvPicPr>
            <a:picLocks noChangeAspect="1" noChangeArrowheads="1"/>
          </p:cNvPicPr>
          <p:nvPr/>
        </p:nvPicPr>
        <p:blipFill>
          <a:blip r:embed="rId3" cstate="print"/>
          <a:srcRect r="29178" b="1334"/>
          <a:stretch>
            <a:fillRect/>
          </a:stretch>
        </p:blipFill>
        <p:spPr bwMode="auto">
          <a:xfrm>
            <a:off x="1" y="1"/>
            <a:ext cx="770950" cy="76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-2560" y="11341"/>
            <a:ext cx="4091960" cy="750660"/>
          </a:xfrm>
        </p:spPr>
        <p:txBody>
          <a:bodyPr>
            <a:normAutofit fontScale="90000"/>
          </a:bodyPr>
          <a:lstStyle/>
          <a:p>
            <a:r>
              <a:rPr lang="en-US" sz="3000" b="1" dirty="0">
                <a:solidFill>
                  <a:srgbClr val="0000FF"/>
                </a:solidFill>
              </a:rPr>
              <a:t>Rapid </a:t>
            </a:r>
            <a:r>
              <a:rPr lang="en-US" sz="3000" b="1" dirty="0" smtClean="0">
                <a:solidFill>
                  <a:srgbClr val="0000FF"/>
                </a:solidFill>
              </a:rPr>
              <a:t>Refresh</a:t>
            </a:r>
            <a:r>
              <a:rPr lang="en-US" sz="3000" b="1" dirty="0" smtClean="0"/>
              <a:t/>
            </a:r>
            <a:br>
              <a:rPr lang="en-US" sz="3000" b="1" dirty="0" smtClean="0"/>
            </a:br>
            <a:r>
              <a:rPr lang="en-US" sz="2800" b="1" dirty="0" smtClean="0">
                <a:solidFill>
                  <a:srgbClr val="FF0066"/>
                </a:solidFill>
                <a:cs typeface="Arial" charset="0"/>
              </a:rPr>
              <a:t>Hourly Update Cycle</a:t>
            </a:r>
            <a:endParaRPr lang="en-US" sz="3000" b="1" dirty="0">
              <a:solidFill>
                <a:srgbClr val="FF0000"/>
              </a:solidFill>
            </a:endParaRPr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192774" y="2438400"/>
            <a:ext cx="4233166" cy="4267200"/>
            <a:chOff x="580134" y="2047875"/>
            <a:chExt cx="4233166" cy="4200525"/>
          </a:xfrm>
        </p:grpSpPr>
        <p:sp>
          <p:nvSpPr>
            <p:cNvPr id="15" name="AutoShape 5"/>
            <p:cNvSpPr>
              <a:spLocks noChangeArrowheads="1"/>
            </p:cNvSpPr>
            <p:nvPr/>
          </p:nvSpPr>
          <p:spPr bwMode="auto">
            <a:xfrm>
              <a:off x="868363" y="2316659"/>
              <a:ext cx="1219200" cy="776660"/>
            </a:xfrm>
            <a:prstGeom prst="homePlate">
              <a:avLst>
                <a:gd name="adj" fmla="val 39184"/>
              </a:avLst>
            </a:prstGeom>
            <a:solidFill>
              <a:srgbClr val="00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kern="0" dirty="0">
                  <a:solidFill>
                    <a:sysClr val="windowText" lastClr="000000"/>
                  </a:solidFill>
                  <a:latin typeface="Tahoma" charset="0"/>
                  <a:ea typeface="ＭＳ Ｐゴシック" charset="-128"/>
                </a:rPr>
                <a:t>1-hr</a:t>
              </a:r>
            </a:p>
            <a:p>
              <a:pPr algn="ctr">
                <a:defRPr/>
              </a:pPr>
              <a:r>
                <a:rPr lang="en-US" b="1" kern="0" dirty="0">
                  <a:solidFill>
                    <a:sysClr val="windowText" lastClr="000000"/>
                  </a:solidFill>
                  <a:latin typeface="Tahoma" charset="0"/>
                  <a:ea typeface="ＭＳ Ｐゴシック" charset="-128"/>
                </a:rPr>
                <a:t>fcst</a:t>
              </a:r>
            </a:p>
          </p:txBody>
        </p:sp>
        <p:sp>
          <p:nvSpPr>
            <p:cNvPr id="16" name="AutoShape 6"/>
            <p:cNvSpPr>
              <a:spLocks noChangeArrowheads="1"/>
            </p:cNvSpPr>
            <p:nvPr/>
          </p:nvSpPr>
          <p:spPr bwMode="auto">
            <a:xfrm>
              <a:off x="2138363" y="2299469"/>
              <a:ext cx="1219200" cy="776659"/>
            </a:xfrm>
            <a:prstGeom prst="homePlate">
              <a:avLst>
                <a:gd name="adj" fmla="val 39184"/>
              </a:avLst>
            </a:prstGeom>
            <a:solidFill>
              <a:srgbClr val="00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kern="0" dirty="0">
                  <a:solidFill>
                    <a:sysClr val="windowText" lastClr="000000"/>
                  </a:solidFill>
                  <a:latin typeface="Tahoma" charset="0"/>
                  <a:ea typeface="ＭＳ Ｐゴシック" charset="-128"/>
                </a:rPr>
                <a:t>1-hr</a:t>
              </a:r>
            </a:p>
            <a:p>
              <a:pPr algn="ctr">
                <a:defRPr/>
              </a:pPr>
              <a:r>
                <a:rPr lang="en-US" b="1" kern="0" dirty="0">
                  <a:solidFill>
                    <a:sysClr val="windowText" lastClr="000000"/>
                  </a:solidFill>
                  <a:latin typeface="Tahoma" charset="0"/>
                  <a:ea typeface="ＭＳ Ｐゴシック" charset="-128"/>
                </a:rPr>
                <a:t>fcst</a:t>
              </a:r>
            </a:p>
          </p:txBody>
        </p:sp>
        <p:sp>
          <p:nvSpPr>
            <p:cNvPr id="17" name="AutoShape 7"/>
            <p:cNvSpPr>
              <a:spLocks noChangeArrowheads="1"/>
            </p:cNvSpPr>
            <p:nvPr/>
          </p:nvSpPr>
          <p:spPr bwMode="auto">
            <a:xfrm>
              <a:off x="3575050" y="2285405"/>
              <a:ext cx="1219200" cy="776660"/>
            </a:xfrm>
            <a:prstGeom prst="homePlate">
              <a:avLst>
                <a:gd name="adj" fmla="val 39264"/>
              </a:avLst>
            </a:prstGeom>
            <a:solidFill>
              <a:srgbClr val="00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kern="0" dirty="0">
                  <a:solidFill>
                    <a:sysClr val="windowText" lastClr="000000"/>
                  </a:solidFill>
                  <a:latin typeface="Tahoma" charset="0"/>
                  <a:ea typeface="ＭＳ Ｐゴシック" charset="-128"/>
                </a:rPr>
                <a:t>1-hr</a:t>
              </a:r>
            </a:p>
            <a:p>
              <a:pPr algn="ctr">
                <a:defRPr/>
              </a:pPr>
              <a:r>
                <a:rPr lang="en-US" b="1" kern="0" dirty="0">
                  <a:solidFill>
                    <a:sysClr val="windowText" lastClr="000000"/>
                  </a:solidFill>
                  <a:latin typeface="Tahoma" charset="0"/>
                  <a:ea typeface="ＭＳ Ｐゴシック" charset="-128"/>
                </a:rPr>
                <a:t>fcst</a:t>
              </a:r>
            </a:p>
          </p:txBody>
        </p:sp>
        <p:sp>
          <p:nvSpPr>
            <p:cNvPr id="18" name="Text Box 8"/>
            <p:cNvSpPr txBox="1">
              <a:spLocks noChangeArrowheads="1"/>
            </p:cNvSpPr>
            <p:nvPr/>
          </p:nvSpPr>
          <p:spPr bwMode="auto">
            <a:xfrm>
              <a:off x="617538" y="5835848"/>
              <a:ext cx="3060700" cy="367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US" sz="1800" b="1" dirty="0">
                  <a:solidFill>
                    <a:srgbClr val="000000"/>
                  </a:solidFill>
                  <a:latin typeface="Tahoma" charset="0"/>
                </a:rPr>
                <a:t>11              12                13</a:t>
              </a:r>
              <a:endParaRPr lang="en-US" sz="1600" b="1" dirty="0">
                <a:solidFill>
                  <a:srgbClr val="000000"/>
                </a:solidFill>
                <a:latin typeface="Tahoma" charset="0"/>
              </a:endParaRPr>
            </a:p>
          </p:txBody>
        </p:sp>
        <p:sp>
          <p:nvSpPr>
            <p:cNvPr id="19" name="Line 9"/>
            <p:cNvSpPr>
              <a:spLocks noChangeShapeType="1"/>
            </p:cNvSpPr>
            <p:nvPr/>
          </p:nvSpPr>
          <p:spPr bwMode="auto">
            <a:xfrm>
              <a:off x="580134" y="5512371"/>
              <a:ext cx="3873945" cy="0"/>
            </a:xfrm>
            <a:prstGeom prst="line">
              <a:avLst/>
            </a:prstGeom>
            <a:noFill/>
            <a:ln w="1270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square" anchor="ctr">
              <a:spAutoFit/>
            </a:bodyPr>
            <a:lstStyle/>
            <a:p>
              <a:pPr>
                <a:defRPr/>
              </a:pPr>
              <a:endParaRPr lang="en-US" b="1" kern="0" dirty="0">
                <a:solidFill>
                  <a:sysClr val="windowText" lastClr="000000"/>
                </a:solidFill>
                <a:ea typeface="ＭＳ Ｐゴシック" charset="-128"/>
              </a:endParaRPr>
            </a:p>
          </p:txBody>
        </p:sp>
        <p:sp>
          <p:nvSpPr>
            <p:cNvPr id="20" name="Line 10"/>
            <p:cNvSpPr>
              <a:spLocks noChangeShapeType="1"/>
            </p:cNvSpPr>
            <p:nvPr/>
          </p:nvSpPr>
          <p:spPr bwMode="auto">
            <a:xfrm>
              <a:off x="825500" y="5187330"/>
              <a:ext cx="0" cy="648518"/>
            </a:xfrm>
            <a:prstGeom prst="line">
              <a:avLst/>
            </a:prstGeom>
            <a:noFill/>
            <a:ln w="889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kern="0" dirty="0">
                <a:solidFill>
                  <a:sysClr val="windowText" lastClr="000000"/>
                </a:solidFill>
                <a:ea typeface="ＭＳ Ｐゴシック" charset="-128"/>
              </a:endParaRPr>
            </a:p>
          </p:txBody>
        </p:sp>
        <p:sp>
          <p:nvSpPr>
            <p:cNvPr id="21" name="Line 11"/>
            <p:cNvSpPr>
              <a:spLocks noChangeShapeType="1"/>
            </p:cNvSpPr>
            <p:nvPr/>
          </p:nvSpPr>
          <p:spPr bwMode="auto">
            <a:xfrm>
              <a:off x="2057400" y="5187330"/>
              <a:ext cx="0" cy="648518"/>
            </a:xfrm>
            <a:prstGeom prst="line">
              <a:avLst/>
            </a:prstGeom>
            <a:noFill/>
            <a:ln w="889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kern="0" dirty="0">
                <a:solidFill>
                  <a:sysClr val="windowText" lastClr="000000"/>
                </a:solidFill>
                <a:ea typeface="ＭＳ Ｐゴシック" charset="-128"/>
              </a:endParaRPr>
            </a:p>
          </p:txBody>
        </p:sp>
        <p:sp>
          <p:nvSpPr>
            <p:cNvPr id="22" name="Line 12"/>
            <p:cNvSpPr>
              <a:spLocks noChangeShapeType="1"/>
            </p:cNvSpPr>
            <p:nvPr/>
          </p:nvSpPr>
          <p:spPr bwMode="auto">
            <a:xfrm>
              <a:off x="3429000" y="5187330"/>
              <a:ext cx="0" cy="648518"/>
            </a:xfrm>
            <a:prstGeom prst="line">
              <a:avLst/>
            </a:prstGeom>
            <a:noFill/>
            <a:ln w="889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kern="0" dirty="0">
                <a:solidFill>
                  <a:sysClr val="windowText" lastClr="000000"/>
                </a:solidFill>
                <a:ea typeface="ＭＳ Ｐゴシック" charset="-128"/>
              </a:endParaRPr>
            </a:p>
          </p:txBody>
        </p:sp>
        <p:sp>
          <p:nvSpPr>
            <p:cNvPr id="23" name="Text Box 13"/>
            <p:cNvSpPr txBox="1">
              <a:spLocks noChangeArrowheads="1"/>
            </p:cNvSpPr>
            <p:nvPr/>
          </p:nvSpPr>
          <p:spPr bwMode="auto">
            <a:xfrm>
              <a:off x="3962400" y="5607695"/>
              <a:ext cx="850900" cy="640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i="1" kern="0" dirty="0">
                  <a:solidFill>
                    <a:sysClr val="windowText" lastClr="000000"/>
                  </a:solidFill>
                  <a:latin typeface="Tahoma" charset="0"/>
                  <a:ea typeface="ＭＳ Ｐゴシック" charset="-128"/>
                </a:rPr>
                <a:t>Time </a:t>
              </a:r>
            </a:p>
            <a:p>
              <a:pPr>
                <a:defRPr/>
              </a:pPr>
              <a:r>
                <a:rPr lang="en-US" b="1" i="1" kern="0" dirty="0">
                  <a:solidFill>
                    <a:sysClr val="windowText" lastClr="000000"/>
                  </a:solidFill>
                  <a:latin typeface="Tahoma" charset="0"/>
                  <a:ea typeface="ＭＳ Ｐゴシック" charset="-128"/>
                </a:rPr>
                <a:t>(UTC)</a:t>
              </a:r>
            </a:p>
          </p:txBody>
        </p:sp>
        <p:sp>
          <p:nvSpPr>
            <p:cNvPr id="24" name="Line 14"/>
            <p:cNvSpPr>
              <a:spLocks noChangeShapeType="1"/>
            </p:cNvSpPr>
            <p:nvPr/>
          </p:nvSpPr>
          <p:spPr bwMode="auto">
            <a:xfrm flipV="1">
              <a:off x="825500" y="2047875"/>
              <a:ext cx="0" cy="3203525"/>
            </a:xfrm>
            <a:prstGeom prst="line">
              <a:avLst/>
            </a:prstGeom>
            <a:noFill/>
            <a:ln w="8890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kern="0" dirty="0">
                <a:solidFill>
                  <a:sysClr val="windowText" lastClr="000000"/>
                </a:solidFill>
                <a:ea typeface="ＭＳ Ｐゴシック" charset="-128"/>
              </a:endParaRPr>
            </a:p>
          </p:txBody>
        </p:sp>
        <p:sp>
          <p:nvSpPr>
            <p:cNvPr id="25" name="Line 15"/>
            <p:cNvSpPr>
              <a:spLocks noChangeShapeType="1"/>
            </p:cNvSpPr>
            <p:nvPr/>
          </p:nvSpPr>
          <p:spPr bwMode="auto">
            <a:xfrm flipV="1">
              <a:off x="2057400" y="2047875"/>
              <a:ext cx="0" cy="3203525"/>
            </a:xfrm>
            <a:prstGeom prst="line">
              <a:avLst/>
            </a:prstGeom>
            <a:noFill/>
            <a:ln w="8890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kern="0" dirty="0">
                <a:solidFill>
                  <a:sysClr val="windowText" lastClr="000000"/>
                </a:solidFill>
                <a:ea typeface="ＭＳ Ｐゴシック" charset="-128"/>
              </a:endParaRPr>
            </a:p>
          </p:txBody>
        </p:sp>
        <p:sp>
          <p:nvSpPr>
            <p:cNvPr id="26" name="Line 16"/>
            <p:cNvSpPr>
              <a:spLocks noChangeShapeType="1"/>
            </p:cNvSpPr>
            <p:nvPr/>
          </p:nvSpPr>
          <p:spPr bwMode="auto">
            <a:xfrm flipV="1">
              <a:off x="3429000" y="2047875"/>
              <a:ext cx="0" cy="3203525"/>
            </a:xfrm>
            <a:prstGeom prst="line">
              <a:avLst/>
            </a:prstGeom>
            <a:noFill/>
            <a:ln w="8890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b="1" kern="0" dirty="0">
                <a:solidFill>
                  <a:sysClr val="windowText" lastClr="000000"/>
                </a:solidFill>
                <a:ea typeface="ＭＳ Ｐゴシック" charset="-128"/>
              </a:endParaRPr>
            </a:p>
          </p:txBody>
        </p:sp>
        <p:sp>
          <p:nvSpPr>
            <p:cNvPr id="27" name="Text Box 17"/>
            <p:cNvSpPr txBox="1">
              <a:spLocks noChangeArrowheads="1"/>
            </p:cNvSpPr>
            <p:nvPr/>
          </p:nvSpPr>
          <p:spPr bwMode="auto">
            <a:xfrm>
              <a:off x="2143125" y="3182392"/>
              <a:ext cx="1301750" cy="642268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 kern="0" dirty="0">
                  <a:solidFill>
                    <a:sysClr val="windowText" lastClr="000000"/>
                  </a:solidFill>
                  <a:latin typeface="Tahoma" charset="0"/>
                  <a:ea typeface="ＭＳ Ｐゴシック" charset="-128"/>
                </a:rPr>
                <a:t>Analysis</a:t>
              </a:r>
            </a:p>
            <a:p>
              <a:pPr>
                <a:defRPr/>
              </a:pPr>
              <a:r>
                <a:rPr lang="en-US" b="1" kern="0" dirty="0">
                  <a:solidFill>
                    <a:sysClr val="windowText" lastClr="000000"/>
                  </a:solidFill>
                  <a:latin typeface="Tahoma" charset="0"/>
                  <a:ea typeface="ＭＳ Ｐゴシック" charset="-128"/>
                </a:rPr>
                <a:t>Fields</a:t>
              </a:r>
            </a:p>
          </p:txBody>
        </p:sp>
        <p:sp>
          <p:nvSpPr>
            <p:cNvPr id="28" name="AutoShape 18"/>
            <p:cNvSpPr>
              <a:spLocks noChangeArrowheads="1"/>
            </p:cNvSpPr>
            <p:nvPr/>
          </p:nvSpPr>
          <p:spPr bwMode="auto">
            <a:xfrm>
              <a:off x="1447800" y="3957489"/>
              <a:ext cx="1219200" cy="648519"/>
            </a:xfrm>
            <a:prstGeom prst="can">
              <a:avLst>
                <a:gd name="adj" fmla="val 25000"/>
              </a:avLst>
            </a:prstGeom>
            <a:solidFill>
              <a:srgbClr val="C0C0C0"/>
            </a:solidFill>
            <a:ln w="508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29" name="Rectangle 19"/>
            <p:cNvSpPr>
              <a:spLocks noChangeArrowheads="1"/>
            </p:cNvSpPr>
            <p:nvPr/>
          </p:nvSpPr>
          <p:spPr bwMode="auto">
            <a:xfrm>
              <a:off x="1600200" y="4129385"/>
              <a:ext cx="1066800" cy="3656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 kern="0" dirty="0">
                  <a:solidFill>
                    <a:sysClr val="windowText" lastClr="000000"/>
                  </a:solidFill>
                  <a:latin typeface="Tahoma" charset="0"/>
                  <a:ea typeface="ＭＳ Ｐゴシック" charset="-128"/>
                </a:rPr>
                <a:t>3DVAR</a:t>
              </a:r>
            </a:p>
          </p:txBody>
        </p:sp>
        <p:sp>
          <p:nvSpPr>
            <p:cNvPr id="30" name="AutoShape 20"/>
            <p:cNvSpPr>
              <a:spLocks noChangeArrowheads="1"/>
            </p:cNvSpPr>
            <p:nvPr/>
          </p:nvSpPr>
          <p:spPr bwMode="auto">
            <a:xfrm>
              <a:off x="1524000" y="4540375"/>
              <a:ext cx="1066800" cy="711026"/>
            </a:xfrm>
            <a:prstGeom prst="upArrowCallout">
              <a:avLst>
                <a:gd name="adj1" fmla="val 37500"/>
                <a:gd name="adj2" fmla="val 37500"/>
                <a:gd name="adj3" fmla="val 16667"/>
                <a:gd name="adj4" fmla="val 66667"/>
              </a:avLst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kern="0" dirty="0">
                  <a:solidFill>
                    <a:sysClr val="windowText" lastClr="000000"/>
                  </a:solidFill>
                  <a:latin typeface="Tahoma" charset="0"/>
                  <a:ea typeface="ＭＳ Ｐゴシック" charset="-128"/>
                </a:rPr>
                <a:t>Obs</a:t>
              </a:r>
            </a:p>
          </p:txBody>
        </p:sp>
        <p:sp>
          <p:nvSpPr>
            <p:cNvPr id="31" name="Line 22"/>
            <p:cNvSpPr>
              <a:spLocks noChangeShapeType="1"/>
            </p:cNvSpPr>
            <p:nvPr/>
          </p:nvSpPr>
          <p:spPr bwMode="auto">
            <a:xfrm>
              <a:off x="1981200" y="2840162"/>
              <a:ext cx="0" cy="1165771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>
                <a:defRPr/>
              </a:pPr>
              <a:endParaRPr lang="en-US" b="1" kern="0" dirty="0">
                <a:solidFill>
                  <a:sysClr val="windowText" lastClr="000000"/>
                </a:solidFill>
                <a:ea typeface="ＭＳ Ｐゴシック" charset="-128"/>
              </a:endParaRPr>
            </a:p>
          </p:txBody>
        </p:sp>
        <p:sp>
          <p:nvSpPr>
            <p:cNvPr id="32" name="Line 23"/>
            <p:cNvSpPr>
              <a:spLocks noChangeShapeType="1"/>
            </p:cNvSpPr>
            <p:nvPr/>
          </p:nvSpPr>
          <p:spPr bwMode="auto">
            <a:xfrm flipV="1">
              <a:off x="2133600" y="2840162"/>
              <a:ext cx="0" cy="1165771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>
                <a:defRPr/>
              </a:pPr>
              <a:endParaRPr lang="en-US" b="1" kern="0" dirty="0">
                <a:solidFill>
                  <a:sysClr val="windowText" lastClr="000000"/>
                </a:solidFill>
                <a:ea typeface="ＭＳ Ｐゴシック" charset="-128"/>
              </a:endParaRPr>
            </a:p>
          </p:txBody>
        </p:sp>
        <p:sp>
          <p:nvSpPr>
            <p:cNvPr id="33" name="AutoShape 24"/>
            <p:cNvSpPr>
              <a:spLocks noChangeArrowheads="1"/>
            </p:cNvSpPr>
            <p:nvPr/>
          </p:nvSpPr>
          <p:spPr bwMode="auto">
            <a:xfrm>
              <a:off x="2819400" y="3957489"/>
              <a:ext cx="1219200" cy="648519"/>
            </a:xfrm>
            <a:prstGeom prst="can">
              <a:avLst>
                <a:gd name="adj" fmla="val 25000"/>
              </a:avLst>
            </a:prstGeom>
            <a:solidFill>
              <a:srgbClr val="C0C0C0"/>
            </a:solidFill>
            <a:ln w="508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34" name="Rectangle 25"/>
            <p:cNvSpPr>
              <a:spLocks noChangeArrowheads="1"/>
            </p:cNvSpPr>
            <p:nvPr/>
          </p:nvSpPr>
          <p:spPr bwMode="auto">
            <a:xfrm>
              <a:off x="2971800" y="4126260"/>
              <a:ext cx="1066800" cy="3687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 kern="0" dirty="0">
                  <a:solidFill>
                    <a:sysClr val="windowText" lastClr="000000"/>
                  </a:solidFill>
                  <a:latin typeface="Tahoma" charset="0"/>
                  <a:ea typeface="ＭＳ Ｐゴシック" charset="-128"/>
                </a:rPr>
                <a:t>3DVAR</a:t>
              </a:r>
            </a:p>
          </p:txBody>
        </p:sp>
        <p:sp>
          <p:nvSpPr>
            <p:cNvPr id="35" name="AutoShape 26"/>
            <p:cNvSpPr>
              <a:spLocks noChangeArrowheads="1"/>
            </p:cNvSpPr>
            <p:nvPr/>
          </p:nvSpPr>
          <p:spPr bwMode="auto">
            <a:xfrm>
              <a:off x="2895600" y="4540375"/>
              <a:ext cx="1066800" cy="711026"/>
            </a:xfrm>
            <a:prstGeom prst="upArrowCallout">
              <a:avLst>
                <a:gd name="adj1" fmla="val 37500"/>
                <a:gd name="adj2" fmla="val 37500"/>
                <a:gd name="adj3" fmla="val 16667"/>
                <a:gd name="adj4" fmla="val 66667"/>
              </a:avLst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kern="0" dirty="0">
                  <a:solidFill>
                    <a:sysClr val="windowText" lastClr="000000"/>
                  </a:solidFill>
                  <a:latin typeface="Tahoma" charset="0"/>
                  <a:ea typeface="ＭＳ Ｐゴシック" charset="-128"/>
                </a:rPr>
                <a:t>Obs</a:t>
              </a:r>
            </a:p>
          </p:txBody>
        </p:sp>
        <p:sp>
          <p:nvSpPr>
            <p:cNvPr id="36" name="Line 28"/>
            <p:cNvSpPr>
              <a:spLocks noChangeShapeType="1"/>
            </p:cNvSpPr>
            <p:nvPr/>
          </p:nvSpPr>
          <p:spPr bwMode="auto">
            <a:xfrm>
              <a:off x="3367088" y="2846413"/>
              <a:ext cx="0" cy="1167333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>
                <a:defRPr/>
              </a:pPr>
              <a:endParaRPr lang="en-US" b="1" kern="0" dirty="0">
                <a:solidFill>
                  <a:sysClr val="windowText" lastClr="000000"/>
                </a:solidFill>
                <a:ea typeface="ＭＳ Ｐゴシック" charset="-128"/>
              </a:endParaRPr>
            </a:p>
          </p:txBody>
        </p:sp>
        <p:sp>
          <p:nvSpPr>
            <p:cNvPr id="37" name="Line 29"/>
            <p:cNvSpPr>
              <a:spLocks noChangeShapeType="1"/>
            </p:cNvSpPr>
            <p:nvPr/>
          </p:nvSpPr>
          <p:spPr bwMode="auto">
            <a:xfrm flipV="1">
              <a:off x="3519488" y="2846413"/>
              <a:ext cx="0" cy="1167333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>
                <a:defRPr/>
              </a:pPr>
              <a:endParaRPr lang="en-US" b="1" kern="0" dirty="0">
                <a:solidFill>
                  <a:sysClr val="windowText" lastClr="000000"/>
                </a:solidFill>
                <a:ea typeface="ＭＳ Ｐゴシック" charset="-128"/>
              </a:endParaRPr>
            </a:p>
          </p:txBody>
        </p:sp>
        <p:sp>
          <p:nvSpPr>
            <p:cNvPr id="38" name="Text Box 4"/>
            <p:cNvSpPr txBox="1">
              <a:spLocks noChangeArrowheads="1"/>
            </p:cNvSpPr>
            <p:nvPr/>
          </p:nvSpPr>
          <p:spPr bwMode="auto">
            <a:xfrm>
              <a:off x="879475" y="3074566"/>
              <a:ext cx="1100138" cy="915739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 kern="0" dirty="0">
                  <a:solidFill>
                    <a:srgbClr val="0000CC"/>
                  </a:solidFill>
                  <a:latin typeface="Tahoma" charset="0"/>
                  <a:ea typeface="ＭＳ Ｐゴシック" charset="-128"/>
                </a:rPr>
                <a:t>Back-</a:t>
              </a:r>
            </a:p>
            <a:p>
              <a:pPr>
                <a:defRPr/>
              </a:pPr>
              <a:r>
                <a:rPr lang="en-US" b="1" kern="0" dirty="0">
                  <a:solidFill>
                    <a:srgbClr val="0000CC"/>
                  </a:solidFill>
                  <a:latin typeface="Tahoma" charset="0"/>
                  <a:ea typeface="ＭＳ Ｐゴシック" charset="-128"/>
                </a:rPr>
                <a:t>ground</a:t>
              </a:r>
            </a:p>
            <a:p>
              <a:pPr>
                <a:defRPr/>
              </a:pPr>
              <a:r>
                <a:rPr lang="en-US" b="1" kern="0" dirty="0">
                  <a:solidFill>
                    <a:srgbClr val="0000CC"/>
                  </a:solidFill>
                  <a:latin typeface="Tahoma" charset="0"/>
                  <a:ea typeface="ＭＳ Ｐゴシック" charset="-128"/>
                </a:rPr>
                <a:t>Fields</a:t>
              </a:r>
            </a:p>
          </p:txBody>
        </p:sp>
      </p:grpSp>
      <p:sp>
        <p:nvSpPr>
          <p:cNvPr id="41" name="Rectangle 3"/>
          <p:cNvSpPr txBox="1">
            <a:spLocks noChangeArrowheads="1"/>
          </p:cNvSpPr>
          <p:nvPr/>
        </p:nvSpPr>
        <p:spPr bwMode="auto">
          <a:xfrm>
            <a:off x="48525" y="883560"/>
            <a:ext cx="4406900" cy="1676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395288" algn="l"/>
                <a:tab pos="687388" algn="l"/>
              </a:tabLs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tabLst>
                <a:tab pos="395288" algn="l"/>
                <a:tab pos="687388" algn="l"/>
              </a:tabLs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tabLst>
                <a:tab pos="395288" algn="l"/>
                <a:tab pos="687388" algn="l"/>
              </a:tabLs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tabLst>
                <a:tab pos="395288" algn="l"/>
                <a:tab pos="687388" algn="l"/>
              </a:tabLs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tabLst>
                <a:tab pos="395288" algn="l"/>
                <a:tab pos="687388" algn="l"/>
              </a:tabLs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95288" algn="l"/>
                <a:tab pos="687388" algn="l"/>
              </a:tabLs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95288" algn="l"/>
                <a:tab pos="687388" algn="l"/>
              </a:tabLs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95288" algn="l"/>
                <a:tab pos="687388" algn="l"/>
              </a:tabLs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95288" algn="l"/>
                <a:tab pos="687388" algn="l"/>
              </a:tabLst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ts val="2500"/>
              </a:lnSpc>
            </a:pPr>
            <a:r>
              <a:rPr lang="en-US" b="1" dirty="0">
                <a:solidFill>
                  <a:srgbClr val="FF0066"/>
                </a:solidFill>
                <a:cs typeface="Arial" charset="0"/>
              </a:rPr>
              <a:t>Partial cycle atmospheric fields – introduce GFS information </a:t>
            </a:r>
            <a:r>
              <a:rPr lang="en-US" b="1" dirty="0" smtClean="0">
                <a:solidFill>
                  <a:srgbClr val="FF0066"/>
                </a:solidFill>
                <a:cs typeface="Arial" charset="0"/>
              </a:rPr>
              <a:t>2x/day</a:t>
            </a:r>
          </a:p>
          <a:p>
            <a:pPr eaLnBrk="1" hangingPunct="1">
              <a:lnSpc>
                <a:spcPts val="2500"/>
              </a:lnSpc>
            </a:pPr>
            <a:r>
              <a:rPr lang="en-US" b="1" dirty="0" smtClean="0">
                <a:solidFill>
                  <a:srgbClr val="FF0066"/>
                </a:solidFill>
                <a:cs typeface="Arial" charset="0"/>
              </a:rPr>
              <a:t>Cycle hydrometeors</a:t>
            </a:r>
            <a:endParaRPr lang="en-US" b="1" dirty="0">
              <a:solidFill>
                <a:srgbClr val="FF0066"/>
              </a:solidFill>
              <a:cs typeface="Arial" charset="0"/>
            </a:endParaRPr>
          </a:p>
          <a:p>
            <a:pPr eaLnBrk="1" hangingPunct="1">
              <a:lnSpc>
                <a:spcPct val="50000"/>
              </a:lnSpc>
              <a:spcBef>
                <a:spcPts val="1200"/>
              </a:spcBef>
            </a:pPr>
            <a:r>
              <a:rPr lang="en-US" b="1" dirty="0">
                <a:solidFill>
                  <a:srgbClr val="990099"/>
                </a:solidFill>
                <a:cs typeface="Arial" charset="0"/>
              </a:rPr>
              <a:t>Fully cycle all land-sfc </a:t>
            </a:r>
            <a:r>
              <a:rPr lang="en-US" b="1" dirty="0" smtClean="0">
                <a:solidFill>
                  <a:srgbClr val="990099"/>
                </a:solidFill>
                <a:cs typeface="Arial" charset="0"/>
              </a:rPr>
              <a:t>fields</a:t>
            </a:r>
          </a:p>
          <a:p>
            <a:pPr eaLnBrk="1" hangingPunct="1">
              <a:lnSpc>
                <a:spcPct val="50000"/>
              </a:lnSpc>
              <a:spcBef>
                <a:spcPts val="1200"/>
              </a:spcBef>
            </a:pPr>
            <a:r>
              <a:rPr lang="en-US" b="1" dirty="0" smtClean="0">
                <a:solidFill>
                  <a:srgbClr val="990099"/>
                </a:solidFill>
                <a:cs typeface="Arial" charset="0"/>
              </a:rPr>
              <a:t>(soil temp, moisture, snow)</a:t>
            </a:r>
            <a:endParaRPr lang="en-US" b="1" dirty="0">
              <a:solidFill>
                <a:srgbClr val="990099"/>
              </a:solidFill>
              <a:cs typeface="Arial" charset="0"/>
            </a:endParaRPr>
          </a:p>
          <a:p>
            <a:pPr eaLnBrk="1" hangingPunct="1">
              <a:lnSpc>
                <a:spcPts val="3000"/>
              </a:lnSpc>
            </a:pPr>
            <a:endParaRPr lang="en-US" sz="2600" b="1" dirty="0">
              <a:solidFill>
                <a:srgbClr val="000000"/>
              </a:solidFill>
              <a:latin typeface="Comic Sans MS" charset="0"/>
              <a:cs typeface="Arial" charset="0"/>
            </a:endParaRPr>
          </a:p>
        </p:txBody>
      </p:sp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69764699"/>
              </p:ext>
            </p:extLst>
          </p:nvPr>
        </p:nvGraphicFramePr>
        <p:xfrm>
          <a:off x="4409507" y="700584"/>
          <a:ext cx="4688576" cy="60222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0097"/>
                <a:gridCol w="1788479"/>
              </a:tblGrid>
              <a:tr h="30709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Hourly Observations</a:t>
                      </a:r>
                    </a:p>
                  </a:txBody>
                  <a:tcPr marL="91430" marR="91430"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RAP</a:t>
                      </a:r>
                      <a:r>
                        <a:rPr lang="en-US" sz="1600" baseline="0" dirty="0" smtClean="0"/>
                        <a:t> 2013 N. Amer</a:t>
                      </a:r>
                      <a:endParaRPr lang="en-US" sz="1600" dirty="0"/>
                    </a:p>
                  </a:txBody>
                  <a:tcPr marL="91430" marR="91430" marT="45724" marB="45724"/>
                </a:tc>
              </a:tr>
              <a:tr h="307096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Rawinsonde (T,V,RH)</a:t>
                      </a:r>
                      <a:endParaRPr lang="en-US" sz="1600" dirty="0"/>
                    </a:p>
                  </a:txBody>
                  <a:tcPr marL="91430" marR="91430" marT="45724" marB="45724" anchor="ctr" anchorCtr="1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120</a:t>
                      </a:r>
                      <a:endParaRPr lang="en-US" sz="1600" dirty="0"/>
                    </a:p>
                  </a:txBody>
                  <a:tcPr marL="91430" marR="91430" marT="45724" marB="45724" anchor="ctr" anchorCtr="1"/>
                </a:tc>
              </a:tr>
              <a:tr h="530433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Profiler – NOAA Network (V)</a:t>
                      </a:r>
                      <a:endParaRPr lang="en-US" sz="1600" dirty="0"/>
                    </a:p>
                  </a:txBody>
                  <a:tcPr marL="91430" marR="91430" marT="45724" marB="45724" anchor="ctr" anchorCtr="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21</a:t>
                      </a:r>
                      <a:endParaRPr lang="en-US" sz="1600" dirty="0"/>
                    </a:p>
                  </a:txBody>
                  <a:tcPr marL="91430" marR="91430" marT="45724" marB="45724" anchor="ctr" anchorCtr="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07096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Profiler – 915 MHz</a:t>
                      </a:r>
                      <a:r>
                        <a:rPr lang="en-US" sz="1600" baseline="0" dirty="0" smtClean="0"/>
                        <a:t> (V, Tv)</a:t>
                      </a:r>
                      <a:endParaRPr lang="en-US" sz="1600" dirty="0"/>
                    </a:p>
                  </a:txBody>
                  <a:tcPr marL="91430" marR="91430" marT="45724" marB="45724" anchor="ctr" anchorCtr="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25</a:t>
                      </a:r>
                      <a:endParaRPr lang="en-US" sz="1600" dirty="0"/>
                    </a:p>
                  </a:txBody>
                  <a:tcPr marL="91430" marR="91430" marT="45724" marB="45724" anchor="ctr" anchorCtr="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07096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Radar – VAD (V)</a:t>
                      </a:r>
                      <a:endParaRPr lang="en-US" sz="1600" dirty="0"/>
                    </a:p>
                  </a:txBody>
                  <a:tcPr marL="91430" marR="91430" marT="45724" marB="45724"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125</a:t>
                      </a:r>
                      <a:endParaRPr lang="en-US" sz="1600" dirty="0"/>
                    </a:p>
                  </a:txBody>
                  <a:tcPr marL="91430" marR="91430" marT="45724" marB="45724"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07096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Radar reflectivity -</a:t>
                      </a:r>
                      <a:r>
                        <a:rPr lang="en-US" sz="1600" baseline="0" dirty="0" smtClean="0"/>
                        <a:t> CONUS</a:t>
                      </a:r>
                      <a:endParaRPr lang="en-US" sz="1600" dirty="0"/>
                    </a:p>
                  </a:txBody>
                  <a:tcPr marL="91430" marR="91430" marT="45724" marB="45724"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1km</a:t>
                      </a:r>
                      <a:endParaRPr lang="en-US" sz="1600" dirty="0"/>
                    </a:p>
                  </a:txBody>
                  <a:tcPr marL="91430" marR="91430" marT="45724" marB="45724"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444976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Lightning (proxy reflectivity)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30" marR="91430" marT="45724" marB="45724"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NLDN, GLD360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30" marR="91430" marT="45724" marB="45724"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07096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Aircraft (V,T)</a:t>
                      </a:r>
                      <a:endParaRPr lang="en-US" sz="1600" dirty="0"/>
                    </a:p>
                  </a:txBody>
                  <a:tcPr marL="91430" marR="91430" marT="45724" marB="45724" anchor="ctr" anchorCtr="1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2-15K</a:t>
                      </a:r>
                      <a:endParaRPr lang="en-US" sz="1600" dirty="0"/>
                    </a:p>
                  </a:txBody>
                  <a:tcPr marL="91430" marR="91430" marT="45724" marB="45724" anchor="ctr" anchorCtr="1">
                    <a:solidFill>
                      <a:srgbClr val="CCFFCC"/>
                    </a:solidFill>
                  </a:tcPr>
                </a:tc>
              </a:tr>
              <a:tr h="307096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Aircraft - WVSS (RH)</a:t>
                      </a:r>
                      <a:endParaRPr lang="en-US" sz="1600" dirty="0"/>
                    </a:p>
                  </a:txBody>
                  <a:tcPr marL="91430" marR="91430" marT="45724" marB="45724" anchor="ctr" anchorCtr="1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0-80</a:t>
                      </a:r>
                      <a:r>
                        <a:rPr lang="en-US" sz="1600" baseline="0" dirty="0" smtClean="0"/>
                        <a:t>0</a:t>
                      </a:r>
                      <a:endParaRPr lang="en-US" sz="1600" dirty="0"/>
                    </a:p>
                  </a:txBody>
                  <a:tcPr marL="91430" marR="91430" marT="45724" marB="45724" anchor="ctr" anchorCtr="1">
                    <a:solidFill>
                      <a:srgbClr val="CCFFCC"/>
                    </a:solidFill>
                  </a:tcPr>
                </a:tc>
              </a:tr>
              <a:tr h="530433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Surface/METAR </a:t>
                      </a:r>
                    </a:p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(T,Td,V,ps,cloud,</a:t>
                      </a:r>
                      <a:r>
                        <a:rPr lang="en-US" sz="1600" baseline="0" dirty="0" smtClean="0"/>
                        <a:t> vis, wx)</a:t>
                      </a:r>
                      <a:endParaRPr lang="en-US" sz="1600" dirty="0"/>
                    </a:p>
                  </a:txBody>
                  <a:tcPr marL="91430" marR="91430" marT="45724" marB="45724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2200- 2500</a:t>
                      </a:r>
                      <a:endParaRPr lang="en-US" sz="1600" dirty="0"/>
                    </a:p>
                  </a:txBody>
                  <a:tcPr marL="91430" marR="91430" marT="45724" marB="45724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07096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Buoys/ships (V, ps)</a:t>
                      </a:r>
                      <a:endParaRPr lang="en-US" sz="1600" dirty="0"/>
                    </a:p>
                  </a:txBody>
                  <a:tcPr marL="91430" marR="91430" marT="45724" marB="45724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200-400</a:t>
                      </a:r>
                      <a:endParaRPr lang="en-US" sz="1600" dirty="0"/>
                    </a:p>
                  </a:txBody>
                  <a:tcPr marL="91430" marR="91430" marT="45724" marB="45724" anchor="ctr" anchorCtr="1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07096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GOES AMVs (V)</a:t>
                      </a:r>
                      <a:endParaRPr lang="en-US" sz="1600" dirty="0"/>
                    </a:p>
                  </a:txBody>
                  <a:tcPr marL="91430" marR="91430" marT="45724" marB="45724" anchor="ctr" anchorCtr="1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2000- 4000</a:t>
                      </a:r>
                      <a:endParaRPr lang="en-US" sz="1600" dirty="0"/>
                    </a:p>
                  </a:txBody>
                  <a:tcPr marL="91430" marR="91430" marT="45724" marB="45724" anchor="ctr" anchorCtr="1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80404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AMSU/HIRS/MHS</a:t>
                      </a:r>
                      <a:r>
                        <a:rPr lang="en-US" sz="1600" baseline="0" dirty="0" smtClean="0"/>
                        <a:t> radiances</a:t>
                      </a:r>
                      <a:endParaRPr lang="en-US" sz="1600" dirty="0"/>
                    </a:p>
                  </a:txBody>
                  <a:tcPr marL="91430" marR="91430" marT="45724" marB="45724" anchor="ctr" anchorCtr="1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Used</a:t>
                      </a:r>
                      <a:endParaRPr lang="en-US" sz="1600" dirty="0"/>
                    </a:p>
                  </a:txBody>
                  <a:tcPr marL="91430" marR="91430" marT="45724" marB="45724" anchor="ctr" anchorCtr="1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99143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GOES cloud-top press/temp</a:t>
                      </a:r>
                      <a:endParaRPr lang="en-US" sz="1600" dirty="0"/>
                    </a:p>
                  </a:txBody>
                  <a:tcPr marL="91430" marR="91430" marT="45724" marB="45724" anchor="ctr" anchorCtr="1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13km</a:t>
                      </a:r>
                      <a:endParaRPr lang="en-US" sz="1600" dirty="0"/>
                    </a:p>
                  </a:txBody>
                  <a:tcPr marL="91430" marR="91430" marT="45724" marB="45724" anchor="ctr" anchorCtr="1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0709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GPS – </a:t>
                      </a:r>
                      <a:r>
                        <a:rPr lang="en-US" sz="1600" b="0" i="0" dirty="0" smtClean="0"/>
                        <a:t>Precipitable water</a:t>
                      </a:r>
                      <a:endParaRPr lang="en-US" sz="1600" b="0" i="0" dirty="0"/>
                    </a:p>
                  </a:txBody>
                  <a:tcPr marL="91430" marR="91430" marT="45724" marB="45724" anchor="ctr" anchorCtr="1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260</a:t>
                      </a:r>
                      <a:endParaRPr lang="en-US" sz="1600" dirty="0"/>
                    </a:p>
                  </a:txBody>
                  <a:tcPr marL="91430" marR="91430" marT="45724" marB="45724" anchor="ctr" anchorCtr="1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07096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WindSat scatterometer</a:t>
                      </a:r>
                      <a:endParaRPr lang="en-US" sz="1600" dirty="0"/>
                    </a:p>
                  </a:txBody>
                  <a:tcPr marL="91430" marR="91430" marT="45724" marB="45724" anchor="ctr" anchorCtr="1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2-10K</a:t>
                      </a:r>
                    </a:p>
                  </a:txBody>
                  <a:tcPr marL="91430" marR="91430" marT="45724" marB="45724" anchor="ctr" anchorCtr="1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2" name="Line 6"/>
          <p:cNvSpPr>
            <a:spLocks noChangeShapeType="1"/>
          </p:cNvSpPr>
          <p:nvPr/>
        </p:nvSpPr>
        <p:spPr bwMode="auto">
          <a:xfrm>
            <a:off x="1" y="883560"/>
            <a:ext cx="4276983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 flipH="1">
            <a:off x="4276984" y="0"/>
            <a:ext cx="0" cy="902894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635540" y="83130"/>
            <a:ext cx="4078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 Black" pitchFamily="34" charset="0"/>
              </a:rPr>
              <a:t>Observations Used</a:t>
            </a:r>
            <a:endParaRPr lang="en-US" sz="28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732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lcy_t6sfc_f10_13z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638" t="19342" r="39213" b="43342"/>
          <a:stretch/>
        </p:blipFill>
        <p:spPr>
          <a:xfrm>
            <a:off x="5064629" y="2667000"/>
            <a:ext cx="3774571" cy="3525914"/>
          </a:xfrm>
          <a:prstGeom prst="rect">
            <a:avLst/>
          </a:prstGeom>
          <a:ln w="25400">
            <a:solidFill>
              <a:schemeClr val="tx1"/>
            </a:solidFill>
          </a:ln>
          <a:scene3d>
            <a:camera prst="obliqueTopLeft">
              <a:rot lat="3240000" lon="0" rev="0"/>
            </a:camera>
            <a:lightRig rig="threePt" dir="t"/>
          </a:scene3d>
        </p:spPr>
      </p:pic>
      <p:sp>
        <p:nvSpPr>
          <p:cNvPr id="27" name="Can 26"/>
          <p:cNvSpPr/>
          <p:nvPr/>
        </p:nvSpPr>
        <p:spPr>
          <a:xfrm>
            <a:off x="6400800" y="3733800"/>
            <a:ext cx="381000" cy="914400"/>
          </a:xfrm>
          <a:prstGeom prst="can">
            <a:avLst/>
          </a:prstGeom>
          <a:solidFill>
            <a:schemeClr val="tx2">
              <a:lumMod val="40000"/>
              <a:lumOff val="60000"/>
              <a:alpha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 descr="hlcy_t6sfc_f11_12z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638" t="19341" r="39213" b="43342"/>
          <a:stretch/>
        </p:blipFill>
        <p:spPr>
          <a:xfrm>
            <a:off x="5064629" y="1512968"/>
            <a:ext cx="3774571" cy="3526009"/>
          </a:xfrm>
          <a:prstGeom prst="rect">
            <a:avLst/>
          </a:prstGeom>
          <a:ln w="25400">
            <a:solidFill>
              <a:schemeClr val="tx1"/>
            </a:solidFill>
          </a:ln>
          <a:scene3d>
            <a:camera prst="obliqueTopLeft">
              <a:rot lat="3240000" lon="0" rev="0"/>
            </a:camera>
            <a:lightRig rig="threePt" dir="t"/>
          </a:scene3d>
        </p:spPr>
      </p:pic>
      <p:sp>
        <p:nvSpPr>
          <p:cNvPr id="28" name="Can 27"/>
          <p:cNvSpPr/>
          <p:nvPr/>
        </p:nvSpPr>
        <p:spPr>
          <a:xfrm>
            <a:off x="6400800" y="2524282"/>
            <a:ext cx="381000" cy="914400"/>
          </a:xfrm>
          <a:prstGeom prst="can">
            <a:avLst/>
          </a:prstGeom>
          <a:solidFill>
            <a:schemeClr val="tx2">
              <a:lumMod val="40000"/>
              <a:lumOff val="60000"/>
              <a:alpha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Picture 6" descr="hlcy_t6sfc_f09_13z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638" t="19341" r="39213" b="43342"/>
          <a:stretch/>
        </p:blipFill>
        <p:spPr>
          <a:xfrm>
            <a:off x="392486" y="2732073"/>
            <a:ext cx="3774571" cy="3526009"/>
          </a:xfrm>
          <a:prstGeom prst="rect">
            <a:avLst/>
          </a:prstGeom>
          <a:ln w="25400">
            <a:solidFill>
              <a:schemeClr val="tx1"/>
            </a:solidFill>
          </a:ln>
          <a:scene3d>
            <a:camera prst="obliqueTopLeft">
              <a:rot lat="3360000" lon="0" rev="0"/>
            </a:camera>
            <a:lightRig rig="threePt" dir="t"/>
          </a:scene3d>
        </p:spPr>
      </p:pic>
      <p:sp>
        <p:nvSpPr>
          <p:cNvPr id="26" name="Can 25"/>
          <p:cNvSpPr/>
          <p:nvPr/>
        </p:nvSpPr>
        <p:spPr>
          <a:xfrm>
            <a:off x="1752600" y="3722673"/>
            <a:ext cx="381000" cy="914400"/>
          </a:xfrm>
          <a:prstGeom prst="can">
            <a:avLst/>
          </a:prstGeom>
          <a:solidFill>
            <a:schemeClr val="tx2">
              <a:lumMod val="40000"/>
              <a:lumOff val="60000"/>
              <a:alpha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5" descr="hlcy_t6sfc_f10_12z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638" t="19341" r="39213" b="43342"/>
          <a:stretch/>
        </p:blipFill>
        <p:spPr>
          <a:xfrm>
            <a:off x="384049" y="1492064"/>
            <a:ext cx="3774571" cy="3526009"/>
          </a:xfrm>
          <a:prstGeom prst="rect">
            <a:avLst/>
          </a:prstGeom>
          <a:ln w="25400">
            <a:solidFill>
              <a:schemeClr val="tx1"/>
            </a:solidFill>
          </a:ln>
          <a:scene3d>
            <a:camera prst="obliqueTopLeft">
              <a:rot lat="3240000" lon="0" rev="0"/>
            </a:camera>
            <a:lightRig rig="threePt" dir="t"/>
          </a:scene3d>
        </p:spPr>
      </p:pic>
      <p:sp>
        <p:nvSpPr>
          <p:cNvPr id="25" name="Can 24"/>
          <p:cNvSpPr/>
          <p:nvPr/>
        </p:nvSpPr>
        <p:spPr>
          <a:xfrm>
            <a:off x="1752600" y="2503473"/>
            <a:ext cx="381000" cy="914400"/>
          </a:xfrm>
          <a:prstGeom prst="can">
            <a:avLst/>
          </a:prstGeom>
          <a:solidFill>
            <a:schemeClr val="tx2">
              <a:lumMod val="40000"/>
              <a:lumOff val="60000"/>
              <a:alpha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4" descr="hlcy_t6sfc_f11_11z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604" t="19348" r="39251" b="43339"/>
          <a:stretch/>
        </p:blipFill>
        <p:spPr>
          <a:xfrm>
            <a:off x="381001" y="304800"/>
            <a:ext cx="3774221" cy="3525630"/>
          </a:xfrm>
          <a:prstGeom prst="rect">
            <a:avLst/>
          </a:prstGeom>
          <a:ln w="25400">
            <a:solidFill>
              <a:schemeClr val="tx1"/>
            </a:solidFill>
          </a:ln>
          <a:scene3d>
            <a:camera prst="obliqueTopLeft">
              <a:rot lat="3240000" lon="0" rev="0"/>
            </a:camera>
            <a:lightRig rig="threePt" dir="t"/>
          </a:scene3d>
        </p:spPr>
      </p:pic>
      <p:sp>
        <p:nvSpPr>
          <p:cNvPr id="19" name="Can 18"/>
          <p:cNvSpPr/>
          <p:nvPr/>
        </p:nvSpPr>
        <p:spPr>
          <a:xfrm>
            <a:off x="1752600" y="1371600"/>
            <a:ext cx="381000" cy="838200"/>
          </a:xfrm>
          <a:prstGeom prst="can">
            <a:avLst/>
          </a:prstGeom>
          <a:solidFill>
            <a:schemeClr val="tx2">
              <a:lumMod val="40000"/>
              <a:lumOff val="60000"/>
              <a:alpha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 descr="hlcy_t6sfc_f12_11z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638" t="19342" r="39213" b="43342"/>
          <a:stretch/>
        </p:blipFill>
        <p:spPr>
          <a:xfrm>
            <a:off x="5064629" y="304895"/>
            <a:ext cx="3774571" cy="3525914"/>
          </a:xfrm>
          <a:prstGeom prst="rect">
            <a:avLst/>
          </a:prstGeom>
          <a:ln w="25400">
            <a:solidFill>
              <a:schemeClr val="tx1"/>
            </a:solidFill>
          </a:ln>
          <a:scene3d>
            <a:camera prst="obliqueTopLeft">
              <a:rot lat="3240000" lon="0" rev="0"/>
            </a:camera>
            <a:lightRig rig="threePt" dir="t"/>
          </a:scene3d>
        </p:spPr>
      </p:pic>
      <p:sp>
        <p:nvSpPr>
          <p:cNvPr id="29" name="Can 28"/>
          <p:cNvSpPr/>
          <p:nvPr/>
        </p:nvSpPr>
        <p:spPr>
          <a:xfrm>
            <a:off x="6400800" y="1371600"/>
            <a:ext cx="381000" cy="838200"/>
          </a:xfrm>
          <a:prstGeom prst="can">
            <a:avLst/>
          </a:prstGeom>
          <a:solidFill>
            <a:schemeClr val="tx2">
              <a:lumMod val="40000"/>
              <a:lumOff val="60000"/>
              <a:alpha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49176" y="1225346"/>
            <a:ext cx="1531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10-11 hr fcst</a:t>
            </a:r>
            <a:endParaRPr lang="en-US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749176" y="2717815"/>
            <a:ext cx="154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09-10 hr fcst</a:t>
            </a:r>
            <a:endParaRPr lang="en-US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749176" y="3925073"/>
            <a:ext cx="154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08-09 hr fcst</a:t>
            </a:r>
            <a:endParaRPr lang="en-US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567791" y="1231105"/>
            <a:ext cx="1531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11-12 hr fcst</a:t>
            </a:r>
            <a:endParaRPr lang="en-US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567791" y="2723574"/>
            <a:ext cx="1531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10-11 hr fcst</a:t>
            </a:r>
            <a:endParaRPr lang="en-US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567791" y="3930832"/>
            <a:ext cx="154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09-10 hr fcst</a:t>
            </a:r>
            <a:endParaRPr lang="en-US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81001" y="762000"/>
            <a:ext cx="410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Forecasts valid 21-22z 27 April 2011</a:t>
            </a:r>
            <a:endParaRPr lang="en-US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064629" y="762000"/>
            <a:ext cx="410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Forecasts valid 22-23z 27 April 2011</a:t>
            </a:r>
            <a:endParaRPr lang="en-US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39" name="Picture 38" descr="HCPF2011042713000900.bin.spc.zoom.000001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953" t="35999" r="8424" b="12003"/>
          <a:stretch/>
        </p:blipFill>
        <p:spPr>
          <a:xfrm>
            <a:off x="2639568" y="4267200"/>
            <a:ext cx="3456432" cy="3566160"/>
          </a:xfrm>
          <a:prstGeom prst="rect">
            <a:avLst/>
          </a:prstGeom>
          <a:ln w="25400">
            <a:solidFill>
              <a:schemeClr val="tx1"/>
            </a:solidFill>
          </a:ln>
          <a:scene3d>
            <a:camera prst="obliqueTopLeft">
              <a:rot lat="3240000" lon="0" rev="0"/>
            </a:camera>
            <a:lightRig rig="threePt" dir="t"/>
          </a:scene3d>
        </p:spPr>
      </p:pic>
      <p:pic>
        <p:nvPicPr>
          <p:cNvPr id="53" name="Picture 52" descr="Probkey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600" y="6172200"/>
            <a:ext cx="3911600" cy="400050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76200" y="5288340"/>
            <a:ext cx="280136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All six forecasts</a:t>
            </a:r>
          </a:p>
          <a:p>
            <a:r>
              <a:rPr lang="en-US" sz="2400" b="1" dirty="0" smtClean="0">
                <a:solidFill>
                  <a:prstClr val="black"/>
                </a:solidFill>
              </a:rPr>
              <a:t>combined to form</a:t>
            </a:r>
          </a:p>
          <a:p>
            <a:r>
              <a:rPr lang="en-US" sz="2400" b="1" dirty="0">
                <a:solidFill>
                  <a:prstClr val="black"/>
                </a:solidFill>
              </a:rPr>
              <a:t>p</a:t>
            </a:r>
            <a:r>
              <a:rPr lang="en-US" sz="2400" b="1" dirty="0" smtClean="0">
                <a:solidFill>
                  <a:prstClr val="black"/>
                </a:solidFill>
              </a:rPr>
              <a:t>robabilities valid</a:t>
            </a:r>
          </a:p>
          <a:p>
            <a:r>
              <a:rPr lang="en-US" sz="2400" b="1" dirty="0" smtClean="0">
                <a:solidFill>
                  <a:prstClr val="black"/>
                </a:solidFill>
              </a:rPr>
              <a:t>22z 27 April 2011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37519" y="1843092"/>
            <a:ext cx="1685302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white"/>
                </a:solidFill>
                <a:latin typeface="Arial"/>
                <a:cs typeface="Arial"/>
              </a:rPr>
              <a:t>HRRR 11z Init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737519" y="3233207"/>
            <a:ext cx="1698038" cy="369332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HRRR </a:t>
            </a:r>
            <a:r>
              <a:rPr lang="en-US" b="1" dirty="0" smtClean="0">
                <a:solidFill>
                  <a:srgbClr val="FFFFFF"/>
                </a:solidFill>
                <a:latin typeface="Arial"/>
                <a:cs typeface="Arial"/>
              </a:rPr>
              <a:t>12z </a:t>
            </a: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Init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737519" y="4452407"/>
            <a:ext cx="1698038" cy="369332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HRRR </a:t>
            </a:r>
            <a:r>
              <a:rPr lang="en-US" b="1" dirty="0" smtClean="0">
                <a:solidFill>
                  <a:srgbClr val="FFFFFF"/>
                </a:solidFill>
                <a:latin typeface="Arial"/>
                <a:cs typeface="Arial"/>
              </a:rPr>
              <a:t>13z </a:t>
            </a: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Init</a:t>
            </a:r>
          </a:p>
        </p:txBody>
      </p:sp>
      <p:pic>
        <p:nvPicPr>
          <p:cNvPr id="40" name="Picture 4" descr="Juice_drop"/>
          <p:cNvPicPr>
            <a:picLocks noChangeAspect="1" noChangeArrowheads="1"/>
          </p:cNvPicPr>
          <p:nvPr/>
        </p:nvPicPr>
        <p:blipFill>
          <a:blip r:embed="rId10" cstate="print"/>
          <a:srcRect l="2000" r="27000" b="88000"/>
          <a:stretch>
            <a:fillRect/>
          </a:stretch>
        </p:blipFill>
        <p:spPr bwMode="auto">
          <a:xfrm>
            <a:off x="0" y="0"/>
            <a:ext cx="915181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5" descr="Juice_drop"/>
          <p:cNvPicPr>
            <a:picLocks noChangeAspect="1" noChangeArrowheads="1"/>
          </p:cNvPicPr>
          <p:nvPr/>
        </p:nvPicPr>
        <p:blipFill>
          <a:blip r:embed="rId11" cstate="print"/>
          <a:srcRect r="29178" b="1334"/>
          <a:stretch>
            <a:fillRect/>
          </a:stretch>
        </p:blipFill>
        <p:spPr bwMode="auto">
          <a:xfrm>
            <a:off x="1" y="1"/>
            <a:ext cx="770950" cy="76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Rectangle 14"/>
          <p:cNvSpPr>
            <a:spLocks noChangeArrowheads="1"/>
          </p:cNvSpPr>
          <p:nvPr/>
        </p:nvSpPr>
        <p:spPr bwMode="auto">
          <a:xfrm>
            <a:off x="304800" y="0"/>
            <a:ext cx="8610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000" b="1" dirty="0" smtClean="0">
                <a:solidFill>
                  <a:srgbClr val="003399"/>
                </a:solidFill>
                <a:latin typeface="Arial Black" pitchFamily="34" charset="0"/>
              </a:rPr>
              <a:t>Time-lagged Ensemble</a:t>
            </a:r>
            <a:endParaRPr lang="en-US" sz="4000" b="1" dirty="0">
              <a:solidFill>
                <a:srgbClr val="003399"/>
              </a:solidFill>
              <a:latin typeface="Arial Black" pitchFamily="34" charset="0"/>
            </a:endParaRPr>
          </a:p>
        </p:txBody>
      </p:sp>
      <p:sp>
        <p:nvSpPr>
          <p:cNvPr id="43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00800" y="5257800"/>
            <a:ext cx="23293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Spatial radius 45 km</a:t>
            </a:r>
          </a:p>
          <a:p>
            <a:r>
              <a:rPr lang="en-US" b="1" dirty="0" smtClean="0">
                <a:solidFill>
                  <a:prstClr val="black"/>
                </a:solidFill>
              </a:rPr>
              <a:t>Time radius 1 hr</a:t>
            </a:r>
          </a:p>
          <a:p>
            <a:r>
              <a:rPr lang="en-US" b="1" dirty="0" smtClean="0">
                <a:solidFill>
                  <a:prstClr val="black"/>
                </a:solidFill>
              </a:rPr>
              <a:t>UH threshold 25 m</a:t>
            </a:r>
            <a:r>
              <a:rPr lang="en-US" b="1" baseline="30000" dirty="0" smtClean="0">
                <a:solidFill>
                  <a:prstClr val="black"/>
                </a:solidFill>
              </a:rPr>
              <a:t>2</a:t>
            </a:r>
            <a:r>
              <a:rPr lang="en-US" b="1" dirty="0" smtClean="0">
                <a:solidFill>
                  <a:prstClr val="black"/>
                </a:solidFill>
              </a:rPr>
              <a:t>/s</a:t>
            </a:r>
            <a:r>
              <a:rPr lang="en-US" b="1" baseline="30000" dirty="0" smtClean="0">
                <a:solidFill>
                  <a:prstClr val="black"/>
                </a:solidFill>
              </a:rPr>
              <a:t>2</a:t>
            </a:r>
            <a:endParaRPr lang="en-US" b="1" baseline="30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1419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REF_45.060001-85.25000037.060001_5_0_0_none_2013082816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810" y="2638533"/>
            <a:ext cx="4572000" cy="361188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50865" y="2945203"/>
            <a:ext cx="350479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Obs</a:t>
            </a:r>
            <a:r>
              <a:rPr lang="en-US" dirty="0">
                <a:solidFill>
                  <a:prstClr val="white"/>
                </a:solidFill>
                <a:latin typeface="Arial Black"/>
                <a:cs typeface="Arial Black"/>
              </a:rPr>
              <a:t> </a:t>
            </a:r>
            <a:r>
              <a:rPr lang="en-US" dirty="0" smtClean="0">
                <a:solidFill>
                  <a:prstClr val="white"/>
                </a:solidFill>
                <a:latin typeface="Arial Black"/>
                <a:cs typeface="Arial Black"/>
              </a:rPr>
              <a:t>valid 16z 28 Aug 2013</a:t>
            </a:r>
            <a:endParaRPr lang="en-US" dirty="0">
              <a:solidFill>
                <a:prstClr val="white"/>
              </a:solidFill>
              <a:latin typeface="Arial Black"/>
              <a:cs typeface="Arial Black"/>
            </a:endParaRPr>
          </a:p>
        </p:txBody>
      </p:sp>
      <p:pic>
        <p:nvPicPr>
          <p:cNvPr id="4" name="Picture 3" descr="hcpf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2" y="2638533"/>
            <a:ext cx="4693920" cy="3642360"/>
          </a:xfrm>
          <a:prstGeom prst="rect">
            <a:avLst/>
          </a:prstGeom>
        </p:spPr>
      </p:pic>
      <p:pic>
        <p:nvPicPr>
          <p:cNvPr id="14" name="Picture 4" descr="Juice_drop"/>
          <p:cNvPicPr>
            <a:picLocks noChangeAspect="1" noChangeArrowheads="1"/>
          </p:cNvPicPr>
          <p:nvPr/>
        </p:nvPicPr>
        <p:blipFill>
          <a:blip r:embed="rId5" cstate="print"/>
          <a:srcRect l="2000" r="27000" b="88000"/>
          <a:stretch>
            <a:fillRect/>
          </a:stretch>
        </p:blipFill>
        <p:spPr bwMode="auto">
          <a:xfrm>
            <a:off x="0" y="0"/>
            <a:ext cx="915181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 descr="Juice_drop"/>
          <p:cNvPicPr>
            <a:picLocks noChangeAspect="1" noChangeArrowheads="1"/>
          </p:cNvPicPr>
          <p:nvPr/>
        </p:nvPicPr>
        <p:blipFill>
          <a:blip r:embed="rId6" cstate="print"/>
          <a:srcRect r="29178" b="1334"/>
          <a:stretch>
            <a:fillRect/>
          </a:stretch>
        </p:blipFill>
        <p:spPr bwMode="auto">
          <a:xfrm>
            <a:off x="1" y="1"/>
            <a:ext cx="770950" cy="76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304800" y="0"/>
            <a:ext cx="8610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000" b="1" dirty="0" smtClean="0">
                <a:solidFill>
                  <a:srgbClr val="003399"/>
                </a:solidFill>
                <a:latin typeface="Arial Black" pitchFamily="34" charset="0"/>
              </a:rPr>
              <a:t>HRRR Conv Prob Fcst (HCPF)</a:t>
            </a:r>
            <a:endParaRPr lang="en-US" sz="4000" b="1" dirty="0">
              <a:solidFill>
                <a:srgbClr val="003399"/>
              </a:solidFill>
              <a:latin typeface="Arial Black" pitchFamily="34" charset="0"/>
            </a:endParaRPr>
          </a:p>
        </p:txBody>
      </p:sp>
      <p:sp>
        <p:nvSpPr>
          <p:cNvPr id="17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0972" y="994610"/>
            <a:ext cx="8451582" cy="1477328"/>
          </a:xfrm>
          <a:prstGeom prst="rect">
            <a:avLst/>
          </a:prstGeom>
          <a:solidFill>
            <a:srgbClr val="FFFF00"/>
          </a:solidFill>
          <a:ln w="508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Arial Black"/>
                <a:cs typeface="Arial Black"/>
              </a:rPr>
              <a:t>Probabilities slowly evolve providing identifiable run-to-run trends</a:t>
            </a:r>
          </a:p>
          <a:p>
            <a:endParaRPr lang="en-US" dirty="0" smtClean="0">
              <a:solidFill>
                <a:prstClr val="black"/>
              </a:solidFill>
              <a:latin typeface="Arial Black"/>
              <a:cs typeface="Arial Black"/>
            </a:endParaRPr>
          </a:p>
          <a:p>
            <a:r>
              <a:rPr lang="en-US" dirty="0" smtClean="0">
                <a:solidFill>
                  <a:prstClr val="black"/>
                </a:solidFill>
                <a:latin typeface="Arial Black"/>
                <a:cs typeface="Arial Black"/>
              </a:rPr>
              <a:t>Convective structure (permeability etc…) still accessible</a:t>
            </a:r>
          </a:p>
          <a:p>
            <a:endParaRPr lang="en-US" dirty="0">
              <a:solidFill>
                <a:prstClr val="black"/>
              </a:solidFill>
              <a:latin typeface="Arial Black"/>
              <a:cs typeface="Arial Black"/>
            </a:endParaRPr>
          </a:p>
          <a:p>
            <a:r>
              <a:rPr lang="en-US" dirty="0" smtClean="0">
                <a:solidFill>
                  <a:prstClr val="black"/>
                </a:solidFill>
                <a:latin typeface="Arial Black"/>
                <a:cs typeface="Arial Black"/>
              </a:rPr>
              <a:t>Distributed in GRIB2 to AWC starting in August 2013</a:t>
            </a:r>
          </a:p>
        </p:txBody>
      </p:sp>
      <p:pic>
        <p:nvPicPr>
          <p:cNvPr id="26" name="Picture 4" descr="Juice_dro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8999" b="88000"/>
          <a:stretch>
            <a:fillRect/>
          </a:stretch>
        </p:blipFill>
        <p:spPr bwMode="auto">
          <a:xfrm>
            <a:off x="-7938" y="6400800"/>
            <a:ext cx="9151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Slide Number Placeholder 11"/>
          <p:cNvSpPr>
            <a:spLocks noGrp="1"/>
          </p:cNvSpPr>
          <p:nvPr>
            <p:ph type="sldNum" sz="quarter" idx="12"/>
          </p:nvPr>
        </p:nvSpPr>
        <p:spPr bwMode="auto">
          <a:xfrm>
            <a:off x="8534400" y="6457950"/>
            <a:ext cx="533400" cy="40005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5EB804A-92BA-744E-B188-5A6347A8EBA8}" type="slidenum">
              <a:rPr lang="en-US" sz="1600" b="1">
                <a:solidFill>
                  <a:srgbClr val="003399"/>
                </a:solidFill>
                <a:latin typeface="Calibri" charset="0"/>
              </a:rPr>
              <a:pPr eaLnBrk="1" hangingPunct="1"/>
              <a:t>41</a:t>
            </a:fld>
            <a:endParaRPr lang="en-US" sz="1600" b="1" dirty="0">
              <a:solidFill>
                <a:srgbClr val="003399"/>
              </a:solidFill>
              <a:latin typeface="Calibri" charset="0"/>
            </a:endParaRPr>
          </a:p>
        </p:txBody>
      </p:sp>
      <p:sp>
        <p:nvSpPr>
          <p:cNvPr id="28" name="Rectangle 9"/>
          <p:cNvSpPr>
            <a:spLocks/>
          </p:cNvSpPr>
          <p:nvPr/>
        </p:nvSpPr>
        <p:spPr bwMode="auto">
          <a:xfrm>
            <a:off x="76200" y="64008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003399"/>
                </a:solidFill>
              </a:rPr>
              <a:t>NCEP Production Suite Review</a:t>
            </a:r>
          </a:p>
        </p:txBody>
      </p:sp>
      <p:sp>
        <p:nvSpPr>
          <p:cNvPr id="29" name="Rectangle 9"/>
          <p:cNvSpPr>
            <a:spLocks/>
          </p:cNvSpPr>
          <p:nvPr/>
        </p:nvSpPr>
        <p:spPr bwMode="auto">
          <a:xfrm>
            <a:off x="6172200" y="6400800"/>
            <a:ext cx="2438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pPr algn="r"/>
            <a:r>
              <a:rPr lang="en-US" sz="2000" b="1" i="1" dirty="0" smtClean="0">
                <a:solidFill>
                  <a:srgbClr val="003399"/>
                </a:solidFill>
              </a:rPr>
              <a:t>3-4 </a:t>
            </a:r>
            <a:r>
              <a:rPr lang="en-US" sz="2000" b="1" i="1" dirty="0">
                <a:solidFill>
                  <a:srgbClr val="003399"/>
                </a:solidFill>
              </a:rPr>
              <a:t>December </a:t>
            </a:r>
            <a:r>
              <a:rPr lang="en-US" sz="2000" b="1" i="1" dirty="0" smtClean="0">
                <a:solidFill>
                  <a:srgbClr val="003399"/>
                </a:solidFill>
              </a:rPr>
              <a:t>2013</a:t>
            </a:r>
            <a:endParaRPr lang="en-US" sz="2000" b="1" i="1" dirty="0">
              <a:solidFill>
                <a:srgbClr val="003399"/>
              </a:solidFill>
            </a:endParaRPr>
          </a:p>
        </p:txBody>
      </p:sp>
      <p:sp>
        <p:nvSpPr>
          <p:cNvPr id="30" name="Rectangle 73"/>
          <p:cNvSpPr>
            <a:spLocks/>
          </p:cNvSpPr>
          <p:nvPr/>
        </p:nvSpPr>
        <p:spPr bwMode="auto">
          <a:xfrm>
            <a:off x="3810000" y="6400800"/>
            <a:ext cx="2514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C00000"/>
                </a:solidFill>
              </a:rPr>
              <a:t>Rapid Refresh / HRRR</a:t>
            </a:r>
          </a:p>
        </p:txBody>
      </p:sp>
      <p:sp>
        <p:nvSpPr>
          <p:cNvPr id="31" name="Oval 30"/>
          <p:cNvSpPr/>
          <p:nvPr/>
        </p:nvSpPr>
        <p:spPr>
          <a:xfrm>
            <a:off x="6327775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3581400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5679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eliabilityProbs8hrskillremov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923" y="3605784"/>
            <a:ext cx="2876804" cy="2795016"/>
          </a:xfrm>
          <a:prstGeom prst="rect">
            <a:avLst/>
          </a:prstGeom>
        </p:spPr>
      </p:pic>
      <p:pic>
        <p:nvPicPr>
          <p:cNvPr id="7" name="Picture 6" descr="ReliabilityProbs6hrskillremov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821" y="3605784"/>
            <a:ext cx="2876804" cy="2795016"/>
          </a:xfrm>
          <a:prstGeom prst="rect">
            <a:avLst/>
          </a:prstGeom>
        </p:spPr>
      </p:pic>
      <p:pic>
        <p:nvPicPr>
          <p:cNvPr id="6" name="Picture 5" descr="ReliabilityProbs4hrskillremov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95236"/>
            <a:ext cx="2876804" cy="2795016"/>
          </a:xfrm>
          <a:prstGeom prst="rect">
            <a:avLst/>
          </a:prstGeom>
        </p:spPr>
      </p:pic>
      <p:pic>
        <p:nvPicPr>
          <p:cNvPr id="5" name="Picture 4" descr="ReliabilityProbs6hrCSI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931612"/>
            <a:ext cx="2568575" cy="2530475"/>
          </a:xfrm>
          <a:prstGeom prst="rect">
            <a:avLst/>
          </a:prstGeom>
        </p:spPr>
      </p:pic>
      <p:pic>
        <p:nvPicPr>
          <p:cNvPr id="14" name="Picture 4" descr="Juice_drop"/>
          <p:cNvPicPr>
            <a:picLocks noChangeAspect="1" noChangeArrowheads="1"/>
          </p:cNvPicPr>
          <p:nvPr/>
        </p:nvPicPr>
        <p:blipFill>
          <a:blip r:embed="rId7" cstate="print"/>
          <a:srcRect l="2000" r="27000" b="88000"/>
          <a:stretch>
            <a:fillRect/>
          </a:stretch>
        </p:blipFill>
        <p:spPr bwMode="auto">
          <a:xfrm>
            <a:off x="0" y="0"/>
            <a:ext cx="915181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 descr="Juice_drop"/>
          <p:cNvPicPr>
            <a:picLocks noChangeAspect="1" noChangeArrowheads="1"/>
          </p:cNvPicPr>
          <p:nvPr/>
        </p:nvPicPr>
        <p:blipFill>
          <a:blip r:embed="rId8" cstate="print"/>
          <a:srcRect r="29178" b="1334"/>
          <a:stretch>
            <a:fillRect/>
          </a:stretch>
        </p:blipFill>
        <p:spPr bwMode="auto">
          <a:xfrm>
            <a:off x="1" y="1"/>
            <a:ext cx="770950" cy="76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304800" y="0"/>
            <a:ext cx="8610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000" b="1" dirty="0" smtClean="0">
                <a:solidFill>
                  <a:srgbClr val="003399"/>
                </a:solidFill>
                <a:latin typeface="Arial Black" pitchFamily="34" charset="0"/>
              </a:rPr>
              <a:t>HCPF Verification</a:t>
            </a:r>
            <a:endParaRPr lang="en-US" sz="4000" b="1" dirty="0">
              <a:solidFill>
                <a:srgbClr val="003399"/>
              </a:solidFill>
              <a:latin typeface="Arial Black" pitchFamily="34" charset="0"/>
            </a:endParaRPr>
          </a:p>
        </p:txBody>
      </p:sp>
      <p:sp>
        <p:nvSpPr>
          <p:cNvPr id="17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7861" y="931612"/>
            <a:ext cx="5693062" cy="2031325"/>
          </a:xfrm>
          <a:prstGeom prst="rect">
            <a:avLst/>
          </a:prstGeom>
          <a:solidFill>
            <a:srgbClr val="FFFF00"/>
          </a:solidFill>
          <a:ln w="508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Arial Black"/>
                <a:cs typeface="Arial Black"/>
              </a:rPr>
              <a:t>HCPF (</a:t>
            </a:r>
            <a:r>
              <a:rPr lang="en-US" dirty="0" smtClean="0">
                <a:solidFill>
                  <a:srgbClr val="0000FF"/>
                </a:solidFill>
                <a:latin typeface="Arial Black"/>
                <a:cs typeface="Arial Black"/>
              </a:rPr>
              <a:t>blue</a:t>
            </a:r>
            <a:r>
              <a:rPr lang="en-US" dirty="0" smtClean="0">
                <a:solidFill>
                  <a:prstClr val="black"/>
                </a:solidFill>
                <a:latin typeface="Arial Black"/>
                <a:cs typeface="Arial Black"/>
              </a:rPr>
              <a:t>) being developed to replace legacy RUC conv prob fcst</a:t>
            </a:r>
            <a:r>
              <a:rPr lang="en-US" dirty="0">
                <a:solidFill>
                  <a:prstClr val="black"/>
                </a:solidFill>
                <a:latin typeface="Arial Black"/>
                <a:cs typeface="Arial Black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Arial Black"/>
                <a:cs typeface="Arial Black"/>
              </a:rPr>
              <a:t>(RCPF in </a:t>
            </a:r>
            <a:r>
              <a:rPr lang="en-US" dirty="0" smtClean="0">
                <a:solidFill>
                  <a:srgbClr val="FF0000"/>
                </a:solidFill>
                <a:latin typeface="Arial Black"/>
                <a:cs typeface="Arial Black"/>
              </a:rPr>
              <a:t>red</a:t>
            </a:r>
            <a:r>
              <a:rPr lang="en-US" dirty="0" smtClean="0">
                <a:solidFill>
                  <a:prstClr val="black"/>
                </a:solidFill>
                <a:latin typeface="Arial Black"/>
                <a:cs typeface="Arial Black"/>
              </a:rPr>
              <a:t>)</a:t>
            </a:r>
          </a:p>
          <a:p>
            <a:endParaRPr lang="en-US" dirty="0" smtClean="0">
              <a:solidFill>
                <a:prstClr val="black"/>
              </a:solidFill>
              <a:latin typeface="Arial Black"/>
              <a:cs typeface="Arial Black"/>
            </a:endParaRPr>
          </a:p>
          <a:p>
            <a:r>
              <a:rPr lang="en-US" dirty="0" smtClean="0">
                <a:solidFill>
                  <a:prstClr val="black"/>
                </a:solidFill>
                <a:latin typeface="Arial Black"/>
                <a:cs typeface="Arial Black"/>
              </a:rPr>
              <a:t>HCPF more statistically reliable in eastern US but over forecasts (no calibration yet)</a:t>
            </a:r>
          </a:p>
          <a:p>
            <a:endParaRPr lang="en-US" dirty="0">
              <a:solidFill>
                <a:prstClr val="black"/>
              </a:solidFill>
              <a:latin typeface="Arial Black"/>
              <a:cs typeface="Arial Black"/>
            </a:endParaRPr>
          </a:p>
          <a:p>
            <a:r>
              <a:rPr lang="en-US" dirty="0" smtClean="0">
                <a:solidFill>
                  <a:prstClr val="black"/>
                </a:solidFill>
                <a:latin typeface="Arial Black"/>
                <a:cs typeface="Arial Black"/>
              </a:rPr>
              <a:t>HCPF max CSI @ 50% with BIAS ~1.7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12898" y="3011951"/>
            <a:ext cx="50834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prstClr val="black"/>
                </a:solidFill>
                <a:latin typeface="Arial Black"/>
                <a:cs typeface="Arial Black"/>
              </a:rPr>
              <a:t>Reliability Diagrams using 35 dBZ NSSL threshold </a:t>
            </a:r>
          </a:p>
          <a:p>
            <a:pPr algn="ctr"/>
            <a:r>
              <a:rPr lang="en-US" sz="1400" b="1" dirty="0" smtClean="0">
                <a:solidFill>
                  <a:prstClr val="black"/>
                </a:solidFill>
                <a:latin typeface="Arial Black"/>
                <a:cs typeface="Arial Black"/>
              </a:rPr>
              <a:t>on 3-km grid Aug-Oct 2013 Eastern US</a:t>
            </a:r>
            <a:endParaRPr lang="en-US" sz="1400" b="1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0951" y="4061973"/>
            <a:ext cx="12333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  <a:latin typeface="Arial Black"/>
                <a:cs typeface="Arial Black"/>
              </a:rPr>
              <a:t>4hr Fcsts</a:t>
            </a:r>
            <a:endParaRPr lang="en-US" sz="1600" dirty="0">
              <a:solidFill>
                <a:srgbClr val="008000"/>
              </a:solidFill>
              <a:latin typeface="Arial Black"/>
              <a:cs typeface="Arial Black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47837" y="4061973"/>
            <a:ext cx="12333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8000"/>
                </a:solidFill>
                <a:latin typeface="Arial Black"/>
                <a:cs typeface="Arial Black"/>
              </a:rPr>
              <a:t>6</a:t>
            </a:r>
            <a:r>
              <a:rPr lang="en-US" sz="1600" dirty="0" smtClean="0">
                <a:solidFill>
                  <a:srgbClr val="008000"/>
                </a:solidFill>
                <a:latin typeface="Arial Black"/>
                <a:cs typeface="Arial Black"/>
              </a:rPr>
              <a:t>hr Fcsts</a:t>
            </a:r>
            <a:endParaRPr lang="en-US" sz="1600" dirty="0">
              <a:solidFill>
                <a:srgbClr val="008000"/>
              </a:solidFill>
              <a:latin typeface="Arial Black"/>
              <a:cs typeface="Arial Black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69380" y="4071184"/>
            <a:ext cx="12333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8000"/>
                </a:solidFill>
                <a:latin typeface="Arial Black"/>
                <a:cs typeface="Arial Black"/>
              </a:rPr>
              <a:t>8</a:t>
            </a:r>
            <a:r>
              <a:rPr lang="en-US" sz="1600" dirty="0" smtClean="0">
                <a:solidFill>
                  <a:srgbClr val="008000"/>
                </a:solidFill>
                <a:latin typeface="Arial Black"/>
                <a:cs typeface="Arial Black"/>
              </a:rPr>
              <a:t>hr Fcsts</a:t>
            </a:r>
            <a:endParaRPr lang="en-US" sz="1600" dirty="0">
              <a:solidFill>
                <a:srgbClr val="008000"/>
              </a:solidFill>
              <a:latin typeface="Arial Black"/>
              <a:cs typeface="Arial Black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45983" y="1141399"/>
            <a:ext cx="1672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Arial Black"/>
                <a:cs typeface="Arial Black"/>
              </a:rPr>
              <a:t>CSI vs BIAS</a:t>
            </a:r>
            <a:endParaRPr lang="en-US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pic>
        <p:nvPicPr>
          <p:cNvPr id="33" name="Picture 4" descr="Juice_dro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8999" b="88000"/>
          <a:stretch>
            <a:fillRect/>
          </a:stretch>
        </p:blipFill>
        <p:spPr bwMode="auto">
          <a:xfrm>
            <a:off x="-7938" y="6400800"/>
            <a:ext cx="9151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Slide Number Placeholder 11"/>
          <p:cNvSpPr>
            <a:spLocks noGrp="1"/>
          </p:cNvSpPr>
          <p:nvPr>
            <p:ph type="sldNum" sz="quarter" idx="12"/>
          </p:nvPr>
        </p:nvSpPr>
        <p:spPr bwMode="auto">
          <a:xfrm>
            <a:off x="8534400" y="6457950"/>
            <a:ext cx="533400" cy="40005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5EB804A-92BA-744E-B188-5A6347A8EBA8}" type="slidenum">
              <a:rPr lang="en-US" sz="1600" b="1">
                <a:solidFill>
                  <a:srgbClr val="003399"/>
                </a:solidFill>
                <a:latin typeface="Calibri" charset="0"/>
              </a:rPr>
              <a:pPr eaLnBrk="1" hangingPunct="1"/>
              <a:t>42</a:t>
            </a:fld>
            <a:endParaRPr lang="en-US" sz="1600" b="1" dirty="0">
              <a:solidFill>
                <a:srgbClr val="003399"/>
              </a:solidFill>
              <a:latin typeface="Calibri" charset="0"/>
            </a:endParaRPr>
          </a:p>
        </p:txBody>
      </p:sp>
      <p:sp>
        <p:nvSpPr>
          <p:cNvPr id="35" name="Rectangle 9"/>
          <p:cNvSpPr>
            <a:spLocks/>
          </p:cNvSpPr>
          <p:nvPr/>
        </p:nvSpPr>
        <p:spPr bwMode="auto">
          <a:xfrm>
            <a:off x="76200" y="64008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003399"/>
                </a:solidFill>
              </a:rPr>
              <a:t>NCEP Production Suite Review</a:t>
            </a:r>
          </a:p>
        </p:txBody>
      </p:sp>
      <p:sp>
        <p:nvSpPr>
          <p:cNvPr id="36" name="Rectangle 9"/>
          <p:cNvSpPr>
            <a:spLocks/>
          </p:cNvSpPr>
          <p:nvPr/>
        </p:nvSpPr>
        <p:spPr bwMode="auto">
          <a:xfrm>
            <a:off x="6172200" y="6400800"/>
            <a:ext cx="2438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pPr algn="r"/>
            <a:r>
              <a:rPr lang="en-US" sz="2000" b="1" i="1" dirty="0" smtClean="0">
                <a:solidFill>
                  <a:srgbClr val="003399"/>
                </a:solidFill>
              </a:rPr>
              <a:t>3-4 </a:t>
            </a:r>
            <a:r>
              <a:rPr lang="en-US" sz="2000" b="1" i="1" dirty="0">
                <a:solidFill>
                  <a:srgbClr val="003399"/>
                </a:solidFill>
              </a:rPr>
              <a:t>December </a:t>
            </a:r>
            <a:r>
              <a:rPr lang="en-US" sz="2000" b="1" i="1" dirty="0" smtClean="0">
                <a:solidFill>
                  <a:srgbClr val="003399"/>
                </a:solidFill>
              </a:rPr>
              <a:t>2013</a:t>
            </a:r>
            <a:endParaRPr lang="en-US" sz="2000" b="1" i="1" dirty="0">
              <a:solidFill>
                <a:srgbClr val="003399"/>
              </a:solidFill>
            </a:endParaRPr>
          </a:p>
        </p:txBody>
      </p:sp>
      <p:sp>
        <p:nvSpPr>
          <p:cNvPr id="37" name="Rectangle 73"/>
          <p:cNvSpPr>
            <a:spLocks/>
          </p:cNvSpPr>
          <p:nvPr/>
        </p:nvSpPr>
        <p:spPr bwMode="auto">
          <a:xfrm>
            <a:off x="3810000" y="6400800"/>
            <a:ext cx="2514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C00000"/>
                </a:solidFill>
              </a:rPr>
              <a:t>Rapid Refresh / HRRR</a:t>
            </a:r>
          </a:p>
        </p:txBody>
      </p:sp>
      <p:sp>
        <p:nvSpPr>
          <p:cNvPr id="38" name="Oval 37"/>
          <p:cNvSpPr/>
          <p:nvPr/>
        </p:nvSpPr>
        <p:spPr>
          <a:xfrm>
            <a:off x="6327775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3581400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68179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11089234"/>
              </p:ext>
            </p:extLst>
          </p:nvPr>
        </p:nvGraphicFramePr>
        <p:xfrm>
          <a:off x="122124" y="812406"/>
          <a:ext cx="8924169" cy="590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8436"/>
                <a:gridCol w="3693142"/>
                <a:gridCol w="4002591"/>
              </a:tblGrid>
              <a:tr h="38476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8" marB="45728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Model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 marT="45728" marB="45728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itchFamily="34" charset="0"/>
                          <a:ea typeface="ＭＳ Ｐゴシック" charset="-128"/>
                        </a:rPr>
                        <a:t>Data Assimilation</a:t>
                      </a:r>
                    </a:p>
                  </a:txBody>
                  <a:tcPr marT="45728" marB="45728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24231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ts val="2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Arial Black" pitchFamily="34" charset="0"/>
                          <a:ea typeface="ＭＳ Ｐゴシック" charset="-128"/>
                        </a:rPr>
                        <a:t>RAP-ESRL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ts val="2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D4"/>
                          </a:solidFill>
                          <a:effectLst/>
                          <a:latin typeface="Arial Black" pitchFamily="34" charset="0"/>
                          <a:ea typeface="ＭＳ Ｐゴシック" charset="-128"/>
                        </a:rPr>
                        <a:t>(13 km)</a:t>
                      </a:r>
                    </a:p>
                  </a:txBody>
                  <a:tcPr marT="45728" marB="45728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457200" fontAlgn="b">
                        <a:lnSpc>
                          <a:spcPct val="100000"/>
                        </a:lnSpc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WRFv3.5.1+ incl. physics changes</a:t>
                      </a:r>
                    </a:p>
                    <a:p>
                      <a:pPr lvl="0" defTabSz="457200" fontAlgn="b">
                        <a:lnSpc>
                          <a:spcPct val="100000"/>
                        </a:lnSpc>
                      </a:pPr>
                      <a:r>
                        <a:rPr kumimoji="0" lang="en-US" sz="18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Physics changes:</a:t>
                      </a:r>
                      <a:endParaRPr kumimoji="0" lang="en-US" sz="1000" b="1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  Grell-Freitas convective scheme</a:t>
                      </a:r>
                    </a:p>
                    <a:p>
                      <a:pPr lvl="0" defTabSz="457200" fontAlgn="b">
                        <a:lnSpc>
                          <a:spcPct val="100000"/>
                        </a:lnSpc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  MYNN PBL scheme - Olson version</a:t>
                      </a:r>
                    </a:p>
                    <a:p>
                      <a:pPr lvl="0" defTabSz="457200" fontAlgn="b">
                        <a:lnSpc>
                          <a:spcPct val="100000"/>
                        </a:lnSpc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  Thompson microphysics w/aerosols</a:t>
                      </a:r>
                    </a:p>
                    <a:p>
                      <a:pPr lvl="0" defTabSz="457200" fontAlgn="b">
                        <a:lnSpc>
                          <a:spcPct val="100000"/>
                        </a:lnSpc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  RRTMG radiation scheme</a:t>
                      </a:r>
                    </a:p>
                    <a:p>
                      <a:pPr lvl="0" defTabSz="457200" fontAlgn="b">
                        <a:lnSpc>
                          <a:spcPct val="100000"/>
                        </a:lnSpc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  Direct and diffuse GHI components</a:t>
                      </a:r>
                    </a:p>
                  </a:txBody>
                  <a:tcPr marT="45728" marB="45728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ＭＳ Ｐゴシック" charset="-128"/>
                          <a:cs typeface="Arial"/>
                        </a:rPr>
                        <a:t>Merge with GSI trunk</a:t>
                      </a:r>
                      <a:endParaRPr kumimoji="0" 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ea typeface="ＭＳ Ｐゴシック" charset="-128"/>
                        <a:cs typeface="Arial"/>
                      </a:endParaRP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Radial velocity assimilation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Mesonet assimilation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Aircraft temperature bias correction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Full-column cloud assimilation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Radiance bias correction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GOES cloud-top cooling assimilation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RARS data assimilation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Forward model to cloud fraction from SW radiation variants</a:t>
                      </a:r>
                    </a:p>
                  </a:txBody>
                  <a:tcPr marT="45728" marB="45728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2674208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ts val="2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Arial Black" pitchFamily="34" charset="0"/>
                          <a:ea typeface="ＭＳ Ｐゴシック" charset="-128"/>
                        </a:rPr>
                        <a:t>HRRR 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ts val="2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411"/>
                          </a:solidFill>
                          <a:effectLst/>
                          <a:latin typeface="Arial Black" pitchFamily="34" charset="0"/>
                          <a:ea typeface="ＭＳ Ｐゴシック" charset="-128"/>
                        </a:rPr>
                        <a:t>(3 km)</a:t>
                      </a:r>
                    </a:p>
                  </a:txBody>
                  <a:tcPr marT="45728" marB="45728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457200" fontAlgn="b">
                        <a:lnSpc>
                          <a:spcPct val="100000"/>
                        </a:lnSpc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WRFv3.5.1+ incl. physics changes</a:t>
                      </a:r>
                    </a:p>
                    <a:p>
                      <a:pPr lvl="0" defTabSz="457200" fontAlgn="b">
                        <a:lnSpc>
                          <a:spcPct val="100000"/>
                        </a:lnSpc>
                      </a:pPr>
                      <a:r>
                        <a:rPr kumimoji="0" lang="en-US" sz="18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Physics changes:</a:t>
                      </a:r>
                      <a:endParaRPr kumimoji="0" lang="en-US" sz="1000" b="1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  <a:p>
                      <a:pPr lvl="0" defTabSz="457200" fontAlgn="b">
                        <a:lnSpc>
                          <a:spcPct val="100000"/>
                        </a:lnSpc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  MYNN PBL scheme - Olson version </a:t>
                      </a:r>
                    </a:p>
                    <a:p>
                      <a:pPr lvl="0" defTabSz="457200" fontAlgn="b">
                        <a:lnSpc>
                          <a:spcPct val="100000"/>
                        </a:lnSpc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 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Thompson microphysics w/aerosols</a:t>
                      </a:r>
                    </a:p>
                    <a:p>
                      <a:pPr lvl="0" defTabSz="457200" fontAlgn="b">
                        <a:lnSpc>
                          <a:spcPct val="100000"/>
                        </a:lnSpc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  RRTMG radiation scheme</a:t>
                      </a:r>
                    </a:p>
                    <a:p>
                      <a:pPr lvl="0" defTabSz="457200" fontAlgn="b">
                        <a:lnSpc>
                          <a:spcPct val="100000"/>
                        </a:lnSpc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  Direct and diffuse GHI components        </a:t>
                      </a:r>
                    </a:p>
                    <a:p>
                      <a:pPr lvl="0" defTabSz="457200" fontAlgn="b">
                        <a:lnSpc>
                          <a:spcPct val="100000"/>
                        </a:lnSpc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  Shallow cumulus parameterization</a:t>
                      </a:r>
                    </a:p>
                    <a:p>
                      <a:pPr lvl="0" defTabSz="457200" fontAlgn="b">
                        <a:lnSpc>
                          <a:spcPct val="100000"/>
                        </a:lnSpc>
                      </a:pPr>
                      <a:r>
                        <a:rPr kumimoji="0" lang="en-US" sz="18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Numerics changes:</a:t>
                      </a:r>
                    </a:p>
                    <a:p>
                      <a:pPr lvl="0" defTabSz="457200" fontAlgn="b">
                        <a:lnSpc>
                          <a:spcPct val="100000"/>
                        </a:lnSpc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  6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th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 order diffusion in flat terrain</a:t>
                      </a:r>
                    </a:p>
                  </a:txBody>
                  <a:tcPr marT="45728" marB="45728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indent="-182880" defTabSz="457200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Calibri" charset="0"/>
                          <a:ea typeface="MS PGothic" charset="0"/>
                          <a:cs typeface="MS PGothic" charset="0"/>
                        </a:rPr>
                        <a:t>3-km hybrid assimilation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Radial velocity assimilation</a:t>
                      </a:r>
                    </a:p>
                    <a:p>
                      <a:pPr marL="0" marR="0" lvl="0" indent="-18288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Mesonet assimilation</a:t>
                      </a:r>
                    </a:p>
                    <a:p>
                      <a:pPr indent="-182880" defTabSz="457200"/>
                      <a:endParaRPr lang="en-US" sz="1800" b="1" dirty="0" smtClean="0">
                        <a:solidFill>
                          <a:srgbClr val="FF0000"/>
                        </a:solidFill>
                        <a:latin typeface="Calibri" charset="0"/>
                        <a:ea typeface="MS PGothic" charset="0"/>
                        <a:cs typeface="MS PGothic" charset="0"/>
                      </a:endParaRPr>
                    </a:p>
                    <a:p>
                      <a:pPr indent="-182880" defTabSz="457200"/>
                      <a:endParaRPr lang="en-US" sz="1800" b="1" dirty="0" smtClean="0">
                        <a:solidFill>
                          <a:srgbClr val="0000FF"/>
                        </a:solidFill>
                        <a:latin typeface="Calibri" charset="0"/>
                        <a:ea typeface="MS PGothic" charset="0"/>
                        <a:cs typeface="MS PGothic" charset="0"/>
                      </a:endParaRPr>
                    </a:p>
                  </a:txBody>
                  <a:tcPr marT="45728" marB="45728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sp>
        <p:nvSpPr>
          <p:cNvPr id="14356" name="TextBox 10"/>
          <p:cNvSpPr txBox="1">
            <a:spLocks noChangeArrowheads="1"/>
          </p:cNvSpPr>
          <p:nvPr/>
        </p:nvSpPr>
        <p:spPr bwMode="auto">
          <a:xfrm>
            <a:off x="-2819400" y="-838200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10139" y="5533694"/>
            <a:ext cx="3160087" cy="1015663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Changes with </a:t>
            </a:r>
            <a:r>
              <a:rPr lang="en-US" sz="2000" b="1" dirty="0" smtClean="0">
                <a:solidFill>
                  <a:srgbClr val="FF0000"/>
                </a:solidFill>
              </a:rPr>
              <a:t>high/</a:t>
            </a:r>
            <a:r>
              <a:rPr lang="en-US" sz="2000" b="1" dirty="0" smtClean="0">
                <a:solidFill>
                  <a:srgbClr val="008000"/>
                </a:solidFill>
              </a:rPr>
              <a:t>medium </a:t>
            </a:r>
            <a:r>
              <a:rPr lang="en-US" sz="2000" b="1" dirty="0" smtClean="0">
                <a:solidFill>
                  <a:prstClr val="black"/>
                </a:solidFill>
              </a:rPr>
              <a:t>importance for </a:t>
            </a:r>
            <a:r>
              <a:rPr lang="en-US" sz="2000" b="1" i="1" dirty="0" smtClean="0">
                <a:solidFill>
                  <a:prstClr val="black"/>
                </a:solidFill>
              </a:rPr>
              <a:t>overall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</a:p>
          <a:p>
            <a:r>
              <a:rPr lang="en-US" sz="2000" b="1" dirty="0" smtClean="0">
                <a:solidFill>
                  <a:prstClr val="black"/>
                </a:solidFill>
              </a:rPr>
              <a:t>forecast skill</a:t>
            </a:r>
            <a:endParaRPr lang="en-US" sz="2000" b="1" dirty="0">
              <a:solidFill>
                <a:prstClr val="black"/>
              </a:solidFill>
            </a:endParaRPr>
          </a:p>
        </p:txBody>
      </p:sp>
      <p:pic>
        <p:nvPicPr>
          <p:cNvPr id="11" name="Picture 10" descr="Juice_drop"/>
          <p:cNvPicPr>
            <a:picLocks noChangeAspect="1" noChangeArrowheads="1"/>
          </p:cNvPicPr>
          <p:nvPr/>
        </p:nvPicPr>
        <p:blipFill>
          <a:blip r:embed="rId3" cstate="print"/>
          <a:srcRect l="2000" r="27000" b="88000"/>
          <a:stretch>
            <a:fillRect/>
          </a:stretch>
        </p:blipFill>
        <p:spPr bwMode="auto">
          <a:xfrm>
            <a:off x="0" y="0"/>
            <a:ext cx="915181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Juice_drop"/>
          <p:cNvPicPr>
            <a:picLocks noChangeAspect="1" noChangeArrowheads="1"/>
          </p:cNvPicPr>
          <p:nvPr/>
        </p:nvPicPr>
        <p:blipFill>
          <a:blip r:embed="rId4" cstate="print"/>
          <a:srcRect r="29178" b="1334"/>
          <a:stretch>
            <a:fillRect/>
          </a:stretch>
        </p:blipFill>
        <p:spPr bwMode="auto">
          <a:xfrm>
            <a:off x="1" y="1"/>
            <a:ext cx="770950" cy="76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Line 6"/>
          <p:cNvSpPr>
            <a:spLocks noChangeShapeType="1"/>
          </p:cNvSpPr>
          <p:nvPr/>
        </p:nvSpPr>
        <p:spPr bwMode="auto">
          <a:xfrm>
            <a:off x="-976" y="731202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304800" y="0"/>
            <a:ext cx="8610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dirty="0" smtClean="0">
                <a:solidFill>
                  <a:srgbClr val="003399"/>
                </a:solidFill>
                <a:latin typeface="Arial Black" pitchFamily="34" charset="0"/>
              </a:rPr>
              <a:t>Candidate RAPv3/HRRRv2 Changes</a:t>
            </a:r>
            <a:endParaRPr lang="en-US" sz="3200" b="1" dirty="0">
              <a:solidFill>
                <a:srgbClr val="003399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7988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703"/>
            <a:ext cx="4040188" cy="639762"/>
          </a:xfrm>
        </p:spPr>
        <p:txBody>
          <a:bodyPr/>
          <a:lstStyle/>
          <a:p>
            <a:r>
              <a:rPr lang="en-US" u="sng" dirty="0" smtClean="0"/>
              <a:t>ESRL – experimental version</a:t>
            </a:r>
            <a:endParaRPr lang="en-US" u="sng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" y="1140342"/>
            <a:ext cx="4721224" cy="45466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0000FF"/>
                </a:solidFill>
              </a:rPr>
              <a:t>RAPv1 – used in 2011</a:t>
            </a:r>
          </a:p>
          <a:p>
            <a:pPr lvl="1">
              <a:spcBef>
                <a:spcPts val="0"/>
              </a:spcBef>
            </a:pPr>
            <a:r>
              <a:rPr lang="en-US" dirty="0" smtClean="0">
                <a:solidFill>
                  <a:srgbClr val="0000FF"/>
                </a:solidFill>
              </a:rPr>
              <a:t>Initialized 2011 HRRR</a:t>
            </a:r>
          </a:p>
          <a:p>
            <a:pPr lvl="1">
              <a:spcBef>
                <a:spcPts val="0"/>
              </a:spcBef>
            </a:pP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effective but too many storms	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0000FF"/>
                </a:solidFill>
              </a:rPr>
              <a:t>RAPv2 – used in 2012-2013</a:t>
            </a:r>
          </a:p>
          <a:p>
            <a:pPr lvl="1">
              <a:spcBef>
                <a:spcPts val="0"/>
              </a:spcBef>
            </a:pPr>
            <a:r>
              <a:rPr lang="en-US" dirty="0" smtClean="0">
                <a:solidFill>
                  <a:srgbClr val="0000FF"/>
                </a:solidFill>
              </a:rPr>
              <a:t>Initialized 2012-2013 HRRR</a:t>
            </a:r>
          </a:p>
          <a:p>
            <a:pPr lvl="1">
              <a:spcBef>
                <a:spcPts val="0"/>
              </a:spcBef>
            </a:pPr>
            <a:r>
              <a:rPr lang="en-US" dirty="0" smtClean="0">
                <a:solidFill>
                  <a:srgbClr val="0000FF"/>
                </a:solidFill>
              </a:rPr>
              <a:t>Better use of surface obs / radar, storm bias eliminated, Hybrid DA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0000FF"/>
                </a:solidFill>
              </a:rPr>
              <a:t>HRRR – 2012</a:t>
            </a:r>
          </a:p>
          <a:p>
            <a:pPr lvl="1">
              <a:spcBef>
                <a:spcPts val="0"/>
              </a:spcBef>
            </a:pPr>
            <a:r>
              <a:rPr lang="en-US" dirty="0" smtClean="0">
                <a:solidFill>
                  <a:srgbClr val="0000FF"/>
                </a:solidFill>
              </a:rPr>
              <a:t>Major improvement over 2011 HRRR, storm coverage/accuracy</a:t>
            </a:r>
          </a:p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0000FF"/>
                </a:solidFill>
              </a:rPr>
              <a:t>HRRR – 2013</a:t>
            </a:r>
          </a:p>
          <a:p>
            <a:pPr lvl="1">
              <a:spcBef>
                <a:spcPts val="0"/>
              </a:spcBef>
            </a:pPr>
            <a:r>
              <a:rPr lang="en-US" b="1" dirty="0" smtClean="0">
                <a:solidFill>
                  <a:srgbClr val="0000FF"/>
                </a:solidFill>
              </a:rPr>
              <a:t>3km/15min radar assimilation</a:t>
            </a:r>
          </a:p>
          <a:p>
            <a:pPr lvl="1">
              <a:spcBef>
                <a:spcPts val="0"/>
              </a:spcBef>
            </a:pPr>
            <a:r>
              <a:rPr lang="en-US" b="1" dirty="0" smtClean="0">
                <a:solidFill>
                  <a:srgbClr val="0000FF"/>
                </a:solidFill>
              </a:rPr>
              <a:t>Initialized from RAPv2-2013</a:t>
            </a:r>
          </a:p>
          <a:p>
            <a:pPr lvl="1">
              <a:spcBef>
                <a:spcPts val="0"/>
              </a:spcBef>
            </a:pPr>
            <a:r>
              <a:rPr lang="en-US" b="1" dirty="0" smtClean="0">
                <a:solidFill>
                  <a:srgbClr val="0000FF"/>
                </a:solidFill>
              </a:rPr>
              <a:t>Available 45 min earlier, much more accurate 0-15h storm forecasts, more reliable 2-computer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5333" y="770707"/>
            <a:ext cx="3369067" cy="431758"/>
          </a:xfrm>
        </p:spPr>
        <p:txBody>
          <a:bodyPr>
            <a:normAutofit lnSpcReduction="10000"/>
          </a:bodyPr>
          <a:lstStyle/>
          <a:p>
            <a:r>
              <a:rPr lang="en-US" u="sng" dirty="0" smtClean="0"/>
              <a:t>NWS-NCEP - operational</a:t>
            </a:r>
            <a:endParaRPr lang="en-US" u="sng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73465" y="1528883"/>
            <a:ext cx="4041775" cy="4562891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 smtClean="0"/>
              <a:t>Implemented 1 May 2012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sz="2600" dirty="0" smtClean="0"/>
              <a:t>RAPv2 - Scheduled to be implemented in Jan 2014, running </a:t>
            </a:r>
            <a:r>
              <a:rPr lang="en-US" sz="2600" dirty="0"/>
              <a:t>in NCEP/NCO testing </a:t>
            </a:r>
            <a:r>
              <a:rPr lang="en-US" sz="2600" dirty="0" smtClean="0"/>
              <a:t>now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endParaRPr lang="en-US" sz="2600" dirty="0"/>
          </a:p>
          <a:p>
            <a:pPr marL="342900" lvl="1" indent="-342900">
              <a:buFont typeface="Arial"/>
              <a:buChar char="•"/>
            </a:pPr>
            <a:r>
              <a:rPr lang="en-US" sz="2400" dirty="0" smtClean="0"/>
              <a:t>HRRRv1 – Scheduled to be implemented in Apr 2014, </a:t>
            </a:r>
            <a:r>
              <a:rPr lang="en-US" sz="2400" dirty="0"/>
              <a:t>HRRR tested on WCOSS </a:t>
            </a:r>
            <a:r>
              <a:rPr lang="en-US" sz="2400" dirty="0" smtClean="0"/>
              <a:t>with 45-min runtime on 60 nodes, 3-km DA setup underway</a:t>
            </a:r>
            <a:endParaRPr lang="en-US" sz="2400" dirty="0"/>
          </a:p>
          <a:p>
            <a:endParaRPr lang="en-US" dirty="0" smtClean="0"/>
          </a:p>
          <a:p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920788" y="1749056"/>
            <a:ext cx="1063624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920788" y="2663456"/>
            <a:ext cx="1063624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920788" y="4646428"/>
            <a:ext cx="1063624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457200" y="81413"/>
            <a:ext cx="8229600" cy="57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003399"/>
                </a:solidFill>
                <a:latin typeface="Tahoma" charset="0"/>
                <a:cs typeface="Tahoma" charset="0"/>
              </a:rPr>
              <a:t>HRRR (and RAP) Future Milestones</a:t>
            </a:r>
            <a:endParaRPr lang="en-US" sz="3600" b="1" dirty="0">
              <a:solidFill>
                <a:srgbClr val="003399"/>
              </a:solidFill>
              <a:latin typeface="Tahoma" charset="0"/>
              <a:cs typeface="Tahoma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200" y="81413"/>
            <a:ext cx="8229600" cy="57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003399"/>
                </a:solidFill>
                <a:latin typeface="Tahoma" charset="0"/>
                <a:cs typeface="Tahoma" charset="0"/>
              </a:rPr>
              <a:t>HRRR Milestones</a:t>
            </a:r>
            <a:endParaRPr lang="en-US" sz="3600" b="1" dirty="0">
              <a:solidFill>
                <a:srgbClr val="003399"/>
              </a:solidFill>
              <a:latin typeface="Tahoma" charset="0"/>
              <a:cs typeface="Tahoma" charset="0"/>
            </a:endParaRPr>
          </a:p>
        </p:txBody>
      </p:sp>
      <p:pic>
        <p:nvPicPr>
          <p:cNvPr id="14" name="Picture 4" descr="Juice_drop"/>
          <p:cNvPicPr>
            <a:picLocks noChangeAspect="1" noChangeArrowheads="1"/>
          </p:cNvPicPr>
          <p:nvPr/>
        </p:nvPicPr>
        <p:blipFill>
          <a:blip r:embed="rId2" cstate="print"/>
          <a:srcRect l="2000" r="27000" b="88000"/>
          <a:stretch>
            <a:fillRect/>
          </a:stretch>
        </p:blipFill>
        <p:spPr bwMode="auto">
          <a:xfrm>
            <a:off x="0" y="0"/>
            <a:ext cx="915181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Juice_drop"/>
          <p:cNvPicPr>
            <a:picLocks noChangeAspect="1" noChangeArrowheads="1"/>
          </p:cNvPicPr>
          <p:nvPr/>
        </p:nvPicPr>
        <p:blipFill>
          <a:blip r:embed="rId3" cstate="print"/>
          <a:srcRect r="29178" b="1334"/>
          <a:stretch>
            <a:fillRect/>
          </a:stretch>
        </p:blipFill>
        <p:spPr bwMode="auto">
          <a:xfrm>
            <a:off x="1" y="1"/>
            <a:ext cx="770950" cy="76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600" dirty="0" smtClean="0">
                <a:solidFill>
                  <a:srgbClr val="000099"/>
                </a:solidFill>
                <a:latin typeface="Tahoma" charset="0"/>
              </a:rPr>
              <a:t>RAP/HRRR Implementation Map</a:t>
            </a:r>
            <a:endParaRPr lang="en-US" sz="3600" dirty="0">
              <a:solidFill>
                <a:srgbClr val="000099"/>
              </a:solidFill>
            </a:endParaRPr>
          </a:p>
        </p:txBody>
      </p:sp>
      <p:pic>
        <p:nvPicPr>
          <p:cNvPr id="22" name="Picture 4" descr="Juice_dr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8999" b="88000"/>
          <a:stretch>
            <a:fillRect/>
          </a:stretch>
        </p:blipFill>
        <p:spPr bwMode="auto">
          <a:xfrm>
            <a:off x="-7938" y="6400800"/>
            <a:ext cx="9151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Slide Number Placeholder 11"/>
          <p:cNvSpPr>
            <a:spLocks noGrp="1"/>
          </p:cNvSpPr>
          <p:nvPr>
            <p:ph type="sldNum" sz="quarter" idx="12"/>
          </p:nvPr>
        </p:nvSpPr>
        <p:spPr bwMode="auto">
          <a:xfrm>
            <a:off x="8534400" y="6457950"/>
            <a:ext cx="533400" cy="40005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5EB804A-92BA-744E-B188-5A6347A8EBA8}" type="slidenum">
              <a:rPr lang="en-US" sz="1600" b="1">
                <a:solidFill>
                  <a:srgbClr val="003399"/>
                </a:solidFill>
                <a:latin typeface="Calibri" charset="0"/>
              </a:rPr>
              <a:pPr eaLnBrk="1" hangingPunct="1"/>
              <a:t>44</a:t>
            </a:fld>
            <a:endParaRPr lang="en-US" sz="1600" b="1" dirty="0">
              <a:solidFill>
                <a:srgbClr val="003399"/>
              </a:solidFill>
              <a:latin typeface="Calibri" charset="0"/>
            </a:endParaRPr>
          </a:p>
        </p:txBody>
      </p:sp>
      <p:sp>
        <p:nvSpPr>
          <p:cNvPr id="24" name="Rectangle 9"/>
          <p:cNvSpPr>
            <a:spLocks/>
          </p:cNvSpPr>
          <p:nvPr/>
        </p:nvSpPr>
        <p:spPr bwMode="auto">
          <a:xfrm>
            <a:off x="76200" y="64008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003399"/>
                </a:solidFill>
              </a:rPr>
              <a:t>NCEP Production Suite Review</a:t>
            </a:r>
          </a:p>
        </p:txBody>
      </p:sp>
      <p:sp>
        <p:nvSpPr>
          <p:cNvPr id="25" name="Rectangle 9"/>
          <p:cNvSpPr>
            <a:spLocks/>
          </p:cNvSpPr>
          <p:nvPr/>
        </p:nvSpPr>
        <p:spPr bwMode="auto">
          <a:xfrm>
            <a:off x="6172200" y="6400800"/>
            <a:ext cx="2438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pPr algn="r"/>
            <a:r>
              <a:rPr lang="en-US" sz="2000" b="1" i="1" dirty="0" smtClean="0">
                <a:solidFill>
                  <a:srgbClr val="003399"/>
                </a:solidFill>
              </a:rPr>
              <a:t>3-4 </a:t>
            </a:r>
            <a:r>
              <a:rPr lang="en-US" sz="2000" b="1" i="1" dirty="0">
                <a:solidFill>
                  <a:srgbClr val="003399"/>
                </a:solidFill>
              </a:rPr>
              <a:t>December </a:t>
            </a:r>
            <a:r>
              <a:rPr lang="en-US" sz="2000" b="1" i="1" dirty="0" smtClean="0">
                <a:solidFill>
                  <a:srgbClr val="003399"/>
                </a:solidFill>
              </a:rPr>
              <a:t>2013</a:t>
            </a:r>
            <a:endParaRPr lang="en-US" sz="2000" b="1" i="1" dirty="0">
              <a:solidFill>
                <a:srgbClr val="003399"/>
              </a:solidFill>
            </a:endParaRPr>
          </a:p>
        </p:txBody>
      </p:sp>
      <p:sp>
        <p:nvSpPr>
          <p:cNvPr id="26" name="Rectangle 73"/>
          <p:cNvSpPr>
            <a:spLocks/>
          </p:cNvSpPr>
          <p:nvPr/>
        </p:nvSpPr>
        <p:spPr bwMode="auto">
          <a:xfrm>
            <a:off x="3810000" y="6400800"/>
            <a:ext cx="2514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/>
          <a:lstStyle/>
          <a:p>
            <a:r>
              <a:rPr lang="en-US" sz="2000" b="1" i="1" dirty="0">
                <a:solidFill>
                  <a:srgbClr val="C00000"/>
                </a:solidFill>
              </a:rPr>
              <a:t>Rapid Refresh / HRRR</a:t>
            </a:r>
          </a:p>
        </p:txBody>
      </p:sp>
      <p:sp>
        <p:nvSpPr>
          <p:cNvPr id="27" name="Oval 26"/>
          <p:cNvSpPr/>
          <p:nvPr/>
        </p:nvSpPr>
        <p:spPr>
          <a:xfrm>
            <a:off x="6327775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3581400" y="6583363"/>
            <a:ext cx="76200" cy="7620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143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2" descr="tk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159" t="20372" r="11749" b="20079"/>
          <a:stretch>
            <a:fillRect/>
          </a:stretch>
        </p:blipFill>
        <p:spPr bwMode="auto">
          <a:xfrm>
            <a:off x="3940170" y="23"/>
            <a:ext cx="3899465" cy="3719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4" name="Text Box 5"/>
          <p:cNvSpPr txBox="1">
            <a:spLocks noChangeArrowheads="1"/>
          </p:cNvSpPr>
          <p:nvPr/>
        </p:nvSpPr>
        <p:spPr bwMode="auto">
          <a:xfrm>
            <a:off x="1219200" y="304800"/>
            <a:ext cx="6934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1800" b="1">
              <a:solidFill>
                <a:srgbClr val="000000"/>
              </a:solidFill>
            </a:endParaRPr>
          </a:p>
        </p:txBody>
      </p:sp>
      <p:sp>
        <p:nvSpPr>
          <p:cNvPr id="100355" name="Text Box 6"/>
          <p:cNvSpPr txBox="1">
            <a:spLocks noChangeArrowheads="1"/>
          </p:cNvSpPr>
          <p:nvPr/>
        </p:nvSpPr>
        <p:spPr bwMode="auto">
          <a:xfrm>
            <a:off x="228600" y="3352800"/>
            <a:ext cx="281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00356" name="Rectangle 7"/>
          <p:cNvSpPr>
            <a:spLocks noChangeArrowheads="1"/>
          </p:cNvSpPr>
          <p:nvPr/>
        </p:nvSpPr>
        <p:spPr bwMode="auto">
          <a:xfrm>
            <a:off x="228600" y="3962400"/>
            <a:ext cx="4343400" cy="22987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FF5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F</a:t>
            </a:r>
            <a:r>
              <a:rPr lang="en-US" sz="36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low-following-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5050"/>
                </a:solidFill>
                <a:latin typeface="Arial" charset="0"/>
                <a:ea typeface="ＭＳ Ｐゴシック" charset="0"/>
                <a:cs typeface="ＭＳ Ｐゴシック" charset="0"/>
              </a:rPr>
              <a:t>	f</a:t>
            </a:r>
            <a:r>
              <a:rPr lang="en-US" sz="36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inite-volume   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I</a:t>
            </a:r>
            <a:r>
              <a:rPr lang="en-US" sz="36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cosahedral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M</a:t>
            </a:r>
            <a:r>
              <a:rPr lang="en-US" sz="36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odel	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	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FIM</a:t>
            </a:r>
            <a:endParaRPr lang="en-US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0357" name="Line 11"/>
          <p:cNvSpPr>
            <a:spLocks noChangeShapeType="1"/>
          </p:cNvSpPr>
          <p:nvPr/>
        </p:nvSpPr>
        <p:spPr bwMode="auto">
          <a:xfrm flipV="1">
            <a:off x="3048001" y="2740511"/>
            <a:ext cx="1166756" cy="271414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0359" name="Picture 8" descr="reiner_xsect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3664137" cy="349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0360" name="Straight Connector 10"/>
          <p:cNvCxnSpPr>
            <a:cxnSpLocks noChangeShapeType="1"/>
          </p:cNvCxnSpPr>
          <p:nvPr/>
        </p:nvCxnSpPr>
        <p:spPr bwMode="auto">
          <a:xfrm rot="5400000">
            <a:off x="5600700" y="2324100"/>
            <a:ext cx="20574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00361" name="Line 12"/>
          <p:cNvSpPr>
            <a:spLocks noChangeShapeType="1"/>
          </p:cNvSpPr>
          <p:nvPr/>
        </p:nvSpPr>
        <p:spPr bwMode="auto">
          <a:xfrm flipV="1">
            <a:off x="2438400" y="3500624"/>
            <a:ext cx="381000" cy="685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0362" name="TextBox 12"/>
          <p:cNvSpPr txBox="1">
            <a:spLocks noChangeArrowheads="1"/>
          </p:cNvSpPr>
          <p:nvPr/>
        </p:nvSpPr>
        <p:spPr bwMode="auto">
          <a:xfrm>
            <a:off x="6546456" y="890115"/>
            <a:ext cx="2598738" cy="4667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X-section location</a:t>
            </a:r>
          </a:p>
        </p:txBody>
      </p:sp>
      <p:sp>
        <p:nvSpPr>
          <p:cNvPr id="100363" name="Text Box 12"/>
          <p:cNvSpPr txBox="1">
            <a:spLocks noChangeArrowheads="1"/>
          </p:cNvSpPr>
          <p:nvPr/>
        </p:nvSpPr>
        <p:spPr bwMode="auto">
          <a:xfrm>
            <a:off x="6858000" y="2740511"/>
            <a:ext cx="2286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</a:rPr>
              <a:t>Temp at lowest level</a:t>
            </a:r>
          </a:p>
        </p:txBody>
      </p:sp>
      <p:sp>
        <p:nvSpPr>
          <p:cNvPr id="100364" name="Freeform 13"/>
          <p:cNvSpPr>
            <a:spLocks/>
          </p:cNvSpPr>
          <p:nvPr/>
        </p:nvSpPr>
        <p:spPr bwMode="auto">
          <a:xfrm>
            <a:off x="6858000" y="914400"/>
            <a:ext cx="711200" cy="1460500"/>
          </a:xfrm>
          <a:custGeom>
            <a:avLst/>
            <a:gdLst>
              <a:gd name="T0" fmla="*/ 2147483647 w 448"/>
              <a:gd name="T1" fmla="*/ 0 h 920"/>
              <a:gd name="T2" fmla="*/ 2147483647 w 448"/>
              <a:gd name="T3" fmla="*/ 2147483647 h 920"/>
              <a:gd name="T4" fmla="*/ 0 w 448"/>
              <a:gd name="T5" fmla="*/ 2147483647 h 920"/>
              <a:gd name="T6" fmla="*/ 0 60000 65536"/>
              <a:gd name="T7" fmla="*/ 0 60000 65536"/>
              <a:gd name="T8" fmla="*/ 0 60000 65536"/>
              <a:gd name="T9" fmla="*/ 0 w 448"/>
              <a:gd name="T10" fmla="*/ 0 h 920"/>
              <a:gd name="T11" fmla="*/ 448 w 448"/>
              <a:gd name="T12" fmla="*/ 920 h 92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48" h="920">
                <a:moveTo>
                  <a:pt x="384" y="0"/>
                </a:moveTo>
                <a:cubicBezTo>
                  <a:pt x="416" y="308"/>
                  <a:pt x="448" y="616"/>
                  <a:pt x="384" y="768"/>
                </a:cubicBezTo>
                <a:cubicBezTo>
                  <a:pt x="320" y="920"/>
                  <a:pt x="72" y="888"/>
                  <a:pt x="0" y="912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0365" name="Line 14"/>
          <p:cNvSpPr>
            <a:spLocks noChangeShapeType="1"/>
          </p:cNvSpPr>
          <p:nvPr/>
        </p:nvSpPr>
        <p:spPr bwMode="auto">
          <a:xfrm>
            <a:off x="3696352" y="1869083"/>
            <a:ext cx="2850104" cy="20887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57242" y="6261100"/>
            <a:ext cx="33961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800" b="1" dirty="0" smtClean="0">
                <a:solidFill>
                  <a:srgbClr val="FF0000"/>
                </a:solidFill>
                <a:latin typeface="Arial" charset="0"/>
              </a:rPr>
              <a:t>http://</a:t>
            </a:r>
            <a:r>
              <a:rPr lang="en-US" sz="2800" b="1" dirty="0" err="1" smtClean="0">
                <a:solidFill>
                  <a:srgbClr val="FF0000"/>
                </a:solidFill>
                <a:latin typeface="Arial" charset="0"/>
              </a:rPr>
              <a:t>fim.noaa.gov</a:t>
            </a:r>
            <a:endParaRPr lang="en-US" sz="28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1" y="3269736"/>
            <a:ext cx="4485396" cy="398878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Sandy Supplemental funded</a:t>
            </a:r>
          </a:p>
          <a:p>
            <a:r>
              <a:rPr lang="en-US" sz="2800" b="1" i="1" dirty="0" smtClean="0">
                <a:solidFill>
                  <a:srgbClr val="3366FF"/>
                </a:solidFill>
              </a:rPr>
              <a:t>High-Impact </a:t>
            </a:r>
            <a:r>
              <a:rPr lang="en-US" sz="2800" b="1" i="1" dirty="0" err="1" smtClean="0">
                <a:solidFill>
                  <a:srgbClr val="3366FF"/>
                </a:solidFill>
              </a:rPr>
              <a:t>Wx</a:t>
            </a:r>
            <a:r>
              <a:rPr lang="en-US" sz="2800" b="1" i="1" dirty="0" smtClean="0">
                <a:solidFill>
                  <a:srgbClr val="3366FF"/>
                </a:solidFill>
              </a:rPr>
              <a:t> </a:t>
            </a:r>
            <a:r>
              <a:rPr lang="en-US" sz="2800" b="1" i="1" dirty="0" err="1" smtClean="0">
                <a:solidFill>
                  <a:srgbClr val="3366FF"/>
                </a:solidFill>
              </a:rPr>
              <a:t>Pred</a:t>
            </a:r>
            <a:r>
              <a:rPr lang="en-US" sz="2800" b="1" i="1" dirty="0" smtClean="0">
                <a:solidFill>
                  <a:srgbClr val="3366FF"/>
                </a:solidFill>
              </a:rPr>
              <a:t> </a:t>
            </a:r>
            <a:r>
              <a:rPr lang="en-US" sz="2800" b="1" i="1" dirty="0" err="1" smtClean="0">
                <a:solidFill>
                  <a:srgbClr val="3366FF"/>
                </a:solidFill>
              </a:rPr>
              <a:t>Proj</a:t>
            </a:r>
            <a:endParaRPr lang="en-US" sz="2800" b="1" i="1" dirty="0" smtClean="0">
              <a:solidFill>
                <a:srgbClr val="3366FF"/>
              </a:solidFill>
            </a:endParaRPr>
          </a:p>
          <a:p>
            <a:r>
              <a:rPr lang="en-US" sz="2800" b="1" i="1" dirty="0">
                <a:solidFill>
                  <a:srgbClr val="3366FF"/>
                </a:solidFill>
              </a:rPr>
              <a:t> </a:t>
            </a:r>
            <a:r>
              <a:rPr lang="en-US" sz="2800" b="1" i="1" dirty="0" smtClean="0">
                <a:solidFill>
                  <a:srgbClr val="3366FF"/>
                </a:solidFill>
              </a:rPr>
              <a:t> (HIWPP)    -</a:t>
            </a:r>
            <a:r>
              <a:rPr lang="en-US" sz="2800" b="1" dirty="0" smtClean="0">
                <a:solidFill>
                  <a:prstClr val="black"/>
                </a:solidFill>
              </a:rPr>
              <a:t> will include</a:t>
            </a:r>
          </a:p>
          <a:p>
            <a:pPr marL="457200" indent="-457200">
              <a:lnSpc>
                <a:spcPct val="90000"/>
              </a:lnSpc>
              <a:buFont typeface="Arial"/>
              <a:buChar char="•"/>
            </a:pPr>
            <a:r>
              <a:rPr lang="en-US" sz="2800" dirty="0" smtClean="0">
                <a:solidFill>
                  <a:prstClr val="black"/>
                </a:solidFill>
              </a:rPr>
              <a:t>ESRL/NCEP </a:t>
            </a:r>
            <a:r>
              <a:rPr lang="en-US" sz="2800" dirty="0" err="1" smtClean="0">
                <a:solidFill>
                  <a:prstClr val="black"/>
                </a:solidFill>
              </a:rPr>
              <a:t>eval</a:t>
            </a:r>
            <a:r>
              <a:rPr lang="en-US" sz="2800" dirty="0" smtClean="0">
                <a:solidFill>
                  <a:prstClr val="black"/>
                </a:solidFill>
              </a:rPr>
              <a:t> of </a:t>
            </a:r>
            <a:r>
              <a:rPr lang="en-US" sz="2800" dirty="0" err="1" smtClean="0">
                <a:solidFill>
                  <a:prstClr val="black"/>
                </a:solidFill>
              </a:rPr>
              <a:t>exper</a:t>
            </a:r>
            <a:r>
              <a:rPr lang="en-US" sz="2800" dirty="0" smtClean="0">
                <a:solidFill>
                  <a:prstClr val="black"/>
                </a:solidFill>
              </a:rPr>
              <a:t> multi-model ensemble  -GFS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smtClean="0">
                <a:solidFill>
                  <a:prstClr val="black"/>
                </a:solidFill>
              </a:rPr>
              <a:t>and FIM </a:t>
            </a:r>
            <a:r>
              <a:rPr lang="en-US" sz="2400" dirty="0" smtClean="0">
                <a:solidFill>
                  <a:prstClr val="black"/>
                </a:solidFill>
              </a:rPr>
              <a:t>(10 </a:t>
            </a:r>
            <a:r>
              <a:rPr lang="en-US" sz="2400" dirty="0" err="1" smtClean="0">
                <a:solidFill>
                  <a:prstClr val="black"/>
                </a:solidFill>
              </a:rPr>
              <a:t>mem</a:t>
            </a:r>
            <a:r>
              <a:rPr lang="en-US" sz="2400" dirty="0" smtClean="0">
                <a:solidFill>
                  <a:prstClr val="black"/>
                </a:solidFill>
              </a:rPr>
              <a:t> each)</a:t>
            </a:r>
          </a:p>
          <a:p>
            <a:pPr marL="457200" indent="-457200">
              <a:lnSpc>
                <a:spcPct val="90000"/>
              </a:lnSpc>
              <a:buFont typeface="Arial"/>
              <a:buChar char="•"/>
            </a:pPr>
            <a:r>
              <a:rPr lang="en-US" sz="2800" dirty="0" smtClean="0">
                <a:solidFill>
                  <a:prstClr val="black"/>
                </a:solidFill>
              </a:rPr>
              <a:t>Pre-NMME testing (FIM/</a:t>
            </a:r>
            <a:r>
              <a:rPr lang="en-US" sz="2800" dirty="0" err="1" smtClean="0">
                <a:solidFill>
                  <a:prstClr val="black"/>
                </a:solidFill>
              </a:rPr>
              <a:t>iHYCOM</a:t>
            </a:r>
            <a:r>
              <a:rPr lang="en-US" sz="2800" dirty="0" smtClean="0">
                <a:solidFill>
                  <a:prstClr val="black"/>
                </a:solidFill>
              </a:rPr>
              <a:t>)</a:t>
            </a:r>
          </a:p>
          <a:p>
            <a:pPr marL="457200" indent="-457200">
              <a:lnSpc>
                <a:spcPct val="90000"/>
              </a:lnSpc>
              <a:buFont typeface="Arial"/>
              <a:buChar char="•"/>
            </a:pPr>
            <a:r>
              <a:rPr lang="en-US" sz="2800" dirty="0" smtClean="0">
                <a:solidFill>
                  <a:prstClr val="black"/>
                </a:solidFill>
              </a:rPr>
              <a:t>GSI/hybrid DA </a:t>
            </a:r>
            <a:r>
              <a:rPr lang="en-US" sz="2800" dirty="0" err="1" smtClean="0">
                <a:solidFill>
                  <a:prstClr val="black"/>
                </a:solidFill>
              </a:rPr>
              <a:t>dev</a:t>
            </a:r>
            <a:r>
              <a:rPr lang="en-US" sz="2800" dirty="0" smtClean="0">
                <a:solidFill>
                  <a:prstClr val="black"/>
                </a:solidFill>
              </a:rPr>
              <a:t> w/ FIM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116274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5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F9286B1-5E10-3A43-8307-8C2D26B7741D}" type="slidenum">
              <a:rPr lang="en-US" sz="1400">
                <a:solidFill>
                  <a:srgbClr val="000000"/>
                </a:solidFill>
                <a:cs typeface="DejaVu LGC Sans" charset="0"/>
              </a:rPr>
              <a:pPr eaLnBrk="1" hangingPunct="1"/>
              <a:t>46</a:t>
            </a:fld>
            <a:endParaRPr lang="en-US" sz="1400">
              <a:solidFill>
                <a:srgbClr val="000000"/>
              </a:solidFill>
              <a:cs typeface="DejaVu LGC Sans" charset="0"/>
            </a:endParaRPr>
          </a:p>
        </p:txBody>
      </p:sp>
      <p:sp>
        <p:nvSpPr>
          <p:cNvPr id="141314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-1" y="74590"/>
            <a:ext cx="5715903" cy="996895"/>
          </a:xfrm>
          <a:solidFill>
            <a:schemeClr val="bg2">
              <a:lumMod val="90000"/>
            </a:schemeClr>
          </a:solidFill>
          <a:ln>
            <a:solidFill>
              <a:srgbClr val="4F81BD"/>
            </a:solidFill>
          </a:ln>
        </p:spPr>
        <p:txBody>
          <a:bodyPr>
            <a:normAutofit fontScale="90000"/>
          </a:bodyPr>
          <a:lstStyle/>
          <a:p>
            <a:r>
              <a:rPr lang="en-US" sz="2700" b="1" dirty="0">
                <a:solidFill>
                  <a:srgbClr val="0000CC"/>
                </a:solidFill>
                <a:latin typeface="Arial" charset="0"/>
              </a:rPr>
              <a:t>500-hPa Height  </a:t>
            </a:r>
            <a:r>
              <a:rPr lang="en-US" sz="2700" b="1" dirty="0" smtClean="0">
                <a:solidFill>
                  <a:srgbClr val="0000CC"/>
                </a:solidFill>
                <a:latin typeface="Arial" charset="0"/>
              </a:rPr>
              <a:t>Anomaly Correlation</a:t>
            </a:r>
            <a:br>
              <a:rPr lang="en-US" sz="2700" b="1" dirty="0" smtClean="0">
                <a:solidFill>
                  <a:srgbClr val="0000CC"/>
                </a:solidFill>
                <a:latin typeface="Arial" charset="0"/>
              </a:rPr>
            </a:br>
            <a:r>
              <a:rPr lang="en-US" sz="2700" b="1" dirty="0" smtClean="0">
                <a:solidFill>
                  <a:srgbClr val="FF0000"/>
                </a:solidFill>
                <a:latin typeface="Arial" charset="0"/>
              </a:rPr>
              <a:t>FIM-30km</a:t>
            </a:r>
            <a:r>
              <a:rPr lang="en-US" sz="2700" b="1" dirty="0" smtClean="0">
                <a:solidFill>
                  <a:srgbClr val="0000CC"/>
                </a:solidFill>
                <a:latin typeface="Arial" charset="0"/>
              </a:rPr>
              <a:t> global vs. </a:t>
            </a:r>
            <a:r>
              <a:rPr lang="en-US" sz="2700" b="1" dirty="0" smtClean="0">
                <a:latin typeface="Arial" charset="0"/>
              </a:rPr>
              <a:t>GFS</a:t>
            </a:r>
            <a:r>
              <a:rPr lang="en-US" sz="2700" b="1" dirty="0" smtClean="0">
                <a:solidFill>
                  <a:srgbClr val="0000CC"/>
                </a:solidFill>
                <a:latin typeface="Arial" charset="0"/>
              </a:rPr>
              <a:t> operational</a:t>
            </a:r>
            <a:br>
              <a:rPr lang="en-US" sz="2700" b="1" dirty="0" smtClean="0">
                <a:solidFill>
                  <a:srgbClr val="0000CC"/>
                </a:solidFill>
                <a:latin typeface="Arial" charset="0"/>
              </a:rPr>
            </a:br>
            <a:r>
              <a:rPr lang="en-US" sz="2000" b="1" dirty="0" smtClean="0">
                <a:solidFill>
                  <a:srgbClr val="0000CC"/>
                </a:solidFill>
                <a:latin typeface="Arial" charset="0"/>
              </a:rPr>
              <a:t>- FIM with GFS IC, GFS </a:t>
            </a:r>
            <a:r>
              <a:rPr lang="en-US" sz="2000" b="1" dirty="0" err="1" smtClean="0">
                <a:solidFill>
                  <a:srgbClr val="0000CC"/>
                </a:solidFill>
                <a:latin typeface="Arial" charset="0"/>
              </a:rPr>
              <a:t>phys</a:t>
            </a:r>
            <a:r>
              <a:rPr lang="en-US" sz="2000" b="1" dirty="0" smtClean="0">
                <a:solidFill>
                  <a:srgbClr val="0000CC"/>
                </a:solidFill>
                <a:latin typeface="Arial" charset="0"/>
              </a:rPr>
              <a:t>, </a:t>
            </a:r>
            <a:r>
              <a:rPr lang="en-US" sz="2000" b="1" dirty="0" err="1" smtClean="0">
                <a:solidFill>
                  <a:srgbClr val="0000CC"/>
                </a:solidFill>
                <a:latin typeface="Arial" charset="0"/>
              </a:rPr>
              <a:t>dyn</a:t>
            </a:r>
            <a:r>
              <a:rPr lang="en-US" sz="2000" b="1" dirty="0" smtClean="0">
                <a:solidFill>
                  <a:srgbClr val="0000CC"/>
                </a:solidFill>
                <a:latin typeface="Arial" charset="0"/>
              </a:rPr>
              <a:t> core only diff</a:t>
            </a:r>
            <a:endParaRPr lang="en-US" sz="2000" b="1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5287453" y="3997718"/>
            <a:ext cx="26204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b="1" dirty="0" smtClean="0">
                <a:solidFill>
                  <a:srgbClr val="CC0000"/>
                </a:solidFill>
                <a:cs typeface="DejaVu LGC Sans" charset="0"/>
              </a:rPr>
              <a:t>SH</a:t>
            </a:r>
            <a:r>
              <a:rPr lang="en-US" b="1" dirty="0">
                <a:solidFill>
                  <a:srgbClr val="CC0000"/>
                </a:solidFill>
                <a:cs typeface="DejaVu LGC Sans" charset="0"/>
              </a:rPr>
              <a:t>, </a:t>
            </a:r>
            <a:r>
              <a:rPr lang="en-US" b="1" dirty="0" err="1" smtClean="0">
                <a:solidFill>
                  <a:srgbClr val="CC0000"/>
                </a:solidFill>
                <a:cs typeface="DejaVu LGC Sans" charset="0"/>
              </a:rPr>
              <a:t>dieoff</a:t>
            </a:r>
            <a:endParaRPr lang="en-US" b="1" dirty="0" smtClean="0">
              <a:solidFill>
                <a:srgbClr val="CC0000"/>
              </a:solidFill>
              <a:cs typeface="DejaVu LGC Sans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b="1" dirty="0" smtClean="0">
                <a:solidFill>
                  <a:srgbClr val="CC0000"/>
                </a:solidFill>
                <a:cs typeface="DejaVu LGC Sans" charset="0"/>
              </a:rPr>
              <a:t>Jun12 – May13</a:t>
            </a:r>
            <a:endParaRPr lang="en-US" b="1" dirty="0">
              <a:solidFill>
                <a:srgbClr val="CC0000"/>
              </a:solidFill>
              <a:cs typeface="DejaVu LGC Sans" charset="0"/>
            </a:endParaRP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253156" y="5934670"/>
            <a:ext cx="6717162" cy="923330"/>
          </a:xfrm>
          <a:prstGeom prst="rect">
            <a:avLst/>
          </a:prstGeom>
          <a:solidFill>
            <a:srgbClr val="FFFF00"/>
          </a:solidFill>
          <a:ln w="9525">
            <a:solidFill>
              <a:srgbClr val="0033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sz="1800" b="1" i="1" dirty="0" smtClean="0">
                <a:solidFill>
                  <a:srgbClr val="000000"/>
                </a:solidFill>
                <a:cs typeface="DejaVu LGC Sans" charset="0"/>
              </a:rPr>
              <a:t>FIM better skill than GFS for 5+ day duration in N. Hemisphere, 4+ day duration for S. Hemisphere,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sz="1800" b="1" i="1" dirty="0" smtClean="0">
                <a:solidFill>
                  <a:srgbClr val="000000"/>
                </a:solidFill>
                <a:cs typeface="DejaVu LGC Sans" charset="0"/>
              </a:rPr>
              <a:t>statistically significant in both SH and NH</a:t>
            </a:r>
            <a:endParaRPr lang="en-US" sz="1800" b="1" i="1" dirty="0">
              <a:solidFill>
                <a:srgbClr val="000000"/>
              </a:solidFill>
              <a:cs typeface="DejaVu LGC Sans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2"/>
          </p:nvPr>
        </p:nvPicPr>
        <p:blipFill rotWithShape="1">
          <a:blip r:embed="rId3"/>
          <a:srcRect t="4093" b="2358"/>
          <a:stretch/>
        </p:blipFill>
        <p:spPr>
          <a:xfrm>
            <a:off x="0" y="1071485"/>
            <a:ext cx="4564558" cy="4270046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 rotWithShape="1">
          <a:blip r:embed="rId4"/>
          <a:srcRect t="5147" b="890"/>
          <a:stretch/>
        </p:blipFill>
        <p:spPr>
          <a:xfrm>
            <a:off x="4416796" y="1071485"/>
            <a:ext cx="4661016" cy="4379556"/>
          </a:xfrm>
        </p:spPr>
      </p:pic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643206" y="2248023"/>
            <a:ext cx="242551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b="1" dirty="0">
                <a:solidFill>
                  <a:srgbClr val="CC0000"/>
                </a:solidFill>
                <a:cs typeface="DejaVu LGC Sans" charset="0"/>
              </a:rPr>
              <a:t>NH, </a:t>
            </a:r>
            <a:r>
              <a:rPr lang="en-US" b="1" dirty="0" err="1" smtClean="0">
                <a:solidFill>
                  <a:srgbClr val="CC0000"/>
                </a:solidFill>
                <a:cs typeface="DejaVu LGC Sans" charset="0"/>
              </a:rPr>
              <a:t>dieoff</a:t>
            </a:r>
            <a:endParaRPr lang="en-US" b="1" dirty="0" smtClean="0">
              <a:solidFill>
                <a:srgbClr val="CC0000"/>
              </a:solidFill>
              <a:cs typeface="DejaVu LGC Sans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b="1" dirty="0" smtClean="0">
                <a:solidFill>
                  <a:srgbClr val="CC0000"/>
                </a:solidFill>
                <a:cs typeface="DejaVu LGC Sans" charset="0"/>
              </a:rPr>
              <a:t>Aug 12 – Jul 13</a:t>
            </a:r>
            <a:endParaRPr lang="en-US" b="1" dirty="0">
              <a:solidFill>
                <a:srgbClr val="CC0000"/>
              </a:solidFill>
              <a:cs typeface="DejaVu LGC Sans" charset="0"/>
            </a:endParaRPr>
          </a:p>
        </p:txBody>
      </p:sp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5136577" y="2248023"/>
            <a:ext cx="242551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b="1" dirty="0">
                <a:solidFill>
                  <a:srgbClr val="CC0000"/>
                </a:solidFill>
                <a:cs typeface="DejaVu LGC Sans" charset="0"/>
              </a:rPr>
              <a:t>S</a:t>
            </a:r>
            <a:r>
              <a:rPr lang="en-US" b="1" dirty="0" smtClean="0">
                <a:solidFill>
                  <a:srgbClr val="CC0000"/>
                </a:solidFill>
                <a:cs typeface="DejaVu LGC Sans" charset="0"/>
              </a:rPr>
              <a:t>H</a:t>
            </a:r>
            <a:r>
              <a:rPr lang="en-US" b="1" dirty="0">
                <a:solidFill>
                  <a:srgbClr val="CC0000"/>
                </a:solidFill>
                <a:cs typeface="DejaVu LGC Sans" charset="0"/>
              </a:rPr>
              <a:t>, </a:t>
            </a:r>
            <a:r>
              <a:rPr lang="en-US" b="1" dirty="0" err="1" smtClean="0">
                <a:solidFill>
                  <a:srgbClr val="CC0000"/>
                </a:solidFill>
                <a:cs typeface="DejaVu LGC Sans" charset="0"/>
              </a:rPr>
              <a:t>dieoff</a:t>
            </a:r>
            <a:endParaRPr lang="en-US" b="1" dirty="0" smtClean="0">
              <a:solidFill>
                <a:srgbClr val="CC0000"/>
              </a:solidFill>
              <a:cs typeface="DejaVu LGC Sans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b="1" dirty="0" smtClean="0">
                <a:solidFill>
                  <a:srgbClr val="CC0000"/>
                </a:solidFill>
                <a:cs typeface="DejaVu LGC Sans" charset="0"/>
              </a:rPr>
              <a:t>Aug 12 – Jul 13</a:t>
            </a:r>
            <a:endParaRPr lang="en-US" b="1" dirty="0">
              <a:solidFill>
                <a:srgbClr val="CC0000"/>
              </a:solidFill>
              <a:cs typeface="DejaVu LGC Sans" charset="0"/>
            </a:endParaRP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2616759" y="4217030"/>
            <a:ext cx="12362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sz="1800" b="1" dirty="0" smtClean="0">
                <a:solidFill>
                  <a:srgbClr val="CC0000"/>
                </a:solidFill>
                <a:cs typeface="DejaVu LGC Sans" charset="0"/>
              </a:rPr>
              <a:t>95% stat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sz="1800" b="1" dirty="0" err="1" smtClean="0">
                <a:solidFill>
                  <a:srgbClr val="CC0000"/>
                </a:solidFill>
                <a:cs typeface="DejaVu LGC Sans" charset="0"/>
              </a:rPr>
              <a:t>signif</a:t>
            </a:r>
            <a:r>
              <a:rPr lang="en-US" sz="1800" b="1" dirty="0" smtClean="0">
                <a:solidFill>
                  <a:srgbClr val="CC0000"/>
                </a:solidFill>
                <a:cs typeface="DejaVu LGC Sans" charset="0"/>
              </a:rPr>
              <a:t> diff</a:t>
            </a:r>
            <a:endParaRPr lang="en-US" sz="1800" b="1" dirty="0">
              <a:solidFill>
                <a:srgbClr val="CC0000"/>
              </a:solidFill>
              <a:cs typeface="DejaVu LGC Sans" charset="0"/>
            </a:endParaRPr>
          </a:p>
        </p:txBody>
      </p:sp>
      <p:pic>
        <p:nvPicPr>
          <p:cNvPr id="12" name="Picture 2" descr="tk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159" t="20372" r="11749" b="20079"/>
          <a:stretch>
            <a:fillRect/>
          </a:stretch>
        </p:blipFill>
        <p:spPr bwMode="auto">
          <a:xfrm>
            <a:off x="6979811" y="0"/>
            <a:ext cx="2164189" cy="2141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53156" y="5379810"/>
            <a:ext cx="8433643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 cmpd="sng"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Results from 12-month test- August 2012 through July 2013</a:t>
            </a:r>
            <a:endParaRPr lang="en-U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664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7" grpId="0"/>
      <p:bldP spid="23" grpId="0"/>
      <p:bldP spid="24" grpId="0"/>
      <p:bldP spid="2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0"/>
            <a:ext cx="872836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88484" y="2281807"/>
            <a:ext cx="3634582" cy="2246769"/>
          </a:xfrm>
          <a:prstGeom prst="rect">
            <a:avLst/>
          </a:prstGeom>
          <a:solidFill>
            <a:srgbClr val="FFFF00"/>
          </a:solidFill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3366FF"/>
                </a:solidFill>
              </a:rPr>
              <a:t>FIM9</a:t>
            </a:r>
            <a:r>
              <a:rPr lang="en-US" sz="2800" b="1" dirty="0" smtClean="0">
                <a:solidFill>
                  <a:prstClr val="black"/>
                </a:solidFill>
              </a:rPr>
              <a:t> (15km) experimental TC guidance provided to NHC through HFIP</a:t>
            </a:r>
          </a:p>
          <a:p>
            <a:r>
              <a:rPr lang="en-US" sz="2800" b="1" dirty="0" smtClean="0">
                <a:solidFill>
                  <a:prstClr val="black"/>
                </a:solidFill>
              </a:rPr>
              <a:t>- 2011 thru 2013</a:t>
            </a:r>
            <a:endParaRPr lang="en-US" sz="2800" dirty="0" smtClean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92817" y="1456159"/>
            <a:ext cx="7509388" cy="9541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3366FF"/>
                </a:solidFill>
              </a:rPr>
              <a:t>Track Verification</a:t>
            </a:r>
          </a:p>
          <a:p>
            <a:r>
              <a:rPr lang="en-US" sz="2400" b="1" dirty="0" smtClean="0">
                <a:solidFill>
                  <a:prstClr val="black"/>
                </a:solidFill>
              </a:rPr>
              <a:t>2013 Hurricanes -  Atlantic and E. Pacific basins combined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5639911" y="3164569"/>
            <a:ext cx="1011966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2000" b="1" dirty="0" smtClean="0">
                <a:solidFill>
                  <a:srgbClr val="FF0000"/>
                </a:solidFill>
              </a:rPr>
              <a:t>HWRF</a:t>
            </a:r>
          </a:p>
          <a:p>
            <a:pPr>
              <a:lnSpc>
                <a:spcPct val="70000"/>
              </a:lnSpc>
            </a:pPr>
            <a:r>
              <a:rPr lang="en-US" sz="2000" b="1" dirty="0" smtClean="0">
                <a:solidFill>
                  <a:srgbClr val="9BBB59">
                    <a:lumMod val="75000"/>
                  </a:srgbClr>
                </a:solidFill>
              </a:rPr>
              <a:t>GFS</a:t>
            </a:r>
          </a:p>
          <a:p>
            <a:pPr>
              <a:lnSpc>
                <a:spcPct val="70000"/>
              </a:lnSpc>
            </a:pPr>
            <a:r>
              <a:rPr lang="en-US" sz="2000" b="1" dirty="0" smtClean="0">
                <a:solidFill>
                  <a:srgbClr val="0000FF"/>
                </a:solidFill>
              </a:rPr>
              <a:t>FIM9</a:t>
            </a:r>
          </a:p>
          <a:p>
            <a:pPr>
              <a:lnSpc>
                <a:spcPct val="70000"/>
              </a:lnSpc>
            </a:pPr>
            <a:r>
              <a:rPr lang="en-US" sz="2000" dirty="0" smtClean="0">
                <a:solidFill>
                  <a:prstClr val="black"/>
                </a:solidFill>
              </a:rPr>
              <a:t>ECMWF</a:t>
            </a:r>
            <a:endParaRPr 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2072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16"/>
          <p:cNvSpPr>
            <a:spLocks noChangeArrowheads="1"/>
          </p:cNvSpPr>
          <p:nvPr/>
        </p:nvSpPr>
        <p:spPr bwMode="auto">
          <a:xfrm>
            <a:off x="0" y="4427548"/>
            <a:ext cx="5257800" cy="2430451"/>
          </a:xfrm>
          <a:prstGeom prst="rect">
            <a:avLst/>
          </a:prstGeom>
          <a:solidFill>
            <a:srgbClr val="D2D2D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square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8307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491538" cy="685800"/>
          </a:xfrm>
          <a:solidFill>
            <a:srgbClr val="D2D2D2"/>
          </a:solidFill>
          <a:ln>
            <a:solidFill>
              <a:srgbClr val="0000FF"/>
            </a:solidFill>
          </a:ln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rgbClr val="0000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Evolution of hourly updated NOAA modeling</a:t>
            </a:r>
            <a:endParaRPr lang="en-US" sz="2800" dirty="0">
              <a:solidFill>
                <a:srgbClr val="0000FF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8308" name="TextBox 2"/>
          <p:cNvSpPr txBox="1">
            <a:spLocks noChangeArrowheads="1"/>
          </p:cNvSpPr>
          <p:nvPr/>
        </p:nvSpPr>
        <p:spPr bwMode="auto">
          <a:xfrm>
            <a:off x="76200" y="1009078"/>
            <a:ext cx="5508674" cy="318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 b="1" dirty="0" smtClean="0">
                <a:solidFill>
                  <a:srgbClr val="0000CC"/>
                </a:solidFill>
                <a:latin typeface="+mn-lt"/>
                <a:cs typeface="Arial" charset="0"/>
              </a:rPr>
              <a:t>May </a:t>
            </a:r>
            <a:r>
              <a:rPr lang="en-US" sz="2200" b="1" dirty="0">
                <a:solidFill>
                  <a:srgbClr val="0000CC"/>
                </a:solidFill>
                <a:latin typeface="+mn-lt"/>
                <a:cs typeface="Arial" charset="0"/>
              </a:rPr>
              <a:t>2012 – </a:t>
            </a:r>
            <a:r>
              <a:rPr lang="en-US" sz="2200" b="1" dirty="0">
                <a:solidFill>
                  <a:srgbClr val="FF0000"/>
                </a:solidFill>
                <a:latin typeface="+mn-lt"/>
                <a:cs typeface="Arial" charset="0"/>
              </a:rPr>
              <a:t>Rapid Refresh </a:t>
            </a:r>
            <a:r>
              <a:rPr lang="en-US" sz="2200" b="1" dirty="0" err="1" smtClean="0">
                <a:solidFill>
                  <a:srgbClr val="0000CC"/>
                </a:solidFill>
                <a:latin typeface="+mn-lt"/>
                <a:cs typeface="Arial" charset="0"/>
              </a:rPr>
              <a:t>oper</a:t>
            </a:r>
            <a:r>
              <a:rPr lang="en-US" sz="2200" b="1" dirty="0" smtClean="0">
                <a:solidFill>
                  <a:srgbClr val="0000CC"/>
                </a:solidFill>
                <a:latin typeface="+mn-lt"/>
                <a:cs typeface="Arial" charset="0"/>
              </a:rPr>
              <a:t> </a:t>
            </a:r>
            <a:r>
              <a:rPr lang="en-US" sz="2200" b="1" dirty="0">
                <a:solidFill>
                  <a:srgbClr val="0000CC"/>
                </a:solidFill>
                <a:latin typeface="+mn-lt"/>
                <a:cs typeface="Arial" charset="0"/>
              </a:rPr>
              <a:t>at NCEP</a:t>
            </a:r>
          </a:p>
          <a:p>
            <a:pPr eaLnBrk="1" hangingPunct="1"/>
            <a:r>
              <a:rPr lang="en-US" sz="2100" b="1" dirty="0" smtClean="0">
                <a:solidFill>
                  <a:srgbClr val="0000CC"/>
                </a:solidFill>
                <a:latin typeface="+mn-lt"/>
                <a:cs typeface="Arial" charset="0"/>
              </a:rPr>
              <a:t>Jan-Feb 2014 –</a:t>
            </a:r>
            <a:r>
              <a:rPr lang="en-US" sz="2100" b="1" dirty="0" smtClean="0">
                <a:solidFill>
                  <a:srgbClr val="FF0000"/>
                </a:solidFill>
                <a:latin typeface="+mn-lt"/>
                <a:cs typeface="Arial" charset="0"/>
              </a:rPr>
              <a:t>Rapid Refresh v2</a:t>
            </a:r>
            <a:r>
              <a:rPr lang="en-US" sz="2100" b="1" dirty="0" smtClean="0">
                <a:solidFill>
                  <a:srgbClr val="0000CC"/>
                </a:solidFill>
                <a:latin typeface="+mn-lt"/>
                <a:cs typeface="Arial" charset="0"/>
              </a:rPr>
              <a:t> – </a:t>
            </a:r>
            <a:r>
              <a:rPr lang="en-US" sz="2100" b="1" dirty="0" err="1" smtClean="0">
                <a:solidFill>
                  <a:srgbClr val="0000CC"/>
                </a:solidFill>
                <a:latin typeface="+mn-lt"/>
                <a:cs typeface="Arial" charset="0"/>
              </a:rPr>
              <a:t>oper</a:t>
            </a:r>
            <a:r>
              <a:rPr lang="en-US" sz="2100" b="1" dirty="0" smtClean="0">
                <a:solidFill>
                  <a:srgbClr val="0000CC"/>
                </a:solidFill>
                <a:latin typeface="+mn-lt"/>
                <a:cs typeface="Arial" charset="0"/>
              </a:rPr>
              <a:t> at NCEP</a:t>
            </a:r>
            <a:endParaRPr lang="en-US" sz="2100" b="1" dirty="0">
              <a:solidFill>
                <a:srgbClr val="0000CC"/>
              </a:solidFill>
              <a:latin typeface="+mn-lt"/>
              <a:cs typeface="Arial" charset="0"/>
            </a:endParaRPr>
          </a:p>
          <a:p>
            <a:pPr eaLnBrk="1" hangingPunct="1">
              <a:buSzPct val="120000"/>
              <a:buFont typeface="Arial" pitchFamily="34" charset="0"/>
              <a:buChar char="•"/>
            </a:pPr>
            <a:r>
              <a:rPr lang="en-US" sz="2000" dirty="0" smtClean="0">
                <a:cs typeface="Arial" charset="0"/>
              </a:rPr>
              <a:t> PBL/soil/radar assimilation enhancements</a:t>
            </a:r>
          </a:p>
          <a:p>
            <a:pPr eaLnBrk="1" hangingPunct="1"/>
            <a:r>
              <a:rPr lang="en-US" sz="2000" b="1" dirty="0" smtClean="0">
                <a:solidFill>
                  <a:srgbClr val="CC0099"/>
                </a:solidFill>
                <a:latin typeface="Wingdings"/>
                <a:ea typeface="Wingdings"/>
                <a:cs typeface="Arial" charset="0"/>
                <a:sym typeface="Wingdings"/>
              </a:rPr>
              <a:t> </a:t>
            </a:r>
            <a:r>
              <a:rPr lang="en-US" sz="2000" b="1" dirty="0" smtClean="0">
                <a:solidFill>
                  <a:srgbClr val="CC0099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b="1" dirty="0" smtClean="0">
                <a:solidFill>
                  <a:srgbClr val="CC0099"/>
                </a:solidFill>
                <a:cs typeface="Arial" charset="0"/>
              </a:rPr>
              <a:t> Improved surface forecasts, 	  		   </a:t>
            </a:r>
          </a:p>
          <a:p>
            <a:pPr eaLnBrk="1" hangingPunct="1"/>
            <a:r>
              <a:rPr lang="en-US" sz="2000" b="1" dirty="0" smtClean="0">
                <a:solidFill>
                  <a:srgbClr val="CC0099"/>
                </a:solidFill>
                <a:cs typeface="Arial" charset="0"/>
              </a:rPr>
              <a:t>        convective environment fields</a:t>
            </a:r>
          </a:p>
          <a:p>
            <a:pPr eaLnBrk="1" hangingPunct="1">
              <a:buSzPct val="120000"/>
              <a:buFont typeface="Arial" charset="0"/>
              <a:buChar char="•"/>
            </a:pPr>
            <a:r>
              <a:rPr lang="en-US" sz="2000" dirty="0" smtClean="0">
                <a:cs typeface="Arial" charset="0"/>
              </a:rPr>
              <a:t> Hybrid ensemble-</a:t>
            </a:r>
            <a:r>
              <a:rPr lang="en-US" sz="2000" dirty="0" err="1" smtClean="0">
                <a:cs typeface="Arial" charset="0"/>
              </a:rPr>
              <a:t>variational</a:t>
            </a:r>
            <a:r>
              <a:rPr lang="en-US" sz="2000" dirty="0" smtClean="0">
                <a:cs typeface="Arial" charset="0"/>
              </a:rPr>
              <a:t> GSI assimilation</a:t>
            </a:r>
            <a:endParaRPr lang="en-US" sz="2000" dirty="0">
              <a:cs typeface="Arial" charset="0"/>
            </a:endParaRPr>
          </a:p>
          <a:p>
            <a:pPr eaLnBrk="1" hangingPunct="1">
              <a:buSzPct val="120000"/>
              <a:buFont typeface="Arial" pitchFamily="34" charset="0"/>
              <a:buChar char="•"/>
            </a:pPr>
            <a:r>
              <a:rPr lang="en-US" sz="2000" dirty="0" smtClean="0">
                <a:cs typeface="Arial" charset="0"/>
              </a:rPr>
              <a:t> Model </a:t>
            </a:r>
            <a:r>
              <a:rPr lang="en-US" sz="2000" dirty="0">
                <a:cs typeface="Arial" charset="0"/>
              </a:rPr>
              <a:t>– </a:t>
            </a:r>
            <a:r>
              <a:rPr lang="en-US" sz="2000" dirty="0" smtClean="0">
                <a:cs typeface="Arial" charset="0"/>
              </a:rPr>
              <a:t>improved cloud / PBL / LSM,       </a:t>
            </a:r>
          </a:p>
          <a:p>
            <a:pPr eaLnBrk="1" hangingPunct="1">
              <a:buSzPct val="120000"/>
            </a:pPr>
            <a:r>
              <a:rPr lang="en-US" sz="2000" dirty="0" smtClean="0">
                <a:cs typeface="Arial" charset="0"/>
              </a:rPr>
              <a:t>   </a:t>
            </a:r>
            <a:r>
              <a:rPr lang="en-US" sz="2000" dirty="0" err="1" smtClean="0">
                <a:cs typeface="Arial" charset="0"/>
              </a:rPr>
              <a:t>numerics</a:t>
            </a:r>
            <a:r>
              <a:rPr lang="en-US" sz="2000" dirty="0" smtClean="0">
                <a:cs typeface="Arial" charset="0"/>
              </a:rPr>
              <a:t> improvements</a:t>
            </a:r>
            <a:r>
              <a:rPr lang="en-US" sz="2000" dirty="0">
                <a:cs typeface="Arial" charset="0"/>
              </a:rPr>
              <a:t>, updated WRF</a:t>
            </a:r>
          </a:p>
          <a:p>
            <a:pPr eaLnBrk="1" hangingPunct="1"/>
            <a:r>
              <a:rPr lang="en-US" sz="1900" b="1" dirty="0" smtClean="0">
                <a:solidFill>
                  <a:srgbClr val="0000CC"/>
                </a:solidFill>
                <a:cs typeface="Arial" charset="0"/>
              </a:rPr>
              <a:t>~Apr 2014 </a:t>
            </a:r>
            <a:r>
              <a:rPr lang="en-US" sz="1900" b="1" dirty="0">
                <a:solidFill>
                  <a:srgbClr val="0000CC"/>
                </a:solidFill>
                <a:cs typeface="Arial" charset="0"/>
              </a:rPr>
              <a:t>– </a:t>
            </a:r>
            <a:r>
              <a:rPr lang="en-US" sz="1900" b="1" dirty="0" smtClean="0">
                <a:solidFill>
                  <a:srgbClr val="FF0000"/>
                </a:solidFill>
                <a:cs typeface="Arial" charset="0"/>
              </a:rPr>
              <a:t>HRRR (3km)</a:t>
            </a:r>
            <a:r>
              <a:rPr lang="en-US" sz="1900" b="1" dirty="0" smtClean="0">
                <a:solidFill>
                  <a:srgbClr val="0000CC"/>
                </a:solidFill>
                <a:cs typeface="Arial" charset="0"/>
              </a:rPr>
              <a:t> - planned </a:t>
            </a:r>
            <a:r>
              <a:rPr lang="en-US" sz="1900" b="1" dirty="0" err="1" smtClean="0">
                <a:solidFill>
                  <a:srgbClr val="0000CC"/>
                </a:solidFill>
                <a:cs typeface="Arial" charset="0"/>
              </a:rPr>
              <a:t>oper</a:t>
            </a:r>
            <a:r>
              <a:rPr lang="en-US" sz="1900" b="1" dirty="0" smtClean="0">
                <a:solidFill>
                  <a:srgbClr val="0000CC"/>
                </a:solidFill>
                <a:cs typeface="Arial" charset="0"/>
              </a:rPr>
              <a:t> at NCEP with 3km/15min radar refl. assimilation </a:t>
            </a:r>
            <a:endParaRPr lang="en-US" sz="1900" b="1" dirty="0">
              <a:solidFill>
                <a:srgbClr val="0000CC"/>
              </a:solidFill>
              <a:cs typeface="Arial" charset="0"/>
            </a:endParaRPr>
          </a:p>
        </p:txBody>
      </p:sp>
      <p:sp>
        <p:nvSpPr>
          <p:cNvPr id="98311" name="Rectangle 13"/>
          <p:cNvSpPr>
            <a:spLocks noChangeArrowheads="1"/>
          </p:cNvSpPr>
          <p:nvPr/>
        </p:nvSpPr>
        <p:spPr bwMode="auto">
          <a:xfrm>
            <a:off x="-126608" y="4413480"/>
            <a:ext cx="5454748" cy="451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dirty="0" smtClean="0">
                <a:solidFill>
                  <a:srgbClr val="FF0000"/>
                </a:solidFill>
                <a:latin typeface="Comic Sans MS" charset="0"/>
                <a:cs typeface="Arial" charset="0"/>
              </a:rPr>
              <a:t>North American Rapid Refresh Ensemble</a:t>
            </a:r>
            <a:r>
              <a:rPr lang="en-US" sz="2000" dirty="0" smtClean="0">
                <a:solidFill>
                  <a:srgbClr val="FF0000"/>
                </a:solidFill>
                <a:latin typeface="Comic Sans MS" charset="0"/>
                <a:cs typeface="Arial" charset="0"/>
              </a:rPr>
              <a:t> </a:t>
            </a:r>
            <a:endParaRPr lang="en-US" sz="200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98312" name="Rectangle 3"/>
          <p:cNvSpPr>
            <a:spLocks noGrp="1" noChangeArrowheads="1"/>
          </p:cNvSpPr>
          <p:nvPr>
            <p:ph idx="1"/>
          </p:nvPr>
        </p:nvSpPr>
        <p:spPr>
          <a:xfrm>
            <a:off x="0" y="4724400"/>
            <a:ext cx="5390444" cy="236220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tabLst>
                <a:tab pos="395288" algn="l"/>
                <a:tab pos="687388" algn="l"/>
              </a:tabLst>
            </a:pPr>
            <a:endParaRPr lang="en-US" sz="800" b="1" dirty="0">
              <a:latin typeface="Comic Sans MS" charset="0"/>
              <a:ea typeface="ＭＳ Ｐゴシック" charset="0"/>
              <a:cs typeface="Arial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buFont typeface="Arial" charset="0"/>
              <a:buChar char="•"/>
              <a:tabLst>
                <a:tab pos="395288" algn="l"/>
                <a:tab pos="687388" algn="l"/>
              </a:tabLst>
            </a:pPr>
            <a:r>
              <a:rPr lang="en-US" sz="18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NMM</a:t>
            </a:r>
            <a:r>
              <a:rPr lang="en-US" sz="18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, ARW cores</a:t>
            </a: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buFont typeface="Arial" charset="0"/>
              <a:buChar char="•"/>
              <a:tabLst>
                <a:tab pos="395288" algn="l"/>
                <a:tab pos="687388" algn="l"/>
              </a:tabLst>
            </a:pPr>
            <a:endParaRPr lang="en-US" sz="600" b="1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buFont typeface="Arial" charset="0"/>
              <a:buChar char="•"/>
              <a:tabLst>
                <a:tab pos="395288" algn="l"/>
                <a:tab pos="687388" algn="l"/>
              </a:tabLst>
            </a:pPr>
            <a:r>
              <a:rPr lang="en-US" sz="18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 Hourly updating with GSI-hybrid </a:t>
            </a:r>
            <a:r>
              <a:rPr lang="en-US" sz="1800" b="1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EnKF</a:t>
            </a:r>
            <a:endParaRPr lang="en-US" sz="1800" b="1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buFont typeface="Arial" charset="0"/>
              <a:buChar char="•"/>
              <a:tabLst>
                <a:tab pos="395288" algn="l"/>
                <a:tab pos="687388" algn="l"/>
              </a:tabLst>
            </a:pPr>
            <a:endParaRPr lang="en-US" sz="600" b="1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buFont typeface="Arial" charset="0"/>
              <a:buChar char="•"/>
              <a:tabLst>
                <a:tab pos="395288" algn="l"/>
                <a:tab pos="687388" algn="l"/>
              </a:tabLst>
            </a:pPr>
            <a:r>
              <a:rPr lang="en-US" sz="18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 Initially 6 members, 3 each core, physics 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	diversity (stochastic only or with 	RAP/NAM/NCAR </a:t>
            </a:r>
            <a:r>
              <a:rPr lang="en-US" sz="18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suites)</a:t>
            </a: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buFont typeface="Arial" charset="0"/>
              <a:buChar char="•"/>
              <a:tabLst>
                <a:tab pos="395288" algn="l"/>
                <a:tab pos="687388" algn="l"/>
              </a:tabLst>
            </a:pPr>
            <a:endParaRPr lang="en-US" sz="600" b="1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buFont typeface="Arial" charset="0"/>
              <a:buChar char="•"/>
              <a:tabLst>
                <a:tab pos="395288" algn="l"/>
                <a:tab pos="687388" algn="l"/>
              </a:tabLst>
            </a:pPr>
            <a:r>
              <a:rPr lang="en-US" sz="18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Hourly forecasts </a:t>
            </a:r>
            <a:r>
              <a:rPr lang="en-US" sz="18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to 24-h</a:t>
            </a: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buFont typeface="Arial" charset="0"/>
              <a:buChar char="•"/>
              <a:tabLst>
                <a:tab pos="395288" algn="l"/>
                <a:tab pos="687388" algn="l"/>
              </a:tabLst>
            </a:pPr>
            <a:endParaRPr lang="en-US" sz="600" b="1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buFont typeface="Arial" charset="0"/>
              <a:buChar char="•"/>
              <a:tabLst>
                <a:tab pos="395288" algn="l"/>
                <a:tab pos="687388" algn="l"/>
              </a:tabLst>
            </a:pPr>
            <a:r>
              <a:rPr lang="en-US" sz="18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NMMB (+ARW?) members </a:t>
            </a:r>
            <a:r>
              <a:rPr lang="en-US" sz="18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to 84-h 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4x/day</a:t>
            </a:r>
            <a:endParaRPr lang="en-US" sz="1800" b="1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98313" name="Picture 2" descr="Screen shot 2011-12-01 at 8.04.3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469" y="984741"/>
            <a:ext cx="3748953" cy="2793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4" name="TextBox 23"/>
          <p:cNvSpPr txBox="1">
            <a:spLocks noChangeArrowheads="1"/>
          </p:cNvSpPr>
          <p:nvPr/>
        </p:nvSpPr>
        <p:spPr bwMode="auto">
          <a:xfrm>
            <a:off x="5397756" y="3090923"/>
            <a:ext cx="3656122" cy="770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2600"/>
              </a:lnSpc>
            </a:pPr>
            <a:r>
              <a:rPr lang="en-US" sz="2800" b="1" dirty="0">
                <a:solidFill>
                  <a:srgbClr val="FFFFFF"/>
                </a:solidFill>
                <a:latin typeface="+mn-lt"/>
              </a:rPr>
              <a:t>Rapid </a:t>
            </a:r>
            <a:endParaRPr lang="en-US" sz="2800" b="1" dirty="0" smtClean="0">
              <a:solidFill>
                <a:srgbClr val="FFFFFF"/>
              </a:solidFill>
              <a:latin typeface="+mn-lt"/>
            </a:endParaRPr>
          </a:p>
          <a:p>
            <a:pPr eaLnBrk="1" hangingPunct="1">
              <a:lnSpc>
                <a:spcPts val="2600"/>
              </a:lnSpc>
            </a:pPr>
            <a:r>
              <a:rPr lang="en-US" sz="2800" b="1" dirty="0" smtClean="0">
                <a:solidFill>
                  <a:srgbClr val="FFFFFF"/>
                </a:solidFill>
                <a:latin typeface="+mn-lt"/>
              </a:rPr>
              <a:t>Refresh </a:t>
            </a:r>
            <a:r>
              <a:rPr lang="en-US" sz="2000" b="1" dirty="0" smtClean="0">
                <a:solidFill>
                  <a:srgbClr val="FFFFFF"/>
                </a:solidFill>
                <a:latin typeface="+mn-lt"/>
                <a:ea typeface="Wingdings"/>
                <a:cs typeface="Wingdings"/>
                <a:sym typeface="Wingdings"/>
              </a:rPr>
              <a:t> </a:t>
            </a:r>
            <a:r>
              <a:rPr lang="en-US" b="1" dirty="0" smtClean="0">
                <a:solidFill>
                  <a:srgbClr val="66FFFF"/>
                </a:solidFill>
                <a:latin typeface="Arial Black" pitchFamily="34" charset="0"/>
                <a:ea typeface="Wingdings"/>
                <a:cs typeface="Arial"/>
                <a:sym typeface="Wingdings"/>
              </a:rPr>
              <a:t>NARRE</a:t>
            </a:r>
            <a:endParaRPr lang="en-US" b="1" dirty="0">
              <a:solidFill>
                <a:srgbClr val="66FFFF"/>
              </a:solidFill>
              <a:latin typeface="Arial Black" pitchFamily="34" charset="0"/>
            </a:endParaRPr>
          </a:p>
        </p:txBody>
      </p:sp>
      <p:sp>
        <p:nvSpPr>
          <p:cNvPr id="98315" name="Rectangle 14"/>
          <p:cNvSpPr>
            <a:spLocks noChangeArrowheads="1"/>
          </p:cNvSpPr>
          <p:nvPr/>
        </p:nvSpPr>
        <p:spPr bwMode="auto">
          <a:xfrm>
            <a:off x="6640684" y="2203940"/>
            <a:ext cx="1981200" cy="1219200"/>
          </a:xfrm>
          <a:prstGeom prst="rect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8316" name="TextBox 15"/>
          <p:cNvSpPr txBox="1">
            <a:spLocks noChangeArrowheads="1"/>
          </p:cNvSpPr>
          <p:nvPr/>
        </p:nvSpPr>
        <p:spPr bwMode="auto">
          <a:xfrm>
            <a:off x="5441919" y="4245102"/>
            <a:ext cx="3738546" cy="2685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 b="1" dirty="0" smtClean="0">
                <a:solidFill>
                  <a:srgbClr val="0000CC"/>
                </a:solidFill>
                <a:cs typeface="Arial" charset="0"/>
              </a:rPr>
              <a:t>2015 – </a:t>
            </a:r>
            <a:r>
              <a:rPr lang="en-US" sz="2200" b="1" dirty="0" smtClean="0">
                <a:solidFill>
                  <a:srgbClr val="FF0000"/>
                </a:solidFill>
                <a:cs typeface="Arial" charset="0"/>
              </a:rPr>
              <a:t>RAPv3/HRRRv2</a:t>
            </a:r>
          </a:p>
          <a:p>
            <a:pPr eaLnBrk="1" hangingPunct="1"/>
            <a:endParaRPr lang="en-US" sz="800" b="1" dirty="0" smtClean="0">
              <a:solidFill>
                <a:srgbClr val="FF0000"/>
              </a:solidFill>
              <a:cs typeface="Arial" charset="0"/>
            </a:endParaRPr>
          </a:p>
          <a:p>
            <a:pPr eaLnBrk="1" hangingPunct="1">
              <a:lnSpc>
                <a:spcPts val="2400"/>
              </a:lnSpc>
            </a:pPr>
            <a:r>
              <a:rPr lang="en-US" sz="2200" b="1" dirty="0" smtClean="0">
                <a:solidFill>
                  <a:srgbClr val="0000CC"/>
                </a:solidFill>
                <a:cs typeface="Arial" charset="0"/>
              </a:rPr>
              <a:t>2017 </a:t>
            </a:r>
            <a:r>
              <a:rPr lang="en-US" sz="2200" b="1" dirty="0">
                <a:solidFill>
                  <a:srgbClr val="0000CC"/>
                </a:solidFill>
                <a:cs typeface="Arial" charset="0"/>
              </a:rPr>
              <a:t>– </a:t>
            </a:r>
            <a:r>
              <a:rPr lang="en-US" sz="2200" b="1" dirty="0">
                <a:solidFill>
                  <a:srgbClr val="0000FF"/>
                </a:solidFill>
                <a:cs typeface="Arial" charset="0"/>
              </a:rPr>
              <a:t>Ensemble Rapid </a:t>
            </a:r>
            <a:r>
              <a:rPr lang="en-US" sz="2200" b="1" dirty="0" smtClean="0">
                <a:solidFill>
                  <a:srgbClr val="0000FF"/>
                </a:solidFill>
                <a:cs typeface="Arial" charset="0"/>
              </a:rPr>
              <a:t>Refresh/NAM –</a:t>
            </a:r>
            <a:r>
              <a:rPr lang="en-US" sz="2200" b="1" dirty="0" smtClean="0">
                <a:solidFill>
                  <a:srgbClr val="FF0000"/>
                </a:solidFill>
                <a:cs typeface="Arial" charset="0"/>
              </a:rPr>
              <a:t> NARRE </a:t>
            </a:r>
          </a:p>
          <a:p>
            <a:pPr eaLnBrk="1" hangingPunct="1">
              <a:lnSpc>
                <a:spcPts val="2400"/>
              </a:lnSpc>
            </a:pPr>
            <a:r>
              <a:rPr lang="en-US" sz="2200" b="1" dirty="0" smtClean="0">
                <a:solidFill>
                  <a:srgbClr val="FF0000"/>
                </a:solidFill>
                <a:latin typeface="+mn-lt"/>
                <a:cs typeface="Arial" charset="0"/>
              </a:rPr>
              <a:t>(w/ hybrid 4d-ens/</a:t>
            </a:r>
            <a:r>
              <a:rPr lang="en-US" sz="2200" b="1" dirty="0" err="1" smtClean="0">
                <a:solidFill>
                  <a:srgbClr val="FF0000"/>
                </a:solidFill>
                <a:latin typeface="+mn-lt"/>
                <a:cs typeface="Arial" charset="0"/>
              </a:rPr>
              <a:t>var</a:t>
            </a:r>
            <a:r>
              <a:rPr lang="en-US" sz="2200" b="1" dirty="0" smtClean="0">
                <a:solidFill>
                  <a:srgbClr val="FF0000"/>
                </a:solidFill>
                <a:latin typeface="+mn-lt"/>
                <a:cs typeface="Arial" charset="0"/>
              </a:rPr>
              <a:t> DA)</a:t>
            </a:r>
          </a:p>
          <a:p>
            <a:pPr eaLnBrk="1" hangingPunct="1"/>
            <a:endParaRPr lang="en-US" sz="1000" b="1" dirty="0" smtClean="0">
              <a:solidFill>
                <a:srgbClr val="0000CC"/>
              </a:solidFill>
              <a:cs typeface="Arial" charset="0"/>
            </a:endParaRPr>
          </a:p>
          <a:p>
            <a:pPr eaLnBrk="1" hangingPunct="1">
              <a:lnSpc>
                <a:spcPts val="2500"/>
              </a:lnSpc>
            </a:pPr>
            <a:r>
              <a:rPr lang="en-US" sz="2200" b="1" dirty="0" smtClean="0">
                <a:solidFill>
                  <a:srgbClr val="0000CC"/>
                </a:solidFill>
                <a:cs typeface="Arial" charset="0"/>
              </a:rPr>
              <a:t>2019? – </a:t>
            </a:r>
            <a:r>
              <a:rPr lang="en-US" sz="2200" b="1" dirty="0" smtClean="0">
                <a:solidFill>
                  <a:srgbClr val="0000FF"/>
                </a:solidFill>
                <a:cs typeface="Arial" charset="0"/>
              </a:rPr>
              <a:t>Ensemble HRRR</a:t>
            </a:r>
            <a:endParaRPr lang="en-US" sz="2200" b="1" dirty="0" smtClean="0">
              <a:solidFill>
                <a:srgbClr val="FF0000"/>
              </a:solidFill>
              <a:latin typeface="+mn-lt"/>
              <a:cs typeface="Arial" charset="0"/>
            </a:endParaRPr>
          </a:p>
          <a:p>
            <a:pPr eaLnBrk="1" hangingPunct="1">
              <a:lnSpc>
                <a:spcPts val="2500"/>
              </a:lnSpc>
            </a:pPr>
            <a:r>
              <a:rPr lang="en-US" sz="2000" dirty="0" smtClean="0">
                <a:solidFill>
                  <a:srgbClr val="0000CC"/>
                </a:solidFill>
                <a:cs typeface="Arial" charset="0"/>
              </a:rPr>
              <a:t>– </a:t>
            </a:r>
            <a:r>
              <a:rPr lang="en-US" b="1" dirty="0" smtClean="0">
                <a:solidFill>
                  <a:srgbClr val="FF0000"/>
                </a:solidFill>
                <a:cs typeface="Arial" charset="0"/>
              </a:rPr>
              <a:t>HRRRE – (</a:t>
            </a:r>
            <a:r>
              <a:rPr lang="en-US" sz="2000" b="1" dirty="0" smtClean="0">
                <a:solidFill>
                  <a:srgbClr val="FF0000"/>
                </a:solidFill>
                <a:cs typeface="Arial" charset="0"/>
              </a:rPr>
              <a:t>ultimately with hourly ~3km ensemble DA)</a:t>
            </a:r>
            <a:endParaRPr lang="en-US" b="1" dirty="0" smtClean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98317" name="Rectangle 18"/>
          <p:cNvSpPr>
            <a:spLocks noChangeArrowheads="1"/>
          </p:cNvSpPr>
          <p:nvPr/>
        </p:nvSpPr>
        <p:spPr bwMode="auto">
          <a:xfrm>
            <a:off x="5954884" y="1060940"/>
            <a:ext cx="1143000" cy="914400"/>
          </a:xfrm>
          <a:prstGeom prst="rect">
            <a:avLst/>
          </a:prstGeom>
          <a:noFill/>
          <a:ln w="317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8318" name="TextBox 23"/>
          <p:cNvSpPr txBox="1">
            <a:spLocks noChangeArrowheads="1"/>
          </p:cNvSpPr>
          <p:nvPr/>
        </p:nvSpPr>
        <p:spPr bwMode="auto">
          <a:xfrm>
            <a:off x="7447672" y="3042140"/>
            <a:ext cx="1295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FF00"/>
                </a:solidFill>
                <a:latin typeface="Arial Black" pitchFamily="34" charset="0"/>
              </a:rPr>
              <a:t>HRRR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84874" y="3820575"/>
            <a:ext cx="29587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 Black" pitchFamily="34" charset="0"/>
              </a:rPr>
              <a:t>Future </a:t>
            </a:r>
            <a:r>
              <a:rPr lang="en-US" sz="2000" dirty="0" err="1" smtClean="0">
                <a:latin typeface="Arial Black" pitchFamily="34" charset="0"/>
              </a:rPr>
              <a:t>oper</a:t>
            </a:r>
            <a:r>
              <a:rPr lang="en-US" sz="2000" dirty="0" smtClean="0">
                <a:latin typeface="Arial Black" pitchFamily="34" charset="0"/>
              </a:rPr>
              <a:t> @ NCEP</a:t>
            </a:r>
            <a:endParaRPr lang="en-US" sz="2000" dirty="0">
              <a:latin typeface="Arial Black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5584874" y="4194565"/>
            <a:ext cx="3037010" cy="0"/>
          </a:xfrm>
          <a:prstGeom prst="line">
            <a:avLst/>
          </a:prstGeom>
          <a:ln w="571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62178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6" grpId="0" animBg="1"/>
      <p:bldP spid="98311" grpId="0"/>
      <p:bldP spid="98312" grpId="0" uiExpand="1" build="p"/>
      <p:bldP spid="98316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Can 53"/>
          <p:cNvSpPr/>
          <p:nvPr/>
        </p:nvSpPr>
        <p:spPr>
          <a:xfrm>
            <a:off x="6564457" y="3810793"/>
            <a:ext cx="1212850" cy="822325"/>
          </a:xfrm>
          <a:prstGeom prst="can">
            <a:avLst/>
          </a:prstGeom>
          <a:solidFill>
            <a:srgbClr val="000000">
              <a:lumMod val="60000"/>
              <a:lumOff val="40000"/>
            </a:srgbClr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27161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GSI </a:t>
            </a:r>
          </a:p>
          <a:p>
            <a:pPr marL="0" marR="0" lvl="0" indent="0" algn="ctr" defTabSz="27161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Hybrid</a:t>
            </a:r>
          </a:p>
        </p:txBody>
      </p:sp>
      <p:sp>
        <p:nvSpPr>
          <p:cNvPr id="55" name="Right Arrow Callout 54"/>
          <p:cNvSpPr/>
          <p:nvPr/>
        </p:nvSpPr>
        <p:spPr>
          <a:xfrm>
            <a:off x="5623634" y="4519158"/>
            <a:ext cx="1087721" cy="575119"/>
          </a:xfrm>
          <a:prstGeom prst="rightArrowCallout">
            <a:avLst/>
          </a:prstGeom>
          <a:solidFill>
            <a:srgbClr val="948A54"/>
          </a:solidFill>
          <a:ln w="9525" cap="flat" cmpd="sng" algn="ctr">
            <a:noFill/>
            <a:prstDash val="solid"/>
          </a:ln>
          <a:effectLst/>
          <a:scene3d>
            <a:camera prst="orthographicFront">
              <a:rot lat="0" lon="0" rev="18900000"/>
            </a:camera>
            <a:lightRig rig="threePt" dir="t"/>
          </a:scene3d>
        </p:spPr>
        <p:txBody>
          <a:bodyPr anchor="ctr"/>
          <a:lstStyle/>
          <a:p>
            <a:pPr marL="0" marR="0" lvl="0" indent="0" algn="ctr" defTabSz="27161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HM</a:t>
            </a:r>
          </a:p>
          <a:p>
            <a:pPr marL="0" marR="0" lvl="0" indent="0" algn="ctr" defTabSz="27161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Obs</a:t>
            </a:r>
          </a:p>
        </p:txBody>
      </p:sp>
      <p:cxnSp>
        <p:nvCxnSpPr>
          <p:cNvPr id="56" name="Curved Connector 55"/>
          <p:cNvCxnSpPr/>
          <p:nvPr/>
        </p:nvCxnSpPr>
        <p:spPr>
          <a:xfrm rot="5400000" flipH="1" flipV="1">
            <a:off x="5000769" y="4482306"/>
            <a:ext cx="1882775" cy="1549400"/>
          </a:xfrm>
          <a:prstGeom prst="curvedConnector3">
            <a:avLst>
              <a:gd name="adj1" fmla="val 98551"/>
            </a:avLst>
          </a:prstGeom>
          <a:noFill/>
          <a:ln w="101600" cap="flat" cmpd="sng" algn="ctr">
            <a:solidFill>
              <a:srgbClr val="333399">
                <a:lumMod val="75000"/>
              </a:srgbClr>
            </a:solidFill>
            <a:prstDash val="solid"/>
            <a:tailEnd type="triangle"/>
          </a:ln>
          <a:effectLst/>
        </p:spPr>
      </p:cxnSp>
      <p:sp>
        <p:nvSpPr>
          <p:cNvPr id="57" name="Title 1"/>
          <p:cNvSpPr txBox="1">
            <a:spLocks/>
          </p:cNvSpPr>
          <p:nvPr/>
        </p:nvSpPr>
        <p:spPr>
          <a:xfrm>
            <a:off x="101684" y="1842293"/>
            <a:ext cx="4267200" cy="1228725"/>
          </a:xfrm>
          <a:prstGeom prst="rect">
            <a:avLst/>
          </a:prstGeom>
          <a:solidFill>
            <a:srgbClr val="FFFF00"/>
          </a:solidFill>
        </p:spPr>
        <p:txBody>
          <a:bodyPr>
            <a:normAutofit fontScale="47500" lnSpcReduction="20000"/>
          </a:bodyPr>
          <a:lstStyle>
            <a:lvl1pPr algn="ctr" defTabSz="2717048" rtl="0" eaLnBrk="1" latinLnBrk="0" hangingPunct="1">
              <a:spcBef>
                <a:spcPct val="0"/>
              </a:spcBef>
              <a:buNone/>
              <a:defRPr sz="26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2717048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j-ea"/>
                <a:cs typeface="Arial Black"/>
              </a:rPr>
              <a:t>ESRL/GSD RAP 2013</a:t>
            </a:r>
          </a:p>
          <a:p>
            <a:pPr marL="0" marR="0" lvl="0" indent="0" algn="ctr" defTabSz="2717048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j-ea"/>
                <a:cs typeface="Arial Black"/>
              </a:rPr>
              <a:t>Uses GFS 80-member ensemble</a:t>
            </a:r>
          </a:p>
          <a:p>
            <a:pPr marL="0" marR="0" lvl="0" indent="0" algn="ctr" defTabSz="2717048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j-ea"/>
                <a:cs typeface="Arial Black"/>
              </a:rPr>
              <a:t>Available </a:t>
            </a: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j-ea"/>
                <a:cs typeface="Arial Black"/>
              </a:rPr>
              <a:t>four times per 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j-ea"/>
                <a:cs typeface="Arial Black"/>
              </a:rPr>
              <a:t>day </a:t>
            </a:r>
            <a:endParaRPr kumimoji="0" lang="en-US" sz="3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j-ea"/>
              <a:cs typeface="Arial Black"/>
            </a:endParaRPr>
          </a:p>
          <a:p>
            <a:pPr marL="0" marR="0" lvl="0" indent="0" algn="ctr" defTabSz="2717048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j-ea"/>
                <a:cs typeface="Arial Black"/>
              </a:rPr>
              <a:t>valid 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j-ea"/>
                <a:cs typeface="Arial Black"/>
              </a:rPr>
              <a:t>at </a:t>
            </a: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j-ea"/>
                <a:cs typeface="Arial Black"/>
              </a:rPr>
              <a:t>03z, 09z, 15z, 21z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j-ea"/>
              <a:cs typeface="Arial Black"/>
            </a:endParaRPr>
          </a:p>
          <a:p>
            <a:pPr marL="0" marR="0" lvl="0" indent="0" algn="l" defTabSz="271704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58" name="Line 9"/>
          <p:cNvSpPr>
            <a:spLocks noChangeShapeType="1"/>
          </p:cNvSpPr>
          <p:nvPr/>
        </p:nvSpPr>
        <p:spPr bwMode="auto">
          <a:xfrm>
            <a:off x="214457" y="1394618"/>
            <a:ext cx="8826500" cy="0"/>
          </a:xfrm>
          <a:prstGeom prst="line">
            <a:avLst/>
          </a:prstGeom>
          <a:noFill/>
          <a:ln w="127000">
            <a:solidFill>
              <a:srgbClr val="000000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pPr defTabSz="457045">
              <a:defRPr/>
            </a:pPr>
            <a:endParaRPr lang="en-US" sz="1000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1300307" y="1023143"/>
            <a:ext cx="717550" cy="717550"/>
          </a:xfrm>
          <a:prstGeom prst="ellipse">
            <a:avLst/>
          </a:prstGeom>
          <a:solidFill>
            <a:srgbClr val="000000">
              <a:lumMod val="60000"/>
              <a:lumOff val="40000"/>
            </a:srgbClr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27161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4138757" y="1035843"/>
            <a:ext cx="715963" cy="715963"/>
          </a:xfrm>
          <a:prstGeom prst="ellipse">
            <a:avLst/>
          </a:prstGeom>
          <a:solidFill>
            <a:srgbClr val="000000">
              <a:lumMod val="60000"/>
              <a:lumOff val="40000"/>
            </a:srgbClr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27161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6896245" y="1031081"/>
            <a:ext cx="715962" cy="715962"/>
          </a:xfrm>
          <a:prstGeom prst="ellipse">
            <a:avLst/>
          </a:prstGeom>
          <a:solidFill>
            <a:srgbClr val="000000">
              <a:lumMod val="60000"/>
              <a:lumOff val="40000"/>
            </a:srgbClr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27161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Can 61"/>
          <p:cNvSpPr/>
          <p:nvPr/>
        </p:nvSpPr>
        <p:spPr>
          <a:xfrm>
            <a:off x="1055832" y="3810793"/>
            <a:ext cx="1214438" cy="822325"/>
          </a:xfrm>
          <a:prstGeom prst="can">
            <a:avLst/>
          </a:prstGeom>
          <a:solidFill>
            <a:srgbClr val="000000">
              <a:lumMod val="60000"/>
              <a:lumOff val="40000"/>
            </a:srgbClr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27161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GSI </a:t>
            </a:r>
          </a:p>
          <a:p>
            <a:pPr marL="0" marR="0" lvl="0" indent="0" algn="ctr" defTabSz="27161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Hybrid</a:t>
            </a:r>
          </a:p>
        </p:txBody>
      </p:sp>
      <p:sp>
        <p:nvSpPr>
          <p:cNvPr id="63" name="Right Arrow Callout 62"/>
          <p:cNvSpPr/>
          <p:nvPr/>
        </p:nvSpPr>
        <p:spPr>
          <a:xfrm>
            <a:off x="87920" y="3602940"/>
            <a:ext cx="1087721" cy="575119"/>
          </a:xfrm>
          <a:prstGeom prst="rightArrowCallout">
            <a:avLst/>
          </a:prstGeom>
          <a:solidFill>
            <a:srgbClr val="808080">
              <a:lumMod val="50000"/>
            </a:srgbClr>
          </a:solidFill>
          <a:ln w="9525" cap="flat" cmpd="sng" algn="ctr">
            <a:noFill/>
            <a:prstDash val="solid"/>
          </a:ln>
          <a:effectLst/>
          <a:scene3d>
            <a:camera prst="orthographicFront">
              <a:rot lat="0" lon="0" rev="18900000"/>
            </a:camera>
            <a:lightRig rig="threePt" dir="t"/>
          </a:scene3d>
        </p:spPr>
        <p:txBody>
          <a:bodyPr anchor="ctr"/>
          <a:lstStyle/>
          <a:p>
            <a:pPr marL="0" marR="0" lvl="0" indent="0" algn="ctr" defTabSz="27161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Obs</a:t>
            </a:r>
          </a:p>
        </p:txBody>
      </p:sp>
      <p:cxnSp>
        <p:nvCxnSpPr>
          <p:cNvPr id="64" name="Curved Connector 63"/>
          <p:cNvCxnSpPr/>
          <p:nvPr/>
        </p:nvCxnSpPr>
        <p:spPr>
          <a:xfrm rot="5400000" flipH="1" flipV="1">
            <a:off x="2231375" y="4530725"/>
            <a:ext cx="1884363" cy="1549400"/>
          </a:xfrm>
          <a:prstGeom prst="curvedConnector3">
            <a:avLst>
              <a:gd name="adj1" fmla="val 98551"/>
            </a:avLst>
          </a:prstGeom>
          <a:noFill/>
          <a:ln w="101600" cap="flat" cmpd="sng" algn="ctr">
            <a:solidFill>
              <a:srgbClr val="333399">
                <a:lumMod val="75000"/>
              </a:srgbClr>
            </a:solidFill>
            <a:prstDash val="solid"/>
            <a:tailEnd type="triangle"/>
          </a:ln>
          <a:effectLst/>
        </p:spPr>
      </p:cxnSp>
      <p:sp>
        <p:nvSpPr>
          <p:cNvPr id="65" name="Can 64"/>
          <p:cNvSpPr/>
          <p:nvPr/>
        </p:nvSpPr>
        <p:spPr>
          <a:xfrm>
            <a:off x="1055832" y="4885531"/>
            <a:ext cx="1214438" cy="822325"/>
          </a:xfrm>
          <a:prstGeom prst="can">
            <a:avLst/>
          </a:prstGeom>
          <a:solidFill>
            <a:srgbClr val="008000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27161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GSI HM Anx</a:t>
            </a:r>
          </a:p>
        </p:txBody>
      </p:sp>
      <p:sp>
        <p:nvSpPr>
          <p:cNvPr id="66" name="Down Arrow 65"/>
          <p:cNvSpPr/>
          <p:nvPr/>
        </p:nvSpPr>
        <p:spPr>
          <a:xfrm>
            <a:off x="1522557" y="4623593"/>
            <a:ext cx="323850" cy="347663"/>
          </a:xfrm>
          <a:prstGeom prst="downArrow">
            <a:avLst/>
          </a:prstGeom>
          <a:gradFill flip="none" rotWithShape="1">
            <a:gsLst>
              <a:gs pos="0">
                <a:srgbClr val="000000">
                  <a:lumMod val="60000"/>
                  <a:lumOff val="40000"/>
                </a:srgbClr>
              </a:gs>
              <a:gs pos="100000">
                <a:srgbClr val="008000"/>
              </a:gs>
            </a:gsLst>
            <a:lin ang="5400000" scaled="0"/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27161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Can 66"/>
          <p:cNvSpPr/>
          <p:nvPr/>
        </p:nvSpPr>
        <p:spPr>
          <a:xfrm>
            <a:off x="1070120" y="5947568"/>
            <a:ext cx="1212850" cy="822325"/>
          </a:xfrm>
          <a:prstGeom prst="can">
            <a:avLst/>
          </a:prstGeom>
          <a:solidFill>
            <a:srgbClr val="333399">
              <a:lumMod val="75000"/>
            </a:srgbClr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27161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Digital</a:t>
            </a:r>
          </a:p>
          <a:p>
            <a:pPr marL="0" marR="0" lvl="0" indent="0" algn="ctr" defTabSz="27161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Filter</a:t>
            </a:r>
          </a:p>
        </p:txBody>
      </p:sp>
      <p:sp>
        <p:nvSpPr>
          <p:cNvPr id="68" name="Down Arrow 67"/>
          <p:cNvSpPr/>
          <p:nvPr/>
        </p:nvSpPr>
        <p:spPr>
          <a:xfrm>
            <a:off x="1524145" y="5695156"/>
            <a:ext cx="323850" cy="347662"/>
          </a:xfrm>
          <a:prstGeom prst="downArrow">
            <a:avLst/>
          </a:prstGeom>
          <a:gradFill rotWithShape="1">
            <a:gsLst>
              <a:gs pos="0">
                <a:srgbClr val="008000"/>
              </a:gs>
              <a:gs pos="100000">
                <a:srgbClr val="333399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27161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Right Arrow Callout 68"/>
          <p:cNvSpPr/>
          <p:nvPr/>
        </p:nvSpPr>
        <p:spPr>
          <a:xfrm>
            <a:off x="77659" y="4519158"/>
            <a:ext cx="1087721" cy="575119"/>
          </a:xfrm>
          <a:prstGeom prst="rightArrowCallout">
            <a:avLst/>
          </a:prstGeom>
          <a:solidFill>
            <a:srgbClr val="948A54"/>
          </a:solidFill>
          <a:ln w="9525" cap="flat" cmpd="sng" algn="ctr">
            <a:noFill/>
            <a:prstDash val="solid"/>
          </a:ln>
          <a:effectLst/>
          <a:scene3d>
            <a:camera prst="orthographicFront">
              <a:rot lat="0" lon="0" rev="18900000"/>
            </a:camera>
            <a:lightRig rig="threePt" dir="t"/>
          </a:scene3d>
        </p:spPr>
        <p:txBody>
          <a:bodyPr anchor="ctr"/>
          <a:lstStyle/>
          <a:p>
            <a:pPr marL="0" marR="0" lvl="0" indent="0" algn="ctr" defTabSz="27161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HM</a:t>
            </a:r>
          </a:p>
          <a:p>
            <a:pPr marL="0" marR="0" lvl="0" indent="0" algn="ctr" defTabSz="27161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Obs</a:t>
            </a:r>
          </a:p>
        </p:txBody>
      </p:sp>
      <p:sp>
        <p:nvSpPr>
          <p:cNvPr id="70" name="Right Arrow Callout 69"/>
          <p:cNvSpPr/>
          <p:nvPr/>
        </p:nvSpPr>
        <p:spPr>
          <a:xfrm>
            <a:off x="101619" y="5627030"/>
            <a:ext cx="1087721" cy="575119"/>
          </a:xfrm>
          <a:prstGeom prst="rightArrowCallout">
            <a:avLst/>
          </a:prstGeom>
          <a:solidFill>
            <a:srgbClr val="948A54"/>
          </a:solidFill>
          <a:ln w="9525" cap="flat" cmpd="sng" algn="ctr">
            <a:noFill/>
            <a:prstDash val="solid"/>
          </a:ln>
          <a:effectLst/>
          <a:scene3d>
            <a:camera prst="orthographicFront">
              <a:rot lat="0" lon="0" rev="18900000"/>
            </a:camera>
            <a:lightRig rig="threePt" dir="t"/>
          </a:scene3d>
        </p:spPr>
        <p:txBody>
          <a:bodyPr anchor="ctr"/>
          <a:lstStyle/>
          <a:p>
            <a:pPr marL="0" marR="0" lvl="0" indent="0" algn="ctr" defTabSz="27161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Refl</a:t>
            </a:r>
          </a:p>
          <a:p>
            <a:pPr marL="0" marR="0" lvl="0" indent="0" algn="ctr" defTabSz="27161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Obs</a:t>
            </a:r>
          </a:p>
        </p:txBody>
      </p:sp>
      <p:sp>
        <p:nvSpPr>
          <p:cNvPr id="71" name="Rectangle 70"/>
          <p:cNvSpPr/>
          <p:nvPr/>
        </p:nvSpPr>
        <p:spPr>
          <a:xfrm>
            <a:off x="2270270" y="6198393"/>
            <a:ext cx="1500187" cy="368300"/>
          </a:xfrm>
          <a:prstGeom prst="rect">
            <a:avLst/>
          </a:prstGeom>
          <a:solidFill>
            <a:srgbClr val="333399">
              <a:lumMod val="75000"/>
            </a:srgbClr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27161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18 hr fcst</a:t>
            </a:r>
          </a:p>
        </p:txBody>
      </p:sp>
      <p:sp>
        <p:nvSpPr>
          <p:cNvPr id="72" name="Can 71"/>
          <p:cNvSpPr/>
          <p:nvPr/>
        </p:nvSpPr>
        <p:spPr>
          <a:xfrm>
            <a:off x="3841895" y="3810793"/>
            <a:ext cx="1214437" cy="822325"/>
          </a:xfrm>
          <a:prstGeom prst="can">
            <a:avLst/>
          </a:prstGeom>
          <a:solidFill>
            <a:srgbClr val="000000">
              <a:lumMod val="60000"/>
              <a:lumOff val="40000"/>
            </a:srgbClr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27161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GSI </a:t>
            </a:r>
          </a:p>
          <a:p>
            <a:pPr marL="0" marR="0" lvl="0" indent="0" algn="ctr" defTabSz="27161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Hybrid</a:t>
            </a:r>
          </a:p>
        </p:txBody>
      </p:sp>
      <p:sp>
        <p:nvSpPr>
          <p:cNvPr id="73" name="Right Arrow Callout 72"/>
          <p:cNvSpPr/>
          <p:nvPr/>
        </p:nvSpPr>
        <p:spPr>
          <a:xfrm>
            <a:off x="2873607" y="3561996"/>
            <a:ext cx="1087721" cy="575119"/>
          </a:xfrm>
          <a:prstGeom prst="rightArrowCallout">
            <a:avLst/>
          </a:prstGeom>
          <a:solidFill>
            <a:srgbClr val="808080">
              <a:lumMod val="50000"/>
            </a:srgbClr>
          </a:solidFill>
          <a:ln w="9525" cap="flat" cmpd="sng" algn="ctr">
            <a:noFill/>
            <a:prstDash val="solid"/>
          </a:ln>
          <a:effectLst/>
          <a:scene3d>
            <a:camera prst="orthographicFront">
              <a:rot lat="0" lon="0" rev="18900000"/>
            </a:camera>
            <a:lightRig rig="threePt" dir="t"/>
          </a:scene3d>
        </p:spPr>
        <p:txBody>
          <a:bodyPr anchor="ctr"/>
          <a:lstStyle/>
          <a:p>
            <a:pPr marL="0" marR="0" lvl="0" indent="0" algn="ctr" defTabSz="27161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Obs</a:t>
            </a:r>
          </a:p>
        </p:txBody>
      </p:sp>
      <p:sp>
        <p:nvSpPr>
          <p:cNvPr id="74" name="Can 73"/>
          <p:cNvSpPr/>
          <p:nvPr/>
        </p:nvSpPr>
        <p:spPr>
          <a:xfrm>
            <a:off x="3841895" y="4885531"/>
            <a:ext cx="1214437" cy="822325"/>
          </a:xfrm>
          <a:prstGeom prst="can">
            <a:avLst/>
          </a:prstGeom>
          <a:solidFill>
            <a:srgbClr val="008000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27161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GSI HM Anx</a:t>
            </a:r>
          </a:p>
        </p:txBody>
      </p:sp>
      <p:sp>
        <p:nvSpPr>
          <p:cNvPr id="75" name="Down Arrow 74"/>
          <p:cNvSpPr/>
          <p:nvPr/>
        </p:nvSpPr>
        <p:spPr>
          <a:xfrm>
            <a:off x="4308620" y="4623593"/>
            <a:ext cx="323850" cy="347663"/>
          </a:xfrm>
          <a:prstGeom prst="downArrow">
            <a:avLst/>
          </a:prstGeom>
          <a:gradFill flip="none" rotWithShape="1">
            <a:gsLst>
              <a:gs pos="0">
                <a:srgbClr val="000000">
                  <a:lumMod val="60000"/>
                  <a:lumOff val="40000"/>
                </a:srgbClr>
              </a:gs>
              <a:gs pos="100000">
                <a:srgbClr val="008000"/>
              </a:gs>
            </a:gsLst>
            <a:lin ang="5400000" scaled="0"/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27161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Can 75"/>
          <p:cNvSpPr/>
          <p:nvPr/>
        </p:nvSpPr>
        <p:spPr>
          <a:xfrm>
            <a:off x="3854595" y="5947568"/>
            <a:ext cx="1214437" cy="822325"/>
          </a:xfrm>
          <a:prstGeom prst="can">
            <a:avLst/>
          </a:prstGeom>
          <a:solidFill>
            <a:srgbClr val="333399">
              <a:lumMod val="75000"/>
            </a:srgbClr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27161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Digital</a:t>
            </a:r>
          </a:p>
          <a:p>
            <a:pPr marL="0" marR="0" lvl="0" indent="0" algn="ctr" defTabSz="27161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Filter</a:t>
            </a:r>
          </a:p>
        </p:txBody>
      </p:sp>
      <p:sp>
        <p:nvSpPr>
          <p:cNvPr id="77" name="Down Arrow 76"/>
          <p:cNvSpPr/>
          <p:nvPr/>
        </p:nvSpPr>
        <p:spPr>
          <a:xfrm>
            <a:off x="4310207" y="5695156"/>
            <a:ext cx="323850" cy="347662"/>
          </a:xfrm>
          <a:prstGeom prst="downArrow">
            <a:avLst/>
          </a:prstGeom>
          <a:gradFill rotWithShape="1">
            <a:gsLst>
              <a:gs pos="0">
                <a:srgbClr val="008000"/>
              </a:gs>
              <a:gs pos="100000">
                <a:srgbClr val="333399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27161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TextBox 521"/>
          <p:cNvSpPr txBox="1">
            <a:spLocks noChangeArrowheads="1"/>
          </p:cNvSpPr>
          <p:nvPr/>
        </p:nvSpPr>
        <p:spPr bwMode="auto">
          <a:xfrm rot="17758156">
            <a:off x="4655489" y="4449762"/>
            <a:ext cx="1435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2714625" fontAlgn="base">
              <a:spcBef>
                <a:spcPct val="0"/>
              </a:spcBef>
              <a:spcAft>
                <a:spcPct val="0"/>
              </a:spcAft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2714625" fontAlgn="base">
              <a:spcBef>
                <a:spcPct val="0"/>
              </a:spcBef>
              <a:spcAft>
                <a:spcPct val="0"/>
              </a:spcAft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2714625" fontAlgn="base">
              <a:spcBef>
                <a:spcPct val="0"/>
              </a:spcBef>
              <a:spcAft>
                <a:spcPct val="0"/>
              </a:spcAft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2714625" fontAlgn="base">
              <a:spcBef>
                <a:spcPct val="0"/>
              </a:spcBef>
              <a:spcAft>
                <a:spcPct val="0"/>
              </a:spcAft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000000"/>
                </a:solidFill>
                <a:latin typeface="Arial Black" charset="0"/>
                <a:cs typeface="Arial Black" charset="0"/>
              </a:rPr>
              <a:t>1 hr fcst</a:t>
            </a:r>
          </a:p>
        </p:txBody>
      </p:sp>
      <p:sp>
        <p:nvSpPr>
          <p:cNvPr id="79" name="Right Arrow Callout 78"/>
          <p:cNvSpPr/>
          <p:nvPr/>
        </p:nvSpPr>
        <p:spPr>
          <a:xfrm>
            <a:off x="2863346" y="4519158"/>
            <a:ext cx="1087721" cy="575119"/>
          </a:xfrm>
          <a:prstGeom prst="rightArrowCallout">
            <a:avLst/>
          </a:prstGeom>
          <a:solidFill>
            <a:srgbClr val="948A54"/>
          </a:solidFill>
          <a:ln w="9525" cap="flat" cmpd="sng" algn="ctr">
            <a:noFill/>
            <a:prstDash val="solid"/>
          </a:ln>
          <a:effectLst/>
          <a:scene3d>
            <a:camera prst="orthographicFront">
              <a:rot lat="0" lon="0" rev="18900000"/>
            </a:camera>
            <a:lightRig rig="threePt" dir="t"/>
          </a:scene3d>
        </p:spPr>
        <p:txBody>
          <a:bodyPr anchor="ctr"/>
          <a:lstStyle/>
          <a:p>
            <a:pPr marL="0" marR="0" lvl="0" indent="0" algn="ctr" defTabSz="27161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HM</a:t>
            </a:r>
          </a:p>
          <a:p>
            <a:pPr marL="0" marR="0" lvl="0" indent="0" algn="ctr" defTabSz="27161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Obs</a:t>
            </a:r>
          </a:p>
        </p:txBody>
      </p:sp>
      <p:sp>
        <p:nvSpPr>
          <p:cNvPr id="80" name="Right Arrow Callout 79"/>
          <p:cNvSpPr/>
          <p:nvPr/>
        </p:nvSpPr>
        <p:spPr>
          <a:xfrm>
            <a:off x="2887306" y="5432515"/>
            <a:ext cx="1087721" cy="575119"/>
          </a:xfrm>
          <a:prstGeom prst="rightArrowCallout">
            <a:avLst/>
          </a:prstGeom>
          <a:solidFill>
            <a:srgbClr val="948A54"/>
          </a:solidFill>
          <a:ln w="9525" cap="flat" cmpd="sng" algn="ctr">
            <a:noFill/>
            <a:prstDash val="solid"/>
          </a:ln>
          <a:effectLst/>
          <a:scene3d>
            <a:camera prst="orthographicFront">
              <a:rot lat="0" lon="0" rev="18900000"/>
            </a:camera>
            <a:lightRig rig="threePt" dir="t"/>
          </a:scene3d>
        </p:spPr>
        <p:txBody>
          <a:bodyPr anchor="ctr"/>
          <a:lstStyle/>
          <a:p>
            <a:pPr marL="0" marR="0" lvl="0" indent="0" algn="ctr" defTabSz="27161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Refl</a:t>
            </a:r>
          </a:p>
          <a:p>
            <a:pPr marL="0" marR="0" lvl="0" indent="0" algn="ctr" defTabSz="27161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Obs</a:t>
            </a:r>
          </a:p>
        </p:txBody>
      </p:sp>
      <p:sp>
        <p:nvSpPr>
          <p:cNvPr id="81" name="Right Arrow Callout 80"/>
          <p:cNvSpPr/>
          <p:nvPr/>
        </p:nvSpPr>
        <p:spPr>
          <a:xfrm>
            <a:off x="5583095" y="3527515"/>
            <a:ext cx="1087721" cy="575119"/>
          </a:xfrm>
          <a:prstGeom prst="rightArrowCallout">
            <a:avLst/>
          </a:prstGeom>
          <a:solidFill>
            <a:srgbClr val="808080">
              <a:lumMod val="50000"/>
            </a:srgbClr>
          </a:solidFill>
          <a:ln w="9525" cap="flat" cmpd="sng" algn="ctr">
            <a:noFill/>
            <a:prstDash val="solid"/>
          </a:ln>
          <a:effectLst/>
          <a:scene3d>
            <a:camera prst="orthographicFront">
              <a:rot lat="0" lon="0" rev="18900000"/>
            </a:camera>
            <a:lightRig rig="threePt" dir="t"/>
          </a:scene3d>
        </p:spPr>
        <p:txBody>
          <a:bodyPr anchor="ctr"/>
          <a:lstStyle/>
          <a:p>
            <a:pPr marL="0" marR="0" lvl="0" indent="0" algn="ctr" defTabSz="27161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Obs</a:t>
            </a:r>
          </a:p>
        </p:txBody>
      </p:sp>
      <p:sp>
        <p:nvSpPr>
          <p:cNvPr id="82" name="Can 81"/>
          <p:cNvSpPr/>
          <p:nvPr/>
        </p:nvSpPr>
        <p:spPr>
          <a:xfrm>
            <a:off x="6564457" y="4885531"/>
            <a:ext cx="1212850" cy="822325"/>
          </a:xfrm>
          <a:prstGeom prst="can">
            <a:avLst/>
          </a:prstGeom>
          <a:solidFill>
            <a:srgbClr val="008000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27161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GSI HM Anx</a:t>
            </a:r>
          </a:p>
        </p:txBody>
      </p:sp>
      <p:sp>
        <p:nvSpPr>
          <p:cNvPr id="83" name="Down Arrow 82"/>
          <p:cNvSpPr/>
          <p:nvPr/>
        </p:nvSpPr>
        <p:spPr>
          <a:xfrm>
            <a:off x="7031182" y="4623593"/>
            <a:ext cx="322263" cy="347663"/>
          </a:xfrm>
          <a:prstGeom prst="downArrow">
            <a:avLst/>
          </a:prstGeom>
          <a:gradFill flip="none" rotWithShape="1">
            <a:gsLst>
              <a:gs pos="0">
                <a:srgbClr val="000000">
                  <a:lumMod val="60000"/>
                  <a:lumOff val="40000"/>
                </a:srgbClr>
              </a:gs>
              <a:gs pos="100000">
                <a:srgbClr val="008000"/>
              </a:gs>
            </a:gsLst>
            <a:lin ang="5400000" scaled="0"/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27161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Can 83"/>
          <p:cNvSpPr/>
          <p:nvPr/>
        </p:nvSpPr>
        <p:spPr>
          <a:xfrm>
            <a:off x="6577157" y="5947568"/>
            <a:ext cx="1214438" cy="822325"/>
          </a:xfrm>
          <a:prstGeom prst="can">
            <a:avLst/>
          </a:prstGeom>
          <a:solidFill>
            <a:srgbClr val="333399">
              <a:lumMod val="75000"/>
            </a:srgbClr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27161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Digital</a:t>
            </a:r>
          </a:p>
          <a:p>
            <a:pPr marL="0" marR="0" lvl="0" indent="0" algn="ctr" defTabSz="27161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Filter</a:t>
            </a:r>
          </a:p>
        </p:txBody>
      </p:sp>
      <p:sp>
        <p:nvSpPr>
          <p:cNvPr id="85" name="Down Arrow 84"/>
          <p:cNvSpPr/>
          <p:nvPr/>
        </p:nvSpPr>
        <p:spPr>
          <a:xfrm>
            <a:off x="7032770" y="5695156"/>
            <a:ext cx="323850" cy="347662"/>
          </a:xfrm>
          <a:prstGeom prst="downArrow">
            <a:avLst/>
          </a:prstGeom>
          <a:gradFill rotWithShape="1">
            <a:gsLst>
              <a:gs pos="0">
                <a:srgbClr val="008000"/>
              </a:gs>
              <a:gs pos="100000">
                <a:srgbClr val="333399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27161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7777307" y="6198393"/>
            <a:ext cx="1390650" cy="368300"/>
          </a:xfrm>
          <a:prstGeom prst="rect">
            <a:avLst/>
          </a:prstGeom>
          <a:solidFill>
            <a:srgbClr val="333399">
              <a:lumMod val="75000"/>
            </a:srgbClr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27161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18 hr fcst</a:t>
            </a:r>
          </a:p>
        </p:txBody>
      </p:sp>
      <p:sp>
        <p:nvSpPr>
          <p:cNvPr id="87" name="TextBox 532"/>
          <p:cNvSpPr txBox="1">
            <a:spLocks noChangeArrowheads="1"/>
          </p:cNvSpPr>
          <p:nvPr/>
        </p:nvSpPr>
        <p:spPr bwMode="auto">
          <a:xfrm>
            <a:off x="1347932" y="1185068"/>
            <a:ext cx="6207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2714625" fontAlgn="base">
              <a:spcBef>
                <a:spcPct val="0"/>
              </a:spcBef>
              <a:spcAft>
                <a:spcPct val="0"/>
              </a:spcAft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2714625" fontAlgn="base">
              <a:spcBef>
                <a:spcPct val="0"/>
              </a:spcBef>
              <a:spcAft>
                <a:spcPct val="0"/>
              </a:spcAft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2714625" fontAlgn="base">
              <a:spcBef>
                <a:spcPct val="0"/>
              </a:spcBef>
              <a:spcAft>
                <a:spcPct val="0"/>
              </a:spcAft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2714625" fontAlgn="base">
              <a:spcBef>
                <a:spcPct val="0"/>
              </a:spcBef>
              <a:spcAft>
                <a:spcPct val="0"/>
              </a:spcAft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FFFFFF"/>
                </a:solidFill>
                <a:latin typeface="Arial Black" charset="0"/>
                <a:cs typeface="Arial Black" charset="0"/>
              </a:rPr>
              <a:t>13z</a:t>
            </a:r>
          </a:p>
        </p:txBody>
      </p:sp>
      <p:sp>
        <p:nvSpPr>
          <p:cNvPr id="88" name="TextBox 533"/>
          <p:cNvSpPr txBox="1">
            <a:spLocks noChangeArrowheads="1"/>
          </p:cNvSpPr>
          <p:nvPr/>
        </p:nvSpPr>
        <p:spPr bwMode="auto">
          <a:xfrm>
            <a:off x="4162570" y="1173956"/>
            <a:ext cx="6207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2714625" fontAlgn="base">
              <a:spcBef>
                <a:spcPct val="0"/>
              </a:spcBef>
              <a:spcAft>
                <a:spcPct val="0"/>
              </a:spcAft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2714625" fontAlgn="base">
              <a:spcBef>
                <a:spcPct val="0"/>
              </a:spcBef>
              <a:spcAft>
                <a:spcPct val="0"/>
              </a:spcAft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2714625" fontAlgn="base">
              <a:spcBef>
                <a:spcPct val="0"/>
              </a:spcBef>
              <a:spcAft>
                <a:spcPct val="0"/>
              </a:spcAft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2714625" fontAlgn="base">
              <a:spcBef>
                <a:spcPct val="0"/>
              </a:spcBef>
              <a:spcAft>
                <a:spcPct val="0"/>
              </a:spcAft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FFFFFF"/>
                </a:solidFill>
                <a:latin typeface="Arial Black" charset="0"/>
                <a:cs typeface="Arial Black" charset="0"/>
              </a:rPr>
              <a:t>14z</a:t>
            </a:r>
          </a:p>
        </p:txBody>
      </p:sp>
      <p:sp>
        <p:nvSpPr>
          <p:cNvPr id="89" name="TextBox 534"/>
          <p:cNvSpPr txBox="1">
            <a:spLocks noChangeArrowheads="1"/>
          </p:cNvSpPr>
          <p:nvPr/>
        </p:nvSpPr>
        <p:spPr bwMode="auto">
          <a:xfrm>
            <a:off x="6937520" y="1208881"/>
            <a:ext cx="6207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2714625" fontAlgn="base">
              <a:spcBef>
                <a:spcPct val="0"/>
              </a:spcBef>
              <a:spcAft>
                <a:spcPct val="0"/>
              </a:spcAft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2714625" fontAlgn="base">
              <a:spcBef>
                <a:spcPct val="0"/>
              </a:spcBef>
              <a:spcAft>
                <a:spcPct val="0"/>
              </a:spcAft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2714625" fontAlgn="base">
              <a:spcBef>
                <a:spcPct val="0"/>
              </a:spcBef>
              <a:spcAft>
                <a:spcPct val="0"/>
              </a:spcAft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2714625" fontAlgn="base">
              <a:spcBef>
                <a:spcPct val="0"/>
              </a:spcBef>
              <a:spcAft>
                <a:spcPct val="0"/>
              </a:spcAft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FFFFFF"/>
                </a:solidFill>
                <a:latin typeface="Arial Black" charset="0"/>
                <a:cs typeface="Arial Black" charset="0"/>
              </a:rPr>
              <a:t>15z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62057" y="851693"/>
            <a:ext cx="954088" cy="923925"/>
          </a:xfrm>
          <a:prstGeom prst="rect">
            <a:avLst/>
          </a:prstGeom>
          <a:solidFill>
            <a:srgbClr val="000000">
              <a:lumMod val="20000"/>
              <a:lumOff val="80000"/>
            </a:srgbClr>
          </a:solidFill>
        </p:spPr>
        <p:txBody>
          <a:bodyPr wrap="none">
            <a:spAutoFit/>
          </a:bodyPr>
          <a:lstStyle/>
          <a:p>
            <a:pPr marL="0" marR="0" lvl="0" indent="0" algn="ctr" defTabSz="27161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cs typeface="Arial Black"/>
              </a:rPr>
              <a:t>13 km</a:t>
            </a:r>
          </a:p>
          <a:p>
            <a:pPr marL="0" marR="0" lvl="0" indent="0" algn="ctr" defTabSz="27161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cs typeface="Arial Black"/>
              </a:rPr>
              <a:t>RAP</a:t>
            </a:r>
          </a:p>
          <a:p>
            <a:pPr marL="0" marR="0" lvl="0" indent="0" algn="ctr" defTabSz="27161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cs typeface="Arial Black"/>
              </a:rPr>
              <a:t>Cycle</a:t>
            </a:r>
          </a:p>
        </p:txBody>
      </p:sp>
      <p:cxnSp>
        <p:nvCxnSpPr>
          <p:cNvPr id="91" name="Curved Connector 90"/>
          <p:cNvCxnSpPr/>
          <p:nvPr/>
        </p:nvCxnSpPr>
        <p:spPr>
          <a:xfrm rot="5400000" flipH="1" flipV="1">
            <a:off x="2256775" y="4530725"/>
            <a:ext cx="1884363" cy="1549400"/>
          </a:xfrm>
          <a:prstGeom prst="curvedConnector3">
            <a:avLst>
              <a:gd name="adj1" fmla="val 98551"/>
            </a:avLst>
          </a:prstGeom>
          <a:noFill/>
          <a:ln w="101600" cap="flat" cmpd="sng" algn="ctr">
            <a:solidFill>
              <a:srgbClr val="333399">
                <a:lumMod val="75000"/>
              </a:srgbClr>
            </a:solidFill>
            <a:prstDash val="solid"/>
            <a:tailEnd type="triangle"/>
          </a:ln>
          <a:effectLst/>
        </p:spPr>
      </p:cxnSp>
      <p:sp>
        <p:nvSpPr>
          <p:cNvPr id="92" name="TextBox 537"/>
          <p:cNvSpPr txBox="1">
            <a:spLocks noChangeArrowheads="1"/>
          </p:cNvSpPr>
          <p:nvPr/>
        </p:nvSpPr>
        <p:spPr bwMode="auto">
          <a:xfrm rot="17758156">
            <a:off x="1940864" y="4540249"/>
            <a:ext cx="1225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2714625" fontAlgn="base">
              <a:spcBef>
                <a:spcPct val="0"/>
              </a:spcBef>
              <a:spcAft>
                <a:spcPct val="0"/>
              </a:spcAft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2714625" fontAlgn="base">
              <a:spcBef>
                <a:spcPct val="0"/>
              </a:spcBef>
              <a:spcAft>
                <a:spcPct val="0"/>
              </a:spcAft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2714625" fontAlgn="base">
              <a:spcBef>
                <a:spcPct val="0"/>
              </a:spcBef>
              <a:spcAft>
                <a:spcPct val="0"/>
              </a:spcAft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2714625" fontAlgn="base">
              <a:spcBef>
                <a:spcPct val="0"/>
              </a:spcBef>
              <a:spcAft>
                <a:spcPct val="0"/>
              </a:spcAft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000000"/>
                </a:solidFill>
                <a:latin typeface="Arial Black" charset="0"/>
                <a:cs typeface="Arial Black" charset="0"/>
              </a:rPr>
              <a:t>1 hr fcst</a:t>
            </a:r>
          </a:p>
        </p:txBody>
      </p:sp>
      <p:cxnSp>
        <p:nvCxnSpPr>
          <p:cNvPr id="93" name="Straight Arrow Connector 92"/>
          <p:cNvCxnSpPr/>
          <p:nvPr/>
        </p:nvCxnSpPr>
        <p:spPr>
          <a:xfrm flipH="1">
            <a:off x="1662257" y="2385218"/>
            <a:ext cx="3733800" cy="1555750"/>
          </a:xfrm>
          <a:prstGeom prst="straightConnector1">
            <a:avLst/>
          </a:prstGeom>
          <a:noFill/>
          <a:ln w="101600" cap="flat" cmpd="sng" algn="ctr">
            <a:solidFill>
              <a:srgbClr val="FF0000"/>
            </a:solidFill>
            <a:prstDash val="solid"/>
            <a:headEnd type="none"/>
            <a:tailEnd type="triangle"/>
          </a:ln>
          <a:effectLst/>
        </p:spPr>
      </p:cxnSp>
      <p:cxnSp>
        <p:nvCxnSpPr>
          <p:cNvPr id="94" name="Straight Arrow Connector 93"/>
          <p:cNvCxnSpPr/>
          <p:nvPr/>
        </p:nvCxnSpPr>
        <p:spPr>
          <a:xfrm flipH="1">
            <a:off x="4448320" y="2982118"/>
            <a:ext cx="985837" cy="996950"/>
          </a:xfrm>
          <a:prstGeom prst="straightConnector1">
            <a:avLst/>
          </a:prstGeom>
          <a:noFill/>
          <a:ln w="101600" cap="flat" cmpd="sng" algn="ctr">
            <a:solidFill>
              <a:srgbClr val="FF0000"/>
            </a:solidFill>
            <a:prstDash val="solid"/>
            <a:headEnd type="none"/>
            <a:tailEnd type="triangle"/>
          </a:ln>
          <a:effectLst/>
        </p:spPr>
      </p:cxnSp>
      <p:cxnSp>
        <p:nvCxnSpPr>
          <p:cNvPr id="95" name="Straight Arrow Connector 94"/>
          <p:cNvCxnSpPr/>
          <p:nvPr/>
        </p:nvCxnSpPr>
        <p:spPr>
          <a:xfrm>
            <a:off x="7170882" y="3185318"/>
            <a:ext cx="0" cy="793750"/>
          </a:xfrm>
          <a:prstGeom prst="straightConnector1">
            <a:avLst/>
          </a:prstGeom>
          <a:noFill/>
          <a:ln w="101600" cap="flat" cmpd="sng" algn="ctr">
            <a:solidFill>
              <a:srgbClr val="FF0000"/>
            </a:solidFill>
            <a:prstDash val="solid"/>
            <a:headEnd type="none"/>
            <a:tailEnd type="triangle"/>
          </a:ln>
          <a:effectLst/>
        </p:spPr>
      </p:cxnSp>
      <p:sp>
        <p:nvSpPr>
          <p:cNvPr id="96" name="Can 95"/>
          <p:cNvSpPr/>
          <p:nvPr/>
        </p:nvSpPr>
        <p:spPr>
          <a:xfrm>
            <a:off x="5332557" y="1813718"/>
            <a:ext cx="3556000" cy="1409700"/>
          </a:xfrm>
          <a:prstGeom prst="can">
            <a:avLst/>
          </a:prstGeom>
          <a:solidFill>
            <a:srgbClr val="FF0000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27161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80-member GFS EnKF Ensemble forecast valid at 15Z (9-hr fcst from 6Z)</a:t>
            </a:r>
          </a:p>
        </p:txBody>
      </p:sp>
      <p:sp>
        <p:nvSpPr>
          <p:cNvPr id="97" name="Rectangle 96"/>
          <p:cNvSpPr/>
          <p:nvPr/>
        </p:nvSpPr>
        <p:spPr>
          <a:xfrm>
            <a:off x="5015057" y="6195218"/>
            <a:ext cx="1500188" cy="366713"/>
          </a:xfrm>
          <a:prstGeom prst="rect">
            <a:avLst/>
          </a:prstGeom>
          <a:solidFill>
            <a:srgbClr val="333399">
              <a:lumMod val="75000"/>
            </a:srgbClr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27161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18 hr fcst</a:t>
            </a:r>
          </a:p>
        </p:txBody>
      </p:sp>
      <p:sp>
        <p:nvSpPr>
          <p:cNvPr id="98" name="Right Arrow Callout 97"/>
          <p:cNvSpPr/>
          <p:nvPr/>
        </p:nvSpPr>
        <p:spPr>
          <a:xfrm>
            <a:off x="5609494" y="5432515"/>
            <a:ext cx="1087721" cy="575119"/>
          </a:xfrm>
          <a:prstGeom prst="rightArrowCallout">
            <a:avLst/>
          </a:prstGeom>
          <a:solidFill>
            <a:srgbClr val="948A54"/>
          </a:solidFill>
          <a:ln w="9525" cap="flat" cmpd="sng" algn="ctr">
            <a:noFill/>
            <a:prstDash val="solid"/>
          </a:ln>
          <a:effectLst/>
          <a:scene3d>
            <a:camera prst="orthographicFront">
              <a:rot lat="0" lon="0" rev="18900000"/>
            </a:camera>
            <a:lightRig rig="threePt" dir="t"/>
          </a:scene3d>
        </p:spPr>
        <p:txBody>
          <a:bodyPr anchor="ctr"/>
          <a:lstStyle/>
          <a:p>
            <a:pPr marL="0" marR="0" lvl="0" indent="0" algn="ctr" defTabSz="27161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Refl</a:t>
            </a:r>
          </a:p>
          <a:p>
            <a:pPr marL="0" marR="0" lvl="0" indent="0" algn="ctr" defTabSz="27161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Obs</a:t>
            </a:r>
          </a:p>
        </p:txBody>
      </p:sp>
      <p:pic>
        <p:nvPicPr>
          <p:cNvPr id="99" name="Picture 4" descr="Juice_dr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00" r="27000" b="88000"/>
          <a:stretch>
            <a:fillRect/>
          </a:stretch>
        </p:blipFill>
        <p:spPr bwMode="auto">
          <a:xfrm>
            <a:off x="0" y="0"/>
            <a:ext cx="9151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5" descr="Juice_dr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9178" b="1334"/>
          <a:stretch>
            <a:fillRect/>
          </a:stretch>
        </p:blipFill>
        <p:spPr bwMode="auto">
          <a:xfrm>
            <a:off x="0" y="0"/>
            <a:ext cx="771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2" name="Rectangle 444"/>
          <p:cNvSpPr>
            <a:spLocks noChangeArrowheads="1"/>
          </p:cNvSpPr>
          <p:nvPr/>
        </p:nvSpPr>
        <p:spPr bwMode="auto">
          <a:xfrm>
            <a:off x="62057" y="15661"/>
            <a:ext cx="9081943" cy="646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8" tIns="45704" rIns="91408" bIns="45704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0000FF"/>
                </a:solidFill>
                <a:latin typeface="Arial Black" charset="0"/>
                <a:cs typeface="Arial Black" charset="0"/>
              </a:rPr>
              <a:t>RAPv2</a:t>
            </a:r>
            <a:r>
              <a:rPr lang="en-US" sz="3600" b="1" dirty="0" smtClean="0">
                <a:solidFill>
                  <a:srgbClr val="000099"/>
                </a:solidFill>
                <a:latin typeface="Arial Black" charset="0"/>
                <a:cs typeface="Arial Black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Arial Black" charset="0"/>
                <a:cs typeface="Arial Black" charset="0"/>
              </a:rPr>
              <a:t>Hybrid</a:t>
            </a:r>
            <a:r>
              <a:rPr lang="en-US" sz="3600" b="1" dirty="0" smtClean="0">
                <a:solidFill>
                  <a:srgbClr val="000099"/>
                </a:solidFill>
                <a:latin typeface="Arial Black" charset="0"/>
                <a:cs typeface="Arial Black" charset="0"/>
              </a:rPr>
              <a:t> Data Assimilation</a:t>
            </a:r>
            <a:endParaRPr lang="en-US" sz="3600" b="1" dirty="0">
              <a:solidFill>
                <a:srgbClr val="000099"/>
              </a:solidFill>
              <a:latin typeface="Arial Black" charset="0"/>
              <a:cs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634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26665311"/>
              </p:ext>
            </p:extLst>
          </p:nvPr>
        </p:nvGraphicFramePr>
        <p:xfrm>
          <a:off x="209550" y="986985"/>
          <a:ext cx="8934450" cy="57186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1114"/>
                <a:gridCol w="4873336"/>
              </a:tblGrid>
              <a:tr h="476093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  <a:ea typeface="ＭＳ Ｐゴシック" charset="-128"/>
                        </a:rPr>
                        <a:t>Data Assimilation</a:t>
                      </a:r>
                    </a:p>
                  </a:txBody>
                  <a:tcPr marT="45544" marB="45544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3399"/>
                          </a:solidFill>
                          <a:latin typeface="Arial Black" pitchFamily="34" charset="0"/>
                        </a:rPr>
                        <a:t>Model</a:t>
                      </a:r>
                      <a:endParaRPr lang="en-US" sz="2800" b="1" dirty="0">
                        <a:solidFill>
                          <a:srgbClr val="003399"/>
                        </a:solidFill>
                        <a:latin typeface="Arial Black" pitchFamily="34" charset="0"/>
                      </a:endParaRPr>
                    </a:p>
                  </a:txBody>
                  <a:tcPr marT="45544" marB="45544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00807">
                <a:tc>
                  <a:txBody>
                    <a:bodyPr/>
                    <a:lstStyle/>
                    <a:p>
                      <a:pPr marL="0" marR="0" lvl="0" indent="-4572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 Black" pitchFamily="34" charset="0"/>
                        <a:ea typeface="ＭＳ Ｐゴシック" charset="-128"/>
                        <a:cs typeface="Arial"/>
                      </a:endParaRPr>
                    </a:p>
                    <a:p>
                      <a:pPr marL="0" marR="0" lvl="0" indent="-4572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Black" pitchFamily="34" charset="0"/>
                          <a:ea typeface="ＭＳ Ｐゴシック" charset="-128"/>
                          <a:cs typeface="Arial"/>
                        </a:rPr>
                        <a:t>GFS EnKF-3DVAR hybrid data assimilation</a:t>
                      </a:r>
                    </a:p>
                    <a:p>
                      <a:pPr marL="0" marR="0" lvl="0" indent="-4572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 Black" pitchFamily="34" charset="0"/>
                        <a:ea typeface="ＭＳ Ｐゴシック" charset="-128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 Black" pitchFamily="34" charset="0"/>
                          <a:ea typeface="ＭＳ Ｐゴシック" charset="-128"/>
                        </a:rPr>
                        <a:t>PBL-based pseudo-innovations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 Black" pitchFamily="34" charset="0"/>
                        <a:ea typeface="ＭＳ Ｐゴシック" charset="-128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 Black" pitchFamily="34" charset="0"/>
                          <a:ea typeface="ＭＳ Ｐゴシック" charset="-128"/>
                        </a:rPr>
                        <a:t>Surface-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 Black" pitchFamily="34" charset="0"/>
                          <a:ea typeface="ＭＳ Ｐゴシック" charset="-128"/>
                        </a:rPr>
                        <a:t>obs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 Black" pitchFamily="34" charset="0"/>
                          <a:ea typeface="ＭＳ Ｐゴシック" charset="-128"/>
                        </a:rPr>
                        <a:t>-based soil moisture/temp adjustment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 Black" pitchFamily="34" charset="0"/>
                        <a:ea typeface="ＭＳ Ｐゴシック" charset="-128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 Black" pitchFamily="34" charset="0"/>
                          <a:ea typeface="ＭＳ Ｐゴシック" charset="-128"/>
                        </a:rPr>
                        <a:t>Low cloud building / other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 Black" pitchFamily="34" charset="0"/>
                          <a:ea typeface="ＭＳ Ｐゴシック" charset="-128"/>
                        </a:rPr>
                        <a:t>cloud enhancements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 Black" pitchFamily="34" charset="0"/>
                        <a:ea typeface="ＭＳ Ｐゴシック" charset="-128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 Black" pitchFamily="34" charset="0"/>
                          <a:ea typeface="ＭＳ Ｐゴシック" charset="-128"/>
                        </a:rPr>
                        <a:t>Temp-dependent radar 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 Black" pitchFamily="34" charset="0"/>
                          <a:ea typeface="ＭＳ Ｐゴシック" charset="-128"/>
                        </a:rPr>
                        <a:t>hydrometeor building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 Black" pitchFamily="34" charset="0"/>
                        <a:ea typeface="ＭＳ Ｐゴシック" charset="-128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 Black" pitchFamily="34" charset="0"/>
                          <a:ea typeface="ＭＳ Ｐゴシック" charset="-128"/>
                        </a:rPr>
                        <a:t>Lightning data assimilation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 Black" pitchFamily="34" charset="0"/>
                        <a:ea typeface="ＭＳ Ｐゴシック" charset="-128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Arial Black" pitchFamily="34" charset="0"/>
                          <a:ea typeface="ＭＳ Ｐゴシック" charset="-128"/>
                          <a:cs typeface="Arial"/>
                        </a:rPr>
                        <a:t>GSI trunk update</a:t>
                      </a:r>
                    </a:p>
                  </a:txBody>
                  <a:tcPr marT="45544" marB="45544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457200" fontAlgn="b">
                        <a:lnSpc>
                          <a:spcPct val="100000"/>
                        </a:lnSpc>
                      </a:pP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  <a:p>
                      <a:pPr lvl="0" defTabSz="457200" fontAlgn="b">
                        <a:lnSpc>
                          <a:spcPct val="100000"/>
                        </a:lnSpc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Black" pitchFamily="34" charset="0"/>
                          <a:ea typeface="ＭＳ Ｐゴシック" charset="-128"/>
                        </a:rPr>
                        <a:t>Physics changes</a:t>
                      </a:r>
                    </a:p>
                    <a:p>
                      <a:pPr lvl="0" defTabSz="457200" fontAlgn="b">
                        <a:lnSpc>
                          <a:spcPct val="100000"/>
                        </a:lnSpc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Black" pitchFamily="34" charset="0"/>
                          <a:ea typeface="ＭＳ Ｐゴシック" charset="-128"/>
                        </a:rPr>
                        <a:t> 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Black" pitchFamily="34" charset="0"/>
                          <a:ea typeface="ＭＳ Ｐゴシック" charset="-128"/>
                        </a:rPr>
                        <a:t>MYJ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Black" pitchFamily="34" charset="0"/>
                          <a:ea typeface="ＭＳ Ｐゴシック" charset="-128"/>
                          <a:sym typeface="Wingdings" pitchFamily="2" charset="2"/>
                        </a:rPr>
                        <a:t> M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Black" pitchFamily="34" charset="0"/>
                          <a:ea typeface="ＭＳ Ｐゴシック" charset="-128"/>
                        </a:rPr>
                        <a:t>YNN PBL scheme</a:t>
                      </a:r>
                    </a:p>
                    <a:p>
                      <a:pPr lvl="0" defTabSz="457200" fontAlgn="b">
                        <a:lnSpc>
                          <a:spcPct val="100000"/>
                        </a:lnSpc>
                      </a:pPr>
                      <a:endParaRPr kumimoji="0" 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 Black" pitchFamily="34" charset="0"/>
                        <a:ea typeface="ＭＳ Ｐゴシック" charset="-128"/>
                      </a:endParaRPr>
                    </a:p>
                    <a:p>
                      <a:pPr lvl="0" defTabSz="457200" fontAlgn="b">
                        <a:lnSpc>
                          <a:spcPct val="100000"/>
                        </a:lnSpc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Black" pitchFamily="34" charset="0"/>
                          <a:ea typeface="ＭＳ Ｐゴシック" charset="-128"/>
                        </a:rPr>
                        <a:t>   9-layer RUC LSM (from 6-layer)</a:t>
                      </a:r>
                    </a:p>
                    <a:p>
                      <a:pPr lvl="0" defTabSz="457200" fontAlgn="b">
                        <a:lnSpc>
                          <a:spcPct val="100000"/>
                        </a:lnSpc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Black" pitchFamily="34" charset="0"/>
                          <a:ea typeface="ＭＳ Ｐゴシック" charset="-128"/>
                        </a:rPr>
                        <a:t>   MODIS land-use (fractional)     </a:t>
                      </a:r>
                    </a:p>
                    <a:p>
                      <a:pPr lvl="0" defTabSz="457200" fontAlgn="b">
                        <a:lnSpc>
                          <a:spcPct val="100000"/>
                        </a:lnSpc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Black" pitchFamily="34" charset="0"/>
                          <a:ea typeface="ＭＳ Ｐゴシック" charset="-128"/>
                        </a:rPr>
                        <a:t>   Modified roughness length</a:t>
                      </a:r>
                    </a:p>
                    <a:p>
                      <a:pPr lvl="0" defTabSz="457200" fontAlgn="b">
                        <a:lnSpc>
                          <a:spcPct val="100000"/>
                        </a:lnSpc>
                      </a:pPr>
                      <a:endParaRPr kumimoji="0" 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 Black" pitchFamily="34" charset="0"/>
                        <a:ea typeface="ＭＳ Ｐゴシック" charset="-128"/>
                      </a:endParaRP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Black" pitchFamily="34" charset="0"/>
                          <a:ea typeface="ＭＳ Ｐゴシック" charset="-128"/>
                        </a:rPr>
                        <a:t>   Revised Thompson cloud m-phys.</a:t>
                      </a: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Black" pitchFamily="34" charset="0"/>
                          <a:ea typeface="ＭＳ Ｐゴシック" charset="-128"/>
                        </a:rPr>
                        <a:t>   </a:t>
                      </a:r>
                    </a:p>
                    <a:p>
                      <a:pPr lvl="0" defTabSz="457200" fontAlgn="b">
                        <a:lnSpc>
                          <a:spcPct val="100000"/>
                        </a:lnSpc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Black" pitchFamily="34" charset="0"/>
                          <a:ea typeface="ＭＳ Ｐゴシック" charset="-128"/>
                        </a:rPr>
                        <a:t>Higher-order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Black" pitchFamily="34" charset="0"/>
                          <a:ea typeface="ＭＳ Ｐゴシック" charset="-128"/>
                        </a:rPr>
                        <a:t>numerics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Black" pitchFamily="34" charset="0"/>
                          <a:ea typeface="ＭＳ Ｐゴシック" charset="-128"/>
                        </a:rPr>
                        <a:t> introduced</a:t>
                      </a:r>
                    </a:p>
                    <a:p>
                      <a:pPr lvl="0" defTabSz="457200" fontAlgn="b">
                        <a:lnSpc>
                          <a:spcPct val="100000"/>
                        </a:lnSpc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Black" pitchFamily="34" charset="0"/>
                          <a:ea typeface="ＭＳ Ｐゴシック" charset="-128"/>
                        </a:rPr>
                        <a:t>    Positive definite scalar advection</a:t>
                      </a:r>
                    </a:p>
                    <a:p>
                      <a:pPr lvl="0" defTabSz="457200" fontAlgn="b">
                        <a:lnSpc>
                          <a:spcPct val="100000"/>
                        </a:lnSpc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Black" pitchFamily="34" charset="0"/>
                          <a:ea typeface="ＭＳ Ｐゴシック" charset="-128"/>
                        </a:rPr>
                        <a:t>    5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Black" pitchFamily="34" charset="0"/>
                          <a:ea typeface="ＭＳ Ｐゴシック" charset="-128"/>
                        </a:rPr>
                        <a:t>th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Black" pitchFamily="34" charset="0"/>
                          <a:ea typeface="ＭＳ Ｐゴシック" charset="-128"/>
                        </a:rPr>
                        <a:t>-order vertical advection</a:t>
                      </a:r>
                    </a:p>
                    <a:p>
                      <a:pPr lvl="0" defTabSz="457200" fontAlgn="b">
                        <a:lnSpc>
                          <a:spcPct val="100000"/>
                        </a:lnSpc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 Black" pitchFamily="34" charset="0"/>
                          <a:ea typeface="ＭＳ Ｐゴシック" charset="-128"/>
                        </a:rPr>
                        <a:t>   </a:t>
                      </a: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uLnTx/>
                          <a:uFillTx/>
                          <a:latin typeface="Arial Black" pitchFamily="34" charset="0"/>
                          <a:ea typeface="ＭＳ Ｐゴシック" charset="-128"/>
                          <a:cs typeface="+mn-cs"/>
                        </a:rPr>
                        <a:t>Update to WRFv3.4.1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T="45544" marB="45544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97656" name="Rectangle 14"/>
          <p:cNvSpPr>
            <a:spLocks noChangeArrowheads="1"/>
          </p:cNvSpPr>
          <p:nvPr/>
        </p:nvSpPr>
        <p:spPr bwMode="auto">
          <a:xfrm>
            <a:off x="533400" y="57150"/>
            <a:ext cx="8610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anchor="ctr"/>
          <a:lstStyle/>
          <a:p>
            <a:pPr algn="ctr" defTabSz="457200">
              <a:defRPr/>
            </a:pPr>
            <a:r>
              <a:rPr lang="en-US" sz="4400" b="1" dirty="0">
                <a:solidFill>
                  <a:srgbClr val="0000CC"/>
                </a:solidFill>
                <a:latin typeface="Arial Black" pitchFamily="34" charset="0"/>
                <a:ea typeface="MS PGothic" pitchFamily="34" charset="-128"/>
                <a:cs typeface="Arial Black" pitchFamily="34" charset="0"/>
              </a:rPr>
              <a:t>RAP version </a:t>
            </a:r>
            <a:r>
              <a:rPr lang="en-US" sz="4400" b="1" dirty="0" smtClean="0">
                <a:solidFill>
                  <a:srgbClr val="0000CC"/>
                </a:solidFill>
                <a:latin typeface="Arial Black" pitchFamily="34" charset="0"/>
                <a:ea typeface="MS PGothic" pitchFamily="34" charset="-128"/>
                <a:cs typeface="Arial Black" pitchFamily="34" charset="0"/>
              </a:rPr>
              <a:t>2 </a:t>
            </a:r>
            <a:r>
              <a:rPr lang="en-US" sz="4400" b="1" dirty="0" smtClean="0">
                <a:latin typeface="Arial Black" pitchFamily="34" charset="0"/>
                <a:ea typeface="MS PGothic" pitchFamily="34" charset="-128"/>
                <a:cs typeface="Arial Black" pitchFamily="34" charset="0"/>
              </a:rPr>
              <a:t>upgrades</a:t>
            </a:r>
            <a:endParaRPr lang="en-US" sz="4400" b="1" dirty="0">
              <a:latin typeface="Arial Black" pitchFamily="34" charset="0"/>
              <a:ea typeface="MS PGothic" pitchFamily="34" charset="-128"/>
              <a:cs typeface="Arial Black" pitchFamily="34" charset="0"/>
            </a:endParaRPr>
          </a:p>
        </p:txBody>
      </p:sp>
      <p:sp>
        <p:nvSpPr>
          <p:cNvPr id="187409" name="TextBox 10"/>
          <p:cNvSpPr txBox="1">
            <a:spLocks noChangeArrowheads="1"/>
          </p:cNvSpPr>
          <p:nvPr/>
        </p:nvSpPr>
        <p:spPr bwMode="auto">
          <a:xfrm>
            <a:off x="-2819400" y="-838200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US">
              <a:solidFill>
                <a:srgbClr val="000000"/>
              </a:solidFill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634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4" descr="Juice_dr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00" r="27000" b="88000"/>
          <a:stretch>
            <a:fillRect/>
          </a:stretch>
        </p:blipFill>
        <p:spPr bwMode="auto">
          <a:xfrm>
            <a:off x="0" y="0"/>
            <a:ext cx="9151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Picture 10" descr="Juice_dr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9178" b="1334"/>
          <a:stretch>
            <a:fillRect/>
          </a:stretch>
        </p:blipFill>
        <p:spPr bwMode="auto">
          <a:xfrm>
            <a:off x="0" y="0"/>
            <a:ext cx="771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8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15" name="Table 14"/>
          <p:cNvGraphicFramePr>
            <a:graphicFrameLocks noGrp="1" noChangeAspect="1"/>
          </p:cNvGraphicFramePr>
          <p:nvPr/>
        </p:nvGraphicFramePr>
        <p:xfrm>
          <a:off x="179388" y="949325"/>
          <a:ext cx="8777286" cy="1576389"/>
        </p:xfrm>
        <a:graphic>
          <a:graphicData uri="http://schemas.openxmlformats.org/drawingml/2006/table">
            <a:tbl>
              <a:tblPr/>
              <a:tblGrid>
                <a:gridCol w="979372"/>
                <a:gridCol w="1302750"/>
                <a:gridCol w="957182"/>
                <a:gridCol w="933997"/>
                <a:gridCol w="955138"/>
                <a:gridCol w="1009407"/>
                <a:gridCol w="1291607"/>
                <a:gridCol w="1347833"/>
              </a:tblGrid>
              <a:tr h="498382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Data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Assimilation</a:t>
                      </a:r>
                    </a:p>
                  </a:txBody>
                  <a:tcPr marL="4777" marR="4777" marT="47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Assimilation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Type</a:t>
                      </a:r>
                    </a:p>
                  </a:txBody>
                  <a:tcPr marL="4777" marR="4777" marT="477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PBL Pseudo Innovations</a:t>
                      </a:r>
                    </a:p>
                  </a:txBody>
                  <a:tcPr marL="4777" marR="4777" marT="477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Soil Adjustment</a:t>
                      </a:r>
                    </a:p>
                  </a:txBody>
                  <a:tcPr marL="4777" marR="4777" marT="477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Low-Cloud Building</a:t>
                      </a:r>
                    </a:p>
                  </a:txBody>
                  <a:tcPr marL="4777" marR="4777" marT="477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Snow Cover Building</a:t>
                      </a:r>
                    </a:p>
                  </a:txBody>
                  <a:tcPr marL="4777" marR="4777" marT="477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Lightning Obs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(radar refl proxy)</a:t>
                      </a:r>
                    </a:p>
                  </a:txBody>
                  <a:tcPr marL="4777" marR="4777" marT="477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1" dirty="0" smtClean="0"/>
                        <a:t>Tower/Nacelle/Sodar Obs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L="4777" marR="4777" marT="477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9697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RAPv1</a:t>
                      </a:r>
                    </a:p>
                  </a:txBody>
                  <a:tcPr marL="4777" marR="4777" marT="47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GSI 3D-VAR</a:t>
                      </a:r>
                    </a:p>
                  </a:txBody>
                  <a:tcPr marL="4777" marR="4777" marT="477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No</a:t>
                      </a:r>
                    </a:p>
                  </a:txBody>
                  <a:tcPr marL="4777" marR="4777" marT="477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No</a:t>
                      </a:r>
                    </a:p>
                  </a:txBody>
                  <a:tcPr marL="4777" marR="4777" marT="477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No</a:t>
                      </a:r>
                    </a:p>
                  </a:txBody>
                  <a:tcPr marL="4777" marR="4777" marT="477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No</a:t>
                      </a:r>
                    </a:p>
                  </a:txBody>
                  <a:tcPr marL="4777" marR="4777" marT="477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No</a:t>
                      </a:r>
                    </a:p>
                  </a:txBody>
                  <a:tcPr marL="4777" marR="4777" marT="477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No</a:t>
                      </a:r>
                    </a:p>
                  </a:txBody>
                  <a:tcPr marL="4777" marR="4777" marT="477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548310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RAPv2</a:t>
                      </a:r>
                    </a:p>
                  </a:txBody>
                  <a:tcPr marL="4777" marR="4777" marT="477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GSI EnKF-3DVAR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Hybrid</a:t>
                      </a:r>
                    </a:p>
                  </a:txBody>
                  <a:tcPr marL="4777" marR="4777" marT="477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Yes</a:t>
                      </a:r>
                    </a:p>
                  </a:txBody>
                  <a:tcPr marL="4777" marR="4777" marT="477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Yes</a:t>
                      </a:r>
                    </a:p>
                  </a:txBody>
                  <a:tcPr marL="4777" marR="4777" marT="477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Yes</a:t>
                      </a:r>
                    </a:p>
                  </a:txBody>
                  <a:tcPr marL="4777" marR="4777" marT="477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Yes + rev trimming</a:t>
                      </a:r>
                    </a:p>
                  </a:txBody>
                  <a:tcPr marL="4777" marR="4777" marT="477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Yes</a:t>
                      </a:r>
                    </a:p>
                  </a:txBody>
                  <a:tcPr marL="4777" marR="4777" marT="477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Yes</a:t>
                      </a:r>
                    </a:p>
                  </a:txBody>
                  <a:tcPr marL="4777" marR="4777" marT="477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 noChangeAspect="1"/>
          </p:cNvGraphicFramePr>
          <p:nvPr/>
        </p:nvGraphicFramePr>
        <p:xfrm>
          <a:off x="179388" y="2652713"/>
          <a:ext cx="8777287" cy="1577975"/>
        </p:xfrm>
        <a:graphic>
          <a:graphicData uri="http://schemas.openxmlformats.org/drawingml/2006/table">
            <a:tbl>
              <a:tblPr/>
              <a:tblGrid>
                <a:gridCol w="612443"/>
                <a:gridCol w="793128"/>
                <a:gridCol w="843490"/>
                <a:gridCol w="838856"/>
                <a:gridCol w="976846"/>
                <a:gridCol w="1031115"/>
                <a:gridCol w="781477"/>
                <a:gridCol w="477569"/>
                <a:gridCol w="499277"/>
                <a:gridCol w="1036015"/>
                <a:gridCol w="887071"/>
              </a:tblGrid>
              <a:tr h="498883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Model</a:t>
                      </a:r>
                    </a:p>
                  </a:txBody>
                  <a:tcPr marL="4777" marR="4777" marT="477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Version</a:t>
                      </a:r>
                    </a:p>
                  </a:txBody>
                  <a:tcPr marL="4777" marR="4777" marT="477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Horiz/Vert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Advection</a:t>
                      </a:r>
                    </a:p>
                  </a:txBody>
                  <a:tcPr marL="4777" marR="4777" marT="477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Scalar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Advection</a:t>
                      </a:r>
                    </a:p>
                  </a:txBody>
                  <a:tcPr marL="4777" marR="4777" marT="478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Upper-Level</a:t>
                      </a:r>
                    </a:p>
                    <a:p>
                      <a:pPr algn="ctr"/>
                      <a:r>
                        <a:rPr lang="en-US" sz="1400" b="1" dirty="0" smtClean="0"/>
                        <a:t>Damping</a:t>
                      </a:r>
                      <a:endParaRPr lang="en-US" sz="1400" b="1" dirty="0"/>
                    </a:p>
                  </a:txBody>
                  <a:tcPr marL="4777" marR="4777" marT="478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SW Radiation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Update</a:t>
                      </a:r>
                    </a:p>
                  </a:txBody>
                  <a:tcPr marL="4777" marR="4777" marT="478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Land Use</a:t>
                      </a:r>
                    </a:p>
                  </a:txBody>
                  <a:tcPr marL="4777" marR="4777" marT="478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LSM</a:t>
                      </a:r>
                    </a:p>
                  </a:txBody>
                  <a:tcPr marL="4777" marR="4777" marT="478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PBL</a:t>
                      </a:r>
                    </a:p>
                  </a:txBody>
                  <a:tcPr marL="4777" marR="4777" marT="478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Microphysics</a:t>
                      </a:r>
                    </a:p>
                  </a:txBody>
                  <a:tcPr marL="4777" marR="4777" marT="478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Radiation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LW/SW</a:t>
                      </a:r>
                    </a:p>
                  </a:txBody>
                  <a:tcPr marL="4777" marR="4777" marT="478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0230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RAPv1</a:t>
                      </a:r>
                    </a:p>
                  </a:txBody>
                  <a:tcPr marL="4777" marR="4777" marT="477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WRF-ARW 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V3.2+</a:t>
                      </a:r>
                    </a:p>
                  </a:txBody>
                  <a:tcPr marL="4777" marR="4777" marT="477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5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th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/3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rd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L="4777" marR="4777" marT="477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Monotonic</a:t>
                      </a:r>
                    </a:p>
                  </a:txBody>
                  <a:tcPr marL="4777" marR="4777" marT="478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w-Rayleigh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0.02</a:t>
                      </a:r>
                    </a:p>
                  </a:txBody>
                  <a:tcPr marL="4777" marR="4777" marT="478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30 min</a:t>
                      </a:r>
                    </a:p>
                  </a:txBody>
                  <a:tcPr marL="4777" marR="4777" marT="478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USGS</a:t>
                      </a:r>
                    </a:p>
                  </a:txBody>
                  <a:tcPr marL="4777" marR="4777" marT="478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RUC  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6-lev</a:t>
                      </a:r>
                    </a:p>
                  </a:txBody>
                  <a:tcPr marL="4777" marR="4777" marT="478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MYJ</a:t>
                      </a:r>
                    </a:p>
                  </a:txBody>
                  <a:tcPr marL="4777" marR="4777" marT="478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Thompson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V3.1</a:t>
                      </a:r>
                    </a:p>
                  </a:txBody>
                  <a:tcPr marL="4777" marR="4777" marT="478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RRTM/ Goddard</a:t>
                      </a:r>
                    </a:p>
                  </a:txBody>
                  <a:tcPr marL="4777" marR="4777" marT="478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548862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RAPv2</a:t>
                      </a:r>
                    </a:p>
                  </a:txBody>
                  <a:tcPr marL="4777" marR="4777" marT="477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WRF-ARW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v3.4.1+</a:t>
                      </a:r>
                    </a:p>
                  </a:txBody>
                  <a:tcPr marL="4777" marR="4777" marT="477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5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th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/5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th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itchFamily="34" charset="0"/>
                        <a:ea typeface="ＭＳ Ｐゴシック" charset="-128"/>
                      </a:endParaRPr>
                    </a:p>
                  </a:txBody>
                  <a:tcPr marL="4777" marR="4777" marT="4778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Positive-Definite</a:t>
                      </a:r>
                    </a:p>
                  </a:txBody>
                  <a:tcPr marL="4777" marR="4777" marT="478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w-Rayleigh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0.2</a:t>
                      </a:r>
                    </a:p>
                  </a:txBody>
                  <a:tcPr marL="4777" marR="4777" marT="478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10 min</a:t>
                      </a:r>
                    </a:p>
                  </a:txBody>
                  <a:tcPr marL="4777" marR="4777" marT="478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MODIS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Fractional</a:t>
                      </a:r>
                    </a:p>
                  </a:txBody>
                  <a:tcPr marL="4777" marR="4777" marT="478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RUC  </a:t>
                      </a:r>
                    </a:p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9-lev</a:t>
                      </a:r>
                    </a:p>
                  </a:txBody>
                  <a:tcPr marL="4777" marR="4777" marT="478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MYNN</a:t>
                      </a:r>
                    </a:p>
                  </a:txBody>
                  <a:tcPr marL="4777" marR="4777" marT="478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Thompson v3.4.1</a:t>
                      </a:r>
                    </a:p>
                  </a:txBody>
                  <a:tcPr marL="4777" marR="4777" marT="478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ea typeface="ＭＳ Ｐゴシック" charset="-128"/>
                        </a:rPr>
                        <a:t>RRTM/ Goddard</a:t>
                      </a:r>
                    </a:p>
                  </a:txBody>
                  <a:tcPr marL="4777" marR="4777" marT="478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3039" name="TextBox 1"/>
          <p:cNvSpPr txBox="1">
            <a:spLocks noChangeArrowheads="1"/>
          </p:cNvSpPr>
          <p:nvPr/>
        </p:nvSpPr>
        <p:spPr bwMode="auto">
          <a:xfrm>
            <a:off x="179388" y="4308475"/>
            <a:ext cx="8777287" cy="23082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u="sng" dirty="0">
                <a:solidFill>
                  <a:prstClr val="black"/>
                </a:solidFill>
                <a:latin typeface="Arial Black" charset="0"/>
                <a:cs typeface="Arial Black" charset="0"/>
              </a:rPr>
              <a:t>Cloud and Precipitating Hydrometeor Analysis Improvements in RAPv2</a:t>
            </a:r>
          </a:p>
          <a:p>
            <a:pPr eaLnBrk="1" hangingPunct="1"/>
            <a:r>
              <a:rPr lang="en-US" sz="1600" dirty="0">
                <a:solidFill>
                  <a:prstClr val="black"/>
                </a:solidFill>
                <a:cs typeface="Arial Black" charset="0"/>
              </a:rPr>
              <a:t>Surface temperature-dependent radar-hydrometeor building</a:t>
            </a:r>
          </a:p>
          <a:p>
            <a:pPr eaLnBrk="1" hangingPunct="1"/>
            <a:r>
              <a:rPr lang="en-US" sz="1600" dirty="0">
                <a:solidFill>
                  <a:prstClr val="black"/>
                </a:solidFill>
                <a:cs typeface="Arial Black" charset="0"/>
              </a:rPr>
              <a:t>Consistent rain (droplet) number concentration and mixing ratio retrievals from radar </a:t>
            </a:r>
            <a:r>
              <a:rPr lang="en-US" sz="1600" dirty="0" err="1">
                <a:solidFill>
                  <a:prstClr val="black"/>
                </a:solidFill>
                <a:cs typeface="Arial Black" charset="0"/>
              </a:rPr>
              <a:t>refl</a:t>
            </a:r>
            <a:r>
              <a:rPr lang="en-US" sz="1600" dirty="0">
                <a:solidFill>
                  <a:prstClr val="black"/>
                </a:solidFill>
                <a:cs typeface="Arial Black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cs typeface="Arial Black" charset="0"/>
              </a:rPr>
              <a:t>obs</a:t>
            </a:r>
            <a:endParaRPr lang="en-US" sz="1600" dirty="0">
              <a:solidFill>
                <a:prstClr val="black"/>
              </a:solidFill>
              <a:cs typeface="Arial Black" charset="0"/>
            </a:endParaRPr>
          </a:p>
          <a:p>
            <a:pPr eaLnBrk="1" hangingPunct="1"/>
            <a:r>
              <a:rPr lang="en-US" sz="1600" dirty="0">
                <a:solidFill>
                  <a:prstClr val="black"/>
                </a:solidFill>
                <a:cs typeface="Arial Black" charset="0"/>
              </a:rPr>
              <a:t>Rain and snow mixing ratio retrievals reversible with Thompson reflectivity diagnostic</a:t>
            </a:r>
          </a:p>
          <a:p>
            <a:pPr eaLnBrk="1" hangingPunct="1"/>
            <a:endParaRPr lang="en-US" sz="1600" dirty="0">
              <a:solidFill>
                <a:prstClr val="black"/>
              </a:solidFill>
              <a:cs typeface="Arial Black" charset="0"/>
            </a:endParaRPr>
          </a:p>
          <a:p>
            <a:pPr eaLnBrk="1" hangingPunct="1"/>
            <a:r>
              <a:rPr lang="en-US" sz="1600" dirty="0">
                <a:solidFill>
                  <a:prstClr val="black"/>
                </a:solidFill>
                <a:cs typeface="Arial Black" charset="0"/>
              </a:rPr>
              <a:t>Conservation of virtual potential temperature during cloud building/clearing</a:t>
            </a:r>
          </a:p>
          <a:p>
            <a:pPr eaLnBrk="1" hangingPunct="1"/>
            <a:r>
              <a:rPr lang="en-US" sz="1600" dirty="0">
                <a:solidFill>
                  <a:prstClr val="black"/>
                </a:solidFill>
                <a:cs typeface="Arial Black" charset="0"/>
              </a:rPr>
              <a:t>Water vapor reduced to </a:t>
            </a:r>
            <a:r>
              <a:rPr lang="en-US" sz="1600" dirty="0" err="1">
                <a:solidFill>
                  <a:prstClr val="black"/>
                </a:solidFill>
                <a:cs typeface="Arial Black" charset="0"/>
              </a:rPr>
              <a:t>subsaturation</a:t>
            </a:r>
            <a:r>
              <a:rPr lang="en-US" sz="1600" dirty="0">
                <a:solidFill>
                  <a:prstClr val="black"/>
                </a:solidFill>
                <a:cs typeface="Arial Black" charset="0"/>
              </a:rPr>
              <a:t> when cloud clearing</a:t>
            </a:r>
          </a:p>
          <a:p>
            <a:pPr eaLnBrk="1" hangingPunct="1"/>
            <a:r>
              <a:rPr lang="en-US" sz="1600" dirty="0">
                <a:solidFill>
                  <a:prstClr val="black"/>
                </a:solidFill>
                <a:cs typeface="Arial Black" charset="0"/>
              </a:rPr>
              <a:t>Elevation correction to match model and observed </a:t>
            </a:r>
            <a:r>
              <a:rPr lang="en-US" sz="1600" dirty="0" err="1">
                <a:solidFill>
                  <a:prstClr val="black"/>
                </a:solidFill>
                <a:cs typeface="Arial Black" charset="0"/>
              </a:rPr>
              <a:t>precipitable</a:t>
            </a:r>
            <a:r>
              <a:rPr lang="en-US" sz="1600" dirty="0">
                <a:solidFill>
                  <a:prstClr val="black"/>
                </a:solidFill>
                <a:cs typeface="Arial Black" charset="0"/>
              </a:rPr>
              <a:t> water</a:t>
            </a:r>
          </a:p>
          <a:p>
            <a:pPr eaLnBrk="1" hangingPunct="1"/>
            <a:r>
              <a:rPr lang="en-US" sz="1600" dirty="0">
                <a:solidFill>
                  <a:prstClr val="black"/>
                </a:solidFill>
                <a:cs typeface="Arial Black" charset="0"/>
              </a:rPr>
              <a:t>Limitation of </a:t>
            </a:r>
            <a:r>
              <a:rPr lang="en-US" sz="1600" dirty="0" err="1">
                <a:solidFill>
                  <a:prstClr val="black"/>
                </a:solidFill>
                <a:cs typeface="Arial Black" charset="0"/>
              </a:rPr>
              <a:t>precipitable</a:t>
            </a:r>
            <a:r>
              <a:rPr lang="en-US" sz="1600" dirty="0">
                <a:solidFill>
                  <a:prstClr val="black"/>
                </a:solidFill>
                <a:cs typeface="Arial Black" charset="0"/>
              </a:rPr>
              <a:t> water innovation to 10% of background</a:t>
            </a:r>
          </a:p>
        </p:txBody>
      </p:sp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217710" y="43542"/>
            <a:ext cx="91440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400" b="1" dirty="0">
                <a:solidFill>
                  <a:srgbClr val="0000FF"/>
                </a:solidFill>
                <a:latin typeface="Arial Black" charset="0"/>
                <a:cs typeface="Arial Black" charset="0"/>
              </a:rPr>
              <a:t>RAPv2</a:t>
            </a:r>
            <a:r>
              <a:rPr lang="en-US" sz="3400" b="1" dirty="0">
                <a:solidFill>
                  <a:srgbClr val="000099"/>
                </a:solidFill>
                <a:latin typeface="Arial Black" charset="0"/>
                <a:cs typeface="Arial Black" charset="0"/>
              </a:rPr>
              <a:t> </a:t>
            </a:r>
            <a:r>
              <a:rPr lang="en-US" sz="3400" b="1" dirty="0" smtClean="0">
                <a:latin typeface="Arial Black" charset="0"/>
                <a:cs typeface="Arial Black" charset="0"/>
              </a:rPr>
              <a:t>enhancements from </a:t>
            </a:r>
            <a:r>
              <a:rPr lang="en-US" sz="3400" b="1" dirty="0" smtClean="0">
                <a:solidFill>
                  <a:srgbClr val="FF0000"/>
                </a:solidFill>
                <a:latin typeface="Arial Black" charset="0"/>
                <a:cs typeface="Arial Black" charset="0"/>
              </a:rPr>
              <a:t>RAPv1</a:t>
            </a:r>
            <a:endParaRPr lang="en-US" sz="3400" b="1" dirty="0">
              <a:solidFill>
                <a:srgbClr val="FF0000"/>
              </a:solidFill>
              <a:latin typeface="Arial Black" charset="0"/>
              <a:cs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544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Juice_drop"/>
          <p:cNvPicPr>
            <a:picLocks noChangeAspect="1" noChangeArrowheads="1"/>
          </p:cNvPicPr>
          <p:nvPr/>
        </p:nvPicPr>
        <p:blipFill>
          <a:blip r:embed="rId3" cstate="print"/>
          <a:srcRect l="2000" r="27000" b="88000"/>
          <a:stretch>
            <a:fillRect/>
          </a:stretch>
        </p:blipFill>
        <p:spPr bwMode="auto">
          <a:xfrm>
            <a:off x="0" y="0"/>
            <a:ext cx="915181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5" descr="Juice_drop"/>
          <p:cNvPicPr>
            <a:picLocks noChangeAspect="1" noChangeArrowheads="1"/>
          </p:cNvPicPr>
          <p:nvPr/>
        </p:nvPicPr>
        <p:blipFill>
          <a:blip r:embed="rId4" cstate="print"/>
          <a:srcRect r="29178" b="1334"/>
          <a:stretch>
            <a:fillRect/>
          </a:stretch>
        </p:blipFill>
        <p:spPr bwMode="auto">
          <a:xfrm>
            <a:off x="1" y="1"/>
            <a:ext cx="770950" cy="76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1" name="Rectangle 2"/>
          <p:cNvSpPr txBox="1">
            <a:spLocks noChangeArrowheads="1"/>
          </p:cNvSpPr>
          <p:nvPr/>
        </p:nvSpPr>
        <p:spPr>
          <a:xfrm>
            <a:off x="1" y="76200"/>
            <a:ext cx="9143999" cy="6858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2800" b="1" kern="0" dirty="0" smtClean="0">
                <a:solidFill>
                  <a:srgbClr val="003399"/>
                </a:solidFill>
                <a:latin typeface="Arial Black"/>
                <a:ea typeface="ＭＳ Ｐゴシック" pitchFamily="1" charset="-128"/>
                <a:cs typeface="Arial Black"/>
              </a:rPr>
              <a:t>Rapid Refresh Specific </a:t>
            </a:r>
            <a:r>
              <a:rPr lang="en-US" sz="2800" b="1" kern="0" dirty="0">
                <a:solidFill>
                  <a:srgbClr val="003399"/>
                </a:solidFill>
                <a:latin typeface="Arial Black"/>
                <a:ea typeface="ＭＳ Ｐゴシック" pitchFamily="1" charset="-128"/>
                <a:cs typeface="Arial Black"/>
              </a:rPr>
              <a:t>A</a:t>
            </a:r>
            <a:r>
              <a:rPr lang="en-US" sz="2800" b="1" kern="0" dirty="0" smtClean="0">
                <a:solidFill>
                  <a:srgbClr val="003399"/>
                </a:solidFill>
                <a:latin typeface="Arial Black"/>
                <a:ea typeface="ＭＳ Ｐゴシック" pitchFamily="1" charset="-128"/>
                <a:cs typeface="Arial Black"/>
              </a:rPr>
              <a:t>nalysis </a:t>
            </a:r>
            <a:r>
              <a:rPr lang="en-US" sz="2800" b="1" kern="0" dirty="0">
                <a:solidFill>
                  <a:srgbClr val="003399"/>
                </a:solidFill>
                <a:latin typeface="Arial Black"/>
                <a:ea typeface="ＭＳ Ｐゴシック" pitchFamily="1" charset="-128"/>
                <a:cs typeface="Arial Black"/>
              </a:rPr>
              <a:t>F</a:t>
            </a:r>
            <a:r>
              <a:rPr lang="en-US" sz="2800" b="1" kern="0" dirty="0" smtClean="0">
                <a:solidFill>
                  <a:srgbClr val="003399"/>
                </a:solidFill>
                <a:latin typeface="Arial Black"/>
                <a:ea typeface="ＭＳ Ｐゴシック" pitchFamily="1" charset="-128"/>
                <a:cs typeface="Arial Black"/>
              </a:rPr>
              <a:t>eatures</a:t>
            </a:r>
            <a:endParaRPr lang="en-US" sz="2800" b="1" kern="0" dirty="0">
              <a:solidFill>
                <a:srgbClr val="003399"/>
              </a:solidFill>
              <a:latin typeface="Arial Black"/>
              <a:ea typeface="ＭＳ Ｐゴシック" pitchFamily="1" charset="-128"/>
              <a:cs typeface="Arial Black"/>
            </a:endParaRPr>
          </a:p>
        </p:txBody>
      </p:sp>
      <p:pic>
        <p:nvPicPr>
          <p:cNvPr id="61443" name="Picture 22" descr="radar_DFI.gif"/>
          <p:cNvPicPr>
            <a:picLocks noChangeAspect="1"/>
          </p:cNvPicPr>
          <p:nvPr/>
        </p:nvPicPr>
        <p:blipFill>
          <a:blip r:embed="rId5" cstate="print"/>
          <a:srcRect l="8000" t="30667"/>
          <a:stretch>
            <a:fillRect/>
          </a:stretch>
        </p:blipFill>
        <p:spPr bwMode="auto">
          <a:xfrm>
            <a:off x="212725" y="4499469"/>
            <a:ext cx="4037990" cy="2282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23"/>
          <p:cNvGrpSpPr>
            <a:grpSpLocks noChangeAspect="1"/>
          </p:cNvGrpSpPr>
          <p:nvPr/>
        </p:nvGrpSpPr>
        <p:grpSpPr bwMode="auto">
          <a:xfrm>
            <a:off x="228600" y="1455738"/>
            <a:ext cx="4608513" cy="2125662"/>
            <a:chOff x="9970" y="4000"/>
            <a:chExt cx="11855" cy="5469"/>
          </a:xfrm>
        </p:grpSpPr>
        <p:pic>
          <p:nvPicPr>
            <p:cNvPr id="61451" name="Picture 410" descr="cld_anx_1"/>
            <p:cNvPicPr>
              <a:picLocks noChangeAspect="1" noChangeArrowheads="1"/>
            </p:cNvPicPr>
            <p:nvPr/>
          </p:nvPicPr>
          <p:blipFill>
            <a:blip r:embed="rId6" cstate="print"/>
            <a:srcRect t="10667" r="50999"/>
            <a:stretch>
              <a:fillRect/>
            </a:stretch>
          </p:blipFill>
          <p:spPr bwMode="auto">
            <a:xfrm>
              <a:off x="19003" y="4930"/>
              <a:ext cx="2822" cy="38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452" name="Picture 411" descr="cld_anx_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3243" y="4500"/>
              <a:ext cx="576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453" name="Picture 413" descr="Slide1"/>
            <p:cNvPicPr>
              <a:picLocks noChangeAspect="1" noChangeArrowheads="1"/>
            </p:cNvPicPr>
            <p:nvPr/>
          </p:nvPicPr>
          <p:blipFill>
            <a:blip r:embed="rId8" cstate="print"/>
            <a:srcRect t="57333" r="48000"/>
            <a:stretch>
              <a:fillRect/>
            </a:stretch>
          </p:blipFill>
          <p:spPr bwMode="auto">
            <a:xfrm>
              <a:off x="9970" y="4000"/>
              <a:ext cx="2695" cy="16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454" name="Picture 415" descr="Slide1"/>
            <p:cNvPicPr>
              <a:picLocks noChangeAspect="1" noChangeArrowheads="1"/>
            </p:cNvPicPr>
            <p:nvPr/>
          </p:nvPicPr>
          <p:blipFill>
            <a:blip r:embed="rId8" cstate="print"/>
            <a:srcRect l="17999" t="12000" r="28999" b="44000"/>
            <a:stretch>
              <a:fillRect/>
            </a:stretch>
          </p:blipFill>
          <p:spPr bwMode="auto">
            <a:xfrm>
              <a:off x="9970" y="7759"/>
              <a:ext cx="2747" cy="17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455" name="Picture 417" descr="Slide1"/>
            <p:cNvPicPr>
              <a:picLocks noChangeAspect="1" noChangeArrowheads="1"/>
            </p:cNvPicPr>
            <p:nvPr/>
          </p:nvPicPr>
          <p:blipFill>
            <a:blip r:embed="rId8" cstate="print"/>
            <a:srcRect l="52000" t="57333"/>
            <a:stretch>
              <a:fillRect/>
            </a:stretch>
          </p:blipFill>
          <p:spPr bwMode="auto">
            <a:xfrm>
              <a:off x="10108" y="5785"/>
              <a:ext cx="2482" cy="1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1445" name="Text Box 31"/>
          <p:cNvSpPr txBox="1">
            <a:spLocks noChangeArrowheads="1"/>
          </p:cNvSpPr>
          <p:nvPr/>
        </p:nvSpPr>
        <p:spPr bwMode="auto">
          <a:xfrm>
            <a:off x="5410200" y="838200"/>
            <a:ext cx="3657600" cy="815975"/>
          </a:xfrm>
          <a:prstGeom prst="rect">
            <a:avLst/>
          </a:prstGeom>
          <a:solidFill>
            <a:srgbClr val="FF0000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lnSpc>
                <a:spcPts val="2800"/>
              </a:lnSpc>
              <a:buSzPct val="130000"/>
            </a:pPr>
            <a:r>
              <a:rPr lang="en-US" sz="2800" b="1" dirty="0">
                <a:solidFill>
                  <a:prstClr val="white"/>
                </a:solidFill>
                <a:ea typeface="ＭＳ Ｐゴシック" pitchFamily="1" charset="-128"/>
              </a:rPr>
              <a:t>Special treatments for surface observations </a:t>
            </a:r>
          </a:p>
        </p:txBody>
      </p:sp>
      <p:pic>
        <p:nvPicPr>
          <p:cNvPr id="61446" name="Picture 32" descr="sfc_obs.gif"/>
          <p:cNvPicPr>
            <a:picLocks noChangeAspect="1"/>
          </p:cNvPicPr>
          <p:nvPr/>
        </p:nvPicPr>
        <p:blipFill>
          <a:blip r:embed="rId9" cstate="print"/>
          <a:srcRect r="45000"/>
          <a:stretch>
            <a:fillRect/>
          </a:stretch>
        </p:blipFill>
        <p:spPr bwMode="auto">
          <a:xfrm>
            <a:off x="6294438" y="1752600"/>
            <a:ext cx="2011362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7" name="Picture 33" descr="sfc_obs.gif"/>
          <p:cNvPicPr>
            <a:picLocks noChangeAspect="1"/>
          </p:cNvPicPr>
          <p:nvPr/>
        </p:nvPicPr>
        <p:blipFill>
          <a:blip r:embed="rId9" cstate="print"/>
          <a:srcRect l="91499" t="9332"/>
          <a:stretch>
            <a:fillRect/>
          </a:stretch>
        </p:blipFill>
        <p:spPr bwMode="auto">
          <a:xfrm>
            <a:off x="8299450" y="2008188"/>
            <a:ext cx="311150" cy="248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8" name="Picture 34" descr="PO_sfc_obs.gif"/>
          <p:cNvPicPr>
            <a:picLocks noChangeAspect="1"/>
          </p:cNvPicPr>
          <p:nvPr/>
        </p:nvPicPr>
        <p:blipFill>
          <a:blip r:embed="rId10" cstate="print"/>
          <a:srcRect t="33333" r="3999"/>
          <a:stretch>
            <a:fillRect/>
          </a:stretch>
        </p:blipFill>
        <p:spPr bwMode="auto">
          <a:xfrm>
            <a:off x="5118100" y="4495800"/>
            <a:ext cx="39497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0" y="847725"/>
            <a:ext cx="4953000" cy="523875"/>
          </a:xfrm>
          <a:prstGeom prst="rect">
            <a:avLst/>
          </a:prstGeom>
          <a:solidFill>
            <a:srgbClr val="FF0000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SzPct val="130000"/>
              <a:defRPr/>
            </a:pPr>
            <a:r>
              <a:rPr lang="en-US" sz="2800" b="1" dirty="0">
                <a:solidFill>
                  <a:prstClr val="white"/>
                </a:solidFill>
                <a:ea typeface="ＭＳ Ｐゴシック" pitchFamily="1" charset="-128"/>
              </a:rPr>
              <a:t>Cloud and hydrometeor analysis </a:t>
            </a: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228599" y="3679825"/>
            <a:ext cx="4724401" cy="822447"/>
          </a:xfrm>
          <a:prstGeom prst="rect">
            <a:avLst/>
          </a:prstGeom>
          <a:solidFill>
            <a:srgbClr val="FF0000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  <a:buSzPct val="130000"/>
              <a:defRPr/>
            </a:pPr>
            <a:r>
              <a:rPr lang="en-US" sz="2800" b="1" dirty="0">
                <a:solidFill>
                  <a:prstClr val="white"/>
                </a:solidFill>
                <a:ea typeface="ＭＳ Ｐゴシック" pitchFamily="1" charset="-128"/>
              </a:rPr>
              <a:t>Digital filter-based </a:t>
            </a:r>
          </a:p>
          <a:p>
            <a:pPr algn="ctr">
              <a:lnSpc>
                <a:spcPts val="2800"/>
              </a:lnSpc>
              <a:buSzPct val="130000"/>
              <a:defRPr/>
            </a:pPr>
            <a:r>
              <a:rPr lang="en-US" sz="2800" b="1" dirty="0">
                <a:solidFill>
                  <a:prstClr val="white"/>
                </a:solidFill>
                <a:ea typeface="ＭＳ Ｐゴシック" pitchFamily="1" charset="-128"/>
              </a:rPr>
              <a:t>reflectivity </a:t>
            </a:r>
            <a:r>
              <a:rPr lang="en-US" sz="2800" b="1" dirty="0" smtClean="0">
                <a:solidFill>
                  <a:prstClr val="white"/>
                </a:solidFill>
                <a:ea typeface="ＭＳ Ｐゴシック" pitchFamily="1" charset="-128"/>
              </a:rPr>
              <a:t>assimilation (DDFI) </a:t>
            </a:r>
            <a:endParaRPr lang="en-US" sz="2800" b="1" dirty="0">
              <a:solidFill>
                <a:prstClr val="white"/>
              </a:solidFill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775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s2013094_us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6800" y="959879"/>
            <a:ext cx="2600960" cy="2600960"/>
          </a:xfrm>
          <a:prstGeom prst="rect">
            <a:avLst/>
          </a:prstGeom>
          <a:scene3d>
            <a:camera prst="orthographicFront">
              <a:rot lat="0" lon="0" rev="960000"/>
            </a:camera>
            <a:lightRig rig="threePt" dir="t"/>
          </a:scene3d>
        </p:spPr>
      </p:pic>
      <p:sp>
        <p:nvSpPr>
          <p:cNvPr id="5" name="Rectangle 682"/>
          <p:cNvSpPr>
            <a:spLocks noChangeArrowheads="1"/>
          </p:cNvSpPr>
          <p:nvPr/>
        </p:nvSpPr>
        <p:spPr bwMode="auto">
          <a:xfrm>
            <a:off x="4616576" y="1371745"/>
            <a:ext cx="4535362" cy="163121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000000"/>
              </a:solidFill>
              <a:latin typeface="Arial Black" charset="0"/>
              <a:cs typeface="Arial Black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 Black" charset="0"/>
                <a:cs typeface="Arial Black" charset="0"/>
              </a:rPr>
              <a:t>Using Interactive Multisensor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 Black" charset="0"/>
                <a:cs typeface="Arial Black" charset="0"/>
              </a:rPr>
              <a:t>Snow/Ice Mapping </a:t>
            </a:r>
            <a:r>
              <a:rPr lang="en-US" sz="2000" dirty="0" smtClean="0">
                <a:solidFill>
                  <a:srgbClr val="000000"/>
                </a:solidFill>
                <a:latin typeface="Arial Black" charset="0"/>
                <a:cs typeface="Arial Black" charset="0"/>
              </a:rPr>
              <a:t>System (IMS)</a:t>
            </a:r>
            <a:endParaRPr lang="en-US" sz="2000" dirty="0">
              <a:solidFill>
                <a:srgbClr val="000000"/>
              </a:solidFill>
              <a:latin typeface="Arial Black" charset="0"/>
              <a:cs typeface="Arial Black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000000"/>
              </a:solidFill>
              <a:latin typeface="Arial Black" charset="0"/>
              <a:cs typeface="Arial Black" charset="0"/>
            </a:endParaRPr>
          </a:p>
        </p:txBody>
      </p:sp>
      <p:sp>
        <p:nvSpPr>
          <p:cNvPr id="6" name="Rectangle 123"/>
          <p:cNvSpPr>
            <a:spLocks noChangeArrowheads="1"/>
          </p:cNvSpPr>
          <p:nvPr/>
        </p:nvSpPr>
        <p:spPr bwMode="auto">
          <a:xfrm>
            <a:off x="-18684" y="1578009"/>
            <a:ext cx="2651487" cy="132343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Arial Black" charset="0"/>
                <a:cs typeface="Arial Black" charset="0"/>
              </a:rPr>
              <a:t>GSI </a:t>
            </a:r>
            <a:r>
              <a:rPr lang="en-US" sz="2000" dirty="0">
                <a:solidFill>
                  <a:srgbClr val="000000"/>
                </a:solidFill>
                <a:latin typeface="Arial Black" charset="0"/>
                <a:cs typeface="Arial Black" charset="0"/>
              </a:rPr>
              <a:t>Snow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 Black" charset="0"/>
                <a:cs typeface="Arial Black" charset="0"/>
              </a:rPr>
              <a:t>Cover </a:t>
            </a:r>
            <a:r>
              <a:rPr lang="en-US" sz="2000" dirty="0" smtClean="0">
                <a:solidFill>
                  <a:srgbClr val="000000"/>
                </a:solidFill>
                <a:latin typeface="Arial Black" charset="0"/>
                <a:cs typeface="Arial Black" charset="0"/>
              </a:rPr>
              <a:t>Analysis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Arial Black" charset="0"/>
                <a:cs typeface="Arial Black" charset="0"/>
              </a:rPr>
              <a:t>(Run 00z Daily)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000000"/>
              </a:solidFill>
              <a:latin typeface="Arial Black" charset="0"/>
              <a:cs typeface="Arial Black" charset="0"/>
            </a:endParaRPr>
          </a:p>
        </p:txBody>
      </p:sp>
      <p:pic>
        <p:nvPicPr>
          <p:cNvPr id="7" name="Picture 74" descr="weasd_sfc_f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16857" y="2636985"/>
            <a:ext cx="4429126" cy="3764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3" descr="weasd_sfc_f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413" y="2636985"/>
            <a:ext cx="4429126" cy="3764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663"/>
          <p:cNvSpPr txBox="1">
            <a:spLocks noChangeArrowheads="1"/>
          </p:cNvSpPr>
          <p:nvPr/>
        </p:nvSpPr>
        <p:spPr bwMode="auto">
          <a:xfrm>
            <a:off x="-18683" y="6395913"/>
            <a:ext cx="9162682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2714625" fontAlgn="base">
              <a:spcBef>
                <a:spcPct val="0"/>
              </a:spcBef>
              <a:spcAft>
                <a:spcPct val="0"/>
              </a:spcAft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2714625" fontAlgn="base">
              <a:spcBef>
                <a:spcPct val="0"/>
              </a:spcBef>
              <a:spcAft>
                <a:spcPct val="0"/>
              </a:spcAft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2714625" fontAlgn="base">
              <a:spcBef>
                <a:spcPct val="0"/>
              </a:spcBef>
              <a:spcAft>
                <a:spcPct val="0"/>
              </a:spcAft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2714625" fontAlgn="base">
              <a:spcBef>
                <a:spcPct val="0"/>
              </a:spcBef>
              <a:spcAft>
                <a:spcPct val="0"/>
              </a:spcAft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 Black" charset="0"/>
                <a:cs typeface="Arial Black" charset="0"/>
              </a:rPr>
              <a:t>Improved </a:t>
            </a:r>
            <a:r>
              <a:rPr lang="en-US" sz="2400" b="1" dirty="0" smtClean="0">
                <a:solidFill>
                  <a:srgbClr val="000000"/>
                </a:solidFill>
                <a:latin typeface="Arial Black" charset="0"/>
                <a:cs typeface="Arial Black" charset="0"/>
              </a:rPr>
              <a:t>snowcover</a:t>
            </a:r>
            <a:endParaRPr lang="en-US" sz="2400" b="1" dirty="0">
              <a:solidFill>
                <a:srgbClr val="000000"/>
              </a:solidFill>
              <a:latin typeface="Arial Black" charset="0"/>
              <a:cs typeface="Arial Black" charset="0"/>
            </a:endParaRPr>
          </a:p>
        </p:txBody>
      </p:sp>
      <p:sp>
        <p:nvSpPr>
          <p:cNvPr id="14" name="Rectangle 77"/>
          <p:cNvSpPr>
            <a:spLocks noChangeArrowheads="1"/>
          </p:cNvSpPr>
          <p:nvPr/>
        </p:nvSpPr>
        <p:spPr bwMode="auto">
          <a:xfrm>
            <a:off x="6972368" y="4199225"/>
            <a:ext cx="82588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0000"/>
              </a:solidFill>
              <a:latin typeface="Arial Black" charset="0"/>
              <a:cs typeface="Arial Black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0000"/>
                </a:solidFill>
                <a:latin typeface="Arial Black" charset="0"/>
                <a:cs typeface="Arial Black" charset="0"/>
              </a:rPr>
              <a:t>Build</a:t>
            </a:r>
            <a:endParaRPr lang="en-US" dirty="0">
              <a:solidFill>
                <a:srgbClr val="FF0000"/>
              </a:solidFill>
              <a:latin typeface="Arial Black" charset="0"/>
              <a:cs typeface="Arial Black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 Black" charset="0"/>
              <a:cs typeface="Arial Black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0000"/>
                </a:solidFill>
                <a:latin typeface="Arial Black" charset="0"/>
                <a:cs typeface="Arial Black" charset="0"/>
              </a:rPr>
              <a:t>Trim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7017212" y="3988502"/>
            <a:ext cx="304800" cy="54864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6677290" y="4862022"/>
            <a:ext cx="381000" cy="27432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673"/>
          <p:cNvSpPr txBox="1">
            <a:spLocks noChangeArrowheads="1"/>
          </p:cNvSpPr>
          <p:nvPr/>
        </p:nvSpPr>
        <p:spPr bwMode="auto">
          <a:xfrm>
            <a:off x="468044" y="5387722"/>
            <a:ext cx="3810000" cy="581503"/>
          </a:xfrm>
          <a:prstGeom prst="rect">
            <a:avLst/>
          </a:prstGeom>
          <a:solidFill>
            <a:srgbClr val="6600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2714625" fontAlgn="base">
              <a:spcBef>
                <a:spcPct val="0"/>
              </a:spcBef>
              <a:spcAft>
                <a:spcPct val="0"/>
              </a:spcAft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2714625" fontAlgn="base">
              <a:spcBef>
                <a:spcPct val="0"/>
              </a:spcBef>
              <a:spcAft>
                <a:spcPct val="0"/>
              </a:spcAft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2714625" fontAlgn="base">
              <a:spcBef>
                <a:spcPct val="0"/>
              </a:spcBef>
              <a:spcAft>
                <a:spcPct val="0"/>
              </a:spcAft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2714625" fontAlgn="base">
              <a:spcBef>
                <a:spcPct val="0"/>
              </a:spcBef>
              <a:spcAft>
                <a:spcPct val="0"/>
              </a:spcAft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FFFFFF"/>
                </a:solidFill>
                <a:latin typeface="Arial Black" charset="0"/>
                <a:cs typeface="Arial Black" charset="0"/>
              </a:rPr>
              <a:t>Before NOAA IMS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FFFFFF"/>
                </a:solidFill>
                <a:latin typeface="Arial Black" charset="0"/>
                <a:cs typeface="Arial Black" charset="0"/>
              </a:rPr>
              <a:t>snowcover update</a:t>
            </a:r>
          </a:p>
        </p:txBody>
      </p:sp>
      <p:sp>
        <p:nvSpPr>
          <p:cNvPr id="18" name="TextBox 674"/>
          <p:cNvSpPr txBox="1">
            <a:spLocks noChangeArrowheads="1"/>
          </p:cNvSpPr>
          <p:nvPr/>
        </p:nvSpPr>
        <p:spPr bwMode="auto">
          <a:xfrm>
            <a:off x="5135983" y="5387722"/>
            <a:ext cx="3810000" cy="581503"/>
          </a:xfrm>
          <a:prstGeom prst="rect">
            <a:avLst/>
          </a:prstGeom>
          <a:solidFill>
            <a:srgbClr val="6600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2714625" fontAlgn="base">
              <a:spcBef>
                <a:spcPct val="0"/>
              </a:spcBef>
              <a:spcAft>
                <a:spcPct val="0"/>
              </a:spcAft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2714625" fontAlgn="base">
              <a:spcBef>
                <a:spcPct val="0"/>
              </a:spcBef>
              <a:spcAft>
                <a:spcPct val="0"/>
              </a:spcAft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2714625" fontAlgn="base">
              <a:spcBef>
                <a:spcPct val="0"/>
              </a:spcBef>
              <a:spcAft>
                <a:spcPct val="0"/>
              </a:spcAft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2714625" fontAlgn="base">
              <a:spcBef>
                <a:spcPct val="0"/>
              </a:spcBef>
              <a:spcAft>
                <a:spcPct val="0"/>
              </a:spcAft>
              <a:defRPr sz="10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FFFFFF"/>
                </a:solidFill>
                <a:latin typeface="Arial Black" charset="0"/>
                <a:cs typeface="Arial Black" charset="0"/>
              </a:rPr>
              <a:t>After NOAA IMS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FFFFFF"/>
                </a:solidFill>
                <a:latin typeface="Arial Black" charset="0"/>
                <a:cs typeface="Arial Black" charset="0"/>
              </a:rPr>
              <a:t>snowcover update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7550612" y="4217102"/>
            <a:ext cx="533400" cy="34290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7474412" y="4140902"/>
            <a:ext cx="76200" cy="41148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7605178" y="4875502"/>
            <a:ext cx="228600" cy="27432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-18683" y="762000"/>
            <a:ext cx="9162683" cy="8302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2716139">
              <a:defRPr/>
            </a:pPr>
            <a:r>
              <a:rPr lang="en-US" sz="2400" dirty="0">
                <a:solidFill>
                  <a:srgbClr val="000000"/>
                </a:solidFill>
                <a:latin typeface="Arial Black"/>
                <a:cs typeface="Arial Black"/>
              </a:rPr>
              <a:t>Surface Snow Water Equivalent</a:t>
            </a:r>
          </a:p>
          <a:p>
            <a:pPr algn="ctr" defTabSz="2716139">
              <a:defRPr/>
            </a:pPr>
            <a:r>
              <a:rPr lang="en-US" sz="2400" dirty="0">
                <a:solidFill>
                  <a:srgbClr val="000000"/>
                </a:solidFill>
                <a:latin typeface="Arial Black"/>
                <a:cs typeface="Arial Black"/>
              </a:rPr>
              <a:t>Valid 00z 05 April 2013</a:t>
            </a:r>
          </a:p>
        </p:txBody>
      </p:sp>
      <p:pic>
        <p:nvPicPr>
          <p:cNvPr id="23" name="Picture 4" descr="Juice_dro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00" r="27000" b="88000"/>
          <a:stretch>
            <a:fillRect/>
          </a:stretch>
        </p:blipFill>
        <p:spPr bwMode="auto">
          <a:xfrm>
            <a:off x="0" y="0"/>
            <a:ext cx="9151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 descr="Juice_dro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9178" b="1334"/>
          <a:stretch>
            <a:fillRect/>
          </a:stretch>
        </p:blipFill>
        <p:spPr bwMode="auto">
          <a:xfrm>
            <a:off x="0" y="0"/>
            <a:ext cx="771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444"/>
          <p:cNvSpPr>
            <a:spLocks noChangeArrowheads="1"/>
          </p:cNvSpPr>
          <p:nvPr/>
        </p:nvSpPr>
        <p:spPr bwMode="auto">
          <a:xfrm>
            <a:off x="62057" y="15661"/>
            <a:ext cx="9081943" cy="646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8" tIns="45704" rIns="91408" bIns="45704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0000FF"/>
                </a:solidFill>
                <a:latin typeface="Arial Black" charset="0"/>
                <a:cs typeface="Arial Black" charset="0"/>
              </a:rPr>
              <a:t>RAPv2</a:t>
            </a:r>
            <a:r>
              <a:rPr lang="en-US" sz="3600" b="1" dirty="0" smtClean="0">
                <a:solidFill>
                  <a:srgbClr val="000099"/>
                </a:solidFill>
                <a:latin typeface="Arial Black" charset="0"/>
                <a:cs typeface="Arial Black" charset="0"/>
              </a:rPr>
              <a:t> Snow Updating</a:t>
            </a:r>
            <a:endParaRPr lang="en-US" sz="3600" b="1" dirty="0">
              <a:solidFill>
                <a:srgbClr val="000099"/>
              </a:solidFill>
              <a:latin typeface="Arial Black" charset="0"/>
              <a:cs typeface="Arial Black" charset="0"/>
            </a:endParaRPr>
          </a:p>
        </p:txBody>
      </p:sp>
      <p:sp>
        <p:nvSpPr>
          <p:cNvPr id="26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199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tx2">
                <a:lumMod val="20000"/>
                <a:lumOff val="80000"/>
              </a:schemeClr>
            </a:gs>
            <a:gs pos="100000">
              <a:srgbClr val="3366FF"/>
            </a:gs>
          </a:gsLst>
          <a:lin ang="6000000" scaled="0"/>
          <a:tileRect/>
        </a:gra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8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1921</TotalTime>
  <Words>3680</Words>
  <Application>Microsoft Office PowerPoint</Application>
  <PresentationFormat>On-screen Show (4:3)</PresentationFormat>
  <Paragraphs>1345</Paragraphs>
  <Slides>48</Slides>
  <Notes>25</Notes>
  <HiddenSlides>0</HiddenSlides>
  <MMClips>0</MMClips>
  <ScaleCrop>false</ScaleCrop>
  <HeadingPairs>
    <vt:vector size="6" baseType="variant">
      <vt:variant>
        <vt:lpstr>Theme</vt:lpstr>
      </vt:variant>
      <vt:variant>
        <vt:i4>11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0" baseType="lpstr">
      <vt:lpstr>Office Theme</vt:lpstr>
      <vt:lpstr>2_Office Theme</vt:lpstr>
      <vt:lpstr>1_Office Theme</vt:lpstr>
      <vt:lpstr>Default Design</vt:lpstr>
      <vt:lpstr>4_Office Theme</vt:lpstr>
      <vt:lpstr>5_Office Theme</vt:lpstr>
      <vt:lpstr>6_Office Theme</vt:lpstr>
      <vt:lpstr>8_Office Theme</vt:lpstr>
      <vt:lpstr>7_Office Theme</vt:lpstr>
      <vt:lpstr>3_Office Theme</vt:lpstr>
      <vt:lpstr>9_Office Theme</vt:lpstr>
      <vt:lpstr>Equation</vt:lpstr>
      <vt:lpstr>NOAA ESRL GSD Assimilation and Modeling Branch </vt:lpstr>
      <vt:lpstr>Slide 2</vt:lpstr>
      <vt:lpstr>Slide 3</vt:lpstr>
      <vt:lpstr>Rapid Refresh Hourly Update Cycle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500-hPa Height  Anomaly Correlation FIM-30km global vs. GFS operational - FIM with GFS IC, GFS phys, dyn core only diff</vt:lpstr>
      <vt:lpstr>Slide 47</vt:lpstr>
      <vt:lpstr>Evolution of hourly updated NOAA modeling</vt:lpstr>
    </vt:vector>
  </TitlesOfParts>
  <Company>University of Colorado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Curtis Alexander</dc:creator>
  <cp:lastModifiedBy>weygandt</cp:lastModifiedBy>
  <cp:revision>176</cp:revision>
  <dcterms:created xsi:type="dcterms:W3CDTF">2012-12-03T02:41:14Z</dcterms:created>
  <dcterms:modified xsi:type="dcterms:W3CDTF">2013-12-03T18:20:31Z</dcterms:modified>
</cp:coreProperties>
</file>