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2" r:id="rId2"/>
    <p:sldMasterId id="2147483720" r:id="rId3"/>
  </p:sldMasterIdLst>
  <p:notesMasterIdLst>
    <p:notesMasterId r:id="rId24"/>
  </p:notesMasterIdLst>
  <p:handoutMasterIdLst>
    <p:handoutMasterId r:id="rId25"/>
  </p:handoutMasterIdLst>
  <p:sldIdLst>
    <p:sldId id="451" r:id="rId4"/>
    <p:sldId id="641" r:id="rId5"/>
    <p:sldId id="633" r:id="rId6"/>
    <p:sldId id="634" r:id="rId7"/>
    <p:sldId id="635" r:id="rId8"/>
    <p:sldId id="629" r:id="rId9"/>
    <p:sldId id="582" r:id="rId10"/>
    <p:sldId id="609" r:id="rId11"/>
    <p:sldId id="621" r:id="rId12"/>
    <p:sldId id="622" r:id="rId13"/>
    <p:sldId id="674" r:id="rId14"/>
    <p:sldId id="603" r:id="rId15"/>
    <p:sldId id="602" r:id="rId16"/>
    <p:sldId id="631" r:id="rId17"/>
    <p:sldId id="675" r:id="rId18"/>
    <p:sldId id="668" r:id="rId19"/>
    <p:sldId id="667" r:id="rId20"/>
    <p:sldId id="659" r:id="rId21"/>
    <p:sldId id="640" r:id="rId22"/>
    <p:sldId id="660" r:id="rId23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  <a:srgbClr val="000000"/>
    <a:srgbClr val="685323"/>
    <a:srgbClr val="870000"/>
    <a:srgbClr val="FF0000"/>
    <a:srgbClr val="FF9933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4" autoAdjust="0"/>
    <p:restoredTop sz="99154" autoAdjust="0"/>
  </p:normalViewPr>
  <p:slideViewPr>
    <p:cSldViewPr snapToGrid="0" showGuides="1">
      <p:cViewPr varScale="1">
        <p:scale>
          <a:sx n="129" d="100"/>
          <a:sy n="129" d="100"/>
        </p:scale>
        <p:origin x="-150" y="-84"/>
      </p:cViewPr>
      <p:guideLst>
        <p:guide orient="horz" pos="2180"/>
        <p:guide pos="2892"/>
      </p:guideLst>
    </p:cSldViewPr>
  </p:slideViewPr>
  <p:outlineViewPr>
    <p:cViewPr>
      <p:scale>
        <a:sx n="33" d="100"/>
        <a:sy n="33" d="100"/>
      </p:scale>
      <p:origin x="264" y="9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-2526" y="-9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03881112083212"/>
          <c:y val="7.6056521010003833E-2"/>
          <c:w val="0.70010662292578374"/>
          <c:h val="0.767128608923885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NMM_ctl_prod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3</c:v>
                </c:pt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1.6</c:v>
                </c:pt>
                <c:pt idx="1">
                  <c:v>1.7</c:v>
                </c:pt>
                <c:pt idx="2">
                  <c:v>1.6</c:v>
                </c:pt>
                <c:pt idx="3">
                  <c:v>1.8</c:v>
                </c:pt>
                <c:pt idx="4">
                  <c:v>1.6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1.9</c:v>
                </c:pt>
                <c:pt idx="9">
                  <c:v>2.4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2.2000000000000002</c:v>
                </c:pt>
                <c:pt idx="13">
                  <c:v>2.7</c:v>
                </c:pt>
                <c:pt idx="14">
                  <c:v>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NMM_ctl_test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3</c:v>
                </c:pt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1.3</c:v>
                </c:pt>
                <c:pt idx="1">
                  <c:v>1.4</c:v>
                </c:pt>
                <c:pt idx="2">
                  <c:v>1.3</c:v>
                </c:pt>
                <c:pt idx="3">
                  <c:v>1.6</c:v>
                </c:pt>
                <c:pt idx="4">
                  <c:v>1.4</c:v>
                </c:pt>
                <c:pt idx="5">
                  <c:v>1.8</c:v>
                </c:pt>
                <c:pt idx="6">
                  <c:v>1.7</c:v>
                </c:pt>
                <c:pt idx="7">
                  <c:v>1.9</c:v>
                </c:pt>
                <c:pt idx="8">
                  <c:v>1.8</c:v>
                </c:pt>
                <c:pt idx="9">
                  <c:v>2.2000000000000002</c:v>
                </c:pt>
                <c:pt idx="10">
                  <c:v>2.1</c:v>
                </c:pt>
                <c:pt idx="11">
                  <c:v>2.1</c:v>
                </c:pt>
                <c:pt idx="12">
                  <c:v>2</c:v>
                </c:pt>
                <c:pt idx="13">
                  <c:v>2.5</c:v>
                </c:pt>
                <c:pt idx="14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09568"/>
        <c:axId val="72911104"/>
      </c:lineChart>
      <c:catAx>
        <c:axId val="7290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911104"/>
        <c:crosses val="autoZero"/>
        <c:auto val="1"/>
        <c:lblAlgn val="ctr"/>
        <c:lblOffset val="100"/>
        <c:noMultiLvlLbl val="0"/>
      </c:catAx>
      <c:valAx>
        <c:axId val="7291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09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906135708446284"/>
          <c:y val="0.50806360641090087"/>
          <c:w val="0.42664859515511383"/>
          <c:h val="0.169286715162801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03881112083212"/>
          <c:y val="0.14117754070281113"/>
          <c:w val="0.70010662292578374"/>
          <c:h val="0.7020076464145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NMM_ctl_prod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3</c:v>
                </c:pt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1.8</c:v>
                </c:pt>
                <c:pt idx="1">
                  <c:v>1.3</c:v>
                </c:pt>
                <c:pt idx="2">
                  <c:v>1.4</c:v>
                </c:pt>
                <c:pt idx="3">
                  <c:v>1.7</c:v>
                </c:pt>
                <c:pt idx="4">
                  <c:v>1.7</c:v>
                </c:pt>
                <c:pt idx="5">
                  <c:v>1.6</c:v>
                </c:pt>
                <c:pt idx="6">
                  <c:v>1.6</c:v>
                </c:pt>
                <c:pt idx="7">
                  <c:v>1.9</c:v>
                </c:pt>
                <c:pt idx="8">
                  <c:v>2</c:v>
                </c:pt>
                <c:pt idx="9">
                  <c:v>1.9</c:v>
                </c:pt>
                <c:pt idx="10">
                  <c:v>1.9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2.1</c:v>
                </c:pt>
                <c:pt idx="14">
                  <c:v>2.1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NMM_ctl_test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3</c:v>
                </c:pt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1.4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1.5</c:v>
                </c:pt>
                <c:pt idx="4">
                  <c:v>1.5</c:v>
                </c:pt>
                <c:pt idx="5">
                  <c:v>1.4</c:v>
                </c:pt>
                <c:pt idx="6">
                  <c:v>1.5</c:v>
                </c:pt>
                <c:pt idx="7">
                  <c:v>1.7</c:v>
                </c:pt>
                <c:pt idx="8">
                  <c:v>1.8</c:v>
                </c:pt>
                <c:pt idx="9">
                  <c:v>1.7</c:v>
                </c:pt>
                <c:pt idx="10">
                  <c:v>1.7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52448"/>
        <c:axId val="72954240"/>
      </c:lineChart>
      <c:catAx>
        <c:axId val="7295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954240"/>
        <c:crosses val="autoZero"/>
        <c:auto val="1"/>
        <c:lblAlgn val="ctr"/>
        <c:lblOffset val="100"/>
        <c:noMultiLvlLbl val="0"/>
      </c:catAx>
      <c:valAx>
        <c:axId val="7295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52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906135708446284"/>
          <c:y val="0.50806360641090087"/>
          <c:w val="0.42664859515511383"/>
          <c:h val="0.169286715162801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03889677724708"/>
          <c:y val="8.1398858317788619E-2"/>
          <c:w val="0.70010662292578374"/>
          <c:h val="0.767128608923885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ARW_ctl_prod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3</c:v>
                </c:pt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1.6</c:v>
                </c:pt>
                <c:pt idx="1">
                  <c:v>1.7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2</c:v>
                </c:pt>
                <c:pt idx="6">
                  <c:v>1.9</c:v>
                </c:pt>
                <c:pt idx="7">
                  <c:v>1.8</c:v>
                </c:pt>
                <c:pt idx="8">
                  <c:v>1.7</c:v>
                </c:pt>
                <c:pt idx="9">
                  <c:v>2.2999999999999998</c:v>
                </c:pt>
                <c:pt idx="10">
                  <c:v>2.2000000000000002</c:v>
                </c:pt>
                <c:pt idx="11">
                  <c:v>1.9</c:v>
                </c:pt>
                <c:pt idx="12">
                  <c:v>1.8</c:v>
                </c:pt>
                <c:pt idx="13">
                  <c:v>2.5</c:v>
                </c:pt>
                <c:pt idx="14">
                  <c:v>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ARW_ctl_test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3</c:v>
                </c:pt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1.1000000000000001</c:v>
                </c:pt>
                <c:pt idx="1">
                  <c:v>1.9</c:v>
                </c:pt>
                <c:pt idx="2">
                  <c:v>1.7</c:v>
                </c:pt>
                <c:pt idx="3">
                  <c:v>1.5</c:v>
                </c:pt>
                <c:pt idx="4">
                  <c:v>1.4</c:v>
                </c:pt>
                <c:pt idx="5">
                  <c:v>1.9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2.2000000000000002</c:v>
                </c:pt>
                <c:pt idx="10">
                  <c:v>2</c:v>
                </c:pt>
                <c:pt idx="11">
                  <c:v>1.8</c:v>
                </c:pt>
                <c:pt idx="12">
                  <c:v>1.8</c:v>
                </c:pt>
                <c:pt idx="13">
                  <c:v>2.4</c:v>
                </c:pt>
                <c:pt idx="14">
                  <c:v>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81504"/>
        <c:axId val="72983296"/>
      </c:lineChart>
      <c:catAx>
        <c:axId val="7298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983296"/>
        <c:crosses val="autoZero"/>
        <c:auto val="1"/>
        <c:lblAlgn val="ctr"/>
        <c:lblOffset val="100"/>
        <c:noMultiLvlLbl val="0"/>
      </c:catAx>
      <c:valAx>
        <c:axId val="7298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81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8457252269695791"/>
          <c:y val="0.50806360641090087"/>
          <c:w val="0.45113764467966094"/>
          <c:h val="0.16905834847567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9651859555291"/>
          <c:y val="0.12910136472613673"/>
          <c:w val="0.80388030505620756"/>
          <c:h val="0.719426119921881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ARW_ctl_prod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3</c:v>
                </c:pt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1.6</c:v>
                </c:pt>
                <c:pt idx="1">
                  <c:v>1.3</c:v>
                </c:pt>
                <c:pt idx="2">
                  <c:v>1.3</c:v>
                </c:pt>
                <c:pt idx="3">
                  <c:v>1.5</c:v>
                </c:pt>
                <c:pt idx="4">
                  <c:v>1.6</c:v>
                </c:pt>
                <c:pt idx="5">
                  <c:v>1.6</c:v>
                </c:pt>
                <c:pt idx="6">
                  <c:v>1.5</c:v>
                </c:pt>
                <c:pt idx="7">
                  <c:v>1.7</c:v>
                </c:pt>
                <c:pt idx="8">
                  <c:v>1.8</c:v>
                </c:pt>
                <c:pt idx="9">
                  <c:v>1.8</c:v>
                </c:pt>
                <c:pt idx="10">
                  <c:v>1.7</c:v>
                </c:pt>
                <c:pt idx="11">
                  <c:v>1.9</c:v>
                </c:pt>
                <c:pt idx="12">
                  <c:v>2</c:v>
                </c:pt>
                <c:pt idx="13">
                  <c:v>2.1</c:v>
                </c:pt>
                <c:pt idx="14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ARW_ctl_test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3</c:v>
                </c:pt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1.1000000000000001</c:v>
                </c:pt>
                <c:pt idx="1">
                  <c:v>1.4</c:v>
                </c:pt>
                <c:pt idx="2">
                  <c:v>1.3</c:v>
                </c:pt>
                <c:pt idx="3">
                  <c:v>1.5</c:v>
                </c:pt>
                <c:pt idx="4">
                  <c:v>1.5</c:v>
                </c:pt>
                <c:pt idx="5">
                  <c:v>1.6</c:v>
                </c:pt>
                <c:pt idx="6">
                  <c:v>1.5</c:v>
                </c:pt>
                <c:pt idx="7">
                  <c:v>1.6</c:v>
                </c:pt>
                <c:pt idx="8">
                  <c:v>1.7</c:v>
                </c:pt>
                <c:pt idx="9">
                  <c:v>1.8</c:v>
                </c:pt>
                <c:pt idx="10">
                  <c:v>1.8</c:v>
                </c:pt>
                <c:pt idx="11">
                  <c:v>1.9</c:v>
                </c:pt>
                <c:pt idx="12">
                  <c:v>2</c:v>
                </c:pt>
                <c:pt idx="13">
                  <c:v>2.1</c:v>
                </c:pt>
                <c:pt idx="14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56000"/>
        <c:axId val="72657536"/>
      </c:lineChart>
      <c:catAx>
        <c:axId val="7265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657536"/>
        <c:crosses val="autoZero"/>
        <c:auto val="1"/>
        <c:lblAlgn val="ctr"/>
        <c:lblOffset val="100"/>
        <c:noMultiLvlLbl val="0"/>
      </c:catAx>
      <c:valAx>
        <c:axId val="7265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656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8457252269695791"/>
          <c:y val="0.50806360641090087"/>
          <c:w val="0.45113764467966094"/>
          <c:h val="0.16905834847567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03889677724708"/>
          <c:y val="8.1398858317788619E-2"/>
          <c:w val="0.70010662292578374"/>
          <c:h val="0.767128608923885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RPSS_prod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0.11</c:v>
                </c:pt>
                <c:pt idx="2">
                  <c:v>0.18</c:v>
                </c:pt>
                <c:pt idx="3">
                  <c:v>0.26</c:v>
                </c:pt>
                <c:pt idx="4">
                  <c:v>0.22</c:v>
                </c:pt>
                <c:pt idx="5">
                  <c:v>0.15</c:v>
                </c:pt>
                <c:pt idx="6">
                  <c:v>0.17</c:v>
                </c:pt>
                <c:pt idx="7">
                  <c:v>0.24</c:v>
                </c:pt>
                <c:pt idx="8">
                  <c:v>0.19</c:v>
                </c:pt>
                <c:pt idx="9">
                  <c:v>0.16</c:v>
                </c:pt>
                <c:pt idx="10">
                  <c:v>0.19</c:v>
                </c:pt>
                <c:pt idx="11">
                  <c:v>0.25</c:v>
                </c:pt>
                <c:pt idx="12">
                  <c:v>0.21</c:v>
                </c:pt>
                <c:pt idx="13">
                  <c:v>0.17</c:v>
                </c:pt>
                <c:pt idx="14">
                  <c:v>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RPSS_test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">
                  <c:v>0.16</c:v>
                </c:pt>
                <c:pt idx="2">
                  <c:v>0.23</c:v>
                </c:pt>
                <c:pt idx="3">
                  <c:v>0.31</c:v>
                </c:pt>
                <c:pt idx="4">
                  <c:v>0.28000000000000003</c:v>
                </c:pt>
                <c:pt idx="5">
                  <c:v>0.19</c:v>
                </c:pt>
                <c:pt idx="6">
                  <c:v>0.22</c:v>
                </c:pt>
                <c:pt idx="7">
                  <c:v>0.28000000000000003</c:v>
                </c:pt>
                <c:pt idx="8">
                  <c:v>0.24</c:v>
                </c:pt>
                <c:pt idx="9">
                  <c:v>0.21</c:v>
                </c:pt>
                <c:pt idx="10">
                  <c:v>0.23</c:v>
                </c:pt>
                <c:pt idx="11">
                  <c:v>0.28000000000000003</c:v>
                </c:pt>
                <c:pt idx="12">
                  <c:v>0.26</c:v>
                </c:pt>
                <c:pt idx="13">
                  <c:v>0.24</c:v>
                </c:pt>
                <c:pt idx="14">
                  <c:v>0.26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93632"/>
        <c:axId val="72695168"/>
      </c:lineChart>
      <c:catAx>
        <c:axId val="7269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695168"/>
        <c:crosses val="autoZero"/>
        <c:auto val="1"/>
        <c:lblAlgn val="ctr"/>
        <c:lblOffset val="100"/>
        <c:noMultiLvlLbl val="0"/>
      </c:catAx>
      <c:valAx>
        <c:axId val="7269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693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5561077406307821"/>
          <c:y val="0.50806360641090087"/>
          <c:w val="0.3800993933135407"/>
          <c:h val="0.16905834847567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03889677724708"/>
          <c:y val="8.1398858317788619E-2"/>
          <c:w val="0.70010662292578374"/>
          <c:h val="0.767128608923885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RPSS_prod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0.05</c:v>
                </c:pt>
                <c:pt idx="2">
                  <c:v>0.2</c:v>
                </c:pt>
                <c:pt idx="3">
                  <c:v>0.2</c:v>
                </c:pt>
                <c:pt idx="4">
                  <c:v>0.22</c:v>
                </c:pt>
                <c:pt idx="5">
                  <c:v>0.15</c:v>
                </c:pt>
                <c:pt idx="6">
                  <c:v>0.23</c:v>
                </c:pt>
                <c:pt idx="7">
                  <c:v>0.23</c:v>
                </c:pt>
                <c:pt idx="8">
                  <c:v>0.25</c:v>
                </c:pt>
                <c:pt idx="9">
                  <c:v>0.18</c:v>
                </c:pt>
                <c:pt idx="10">
                  <c:v>0.27</c:v>
                </c:pt>
                <c:pt idx="11">
                  <c:v>0.27</c:v>
                </c:pt>
                <c:pt idx="12">
                  <c:v>0.28000000000000003</c:v>
                </c:pt>
                <c:pt idx="13">
                  <c:v>0.23</c:v>
                </c:pt>
                <c:pt idx="14">
                  <c:v>0.28999999999999998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RPSS_test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27</c:v>
                </c:pt>
                <c:pt idx="5">
                  <c:v>33</c:v>
                </c:pt>
                <c:pt idx="6">
                  <c:v>39</c:v>
                </c:pt>
                <c:pt idx="7">
                  <c:v>45</c:v>
                </c:pt>
                <c:pt idx="8">
                  <c:v>51</c:v>
                </c:pt>
                <c:pt idx="9">
                  <c:v>57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81</c:v>
                </c:pt>
                <c:pt idx="14">
                  <c:v>87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">
                  <c:v>0.09</c:v>
                </c:pt>
                <c:pt idx="2">
                  <c:v>0.23</c:v>
                </c:pt>
                <c:pt idx="3">
                  <c:v>0.24</c:v>
                </c:pt>
                <c:pt idx="4">
                  <c:v>0.25</c:v>
                </c:pt>
                <c:pt idx="5">
                  <c:v>0.15</c:v>
                </c:pt>
                <c:pt idx="6">
                  <c:v>0.22</c:v>
                </c:pt>
                <c:pt idx="7">
                  <c:v>0.24</c:v>
                </c:pt>
                <c:pt idx="8">
                  <c:v>0.25</c:v>
                </c:pt>
                <c:pt idx="9">
                  <c:v>0.18</c:v>
                </c:pt>
                <c:pt idx="10">
                  <c:v>0.25</c:v>
                </c:pt>
                <c:pt idx="11">
                  <c:v>0.28000000000000003</c:v>
                </c:pt>
                <c:pt idx="12">
                  <c:v>0.28000000000000003</c:v>
                </c:pt>
                <c:pt idx="13">
                  <c:v>0.23</c:v>
                </c:pt>
                <c:pt idx="14">
                  <c:v>0.27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30976"/>
        <c:axId val="72832512"/>
      </c:lineChart>
      <c:catAx>
        <c:axId val="7283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832512"/>
        <c:crosses val="autoZero"/>
        <c:auto val="1"/>
        <c:lblAlgn val="ctr"/>
        <c:lblOffset val="100"/>
        <c:noMultiLvlLbl val="0"/>
      </c:catAx>
      <c:valAx>
        <c:axId val="7283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830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5561077406307821"/>
          <c:y val="0.50806360641090087"/>
          <c:w val="0.3800993933135407"/>
          <c:h val="0.16905834847567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</a:defRPr>
            </a:lvl1pPr>
          </a:lstStyle>
          <a:p>
            <a:pPr>
              <a:defRPr/>
            </a:pPr>
            <a:fld id="{8AF0836A-E9B9-49EC-84EB-AD362032A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</a:defRPr>
            </a:lvl1pPr>
          </a:lstStyle>
          <a:p>
            <a:pPr>
              <a:defRPr/>
            </a:pPr>
            <a:fld id="{DEF20AFB-9330-4BDB-9385-F41EBC7C1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03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D76EB-DB60-456D-93F0-94ABFA9D9F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3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11550-C119-4240-B680-DF0D62DBD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FF19-F8CB-430C-893B-530B4635E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0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5FF4-55BB-4AAE-B1B0-81333909F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9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49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9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14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5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5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E004-F12B-4F5D-8BC2-F72E133A5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66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52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1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85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72400" cy="1889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85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699D7C8-54DC-43F3-BE07-4120323D375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66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8330-0DD8-4BDF-BFBC-36F9FDB072E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60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FB476-336C-4F3B-91F9-8064CF9A0F60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46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F5B9-6ACA-4E77-8314-BCCF896A27C0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82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1879-7129-488F-B273-827BF1608684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B983-2998-4C12-B88E-6056B3F5F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73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AE3A-FE5D-4D6C-98C3-50A5FDAF66D8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1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696200" cy="106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2819400"/>
            <a:ext cx="38100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24400" y="2819400"/>
            <a:ext cx="3733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5715000"/>
            <a:ext cx="7696200" cy="53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F55EC-CBF8-4124-B935-4B39EDA0A700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2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9B29-C2E4-42E2-A75B-02BDC231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6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5A99C-E1E4-4ACE-96C5-509DD3570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627E-AC51-4296-B2A7-528D62E7A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6534-26F5-4872-BA71-F074BBA95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9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BDF2-EBF5-4C31-BC65-DEB2DC0D1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7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2DD0F-5457-4436-A783-2D0039BA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0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717C991-FC75-4FB7-932D-00F27033F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3" descr="DOC_LOGO_1X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4" descr="Noaa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0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0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AD89-E778-4FB1-8C66-19C4E6A71C3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226C-A4FB-4655-AFC3-8174C7B6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0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790C137-BA2D-4337-AFC0-F9E30C608BE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9063" y="228600"/>
            <a:ext cx="1201737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2" name="Picture 12" descr="doc_logo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05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.ncep.noaa.gov/mmb/byang/mmbpll/nampll_tide/20130914/09z/nmm/ct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.ncep.noaa.gov/mmb/SREF_avia/FCST/NARRE/web_site/html/icing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mmb/SREF_avia/FCST/NSSE/web_site/html/storm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C4E377-694F-4B5E-A8F8-EA27381C573F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3581400" y="1588"/>
          <a:ext cx="208756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6" name="Drawing" r:id="rId3" imgW="2857500" imgH="1569720" progId="">
                  <p:embed/>
                </p:oleObj>
              </mc:Choice>
              <mc:Fallback>
                <p:oleObj name="Drawing" r:id="rId3" imgW="2857500" imgH="1569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88"/>
                        <a:ext cx="208756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4"/>
          <p:cNvGraphicFramePr>
            <a:graphicFrameLocks noChangeAspect="1"/>
          </p:cNvGraphicFramePr>
          <p:nvPr/>
        </p:nvGraphicFramePr>
        <p:xfrm>
          <a:off x="304800" y="1752600"/>
          <a:ext cx="72390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7" name="Drawing" r:id="rId5" imgW="731520" imgH="3870960" progId="">
                  <p:embed/>
                </p:oleObj>
              </mc:Choice>
              <mc:Fallback>
                <p:oleObj name="Drawing" r:id="rId5" imgW="731520" imgH="38709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723900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144954" y="1318132"/>
            <a:ext cx="7194373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sz="2800" i="1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en-GB" sz="2800" i="1" dirty="0" smtClean="0">
                <a:solidFill>
                  <a:schemeClr val="accent2"/>
                </a:solidFill>
              </a:rPr>
              <a:t>Regional </a:t>
            </a:r>
            <a:r>
              <a:rPr lang="en-GB" sz="2800" i="1" dirty="0">
                <a:solidFill>
                  <a:schemeClr val="accent2"/>
                </a:solidFill>
              </a:rPr>
              <a:t>ensembles review</a:t>
            </a:r>
            <a:r>
              <a:rPr lang="en-GB" sz="2800" i="1" dirty="0" smtClean="0">
                <a:solidFill>
                  <a:schemeClr val="accent2"/>
                </a:solidFill>
              </a:rPr>
              <a:t>:</a:t>
            </a:r>
          </a:p>
          <a:p>
            <a:pPr algn="ctr" eaLnBrk="1" hangingPunct="1"/>
            <a:r>
              <a:rPr lang="en-GB" sz="2800" i="1" dirty="0" smtClean="0">
                <a:solidFill>
                  <a:schemeClr val="accent2"/>
                </a:solidFill>
              </a:rPr>
              <a:t> </a:t>
            </a:r>
            <a:r>
              <a:rPr lang="en-GB" sz="2800" i="1" dirty="0">
                <a:solidFill>
                  <a:schemeClr val="accent2"/>
                </a:solidFill>
              </a:rPr>
              <a:t/>
            </a:r>
            <a:br>
              <a:rPr lang="en-GB" sz="2800" i="1" dirty="0">
                <a:solidFill>
                  <a:schemeClr val="accent2"/>
                </a:solidFill>
              </a:rPr>
            </a:br>
            <a:r>
              <a:rPr lang="en-GB" sz="2800" i="1" dirty="0" smtClean="0">
                <a:solidFill>
                  <a:srgbClr val="FF0000"/>
                </a:solidFill>
              </a:rPr>
              <a:t>SREF</a:t>
            </a:r>
            <a:r>
              <a:rPr lang="en-GB" sz="2800" i="1" dirty="0">
                <a:solidFill>
                  <a:srgbClr val="FF0000"/>
                </a:solidFill>
              </a:rPr>
              <a:t>, NARRE-TL and NSSE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 eaLnBrk="1" hangingPunct="1"/>
            <a:endParaRPr lang="en-US" sz="28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Jun Du and Geoff DiMego</a:t>
            </a:r>
          </a:p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GB" sz="1600" b="1" dirty="0" smtClean="0"/>
              <a:t>Contributors</a:t>
            </a:r>
            <a:r>
              <a:rPr lang="en-GB" sz="1600" dirty="0" smtClean="0"/>
              <a:t>: </a:t>
            </a:r>
            <a:r>
              <a:rPr lang="en-GB" sz="1600" dirty="0" err="1" smtClean="0"/>
              <a:t>Binbin</a:t>
            </a:r>
            <a:r>
              <a:rPr lang="en-GB" sz="1600" dirty="0" smtClean="0"/>
              <a:t> Zhou, </a:t>
            </a:r>
            <a:r>
              <a:rPr lang="en-GB" sz="1600" dirty="0" err="1" smtClean="0"/>
              <a:t>Dusan</a:t>
            </a:r>
            <a:r>
              <a:rPr lang="en-GB" sz="1600" dirty="0" smtClean="0"/>
              <a:t> </a:t>
            </a:r>
            <a:r>
              <a:rPr lang="en-GB" sz="1600" dirty="0" err="1" smtClean="0"/>
              <a:t>Jovic</a:t>
            </a:r>
            <a:r>
              <a:rPr lang="en-GB" sz="1600" dirty="0" smtClean="0"/>
              <a:t>, Bo Yang, Brad Ferrier, George </a:t>
            </a:r>
            <a:r>
              <a:rPr lang="en-GB" sz="1600" dirty="0" err="1" smtClean="0"/>
              <a:t>Gayno</a:t>
            </a:r>
            <a:r>
              <a:rPr lang="en-GB" sz="1600" dirty="0" smtClean="0"/>
              <a:t>, Matt </a:t>
            </a:r>
            <a:r>
              <a:rPr lang="en-GB" sz="1600" dirty="0"/>
              <a:t>Pyle, Geoff Manikin, </a:t>
            </a:r>
            <a:r>
              <a:rPr lang="en-GB" sz="1600" dirty="0" smtClean="0"/>
              <a:t>Eric Rogers, </a:t>
            </a:r>
            <a:r>
              <a:rPr lang="en-GB" sz="1600" dirty="0" err="1" smtClean="0"/>
              <a:t>Hui-Ya</a:t>
            </a:r>
            <a:r>
              <a:rPr lang="en-GB" sz="1600" dirty="0" smtClean="0"/>
              <a:t> </a:t>
            </a:r>
            <a:r>
              <a:rPr lang="en-GB" sz="1600" dirty="0"/>
              <a:t>Chuang, </a:t>
            </a:r>
            <a:r>
              <a:rPr lang="en-GB" sz="1600" dirty="0" err="1"/>
              <a:t>Yuejian</a:t>
            </a:r>
            <a:r>
              <a:rPr lang="en-GB" sz="1600" dirty="0"/>
              <a:t> </a:t>
            </a:r>
            <a:r>
              <a:rPr lang="en-GB" sz="1600" dirty="0" smtClean="0"/>
              <a:t>Zhu, Jen Yang, </a:t>
            </a:r>
            <a:r>
              <a:rPr lang="en-GB" sz="1600" dirty="0" err="1" smtClean="0"/>
              <a:t>Boi</a:t>
            </a:r>
            <a:r>
              <a:rPr lang="en-GB" sz="1600" dirty="0" smtClean="0"/>
              <a:t> </a:t>
            </a:r>
            <a:r>
              <a:rPr lang="en-GB" sz="1600" dirty="0" err="1" smtClean="0"/>
              <a:t>Vuong</a:t>
            </a:r>
            <a:r>
              <a:rPr lang="en-GB" sz="1600" dirty="0" smtClean="0"/>
              <a:t> </a:t>
            </a:r>
            <a:endParaRPr lang="en-GB" sz="1600" dirty="0"/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December 3, 2013</a:t>
            </a:r>
            <a:endParaRPr lang="en-US" dirty="0"/>
          </a:p>
          <a:p>
            <a:pPr algn="ctr" eaLnBrk="1" hangingPunct="1"/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14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EMC parallel: Ranked Probabilistic Skill Score (RPSS) of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2m 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(Prod vs. Test, 2013, 09z cycle)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3" name="Content Placeholder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6242446"/>
              </p:ext>
            </p:extLst>
          </p:nvPr>
        </p:nvGraphicFramePr>
        <p:xfrm>
          <a:off x="0" y="1295400"/>
          <a:ext cx="464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9022-654D-422A-9546-DE56508B8E8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1296" y="5052883"/>
            <a:ext cx="1546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RPSS of 2m T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90935" y="5052883"/>
            <a:ext cx="1546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RPSS of 2m T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94917" y="6111899"/>
            <a:ext cx="417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SREF based probabilistic forecasts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648303"/>
              </p:ext>
            </p:extLst>
          </p:nvPr>
        </p:nvGraphicFramePr>
        <p:xfrm>
          <a:off x="4300152" y="1333811"/>
          <a:ext cx="4609070" cy="497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897" y="1248032"/>
            <a:ext cx="748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season (July 15-Aug. 31)        Cold season (Oct. 1-Nov. 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6712" y="2207698"/>
            <a:ext cx="7772400" cy="1470025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FF"/>
                </a:solidFill>
              </a:rPr>
              <a:t>ummary of the impacts on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m T and Td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Statistically speaking,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(1) More impact on NMM and less impact on ARW; 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(2) </a:t>
            </a:r>
            <a:r>
              <a:rPr lang="en-US" sz="2400" dirty="0"/>
              <a:t>M</a:t>
            </a:r>
            <a:r>
              <a:rPr lang="en-US" sz="2400" dirty="0" smtClean="0"/>
              <a:t>ore impact on warm season and little impact on cold season;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(3) More impact on 2m T and less impact on 2m Td;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(4) Little impact on domain-averaged biases </a:t>
            </a:r>
            <a:r>
              <a:rPr lang="en-US" sz="2400" dirty="0"/>
              <a:t>(</a:t>
            </a:r>
            <a:r>
              <a:rPr lang="en-US" sz="2400" dirty="0" smtClean="0"/>
              <a:t>more locally on case by case).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5A99C-E1E4-4ACE-96C5-509DD3570B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Percent of Frozen Precipitation at Time Stamp F87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114800" cy="30261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9600"/>
            <a:ext cx="4114800" cy="3026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09193"/>
            <a:ext cx="4191000" cy="3082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89521"/>
            <a:ext cx="4267200" cy="3138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066800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SREFp</a:t>
            </a:r>
            <a:r>
              <a:rPr lang="en-US" sz="1400" b="1" dirty="0" smtClean="0">
                <a:solidFill>
                  <a:srgbClr val="FF0000"/>
                </a:solidFill>
              </a:rPr>
              <a:t> Mean POFP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2013100109F087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0367" y="9906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ARW Mean POFP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2013100109F087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266456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NMB Mean POFP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2013100109F087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4266456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NMM Mean POFP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2013100109F087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6778" y="1513820"/>
            <a:ext cx="113682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EM Core ensemble forecast the heaviest snowfall, and also </a:t>
            </a:r>
            <a:r>
              <a:rPr lang="en-US" sz="1000" b="1" dirty="0" err="1" smtClean="0">
                <a:solidFill>
                  <a:schemeClr val="accent1">
                    <a:lumMod val="75000"/>
                  </a:schemeClr>
                </a:solidFill>
              </a:rPr>
              <a:t>suggsts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 the coldest POFP values over Wyoming.  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80999"/>
            <a:ext cx="7772400" cy="137270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24-hr Snowfall Forecasts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547310"/>
            <a:ext cx="4267200" cy="3138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55" y="547310"/>
            <a:ext cx="4343400" cy="3194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3718930"/>
            <a:ext cx="4267200" cy="3138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55" y="3709195"/>
            <a:ext cx="4343400" cy="3194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942155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SREFp</a:t>
            </a:r>
            <a:r>
              <a:rPr lang="en-US" sz="1800" b="1" dirty="0" smtClean="0">
                <a:solidFill>
                  <a:srgbClr val="FF0000"/>
                </a:solidFill>
              </a:rPr>
              <a:t> Mean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2013100109F087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991702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ARW Mean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2013100109F087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19083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NMB Mean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2013100109F087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4114800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NMM Mean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2013100109F087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798" y="3233699"/>
            <a:ext cx="230659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</a:rPr>
              <a:t>SREFp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 Core member ensemble means of snowfall derived from model implicit rime factor and percent of frozen precipitation.  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3401454"/>
            <a:ext cx="9144000" cy="1470025"/>
          </a:xfrm>
        </p:spPr>
        <p:txBody>
          <a:bodyPr/>
          <a:lstStyle/>
          <a:p>
            <a:r>
              <a:rPr lang="en-US" sz="1800" dirty="0">
                <a:solidFill>
                  <a:srgbClr val="0000FF"/>
                </a:solidFill>
                <a:hlinkClick r:id="rId2"/>
              </a:rPr>
              <a:t>http://</a:t>
            </a:r>
            <a:r>
              <a:rPr lang="en-US" sz="1800" dirty="0" smtClean="0">
                <a:solidFill>
                  <a:srgbClr val="0000FF"/>
                </a:solidFill>
                <a:hlinkClick r:id="rId2"/>
              </a:rPr>
              <a:t>www.emc.ncep.noaa.gov/mmb/byang/mmbpll/nampll_tide/20130914/09z/nmm/ctl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B9B29-C2E4-42E2-A75B-02BDC2311E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11073" y="1844587"/>
            <a:ext cx="61173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A demonstration case </a:t>
            </a:r>
          </a:p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(old vs. new in clustering)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248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NARRE-TL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Many field forecasters are routinely using  NARRE-TL (12km RAP + NAM):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~Combining NARRE-TL probability with single model forecasts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~Relying on EMC </a:t>
            </a:r>
            <a:r>
              <a:rPr lang="en-US" sz="2400" dirty="0" smtClean="0">
                <a:hlinkClick r:id="rId2"/>
              </a:rPr>
              <a:t>web</a:t>
            </a:r>
            <a:r>
              <a:rPr lang="en-US" sz="2400" dirty="0" smtClean="0"/>
              <a:t> for NARRE-TL products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~ NARRE-TL web site has been upgraded based on forecaster feedbacks, e.g. </a:t>
            </a:r>
          </a:p>
          <a:p>
            <a:pPr marL="0" indent="0">
              <a:buNone/>
            </a:pPr>
            <a:r>
              <a:rPr lang="en-US" sz="2400" dirty="0" smtClean="0"/>
              <a:t>       Added 6 sub-regions plots within CONUS;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    Extended NE domain further east to cover New Brunswick, CA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Kept two days of products online</a:t>
            </a:r>
            <a:endParaRPr lang="en-US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4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5867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 smtClean="0">
                <a:solidFill>
                  <a:srgbClr val="0000FF"/>
                </a:solidFill>
              </a:rPr>
              <a:t>        </a:t>
            </a:r>
            <a:r>
              <a:rPr lang="en-US" sz="4000" b="1" dirty="0" smtClean="0">
                <a:solidFill>
                  <a:srgbClr val="0000FF"/>
                </a:solidFill>
              </a:rPr>
              <a:t>NSSE (NCEP Storm Scale Ensemble)</a:t>
            </a:r>
          </a:p>
          <a:p>
            <a:pPr marL="0" indent="0">
              <a:buNone/>
            </a:pPr>
            <a:endParaRPr lang="en-US" sz="11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Time lagged ensemble 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20 members):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NCEP 4km NAM nest (NMMB),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NCEP 4km Hi-</a:t>
            </a:r>
            <a:r>
              <a:rPr lang="en-US" dirty="0" err="1" smtClean="0"/>
              <a:t>ResWindow</a:t>
            </a:r>
            <a:r>
              <a:rPr lang="en-US" dirty="0" smtClean="0"/>
              <a:t> (ARW and NMM),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EMC 5km SPC WRF-NMM run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GSD 4km HRRR (ARW) runs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Current configuration: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3 hourly update, out to 12 hour forecast </a:t>
            </a:r>
          </a:p>
          <a:p>
            <a:pPr marL="0" indent="0">
              <a:buNone/>
            </a:pPr>
            <a:r>
              <a:rPr lang="en-US" dirty="0"/>
              <a:t>     CNOUS domain, including 6 sub-region domains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Products focusing on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</a:t>
            </a:r>
            <a:r>
              <a:rPr lang="en-US" dirty="0" smtClean="0"/>
              <a:t>Storm, aviation, fire weather and energy (wind). </a:t>
            </a:r>
          </a:p>
          <a:p>
            <a:pPr marL="0" indent="0">
              <a:buNone/>
            </a:pPr>
            <a:r>
              <a:rPr lang="en-US" sz="2300" dirty="0">
                <a:hlinkClick r:id="rId3"/>
              </a:rPr>
              <a:t>http://www.emc.ncep.noaa.gov/mmb/SREF_avia/FCST/NSSE/web_site/html/storm.html</a:t>
            </a:r>
            <a:endParaRPr lang="en-US" sz="23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54547"/>
            <a:ext cx="9028089" cy="66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863" y="0"/>
            <a:ext cx="8229600" cy="741405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SREF’s next major upgrade(~end of 2014)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771364"/>
              </p:ext>
            </p:extLst>
          </p:nvPr>
        </p:nvGraphicFramePr>
        <p:xfrm>
          <a:off x="180303" y="741405"/>
          <a:ext cx="8809150" cy="600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575"/>
                <a:gridCol w="4404575"/>
              </a:tblGrid>
              <a:tr h="32675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Current SREF 2013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Upgrade SREF 2014 (not yet finalized)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System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nmmb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wrf_arw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wrf_nmm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nmmb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wrf_arw</a:t>
                      </a:r>
                      <a:endParaRPr lang="en-US" sz="1600" dirty="0"/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~12km</a:t>
                      </a:r>
                      <a:endParaRPr lang="en-US" sz="1600" dirty="0"/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 levels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</a:t>
                      </a:r>
                      <a:r>
                        <a:rPr lang="en-US" sz="1600" baseline="0" dirty="0" smtClean="0"/>
                        <a:t> levels (same as hi-res window run)</a:t>
                      </a:r>
                      <a:endParaRPr lang="en-US" sz="1600" dirty="0"/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 members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 members</a:t>
                      </a:r>
                      <a:endParaRPr lang="en-US" sz="1600" dirty="0"/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limited</a:t>
                      </a:r>
                      <a:r>
                        <a:rPr lang="en-US" sz="1600" baseline="0" dirty="0" smtClean="0"/>
                        <a:t> diversity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more physics diversity</a:t>
                      </a:r>
                      <a:endParaRPr lang="en-US" sz="1600" dirty="0"/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BV</a:t>
                      </a:r>
                      <a:r>
                        <a:rPr lang="en-US" sz="1600" baseline="0" dirty="0" smtClean="0"/>
                        <a:t> and ETR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EnKF</a:t>
                      </a:r>
                      <a:r>
                        <a:rPr lang="en-US" sz="1600" dirty="0" smtClean="0"/>
                        <a:t> perturbations for a few members</a:t>
                      </a:r>
                      <a:endParaRPr lang="en-US" sz="1600" dirty="0"/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Products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anomaly forecasts</a:t>
                      </a:r>
                      <a:endParaRPr lang="en-US" sz="1600" dirty="0"/>
                    </a:p>
                  </a:txBody>
                  <a:tcPr/>
                </a:tc>
              </a:tr>
              <a:tr h="5643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simple ensemble mean (precipitation)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probability-matching ensemble mean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precipitation)</a:t>
                      </a:r>
                      <a:endParaRPr lang="en-US" sz="1600" dirty="0"/>
                    </a:p>
                  </a:txBody>
                  <a:tcPr/>
                </a:tc>
              </a:tr>
              <a:tr h="5643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variables at 80m AGL, TKE, wind chill,</a:t>
                      </a:r>
                      <a:r>
                        <a:rPr lang="en-US" sz="1600" baseline="0" dirty="0" smtClean="0"/>
                        <a:t> heat index, wind gust, …</a:t>
                      </a:r>
                      <a:endParaRPr lang="en-US" sz="1600" dirty="0"/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Downscaling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923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Tmax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Tmin</a:t>
                      </a:r>
                      <a:r>
                        <a:rPr lang="en-US" sz="1600" dirty="0" smtClean="0"/>
                        <a:t>, 2mTd,</a:t>
                      </a:r>
                      <a:r>
                        <a:rPr lang="en-US" sz="1600" baseline="0" dirty="0" smtClean="0"/>
                        <a:t> … (same as NAEFS)</a:t>
                      </a:r>
                      <a:endParaRPr lang="en-US" sz="1600" dirty="0"/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Other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67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grib1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grib2</a:t>
                      </a:r>
                      <a:r>
                        <a:rPr lang="en-US" sz="1600" baseline="0" dirty="0" smtClean="0"/>
                        <a:t>  (likely)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98606"/>
            <a:ext cx="7405688" cy="5659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0" y="-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Future 3-tier 2-model (NMMB, ARW) regional ensemble system (~3-5 years)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(1) Combined regional modeling: – SREF/NAM/RAP at 00/06/12/18z, </a:t>
            </a:r>
          </a:p>
          <a:p>
            <a:pPr algn="ctr"/>
            <a:r>
              <a:rPr lang="en-US" sz="1600" b="1" dirty="0" smtClean="0"/>
              <a:t>(2) convection-allowing storm-scale ensemble -- HRRRE</a:t>
            </a:r>
            <a:endParaRPr lang="en-US" sz="1600" b="1" dirty="0"/>
          </a:p>
        </p:txBody>
      </p: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39687" y="2420036"/>
            <a:ext cx="1749425" cy="107721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Tier 2</a:t>
            </a:r>
            <a:r>
              <a:rPr lang="en-US" sz="1600" dirty="0" smtClean="0"/>
              <a:t>: nested 3-4 km CONUS, AK, HI, PR ensemble, 48hr?</a:t>
            </a:r>
            <a:endParaRPr lang="en-US" sz="1600" dirty="0"/>
          </a:p>
        </p:txBody>
      </p:sp>
      <p:sp>
        <p:nvSpPr>
          <p:cNvPr id="4096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A4ED4C-2689-48CA-9041-85C4DB7780B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70" name="TextBox 6"/>
          <p:cNvSpPr txBox="1">
            <a:spLocks noChangeArrowheads="1"/>
          </p:cNvSpPr>
          <p:nvPr/>
        </p:nvSpPr>
        <p:spPr bwMode="auto">
          <a:xfrm>
            <a:off x="6473847" y="1198606"/>
            <a:ext cx="25908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Tier 1</a:t>
            </a:r>
            <a:r>
              <a:rPr lang="en-US" sz="1600" dirty="0" smtClean="0"/>
              <a:t>: 12 </a:t>
            </a:r>
            <a:r>
              <a:rPr lang="en-US" sz="1600" dirty="0"/>
              <a:t>km </a:t>
            </a:r>
            <a:r>
              <a:rPr lang="en-US" sz="1600" dirty="0" smtClean="0"/>
              <a:t>NA parent ensemble (SREF, NAM, RAP combined), 84hr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9686" y="5492056"/>
            <a:ext cx="1749425" cy="132343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Tier 3</a:t>
            </a:r>
            <a:r>
              <a:rPr lang="en-US" sz="1600" dirty="0" smtClean="0"/>
              <a:t>: nested ~1.0 km </a:t>
            </a:r>
            <a:r>
              <a:rPr lang="en-US" sz="1600" dirty="0" err="1" smtClean="0"/>
              <a:t>relocatable</a:t>
            </a:r>
            <a:r>
              <a:rPr lang="en-US" sz="1600" dirty="0" smtClean="0"/>
              <a:t> high-impact ensemble, 24hr?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320088" y="2150076"/>
            <a:ext cx="391426" cy="12233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789112" y="3126259"/>
            <a:ext cx="1806704" cy="2866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89112" y="5239265"/>
            <a:ext cx="2226834" cy="914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89112" y="2958645"/>
            <a:ext cx="274466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09816" y="3497254"/>
            <a:ext cx="296562" cy="1062389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89112" y="3373395"/>
            <a:ext cx="1361861" cy="1618735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58097" y="3497254"/>
            <a:ext cx="5523471" cy="1994802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Outline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0195" y="3768811"/>
            <a:ext cx="7895967" cy="24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232413" y="2916194"/>
            <a:ext cx="345989" cy="630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145691" y="3898557"/>
            <a:ext cx="444843" cy="778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379728" y="2854410"/>
            <a:ext cx="333633" cy="753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8918" y="1250317"/>
            <a:ext cx="2192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What happened and what is coming (~ 1-2 months)? SREF </a:t>
            </a:r>
            <a:r>
              <a:rPr lang="en-US" sz="1800" dirty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nterim </a:t>
            </a:r>
            <a:r>
              <a:rPr lang="en-US" sz="1800" dirty="0">
                <a:solidFill>
                  <a:srgbClr val="FF0000"/>
                </a:solidFill>
              </a:rPr>
              <a:t>u</a:t>
            </a:r>
            <a:r>
              <a:rPr lang="en-US" sz="1800" dirty="0" smtClean="0">
                <a:solidFill>
                  <a:srgbClr val="FF0000"/>
                </a:solidFill>
              </a:rPr>
              <a:t>pgrade </a:t>
            </a:r>
            <a:r>
              <a:rPr lang="en-US" sz="1800" dirty="0">
                <a:solidFill>
                  <a:srgbClr val="FF0000"/>
                </a:solidFill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ackage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6071" y="4727945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SREF next major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upgrade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(~1 year)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5536" y="1084529"/>
            <a:ext cx="256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What’s in plan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(~3-5 years)?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SREF and planned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convection-allowing ensembles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HRRRE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1424" y="729049"/>
            <a:ext cx="2335428" cy="2360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89411" y="3760573"/>
            <a:ext cx="2335428" cy="2360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78831" y="729049"/>
            <a:ext cx="2335428" cy="2360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30843" y="1250317"/>
            <a:ext cx="1075038" cy="60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68112" y="1383957"/>
            <a:ext cx="0" cy="196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24616" y="1250317"/>
            <a:ext cx="790833" cy="491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65622" y="12503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73146" y="21500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20032" y="12503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90244" y="3089189"/>
            <a:ext cx="0" cy="1961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36045" y="4940643"/>
            <a:ext cx="2550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Panel Discussion 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regional ensembles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into 2020 to follow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Items for the following Panel Discussion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6E004-F12B-4F5D-8BC2-F72E133A53D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781892"/>
              </p:ext>
            </p:extLst>
          </p:nvPr>
        </p:nvGraphicFramePr>
        <p:xfrm>
          <a:off x="206066" y="1600200"/>
          <a:ext cx="8680360" cy="501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720"/>
                <a:gridCol w="667720"/>
                <a:gridCol w="667720"/>
                <a:gridCol w="667720"/>
                <a:gridCol w="667720"/>
                <a:gridCol w="667720"/>
                <a:gridCol w="667720"/>
                <a:gridCol w="667720"/>
                <a:gridCol w="667720"/>
                <a:gridCol w="667720"/>
                <a:gridCol w="667720"/>
                <a:gridCol w="667720"/>
                <a:gridCol w="667720"/>
              </a:tblGrid>
              <a:tr h="13893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System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Purpose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Domain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Resolution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Update frequency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Membership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Lead 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Products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IC uncertainty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Physics uncertainty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Other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Computer resources</a:t>
                      </a:r>
                      <a:endParaRPr lang="en-US" sz="1100" dirty="0"/>
                    </a:p>
                  </a:txBody>
                  <a:tcPr/>
                </a:tc>
              </a:tr>
              <a:tr h="12101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Tier-1: parent SREF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General weather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12km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6hr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84hr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Mean, </a:t>
                      </a:r>
                      <a:r>
                        <a:rPr lang="en-US" sz="1100" dirty="0" err="1" smtClean="0"/>
                        <a:t>prob</a:t>
                      </a:r>
                      <a:r>
                        <a:rPr lang="en-US" sz="1100" dirty="0" smtClean="0"/>
                        <a:t>,</a:t>
                      </a:r>
                      <a:r>
                        <a:rPr lang="en-US" sz="1100" baseline="0" dirty="0" smtClean="0"/>
                        <a:t> clusters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nmmb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err="1" smtClean="0"/>
                        <a:t>arw</a:t>
                      </a:r>
                      <a:r>
                        <a:rPr lang="en-US" sz="1100" dirty="0" smtClean="0"/>
                        <a:t>, parameterized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phy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EnKF+multi-anl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Stoch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phy</a:t>
                      </a:r>
                      <a:r>
                        <a:rPr lang="en-US" sz="1100" baseline="0" dirty="0" smtClean="0"/>
                        <a:t> &amp;/or diversity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NAM, RAP are</a:t>
                      </a:r>
                      <a:r>
                        <a:rPr lang="en-US" sz="1100" baseline="0" dirty="0" smtClean="0"/>
                        <a:t> parts of it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/>
                </a:tc>
              </a:tr>
              <a:tr h="12101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Tier-2: regions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Aviation and convection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CONUS AK, HI, PR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3km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1hr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48hr?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Mean,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prob</a:t>
                      </a:r>
                      <a:r>
                        <a:rPr lang="en-US" sz="1100" baseline="0" dirty="0" smtClean="0"/>
                        <a:t>, clusters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nmmb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err="1" smtClean="0"/>
                        <a:t>arw</a:t>
                      </a:r>
                      <a:r>
                        <a:rPr lang="en-US" sz="1100" dirty="0" smtClean="0"/>
                        <a:t>, convection-allowing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phy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EnKF+multi</a:t>
                      </a:r>
                      <a:r>
                        <a:rPr lang="en-US" sz="1100" dirty="0" smtClean="0"/>
                        <a:t>- </a:t>
                      </a:r>
                      <a:r>
                        <a:rPr lang="en-US" sz="1100" dirty="0" err="1" smtClean="0"/>
                        <a:t>anl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Stoch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phy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baseline="0" dirty="0" smtClean="0"/>
                        <a:t>&amp;/or diversity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nested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/>
                </a:tc>
              </a:tr>
              <a:tr h="12101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Tier-3: high-impact</a:t>
                      </a:r>
                      <a:r>
                        <a:rPr lang="en-US" sz="1100" baseline="0" dirty="0" smtClean="0"/>
                        <a:t> area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High-impact events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Relocatable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1km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1hr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24hr?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Mean, </a:t>
                      </a:r>
                      <a:r>
                        <a:rPr lang="en-US" sz="1100" dirty="0" err="1" smtClean="0"/>
                        <a:t>prob</a:t>
                      </a:r>
                      <a:r>
                        <a:rPr lang="en-US" sz="1100" dirty="0" smtClean="0"/>
                        <a:t>, clusters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nmmb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err="1" smtClean="0"/>
                        <a:t>arw</a:t>
                      </a:r>
                      <a:r>
                        <a:rPr lang="en-US" sz="1100" dirty="0" smtClean="0"/>
                        <a:t>, convection-allowing </a:t>
                      </a:r>
                      <a:r>
                        <a:rPr lang="en-US" sz="1100" dirty="0" err="1" smtClean="0"/>
                        <a:t>phy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EnKF+multi-anl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Stoch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phy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baseline="0" dirty="0" smtClean="0"/>
                        <a:t>&amp;/or diversity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nested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0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3863" y="230188"/>
            <a:ext cx="8229600" cy="93134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Summary of major accomplishments in FY13 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2487" y="1575487"/>
            <a:ext cx="8229600" cy="4525963"/>
          </a:xfrm>
        </p:spPr>
        <p:txBody>
          <a:bodyPr/>
          <a:lstStyle/>
          <a:p>
            <a:r>
              <a:rPr lang="en-US" sz="2000" dirty="0" smtClean="0"/>
              <a:t>Completed WCOSS transition of both SREF and NARRE-TL in production: for SREF, all three models had a minor version upgrade (3.1 to 3.2), fixed vertical velocity problem, physics fixes allow use of all SREF members to calculate ensemble products for ceiling and visibility; </a:t>
            </a:r>
          </a:p>
          <a:p>
            <a:endParaRPr lang="en-US" sz="2000" dirty="0" smtClean="0"/>
          </a:p>
          <a:p>
            <a:r>
              <a:rPr lang="en-US" sz="2000" dirty="0" smtClean="0"/>
              <a:t>Delivered a SREF </a:t>
            </a:r>
            <a:r>
              <a:rPr lang="en-US" sz="2000" dirty="0"/>
              <a:t>i</a:t>
            </a:r>
            <a:r>
              <a:rPr lang="en-US" sz="2000" dirty="0" smtClean="0"/>
              <a:t>nterim upgrade package to NCO for FY14Q2 (January or February 2014) implementation;</a:t>
            </a:r>
          </a:p>
          <a:p>
            <a:endParaRPr lang="en-US" sz="2000" dirty="0" smtClean="0"/>
          </a:p>
          <a:p>
            <a:r>
              <a:rPr lang="en-US" sz="2000" dirty="0" smtClean="0"/>
              <a:t>Constructed an experimental NCEP Storm-Scale Ensemble (NSSE, Time-Lagged)</a:t>
            </a:r>
          </a:p>
          <a:p>
            <a:endParaRPr lang="en-US" sz="2000" dirty="0" smtClean="0"/>
          </a:p>
          <a:p>
            <a:r>
              <a:rPr lang="en-US" sz="2000" dirty="0" smtClean="0"/>
              <a:t>Plan to stop producing HREF (</a:t>
            </a:r>
            <a:r>
              <a:rPr lang="en-US" sz="2000" dirty="0" err="1" smtClean="0"/>
              <a:t>SREF+HiresWin</a:t>
            </a:r>
            <a:r>
              <a:rPr lang="en-US" sz="2000" dirty="0" smtClean="0"/>
              <a:t>) products due to the lack of users and the arrival of NSSE.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64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75"/>
            <a:ext cx="9144000" cy="376825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24h FCST of vertical velocity at 700mb from 09z, May 23, 2013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CCS SREF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416"/>
            <a:ext cx="8458200" cy="64625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9022-654D-422A-9546-DE56508B8E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4908" y="105564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nmb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01522" y="2208028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nmm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0993" y="334633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24h FCST of vertical velocity at 700mb from 09z, May 23, 2013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WCOSS SREF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34400" cy="640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9022-654D-422A-9546-DE56508B8E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4573646" cy="1143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SREF performance in the historical Boulder, CO extreme heavy rain event (from Rich </a:t>
            </a:r>
            <a:r>
              <a:rPr lang="en-US" sz="1800" dirty="0" err="1" smtClean="0">
                <a:solidFill>
                  <a:srgbClr val="0000FF"/>
                </a:solidFill>
              </a:rPr>
              <a:t>Grumm</a:t>
            </a:r>
            <a:r>
              <a:rPr lang="en-US" sz="1800" dirty="0" smtClean="0">
                <a:solidFill>
                  <a:srgbClr val="0000FF"/>
                </a:solidFill>
              </a:rPr>
              <a:t>): it’s almost impossible for any single model forecast to be so consistent over time! 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91" y="1659428"/>
            <a:ext cx="4755292" cy="386099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4" y="152400"/>
            <a:ext cx="4606145" cy="331632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46" y="3759200"/>
            <a:ext cx="4570354" cy="30988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573646" y="3505200"/>
            <a:ext cx="45703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9419" y="5391089"/>
            <a:ext cx="4434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Observed 36hr (00z, Sept. 12 – 12z, Sept. 13, </a:t>
            </a:r>
          </a:p>
          <a:p>
            <a:r>
              <a:rPr lang="en-US" sz="1600" dirty="0" smtClean="0"/>
              <a:t>2013) accumulated precipitation.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2700"/>
            <a:ext cx="421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SREF </a:t>
            </a:r>
            <a:r>
              <a:rPr lang="en-US" sz="1600" dirty="0" err="1" smtClean="0"/>
              <a:t>Prob</a:t>
            </a:r>
            <a:r>
              <a:rPr lang="en-US" sz="1600" dirty="0" smtClean="0"/>
              <a:t> &gt; 100mm (~4”)/36hr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711275" y="2170668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52hr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8023" y="4953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81hr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9500" y="49409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75hr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60512" y="495300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69hr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66922" y="2162145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63hr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61196" y="2139890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58hr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6922" y="4092545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81hr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1172" y="4082990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75hr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60512" y="4082990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69hr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6922" y="5575754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63hr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11172" y="5683476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58hr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11275" y="5591599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52hr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5352" y="3589923"/>
            <a:ext cx="3106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SREF </a:t>
            </a:r>
            <a:r>
              <a:rPr lang="en-US" sz="1600" dirty="0" err="1"/>
              <a:t>Prob</a:t>
            </a:r>
            <a:r>
              <a:rPr lang="en-US" sz="1600" dirty="0"/>
              <a:t> &gt; </a:t>
            </a:r>
            <a:r>
              <a:rPr lang="en-US" sz="1600" dirty="0" smtClean="0"/>
              <a:t>150mm (~6”)/</a:t>
            </a:r>
            <a:r>
              <a:rPr lang="en-US" sz="1600" dirty="0"/>
              <a:t>36hr</a:t>
            </a:r>
          </a:p>
        </p:txBody>
      </p:sp>
    </p:spTree>
    <p:extLst>
      <p:ext uri="{BB962C8B-B14F-4D97-AF65-F5344CB8AC3E}">
        <p14:creationId xmlns:p14="http://schemas.microsoft.com/office/powerpoint/2010/main" val="14738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507" y="0"/>
            <a:ext cx="8229600" cy="1000897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SREF interim upgrade package 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(has been delivered to NCO which is running in real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time daily,  to be implemented in Jan./Feb. 2014)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843" y="1173893"/>
            <a:ext cx="8587946" cy="4791634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/>
              <a:t>Part I: Bug fix</a:t>
            </a:r>
            <a:endParaRPr lang="en-US" sz="1400" b="1" dirty="0"/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Correct / improve initial conditions: </a:t>
            </a:r>
            <a:endParaRPr lang="en-CA" sz="1200" b="1" dirty="0" smtClean="0">
              <a:solidFill>
                <a:srgbClr val="FF0000"/>
              </a:solidFill>
            </a:endParaRPr>
          </a:p>
          <a:p>
            <a:pPr lvl="0">
              <a:buAutoNum type="alphaLcParenR"/>
            </a:pPr>
            <a:r>
              <a:rPr lang="en-CA" sz="1200" dirty="0" smtClean="0"/>
              <a:t>replace </a:t>
            </a:r>
            <a:r>
              <a:rPr lang="en-CA" sz="1200" dirty="0"/>
              <a:t>GFS land states (too moist) with  NDAS land states in NMM &amp; ARW members; </a:t>
            </a:r>
            <a:r>
              <a:rPr lang="en-CA" sz="1200" dirty="0" smtClean="0"/>
              <a:t> </a:t>
            </a:r>
          </a:p>
          <a:p>
            <a:pPr lvl="0">
              <a:buAutoNum type="alphaLcParenR"/>
            </a:pPr>
            <a:r>
              <a:rPr lang="en-CA" sz="1200" dirty="0" smtClean="0"/>
              <a:t>correct </a:t>
            </a:r>
            <a:r>
              <a:rPr lang="en-CA" sz="1200" dirty="0"/>
              <a:t>inadvertent use of global initial conditions (too moist) with use of RAP for ARW members to reduce the surface wet and cold </a:t>
            </a:r>
            <a:r>
              <a:rPr lang="en-CA" sz="1200" dirty="0" smtClean="0"/>
              <a:t>biases</a:t>
            </a:r>
            <a:endParaRPr lang="en-US" sz="1200" dirty="0"/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Fix bugs in NOAH LSM</a:t>
            </a:r>
            <a:r>
              <a:rPr lang="en-CA" sz="1200" dirty="0">
                <a:solidFill>
                  <a:srgbClr val="FF0000"/>
                </a:solidFill>
              </a:rPr>
              <a:t>: </a:t>
            </a:r>
            <a:endParaRPr lang="en-CA" sz="1200" dirty="0" smtClean="0">
              <a:solidFill>
                <a:srgbClr val="FF0000"/>
              </a:solidFill>
            </a:endParaRPr>
          </a:p>
          <a:p>
            <a:pPr lvl="0">
              <a:buAutoNum type="alphaLcParenR"/>
            </a:pPr>
            <a:r>
              <a:rPr lang="en-CA" sz="1200" dirty="0" smtClean="0"/>
              <a:t>eliminate </a:t>
            </a:r>
            <a:r>
              <a:rPr lang="en-CA" sz="1200" dirty="0"/>
              <a:t>negative soil moisture fractions for NMM and ARW </a:t>
            </a:r>
            <a:r>
              <a:rPr lang="en-CA" sz="1200" dirty="0" smtClean="0"/>
              <a:t>members;</a:t>
            </a:r>
          </a:p>
          <a:p>
            <a:pPr lvl="0">
              <a:buAutoNum type="alphaLcParenR"/>
            </a:pPr>
            <a:r>
              <a:rPr lang="en-CA" sz="1200" dirty="0" smtClean="0"/>
              <a:t>eliminate </a:t>
            </a:r>
            <a:r>
              <a:rPr lang="en-CA" sz="1200" dirty="0"/>
              <a:t>“urban swamp” (causing too cold surface temperature over urban regions during heat wave periods) for NMMB </a:t>
            </a:r>
            <a:r>
              <a:rPr lang="en-CA" sz="1200" dirty="0" smtClean="0"/>
              <a:t>members</a:t>
            </a:r>
            <a:endParaRPr lang="en-US" sz="1200" dirty="0"/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Correct GFS physics</a:t>
            </a:r>
            <a:r>
              <a:rPr lang="en-CA" sz="1200" b="1" dirty="0"/>
              <a:t> </a:t>
            </a:r>
            <a:r>
              <a:rPr lang="en-CA" sz="1200" dirty="0"/>
              <a:t>in 2 NMMB members to produce compatible cloud &amp; ceiling guidance with the rest of SREF </a:t>
            </a:r>
            <a:r>
              <a:rPr lang="en-CA" sz="1200" dirty="0" smtClean="0"/>
              <a:t>members</a:t>
            </a:r>
            <a:endParaRPr lang="en-US" sz="1200" dirty="0"/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Fix Post-Processor </a:t>
            </a:r>
            <a:r>
              <a:rPr lang="en-CA" sz="1200" dirty="0"/>
              <a:t>to remove use of snow in diagnosing cloud base </a:t>
            </a:r>
            <a:r>
              <a:rPr lang="en-CA" sz="1200" dirty="0" smtClean="0"/>
              <a:t>height</a:t>
            </a:r>
            <a:endParaRPr lang="en-US" sz="1200" dirty="0"/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Correct a </a:t>
            </a:r>
            <a:r>
              <a:rPr lang="en-CA" sz="1200" b="1" dirty="0" smtClean="0">
                <a:solidFill>
                  <a:srgbClr val="FF0000"/>
                </a:solidFill>
              </a:rPr>
              <a:t>mapping </a:t>
            </a:r>
            <a:r>
              <a:rPr lang="en-CA" sz="1200" b="1" dirty="0">
                <a:solidFill>
                  <a:srgbClr val="FF0000"/>
                </a:solidFill>
              </a:rPr>
              <a:t>bug </a:t>
            </a:r>
            <a:r>
              <a:rPr lang="en-CA" sz="1200" dirty="0"/>
              <a:t>(eastward shift) in NMM member’s pressure-</a:t>
            </a:r>
            <a:r>
              <a:rPr lang="en-CA" sz="1200" dirty="0" err="1"/>
              <a:t>grib</a:t>
            </a:r>
            <a:r>
              <a:rPr lang="en-CA" sz="1200" dirty="0"/>
              <a:t> output </a:t>
            </a:r>
            <a:r>
              <a:rPr lang="en-CA" sz="1200" dirty="0" smtClean="0"/>
              <a:t>files.</a:t>
            </a:r>
          </a:p>
          <a:p>
            <a:pPr lvl="0"/>
            <a:endParaRPr lang="en-CA" sz="1200" dirty="0" smtClean="0"/>
          </a:p>
          <a:p>
            <a:pPr marL="0" lvl="0" indent="0">
              <a:buNone/>
            </a:pPr>
            <a:r>
              <a:rPr lang="en-CA" sz="1200" b="1" dirty="0" smtClean="0"/>
              <a:t>Part II:  New products</a:t>
            </a:r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Add 4 winter weather variables</a:t>
            </a:r>
            <a:r>
              <a:rPr lang="en-CA" sz="1200" dirty="0">
                <a:solidFill>
                  <a:srgbClr val="000000"/>
                </a:solidFill>
              </a:rPr>
              <a:t>: </a:t>
            </a:r>
          </a:p>
          <a:p>
            <a:pPr lvl="0">
              <a:buAutoNum type="alphaLcParenR"/>
            </a:pPr>
            <a:r>
              <a:rPr lang="en-CA" sz="1200" dirty="0">
                <a:solidFill>
                  <a:srgbClr val="000000"/>
                </a:solidFill>
              </a:rPr>
              <a:t>low-level Rime Factor of 21 members; </a:t>
            </a:r>
          </a:p>
          <a:p>
            <a:pPr lvl="0">
              <a:buAutoNum type="alphaLcParenR"/>
            </a:pPr>
            <a:r>
              <a:rPr lang="en-CA" sz="1200" dirty="0">
                <a:solidFill>
                  <a:srgbClr val="000000"/>
                </a:solidFill>
              </a:rPr>
              <a:t>snow depth of 21 members; </a:t>
            </a:r>
          </a:p>
          <a:p>
            <a:pPr lvl="0">
              <a:buAutoNum type="alphaLcParenR"/>
            </a:pPr>
            <a:r>
              <a:rPr lang="en-CA" sz="1200" dirty="0">
                <a:solidFill>
                  <a:srgbClr val="000000"/>
                </a:solidFill>
              </a:rPr>
              <a:t>% of frozen precipitation of 21 members;</a:t>
            </a:r>
          </a:p>
          <a:p>
            <a:pPr lvl="0">
              <a:buAutoNum type="alphaLcParenR"/>
            </a:pPr>
            <a:r>
              <a:rPr lang="en-CA" sz="1200" dirty="0">
                <a:solidFill>
                  <a:srgbClr val="000000"/>
                </a:solidFill>
              </a:rPr>
              <a:t>water equivalent accumulated snow of 7 ARW members</a:t>
            </a:r>
            <a:endParaRPr lang="en-US" sz="1200" dirty="0">
              <a:solidFill>
                <a:srgbClr val="000000"/>
              </a:solidFill>
            </a:endParaRPr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Add 2m temperature and 3-hourly accumulated precipitation</a:t>
            </a:r>
            <a:r>
              <a:rPr lang="en-CA" sz="1200" dirty="0">
                <a:solidFill>
                  <a:srgbClr val="FF0000"/>
                </a:solidFill>
              </a:rPr>
              <a:t> </a:t>
            </a:r>
            <a:r>
              <a:rPr lang="en-CA" sz="1200" dirty="0">
                <a:solidFill>
                  <a:srgbClr val="000000"/>
                </a:solidFill>
              </a:rPr>
              <a:t>of 21 SREF members from the 32km North American domain (grid 221) into AWIPS </a:t>
            </a:r>
            <a:r>
              <a:rPr lang="en-CA" sz="1200" dirty="0" smtClean="0">
                <a:solidFill>
                  <a:srgbClr val="000000"/>
                </a:solidFill>
              </a:rPr>
              <a:t>for RFC to drive their </a:t>
            </a:r>
            <a:r>
              <a:rPr lang="en-CA" sz="1200" dirty="0" smtClean="0">
                <a:solidFill>
                  <a:srgbClr val="0000FF"/>
                </a:solidFill>
              </a:rPr>
              <a:t>hydrological ensemble system</a:t>
            </a:r>
            <a:endParaRPr lang="en-US" sz="1200" dirty="0">
              <a:solidFill>
                <a:srgbClr val="0000FF"/>
              </a:solidFill>
            </a:endParaRPr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Modify the clustering algorithm </a:t>
            </a:r>
            <a:r>
              <a:rPr lang="en-CA" sz="1200" dirty="0">
                <a:solidFill>
                  <a:srgbClr val="000000"/>
                </a:solidFill>
              </a:rPr>
              <a:t>to </a:t>
            </a:r>
            <a:r>
              <a:rPr lang="en-CA" sz="1200" dirty="0" smtClean="0">
                <a:solidFill>
                  <a:srgbClr val="000000"/>
                </a:solidFill>
              </a:rPr>
              <a:t>“make up” </a:t>
            </a:r>
            <a:r>
              <a:rPr lang="en-CA" sz="1200" dirty="0">
                <a:solidFill>
                  <a:srgbClr val="000000"/>
                </a:solidFill>
              </a:rPr>
              <a:t>time-continuity within a cluster over each of the three preselected forecast periods (00-24hr, 27-51hr, 54-87hr)</a:t>
            </a:r>
            <a:endParaRPr lang="en-US" sz="1200" dirty="0">
              <a:solidFill>
                <a:srgbClr val="000000"/>
              </a:solidFill>
            </a:endParaRPr>
          </a:p>
          <a:p>
            <a:pPr lvl="0"/>
            <a:r>
              <a:rPr lang="en-US" sz="1200" b="1" dirty="0">
                <a:solidFill>
                  <a:srgbClr val="FF0000"/>
                </a:solidFill>
              </a:rPr>
              <a:t>Add “Department of Homeland Security” sites in SREF </a:t>
            </a:r>
            <a:r>
              <a:rPr lang="en-US" sz="1200" b="1" dirty="0" err="1">
                <a:solidFill>
                  <a:srgbClr val="FF0000"/>
                </a:solidFill>
              </a:rPr>
              <a:t>bufr</a:t>
            </a:r>
            <a:r>
              <a:rPr lang="en-US" sz="1200" b="1" dirty="0">
                <a:solidFill>
                  <a:srgbClr val="FF0000"/>
                </a:solidFill>
              </a:rPr>
              <a:t> sounding output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as well as unify the SREF </a:t>
            </a:r>
            <a:r>
              <a:rPr lang="en-US" sz="1200" dirty="0" err="1">
                <a:solidFill>
                  <a:srgbClr val="000000"/>
                </a:solidFill>
              </a:rPr>
              <a:t>bufr</a:t>
            </a:r>
            <a:r>
              <a:rPr lang="en-US" sz="1200" dirty="0">
                <a:solidFill>
                  <a:srgbClr val="000000"/>
                </a:solidFill>
              </a:rPr>
              <a:t> station list with that used in NAM and RAP. </a:t>
            </a:r>
          </a:p>
          <a:p>
            <a:pPr lvl="0"/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614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EMC parallel: RMSE of 2m T for </a:t>
            </a:r>
            <a:r>
              <a:rPr lang="en-US" sz="2400" dirty="0" err="1" smtClean="0">
                <a:solidFill>
                  <a:srgbClr val="0000FF"/>
                </a:solidFill>
              </a:rPr>
              <a:t>NMM_ctl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(Prod vs. Test,  2013, 09z cycle)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Content Placeholder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7248651"/>
              </p:ext>
            </p:extLst>
          </p:nvPr>
        </p:nvGraphicFramePr>
        <p:xfrm>
          <a:off x="0" y="1295400"/>
          <a:ext cx="46482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9022-654D-422A-9546-DE56508B8E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0022" y="4922279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RMSE of 2m T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880022" y="5978323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NMM </a:t>
            </a:r>
            <a:r>
              <a:rPr lang="en-US" dirty="0" err="1" smtClean="0">
                <a:solidFill>
                  <a:srgbClr val="FF0000"/>
                </a:solidFill>
              </a:rPr>
              <a:t>ctl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6312875"/>
              </p:ext>
            </p:extLst>
          </p:nvPr>
        </p:nvGraphicFramePr>
        <p:xfrm>
          <a:off x="4477301" y="1604033"/>
          <a:ext cx="4530774" cy="448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062" y="1233272"/>
            <a:ext cx="7751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 season (July 15- Aug. 31)        Cold season (Oct. 1 – Nov.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14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EMC parallel: RMSE of 2m T for </a:t>
            </a:r>
            <a:r>
              <a:rPr lang="en-US" sz="2400" dirty="0" err="1" smtClean="0">
                <a:solidFill>
                  <a:srgbClr val="0000FF"/>
                </a:solidFill>
              </a:rPr>
              <a:t>ARW_ctl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(Prod vs. Test, 2013, 09z cycle)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Content Placeholder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7487319"/>
              </p:ext>
            </p:extLst>
          </p:nvPr>
        </p:nvGraphicFramePr>
        <p:xfrm>
          <a:off x="0" y="1295400"/>
          <a:ext cx="464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9022-654D-422A-9546-DE56508B8E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05169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RMSE of 2m T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260932" y="5052883"/>
            <a:ext cx="1581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RMSE of 2m T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855308" y="6027751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ARW </a:t>
            </a:r>
            <a:r>
              <a:rPr lang="en-US" dirty="0" err="1" smtClean="0">
                <a:solidFill>
                  <a:srgbClr val="FF0000"/>
                </a:solidFill>
              </a:rPr>
              <a:t>ctl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5092318"/>
              </p:ext>
            </p:extLst>
          </p:nvPr>
        </p:nvGraphicFramePr>
        <p:xfrm>
          <a:off x="4823091" y="1701843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260389"/>
            <a:ext cx="8090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season (July 15 – Aug. 31)       Cold season (Oct. 1 – Nov.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11146</TotalTime>
  <Words>1265</Words>
  <Application>Microsoft Office PowerPoint</Application>
  <PresentationFormat>On-screen Show (4:3)</PresentationFormat>
  <Paragraphs>249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Default Design</vt:lpstr>
      <vt:lpstr>Custom Design</vt:lpstr>
      <vt:lpstr>NEPNECStandardBrief</vt:lpstr>
      <vt:lpstr>Drawing</vt:lpstr>
      <vt:lpstr>PowerPoint Presentation</vt:lpstr>
      <vt:lpstr>Outline </vt:lpstr>
      <vt:lpstr>Summary of major accomplishments in FY13 </vt:lpstr>
      <vt:lpstr>24h FCST of vertical velocity at 700mb from 09z, May 23, 2013 (CCS SREF)</vt:lpstr>
      <vt:lpstr>24h FCST of vertical velocity at 700mb from 09z, May 23, 2013 (WCOSS SREF)</vt:lpstr>
      <vt:lpstr>SREF performance in the historical Boulder, CO extreme heavy rain event (from Rich Grumm): it’s almost impossible for any single model forecast to be so consistent over time! </vt:lpstr>
      <vt:lpstr>SREF interim upgrade package   (has been delivered to NCO which is running in real  time daily,  to be implemented in Jan./Feb. 2014) </vt:lpstr>
      <vt:lpstr>EMC parallel: RMSE of 2m T for NMM_ctl  (Prod vs. Test,  2013, 09z cycle)</vt:lpstr>
      <vt:lpstr>EMC parallel: RMSE of 2m T for ARW_ctl  (Prod vs. Test, 2013, 09z cycle)</vt:lpstr>
      <vt:lpstr>EMC parallel: Ranked Probabilistic Skill Score (RPSS) of  2m T (Prod vs. Test, 2013, 09z cycle)</vt:lpstr>
      <vt:lpstr>Summary of the impacts on 2m T and Td  Statistically speaking,   (1) More impact on NMM and less impact on ARW;    (2) More impact on warm season and little impact on cold season;  (3) More impact on 2m T and less impact on 2m Td;  (4) Little impact on domain-averaged biases (more locally on case by case).</vt:lpstr>
      <vt:lpstr>Percent of Frozen Precipitation at Time Stamp F87</vt:lpstr>
      <vt:lpstr>24-hr Snowfall Forecasts</vt:lpstr>
      <vt:lpstr>http://www.emc.ncep.noaa.gov/mmb/byang/mmbpll/nampll_tide/20130914/09z/nmm/ctl</vt:lpstr>
      <vt:lpstr>PowerPoint Presentation</vt:lpstr>
      <vt:lpstr>PowerPoint Presentation</vt:lpstr>
      <vt:lpstr>PowerPoint Presentation</vt:lpstr>
      <vt:lpstr>SREF’s next major upgrade(~end of 2014)</vt:lpstr>
      <vt:lpstr>PowerPoint Presentation</vt:lpstr>
      <vt:lpstr>Items for the following Panel Discussion </vt:lpstr>
    </vt:vector>
  </TitlesOfParts>
  <Company>DOC/NOAA/NWS/NCEP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NCO Planning Meeting</dc:title>
  <dc:creator>rhackenberg</dc:creator>
  <cp:lastModifiedBy>Mary L. Hart</cp:lastModifiedBy>
  <cp:revision>2670</cp:revision>
  <dcterms:created xsi:type="dcterms:W3CDTF">2007-03-12T16:45:06Z</dcterms:created>
  <dcterms:modified xsi:type="dcterms:W3CDTF">2013-12-02T17:37:55Z</dcterms:modified>
</cp:coreProperties>
</file>