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61" autoAdjust="0"/>
  </p:normalViewPr>
  <p:slideViewPr>
    <p:cSldViewPr snapToGrid="0" snapToObjects="1">
      <p:cViewPr varScale="1">
        <p:scale>
          <a:sx n="68" d="100"/>
          <a:sy n="68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099BA-23C9-9945-BFC3-80B25C5BA7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76F3F-AEB9-AB42-A0DB-DFB416B8E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7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2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9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6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4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6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1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1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7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1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6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4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43C4F-A76E-9645-B691-37D0D3B87BC8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FFA2E-0586-1444-BAA0-DE6CA5B3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ESRL – Some Recommendations for </a:t>
            </a:r>
            <a:r>
              <a:rPr lang="en-US" dirty="0" err="1" smtClean="0"/>
              <a:t>Mesoscale</a:t>
            </a:r>
            <a:r>
              <a:rPr lang="en-US" dirty="0" smtClean="0"/>
              <a:t> Ensemble Forecasts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Consolidate all NCEP regional storm-scale model runs perhaps under HRRRE (or other) banner (including NAM-nest, Hi-Res Windows, SPC runs, Fire-Weather nests)</a:t>
            </a:r>
          </a:p>
          <a:p>
            <a:r>
              <a:rPr lang="en-US" dirty="0" smtClean="0"/>
              <a:t>David Dowell on CAMs</a:t>
            </a:r>
          </a:p>
          <a:p>
            <a:pPr lvl="1"/>
            <a:r>
              <a:rPr lang="en-US" dirty="0" smtClean="0"/>
              <a:t>Weisman 1997 -Grid spacing should be ≤ 4km</a:t>
            </a:r>
          </a:p>
          <a:p>
            <a:pPr lvl="1"/>
            <a:r>
              <a:rPr lang="en-US" dirty="0" smtClean="0"/>
              <a:t>Increased realism of convective structures from 4 to 3 to 2km (Weisman, </a:t>
            </a:r>
            <a:r>
              <a:rPr lang="en-US" dirty="0" err="1" smtClean="0"/>
              <a:t>Kain</a:t>
            </a:r>
            <a:r>
              <a:rPr lang="en-US" dirty="0" smtClean="0"/>
              <a:t>, others)</a:t>
            </a:r>
          </a:p>
          <a:p>
            <a:r>
              <a:rPr lang="en-US" dirty="0" smtClean="0"/>
              <a:t>Recommend – use 3km, better to add ensemble members and retain 3km dx.</a:t>
            </a:r>
          </a:p>
          <a:p>
            <a:pPr lvl="1"/>
            <a:r>
              <a:rPr lang="en-US" dirty="0" smtClean="0"/>
              <a:t>Another advantage for 3km (for now):  much research experience now available with 3km (NCAR, ESRL, </a:t>
            </a:r>
            <a:r>
              <a:rPr lang="en-US" dirty="0" err="1" smtClean="0"/>
              <a:t>WoF</a:t>
            </a:r>
            <a:r>
              <a:rPr lang="en-US" dirty="0" smtClean="0"/>
              <a:t> for outer next.)</a:t>
            </a:r>
          </a:p>
          <a:p>
            <a:r>
              <a:rPr lang="en-US" dirty="0" smtClean="0"/>
              <a:t>Question – Use ARW and NMMB equally?  (ESRL and EMC have assumed yes for now for HRRRE).</a:t>
            </a:r>
          </a:p>
          <a:p>
            <a:r>
              <a:rPr lang="en-US" dirty="0" smtClean="0"/>
              <a:t>No difference in ARW vs. NMMB run time at same res.</a:t>
            </a:r>
          </a:p>
          <a:p>
            <a:pPr lvl="1"/>
            <a:r>
              <a:rPr lang="en-US" dirty="0" smtClean="0"/>
              <a:t>Therefore run both at same resolution.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4564" y="6454589"/>
            <a:ext cx="77893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0000FF"/>
                </a:solidFill>
              </a:rPr>
              <a:t>Mesoscale</a:t>
            </a:r>
            <a:r>
              <a:rPr lang="en-US" i="1" dirty="0" smtClean="0">
                <a:solidFill>
                  <a:srgbClr val="0000FF"/>
                </a:solidFill>
              </a:rPr>
              <a:t> Ensembles Toward 2020 – Stan, David Dowell, Curtis, Steve </a:t>
            </a:r>
            <a:r>
              <a:rPr lang="en-US" i="1" dirty="0" err="1" smtClean="0">
                <a:solidFill>
                  <a:srgbClr val="0000FF"/>
                </a:solidFill>
              </a:rPr>
              <a:t>Weygandt</a:t>
            </a:r>
            <a:endParaRPr lang="en-US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CECD2CD-DAE7-CF4A-8D2C-AD35BE69635B}" type="slidenum">
              <a:rPr lang="en-US" sz="1400">
                <a:latin typeface="Arial" charset="0"/>
              </a:rPr>
              <a:pPr eaLnBrk="1" hangingPunct="1"/>
              <a:t>2</a:t>
            </a:fld>
            <a:endParaRPr lang="en-US" sz="1400">
              <a:latin typeface="Arial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5475" y="0"/>
            <a:ext cx="7772400" cy="987425"/>
          </a:xfrm>
        </p:spPr>
        <p:txBody>
          <a:bodyPr/>
          <a:lstStyle/>
          <a:p>
            <a:pPr eaLnBrk="1" hangingPunct="1"/>
            <a:r>
              <a:rPr lang="en-US" sz="5400" b="1" u="sng" dirty="0" smtClean="0">
                <a:latin typeface="Times New Roman" charset="0"/>
              </a:rPr>
              <a:t>2019?</a:t>
            </a:r>
            <a:endParaRPr lang="en-US" sz="5400" b="1" dirty="0">
              <a:latin typeface="Times New Roman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762000"/>
            <a:ext cx="8305800" cy="57689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u="sng" dirty="0" smtClean="0">
                <a:latin typeface="Times New Roman" charset="0"/>
              </a:rPr>
              <a:t>High-Resolution </a:t>
            </a:r>
            <a:r>
              <a:rPr lang="en-US" sz="3600" b="1" u="sng" dirty="0">
                <a:latin typeface="Times New Roman" charset="0"/>
              </a:rPr>
              <a:t>Rapid Refresh ENSEMBLE </a:t>
            </a:r>
            <a:r>
              <a:rPr lang="en-US" b="1" u="sng" dirty="0">
                <a:latin typeface="Times New Roman" charset="0"/>
              </a:rPr>
              <a:t>(HRRRE)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Each member of NARRE contains 3 km nests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Times New Roman" charset="0"/>
              </a:rPr>
              <a:t>CONUS/Gulf/</a:t>
            </a:r>
            <a:r>
              <a:rPr lang="en-US" sz="2000" dirty="0" err="1" smtClean="0">
                <a:latin typeface="Times New Roman" charset="0"/>
              </a:rPr>
              <a:t>Carib</a:t>
            </a:r>
            <a:r>
              <a:rPr lang="en-US" sz="2000" dirty="0" smtClean="0">
                <a:latin typeface="Times New Roman" charset="0"/>
              </a:rPr>
              <a:t>, </a:t>
            </a:r>
            <a:r>
              <a:rPr lang="en-US" sz="2000" dirty="0">
                <a:latin typeface="Times New Roman" charset="0"/>
              </a:rPr>
              <a:t>Alaska, Hawaii </a:t>
            </a:r>
            <a:r>
              <a:rPr lang="en-US" sz="2000" dirty="0" smtClean="0"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nests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FF"/>
                </a:solidFill>
                <a:latin typeface="Times New Roman" charset="0"/>
              </a:rPr>
              <a:t>The two control runs initialized with radar data &amp; other hi-res </a:t>
            </a:r>
            <a:r>
              <a:rPr lang="en-US" sz="2000" dirty="0" err="1">
                <a:solidFill>
                  <a:srgbClr val="0000FF"/>
                </a:solidFill>
                <a:latin typeface="Times New Roman" charset="0"/>
              </a:rPr>
              <a:t>obs</a:t>
            </a:r>
            <a:endParaRPr lang="en-US" sz="2000" dirty="0">
              <a:solidFill>
                <a:srgbClr val="0000FF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This capability puts NWS/NCEP[+OAR/ESRL] in a position to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Times New Roman" charset="0"/>
              </a:rPr>
              <a:t>Provide </a:t>
            </a:r>
            <a:r>
              <a:rPr lang="en-US" sz="2000" dirty="0" err="1">
                <a:latin typeface="Times New Roman" charset="0"/>
              </a:rPr>
              <a:t>NextGen</a:t>
            </a:r>
            <a:r>
              <a:rPr lang="en-US" sz="2000" dirty="0">
                <a:latin typeface="Times New Roman" charset="0"/>
              </a:rPr>
              <a:t> </a:t>
            </a:r>
            <a:r>
              <a:rPr lang="en-US" sz="2000" dirty="0" err="1">
                <a:latin typeface="Times New Roman" charset="0"/>
              </a:rPr>
              <a:t>Enroute</a:t>
            </a:r>
            <a:r>
              <a:rPr lang="en-US" sz="2000" dirty="0">
                <a:latin typeface="Times New Roman" charset="0"/>
              </a:rPr>
              <a:t>  AND  Terminal guidance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Times New Roman" charset="0"/>
              </a:rPr>
              <a:t>Provide PROBABILITY guidance with full Probability Density Function specified, hence uncertainty information </a:t>
            </a:r>
            <a:r>
              <a:rPr lang="en-US" sz="2000" dirty="0" smtClean="0">
                <a:latin typeface="Times New Roman" charset="0"/>
              </a:rPr>
              <a:t>as well</a:t>
            </a:r>
            <a:endParaRPr lang="en-US" sz="2000" dirty="0">
              <a:latin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FF"/>
                </a:solidFill>
                <a:latin typeface="Times New Roman" charset="0"/>
              </a:rPr>
              <a:t>Provide a vehicle to improve assimilation capabilities using hybrid 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</a:rPr>
              <a:t>(4d-ens-var) </a:t>
            </a:r>
            <a:r>
              <a:rPr lang="en-US" sz="2000" dirty="0">
                <a:solidFill>
                  <a:srgbClr val="0000FF"/>
                </a:solidFill>
                <a:latin typeface="Times New Roman" charset="0"/>
              </a:rPr>
              <a:t>technique with current &amp; future radar &amp; satellite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Times New Roman" charset="0"/>
              </a:rPr>
              <a:t>Address Warn-on-Forecast as resolutions evolve towards ~1 km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>
                <a:latin typeface="Times New Roman" charset="0"/>
              </a:rPr>
              <a:t>NAM nests are extensions of the 00z, 06z, 12z &amp; 18Z runs.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u="sng" dirty="0">
                <a:latin typeface="Times New Roman" charset="0"/>
              </a:rPr>
              <a:t>HRRRE requires an increase in HPCC funding over and above that required for the NARRE</a:t>
            </a:r>
          </a:p>
        </p:txBody>
      </p:sp>
      <p:sp>
        <p:nvSpPr>
          <p:cNvPr id="77828" name="TextBox 4"/>
          <p:cNvSpPr txBox="1">
            <a:spLocks noChangeArrowheads="1"/>
          </p:cNvSpPr>
          <p:nvPr/>
        </p:nvSpPr>
        <p:spPr bwMode="auto">
          <a:xfrm>
            <a:off x="152400" y="6324600"/>
            <a:ext cx="7391400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From Geoff DiMego, Dec 2011, NCEP Model Review</a:t>
            </a:r>
          </a:p>
        </p:txBody>
      </p:sp>
    </p:spTree>
    <p:extLst>
      <p:ext uri="{BB962C8B-B14F-4D97-AF65-F5344CB8AC3E}">
        <p14:creationId xmlns:p14="http://schemas.microsoft.com/office/powerpoint/2010/main" val="1230887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0111" y="21740"/>
            <a:ext cx="77637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</a:rPr>
              <a:t>DRAFT</a:t>
            </a:r>
            <a:r>
              <a:rPr lang="en-US" sz="32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</a:rPr>
              <a:t>Storm Prediction Center </a:t>
            </a:r>
          </a:p>
          <a:p>
            <a:pPr lvl="0" algn="ctr" eaLnBrk="1" hangingPunct="1"/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</a:rPr>
              <a:t>Desired 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</a:rPr>
              <a:t>Numerical Guidance Attributes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64" y="1248251"/>
            <a:ext cx="8540150" cy="563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7010400" y="66198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eaLnBrk="1" hangingPunct="1"/>
            <a:fld id="{410D2B8E-DF8D-4DBA-AD95-C31F7F00B7FF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9564" y="1649506"/>
            <a:ext cx="5680577" cy="5208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0111" y="21740"/>
            <a:ext cx="77637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</a:rPr>
              <a:t>DRAFT</a:t>
            </a:r>
            <a:r>
              <a:rPr lang="en-US" sz="32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</a:rPr>
              <a:t>Storm Prediction Center </a:t>
            </a:r>
          </a:p>
          <a:p>
            <a:pPr lvl="0" algn="ctr" eaLnBrk="1" hangingPunct="1"/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</a:rPr>
              <a:t>Desired 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</a:rPr>
              <a:t>Numerical Guidance Attributes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64" y="1248251"/>
            <a:ext cx="8540150" cy="563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7010400" y="66198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eaLnBrk="1" hangingPunct="1"/>
            <a:fld id="{410D2B8E-DF8D-4DBA-AD95-C31F7F00B7FF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649506"/>
            <a:ext cx="6060141" cy="54466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464840"/>
            <a:ext cx="6060141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Possible alternative NWP 2-member suite - 2022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834172"/>
            <a:ext cx="6060141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Global ensemble – as shown by EMC </a:t>
            </a:r>
            <a:r>
              <a:rPr lang="en-US" b="1" dirty="0" smtClean="0">
                <a:solidFill>
                  <a:srgbClr val="0000FF"/>
                </a:solidFill>
              </a:rPr>
              <a:t>				</a:t>
            </a:r>
            <a:r>
              <a:rPr lang="en-US" b="1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10-12km global 40-50 member ensemble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runs to Day 14 twice daily (to 7d at 06z, 18z)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hourly assimilation cycle with 24h runs </a:t>
            </a:r>
            <a:r>
              <a:rPr lang="en-US" dirty="0" err="1" smtClean="0">
                <a:latin typeface="Arial"/>
                <a:ea typeface="Wingdings"/>
                <a:cs typeface="Arial"/>
                <a:sym typeface="Wingdings"/>
              </a:rPr>
              <a:t>init</a:t>
            </a: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 hourly</a:t>
            </a:r>
            <a:endParaRPr lang="en-US" dirty="0" smtClean="0">
              <a:latin typeface="Wingdings"/>
              <a:ea typeface="Wingdings"/>
              <a:cs typeface="Wingdings"/>
              <a:sym typeface="Wingdings"/>
            </a:endParaRPr>
          </a:p>
          <a:p>
            <a:endParaRPr lang="en-US" dirty="0">
              <a:latin typeface="Wingdings"/>
              <a:ea typeface="Wingdings"/>
              <a:cs typeface="Wingdings"/>
              <a:sym typeface="Wingdings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Arial"/>
                <a:ea typeface="Wingdings"/>
                <a:cs typeface="Wingdings"/>
                <a:sym typeface="Wingdings"/>
              </a:rPr>
              <a:t>Single regional model/assimilation ensemble - SSEF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SSEF (equivalent to </a:t>
            </a:r>
            <a:r>
              <a:rPr lang="en-US" dirty="0" err="1" smtClean="0">
                <a:latin typeface="Arial"/>
                <a:ea typeface="Wingdings"/>
                <a:cs typeface="Wingdings"/>
                <a:sym typeface="Wingdings"/>
              </a:rPr>
              <a:t>HRRRe</a:t>
            </a: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) – 2-3km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Initialize hourly (or </a:t>
            </a:r>
            <a:r>
              <a:rPr lang="en-US" dirty="0" err="1" smtClean="0">
                <a:latin typeface="Arial"/>
                <a:ea typeface="Wingdings"/>
                <a:cs typeface="Wingdings"/>
                <a:sym typeface="Wingdings"/>
              </a:rPr>
              <a:t>subhourly</a:t>
            </a: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), run to 24h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Every 6h, run out to 48-60h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2-3km </a:t>
            </a:r>
            <a:r>
              <a:rPr lang="en-US" dirty="0" err="1" smtClean="0">
                <a:latin typeface="Arial"/>
                <a:ea typeface="Wingdings"/>
                <a:cs typeface="Wingdings"/>
                <a:sym typeface="Wingdings"/>
              </a:rPr>
              <a:t>EnKF</a:t>
            </a: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/hybrid/other DA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Multi-species microphysics with at least 2-moment rain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Include aerosols/fire/smoke for all runs with aerosol-aware microphysics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No separate HWRF or fire-weather runs or AQ/dust run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0.5-1.0km multi-WFO nest where needed (</a:t>
            </a:r>
            <a:r>
              <a:rPr lang="en-US" dirty="0" err="1" smtClean="0">
                <a:latin typeface="Arial"/>
                <a:ea typeface="Wingdings"/>
                <a:cs typeface="Wingdings"/>
                <a:sym typeface="Wingdings"/>
              </a:rPr>
              <a:t>WoF</a:t>
            </a: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ea typeface="Wingdings"/>
                <a:cs typeface="Wingdings"/>
                <a:sym typeface="Wingdings"/>
              </a:rPr>
              <a:t>SSEF analysis = RUA, no separate products</a:t>
            </a:r>
            <a:endParaRPr lang="en-US" dirty="0"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alibri" charset="0"/>
              </a:rPr>
              <a:t>From HRRR/</a:t>
            </a:r>
            <a:r>
              <a:rPr lang="en-US" b="1" dirty="0" err="1" smtClean="0">
                <a:solidFill>
                  <a:srgbClr val="0000FF"/>
                </a:solidFill>
                <a:latin typeface="Calibri" charset="0"/>
              </a:rPr>
              <a:t>HRRRe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</a:rPr>
              <a:t> to </a:t>
            </a:r>
            <a:r>
              <a:rPr lang="en-US" b="1" dirty="0" err="1" smtClean="0">
                <a:solidFill>
                  <a:srgbClr val="0000FF"/>
                </a:solidFill>
                <a:latin typeface="Calibri" charset="0"/>
              </a:rPr>
              <a:t>WoF</a:t>
            </a:r>
            <a:endParaRPr lang="en-US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457200" y="1232467"/>
            <a:ext cx="8686800" cy="53038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alibri" charset="0"/>
              </a:rPr>
              <a:t>Radar-DFI-LH effective start at 13km/3km</a:t>
            </a:r>
          </a:p>
          <a:p>
            <a:r>
              <a:rPr lang="en-US" dirty="0" err="1" smtClean="0">
                <a:latin typeface="Calibri" charset="0"/>
              </a:rPr>
              <a:t>Mesoscale</a:t>
            </a:r>
            <a:r>
              <a:rPr lang="en-US" dirty="0" smtClean="0">
                <a:latin typeface="Calibri" charset="0"/>
              </a:rPr>
              <a:t> environment via GSI enhancements for RAPv2+ critical for HRRR</a:t>
            </a:r>
          </a:p>
          <a:p>
            <a:r>
              <a:rPr lang="en-US" dirty="0" smtClean="0">
                <a:latin typeface="Calibri" charset="0"/>
              </a:rPr>
              <a:t>3km/80-member hourly updated GSI-hybrid data assimilation over HRRR-CONUS domain plausible</a:t>
            </a:r>
          </a:p>
          <a:p>
            <a:pPr lvl="1"/>
            <a:r>
              <a:rPr lang="en-US" dirty="0" smtClean="0">
                <a:latin typeface="Calibri" charset="0"/>
              </a:rPr>
              <a:t>Estimated needed 10,000 cores (Jeff W. / Stan)</a:t>
            </a:r>
          </a:p>
          <a:p>
            <a:r>
              <a:rPr lang="en-US" dirty="0" smtClean="0">
                <a:latin typeface="Calibri" charset="0"/>
              </a:rPr>
              <a:t>Model design for HRRR – most accurate </a:t>
            </a:r>
            <a:r>
              <a:rPr lang="en-US" dirty="0" err="1" smtClean="0">
                <a:latin typeface="Calibri" charset="0"/>
              </a:rPr>
              <a:t>numerics</a:t>
            </a:r>
            <a:r>
              <a:rPr lang="en-US" dirty="0" smtClean="0">
                <a:latin typeface="Calibri" charset="0"/>
              </a:rPr>
              <a:t> possible necessary for identification of storm structure (line vs. </a:t>
            </a:r>
            <a:r>
              <a:rPr lang="en-US" dirty="0" err="1" smtClean="0">
                <a:latin typeface="Calibri" charset="0"/>
              </a:rPr>
              <a:t>supercells</a:t>
            </a:r>
            <a:r>
              <a:rPr lang="en-US" dirty="0" smtClean="0">
                <a:latin typeface="Calibri" charset="0"/>
              </a:rPr>
              <a:t> vs. cell vs. MCS variations)</a:t>
            </a:r>
          </a:p>
          <a:p>
            <a:pPr lvl="1"/>
            <a:r>
              <a:rPr lang="en-US" dirty="0" smtClean="0">
                <a:latin typeface="Calibri" charset="0"/>
              </a:rPr>
              <a:t> ARW, less 6</a:t>
            </a:r>
            <a:r>
              <a:rPr lang="en-US" baseline="30000" dirty="0" smtClean="0">
                <a:latin typeface="Calibri" charset="0"/>
              </a:rPr>
              <a:t>th</a:t>
            </a:r>
            <a:r>
              <a:rPr lang="en-US" dirty="0" smtClean="0">
                <a:latin typeface="Calibri" charset="0"/>
              </a:rPr>
              <a:t> order diffusion, 5</a:t>
            </a:r>
            <a:r>
              <a:rPr lang="en-US" baseline="30000" dirty="0" smtClean="0">
                <a:latin typeface="Calibri" charset="0"/>
              </a:rPr>
              <a:t>th</a:t>
            </a:r>
            <a:r>
              <a:rPr lang="en-US" dirty="0" smtClean="0">
                <a:latin typeface="Calibri" charset="0"/>
              </a:rPr>
              <a:t>-order vertical advection</a:t>
            </a:r>
          </a:p>
          <a:p>
            <a:r>
              <a:rPr lang="en-US" dirty="0" err="1" smtClean="0">
                <a:latin typeface="Calibri" charset="0"/>
              </a:rPr>
              <a:t>WoF</a:t>
            </a:r>
            <a:r>
              <a:rPr lang="en-US" dirty="0" smtClean="0">
                <a:latin typeface="Calibri" charset="0"/>
              </a:rPr>
              <a:t> options – discussion with NSSL, ESRL, EMC, U.OK, SPC partners, NCEP/PSR participants</a:t>
            </a:r>
          </a:p>
          <a:p>
            <a:pPr lvl="1"/>
            <a:r>
              <a:rPr lang="en-US" dirty="0" smtClean="0">
                <a:latin typeface="Calibri" charset="0"/>
              </a:rPr>
              <a:t>direct nest inside HRRR/</a:t>
            </a:r>
            <a:r>
              <a:rPr lang="en-US" dirty="0" err="1" smtClean="0">
                <a:latin typeface="Calibri" charset="0"/>
              </a:rPr>
              <a:t>HRRRe</a:t>
            </a:r>
            <a:r>
              <a:rPr lang="en-US" dirty="0" smtClean="0">
                <a:latin typeface="Calibri" charset="0"/>
              </a:rPr>
              <a:t> within same executable</a:t>
            </a:r>
          </a:p>
          <a:p>
            <a:pPr lvl="1"/>
            <a:r>
              <a:rPr lang="en-US" dirty="0" smtClean="0">
                <a:latin typeface="Calibri" charset="0"/>
              </a:rPr>
              <a:t>Separate system using HRRR/</a:t>
            </a:r>
            <a:r>
              <a:rPr lang="en-US" dirty="0" err="1" smtClean="0">
                <a:latin typeface="Calibri" charset="0"/>
              </a:rPr>
              <a:t>HRRRe</a:t>
            </a:r>
            <a:r>
              <a:rPr lang="en-US" dirty="0" smtClean="0">
                <a:latin typeface="Calibri" charset="0"/>
              </a:rPr>
              <a:t> lateral BCs/background</a:t>
            </a:r>
          </a:p>
          <a:p>
            <a:pPr lvl="1"/>
            <a:endParaRPr lang="en-US" dirty="0" smtClean="0">
              <a:latin typeface="Calibri" charset="0"/>
            </a:endParaRPr>
          </a:p>
          <a:p>
            <a:endParaRPr lang="en-US" dirty="0" smtClean="0">
              <a:latin typeface="Calibri" charset="0"/>
            </a:endParaRPr>
          </a:p>
          <a:p>
            <a:pPr lvl="1"/>
            <a:endParaRPr lang="en-US" dirty="0">
              <a:latin typeface="Calibri" charset="0"/>
            </a:endParaRP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A39CC28-97A3-2B4B-BBC3-125B785EEC44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564" y="6454589"/>
            <a:ext cx="77893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0000FF"/>
                </a:solidFill>
              </a:rPr>
              <a:t>Mesoscale</a:t>
            </a:r>
            <a:r>
              <a:rPr lang="en-US" i="1" dirty="0" smtClean="0">
                <a:solidFill>
                  <a:srgbClr val="0000FF"/>
                </a:solidFill>
              </a:rPr>
              <a:t> Ensembles Toward 2020 – Stan, David Dowell, Curtis, Steve </a:t>
            </a:r>
            <a:r>
              <a:rPr lang="en-US" i="1" dirty="0" err="1" smtClean="0">
                <a:solidFill>
                  <a:srgbClr val="0000FF"/>
                </a:solidFill>
              </a:rPr>
              <a:t>Weygandt</a:t>
            </a:r>
            <a:endParaRPr lang="en-US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456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ESRL – Some Recommendations for Mesoscale Ensemble Forecasts</vt:lpstr>
      <vt:lpstr>2019?</vt:lpstr>
      <vt:lpstr>PowerPoint Presentation</vt:lpstr>
      <vt:lpstr>PowerPoint Presentation</vt:lpstr>
      <vt:lpstr>From HRRR/HRRRe to WoF</vt:lpstr>
    </vt:vector>
  </TitlesOfParts>
  <Company>NOAA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 Benjamin</dc:creator>
  <cp:lastModifiedBy>Mary L. Hart</cp:lastModifiedBy>
  <cp:revision>9</cp:revision>
  <dcterms:created xsi:type="dcterms:W3CDTF">2013-12-03T13:59:44Z</dcterms:created>
  <dcterms:modified xsi:type="dcterms:W3CDTF">2013-12-03T18:25:59Z</dcterms:modified>
</cp:coreProperties>
</file>