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E1B7-5641-6D4D-8795-B12041C36E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FAC-3485-B446-8710-0E3692F7E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88BD-D35A-E947-BE37-6936369746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7507-A434-3040-B31E-83C7D46E0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8597-48D9-4B20-B0BC-849A0C70F5AC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EFB65-54F5-45D8-99F5-0B8A2817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F1E1B7-5641-6D4D-8795-B12041C36E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E8EEFAC-3485-B446-8710-0E3692F7E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7488BD-D35A-E947-BE37-6936369746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167507-A434-3040-B31E-83C7D46E0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sosceles Triangle 130"/>
          <p:cNvGrpSpPr>
            <a:grpSpLocks/>
          </p:cNvGrpSpPr>
          <p:nvPr/>
        </p:nvGrpSpPr>
        <p:grpSpPr bwMode="auto">
          <a:xfrm>
            <a:off x="103230" y="1264440"/>
            <a:ext cx="8968661" cy="5002212"/>
            <a:chOff x="1008" y="1008"/>
            <a:chExt cx="4568" cy="2611"/>
          </a:xfrm>
          <a:noFill/>
        </p:grpSpPr>
        <p:pic>
          <p:nvPicPr>
            <p:cNvPr id="3" name="Isosceles Triangle 13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9" y="1008"/>
              <a:ext cx="4307" cy="26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 rot="5400000">
              <a:off x="1404" y="1439"/>
              <a:ext cx="1272" cy="20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457200"/>
              <a:endParaRPr lang="en-US">
                <a:solidFill>
                  <a:prstClr val="white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 flipV="1">
            <a:off x="844551" y="1514476"/>
            <a:ext cx="7661274" cy="2140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44551" y="3654842"/>
            <a:ext cx="7661274" cy="2355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65088" y="3215481"/>
            <a:ext cx="8556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Time</a:t>
            </a:r>
            <a:endParaRPr lang="en-US" sz="16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TextBox 89"/>
          <p:cNvSpPr txBox="1">
            <a:spLocks noChangeArrowheads="1"/>
          </p:cNvSpPr>
          <p:nvPr/>
        </p:nvSpPr>
        <p:spPr bwMode="auto">
          <a:xfrm>
            <a:off x="2953691" y="3215481"/>
            <a:ext cx="671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Days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TextBox 108"/>
          <p:cNvSpPr txBox="1">
            <a:spLocks noChangeArrowheads="1"/>
          </p:cNvSpPr>
          <p:nvPr/>
        </p:nvSpPr>
        <p:spPr bwMode="auto">
          <a:xfrm>
            <a:off x="2590590" y="1970084"/>
            <a:ext cx="1289050" cy="307777"/>
          </a:xfrm>
          <a:prstGeom prst="rect">
            <a:avLst/>
          </a:prstGeom>
          <a:solidFill>
            <a:srgbClr val="C00000"/>
          </a:solidFill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ea typeface="ＭＳ Ｐゴシック" pitchFamily="34" charset="-128"/>
              </a:rPr>
              <a:t>Outlooks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0750" y="3648075"/>
            <a:ext cx="7465021" cy="6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71"/>
          <p:cNvSpPr txBox="1">
            <a:spLocks noChangeArrowheads="1"/>
          </p:cNvSpPr>
          <p:nvPr/>
        </p:nvSpPr>
        <p:spPr bwMode="auto">
          <a:xfrm>
            <a:off x="65087" y="6356350"/>
            <a:ext cx="566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1600" b="1" dirty="0">
                <a:solidFill>
                  <a:prstClr val="white">
                    <a:lumMod val="65000"/>
                  </a:prstClr>
                </a:solidFill>
              </a:rPr>
              <a:t>Adapted from Dr</a:t>
            </a:r>
            <a:r>
              <a:rPr lang="en-US" sz="1600" b="1" dirty="0">
                <a:solidFill>
                  <a:prstClr val="white">
                    <a:lumMod val="65000"/>
                  </a:prstClr>
                </a:solidFill>
              </a:rPr>
              <a:t>. Heather </a:t>
            </a:r>
            <a:r>
              <a:rPr lang="en-US" sz="1600" b="1" dirty="0" err="1">
                <a:solidFill>
                  <a:prstClr val="white">
                    <a:lumMod val="65000"/>
                  </a:prstClr>
                </a:solidFill>
              </a:rPr>
              <a:t>Lazrus</a:t>
            </a:r>
            <a:r>
              <a:rPr lang="en-US" sz="1600" b="1" dirty="0">
                <a:solidFill>
                  <a:prstClr val="white">
                    <a:lumMod val="65000"/>
                  </a:prstClr>
                </a:solidFill>
              </a:rPr>
              <a:t> (SSWIM</a:t>
            </a:r>
            <a:r>
              <a:rPr lang="en-US" sz="1600" b="1" dirty="0">
                <a:solidFill>
                  <a:prstClr val="white">
                    <a:lumMod val="65000"/>
                  </a:prstClr>
                </a:solidFill>
              </a:rPr>
              <a:t>) and </a:t>
            </a:r>
            <a:r>
              <a:rPr lang="en-US" sz="1600" b="1" dirty="0" err="1">
                <a:solidFill>
                  <a:prstClr val="white">
                    <a:lumMod val="65000"/>
                  </a:prstClr>
                </a:solidFill>
              </a:rPr>
              <a:t>Lans</a:t>
            </a:r>
            <a:r>
              <a:rPr lang="en-US" sz="1600" b="1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600" b="1" dirty="0" err="1">
                <a:solidFill>
                  <a:prstClr val="white">
                    <a:lumMod val="65000"/>
                  </a:prstClr>
                </a:solidFill>
              </a:rPr>
              <a:t>Rothfusz</a:t>
            </a:r>
            <a:endParaRPr lang="en-US" sz="16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87380" y="228600"/>
            <a:ext cx="8761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a typeface="+mj-ea"/>
                <a:cs typeface="+mj-cs"/>
              </a:rPr>
              <a:t>FACETs</a:t>
            </a:r>
            <a:r>
              <a:rPr lang="en-US" sz="3600" b="1" kern="0" dirty="0" smtClean="0">
                <a:solidFill>
                  <a:srgbClr val="FF0000"/>
                </a:solidFill>
                <a:ea typeface="+mj-ea"/>
                <a:cs typeface="+mj-cs"/>
              </a:rPr>
              <a:t>:  Forecasting A Continuum of Environmental Threats</a:t>
            </a:r>
            <a:endParaRPr lang="en-US" sz="3600" b="1" kern="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65087" y="3797717"/>
            <a:ext cx="8556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Space</a:t>
            </a:r>
            <a:endParaRPr lang="en-US" sz="16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TextBox 89"/>
          <p:cNvSpPr txBox="1">
            <a:spLocks noChangeArrowheads="1"/>
          </p:cNvSpPr>
          <p:nvPr/>
        </p:nvSpPr>
        <p:spPr bwMode="auto">
          <a:xfrm>
            <a:off x="2029828" y="3811880"/>
            <a:ext cx="104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Regional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" name="TextBox 89"/>
          <p:cNvSpPr txBox="1">
            <a:spLocks noChangeArrowheads="1"/>
          </p:cNvSpPr>
          <p:nvPr/>
        </p:nvSpPr>
        <p:spPr bwMode="auto">
          <a:xfrm>
            <a:off x="3989844" y="3795713"/>
            <a:ext cx="7485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State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79434" y="3811880"/>
            <a:ext cx="7485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Local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4841288" y="1973061"/>
            <a:ext cx="888999" cy="307777"/>
          </a:xfrm>
          <a:prstGeom prst="rect">
            <a:avLst/>
          </a:prstGeom>
          <a:solidFill>
            <a:srgbClr val="C00000"/>
          </a:solidFill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ea typeface="ＭＳ Ｐゴシック" pitchFamily="34" charset="-128"/>
              </a:rPr>
              <a:t>Watches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6" name="TextBox 108"/>
          <p:cNvSpPr txBox="1">
            <a:spLocks noChangeArrowheads="1"/>
          </p:cNvSpPr>
          <p:nvPr/>
        </p:nvSpPr>
        <p:spPr bwMode="auto">
          <a:xfrm>
            <a:off x="6558706" y="1970084"/>
            <a:ext cx="1020762" cy="307777"/>
          </a:xfrm>
          <a:prstGeom prst="rect">
            <a:avLst/>
          </a:prstGeom>
          <a:solidFill>
            <a:srgbClr val="C00000"/>
          </a:solidFill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ea typeface="ＭＳ Ｐゴシック" pitchFamily="34" charset="-128"/>
              </a:rPr>
              <a:t>Warnings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8" name="TextBox 108"/>
          <p:cNvSpPr txBox="1">
            <a:spLocks noChangeArrowheads="1"/>
          </p:cNvSpPr>
          <p:nvPr/>
        </p:nvSpPr>
        <p:spPr bwMode="auto">
          <a:xfrm>
            <a:off x="8385771" y="3487936"/>
            <a:ext cx="758229" cy="307777"/>
          </a:xfrm>
          <a:prstGeom prst="rect">
            <a:avLst/>
          </a:prstGeom>
          <a:solidFill>
            <a:srgbClr val="FF0000"/>
          </a:solidFill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ea typeface="ＭＳ Ｐゴシック" pitchFamily="34" charset="-128"/>
              </a:rPr>
              <a:t>Event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9" name="TextBox 89"/>
          <p:cNvSpPr txBox="1">
            <a:spLocks noChangeArrowheads="1"/>
          </p:cNvSpPr>
          <p:nvPr/>
        </p:nvSpPr>
        <p:spPr bwMode="auto">
          <a:xfrm>
            <a:off x="5058180" y="3214339"/>
            <a:ext cx="828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Hours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TextBox 89"/>
          <p:cNvSpPr txBox="1">
            <a:spLocks noChangeArrowheads="1"/>
          </p:cNvSpPr>
          <p:nvPr/>
        </p:nvSpPr>
        <p:spPr bwMode="auto">
          <a:xfrm>
            <a:off x="6237073" y="3110214"/>
            <a:ext cx="96281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30-60 Minutes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8394" y="5302389"/>
            <a:ext cx="514757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Continuous, reliable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Hazard </a:t>
            </a:r>
          </a:p>
          <a:p>
            <a:pPr marL="342900" indent="-342900" defTabSz="457200"/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Information (PHI)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seasons to minutes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108"/>
          <p:cNvSpPr txBox="1">
            <a:spLocks noChangeArrowheads="1"/>
          </p:cNvSpPr>
          <p:nvPr/>
        </p:nvSpPr>
        <p:spPr bwMode="auto">
          <a:xfrm>
            <a:off x="920752" y="1973061"/>
            <a:ext cx="1289050" cy="307777"/>
          </a:xfrm>
          <a:prstGeom prst="rect">
            <a:avLst/>
          </a:prstGeom>
          <a:solidFill>
            <a:srgbClr val="C00000"/>
          </a:solidFill>
          <a:ln w="1587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ea typeface="ＭＳ Ｐゴシック" pitchFamily="34" charset="-128"/>
              </a:rPr>
              <a:t>Seasonal</a:t>
            </a:r>
            <a:endParaRPr lang="en-US" sz="14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4" name="TextBox 89"/>
          <p:cNvSpPr txBox="1">
            <a:spLocks noChangeArrowheads="1"/>
          </p:cNvSpPr>
          <p:nvPr/>
        </p:nvSpPr>
        <p:spPr bwMode="auto">
          <a:xfrm>
            <a:off x="1099519" y="3215481"/>
            <a:ext cx="1027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Months</a:t>
            </a:r>
            <a:endParaRPr lang="en-US" sz="16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84785" y="4514831"/>
            <a:ext cx="31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NSSL  Contributions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96910" y="4820765"/>
            <a:ext cx="2270873" cy="2031"/>
          </a:xfrm>
          <a:prstGeom prst="straightConnector1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966403" y="4822797"/>
            <a:ext cx="2322005" cy="2032"/>
          </a:xfrm>
          <a:prstGeom prst="straightConnector1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270519" y="2534922"/>
            <a:ext cx="6485030" cy="563157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Picture 54" descr="610prcp.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19" y="2534922"/>
            <a:ext cx="611457" cy="563157"/>
          </a:xfrm>
          <a:prstGeom prst="rect">
            <a:avLst/>
          </a:prstGeom>
        </p:spPr>
      </p:pic>
      <p:pic>
        <p:nvPicPr>
          <p:cNvPr id="57" name="Picture 56" descr="outloo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600" y="2507272"/>
            <a:ext cx="615563" cy="600077"/>
          </a:xfrm>
          <a:prstGeom prst="rect">
            <a:avLst/>
          </a:prstGeom>
        </p:spPr>
      </p:pic>
      <p:pic>
        <p:nvPicPr>
          <p:cNvPr id="58" name="Picture 57" descr="outlook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705" y="2490953"/>
            <a:ext cx="630485" cy="616396"/>
          </a:xfrm>
          <a:prstGeom prst="rect">
            <a:avLst/>
          </a:prstGeom>
        </p:spPr>
      </p:pic>
      <p:pic>
        <p:nvPicPr>
          <p:cNvPr id="59" name="Picture 58" descr="outlook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227" y="2490953"/>
            <a:ext cx="620674" cy="609073"/>
          </a:xfrm>
          <a:prstGeom prst="rect">
            <a:avLst/>
          </a:prstGeom>
        </p:spPr>
      </p:pic>
      <p:pic>
        <p:nvPicPr>
          <p:cNvPr id="60" name="Picture 59" descr="WoF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619" y="2507272"/>
            <a:ext cx="593249" cy="590807"/>
          </a:xfrm>
          <a:prstGeom prst="rect">
            <a:avLst/>
          </a:prstGeom>
        </p:spPr>
      </p:pic>
      <p:pic>
        <p:nvPicPr>
          <p:cNvPr id="61" name="Picture 60" descr="warn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112" y="2488088"/>
            <a:ext cx="601817" cy="619261"/>
          </a:xfrm>
          <a:prstGeom prst="rect">
            <a:avLst/>
          </a:prstGeom>
        </p:spPr>
      </p:pic>
      <p:pic>
        <p:nvPicPr>
          <p:cNvPr id="62" name="Picture 61" descr="warning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1087" y="2504318"/>
            <a:ext cx="585369" cy="603031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5578398" y="2534921"/>
            <a:ext cx="816966" cy="264829"/>
          </a:xfrm>
          <a:prstGeom prst="lin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5578398" y="2799757"/>
            <a:ext cx="816966" cy="298323"/>
          </a:xfrm>
          <a:prstGeom prst="lin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5602202" y="2534922"/>
            <a:ext cx="1415804" cy="264826"/>
          </a:xfrm>
          <a:prstGeom prst="lin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5602202" y="2809023"/>
            <a:ext cx="1415804" cy="289056"/>
          </a:xfrm>
          <a:prstGeom prst="lin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WoF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514" y="2504319"/>
            <a:ext cx="621492" cy="593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6356350"/>
            <a:ext cx="23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Dave </a:t>
            </a:r>
            <a:r>
              <a:rPr lang="en-US" dirty="0" err="1" smtClean="0"/>
              <a:t>Stenrud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Stensrud_JPL_Jan_2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310" y="1828800"/>
            <a:ext cx="5592671" cy="298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8"/>
          <p:cNvSpPr txBox="1">
            <a:spLocks/>
          </p:cNvSpPr>
          <p:nvPr/>
        </p:nvSpPr>
        <p:spPr bwMode="auto">
          <a:xfrm>
            <a:off x="304800" y="2286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3600" kern="0" dirty="0" smtClean="0">
                <a:solidFill>
                  <a:srgbClr val="FF0000"/>
                </a:solidFill>
                <a:ea typeface="+mj-ea"/>
                <a:cs typeface="+mj-cs"/>
              </a:rPr>
              <a:t>Convective-scale Warn-on-Forecast Vision: Probabilistic </a:t>
            </a:r>
            <a:r>
              <a:rPr lang="en-US" sz="3600" kern="0" dirty="0">
                <a:solidFill>
                  <a:srgbClr val="FF0000"/>
                </a:solidFill>
                <a:ea typeface="+mj-ea"/>
                <a:cs typeface="+mj-cs"/>
              </a:rPr>
              <a:t>convective-scale analysis and forecast </a:t>
            </a:r>
            <a:r>
              <a:rPr lang="en-US" sz="3600" kern="0" dirty="0" smtClean="0">
                <a:solidFill>
                  <a:srgbClr val="FF0000"/>
                </a:solidFill>
                <a:ea typeface="+mj-ea"/>
                <a:cs typeface="+mj-cs"/>
              </a:rPr>
              <a:t>system</a:t>
            </a:r>
            <a:endParaRPr lang="en-US" sz="3600" kern="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" name="Content Placeholder 46"/>
          <p:cNvSpPr txBox="1">
            <a:spLocks/>
          </p:cNvSpPr>
          <p:nvPr/>
        </p:nvSpPr>
        <p:spPr bwMode="auto">
          <a:xfrm>
            <a:off x="304800" y="5024719"/>
            <a:ext cx="8534400" cy="8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4572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Updated frequently and providing confidence information with focus on 0 to 1 </a:t>
            </a:r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 time frame</a:t>
            </a:r>
          </a:p>
          <a:p>
            <a:pPr marL="342900" indent="-342900" algn="ctr" defTabSz="457200">
              <a:spcBef>
                <a:spcPct val="20000"/>
              </a:spcBef>
              <a:buFont typeface="Lucida Grande" charset="0"/>
              <a:buChar char="-"/>
            </a:pP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48400"/>
            <a:ext cx="2408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NSSL</a:t>
            </a:r>
            <a:r>
              <a:rPr lang="en-US" sz="2400" dirty="0" smtClean="0">
                <a:solidFill>
                  <a:srgbClr val="FFFF00"/>
                </a:solidFill>
              </a:rPr>
              <a:t>/</a:t>
            </a:r>
            <a:r>
              <a:rPr lang="en-US" sz="2400" dirty="0" err="1" smtClean="0">
                <a:solidFill>
                  <a:srgbClr val="FFFF00"/>
                </a:solidFill>
              </a:rPr>
              <a:t>SPC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Realtime</a:t>
            </a:r>
            <a:r>
              <a:rPr lang="en-US" sz="2400" dirty="0" smtClean="0">
                <a:solidFill>
                  <a:srgbClr val="FFFF00"/>
                </a:solidFill>
              </a:rPr>
              <a:t> CA-Ensemble Plans 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(pending </a:t>
            </a:r>
            <a:r>
              <a:rPr lang="en-US" sz="2400" dirty="0" err="1" smtClean="0">
                <a:solidFill>
                  <a:srgbClr val="FFFF00"/>
                </a:solidFill>
              </a:rPr>
              <a:t>HPC</a:t>
            </a:r>
            <a:r>
              <a:rPr lang="en-US" sz="2400" dirty="0" smtClean="0">
                <a:solidFill>
                  <a:srgbClr val="FFFF00"/>
                </a:solidFill>
              </a:rPr>
              <a:t> allocation)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58669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Develop a small (~8 member)  </a:t>
            </a:r>
            <a:r>
              <a:rPr lang="en-US" dirty="0" err="1" smtClean="0">
                <a:solidFill>
                  <a:srgbClr val="FFFF00"/>
                </a:solidFill>
              </a:rPr>
              <a:t>realtime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CONUS</a:t>
            </a:r>
            <a:r>
              <a:rPr lang="en-US" dirty="0" smtClean="0">
                <a:solidFill>
                  <a:srgbClr val="FFFF00"/>
                </a:solidFill>
              </a:rPr>
              <a:t> scale, convection-allowing ensemble – no data assimilation, focus on 12-36h (</a:t>
            </a:r>
            <a:r>
              <a:rPr lang="en-US" dirty="0" err="1" smtClean="0">
                <a:solidFill>
                  <a:srgbClr val="FFFF00"/>
                </a:solidFill>
              </a:rPr>
              <a:t>SPC</a:t>
            </a:r>
            <a:r>
              <a:rPr lang="en-US" dirty="0" smtClean="0">
                <a:solidFill>
                  <a:srgbClr val="FFFF00"/>
                </a:solidFill>
              </a:rPr>
              <a:t> Day1) forecast period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Close, daily collaboration with </a:t>
            </a:r>
            <a:r>
              <a:rPr lang="en-US" dirty="0" err="1" smtClean="0">
                <a:solidFill>
                  <a:srgbClr val="FFFF00"/>
                </a:solidFill>
              </a:rPr>
              <a:t>SPC</a:t>
            </a:r>
            <a:r>
              <a:rPr lang="en-US" dirty="0" smtClean="0">
                <a:solidFill>
                  <a:srgbClr val="FFFF00"/>
                </a:solidFill>
              </a:rPr>
              <a:t> to promote forecaster engagement and iterative progress on ensemble design, data mining, visualization, and post-processing (building on success of </a:t>
            </a:r>
            <a:r>
              <a:rPr lang="en-US" dirty="0" err="1" smtClean="0">
                <a:solidFill>
                  <a:srgbClr val="FFFF00"/>
                </a:solidFill>
              </a:rPr>
              <a:t>NSSL-WRF</a:t>
            </a:r>
            <a:r>
              <a:rPr lang="en-US" dirty="0" smtClean="0">
                <a:solidFill>
                  <a:srgbClr val="FFFF00"/>
                </a:solidFill>
              </a:rPr>
              <a:t>)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81400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Collaborate with EMC, </a:t>
            </a:r>
            <a:r>
              <a:rPr lang="en-US" dirty="0" err="1" smtClean="0">
                <a:solidFill>
                  <a:srgbClr val="FFFF00"/>
                </a:solidFill>
              </a:rPr>
              <a:t>GSD</a:t>
            </a:r>
            <a:r>
              <a:rPr lang="en-US" dirty="0" smtClean="0">
                <a:solidFill>
                  <a:srgbClr val="FFFF00"/>
                </a:solidFill>
              </a:rPr>
              <a:t>, and perhaps others to strategize about ensemble design, relevance to </a:t>
            </a:r>
            <a:r>
              <a:rPr lang="en-US" dirty="0" err="1" smtClean="0">
                <a:solidFill>
                  <a:srgbClr val="FFFF00"/>
                </a:solidFill>
              </a:rPr>
              <a:t>HRRRE</a:t>
            </a:r>
            <a:r>
              <a:rPr lang="en-US" dirty="0" smtClean="0">
                <a:solidFill>
                  <a:srgbClr val="FFFF00"/>
                </a:solidFill>
              </a:rPr>
              <a:t> from a technical-design and forecaster-readiness perspective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95800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</a:t>
            </a:r>
            <a:r>
              <a:rPr lang="en-US" dirty="0" err="1" smtClean="0">
                <a:solidFill>
                  <a:srgbClr val="FFFF00"/>
                </a:solidFill>
              </a:rPr>
              <a:t>NSSL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SPC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>
              <a:tabLst>
                <a:tab pos="236538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	- Long history of contributions to ensemble prediction systems</a:t>
            </a:r>
          </a:p>
          <a:p>
            <a:pPr>
              <a:tabLst>
                <a:tab pos="236538" algn="l"/>
              </a:tabLst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err="1" smtClean="0">
                <a:solidFill>
                  <a:srgbClr val="FFFF00"/>
                </a:solidFill>
              </a:rPr>
              <a:t>HWT</a:t>
            </a:r>
            <a:r>
              <a:rPr lang="en-US" dirty="0" smtClean="0">
                <a:solidFill>
                  <a:srgbClr val="FFFF00"/>
                </a:solidFill>
              </a:rPr>
              <a:t>, strong R2O and O2R track record</a:t>
            </a:r>
          </a:p>
          <a:p>
            <a:pPr>
              <a:tabLst>
                <a:tab pos="236538" algn="l"/>
              </a:tabLst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Lessons learned from working with CAPS on CA- </a:t>
            </a:r>
            <a:r>
              <a:rPr lang="en-US" dirty="0" err="1" smtClean="0">
                <a:solidFill>
                  <a:srgbClr val="FFFF00"/>
                </a:solidFill>
              </a:rPr>
              <a:t>EPSs</a:t>
            </a:r>
            <a:r>
              <a:rPr lang="en-US" dirty="0" smtClean="0">
                <a:solidFill>
                  <a:srgbClr val="FFFF00"/>
                </a:solidFill>
              </a:rPr>
              <a:t> (2007-current)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6" y="0"/>
            <a:ext cx="1819274" cy="10680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39574"/>
            <a:ext cx="1676400" cy="111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589"/>
            <a:ext cx="1676400" cy="11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162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1_Office Theme</vt:lpstr>
      <vt:lpstr>2_Office Theme</vt:lpstr>
      <vt:lpstr>PowerPoint Presentation</vt:lpstr>
      <vt:lpstr>PowerPoint Presentation</vt:lpstr>
      <vt:lpstr>NSSL/SPC Realtime CA-Ensemble Plans  (pending HPC allocation)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Kain</dc:creator>
  <cp:lastModifiedBy>Jack Kain</cp:lastModifiedBy>
  <cp:revision>9</cp:revision>
  <dcterms:created xsi:type="dcterms:W3CDTF">2013-12-02T18:51:46Z</dcterms:created>
  <dcterms:modified xsi:type="dcterms:W3CDTF">2013-12-02T20:39:10Z</dcterms:modified>
</cp:coreProperties>
</file>