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47A36-8783-4302-A491-BF6A6F0517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996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E4075-480C-43D2-97CA-E5D4D867A9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614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9D06-9166-4038-AFF2-3A5B19D571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908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FBDF0-BC00-45E0-B507-4901DDE597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4913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E68BE-0071-4BAA-960C-0DFEA86C33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51679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8570B-E7E4-4DBE-A611-8B5A3550C9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99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BDD83-7E03-4F77-BDD9-1D9CFDAC59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68248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0BC41-8AF4-4A74-ABDE-51C03841D7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4512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60DFB-3AE7-4E04-A812-54E4AFB398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855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BCE5F-2E0D-474D-8893-5C13ED8B5A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374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1CED5-38C6-4FB6-A417-1BECE4F612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852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4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4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4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06ADF8-D4B1-4A67-AC81-30DB7194A58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7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2017 - SPC Potential Products and Services and Attributes of Operational Supporting NWP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1400" dirty="0" smtClean="0">
                <a:latin typeface="Arial" pitchFamily="34" charset="0"/>
              </a:rPr>
              <a:t>Probabilistic Outlooks of Tornado, Severe Hail, and Severe Wind Hazards extended to </a:t>
            </a:r>
            <a:r>
              <a:rPr lang="en-US" sz="1400" u="sng" dirty="0" smtClean="0">
                <a:latin typeface="Arial" pitchFamily="34" charset="0"/>
              </a:rPr>
              <a:t>Day 3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latin typeface="Arial" pitchFamily="34" charset="0"/>
              </a:rPr>
              <a:t>Day 1 Probabilistic Outlooks of Tornado, Severe Hail, and Severe Wind Hazards for 4-hr periods for </a:t>
            </a:r>
            <a:r>
              <a:rPr lang="en-US" sz="1400" u="sng" dirty="0" smtClean="0">
                <a:latin typeface="Arial" pitchFamily="34" charset="0"/>
              </a:rPr>
              <a:t>Days1 and 2</a:t>
            </a:r>
          </a:p>
          <a:p>
            <a:pPr>
              <a:spcAft>
                <a:spcPts val="300"/>
              </a:spcAft>
            </a:pPr>
            <a:r>
              <a:rPr lang="en-US" sz="1400" dirty="0">
                <a:latin typeface="Arial" pitchFamily="34" charset="0"/>
              </a:rPr>
              <a:t>Hourly Updated, Short Term Probability Forecasts for Tornado, Severe Hail, Severe Wind, and Significant Severe Hazards to support transition to continuously evolving public severe weather </a:t>
            </a:r>
            <a:r>
              <a:rPr lang="en-US" sz="1400" dirty="0" smtClean="0">
                <a:latin typeface="Arial" pitchFamily="34" charset="0"/>
              </a:rPr>
              <a:t>watches</a:t>
            </a:r>
          </a:p>
          <a:p>
            <a:pPr>
              <a:spcAft>
                <a:spcPts val="300"/>
              </a:spcAft>
            </a:pPr>
            <a:r>
              <a:rPr lang="en-US" sz="1400" dirty="0">
                <a:latin typeface="Arial" pitchFamily="34" charset="0"/>
              </a:rPr>
              <a:t>Week 2 and Monthly Severe Weather Outlooks (with CPC)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solidFill>
                  <a:srgbClr val="990000"/>
                </a:solidFill>
                <a:latin typeface="Arial" pitchFamily="34" charset="0"/>
              </a:rPr>
              <a:t>* </a:t>
            </a:r>
            <a:r>
              <a:rPr lang="en-US" sz="1400" i="1" dirty="0" smtClean="0">
                <a:solidFill>
                  <a:srgbClr val="990000"/>
                </a:solidFill>
                <a:latin typeface="Arial" pitchFamily="34" charset="0"/>
              </a:rPr>
              <a:t>NWP capabilities are dependent on improvements in NOAA high performance computing resources and advances in data assimilation, physics, ensemble perturbation strategies, etc.  </a:t>
            </a:r>
            <a:r>
              <a:rPr lang="en-US" sz="1400" b="1" i="1" dirty="0" smtClean="0">
                <a:solidFill>
                  <a:srgbClr val="990000"/>
                </a:solidFill>
                <a:latin typeface="Arial" pitchFamily="34" charset="0"/>
              </a:rPr>
              <a:t>For “Warn on Forecast” vision to be met, a dedicated community-wide Severe Weather Modeling focus is needed</a:t>
            </a:r>
            <a:endParaRPr lang="en-US" sz="20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371600"/>
            <a:ext cx="4343400" cy="4754563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1400" b="1" u="sng" dirty="0">
                <a:solidFill>
                  <a:srgbClr val="990000"/>
                </a:solidFill>
                <a:latin typeface="Arial" pitchFamily="34" charset="0"/>
              </a:rPr>
              <a:t>North America Short-Range </a:t>
            </a:r>
            <a:r>
              <a:rPr lang="en-US" sz="1400" b="1" u="sng" dirty="0" err="1">
                <a:solidFill>
                  <a:srgbClr val="990000"/>
                </a:solidFill>
                <a:latin typeface="Arial" pitchFamily="34" charset="0"/>
              </a:rPr>
              <a:t>Mesoscale</a:t>
            </a:r>
            <a:r>
              <a:rPr lang="en-US" sz="1400" b="1" u="sng" dirty="0">
                <a:solidFill>
                  <a:srgbClr val="990000"/>
                </a:solidFill>
                <a:latin typeface="Arial" pitchFamily="34" charset="0"/>
              </a:rPr>
              <a:t> Ensemble: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 12-15 km ~40 member multi-model/multi-physics/multi-IC ensemble with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EnKF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/hybrid or newer-state-of-the-art DA, run every 6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hrs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with forecasts to Day 4* </a:t>
            </a:r>
          </a:p>
          <a:p>
            <a:pPr>
              <a:spcAft>
                <a:spcPts val="300"/>
              </a:spcAft>
            </a:pPr>
            <a:r>
              <a:rPr lang="en-US" sz="1400" b="1" u="sng" dirty="0">
                <a:solidFill>
                  <a:srgbClr val="990000"/>
                </a:solidFill>
                <a:latin typeface="Arial" pitchFamily="34" charset="0"/>
              </a:rPr>
              <a:t>CONUS Storm Scale Ensemble Forecast (SSEF):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 3 km CONUS ~15 member multi-model/multi-physics/multi-IC storm scale ensemble with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EnKF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/hybrid or newer state-of-the-art DA, issued every 6-hrs with forecasts to 48-60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hrs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* </a:t>
            </a:r>
          </a:p>
          <a:p>
            <a:pPr>
              <a:spcAft>
                <a:spcPts val="300"/>
              </a:spcAft>
            </a:pPr>
            <a:r>
              <a:rPr lang="en-US" sz="1400" b="1" u="sng" dirty="0">
                <a:solidFill>
                  <a:srgbClr val="990000"/>
                </a:solidFill>
                <a:latin typeface="Arial" pitchFamily="34" charset="0"/>
              </a:rPr>
              <a:t>Movable domain update SSEF: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 2 km movable regional domain 10-15 member storm scale ensemble with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EnKF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/hybrid  or newer state-of-the-art DA ,run every 1-2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hrs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with forecasts to 18-24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hrs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*, focused on “severe weather of the day” areas</a:t>
            </a:r>
          </a:p>
          <a:p>
            <a:pPr>
              <a:spcAft>
                <a:spcPts val="300"/>
              </a:spcAft>
            </a:pPr>
            <a:r>
              <a:rPr lang="en-US" sz="1400" b="1" u="sng" dirty="0" err="1">
                <a:solidFill>
                  <a:srgbClr val="990000"/>
                </a:solidFill>
                <a:latin typeface="Arial" pitchFamily="34" charset="0"/>
              </a:rPr>
              <a:t>Stormscale</a:t>
            </a:r>
            <a:r>
              <a:rPr lang="en-US" sz="1400" b="1" u="sng" dirty="0">
                <a:solidFill>
                  <a:srgbClr val="990000"/>
                </a:solidFill>
                <a:latin typeface="Arial" pitchFamily="34" charset="0"/>
              </a:rPr>
              <a:t> 3D Analysis: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 </a:t>
            </a:r>
            <a:r>
              <a:rPr lang="en-US" sz="1400" dirty="0" smtClean="0">
                <a:solidFill>
                  <a:srgbClr val="990000"/>
                </a:solidFill>
                <a:latin typeface="Arial" pitchFamily="34" charset="0"/>
              </a:rPr>
              <a:t>2 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km </a:t>
            </a:r>
            <a:r>
              <a:rPr lang="en-US" sz="1400" dirty="0" err="1">
                <a:solidFill>
                  <a:srgbClr val="990000"/>
                </a:solidFill>
                <a:latin typeface="Arial" pitchFamily="34" charset="0"/>
              </a:rPr>
              <a:t>EnKF</a:t>
            </a:r>
            <a:r>
              <a:rPr lang="en-US" sz="1400" dirty="0">
                <a:solidFill>
                  <a:srgbClr val="990000"/>
                </a:solidFill>
                <a:latin typeface="Arial" pitchFamily="34" charset="0"/>
              </a:rPr>
              <a:t>/hybrid or newer state-of-the-art DA, CONUS storm scale analysis updated every 15 min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solidFill>
                  <a:srgbClr val="990000"/>
                </a:solidFill>
                <a:latin typeface="Arial" pitchFamily="34" charset="0"/>
              </a:rPr>
              <a:t>Appropriate RAP/HRRR, Global deterministic / ensemble, and CFS capacities</a:t>
            </a:r>
          </a:p>
          <a:p>
            <a:endParaRPr lang="en-US" sz="1400" dirty="0" smtClean="0">
              <a:solidFill>
                <a:srgbClr val="0000FF"/>
              </a:solidFill>
              <a:latin typeface="Arial" pitchFamily="34" charset="0"/>
            </a:endParaRPr>
          </a:p>
          <a:p>
            <a:pPr>
              <a:buNone/>
            </a:pPr>
            <a:endParaRPr lang="en-US" sz="1600" dirty="0" smtClean="0">
              <a:solidFill>
                <a:srgbClr val="0000FF"/>
              </a:solidFill>
              <a:latin typeface="Arial" pitchFamily="34" charset="0"/>
            </a:endParaRPr>
          </a:p>
          <a:p>
            <a:endParaRPr lang="en-US" sz="1600" dirty="0" smtClean="0">
              <a:solidFill>
                <a:srgbClr val="0000FF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75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Operational Ensemble System Vision 2020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4754563"/>
          </a:xfrm>
        </p:spPr>
        <p:txBody>
          <a:bodyPr/>
          <a:lstStyle/>
          <a:p>
            <a:r>
              <a:rPr lang="en-US" sz="2400" dirty="0" smtClean="0"/>
              <a:t>Many science and HPC challenges for </a:t>
            </a:r>
            <a:r>
              <a:rPr lang="en-US" sz="2400" dirty="0" err="1" smtClean="0"/>
              <a:t>stormscale</a:t>
            </a:r>
            <a:r>
              <a:rPr lang="en-US" sz="2400" dirty="0" smtClean="0"/>
              <a:t> EPS</a:t>
            </a:r>
          </a:p>
          <a:p>
            <a:pPr lvl="1"/>
            <a:r>
              <a:rPr lang="en-US" sz="2000" b="1" dirty="0" smtClean="0"/>
              <a:t>Better Models Produce Better Ensembles </a:t>
            </a:r>
          </a:p>
          <a:p>
            <a:pPr lvl="2"/>
            <a:r>
              <a:rPr lang="en-US" sz="1800" dirty="0" smtClean="0"/>
              <a:t>A dedicated focus on deterministic high resolution model improvement will still be needed</a:t>
            </a:r>
          </a:p>
          <a:p>
            <a:pPr lvl="1"/>
            <a:r>
              <a:rPr lang="en-US" sz="2000" b="1" dirty="0" smtClean="0"/>
              <a:t>Model Resolution</a:t>
            </a:r>
          </a:p>
          <a:p>
            <a:pPr lvl="2"/>
            <a:r>
              <a:rPr lang="en-US" sz="1800" b="1" dirty="0" smtClean="0"/>
              <a:t>Horizontal:</a:t>
            </a:r>
            <a:r>
              <a:rPr lang="en-US" sz="1800" dirty="0" smtClean="0"/>
              <a:t>  3-4 km grid spacing resolves MCSs and some </a:t>
            </a:r>
            <a:r>
              <a:rPr lang="en-US" sz="1800" dirty="0" err="1" smtClean="0"/>
              <a:t>stormscale</a:t>
            </a:r>
            <a:r>
              <a:rPr lang="en-US" sz="1800" dirty="0" smtClean="0"/>
              <a:t> structures</a:t>
            </a:r>
          </a:p>
          <a:p>
            <a:pPr lvl="2"/>
            <a:r>
              <a:rPr lang="en-US" sz="1800" dirty="0" smtClean="0"/>
              <a:t>Earlier studies indicated little qualitative difference between 2 and 4 km </a:t>
            </a:r>
          </a:p>
          <a:p>
            <a:pPr lvl="2"/>
            <a:r>
              <a:rPr lang="en-US" sz="1800" dirty="0" smtClean="0"/>
              <a:t>However, these focused on spring environments when CAPE is large</a:t>
            </a:r>
          </a:p>
          <a:p>
            <a:pPr lvl="2"/>
            <a:r>
              <a:rPr lang="en-US" sz="1800" dirty="0" smtClean="0"/>
              <a:t>Cool season cases in High Shear/Low CAPE environments suggest 3-4 km grid spacing may be insufficient to resolve low CAPE </a:t>
            </a:r>
            <a:r>
              <a:rPr lang="en-US" sz="1800" dirty="0" err="1" smtClean="0"/>
              <a:t>tornadic</a:t>
            </a:r>
            <a:r>
              <a:rPr lang="en-US" sz="1800" dirty="0" smtClean="0"/>
              <a:t> </a:t>
            </a:r>
            <a:r>
              <a:rPr lang="en-US" sz="1800" dirty="0" err="1" smtClean="0"/>
              <a:t>supercells</a:t>
            </a:r>
            <a:r>
              <a:rPr lang="en-US" sz="1800" dirty="0" smtClean="0"/>
              <a:t> =&gt; is finer resolution needed in low CAPE environments?</a:t>
            </a:r>
          </a:p>
          <a:p>
            <a:pPr lvl="2"/>
            <a:r>
              <a:rPr lang="en-US" sz="1800" b="1" dirty="0" smtClean="0"/>
              <a:t>Vertical:</a:t>
            </a:r>
            <a:r>
              <a:rPr lang="en-US" sz="1800" dirty="0" smtClean="0"/>
              <a:t>  what is relationship between horizontal and vertical resolution?  Is more vertical resolution needed as we move down toward </a:t>
            </a:r>
            <a:r>
              <a:rPr lang="en-US" sz="1800" dirty="0" err="1" smtClean="0"/>
              <a:t>stormscale</a:t>
            </a:r>
            <a:r>
              <a:rPr lang="en-US" sz="1800" dirty="0" smtClean="0"/>
              <a:t>?</a:t>
            </a:r>
          </a:p>
          <a:p>
            <a:pPr marL="914400" lvl="2" indent="0">
              <a:buNone/>
            </a:pPr>
            <a:r>
              <a:rPr lang="en-US" sz="1800" dirty="0" smtClean="0"/>
              <a:t> </a:t>
            </a:r>
          </a:p>
          <a:p>
            <a:pPr lvl="1"/>
            <a:endParaRPr lang="en-US" sz="2000" dirty="0" smtClean="0"/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67754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Operational Ensemble System Vision 2020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4754563"/>
          </a:xfrm>
        </p:spPr>
        <p:txBody>
          <a:bodyPr/>
          <a:lstStyle/>
          <a:p>
            <a:r>
              <a:rPr lang="en-US" sz="2400" dirty="0" smtClean="0"/>
              <a:t>Many science and HPC challenges for </a:t>
            </a:r>
            <a:r>
              <a:rPr lang="en-US" sz="2400" dirty="0" err="1" smtClean="0"/>
              <a:t>stormscale</a:t>
            </a:r>
            <a:r>
              <a:rPr lang="en-US" sz="2400" dirty="0" smtClean="0"/>
              <a:t> EPS</a:t>
            </a:r>
          </a:p>
          <a:p>
            <a:pPr lvl="1"/>
            <a:r>
              <a:rPr lang="en-US" sz="2000" b="1" dirty="0">
                <a:solidFill>
                  <a:srgbClr val="000000"/>
                </a:solidFill>
              </a:rPr>
              <a:t>Current plans focus on ARW and NMMB membership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</a:rPr>
              <a:t>Is a multi-model system better on convective scales?  How much </a:t>
            </a:r>
            <a:r>
              <a:rPr lang="en-US" sz="1800" dirty="0" smtClean="0">
                <a:solidFill>
                  <a:srgbClr val="000000"/>
                </a:solidFill>
              </a:rPr>
              <a:t>do multiple models contribute </a:t>
            </a:r>
            <a:r>
              <a:rPr lang="en-US" sz="1800" dirty="0">
                <a:solidFill>
                  <a:srgbClr val="000000"/>
                </a:solidFill>
              </a:rPr>
              <a:t>to </a:t>
            </a:r>
            <a:r>
              <a:rPr lang="en-US" sz="1800" dirty="0" err="1">
                <a:solidFill>
                  <a:srgbClr val="000000"/>
                </a:solidFill>
              </a:rPr>
              <a:t>stormscale</a:t>
            </a:r>
            <a:r>
              <a:rPr lang="en-US" sz="1800" dirty="0">
                <a:solidFill>
                  <a:srgbClr val="000000"/>
                </a:solidFill>
              </a:rPr>
              <a:t> ensemble spread?</a:t>
            </a:r>
          </a:p>
          <a:p>
            <a:pPr lvl="1"/>
            <a:r>
              <a:rPr lang="en-US" sz="2000" b="1" dirty="0" smtClean="0"/>
              <a:t>Perturbation strategies</a:t>
            </a:r>
          </a:p>
          <a:p>
            <a:pPr lvl="2"/>
            <a:r>
              <a:rPr lang="en-US" sz="1800" dirty="0" smtClean="0"/>
              <a:t>CAPS SSEF has utilized SREF IC perturbations to provide IC diversity</a:t>
            </a:r>
          </a:p>
          <a:p>
            <a:pPr lvl="2"/>
            <a:r>
              <a:rPr lang="en-US" sz="1800" dirty="0" smtClean="0"/>
              <a:t>What are scale-appropriate IC perturbations where convective storm error growth is large in time/space compared to </a:t>
            </a:r>
            <a:r>
              <a:rPr lang="en-US" sz="1800" dirty="0" err="1" smtClean="0"/>
              <a:t>mesoscale</a:t>
            </a:r>
            <a:r>
              <a:rPr lang="en-US" sz="1800" dirty="0" smtClean="0"/>
              <a:t> error growth?</a:t>
            </a:r>
          </a:p>
          <a:p>
            <a:pPr lvl="1"/>
            <a:r>
              <a:rPr lang="en-US" sz="2000" b="1" dirty="0" smtClean="0"/>
              <a:t>Forecast length for </a:t>
            </a:r>
            <a:r>
              <a:rPr lang="en-US" sz="2000" b="1" dirty="0" err="1" smtClean="0"/>
              <a:t>stormscale</a:t>
            </a:r>
            <a:r>
              <a:rPr lang="en-US" sz="2000" b="1" dirty="0" smtClean="0"/>
              <a:t> models?</a:t>
            </a:r>
          </a:p>
          <a:p>
            <a:pPr lvl="2"/>
            <a:r>
              <a:rPr lang="en-US" sz="1800" dirty="0" smtClean="0"/>
              <a:t>Current NAM Nest runs to 60 </a:t>
            </a:r>
            <a:r>
              <a:rPr lang="en-US" sz="1800" dirty="0" err="1" smtClean="0"/>
              <a:t>hrs</a:t>
            </a:r>
            <a:r>
              <a:rPr lang="en-US" sz="1800" dirty="0" smtClean="0"/>
              <a:t> and High Res Windows run to 48 </a:t>
            </a:r>
            <a:r>
              <a:rPr lang="en-US" sz="1800" dirty="0" err="1" smtClean="0"/>
              <a:t>hrs</a:t>
            </a:r>
            <a:endParaRPr lang="en-US" sz="1800" dirty="0" smtClean="0"/>
          </a:p>
          <a:p>
            <a:pPr lvl="2"/>
            <a:r>
              <a:rPr lang="en-US" sz="1800" dirty="0" smtClean="0"/>
              <a:t>While these are useful in constructing time-lagged ensemble members, do they contribute to meaningful ensemble spread for a Day 1 forecast?</a:t>
            </a:r>
          </a:p>
          <a:p>
            <a:pPr lvl="2"/>
            <a:r>
              <a:rPr lang="en-US" sz="1800" dirty="0" smtClean="0"/>
              <a:t>More importantly, what is the predictability of convective storms beyond the first diurnal heating cycle, and how does this inform us about the effective use of HPC resources for </a:t>
            </a:r>
            <a:r>
              <a:rPr lang="en-US" sz="1800" dirty="0" err="1" smtClean="0"/>
              <a:t>stormscale</a:t>
            </a:r>
            <a:r>
              <a:rPr lang="en-US" sz="1800" dirty="0" smtClean="0"/>
              <a:t> modeling? </a:t>
            </a:r>
          </a:p>
          <a:p>
            <a:pPr marL="914400" lvl="2" indent="0">
              <a:buNone/>
            </a:pPr>
            <a:r>
              <a:rPr lang="en-US" sz="1600" dirty="0" smtClean="0"/>
              <a:t> 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57882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550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3_Default Design</vt:lpstr>
      <vt:lpstr>2017 - SPC Potential Products and Services and Attributes of Operational Supporting NWP</vt:lpstr>
      <vt:lpstr>Operational Ensemble System Vision 2020</vt:lpstr>
      <vt:lpstr>Operational Ensemble System Vision 2020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Steve</cp:lastModifiedBy>
  <cp:revision>11</cp:revision>
  <dcterms:created xsi:type="dcterms:W3CDTF">2013-12-03T03:27:12Z</dcterms:created>
  <dcterms:modified xsi:type="dcterms:W3CDTF">2013-12-03T05:39:42Z</dcterms:modified>
</cp:coreProperties>
</file>