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handoutMasterIdLst>
    <p:handoutMasterId r:id="rId38"/>
  </p:handoutMasterIdLst>
  <p:sldIdLst>
    <p:sldId id="257" r:id="rId2"/>
    <p:sldId id="297" r:id="rId3"/>
    <p:sldId id="301" r:id="rId4"/>
    <p:sldId id="302" r:id="rId5"/>
    <p:sldId id="303" r:id="rId6"/>
    <p:sldId id="308" r:id="rId7"/>
    <p:sldId id="309" r:id="rId8"/>
    <p:sldId id="305" r:id="rId9"/>
    <p:sldId id="304" r:id="rId10"/>
    <p:sldId id="306" r:id="rId11"/>
    <p:sldId id="307" r:id="rId12"/>
    <p:sldId id="336" r:id="rId13"/>
    <p:sldId id="278" r:id="rId14"/>
    <p:sldId id="337" r:id="rId15"/>
    <p:sldId id="332" r:id="rId16"/>
    <p:sldId id="331" r:id="rId17"/>
    <p:sldId id="324" r:id="rId18"/>
    <p:sldId id="323" r:id="rId19"/>
    <p:sldId id="322" r:id="rId20"/>
    <p:sldId id="327" r:id="rId21"/>
    <p:sldId id="334" r:id="rId22"/>
    <p:sldId id="316" r:id="rId23"/>
    <p:sldId id="321" r:id="rId24"/>
    <p:sldId id="319" r:id="rId25"/>
    <p:sldId id="320" r:id="rId26"/>
    <p:sldId id="298" r:id="rId27"/>
    <p:sldId id="333" r:id="rId28"/>
    <p:sldId id="315" r:id="rId29"/>
    <p:sldId id="314" r:id="rId30"/>
    <p:sldId id="313" r:id="rId31"/>
    <p:sldId id="312" r:id="rId32"/>
    <p:sldId id="310" r:id="rId33"/>
    <p:sldId id="338" r:id="rId34"/>
    <p:sldId id="295" r:id="rId35"/>
    <p:sldId id="335" r:id="rId36"/>
  </p:sldIdLst>
  <p:sldSz cx="9144000" cy="6858000" type="screen4x3"/>
  <p:notesSz cx="6858000" cy="92154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AEA"/>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32" autoAdjust="0"/>
    <p:restoredTop sz="94775" autoAdjust="0"/>
  </p:normalViewPr>
  <p:slideViewPr>
    <p:cSldViewPr>
      <p:cViewPr>
        <p:scale>
          <a:sx n="126" d="100"/>
          <a:sy n="126" d="100"/>
        </p:scale>
        <p:origin x="-984" y="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800" b="1" i="0" u="none" strike="noStrike" baseline="0">
                <a:solidFill>
                  <a:srgbClr val="0000FF"/>
                </a:solidFill>
                <a:latin typeface="Arial"/>
                <a:ea typeface="Arial"/>
                <a:cs typeface="Arial"/>
              </a:defRPr>
            </a:pPr>
            <a:r>
              <a:rPr lang="en-US" b="0">
                <a:solidFill>
                  <a:schemeClr val="tx1"/>
                </a:solidFill>
              </a:rPr>
              <a:t>ADDS / Aviationweather.gov Combined</a:t>
            </a:r>
            <a:r>
              <a:rPr lang="en-US" b="0" baseline="0">
                <a:solidFill>
                  <a:schemeClr val="tx1"/>
                </a:solidFill>
              </a:rPr>
              <a:t> Stats</a:t>
            </a:r>
            <a:endParaRPr lang="en-US" b="0">
              <a:solidFill>
                <a:schemeClr val="tx1"/>
              </a:solidFill>
            </a:endParaRPr>
          </a:p>
        </c:rich>
      </c:tx>
      <c:layout>
        <c:manualLayout>
          <c:xMode val="edge"/>
          <c:yMode val="edge"/>
          <c:x val="0.21864594894561598"/>
          <c:y val="2.77324632952692E-2"/>
        </c:manualLayout>
      </c:layout>
      <c:overlay val="0"/>
      <c:spPr>
        <a:noFill/>
        <a:ln w="25400">
          <a:noFill/>
        </a:ln>
      </c:spPr>
    </c:title>
    <c:autoTitleDeleted val="0"/>
    <c:plotArea>
      <c:layout>
        <c:manualLayout>
          <c:layoutTarget val="inner"/>
          <c:xMode val="edge"/>
          <c:yMode val="edge"/>
          <c:x val="7.8061413244544034E-2"/>
          <c:y val="0.12887438825448613"/>
          <c:w val="0.84720680725120234"/>
          <c:h val="0.71451876019575356"/>
        </c:manualLayout>
      </c:layout>
      <c:barChart>
        <c:barDir val="col"/>
        <c:grouping val="stacked"/>
        <c:varyColors val="0"/>
        <c:ser>
          <c:idx val="1"/>
          <c:order val="0"/>
          <c:tx>
            <c:v>ADDS</c:v>
          </c:tx>
          <c:spPr>
            <a:solidFill>
              <a:schemeClr val="tx2">
                <a:lumMod val="40000"/>
                <a:lumOff val="60000"/>
              </a:schemeClr>
            </a:solidFill>
            <a:ln w="15875" cap="flat" cmpd="sng">
              <a:solidFill>
                <a:schemeClr val="accent1">
                  <a:lumMod val="50000"/>
                </a:schemeClr>
              </a:solidFill>
            </a:ln>
            <a:effectLst/>
          </c:spPr>
          <c:invertIfNegative val="0"/>
          <c:cat>
            <c:numRef>
              <c:f>'[AWCWEB_stats_summary_2013.xlsx]Adjusted Totals'!$A$3:$A$132</c:f>
              <c:numCache>
                <c:formatCode>[$-409]mmm\-yy;@</c:formatCode>
                <c:ptCount val="130"/>
                <c:pt idx="0">
                  <c:v>37622</c:v>
                </c:pt>
                <c:pt idx="1">
                  <c:v>37653</c:v>
                </c:pt>
                <c:pt idx="2">
                  <c:v>37681</c:v>
                </c:pt>
                <c:pt idx="3">
                  <c:v>37712</c:v>
                </c:pt>
                <c:pt idx="4">
                  <c:v>37742</c:v>
                </c:pt>
                <c:pt idx="5">
                  <c:v>37773</c:v>
                </c:pt>
                <c:pt idx="6">
                  <c:v>37803</c:v>
                </c:pt>
                <c:pt idx="7">
                  <c:v>37834</c:v>
                </c:pt>
                <c:pt idx="8">
                  <c:v>37865</c:v>
                </c:pt>
                <c:pt idx="9">
                  <c:v>37895</c:v>
                </c:pt>
                <c:pt idx="10">
                  <c:v>37926</c:v>
                </c:pt>
                <c:pt idx="11">
                  <c:v>37956</c:v>
                </c:pt>
                <c:pt idx="12">
                  <c:v>37987</c:v>
                </c:pt>
                <c:pt idx="13">
                  <c:v>38018</c:v>
                </c:pt>
                <c:pt idx="14">
                  <c:v>38047</c:v>
                </c:pt>
                <c:pt idx="15">
                  <c:v>38078</c:v>
                </c:pt>
                <c:pt idx="16">
                  <c:v>38108</c:v>
                </c:pt>
                <c:pt idx="17">
                  <c:v>38139</c:v>
                </c:pt>
                <c:pt idx="18">
                  <c:v>38169</c:v>
                </c:pt>
                <c:pt idx="19">
                  <c:v>38200</c:v>
                </c:pt>
                <c:pt idx="20">
                  <c:v>38231</c:v>
                </c:pt>
                <c:pt idx="21">
                  <c:v>38261</c:v>
                </c:pt>
                <c:pt idx="22">
                  <c:v>38292</c:v>
                </c:pt>
                <c:pt idx="23">
                  <c:v>38322</c:v>
                </c:pt>
                <c:pt idx="24">
                  <c:v>38353</c:v>
                </c:pt>
                <c:pt idx="25">
                  <c:v>38384</c:v>
                </c:pt>
                <c:pt idx="26">
                  <c:v>38412</c:v>
                </c:pt>
                <c:pt idx="27">
                  <c:v>38447</c:v>
                </c:pt>
                <c:pt idx="28">
                  <c:v>38477</c:v>
                </c:pt>
                <c:pt idx="29">
                  <c:v>38508</c:v>
                </c:pt>
                <c:pt idx="30">
                  <c:v>38538</c:v>
                </c:pt>
                <c:pt idx="31">
                  <c:v>38569</c:v>
                </c:pt>
                <c:pt idx="32">
                  <c:v>38600</c:v>
                </c:pt>
                <c:pt idx="33">
                  <c:v>38630</c:v>
                </c:pt>
                <c:pt idx="34">
                  <c:v>38661</c:v>
                </c:pt>
                <c:pt idx="35">
                  <c:v>38691</c:v>
                </c:pt>
                <c:pt idx="36">
                  <c:v>38722</c:v>
                </c:pt>
                <c:pt idx="37">
                  <c:v>38753</c:v>
                </c:pt>
                <c:pt idx="38">
                  <c:v>38781</c:v>
                </c:pt>
                <c:pt idx="39">
                  <c:v>38813</c:v>
                </c:pt>
                <c:pt idx="40">
                  <c:v>38843</c:v>
                </c:pt>
                <c:pt idx="41">
                  <c:v>38874</c:v>
                </c:pt>
                <c:pt idx="42">
                  <c:v>38904</c:v>
                </c:pt>
                <c:pt idx="43">
                  <c:v>38932</c:v>
                </c:pt>
                <c:pt idx="44">
                  <c:v>38966</c:v>
                </c:pt>
                <c:pt idx="45">
                  <c:v>38996</c:v>
                </c:pt>
                <c:pt idx="46">
                  <c:v>39027</c:v>
                </c:pt>
                <c:pt idx="47">
                  <c:v>39057</c:v>
                </c:pt>
                <c:pt idx="48">
                  <c:v>39089</c:v>
                </c:pt>
                <c:pt idx="49">
                  <c:v>39120</c:v>
                </c:pt>
                <c:pt idx="50">
                  <c:v>39148</c:v>
                </c:pt>
                <c:pt idx="51">
                  <c:v>39179</c:v>
                </c:pt>
                <c:pt idx="52">
                  <c:v>39209</c:v>
                </c:pt>
                <c:pt idx="53">
                  <c:v>39240</c:v>
                </c:pt>
                <c:pt idx="54">
                  <c:v>39270</c:v>
                </c:pt>
                <c:pt idx="55">
                  <c:v>39301</c:v>
                </c:pt>
                <c:pt idx="56">
                  <c:v>39332</c:v>
                </c:pt>
                <c:pt idx="57">
                  <c:v>39362</c:v>
                </c:pt>
                <c:pt idx="58">
                  <c:v>39393</c:v>
                </c:pt>
                <c:pt idx="59">
                  <c:v>39423</c:v>
                </c:pt>
                <c:pt idx="60">
                  <c:v>39455</c:v>
                </c:pt>
                <c:pt idx="61">
                  <c:v>39486</c:v>
                </c:pt>
                <c:pt idx="62">
                  <c:v>39515</c:v>
                </c:pt>
                <c:pt idx="63">
                  <c:v>39546</c:v>
                </c:pt>
                <c:pt idx="64">
                  <c:v>39576</c:v>
                </c:pt>
                <c:pt idx="65">
                  <c:v>39607</c:v>
                </c:pt>
                <c:pt idx="66">
                  <c:v>39637</c:v>
                </c:pt>
                <c:pt idx="67">
                  <c:v>39668</c:v>
                </c:pt>
                <c:pt idx="68">
                  <c:v>39699</c:v>
                </c:pt>
                <c:pt idx="69">
                  <c:v>39729</c:v>
                </c:pt>
                <c:pt idx="70">
                  <c:v>39760</c:v>
                </c:pt>
                <c:pt idx="71">
                  <c:v>39790</c:v>
                </c:pt>
                <c:pt idx="72">
                  <c:v>39822</c:v>
                </c:pt>
                <c:pt idx="73">
                  <c:v>39853</c:v>
                </c:pt>
                <c:pt idx="74">
                  <c:v>39881</c:v>
                </c:pt>
                <c:pt idx="75">
                  <c:v>39912</c:v>
                </c:pt>
                <c:pt idx="76">
                  <c:v>39942</c:v>
                </c:pt>
                <c:pt idx="77">
                  <c:v>39973</c:v>
                </c:pt>
                <c:pt idx="78">
                  <c:v>40003</c:v>
                </c:pt>
                <c:pt idx="79">
                  <c:v>40034</c:v>
                </c:pt>
                <c:pt idx="80">
                  <c:v>40065</c:v>
                </c:pt>
                <c:pt idx="81">
                  <c:v>40095</c:v>
                </c:pt>
                <c:pt idx="82">
                  <c:v>40126</c:v>
                </c:pt>
                <c:pt idx="83">
                  <c:v>40156</c:v>
                </c:pt>
                <c:pt idx="84">
                  <c:v>40188</c:v>
                </c:pt>
                <c:pt idx="85">
                  <c:v>40219</c:v>
                </c:pt>
                <c:pt idx="86">
                  <c:v>40247</c:v>
                </c:pt>
                <c:pt idx="87">
                  <c:v>40278</c:v>
                </c:pt>
                <c:pt idx="88">
                  <c:v>40308</c:v>
                </c:pt>
                <c:pt idx="89">
                  <c:v>40339</c:v>
                </c:pt>
                <c:pt idx="90">
                  <c:v>40369</c:v>
                </c:pt>
                <c:pt idx="91">
                  <c:v>40400</c:v>
                </c:pt>
                <c:pt idx="92">
                  <c:v>40431</c:v>
                </c:pt>
                <c:pt idx="93">
                  <c:v>40461</c:v>
                </c:pt>
                <c:pt idx="94">
                  <c:v>40492</c:v>
                </c:pt>
                <c:pt idx="95">
                  <c:v>40522</c:v>
                </c:pt>
                <c:pt idx="96">
                  <c:v>40554</c:v>
                </c:pt>
                <c:pt idx="97">
                  <c:v>40585</c:v>
                </c:pt>
                <c:pt idx="98">
                  <c:v>40613</c:v>
                </c:pt>
                <c:pt idx="99">
                  <c:v>40644</c:v>
                </c:pt>
                <c:pt idx="100">
                  <c:v>40674</c:v>
                </c:pt>
                <c:pt idx="101">
                  <c:v>40705</c:v>
                </c:pt>
                <c:pt idx="102">
                  <c:v>40735</c:v>
                </c:pt>
                <c:pt idx="103">
                  <c:v>40766</c:v>
                </c:pt>
                <c:pt idx="104">
                  <c:v>40797</c:v>
                </c:pt>
                <c:pt idx="105">
                  <c:v>40827</c:v>
                </c:pt>
                <c:pt idx="106">
                  <c:v>40858</c:v>
                </c:pt>
                <c:pt idx="107">
                  <c:v>40888</c:v>
                </c:pt>
                <c:pt idx="108">
                  <c:v>40920</c:v>
                </c:pt>
                <c:pt idx="109">
                  <c:v>40951</c:v>
                </c:pt>
                <c:pt idx="110">
                  <c:v>40980</c:v>
                </c:pt>
                <c:pt idx="111">
                  <c:v>41011</c:v>
                </c:pt>
                <c:pt idx="112">
                  <c:v>41041</c:v>
                </c:pt>
                <c:pt idx="113">
                  <c:v>41072</c:v>
                </c:pt>
                <c:pt idx="114">
                  <c:v>41102</c:v>
                </c:pt>
                <c:pt idx="115">
                  <c:v>41133</c:v>
                </c:pt>
                <c:pt idx="116">
                  <c:v>41164</c:v>
                </c:pt>
                <c:pt idx="117">
                  <c:v>41194</c:v>
                </c:pt>
                <c:pt idx="118">
                  <c:v>41225</c:v>
                </c:pt>
                <c:pt idx="119">
                  <c:v>41255</c:v>
                </c:pt>
                <c:pt idx="120">
                  <c:v>41287</c:v>
                </c:pt>
                <c:pt idx="121">
                  <c:v>41318</c:v>
                </c:pt>
                <c:pt idx="122">
                  <c:v>41346</c:v>
                </c:pt>
                <c:pt idx="123">
                  <c:v>41377</c:v>
                </c:pt>
                <c:pt idx="124">
                  <c:v>41407</c:v>
                </c:pt>
                <c:pt idx="125">
                  <c:v>41426</c:v>
                </c:pt>
                <c:pt idx="126">
                  <c:v>41456</c:v>
                </c:pt>
                <c:pt idx="127">
                  <c:v>41487</c:v>
                </c:pt>
                <c:pt idx="128">
                  <c:v>41518</c:v>
                </c:pt>
                <c:pt idx="129">
                  <c:v>41548</c:v>
                </c:pt>
              </c:numCache>
            </c:numRef>
          </c:cat>
          <c:val>
            <c:numRef>
              <c:f>'[AWCWEB_stats_summary_2013.xlsx]Adjusted Totals'!$B$3:$B$132</c:f>
              <c:numCache>
                <c:formatCode>#,##0</c:formatCode>
                <c:ptCount val="130"/>
                <c:pt idx="0">
                  <c:v>831727.19354838715</c:v>
                </c:pt>
                <c:pt idx="1">
                  <c:v>1120821.7857142857</c:v>
                </c:pt>
                <c:pt idx="2">
                  <c:v>942046.16129032255</c:v>
                </c:pt>
                <c:pt idx="3">
                  <c:v>1155462.08</c:v>
                </c:pt>
                <c:pt idx="4">
                  <c:v>1194331.923076923</c:v>
                </c:pt>
                <c:pt idx="5">
                  <c:v>1251186.5416666667</c:v>
                </c:pt>
                <c:pt idx="6">
                  <c:v>1196396.448275862</c:v>
                </c:pt>
                <c:pt idx="7">
                  <c:v>1186715.3666666667</c:v>
                </c:pt>
                <c:pt idx="8">
                  <c:v>1307433.8620689656</c:v>
                </c:pt>
                <c:pt idx="9">
                  <c:v>1473034</c:v>
                </c:pt>
                <c:pt idx="10">
                  <c:v>1629760.3</c:v>
                </c:pt>
                <c:pt idx="11">
                  <c:v>1610815.4838709678</c:v>
                </c:pt>
                <c:pt idx="12">
                  <c:v>1793353.3225806451</c:v>
                </c:pt>
                <c:pt idx="13">
                  <c:v>1956846.4137931035</c:v>
                </c:pt>
                <c:pt idx="14">
                  <c:v>2802652.8709677421</c:v>
                </c:pt>
                <c:pt idx="15">
                  <c:v>2842632.5</c:v>
                </c:pt>
                <c:pt idx="16">
                  <c:v>2875374.6129032257</c:v>
                </c:pt>
                <c:pt idx="17">
                  <c:v>3107526.2413793104</c:v>
                </c:pt>
                <c:pt idx="18">
                  <c:v>3191318.8064516131</c:v>
                </c:pt>
                <c:pt idx="19">
                  <c:v>3279351.75</c:v>
                </c:pt>
                <c:pt idx="20">
                  <c:v>3701490.4666666668</c:v>
                </c:pt>
                <c:pt idx="21">
                  <c:v>3428007.2258064514</c:v>
                </c:pt>
                <c:pt idx="22">
                  <c:v>3050174.1666666665</c:v>
                </c:pt>
                <c:pt idx="23">
                  <c:v>2622871.7096774192</c:v>
                </c:pt>
                <c:pt idx="24">
                  <c:v>3209656.4666666668</c:v>
                </c:pt>
                <c:pt idx="25">
                  <c:v>3411492.2142857141</c:v>
                </c:pt>
                <c:pt idx="26">
                  <c:v>3543044.6129032257</c:v>
                </c:pt>
                <c:pt idx="27">
                  <c:v>3513624.9</c:v>
                </c:pt>
                <c:pt idx="28">
                  <c:v>3572069.435483871</c:v>
                </c:pt>
                <c:pt idx="29">
                  <c:v>4013636.2666666666</c:v>
                </c:pt>
                <c:pt idx="30">
                  <c:v>4258406.6451612907</c:v>
                </c:pt>
                <c:pt idx="31">
                  <c:v>4267737.9411764704</c:v>
                </c:pt>
                <c:pt idx="32">
                  <c:v>4190351.0333333332</c:v>
                </c:pt>
                <c:pt idx="33">
                  <c:v>4493550.5806451617</c:v>
                </c:pt>
                <c:pt idx="34">
                  <c:v>4506799.3666666662</c:v>
                </c:pt>
                <c:pt idx="35">
                  <c:v>4677356.9677419355</c:v>
                </c:pt>
                <c:pt idx="36">
                  <c:v>5170371.6451612907</c:v>
                </c:pt>
                <c:pt idx="37">
                  <c:v>5191419.8571428573</c:v>
                </c:pt>
                <c:pt idx="38">
                  <c:v>7241667.7096774196</c:v>
                </c:pt>
                <c:pt idx="39">
                  <c:v>7761614.5333333332</c:v>
                </c:pt>
                <c:pt idx="40">
                  <c:v>8769637.9677419346</c:v>
                </c:pt>
                <c:pt idx="41">
                  <c:v>8999631.6999999993</c:v>
                </c:pt>
                <c:pt idx="42">
                  <c:v>8839787.3225806449</c:v>
                </c:pt>
                <c:pt idx="43">
                  <c:v>8920078.5806451626</c:v>
                </c:pt>
                <c:pt idx="44">
                  <c:v>8986206.333333334</c:v>
                </c:pt>
                <c:pt idx="45">
                  <c:v>9566963.064516129</c:v>
                </c:pt>
                <c:pt idx="46">
                  <c:v>10124022.366666667</c:v>
                </c:pt>
                <c:pt idx="47">
                  <c:v>9838082.1935483869</c:v>
                </c:pt>
                <c:pt idx="48">
                  <c:v>10710382.612903226</c:v>
                </c:pt>
                <c:pt idx="49">
                  <c:v>11078794.5</c:v>
                </c:pt>
                <c:pt idx="50">
                  <c:v>11108478.35483871</c:v>
                </c:pt>
                <c:pt idx="51">
                  <c:v>11374088.166666666</c:v>
                </c:pt>
                <c:pt idx="52">
                  <c:v>11593357.862068966</c:v>
                </c:pt>
                <c:pt idx="53">
                  <c:v>12861944.399999999</c:v>
                </c:pt>
                <c:pt idx="54">
                  <c:v>12460000.548387097</c:v>
                </c:pt>
                <c:pt idx="55">
                  <c:v>12007672</c:v>
                </c:pt>
                <c:pt idx="56">
                  <c:v>11586968.133333333</c:v>
                </c:pt>
                <c:pt idx="57">
                  <c:v>13047137.612903226</c:v>
                </c:pt>
                <c:pt idx="58">
                  <c:v>12289714.666666666</c:v>
                </c:pt>
                <c:pt idx="59">
                  <c:v>10753220</c:v>
                </c:pt>
                <c:pt idx="60">
                  <c:v>12705031.774193548</c:v>
                </c:pt>
                <c:pt idx="61">
                  <c:v>12847448.758620691</c:v>
                </c:pt>
                <c:pt idx="62">
                  <c:v>12470275.161290321</c:v>
                </c:pt>
                <c:pt idx="63">
                  <c:v>12363665.133333333</c:v>
                </c:pt>
                <c:pt idx="64">
                  <c:v>12018412.64516129</c:v>
                </c:pt>
                <c:pt idx="65">
                  <c:v>11958717.233333334</c:v>
                </c:pt>
                <c:pt idx="66">
                  <c:v>11230534.451612903</c:v>
                </c:pt>
                <c:pt idx="67">
                  <c:v>11008396.548387097</c:v>
                </c:pt>
                <c:pt idx="68">
                  <c:v>11067072.166666668</c:v>
                </c:pt>
                <c:pt idx="69">
                  <c:v>9965909.5161290318</c:v>
                </c:pt>
                <c:pt idx="70">
                  <c:v>10545752.166666668</c:v>
                </c:pt>
                <c:pt idx="71">
                  <c:v>11284862.548387097</c:v>
                </c:pt>
                <c:pt idx="72">
                  <c:v>10513301.903225806</c:v>
                </c:pt>
                <c:pt idx="73">
                  <c:v>10926529.357142858</c:v>
                </c:pt>
                <c:pt idx="74">
                  <c:v>11353524.225806452</c:v>
                </c:pt>
                <c:pt idx="75">
                  <c:v>11198634.1</c:v>
                </c:pt>
                <c:pt idx="76">
                  <c:v>10938376.258064516</c:v>
                </c:pt>
                <c:pt idx="77">
                  <c:v>10979186.366666665</c:v>
                </c:pt>
                <c:pt idx="78">
                  <c:v>10572243.806451611</c:v>
                </c:pt>
                <c:pt idx="79">
                  <c:v>10240047.35483871</c:v>
                </c:pt>
                <c:pt idx="80">
                  <c:v>9988680.6333333328</c:v>
                </c:pt>
                <c:pt idx="81">
                  <c:v>10153311.096774194</c:v>
                </c:pt>
                <c:pt idx="82">
                  <c:v>10006977.133333333</c:v>
                </c:pt>
                <c:pt idx="83">
                  <c:v>11213954.22580645</c:v>
                </c:pt>
                <c:pt idx="84">
                  <c:v>10858598.483870968</c:v>
                </c:pt>
                <c:pt idx="85">
                  <c:v>0</c:v>
                </c:pt>
                <c:pt idx="86">
                  <c:v>12509308</c:v>
                </c:pt>
                <c:pt idx="87">
                  <c:v>12797382</c:v>
                </c:pt>
                <c:pt idx="88">
                  <c:v>12087605</c:v>
                </c:pt>
                <c:pt idx="89">
                  <c:v>12620392</c:v>
                </c:pt>
                <c:pt idx="90">
                  <c:v>12058107</c:v>
                </c:pt>
                <c:pt idx="91">
                  <c:v>11394422</c:v>
                </c:pt>
                <c:pt idx="92">
                  <c:v>10873866</c:v>
                </c:pt>
                <c:pt idx="93">
                  <c:v>10601774</c:v>
                </c:pt>
                <c:pt idx="94">
                  <c:v>0</c:v>
                </c:pt>
                <c:pt idx="95">
                  <c:v>11366762</c:v>
                </c:pt>
                <c:pt idx="96">
                  <c:v>9764406.8669999987</c:v>
                </c:pt>
                <c:pt idx="97">
                  <c:v>11425992.481699999</c:v>
                </c:pt>
                <c:pt idx="98">
                  <c:v>10889927.9712</c:v>
                </c:pt>
                <c:pt idx="99">
                  <c:v>9385808.0088</c:v>
                </c:pt>
                <c:pt idx="100">
                  <c:v>10756043.5656</c:v>
                </c:pt>
                <c:pt idx="101">
                  <c:v>10108352.6248</c:v>
                </c:pt>
                <c:pt idx="102">
                  <c:v>10286970.3489</c:v>
                </c:pt>
                <c:pt idx="103">
                  <c:v>11167273.329399999</c:v>
                </c:pt>
                <c:pt idx="104">
                  <c:v>11486793.299999999</c:v>
                </c:pt>
                <c:pt idx="105">
                  <c:v>11967143.2468</c:v>
                </c:pt>
                <c:pt idx="106">
                  <c:v>10864255.522499999</c:v>
                </c:pt>
                <c:pt idx="107">
                  <c:v>8589509.1522000004</c:v>
                </c:pt>
                <c:pt idx="108">
                  <c:v>10300275.1624</c:v>
                </c:pt>
                <c:pt idx="109">
                  <c:v>9545339.9561999999</c:v>
                </c:pt>
                <c:pt idx="110">
                  <c:v>10387734.3531</c:v>
                </c:pt>
                <c:pt idx="111">
                  <c:v>8508083.7353999987</c:v>
                </c:pt>
                <c:pt idx="112">
                  <c:v>12456198.5867</c:v>
                </c:pt>
                <c:pt idx="113">
                  <c:v>10043764.728800001</c:v>
                </c:pt>
                <c:pt idx="114">
                  <c:v>11417541.523200002</c:v>
                </c:pt>
                <c:pt idx="115">
                  <c:v>10816977.656000001</c:v>
                </c:pt>
                <c:pt idx="116">
                  <c:v>11266941.1668</c:v>
                </c:pt>
                <c:pt idx="117">
                  <c:v>12225793.916299999</c:v>
                </c:pt>
                <c:pt idx="118">
                  <c:v>10472455.836000001</c:v>
                </c:pt>
                <c:pt idx="119">
                  <c:v>10188863.480999999</c:v>
                </c:pt>
                <c:pt idx="120">
                  <c:v>11086891.7663</c:v>
                </c:pt>
                <c:pt idx="121">
                  <c:v>12058880.1504</c:v>
                </c:pt>
                <c:pt idx="122">
                  <c:v>12677402.527799999</c:v>
                </c:pt>
                <c:pt idx="123">
                  <c:v>12454044.204799999</c:v>
                </c:pt>
                <c:pt idx="124">
                  <c:v>11786451.694499999</c:v>
                </c:pt>
                <c:pt idx="125">
                  <c:v>12629180.891999999</c:v>
                </c:pt>
                <c:pt idx="126">
                  <c:v>10119087.866999999</c:v>
                </c:pt>
                <c:pt idx="127">
                  <c:v>11714432.0919</c:v>
                </c:pt>
                <c:pt idx="128">
                  <c:v>11426162.808499999</c:v>
                </c:pt>
                <c:pt idx="129">
                  <c:v>12528325.755000001</c:v>
                </c:pt>
              </c:numCache>
            </c:numRef>
          </c:val>
        </c:ser>
        <c:ser>
          <c:idx val="12"/>
          <c:order val="1"/>
          <c:tx>
            <c:v>AWCHP</c:v>
          </c:tx>
          <c:spPr>
            <a:solidFill>
              <a:schemeClr val="accent1">
                <a:lumMod val="20000"/>
                <a:lumOff val="80000"/>
              </a:schemeClr>
            </a:solidFill>
            <a:ln w="15875">
              <a:solidFill>
                <a:srgbClr val="0000FF"/>
              </a:solidFill>
            </a:ln>
            <a:effectLst/>
          </c:spPr>
          <c:invertIfNegative val="0"/>
          <c:cat>
            <c:numRef>
              <c:f>'[AWCWEB_stats_summary_2013.xlsx]Adjusted Totals'!$A$3:$A$132</c:f>
              <c:numCache>
                <c:formatCode>[$-409]mmm\-yy;@</c:formatCode>
                <c:ptCount val="130"/>
                <c:pt idx="0">
                  <c:v>37622</c:v>
                </c:pt>
                <c:pt idx="1">
                  <c:v>37653</c:v>
                </c:pt>
                <c:pt idx="2">
                  <c:v>37681</c:v>
                </c:pt>
                <c:pt idx="3">
                  <c:v>37712</c:v>
                </c:pt>
                <c:pt idx="4">
                  <c:v>37742</c:v>
                </c:pt>
                <c:pt idx="5">
                  <c:v>37773</c:v>
                </c:pt>
                <c:pt idx="6">
                  <c:v>37803</c:v>
                </c:pt>
                <c:pt idx="7">
                  <c:v>37834</c:v>
                </c:pt>
                <c:pt idx="8">
                  <c:v>37865</c:v>
                </c:pt>
                <c:pt idx="9">
                  <c:v>37895</c:v>
                </c:pt>
                <c:pt idx="10">
                  <c:v>37926</c:v>
                </c:pt>
                <c:pt idx="11">
                  <c:v>37956</c:v>
                </c:pt>
                <c:pt idx="12">
                  <c:v>37987</c:v>
                </c:pt>
                <c:pt idx="13">
                  <c:v>38018</c:v>
                </c:pt>
                <c:pt idx="14">
                  <c:v>38047</c:v>
                </c:pt>
                <c:pt idx="15">
                  <c:v>38078</c:v>
                </c:pt>
                <c:pt idx="16">
                  <c:v>38108</c:v>
                </c:pt>
                <c:pt idx="17">
                  <c:v>38139</c:v>
                </c:pt>
                <c:pt idx="18">
                  <c:v>38169</c:v>
                </c:pt>
                <c:pt idx="19">
                  <c:v>38200</c:v>
                </c:pt>
                <c:pt idx="20">
                  <c:v>38231</c:v>
                </c:pt>
                <c:pt idx="21">
                  <c:v>38261</c:v>
                </c:pt>
                <c:pt idx="22">
                  <c:v>38292</c:v>
                </c:pt>
                <c:pt idx="23">
                  <c:v>38322</c:v>
                </c:pt>
                <c:pt idx="24">
                  <c:v>38353</c:v>
                </c:pt>
                <c:pt idx="25">
                  <c:v>38384</c:v>
                </c:pt>
                <c:pt idx="26">
                  <c:v>38412</c:v>
                </c:pt>
                <c:pt idx="27">
                  <c:v>38447</c:v>
                </c:pt>
                <c:pt idx="28">
                  <c:v>38477</c:v>
                </c:pt>
                <c:pt idx="29">
                  <c:v>38508</c:v>
                </c:pt>
                <c:pt idx="30">
                  <c:v>38538</c:v>
                </c:pt>
                <c:pt idx="31">
                  <c:v>38569</c:v>
                </c:pt>
                <c:pt idx="32">
                  <c:v>38600</c:v>
                </c:pt>
                <c:pt idx="33">
                  <c:v>38630</c:v>
                </c:pt>
                <c:pt idx="34">
                  <c:v>38661</c:v>
                </c:pt>
                <c:pt idx="35">
                  <c:v>38691</c:v>
                </c:pt>
                <c:pt idx="36">
                  <c:v>38722</c:v>
                </c:pt>
                <c:pt idx="37">
                  <c:v>38753</c:v>
                </c:pt>
                <c:pt idx="38">
                  <c:v>38781</c:v>
                </c:pt>
                <c:pt idx="39">
                  <c:v>38813</c:v>
                </c:pt>
                <c:pt idx="40">
                  <c:v>38843</c:v>
                </c:pt>
                <c:pt idx="41">
                  <c:v>38874</c:v>
                </c:pt>
                <c:pt idx="42">
                  <c:v>38904</c:v>
                </c:pt>
                <c:pt idx="43">
                  <c:v>38932</c:v>
                </c:pt>
                <c:pt idx="44">
                  <c:v>38966</c:v>
                </c:pt>
                <c:pt idx="45">
                  <c:v>38996</c:v>
                </c:pt>
                <c:pt idx="46">
                  <c:v>39027</c:v>
                </c:pt>
                <c:pt idx="47">
                  <c:v>39057</c:v>
                </c:pt>
                <c:pt idx="48">
                  <c:v>39089</c:v>
                </c:pt>
                <c:pt idx="49">
                  <c:v>39120</c:v>
                </c:pt>
                <c:pt idx="50">
                  <c:v>39148</c:v>
                </c:pt>
                <c:pt idx="51">
                  <c:v>39179</c:v>
                </c:pt>
                <c:pt idx="52">
                  <c:v>39209</c:v>
                </c:pt>
                <c:pt idx="53">
                  <c:v>39240</c:v>
                </c:pt>
                <c:pt idx="54">
                  <c:v>39270</c:v>
                </c:pt>
                <c:pt idx="55">
                  <c:v>39301</c:v>
                </c:pt>
                <c:pt idx="56">
                  <c:v>39332</c:v>
                </c:pt>
                <c:pt idx="57">
                  <c:v>39362</c:v>
                </c:pt>
                <c:pt idx="58">
                  <c:v>39393</c:v>
                </c:pt>
                <c:pt idx="59">
                  <c:v>39423</c:v>
                </c:pt>
                <c:pt idx="60">
                  <c:v>39455</c:v>
                </c:pt>
                <c:pt idx="61">
                  <c:v>39486</c:v>
                </c:pt>
                <c:pt idx="62">
                  <c:v>39515</c:v>
                </c:pt>
                <c:pt idx="63">
                  <c:v>39546</c:v>
                </c:pt>
                <c:pt idx="64">
                  <c:v>39576</c:v>
                </c:pt>
                <c:pt idx="65">
                  <c:v>39607</c:v>
                </c:pt>
                <c:pt idx="66">
                  <c:v>39637</c:v>
                </c:pt>
                <c:pt idx="67">
                  <c:v>39668</c:v>
                </c:pt>
                <c:pt idx="68">
                  <c:v>39699</c:v>
                </c:pt>
                <c:pt idx="69">
                  <c:v>39729</c:v>
                </c:pt>
                <c:pt idx="70">
                  <c:v>39760</c:v>
                </c:pt>
                <c:pt idx="71">
                  <c:v>39790</c:v>
                </c:pt>
                <c:pt idx="72">
                  <c:v>39822</c:v>
                </c:pt>
                <c:pt idx="73">
                  <c:v>39853</c:v>
                </c:pt>
                <c:pt idx="74">
                  <c:v>39881</c:v>
                </c:pt>
                <c:pt idx="75">
                  <c:v>39912</c:v>
                </c:pt>
                <c:pt idx="76">
                  <c:v>39942</c:v>
                </c:pt>
                <c:pt idx="77">
                  <c:v>39973</c:v>
                </c:pt>
                <c:pt idx="78">
                  <c:v>40003</c:v>
                </c:pt>
                <c:pt idx="79">
                  <c:v>40034</c:v>
                </c:pt>
                <c:pt idx="80">
                  <c:v>40065</c:v>
                </c:pt>
                <c:pt idx="81">
                  <c:v>40095</c:v>
                </c:pt>
                <c:pt idx="82">
                  <c:v>40126</c:v>
                </c:pt>
                <c:pt idx="83">
                  <c:v>40156</c:v>
                </c:pt>
                <c:pt idx="84">
                  <c:v>40188</c:v>
                </c:pt>
                <c:pt idx="85">
                  <c:v>40219</c:v>
                </c:pt>
                <c:pt idx="86">
                  <c:v>40247</c:v>
                </c:pt>
                <c:pt idx="87">
                  <c:v>40278</c:v>
                </c:pt>
                <c:pt idx="88">
                  <c:v>40308</c:v>
                </c:pt>
                <c:pt idx="89">
                  <c:v>40339</c:v>
                </c:pt>
                <c:pt idx="90">
                  <c:v>40369</c:v>
                </c:pt>
                <c:pt idx="91">
                  <c:v>40400</c:v>
                </c:pt>
                <c:pt idx="92">
                  <c:v>40431</c:v>
                </c:pt>
                <c:pt idx="93">
                  <c:v>40461</c:v>
                </c:pt>
                <c:pt idx="94">
                  <c:v>40492</c:v>
                </c:pt>
                <c:pt idx="95">
                  <c:v>40522</c:v>
                </c:pt>
                <c:pt idx="96">
                  <c:v>40554</c:v>
                </c:pt>
                <c:pt idx="97">
                  <c:v>40585</c:v>
                </c:pt>
                <c:pt idx="98">
                  <c:v>40613</c:v>
                </c:pt>
                <c:pt idx="99">
                  <c:v>40644</c:v>
                </c:pt>
                <c:pt idx="100">
                  <c:v>40674</c:v>
                </c:pt>
                <c:pt idx="101">
                  <c:v>40705</c:v>
                </c:pt>
                <c:pt idx="102">
                  <c:v>40735</c:v>
                </c:pt>
                <c:pt idx="103">
                  <c:v>40766</c:v>
                </c:pt>
                <c:pt idx="104">
                  <c:v>40797</c:v>
                </c:pt>
                <c:pt idx="105">
                  <c:v>40827</c:v>
                </c:pt>
                <c:pt idx="106">
                  <c:v>40858</c:v>
                </c:pt>
                <c:pt idx="107">
                  <c:v>40888</c:v>
                </c:pt>
                <c:pt idx="108">
                  <c:v>40920</c:v>
                </c:pt>
                <c:pt idx="109">
                  <c:v>40951</c:v>
                </c:pt>
                <c:pt idx="110">
                  <c:v>40980</c:v>
                </c:pt>
                <c:pt idx="111">
                  <c:v>41011</c:v>
                </c:pt>
                <c:pt idx="112">
                  <c:v>41041</c:v>
                </c:pt>
                <c:pt idx="113">
                  <c:v>41072</c:v>
                </c:pt>
                <c:pt idx="114">
                  <c:v>41102</c:v>
                </c:pt>
                <c:pt idx="115">
                  <c:v>41133</c:v>
                </c:pt>
                <c:pt idx="116">
                  <c:v>41164</c:v>
                </c:pt>
                <c:pt idx="117">
                  <c:v>41194</c:v>
                </c:pt>
                <c:pt idx="118">
                  <c:v>41225</c:v>
                </c:pt>
                <c:pt idx="119">
                  <c:v>41255</c:v>
                </c:pt>
                <c:pt idx="120">
                  <c:v>41287</c:v>
                </c:pt>
                <c:pt idx="121">
                  <c:v>41318</c:v>
                </c:pt>
                <c:pt idx="122">
                  <c:v>41346</c:v>
                </c:pt>
                <c:pt idx="123">
                  <c:v>41377</c:v>
                </c:pt>
                <c:pt idx="124">
                  <c:v>41407</c:v>
                </c:pt>
                <c:pt idx="125">
                  <c:v>41426</c:v>
                </c:pt>
                <c:pt idx="126">
                  <c:v>41456</c:v>
                </c:pt>
                <c:pt idx="127">
                  <c:v>41487</c:v>
                </c:pt>
                <c:pt idx="128">
                  <c:v>41518</c:v>
                </c:pt>
                <c:pt idx="129">
                  <c:v>41548</c:v>
                </c:pt>
              </c:numCache>
            </c:numRef>
          </c:cat>
          <c:val>
            <c:numRef>
              <c:f>'[AWCWEB_stats_summary_2013.xlsx]Adjusted Totals'!$D$3:$D$132</c:f>
              <c:numCache>
                <c:formatCode>#,##0</c:formatCode>
                <c:ptCount val="13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1842473.6040000001</c:v>
                </c:pt>
                <c:pt idx="97">
                  <c:v>1994024.7883000001</c:v>
                </c:pt>
                <c:pt idx="98">
                  <c:v>1809537.5808000001</c:v>
                </c:pt>
                <c:pt idx="99">
                  <c:v>1303318.0002000001</c:v>
                </c:pt>
                <c:pt idx="100">
                  <c:v>1647054.5155</c:v>
                </c:pt>
                <c:pt idx="101">
                  <c:v>1612724.6664</c:v>
                </c:pt>
                <c:pt idx="102">
                  <c:v>652020.32490000001</c:v>
                </c:pt>
                <c:pt idx="103">
                  <c:v>748588.04810000001</c:v>
                </c:pt>
                <c:pt idx="104">
                  <c:v>700279.20600000001</c:v>
                </c:pt>
                <c:pt idx="105">
                  <c:v>663947.5784</c:v>
                </c:pt>
                <c:pt idx="106">
                  <c:v>873332.4375</c:v>
                </c:pt>
                <c:pt idx="107">
                  <c:v>1065797.2878</c:v>
                </c:pt>
                <c:pt idx="108">
                  <c:v>1160400.2792</c:v>
                </c:pt>
                <c:pt idx="109">
                  <c:v>1640042.1036999999</c:v>
                </c:pt>
                <c:pt idx="110">
                  <c:v>1934328.0026999998</c:v>
                </c:pt>
                <c:pt idx="111">
                  <c:v>1518772.0732</c:v>
                </c:pt>
                <c:pt idx="112">
                  <c:v>1930958.3396999999</c:v>
                </c:pt>
                <c:pt idx="113">
                  <c:v>2277173.3832</c:v>
                </c:pt>
                <c:pt idx="114">
                  <c:v>1603806.8464000002</c:v>
                </c:pt>
                <c:pt idx="115">
                  <c:v>1906700.568</c:v>
                </c:pt>
                <c:pt idx="116">
                  <c:v>1829509.0288000002</c:v>
                </c:pt>
                <c:pt idx="117">
                  <c:v>1806435.3318999999</c:v>
                </c:pt>
                <c:pt idx="118">
                  <c:v>1708522.6540000001</c:v>
                </c:pt>
                <c:pt idx="119">
                  <c:v>1780064.4239000001</c:v>
                </c:pt>
                <c:pt idx="120">
                  <c:v>1568020.8428</c:v>
                </c:pt>
                <c:pt idx="121">
                  <c:v>1521202.3776</c:v>
                </c:pt>
                <c:pt idx="122">
                  <c:v>1606607.6240000001</c:v>
                </c:pt>
                <c:pt idx="123">
                  <c:v>1893806.7895999998</c:v>
                </c:pt>
                <c:pt idx="124">
                  <c:v>2834186.6985000004</c:v>
                </c:pt>
                <c:pt idx="125">
                  <c:v>1935236.8760000002</c:v>
                </c:pt>
                <c:pt idx="126">
                  <c:v>2630630.1175000002</c:v>
                </c:pt>
                <c:pt idx="127">
                  <c:v>1796257.2181000002</c:v>
                </c:pt>
                <c:pt idx="128">
                  <c:v>1520799.0745999999</c:v>
                </c:pt>
                <c:pt idx="129">
                  <c:v>1743189.5249999999</c:v>
                </c:pt>
              </c:numCache>
            </c:numRef>
          </c:val>
        </c:ser>
        <c:ser>
          <c:idx val="14"/>
          <c:order val="2"/>
          <c:tx>
            <c:v>WIFS</c:v>
          </c:tx>
          <c:spPr>
            <a:solidFill>
              <a:schemeClr val="accent2">
                <a:lumMod val="40000"/>
                <a:lumOff val="60000"/>
              </a:schemeClr>
            </a:solidFill>
            <a:ln w="12700" cap="flat" cmpd="sng">
              <a:solidFill>
                <a:srgbClr val="C00000"/>
              </a:solidFill>
              <a:round/>
            </a:ln>
            <a:effectLst/>
            <a:scene3d>
              <a:camera prst="orthographicFront"/>
              <a:lightRig rig="threePt" dir="t"/>
            </a:scene3d>
            <a:sp3d/>
          </c:spPr>
          <c:invertIfNegative val="0"/>
          <c:cat>
            <c:numRef>
              <c:f>'[AWCWEB_stats_summary_2013.xlsx]Adjusted Totals'!$A$3:$A$132</c:f>
              <c:numCache>
                <c:formatCode>[$-409]mmm\-yy;@</c:formatCode>
                <c:ptCount val="130"/>
                <c:pt idx="0">
                  <c:v>37622</c:v>
                </c:pt>
                <c:pt idx="1">
                  <c:v>37653</c:v>
                </c:pt>
                <c:pt idx="2">
                  <c:v>37681</c:v>
                </c:pt>
                <c:pt idx="3">
                  <c:v>37712</c:v>
                </c:pt>
                <c:pt idx="4">
                  <c:v>37742</c:v>
                </c:pt>
                <c:pt idx="5">
                  <c:v>37773</c:v>
                </c:pt>
                <c:pt idx="6">
                  <c:v>37803</c:v>
                </c:pt>
                <c:pt idx="7">
                  <c:v>37834</c:v>
                </c:pt>
                <c:pt idx="8">
                  <c:v>37865</c:v>
                </c:pt>
                <c:pt idx="9">
                  <c:v>37895</c:v>
                </c:pt>
                <c:pt idx="10">
                  <c:v>37926</c:v>
                </c:pt>
                <c:pt idx="11">
                  <c:v>37956</c:v>
                </c:pt>
                <c:pt idx="12">
                  <c:v>37987</c:v>
                </c:pt>
                <c:pt idx="13">
                  <c:v>38018</c:v>
                </c:pt>
                <c:pt idx="14">
                  <c:v>38047</c:v>
                </c:pt>
                <c:pt idx="15">
                  <c:v>38078</c:v>
                </c:pt>
                <c:pt idx="16">
                  <c:v>38108</c:v>
                </c:pt>
                <c:pt idx="17">
                  <c:v>38139</c:v>
                </c:pt>
                <c:pt idx="18">
                  <c:v>38169</c:v>
                </c:pt>
                <c:pt idx="19">
                  <c:v>38200</c:v>
                </c:pt>
                <c:pt idx="20">
                  <c:v>38231</c:v>
                </c:pt>
                <c:pt idx="21">
                  <c:v>38261</c:v>
                </c:pt>
                <c:pt idx="22">
                  <c:v>38292</c:v>
                </c:pt>
                <c:pt idx="23">
                  <c:v>38322</c:v>
                </c:pt>
                <c:pt idx="24">
                  <c:v>38353</c:v>
                </c:pt>
                <c:pt idx="25">
                  <c:v>38384</c:v>
                </c:pt>
                <c:pt idx="26">
                  <c:v>38412</c:v>
                </c:pt>
                <c:pt idx="27">
                  <c:v>38447</c:v>
                </c:pt>
                <c:pt idx="28">
                  <c:v>38477</c:v>
                </c:pt>
                <c:pt idx="29">
                  <c:v>38508</c:v>
                </c:pt>
                <c:pt idx="30">
                  <c:v>38538</c:v>
                </c:pt>
                <c:pt idx="31">
                  <c:v>38569</c:v>
                </c:pt>
                <c:pt idx="32">
                  <c:v>38600</c:v>
                </c:pt>
                <c:pt idx="33">
                  <c:v>38630</c:v>
                </c:pt>
                <c:pt idx="34">
                  <c:v>38661</c:v>
                </c:pt>
                <c:pt idx="35">
                  <c:v>38691</c:v>
                </c:pt>
                <c:pt idx="36">
                  <c:v>38722</c:v>
                </c:pt>
                <c:pt idx="37">
                  <c:v>38753</c:v>
                </c:pt>
                <c:pt idx="38">
                  <c:v>38781</c:v>
                </c:pt>
                <c:pt idx="39">
                  <c:v>38813</c:v>
                </c:pt>
                <c:pt idx="40">
                  <c:v>38843</c:v>
                </c:pt>
                <c:pt idx="41">
                  <c:v>38874</c:v>
                </c:pt>
                <c:pt idx="42">
                  <c:v>38904</c:v>
                </c:pt>
                <c:pt idx="43">
                  <c:v>38932</c:v>
                </c:pt>
                <c:pt idx="44">
                  <c:v>38966</c:v>
                </c:pt>
                <c:pt idx="45">
                  <c:v>38996</c:v>
                </c:pt>
                <c:pt idx="46">
                  <c:v>39027</c:v>
                </c:pt>
                <c:pt idx="47">
                  <c:v>39057</c:v>
                </c:pt>
                <c:pt idx="48">
                  <c:v>39089</c:v>
                </c:pt>
                <c:pt idx="49">
                  <c:v>39120</c:v>
                </c:pt>
                <c:pt idx="50">
                  <c:v>39148</c:v>
                </c:pt>
                <c:pt idx="51">
                  <c:v>39179</c:v>
                </c:pt>
                <c:pt idx="52">
                  <c:v>39209</c:v>
                </c:pt>
                <c:pt idx="53">
                  <c:v>39240</c:v>
                </c:pt>
                <c:pt idx="54">
                  <c:v>39270</c:v>
                </c:pt>
                <c:pt idx="55">
                  <c:v>39301</c:v>
                </c:pt>
                <c:pt idx="56">
                  <c:v>39332</c:v>
                </c:pt>
                <c:pt idx="57">
                  <c:v>39362</c:v>
                </c:pt>
                <c:pt idx="58">
                  <c:v>39393</c:v>
                </c:pt>
                <c:pt idx="59">
                  <c:v>39423</c:v>
                </c:pt>
                <c:pt idx="60">
                  <c:v>39455</c:v>
                </c:pt>
                <c:pt idx="61">
                  <c:v>39486</c:v>
                </c:pt>
                <c:pt idx="62">
                  <c:v>39515</c:v>
                </c:pt>
                <c:pt idx="63">
                  <c:v>39546</c:v>
                </c:pt>
                <c:pt idx="64">
                  <c:v>39576</c:v>
                </c:pt>
                <c:pt idx="65">
                  <c:v>39607</c:v>
                </c:pt>
                <c:pt idx="66">
                  <c:v>39637</c:v>
                </c:pt>
                <c:pt idx="67">
                  <c:v>39668</c:v>
                </c:pt>
                <c:pt idx="68">
                  <c:v>39699</c:v>
                </c:pt>
                <c:pt idx="69">
                  <c:v>39729</c:v>
                </c:pt>
                <c:pt idx="70">
                  <c:v>39760</c:v>
                </c:pt>
                <c:pt idx="71">
                  <c:v>39790</c:v>
                </c:pt>
                <c:pt idx="72">
                  <c:v>39822</c:v>
                </c:pt>
                <c:pt idx="73">
                  <c:v>39853</c:v>
                </c:pt>
                <c:pt idx="74">
                  <c:v>39881</c:v>
                </c:pt>
                <c:pt idx="75">
                  <c:v>39912</c:v>
                </c:pt>
                <c:pt idx="76">
                  <c:v>39942</c:v>
                </c:pt>
                <c:pt idx="77">
                  <c:v>39973</c:v>
                </c:pt>
                <c:pt idx="78">
                  <c:v>40003</c:v>
                </c:pt>
                <c:pt idx="79">
                  <c:v>40034</c:v>
                </c:pt>
                <c:pt idx="80">
                  <c:v>40065</c:v>
                </c:pt>
                <c:pt idx="81">
                  <c:v>40095</c:v>
                </c:pt>
                <c:pt idx="82">
                  <c:v>40126</c:v>
                </c:pt>
                <c:pt idx="83">
                  <c:v>40156</c:v>
                </c:pt>
                <c:pt idx="84">
                  <c:v>40188</c:v>
                </c:pt>
                <c:pt idx="85">
                  <c:v>40219</c:v>
                </c:pt>
                <c:pt idx="86">
                  <c:v>40247</c:v>
                </c:pt>
                <c:pt idx="87">
                  <c:v>40278</c:v>
                </c:pt>
                <c:pt idx="88">
                  <c:v>40308</c:v>
                </c:pt>
                <c:pt idx="89">
                  <c:v>40339</c:v>
                </c:pt>
                <c:pt idx="90">
                  <c:v>40369</c:v>
                </c:pt>
                <c:pt idx="91">
                  <c:v>40400</c:v>
                </c:pt>
                <c:pt idx="92">
                  <c:v>40431</c:v>
                </c:pt>
                <c:pt idx="93">
                  <c:v>40461</c:v>
                </c:pt>
                <c:pt idx="94">
                  <c:v>40492</c:v>
                </c:pt>
                <c:pt idx="95">
                  <c:v>40522</c:v>
                </c:pt>
                <c:pt idx="96">
                  <c:v>40554</c:v>
                </c:pt>
                <c:pt idx="97">
                  <c:v>40585</c:v>
                </c:pt>
                <c:pt idx="98">
                  <c:v>40613</c:v>
                </c:pt>
                <c:pt idx="99">
                  <c:v>40644</c:v>
                </c:pt>
                <c:pt idx="100">
                  <c:v>40674</c:v>
                </c:pt>
                <c:pt idx="101">
                  <c:v>40705</c:v>
                </c:pt>
                <c:pt idx="102">
                  <c:v>40735</c:v>
                </c:pt>
                <c:pt idx="103">
                  <c:v>40766</c:v>
                </c:pt>
                <c:pt idx="104">
                  <c:v>40797</c:v>
                </c:pt>
                <c:pt idx="105">
                  <c:v>40827</c:v>
                </c:pt>
                <c:pt idx="106">
                  <c:v>40858</c:v>
                </c:pt>
                <c:pt idx="107">
                  <c:v>40888</c:v>
                </c:pt>
                <c:pt idx="108">
                  <c:v>40920</c:v>
                </c:pt>
                <c:pt idx="109">
                  <c:v>40951</c:v>
                </c:pt>
                <c:pt idx="110">
                  <c:v>40980</c:v>
                </c:pt>
                <c:pt idx="111">
                  <c:v>41011</c:v>
                </c:pt>
                <c:pt idx="112">
                  <c:v>41041</c:v>
                </c:pt>
                <c:pt idx="113">
                  <c:v>41072</c:v>
                </c:pt>
                <c:pt idx="114">
                  <c:v>41102</c:v>
                </c:pt>
                <c:pt idx="115">
                  <c:v>41133</c:v>
                </c:pt>
                <c:pt idx="116">
                  <c:v>41164</c:v>
                </c:pt>
                <c:pt idx="117">
                  <c:v>41194</c:v>
                </c:pt>
                <c:pt idx="118">
                  <c:v>41225</c:v>
                </c:pt>
                <c:pt idx="119">
                  <c:v>41255</c:v>
                </c:pt>
                <c:pt idx="120">
                  <c:v>41287</c:v>
                </c:pt>
                <c:pt idx="121">
                  <c:v>41318</c:v>
                </c:pt>
                <c:pt idx="122">
                  <c:v>41346</c:v>
                </c:pt>
                <c:pt idx="123">
                  <c:v>41377</c:v>
                </c:pt>
                <c:pt idx="124">
                  <c:v>41407</c:v>
                </c:pt>
                <c:pt idx="125">
                  <c:v>41426</c:v>
                </c:pt>
                <c:pt idx="126">
                  <c:v>41456</c:v>
                </c:pt>
                <c:pt idx="127">
                  <c:v>41487</c:v>
                </c:pt>
                <c:pt idx="128">
                  <c:v>41518</c:v>
                </c:pt>
                <c:pt idx="129">
                  <c:v>41548</c:v>
                </c:pt>
              </c:numCache>
            </c:numRef>
          </c:cat>
          <c:val>
            <c:numRef>
              <c:f>'[AWCWEB_stats_summary_2013.xlsx]Adjusted Totals'!$F$3:$F$132</c:f>
              <c:numCache>
                <c:formatCode>#,##0</c:formatCode>
                <c:ptCount val="13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69151.362999999998</c:v>
                </c:pt>
                <c:pt idx="97">
                  <c:v>82688.99530000001</c:v>
                </c:pt>
                <c:pt idx="98">
                  <c:v>859802.87160000007</c:v>
                </c:pt>
                <c:pt idx="99">
                  <c:v>1228979.7149999999</c:v>
                </c:pt>
                <c:pt idx="100">
                  <c:v>1651295.8576</c:v>
                </c:pt>
                <c:pt idx="101">
                  <c:v>2072510.9408</c:v>
                </c:pt>
                <c:pt idx="102">
                  <c:v>2873873.0244</c:v>
                </c:pt>
                <c:pt idx="103">
                  <c:v>2364564.9244000004</c:v>
                </c:pt>
                <c:pt idx="104">
                  <c:v>1627526.3759999999</c:v>
                </c:pt>
                <c:pt idx="105">
                  <c:v>1964056.3828</c:v>
                </c:pt>
                <c:pt idx="106">
                  <c:v>2178440.4321000003</c:v>
                </c:pt>
                <c:pt idx="107">
                  <c:v>2702247.9433999998</c:v>
                </c:pt>
                <c:pt idx="108">
                  <c:v>2289103.1636000001</c:v>
                </c:pt>
                <c:pt idx="109">
                  <c:v>5183909.3068000004</c:v>
                </c:pt>
                <c:pt idx="110">
                  <c:v>2209413.0233999998</c:v>
                </c:pt>
                <c:pt idx="111">
                  <c:v>1334333.4856</c:v>
                </c:pt>
                <c:pt idx="112">
                  <c:v>1501324.102</c:v>
                </c:pt>
                <c:pt idx="113">
                  <c:v>1357228.3388999999</c:v>
                </c:pt>
                <c:pt idx="114">
                  <c:v>1937494.8687999998</c:v>
                </c:pt>
                <c:pt idx="115">
                  <c:v>2630197.79</c:v>
                </c:pt>
                <c:pt idx="116">
                  <c:v>2847334.4744000002</c:v>
                </c:pt>
                <c:pt idx="117">
                  <c:v>3109766.5754</c:v>
                </c:pt>
                <c:pt idx="118">
                  <c:v>3321475.3459999999</c:v>
                </c:pt>
                <c:pt idx="119">
                  <c:v>3705196.4182999996</c:v>
                </c:pt>
                <c:pt idx="120">
                  <c:v>3382143.6115999999</c:v>
                </c:pt>
                <c:pt idx="121">
                  <c:v>3759293.2320000003</c:v>
                </c:pt>
                <c:pt idx="122">
                  <c:v>4589401.5153999999</c:v>
                </c:pt>
                <c:pt idx="123">
                  <c:v>4238419.6447999999</c:v>
                </c:pt>
                <c:pt idx="124">
                  <c:v>3961586.4258000003</c:v>
                </c:pt>
                <c:pt idx="125">
                  <c:v>3819265.7199999997</c:v>
                </c:pt>
                <c:pt idx="126">
                  <c:v>4256837.8264999995</c:v>
                </c:pt>
                <c:pt idx="127">
                  <c:v>4584774.8969999999</c:v>
                </c:pt>
                <c:pt idx="128">
                  <c:v>4183205.9426000002</c:v>
                </c:pt>
                <c:pt idx="129">
                  <c:v>4914888.9074999997</c:v>
                </c:pt>
              </c:numCache>
            </c:numRef>
          </c:val>
        </c:ser>
        <c:ser>
          <c:idx val="16"/>
          <c:order val="3"/>
          <c:tx>
            <c:v>WEBIFFDP</c:v>
          </c:tx>
          <c:spPr>
            <a:solidFill>
              <a:schemeClr val="accent3">
                <a:lumMod val="40000"/>
                <a:lumOff val="60000"/>
              </a:schemeClr>
            </a:solidFill>
            <a:ln w="15875" cmpd="sng">
              <a:solidFill>
                <a:schemeClr val="accent3">
                  <a:lumMod val="50000"/>
                </a:schemeClr>
              </a:solidFill>
            </a:ln>
            <a:effectLst/>
          </c:spPr>
          <c:invertIfNegative val="0"/>
          <c:cat>
            <c:numRef>
              <c:f>'[AWCWEB_stats_summary_2013.xlsx]Adjusted Totals'!$A$3:$A$132</c:f>
              <c:numCache>
                <c:formatCode>[$-409]mmm\-yy;@</c:formatCode>
                <c:ptCount val="130"/>
                <c:pt idx="0">
                  <c:v>37622</c:v>
                </c:pt>
                <c:pt idx="1">
                  <c:v>37653</c:v>
                </c:pt>
                <c:pt idx="2">
                  <c:v>37681</c:v>
                </c:pt>
                <c:pt idx="3">
                  <c:v>37712</c:v>
                </c:pt>
                <c:pt idx="4">
                  <c:v>37742</c:v>
                </c:pt>
                <c:pt idx="5">
                  <c:v>37773</c:v>
                </c:pt>
                <c:pt idx="6">
                  <c:v>37803</c:v>
                </c:pt>
                <c:pt idx="7">
                  <c:v>37834</c:v>
                </c:pt>
                <c:pt idx="8">
                  <c:v>37865</c:v>
                </c:pt>
                <c:pt idx="9">
                  <c:v>37895</c:v>
                </c:pt>
                <c:pt idx="10">
                  <c:v>37926</c:v>
                </c:pt>
                <c:pt idx="11">
                  <c:v>37956</c:v>
                </c:pt>
                <c:pt idx="12">
                  <c:v>37987</c:v>
                </c:pt>
                <c:pt idx="13">
                  <c:v>38018</c:v>
                </c:pt>
                <c:pt idx="14">
                  <c:v>38047</c:v>
                </c:pt>
                <c:pt idx="15">
                  <c:v>38078</c:v>
                </c:pt>
                <c:pt idx="16">
                  <c:v>38108</c:v>
                </c:pt>
                <c:pt idx="17">
                  <c:v>38139</c:v>
                </c:pt>
                <c:pt idx="18">
                  <c:v>38169</c:v>
                </c:pt>
                <c:pt idx="19">
                  <c:v>38200</c:v>
                </c:pt>
                <c:pt idx="20">
                  <c:v>38231</c:v>
                </c:pt>
                <c:pt idx="21">
                  <c:v>38261</c:v>
                </c:pt>
                <c:pt idx="22">
                  <c:v>38292</c:v>
                </c:pt>
                <c:pt idx="23">
                  <c:v>38322</c:v>
                </c:pt>
                <c:pt idx="24">
                  <c:v>38353</c:v>
                </c:pt>
                <c:pt idx="25">
                  <c:v>38384</c:v>
                </c:pt>
                <c:pt idx="26">
                  <c:v>38412</c:v>
                </c:pt>
                <c:pt idx="27">
                  <c:v>38447</c:v>
                </c:pt>
                <c:pt idx="28">
                  <c:v>38477</c:v>
                </c:pt>
                <c:pt idx="29">
                  <c:v>38508</c:v>
                </c:pt>
                <c:pt idx="30">
                  <c:v>38538</c:v>
                </c:pt>
                <c:pt idx="31">
                  <c:v>38569</c:v>
                </c:pt>
                <c:pt idx="32">
                  <c:v>38600</c:v>
                </c:pt>
                <c:pt idx="33">
                  <c:v>38630</c:v>
                </c:pt>
                <c:pt idx="34">
                  <c:v>38661</c:v>
                </c:pt>
                <c:pt idx="35">
                  <c:v>38691</c:v>
                </c:pt>
                <c:pt idx="36">
                  <c:v>38722</c:v>
                </c:pt>
                <c:pt idx="37">
                  <c:v>38753</c:v>
                </c:pt>
                <c:pt idx="38">
                  <c:v>38781</c:v>
                </c:pt>
                <c:pt idx="39">
                  <c:v>38813</c:v>
                </c:pt>
                <c:pt idx="40">
                  <c:v>38843</c:v>
                </c:pt>
                <c:pt idx="41">
                  <c:v>38874</c:v>
                </c:pt>
                <c:pt idx="42">
                  <c:v>38904</c:v>
                </c:pt>
                <c:pt idx="43">
                  <c:v>38932</c:v>
                </c:pt>
                <c:pt idx="44">
                  <c:v>38966</c:v>
                </c:pt>
                <c:pt idx="45">
                  <c:v>38996</c:v>
                </c:pt>
                <c:pt idx="46">
                  <c:v>39027</c:v>
                </c:pt>
                <c:pt idx="47">
                  <c:v>39057</c:v>
                </c:pt>
                <c:pt idx="48">
                  <c:v>39089</c:v>
                </c:pt>
                <c:pt idx="49">
                  <c:v>39120</c:v>
                </c:pt>
                <c:pt idx="50">
                  <c:v>39148</c:v>
                </c:pt>
                <c:pt idx="51">
                  <c:v>39179</c:v>
                </c:pt>
                <c:pt idx="52">
                  <c:v>39209</c:v>
                </c:pt>
                <c:pt idx="53">
                  <c:v>39240</c:v>
                </c:pt>
                <c:pt idx="54">
                  <c:v>39270</c:v>
                </c:pt>
                <c:pt idx="55">
                  <c:v>39301</c:v>
                </c:pt>
                <c:pt idx="56">
                  <c:v>39332</c:v>
                </c:pt>
                <c:pt idx="57">
                  <c:v>39362</c:v>
                </c:pt>
                <c:pt idx="58">
                  <c:v>39393</c:v>
                </c:pt>
                <c:pt idx="59">
                  <c:v>39423</c:v>
                </c:pt>
                <c:pt idx="60">
                  <c:v>39455</c:v>
                </c:pt>
                <c:pt idx="61">
                  <c:v>39486</c:v>
                </c:pt>
                <c:pt idx="62">
                  <c:v>39515</c:v>
                </c:pt>
                <c:pt idx="63">
                  <c:v>39546</c:v>
                </c:pt>
                <c:pt idx="64">
                  <c:v>39576</c:v>
                </c:pt>
                <c:pt idx="65">
                  <c:v>39607</c:v>
                </c:pt>
                <c:pt idx="66">
                  <c:v>39637</c:v>
                </c:pt>
                <c:pt idx="67">
                  <c:v>39668</c:v>
                </c:pt>
                <c:pt idx="68">
                  <c:v>39699</c:v>
                </c:pt>
                <c:pt idx="69">
                  <c:v>39729</c:v>
                </c:pt>
                <c:pt idx="70">
                  <c:v>39760</c:v>
                </c:pt>
                <c:pt idx="71">
                  <c:v>39790</c:v>
                </c:pt>
                <c:pt idx="72">
                  <c:v>39822</c:v>
                </c:pt>
                <c:pt idx="73">
                  <c:v>39853</c:v>
                </c:pt>
                <c:pt idx="74">
                  <c:v>39881</c:v>
                </c:pt>
                <c:pt idx="75">
                  <c:v>39912</c:v>
                </c:pt>
                <c:pt idx="76">
                  <c:v>39942</c:v>
                </c:pt>
                <c:pt idx="77">
                  <c:v>39973</c:v>
                </c:pt>
                <c:pt idx="78">
                  <c:v>40003</c:v>
                </c:pt>
                <c:pt idx="79">
                  <c:v>40034</c:v>
                </c:pt>
                <c:pt idx="80">
                  <c:v>40065</c:v>
                </c:pt>
                <c:pt idx="81">
                  <c:v>40095</c:v>
                </c:pt>
                <c:pt idx="82">
                  <c:v>40126</c:v>
                </c:pt>
                <c:pt idx="83">
                  <c:v>40156</c:v>
                </c:pt>
                <c:pt idx="84">
                  <c:v>40188</c:v>
                </c:pt>
                <c:pt idx="85">
                  <c:v>40219</c:v>
                </c:pt>
                <c:pt idx="86">
                  <c:v>40247</c:v>
                </c:pt>
                <c:pt idx="87">
                  <c:v>40278</c:v>
                </c:pt>
                <c:pt idx="88">
                  <c:v>40308</c:v>
                </c:pt>
                <c:pt idx="89">
                  <c:v>40339</c:v>
                </c:pt>
                <c:pt idx="90">
                  <c:v>40369</c:v>
                </c:pt>
                <c:pt idx="91">
                  <c:v>40400</c:v>
                </c:pt>
                <c:pt idx="92">
                  <c:v>40431</c:v>
                </c:pt>
                <c:pt idx="93">
                  <c:v>40461</c:v>
                </c:pt>
                <c:pt idx="94">
                  <c:v>40492</c:v>
                </c:pt>
                <c:pt idx="95">
                  <c:v>40522</c:v>
                </c:pt>
                <c:pt idx="96">
                  <c:v>40554</c:v>
                </c:pt>
                <c:pt idx="97">
                  <c:v>40585</c:v>
                </c:pt>
                <c:pt idx="98">
                  <c:v>40613</c:v>
                </c:pt>
                <c:pt idx="99">
                  <c:v>40644</c:v>
                </c:pt>
                <c:pt idx="100">
                  <c:v>40674</c:v>
                </c:pt>
                <c:pt idx="101">
                  <c:v>40705</c:v>
                </c:pt>
                <c:pt idx="102">
                  <c:v>40735</c:v>
                </c:pt>
                <c:pt idx="103">
                  <c:v>40766</c:v>
                </c:pt>
                <c:pt idx="104">
                  <c:v>40797</c:v>
                </c:pt>
                <c:pt idx="105">
                  <c:v>40827</c:v>
                </c:pt>
                <c:pt idx="106">
                  <c:v>40858</c:v>
                </c:pt>
                <c:pt idx="107">
                  <c:v>40888</c:v>
                </c:pt>
                <c:pt idx="108">
                  <c:v>40920</c:v>
                </c:pt>
                <c:pt idx="109">
                  <c:v>40951</c:v>
                </c:pt>
                <c:pt idx="110">
                  <c:v>40980</c:v>
                </c:pt>
                <c:pt idx="111">
                  <c:v>41011</c:v>
                </c:pt>
                <c:pt idx="112">
                  <c:v>41041</c:v>
                </c:pt>
                <c:pt idx="113">
                  <c:v>41072</c:v>
                </c:pt>
                <c:pt idx="114">
                  <c:v>41102</c:v>
                </c:pt>
                <c:pt idx="115">
                  <c:v>41133</c:v>
                </c:pt>
                <c:pt idx="116">
                  <c:v>41164</c:v>
                </c:pt>
                <c:pt idx="117">
                  <c:v>41194</c:v>
                </c:pt>
                <c:pt idx="118">
                  <c:v>41225</c:v>
                </c:pt>
                <c:pt idx="119">
                  <c:v>41255</c:v>
                </c:pt>
                <c:pt idx="120">
                  <c:v>41287</c:v>
                </c:pt>
                <c:pt idx="121">
                  <c:v>41318</c:v>
                </c:pt>
                <c:pt idx="122">
                  <c:v>41346</c:v>
                </c:pt>
                <c:pt idx="123">
                  <c:v>41377</c:v>
                </c:pt>
                <c:pt idx="124">
                  <c:v>41407</c:v>
                </c:pt>
                <c:pt idx="125">
                  <c:v>41426</c:v>
                </c:pt>
                <c:pt idx="126">
                  <c:v>41456</c:v>
                </c:pt>
                <c:pt idx="127">
                  <c:v>41487</c:v>
                </c:pt>
                <c:pt idx="128">
                  <c:v>41518</c:v>
                </c:pt>
                <c:pt idx="129">
                  <c:v>41548</c:v>
                </c:pt>
              </c:numCache>
            </c:numRef>
          </c:cat>
          <c:val>
            <c:numRef>
              <c:f>'[AWCWEB_stats_summary_2013.xlsx]Adjusted Totals'!$H$3:$H$132</c:f>
              <c:numCache>
                <c:formatCode>#,##0</c:formatCode>
                <c:ptCount val="13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2725.2072000000003</c:v>
                </c:pt>
                <c:pt idx="99">
                  <c:v>1199.0046</c:v>
                </c:pt>
                <c:pt idx="100">
                  <c:v>1413.7807</c:v>
                </c:pt>
                <c:pt idx="101">
                  <c:v>12501.741599999999</c:v>
                </c:pt>
                <c:pt idx="102">
                  <c:v>24917.974200000001</c:v>
                </c:pt>
                <c:pt idx="103">
                  <c:v>25764.024600000001</c:v>
                </c:pt>
                <c:pt idx="104">
                  <c:v>23527.166999999998</c:v>
                </c:pt>
                <c:pt idx="105">
                  <c:v>23399.033600000002</c:v>
                </c:pt>
                <c:pt idx="106">
                  <c:v>50303.948400000001</c:v>
                </c:pt>
                <c:pt idx="107">
                  <c:v>17330.037199999999</c:v>
                </c:pt>
                <c:pt idx="108">
                  <c:v>19294.0664</c:v>
                </c:pt>
                <c:pt idx="109">
                  <c:v>0</c:v>
                </c:pt>
                <c:pt idx="110">
                  <c:v>11643.8104</c:v>
                </c:pt>
                <c:pt idx="111">
                  <c:v>9108.0784000000003</c:v>
                </c:pt>
                <c:pt idx="112">
                  <c:v>15971.532999999999</c:v>
                </c:pt>
                <c:pt idx="113">
                  <c:v>15126.1517</c:v>
                </c:pt>
                <c:pt idx="114">
                  <c:v>18037.190399999999</c:v>
                </c:pt>
                <c:pt idx="115">
                  <c:v>15426.380000000001</c:v>
                </c:pt>
                <c:pt idx="116">
                  <c:v>14494.349699999999</c:v>
                </c:pt>
                <c:pt idx="117">
                  <c:v>14582.727200000001</c:v>
                </c:pt>
                <c:pt idx="118">
                  <c:v>11736.662</c:v>
                </c:pt>
                <c:pt idx="119">
                  <c:v>11946.741099999999</c:v>
                </c:pt>
                <c:pt idx="120">
                  <c:v>10547.225399999999</c:v>
                </c:pt>
                <c:pt idx="121">
                  <c:v>11656.723199999999</c:v>
                </c:pt>
                <c:pt idx="122">
                  <c:v>10569.787</c:v>
                </c:pt>
                <c:pt idx="123">
                  <c:v>10532.852000000001</c:v>
                </c:pt>
                <c:pt idx="124">
                  <c:v>10458.253500000001</c:v>
                </c:pt>
                <c:pt idx="125">
                  <c:v>10668.34</c:v>
                </c:pt>
                <c:pt idx="126">
                  <c:v>10397.747499999999</c:v>
                </c:pt>
                <c:pt idx="127">
                  <c:v>8859.4683999999997</c:v>
                </c:pt>
                <c:pt idx="128">
                  <c:v>8067.8996000000006</c:v>
                </c:pt>
                <c:pt idx="129">
                  <c:v>9055.5300000000007</c:v>
                </c:pt>
              </c:numCache>
            </c:numRef>
          </c:val>
        </c:ser>
        <c:ser>
          <c:idx val="18"/>
          <c:order val="4"/>
          <c:tx>
            <c:v>Other</c:v>
          </c:tx>
          <c:spPr>
            <a:solidFill>
              <a:srgbClr val="FFFF00"/>
            </a:solidFill>
            <a:ln w="15875">
              <a:solidFill>
                <a:srgbClr val="E89B4E"/>
              </a:solidFill>
            </a:ln>
            <a:effectLst/>
          </c:spPr>
          <c:invertIfNegative val="0"/>
          <c:cat>
            <c:numRef>
              <c:f>'[AWCWEB_stats_summary_2013.xlsx]Adjusted Totals'!$A$3:$A$132</c:f>
              <c:numCache>
                <c:formatCode>[$-409]mmm\-yy;@</c:formatCode>
                <c:ptCount val="130"/>
                <c:pt idx="0">
                  <c:v>37622</c:v>
                </c:pt>
                <c:pt idx="1">
                  <c:v>37653</c:v>
                </c:pt>
                <c:pt idx="2">
                  <c:v>37681</c:v>
                </c:pt>
                <c:pt idx="3">
                  <c:v>37712</c:v>
                </c:pt>
                <c:pt idx="4">
                  <c:v>37742</c:v>
                </c:pt>
                <c:pt idx="5">
                  <c:v>37773</c:v>
                </c:pt>
                <c:pt idx="6">
                  <c:v>37803</c:v>
                </c:pt>
                <c:pt idx="7">
                  <c:v>37834</c:v>
                </c:pt>
                <c:pt idx="8">
                  <c:v>37865</c:v>
                </c:pt>
                <c:pt idx="9">
                  <c:v>37895</c:v>
                </c:pt>
                <c:pt idx="10">
                  <c:v>37926</c:v>
                </c:pt>
                <c:pt idx="11">
                  <c:v>37956</c:v>
                </c:pt>
                <c:pt idx="12">
                  <c:v>37987</c:v>
                </c:pt>
                <c:pt idx="13">
                  <c:v>38018</c:v>
                </c:pt>
                <c:pt idx="14">
                  <c:v>38047</c:v>
                </c:pt>
                <c:pt idx="15">
                  <c:v>38078</c:v>
                </c:pt>
                <c:pt idx="16">
                  <c:v>38108</c:v>
                </c:pt>
                <c:pt idx="17">
                  <c:v>38139</c:v>
                </c:pt>
                <c:pt idx="18">
                  <c:v>38169</c:v>
                </c:pt>
                <c:pt idx="19">
                  <c:v>38200</c:v>
                </c:pt>
                <c:pt idx="20">
                  <c:v>38231</c:v>
                </c:pt>
                <c:pt idx="21">
                  <c:v>38261</c:v>
                </c:pt>
                <c:pt idx="22">
                  <c:v>38292</c:v>
                </c:pt>
                <c:pt idx="23">
                  <c:v>38322</c:v>
                </c:pt>
                <c:pt idx="24">
                  <c:v>38353</c:v>
                </c:pt>
                <c:pt idx="25">
                  <c:v>38384</c:v>
                </c:pt>
                <c:pt idx="26">
                  <c:v>38412</c:v>
                </c:pt>
                <c:pt idx="27">
                  <c:v>38447</c:v>
                </c:pt>
                <c:pt idx="28">
                  <c:v>38477</c:v>
                </c:pt>
                <c:pt idx="29">
                  <c:v>38508</c:v>
                </c:pt>
                <c:pt idx="30">
                  <c:v>38538</c:v>
                </c:pt>
                <c:pt idx="31">
                  <c:v>38569</c:v>
                </c:pt>
                <c:pt idx="32">
                  <c:v>38600</c:v>
                </c:pt>
                <c:pt idx="33">
                  <c:v>38630</c:v>
                </c:pt>
                <c:pt idx="34">
                  <c:v>38661</c:v>
                </c:pt>
                <c:pt idx="35">
                  <c:v>38691</c:v>
                </c:pt>
                <c:pt idx="36">
                  <c:v>38722</c:v>
                </c:pt>
                <c:pt idx="37">
                  <c:v>38753</c:v>
                </c:pt>
                <c:pt idx="38">
                  <c:v>38781</c:v>
                </c:pt>
                <c:pt idx="39">
                  <c:v>38813</c:v>
                </c:pt>
                <c:pt idx="40">
                  <c:v>38843</c:v>
                </c:pt>
                <c:pt idx="41">
                  <c:v>38874</c:v>
                </c:pt>
                <c:pt idx="42">
                  <c:v>38904</c:v>
                </c:pt>
                <c:pt idx="43">
                  <c:v>38932</c:v>
                </c:pt>
                <c:pt idx="44">
                  <c:v>38966</c:v>
                </c:pt>
                <c:pt idx="45">
                  <c:v>38996</c:v>
                </c:pt>
                <c:pt idx="46">
                  <c:v>39027</c:v>
                </c:pt>
                <c:pt idx="47">
                  <c:v>39057</c:v>
                </c:pt>
                <c:pt idx="48">
                  <c:v>39089</c:v>
                </c:pt>
                <c:pt idx="49">
                  <c:v>39120</c:v>
                </c:pt>
                <c:pt idx="50">
                  <c:v>39148</c:v>
                </c:pt>
                <c:pt idx="51">
                  <c:v>39179</c:v>
                </c:pt>
                <c:pt idx="52">
                  <c:v>39209</c:v>
                </c:pt>
                <c:pt idx="53">
                  <c:v>39240</c:v>
                </c:pt>
                <c:pt idx="54">
                  <c:v>39270</c:v>
                </c:pt>
                <c:pt idx="55">
                  <c:v>39301</c:v>
                </c:pt>
                <c:pt idx="56">
                  <c:v>39332</c:v>
                </c:pt>
                <c:pt idx="57">
                  <c:v>39362</c:v>
                </c:pt>
                <c:pt idx="58">
                  <c:v>39393</c:v>
                </c:pt>
                <c:pt idx="59">
                  <c:v>39423</c:v>
                </c:pt>
                <c:pt idx="60">
                  <c:v>39455</c:v>
                </c:pt>
                <c:pt idx="61">
                  <c:v>39486</c:v>
                </c:pt>
                <c:pt idx="62">
                  <c:v>39515</c:v>
                </c:pt>
                <c:pt idx="63">
                  <c:v>39546</c:v>
                </c:pt>
                <c:pt idx="64">
                  <c:v>39576</c:v>
                </c:pt>
                <c:pt idx="65">
                  <c:v>39607</c:v>
                </c:pt>
                <c:pt idx="66">
                  <c:v>39637</c:v>
                </c:pt>
                <c:pt idx="67">
                  <c:v>39668</c:v>
                </c:pt>
                <c:pt idx="68">
                  <c:v>39699</c:v>
                </c:pt>
                <c:pt idx="69">
                  <c:v>39729</c:v>
                </c:pt>
                <c:pt idx="70">
                  <c:v>39760</c:v>
                </c:pt>
                <c:pt idx="71">
                  <c:v>39790</c:v>
                </c:pt>
                <c:pt idx="72">
                  <c:v>39822</c:v>
                </c:pt>
                <c:pt idx="73">
                  <c:v>39853</c:v>
                </c:pt>
                <c:pt idx="74">
                  <c:v>39881</c:v>
                </c:pt>
                <c:pt idx="75">
                  <c:v>39912</c:v>
                </c:pt>
                <c:pt idx="76">
                  <c:v>39942</c:v>
                </c:pt>
                <c:pt idx="77">
                  <c:v>39973</c:v>
                </c:pt>
                <c:pt idx="78">
                  <c:v>40003</c:v>
                </c:pt>
                <c:pt idx="79">
                  <c:v>40034</c:v>
                </c:pt>
                <c:pt idx="80">
                  <c:v>40065</c:v>
                </c:pt>
                <c:pt idx="81">
                  <c:v>40095</c:v>
                </c:pt>
                <c:pt idx="82">
                  <c:v>40126</c:v>
                </c:pt>
                <c:pt idx="83">
                  <c:v>40156</c:v>
                </c:pt>
                <c:pt idx="84">
                  <c:v>40188</c:v>
                </c:pt>
                <c:pt idx="85">
                  <c:v>40219</c:v>
                </c:pt>
                <c:pt idx="86">
                  <c:v>40247</c:v>
                </c:pt>
                <c:pt idx="87">
                  <c:v>40278</c:v>
                </c:pt>
                <c:pt idx="88">
                  <c:v>40308</c:v>
                </c:pt>
                <c:pt idx="89">
                  <c:v>40339</c:v>
                </c:pt>
                <c:pt idx="90">
                  <c:v>40369</c:v>
                </c:pt>
                <c:pt idx="91">
                  <c:v>40400</c:v>
                </c:pt>
                <c:pt idx="92">
                  <c:v>40431</c:v>
                </c:pt>
                <c:pt idx="93">
                  <c:v>40461</c:v>
                </c:pt>
                <c:pt idx="94">
                  <c:v>40492</c:v>
                </c:pt>
                <c:pt idx="95">
                  <c:v>40522</c:v>
                </c:pt>
                <c:pt idx="96">
                  <c:v>40554</c:v>
                </c:pt>
                <c:pt idx="97">
                  <c:v>40585</c:v>
                </c:pt>
                <c:pt idx="98">
                  <c:v>40613</c:v>
                </c:pt>
                <c:pt idx="99">
                  <c:v>40644</c:v>
                </c:pt>
                <c:pt idx="100">
                  <c:v>40674</c:v>
                </c:pt>
                <c:pt idx="101">
                  <c:v>40705</c:v>
                </c:pt>
                <c:pt idx="102">
                  <c:v>40735</c:v>
                </c:pt>
                <c:pt idx="103">
                  <c:v>40766</c:v>
                </c:pt>
                <c:pt idx="104">
                  <c:v>40797</c:v>
                </c:pt>
                <c:pt idx="105">
                  <c:v>40827</c:v>
                </c:pt>
                <c:pt idx="106">
                  <c:v>40858</c:v>
                </c:pt>
                <c:pt idx="107">
                  <c:v>40888</c:v>
                </c:pt>
                <c:pt idx="108">
                  <c:v>40920</c:v>
                </c:pt>
                <c:pt idx="109">
                  <c:v>40951</c:v>
                </c:pt>
                <c:pt idx="110">
                  <c:v>40980</c:v>
                </c:pt>
                <c:pt idx="111">
                  <c:v>41011</c:v>
                </c:pt>
                <c:pt idx="112">
                  <c:v>41041</c:v>
                </c:pt>
                <c:pt idx="113">
                  <c:v>41072</c:v>
                </c:pt>
                <c:pt idx="114">
                  <c:v>41102</c:v>
                </c:pt>
                <c:pt idx="115">
                  <c:v>41133</c:v>
                </c:pt>
                <c:pt idx="116">
                  <c:v>41164</c:v>
                </c:pt>
                <c:pt idx="117">
                  <c:v>41194</c:v>
                </c:pt>
                <c:pt idx="118">
                  <c:v>41225</c:v>
                </c:pt>
                <c:pt idx="119">
                  <c:v>41255</c:v>
                </c:pt>
                <c:pt idx="120">
                  <c:v>41287</c:v>
                </c:pt>
                <c:pt idx="121">
                  <c:v>41318</c:v>
                </c:pt>
                <c:pt idx="122">
                  <c:v>41346</c:v>
                </c:pt>
                <c:pt idx="123">
                  <c:v>41377</c:v>
                </c:pt>
                <c:pt idx="124">
                  <c:v>41407</c:v>
                </c:pt>
                <c:pt idx="125">
                  <c:v>41426</c:v>
                </c:pt>
                <c:pt idx="126">
                  <c:v>41456</c:v>
                </c:pt>
                <c:pt idx="127">
                  <c:v>41487</c:v>
                </c:pt>
                <c:pt idx="128">
                  <c:v>41518</c:v>
                </c:pt>
                <c:pt idx="129">
                  <c:v>41548</c:v>
                </c:pt>
              </c:numCache>
            </c:numRef>
          </c:cat>
          <c:val>
            <c:numRef>
              <c:f>'[AWCWEB_stats_summary_2013.xlsx]Adjusted Totals'!$J$3:$J$132</c:f>
              <c:numCache>
                <c:formatCode>#,##0</c:formatCode>
                <c:ptCount val="13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44538.165999999997</c:v>
                </c:pt>
                <c:pt idx="97">
                  <c:v>52866.734700000001</c:v>
                </c:pt>
                <c:pt idx="98">
                  <c:v>64042.369200000001</c:v>
                </c:pt>
                <c:pt idx="99">
                  <c:v>70741.271399999998</c:v>
                </c:pt>
                <c:pt idx="100">
                  <c:v>81999.280599999998</c:v>
                </c:pt>
                <c:pt idx="101">
                  <c:v>84734.026400000002</c:v>
                </c:pt>
                <c:pt idx="102">
                  <c:v>5537.3276000000005</c:v>
                </c:pt>
                <c:pt idx="103">
                  <c:v>8588.0081999999984</c:v>
                </c:pt>
                <c:pt idx="104">
                  <c:v>2767.902</c:v>
                </c:pt>
                <c:pt idx="105">
                  <c:v>5849.7584000000006</c:v>
                </c:pt>
                <c:pt idx="106">
                  <c:v>6986.6594999999998</c:v>
                </c:pt>
                <c:pt idx="107">
                  <c:v>4951.4391999999998</c:v>
                </c:pt>
                <c:pt idx="108">
                  <c:v>4134.4427999999998</c:v>
                </c:pt>
                <c:pt idx="109">
                  <c:v>3276.8074000000001</c:v>
                </c:pt>
                <c:pt idx="110">
                  <c:v>4366.4288999999999</c:v>
                </c:pt>
                <c:pt idx="111">
                  <c:v>5692.549</c:v>
                </c:pt>
                <c:pt idx="112">
                  <c:v>4791.4598999999998</c:v>
                </c:pt>
                <c:pt idx="113">
                  <c:v>4125.3140999999996</c:v>
                </c:pt>
                <c:pt idx="114">
                  <c:v>6012.3968000000004</c:v>
                </c:pt>
                <c:pt idx="115">
                  <c:v>4627.9139999999998</c:v>
                </c:pt>
                <c:pt idx="116">
                  <c:v>9662.8997999999992</c:v>
                </c:pt>
                <c:pt idx="117">
                  <c:v>12759.8863</c:v>
                </c:pt>
                <c:pt idx="118">
                  <c:v>11736.662</c:v>
                </c:pt>
                <c:pt idx="119">
                  <c:v>10240.0638</c:v>
                </c:pt>
                <c:pt idx="120">
                  <c:v>8789.3544999999995</c:v>
                </c:pt>
                <c:pt idx="121">
                  <c:v>9713.9359999999997</c:v>
                </c:pt>
                <c:pt idx="122">
                  <c:v>8455.8296000000009</c:v>
                </c:pt>
                <c:pt idx="123">
                  <c:v>4213.1408000000001</c:v>
                </c:pt>
                <c:pt idx="124">
                  <c:v>8366.6028000000006</c:v>
                </c:pt>
                <c:pt idx="125">
                  <c:v>4267.3360000000002</c:v>
                </c:pt>
                <c:pt idx="126">
                  <c:v>8318.1980000000003</c:v>
                </c:pt>
                <c:pt idx="127">
                  <c:v>4429.7341999999999</c:v>
                </c:pt>
                <c:pt idx="128">
                  <c:v>4033.9498000000003</c:v>
                </c:pt>
                <c:pt idx="129">
                  <c:v>4527.7650000000003</c:v>
                </c:pt>
              </c:numCache>
            </c:numRef>
          </c:val>
        </c:ser>
        <c:ser>
          <c:idx val="0"/>
          <c:order val="5"/>
          <c:tx>
            <c:v>DataServer</c:v>
          </c:tx>
          <c:spPr>
            <a:ln w="12700">
              <a:solidFill>
                <a:srgbClr val="002060"/>
              </a:solidFill>
            </a:ln>
          </c:spPr>
          <c:invertIfNegative val="0"/>
          <c:cat>
            <c:numRef>
              <c:f>'[AWCWEB_stats_summary_2013.xlsx]Adjusted Totals'!$A$3:$A$132</c:f>
              <c:numCache>
                <c:formatCode>[$-409]mmm\-yy;@</c:formatCode>
                <c:ptCount val="130"/>
                <c:pt idx="0">
                  <c:v>37622</c:v>
                </c:pt>
                <c:pt idx="1">
                  <c:v>37653</c:v>
                </c:pt>
                <c:pt idx="2">
                  <c:v>37681</c:v>
                </c:pt>
                <c:pt idx="3">
                  <c:v>37712</c:v>
                </c:pt>
                <c:pt idx="4">
                  <c:v>37742</c:v>
                </c:pt>
                <c:pt idx="5">
                  <c:v>37773</c:v>
                </c:pt>
                <c:pt idx="6">
                  <c:v>37803</c:v>
                </c:pt>
                <c:pt idx="7">
                  <c:v>37834</c:v>
                </c:pt>
                <c:pt idx="8">
                  <c:v>37865</c:v>
                </c:pt>
                <c:pt idx="9">
                  <c:v>37895</c:v>
                </c:pt>
                <c:pt idx="10">
                  <c:v>37926</c:v>
                </c:pt>
                <c:pt idx="11">
                  <c:v>37956</c:v>
                </c:pt>
                <c:pt idx="12">
                  <c:v>37987</c:v>
                </c:pt>
                <c:pt idx="13">
                  <c:v>38018</c:v>
                </c:pt>
                <c:pt idx="14">
                  <c:v>38047</c:v>
                </c:pt>
                <c:pt idx="15">
                  <c:v>38078</c:v>
                </c:pt>
                <c:pt idx="16">
                  <c:v>38108</c:v>
                </c:pt>
                <c:pt idx="17">
                  <c:v>38139</c:v>
                </c:pt>
                <c:pt idx="18">
                  <c:v>38169</c:v>
                </c:pt>
                <c:pt idx="19">
                  <c:v>38200</c:v>
                </c:pt>
                <c:pt idx="20">
                  <c:v>38231</c:v>
                </c:pt>
                <c:pt idx="21">
                  <c:v>38261</c:v>
                </c:pt>
                <c:pt idx="22">
                  <c:v>38292</c:v>
                </c:pt>
                <c:pt idx="23">
                  <c:v>38322</c:v>
                </c:pt>
                <c:pt idx="24">
                  <c:v>38353</c:v>
                </c:pt>
                <c:pt idx="25">
                  <c:v>38384</c:v>
                </c:pt>
                <c:pt idx="26">
                  <c:v>38412</c:v>
                </c:pt>
                <c:pt idx="27">
                  <c:v>38447</c:v>
                </c:pt>
                <c:pt idx="28">
                  <c:v>38477</c:v>
                </c:pt>
                <c:pt idx="29">
                  <c:v>38508</c:v>
                </c:pt>
                <c:pt idx="30">
                  <c:v>38538</c:v>
                </c:pt>
                <c:pt idx="31">
                  <c:v>38569</c:v>
                </c:pt>
                <c:pt idx="32">
                  <c:v>38600</c:v>
                </c:pt>
                <c:pt idx="33">
                  <c:v>38630</c:v>
                </c:pt>
                <c:pt idx="34">
                  <c:v>38661</c:v>
                </c:pt>
                <c:pt idx="35">
                  <c:v>38691</c:v>
                </c:pt>
                <c:pt idx="36">
                  <c:v>38722</c:v>
                </c:pt>
                <c:pt idx="37">
                  <c:v>38753</c:v>
                </c:pt>
                <c:pt idx="38">
                  <c:v>38781</c:v>
                </c:pt>
                <c:pt idx="39">
                  <c:v>38813</c:v>
                </c:pt>
                <c:pt idx="40">
                  <c:v>38843</c:v>
                </c:pt>
                <c:pt idx="41">
                  <c:v>38874</c:v>
                </c:pt>
                <c:pt idx="42">
                  <c:v>38904</c:v>
                </c:pt>
                <c:pt idx="43">
                  <c:v>38932</c:v>
                </c:pt>
                <c:pt idx="44">
                  <c:v>38966</c:v>
                </c:pt>
                <c:pt idx="45">
                  <c:v>38996</c:v>
                </c:pt>
                <c:pt idx="46">
                  <c:v>39027</c:v>
                </c:pt>
                <c:pt idx="47">
                  <c:v>39057</c:v>
                </c:pt>
                <c:pt idx="48">
                  <c:v>39089</c:v>
                </c:pt>
                <c:pt idx="49">
                  <c:v>39120</c:v>
                </c:pt>
                <c:pt idx="50">
                  <c:v>39148</c:v>
                </c:pt>
                <c:pt idx="51">
                  <c:v>39179</c:v>
                </c:pt>
                <c:pt idx="52">
                  <c:v>39209</c:v>
                </c:pt>
                <c:pt idx="53">
                  <c:v>39240</c:v>
                </c:pt>
                <c:pt idx="54">
                  <c:v>39270</c:v>
                </c:pt>
                <c:pt idx="55">
                  <c:v>39301</c:v>
                </c:pt>
                <c:pt idx="56">
                  <c:v>39332</c:v>
                </c:pt>
                <c:pt idx="57">
                  <c:v>39362</c:v>
                </c:pt>
                <c:pt idx="58">
                  <c:v>39393</c:v>
                </c:pt>
                <c:pt idx="59">
                  <c:v>39423</c:v>
                </c:pt>
                <c:pt idx="60">
                  <c:v>39455</c:v>
                </c:pt>
                <c:pt idx="61">
                  <c:v>39486</c:v>
                </c:pt>
                <c:pt idx="62">
                  <c:v>39515</c:v>
                </c:pt>
                <c:pt idx="63">
                  <c:v>39546</c:v>
                </c:pt>
                <c:pt idx="64">
                  <c:v>39576</c:v>
                </c:pt>
                <c:pt idx="65">
                  <c:v>39607</c:v>
                </c:pt>
                <c:pt idx="66">
                  <c:v>39637</c:v>
                </c:pt>
                <c:pt idx="67">
                  <c:v>39668</c:v>
                </c:pt>
                <c:pt idx="68">
                  <c:v>39699</c:v>
                </c:pt>
                <c:pt idx="69">
                  <c:v>39729</c:v>
                </c:pt>
                <c:pt idx="70">
                  <c:v>39760</c:v>
                </c:pt>
                <c:pt idx="71">
                  <c:v>39790</c:v>
                </c:pt>
                <c:pt idx="72">
                  <c:v>39822</c:v>
                </c:pt>
                <c:pt idx="73">
                  <c:v>39853</c:v>
                </c:pt>
                <c:pt idx="74">
                  <c:v>39881</c:v>
                </c:pt>
                <c:pt idx="75">
                  <c:v>39912</c:v>
                </c:pt>
                <c:pt idx="76">
                  <c:v>39942</c:v>
                </c:pt>
                <c:pt idx="77">
                  <c:v>39973</c:v>
                </c:pt>
                <c:pt idx="78">
                  <c:v>40003</c:v>
                </c:pt>
                <c:pt idx="79">
                  <c:v>40034</c:v>
                </c:pt>
                <c:pt idx="80">
                  <c:v>40065</c:v>
                </c:pt>
                <c:pt idx="81">
                  <c:v>40095</c:v>
                </c:pt>
                <c:pt idx="82">
                  <c:v>40126</c:v>
                </c:pt>
                <c:pt idx="83">
                  <c:v>40156</c:v>
                </c:pt>
                <c:pt idx="84">
                  <c:v>40188</c:v>
                </c:pt>
                <c:pt idx="85">
                  <c:v>40219</c:v>
                </c:pt>
                <c:pt idx="86">
                  <c:v>40247</c:v>
                </c:pt>
                <c:pt idx="87">
                  <c:v>40278</c:v>
                </c:pt>
                <c:pt idx="88">
                  <c:v>40308</c:v>
                </c:pt>
                <c:pt idx="89">
                  <c:v>40339</c:v>
                </c:pt>
                <c:pt idx="90">
                  <c:v>40369</c:v>
                </c:pt>
                <c:pt idx="91">
                  <c:v>40400</c:v>
                </c:pt>
                <c:pt idx="92">
                  <c:v>40431</c:v>
                </c:pt>
                <c:pt idx="93">
                  <c:v>40461</c:v>
                </c:pt>
                <c:pt idx="94">
                  <c:v>40492</c:v>
                </c:pt>
                <c:pt idx="95">
                  <c:v>40522</c:v>
                </c:pt>
                <c:pt idx="96">
                  <c:v>40554</c:v>
                </c:pt>
                <c:pt idx="97">
                  <c:v>40585</c:v>
                </c:pt>
                <c:pt idx="98">
                  <c:v>40613</c:v>
                </c:pt>
                <c:pt idx="99">
                  <c:v>40644</c:v>
                </c:pt>
                <c:pt idx="100">
                  <c:v>40674</c:v>
                </c:pt>
                <c:pt idx="101">
                  <c:v>40705</c:v>
                </c:pt>
                <c:pt idx="102">
                  <c:v>40735</c:v>
                </c:pt>
                <c:pt idx="103">
                  <c:v>40766</c:v>
                </c:pt>
                <c:pt idx="104">
                  <c:v>40797</c:v>
                </c:pt>
                <c:pt idx="105">
                  <c:v>40827</c:v>
                </c:pt>
                <c:pt idx="106">
                  <c:v>40858</c:v>
                </c:pt>
                <c:pt idx="107">
                  <c:v>40888</c:v>
                </c:pt>
                <c:pt idx="108">
                  <c:v>40920</c:v>
                </c:pt>
                <c:pt idx="109">
                  <c:v>40951</c:v>
                </c:pt>
                <c:pt idx="110">
                  <c:v>40980</c:v>
                </c:pt>
                <c:pt idx="111">
                  <c:v>41011</c:v>
                </c:pt>
                <c:pt idx="112">
                  <c:v>41041</c:v>
                </c:pt>
                <c:pt idx="113">
                  <c:v>41072</c:v>
                </c:pt>
                <c:pt idx="114">
                  <c:v>41102</c:v>
                </c:pt>
                <c:pt idx="115">
                  <c:v>41133</c:v>
                </c:pt>
                <c:pt idx="116">
                  <c:v>41164</c:v>
                </c:pt>
                <c:pt idx="117">
                  <c:v>41194</c:v>
                </c:pt>
                <c:pt idx="118">
                  <c:v>41225</c:v>
                </c:pt>
                <c:pt idx="119">
                  <c:v>41255</c:v>
                </c:pt>
                <c:pt idx="120">
                  <c:v>41287</c:v>
                </c:pt>
                <c:pt idx="121">
                  <c:v>41318</c:v>
                </c:pt>
                <c:pt idx="122">
                  <c:v>41346</c:v>
                </c:pt>
                <c:pt idx="123">
                  <c:v>41377</c:v>
                </c:pt>
                <c:pt idx="124">
                  <c:v>41407</c:v>
                </c:pt>
                <c:pt idx="125">
                  <c:v>41426</c:v>
                </c:pt>
                <c:pt idx="126">
                  <c:v>41456</c:v>
                </c:pt>
                <c:pt idx="127">
                  <c:v>41487</c:v>
                </c:pt>
                <c:pt idx="128">
                  <c:v>41518</c:v>
                </c:pt>
                <c:pt idx="129">
                  <c:v>41548</c:v>
                </c:pt>
              </c:numCache>
            </c:numRef>
          </c:cat>
          <c:val>
            <c:numRef>
              <c:f>'[AWCWEB_stats_summary_2013.xlsx]Adjusted Totals'!$L$3:$L$132</c:f>
              <c:numCache>
                <c:formatCode>#,##0</c:formatCode>
                <c:ptCount val="13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8268.8855999999996</c:v>
                </c:pt>
                <c:pt idx="109">
                  <c:v>9830.4221999999991</c:v>
                </c:pt>
                <c:pt idx="110">
                  <c:v>7277.3815000000004</c:v>
                </c:pt>
                <c:pt idx="111">
                  <c:v>9108.0784000000003</c:v>
                </c:pt>
                <c:pt idx="112">
                  <c:v>60691.825400000002</c:v>
                </c:pt>
                <c:pt idx="113">
                  <c:v>55004.188000000002</c:v>
                </c:pt>
                <c:pt idx="114">
                  <c:v>48099.174400000004</c:v>
                </c:pt>
                <c:pt idx="115">
                  <c:v>52449.691999999995</c:v>
                </c:pt>
                <c:pt idx="116">
                  <c:v>138501.5638</c:v>
                </c:pt>
                <c:pt idx="117">
                  <c:v>1059070.5629</c:v>
                </c:pt>
                <c:pt idx="118">
                  <c:v>1239056.1739999999</c:v>
                </c:pt>
                <c:pt idx="119">
                  <c:v>1370461.8718999999</c:v>
                </c:pt>
                <c:pt idx="120">
                  <c:v>1522316.1994</c:v>
                </c:pt>
                <c:pt idx="121">
                  <c:v>2067125.5807999999</c:v>
                </c:pt>
                <c:pt idx="122">
                  <c:v>2245022.7588</c:v>
                </c:pt>
                <c:pt idx="123">
                  <c:v>2464687.3680000002</c:v>
                </c:pt>
                <c:pt idx="124">
                  <c:v>2317548.9756</c:v>
                </c:pt>
                <c:pt idx="125">
                  <c:v>2938060.8359999997</c:v>
                </c:pt>
                <c:pt idx="126">
                  <c:v>3770223.2434999999</c:v>
                </c:pt>
                <c:pt idx="127">
                  <c:v>4037702.7232999997</c:v>
                </c:pt>
                <c:pt idx="128">
                  <c:v>3029496.2998000002</c:v>
                </c:pt>
                <c:pt idx="129">
                  <c:v>3357337.7474999996</c:v>
                </c:pt>
              </c:numCache>
            </c:numRef>
          </c:val>
        </c:ser>
        <c:ser>
          <c:idx val="3"/>
          <c:order val="6"/>
          <c:tx>
            <c:v>NEW</c:v>
          </c:tx>
          <c:spPr>
            <a:solidFill>
              <a:srgbClr val="FFC000"/>
            </a:solidFill>
            <a:ln>
              <a:solidFill>
                <a:srgbClr val="C00000"/>
              </a:solidFill>
            </a:ln>
          </c:spPr>
          <c:invertIfNegative val="0"/>
          <c:cat>
            <c:numRef>
              <c:f>'[AWCWEB_stats_summary_2013.xlsx]Adjusted Totals'!$A$3:$A$132</c:f>
              <c:numCache>
                <c:formatCode>[$-409]mmm\-yy;@</c:formatCode>
                <c:ptCount val="130"/>
                <c:pt idx="0">
                  <c:v>37622</c:v>
                </c:pt>
                <c:pt idx="1">
                  <c:v>37653</c:v>
                </c:pt>
                <c:pt idx="2">
                  <c:v>37681</c:v>
                </c:pt>
                <c:pt idx="3">
                  <c:v>37712</c:v>
                </c:pt>
                <c:pt idx="4">
                  <c:v>37742</c:v>
                </c:pt>
                <c:pt idx="5">
                  <c:v>37773</c:v>
                </c:pt>
                <c:pt idx="6">
                  <c:v>37803</c:v>
                </c:pt>
                <c:pt idx="7">
                  <c:v>37834</c:v>
                </c:pt>
                <c:pt idx="8">
                  <c:v>37865</c:v>
                </c:pt>
                <c:pt idx="9">
                  <c:v>37895</c:v>
                </c:pt>
                <c:pt idx="10">
                  <c:v>37926</c:v>
                </c:pt>
                <c:pt idx="11">
                  <c:v>37956</c:v>
                </c:pt>
                <c:pt idx="12">
                  <c:v>37987</c:v>
                </c:pt>
                <c:pt idx="13">
                  <c:v>38018</c:v>
                </c:pt>
                <c:pt idx="14">
                  <c:v>38047</c:v>
                </c:pt>
                <c:pt idx="15">
                  <c:v>38078</c:v>
                </c:pt>
                <c:pt idx="16">
                  <c:v>38108</c:v>
                </c:pt>
                <c:pt idx="17">
                  <c:v>38139</c:v>
                </c:pt>
                <c:pt idx="18">
                  <c:v>38169</c:v>
                </c:pt>
                <c:pt idx="19">
                  <c:v>38200</c:v>
                </c:pt>
                <c:pt idx="20">
                  <c:v>38231</c:v>
                </c:pt>
                <c:pt idx="21">
                  <c:v>38261</c:v>
                </c:pt>
                <c:pt idx="22">
                  <c:v>38292</c:v>
                </c:pt>
                <c:pt idx="23">
                  <c:v>38322</c:v>
                </c:pt>
                <c:pt idx="24">
                  <c:v>38353</c:v>
                </c:pt>
                <c:pt idx="25">
                  <c:v>38384</c:v>
                </c:pt>
                <c:pt idx="26">
                  <c:v>38412</c:v>
                </c:pt>
                <c:pt idx="27">
                  <c:v>38447</c:v>
                </c:pt>
                <c:pt idx="28">
                  <c:v>38477</c:v>
                </c:pt>
                <c:pt idx="29">
                  <c:v>38508</c:v>
                </c:pt>
                <c:pt idx="30">
                  <c:v>38538</c:v>
                </c:pt>
                <c:pt idx="31">
                  <c:v>38569</c:v>
                </c:pt>
                <c:pt idx="32">
                  <c:v>38600</c:v>
                </c:pt>
                <c:pt idx="33">
                  <c:v>38630</c:v>
                </c:pt>
                <c:pt idx="34">
                  <c:v>38661</c:v>
                </c:pt>
                <c:pt idx="35">
                  <c:v>38691</c:v>
                </c:pt>
                <c:pt idx="36">
                  <c:v>38722</c:v>
                </c:pt>
                <c:pt idx="37">
                  <c:v>38753</c:v>
                </c:pt>
                <c:pt idx="38">
                  <c:v>38781</c:v>
                </c:pt>
                <c:pt idx="39">
                  <c:v>38813</c:v>
                </c:pt>
                <c:pt idx="40">
                  <c:v>38843</c:v>
                </c:pt>
                <c:pt idx="41">
                  <c:v>38874</c:v>
                </c:pt>
                <c:pt idx="42">
                  <c:v>38904</c:v>
                </c:pt>
                <c:pt idx="43">
                  <c:v>38932</c:v>
                </c:pt>
                <c:pt idx="44">
                  <c:v>38966</c:v>
                </c:pt>
                <c:pt idx="45">
                  <c:v>38996</c:v>
                </c:pt>
                <c:pt idx="46">
                  <c:v>39027</c:v>
                </c:pt>
                <c:pt idx="47">
                  <c:v>39057</c:v>
                </c:pt>
                <c:pt idx="48">
                  <c:v>39089</c:v>
                </c:pt>
                <c:pt idx="49">
                  <c:v>39120</c:v>
                </c:pt>
                <c:pt idx="50">
                  <c:v>39148</c:v>
                </c:pt>
                <c:pt idx="51">
                  <c:v>39179</c:v>
                </c:pt>
                <c:pt idx="52">
                  <c:v>39209</c:v>
                </c:pt>
                <c:pt idx="53">
                  <c:v>39240</c:v>
                </c:pt>
                <c:pt idx="54">
                  <c:v>39270</c:v>
                </c:pt>
                <c:pt idx="55">
                  <c:v>39301</c:v>
                </c:pt>
                <c:pt idx="56">
                  <c:v>39332</c:v>
                </c:pt>
                <c:pt idx="57">
                  <c:v>39362</c:v>
                </c:pt>
                <c:pt idx="58">
                  <c:v>39393</c:v>
                </c:pt>
                <c:pt idx="59">
                  <c:v>39423</c:v>
                </c:pt>
                <c:pt idx="60">
                  <c:v>39455</c:v>
                </c:pt>
                <c:pt idx="61">
                  <c:v>39486</c:v>
                </c:pt>
                <c:pt idx="62">
                  <c:v>39515</c:v>
                </c:pt>
                <c:pt idx="63">
                  <c:v>39546</c:v>
                </c:pt>
                <c:pt idx="64">
                  <c:v>39576</c:v>
                </c:pt>
                <c:pt idx="65">
                  <c:v>39607</c:v>
                </c:pt>
                <c:pt idx="66">
                  <c:v>39637</c:v>
                </c:pt>
                <c:pt idx="67">
                  <c:v>39668</c:v>
                </c:pt>
                <c:pt idx="68">
                  <c:v>39699</c:v>
                </c:pt>
                <c:pt idx="69">
                  <c:v>39729</c:v>
                </c:pt>
                <c:pt idx="70">
                  <c:v>39760</c:v>
                </c:pt>
                <c:pt idx="71">
                  <c:v>39790</c:v>
                </c:pt>
                <c:pt idx="72">
                  <c:v>39822</c:v>
                </c:pt>
                <c:pt idx="73">
                  <c:v>39853</c:v>
                </c:pt>
                <c:pt idx="74">
                  <c:v>39881</c:v>
                </c:pt>
                <c:pt idx="75">
                  <c:v>39912</c:v>
                </c:pt>
                <c:pt idx="76">
                  <c:v>39942</c:v>
                </c:pt>
                <c:pt idx="77">
                  <c:v>39973</c:v>
                </c:pt>
                <c:pt idx="78">
                  <c:v>40003</c:v>
                </c:pt>
                <c:pt idx="79">
                  <c:v>40034</c:v>
                </c:pt>
                <c:pt idx="80">
                  <c:v>40065</c:v>
                </c:pt>
                <c:pt idx="81">
                  <c:v>40095</c:v>
                </c:pt>
                <c:pt idx="82">
                  <c:v>40126</c:v>
                </c:pt>
                <c:pt idx="83">
                  <c:v>40156</c:v>
                </c:pt>
                <c:pt idx="84">
                  <c:v>40188</c:v>
                </c:pt>
                <c:pt idx="85">
                  <c:v>40219</c:v>
                </c:pt>
                <c:pt idx="86">
                  <c:v>40247</c:v>
                </c:pt>
                <c:pt idx="87">
                  <c:v>40278</c:v>
                </c:pt>
                <c:pt idx="88">
                  <c:v>40308</c:v>
                </c:pt>
                <c:pt idx="89">
                  <c:v>40339</c:v>
                </c:pt>
                <c:pt idx="90">
                  <c:v>40369</c:v>
                </c:pt>
                <c:pt idx="91">
                  <c:v>40400</c:v>
                </c:pt>
                <c:pt idx="92">
                  <c:v>40431</c:v>
                </c:pt>
                <c:pt idx="93">
                  <c:v>40461</c:v>
                </c:pt>
                <c:pt idx="94">
                  <c:v>40492</c:v>
                </c:pt>
                <c:pt idx="95">
                  <c:v>40522</c:v>
                </c:pt>
                <c:pt idx="96">
                  <c:v>40554</c:v>
                </c:pt>
                <c:pt idx="97">
                  <c:v>40585</c:v>
                </c:pt>
                <c:pt idx="98">
                  <c:v>40613</c:v>
                </c:pt>
                <c:pt idx="99">
                  <c:v>40644</c:v>
                </c:pt>
                <c:pt idx="100">
                  <c:v>40674</c:v>
                </c:pt>
                <c:pt idx="101">
                  <c:v>40705</c:v>
                </c:pt>
                <c:pt idx="102">
                  <c:v>40735</c:v>
                </c:pt>
                <c:pt idx="103">
                  <c:v>40766</c:v>
                </c:pt>
                <c:pt idx="104">
                  <c:v>40797</c:v>
                </c:pt>
                <c:pt idx="105">
                  <c:v>40827</c:v>
                </c:pt>
                <c:pt idx="106">
                  <c:v>40858</c:v>
                </c:pt>
                <c:pt idx="107">
                  <c:v>40888</c:v>
                </c:pt>
                <c:pt idx="108">
                  <c:v>40920</c:v>
                </c:pt>
                <c:pt idx="109">
                  <c:v>40951</c:v>
                </c:pt>
                <c:pt idx="110">
                  <c:v>40980</c:v>
                </c:pt>
                <c:pt idx="111">
                  <c:v>41011</c:v>
                </c:pt>
                <c:pt idx="112">
                  <c:v>41041</c:v>
                </c:pt>
                <c:pt idx="113">
                  <c:v>41072</c:v>
                </c:pt>
                <c:pt idx="114">
                  <c:v>41102</c:v>
                </c:pt>
                <c:pt idx="115">
                  <c:v>41133</c:v>
                </c:pt>
                <c:pt idx="116">
                  <c:v>41164</c:v>
                </c:pt>
                <c:pt idx="117">
                  <c:v>41194</c:v>
                </c:pt>
                <c:pt idx="118">
                  <c:v>41225</c:v>
                </c:pt>
                <c:pt idx="119">
                  <c:v>41255</c:v>
                </c:pt>
                <c:pt idx="120">
                  <c:v>41287</c:v>
                </c:pt>
                <c:pt idx="121">
                  <c:v>41318</c:v>
                </c:pt>
                <c:pt idx="122">
                  <c:v>41346</c:v>
                </c:pt>
                <c:pt idx="123">
                  <c:v>41377</c:v>
                </c:pt>
                <c:pt idx="124">
                  <c:v>41407</c:v>
                </c:pt>
                <c:pt idx="125">
                  <c:v>41426</c:v>
                </c:pt>
                <c:pt idx="126">
                  <c:v>41456</c:v>
                </c:pt>
                <c:pt idx="127">
                  <c:v>41487</c:v>
                </c:pt>
                <c:pt idx="128">
                  <c:v>41518</c:v>
                </c:pt>
                <c:pt idx="129">
                  <c:v>41548</c:v>
                </c:pt>
              </c:numCache>
            </c:numRef>
          </c:cat>
          <c:val>
            <c:numRef>
              <c:f>'[AWCWEB_stats_summary_2013.xlsx]Adjusted Totals'!$N$3:$N$132</c:f>
              <c:numCache>
                <c:formatCode>#,##0</c:formatCode>
                <c:ptCount val="13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86027.535000000003</c:v>
                </c:pt>
              </c:numCache>
            </c:numRef>
          </c:val>
        </c:ser>
        <c:dLbls>
          <c:showLegendKey val="0"/>
          <c:showVal val="0"/>
          <c:showCatName val="0"/>
          <c:showSerName val="0"/>
          <c:showPercent val="0"/>
          <c:showBubbleSize val="0"/>
        </c:dLbls>
        <c:gapWidth val="10"/>
        <c:overlap val="100"/>
        <c:axId val="155039232"/>
        <c:axId val="155041152"/>
      </c:barChart>
      <c:lineChart>
        <c:grouping val="stacked"/>
        <c:varyColors val="0"/>
        <c:ser>
          <c:idx val="2"/>
          <c:order val="7"/>
          <c:tx>
            <c:v>Gigabytes</c:v>
          </c:tx>
          <c:spPr>
            <a:ln w="12700">
              <a:solidFill>
                <a:srgbClr val="C00000"/>
              </a:solidFill>
            </a:ln>
          </c:spPr>
          <c:marker>
            <c:symbol val="diamond"/>
            <c:size val="6"/>
            <c:spPr>
              <a:solidFill>
                <a:srgbClr val="C00000"/>
              </a:solidFill>
              <a:ln w="12700">
                <a:solidFill>
                  <a:schemeClr val="tx1"/>
                </a:solidFill>
              </a:ln>
            </c:spPr>
          </c:marker>
          <c:dPt>
            <c:idx val="85"/>
            <c:marker>
              <c:symbol val="none"/>
            </c:marker>
            <c:bubble3D val="0"/>
            <c:spPr>
              <a:ln w="12700">
                <a:noFill/>
              </a:ln>
            </c:spPr>
          </c:dPt>
          <c:dPt>
            <c:idx val="86"/>
            <c:bubble3D val="0"/>
            <c:spPr>
              <a:ln w="12700">
                <a:noFill/>
              </a:ln>
            </c:spPr>
          </c:dPt>
          <c:dPt>
            <c:idx val="94"/>
            <c:marker>
              <c:symbol val="none"/>
            </c:marker>
            <c:bubble3D val="0"/>
            <c:spPr>
              <a:ln w="12700">
                <a:noFill/>
              </a:ln>
            </c:spPr>
          </c:dPt>
          <c:dPt>
            <c:idx val="95"/>
            <c:bubble3D val="0"/>
            <c:spPr>
              <a:ln w="12700">
                <a:noFill/>
              </a:ln>
            </c:spPr>
          </c:dPt>
          <c:cat>
            <c:numRef>
              <c:f>'[AWCWEB_stats_summary_2013.xlsx]Adjusted Totals'!$A$3:$A$131</c:f>
              <c:numCache>
                <c:formatCode>[$-409]mmm\-yy;@</c:formatCode>
                <c:ptCount val="129"/>
                <c:pt idx="0">
                  <c:v>37622</c:v>
                </c:pt>
                <c:pt idx="1">
                  <c:v>37653</c:v>
                </c:pt>
                <c:pt idx="2">
                  <c:v>37681</c:v>
                </c:pt>
                <c:pt idx="3">
                  <c:v>37712</c:v>
                </c:pt>
                <c:pt idx="4">
                  <c:v>37742</c:v>
                </c:pt>
                <c:pt idx="5">
                  <c:v>37773</c:v>
                </c:pt>
                <c:pt idx="6">
                  <c:v>37803</c:v>
                </c:pt>
                <c:pt idx="7">
                  <c:v>37834</c:v>
                </c:pt>
                <c:pt idx="8">
                  <c:v>37865</c:v>
                </c:pt>
                <c:pt idx="9">
                  <c:v>37895</c:v>
                </c:pt>
                <c:pt idx="10">
                  <c:v>37926</c:v>
                </c:pt>
                <c:pt idx="11">
                  <c:v>37956</c:v>
                </c:pt>
                <c:pt idx="12">
                  <c:v>37987</c:v>
                </c:pt>
                <c:pt idx="13">
                  <c:v>38018</c:v>
                </c:pt>
                <c:pt idx="14">
                  <c:v>38047</c:v>
                </c:pt>
                <c:pt idx="15">
                  <c:v>38078</c:v>
                </c:pt>
                <c:pt idx="16">
                  <c:v>38108</c:v>
                </c:pt>
                <c:pt idx="17">
                  <c:v>38139</c:v>
                </c:pt>
                <c:pt idx="18">
                  <c:v>38169</c:v>
                </c:pt>
                <c:pt idx="19">
                  <c:v>38200</c:v>
                </c:pt>
                <c:pt idx="20">
                  <c:v>38231</c:v>
                </c:pt>
                <c:pt idx="21">
                  <c:v>38261</c:v>
                </c:pt>
                <c:pt idx="22">
                  <c:v>38292</c:v>
                </c:pt>
                <c:pt idx="23">
                  <c:v>38322</c:v>
                </c:pt>
                <c:pt idx="24">
                  <c:v>38353</c:v>
                </c:pt>
                <c:pt idx="25">
                  <c:v>38384</c:v>
                </c:pt>
                <c:pt idx="26">
                  <c:v>38412</c:v>
                </c:pt>
                <c:pt idx="27">
                  <c:v>38447</c:v>
                </c:pt>
                <c:pt idx="28">
                  <c:v>38477</c:v>
                </c:pt>
                <c:pt idx="29">
                  <c:v>38508</c:v>
                </c:pt>
                <c:pt idx="30">
                  <c:v>38538</c:v>
                </c:pt>
                <c:pt idx="31">
                  <c:v>38569</c:v>
                </c:pt>
                <c:pt idx="32">
                  <c:v>38600</c:v>
                </c:pt>
                <c:pt idx="33">
                  <c:v>38630</c:v>
                </c:pt>
                <c:pt idx="34">
                  <c:v>38661</c:v>
                </c:pt>
                <c:pt idx="35">
                  <c:v>38691</c:v>
                </c:pt>
                <c:pt idx="36">
                  <c:v>38722</c:v>
                </c:pt>
                <c:pt idx="37">
                  <c:v>38753</c:v>
                </c:pt>
                <c:pt idx="38">
                  <c:v>38781</c:v>
                </c:pt>
                <c:pt idx="39">
                  <c:v>38813</c:v>
                </c:pt>
                <c:pt idx="40">
                  <c:v>38843</c:v>
                </c:pt>
                <c:pt idx="41">
                  <c:v>38874</c:v>
                </c:pt>
                <c:pt idx="42">
                  <c:v>38904</c:v>
                </c:pt>
                <c:pt idx="43">
                  <c:v>38932</c:v>
                </c:pt>
                <c:pt idx="44">
                  <c:v>38966</c:v>
                </c:pt>
                <c:pt idx="45">
                  <c:v>38996</c:v>
                </c:pt>
                <c:pt idx="46">
                  <c:v>39027</c:v>
                </c:pt>
                <c:pt idx="47">
                  <c:v>39057</c:v>
                </c:pt>
                <c:pt idx="48">
                  <c:v>39089</c:v>
                </c:pt>
                <c:pt idx="49">
                  <c:v>39120</c:v>
                </c:pt>
                <c:pt idx="50">
                  <c:v>39148</c:v>
                </c:pt>
                <c:pt idx="51">
                  <c:v>39179</c:v>
                </c:pt>
                <c:pt idx="52">
                  <c:v>39209</c:v>
                </c:pt>
                <c:pt idx="53">
                  <c:v>39240</c:v>
                </c:pt>
                <c:pt idx="54">
                  <c:v>39270</c:v>
                </c:pt>
                <c:pt idx="55">
                  <c:v>39301</c:v>
                </c:pt>
                <c:pt idx="56">
                  <c:v>39332</c:v>
                </c:pt>
                <c:pt idx="57">
                  <c:v>39362</c:v>
                </c:pt>
                <c:pt idx="58">
                  <c:v>39393</c:v>
                </c:pt>
                <c:pt idx="59">
                  <c:v>39423</c:v>
                </c:pt>
                <c:pt idx="60">
                  <c:v>39455</c:v>
                </c:pt>
                <c:pt idx="61">
                  <c:v>39486</c:v>
                </c:pt>
                <c:pt idx="62">
                  <c:v>39515</c:v>
                </c:pt>
                <c:pt idx="63">
                  <c:v>39546</c:v>
                </c:pt>
                <c:pt idx="64">
                  <c:v>39576</c:v>
                </c:pt>
                <c:pt idx="65">
                  <c:v>39607</c:v>
                </c:pt>
                <c:pt idx="66">
                  <c:v>39637</c:v>
                </c:pt>
                <c:pt idx="67">
                  <c:v>39668</c:v>
                </c:pt>
                <c:pt idx="68">
                  <c:v>39699</c:v>
                </c:pt>
                <c:pt idx="69">
                  <c:v>39729</c:v>
                </c:pt>
                <c:pt idx="70">
                  <c:v>39760</c:v>
                </c:pt>
                <c:pt idx="71">
                  <c:v>39790</c:v>
                </c:pt>
                <c:pt idx="72">
                  <c:v>39822</c:v>
                </c:pt>
                <c:pt idx="73">
                  <c:v>39853</c:v>
                </c:pt>
                <c:pt idx="74">
                  <c:v>39881</c:v>
                </c:pt>
                <c:pt idx="75">
                  <c:v>39912</c:v>
                </c:pt>
                <c:pt idx="76">
                  <c:v>39942</c:v>
                </c:pt>
                <c:pt idx="77">
                  <c:v>39973</c:v>
                </c:pt>
                <c:pt idx="78">
                  <c:v>40003</c:v>
                </c:pt>
                <c:pt idx="79">
                  <c:v>40034</c:v>
                </c:pt>
                <c:pt idx="80">
                  <c:v>40065</c:v>
                </c:pt>
                <c:pt idx="81">
                  <c:v>40095</c:v>
                </c:pt>
                <c:pt idx="82">
                  <c:v>40126</c:v>
                </c:pt>
                <c:pt idx="83">
                  <c:v>40156</c:v>
                </c:pt>
                <c:pt idx="84">
                  <c:v>40188</c:v>
                </c:pt>
                <c:pt idx="85">
                  <c:v>40219</c:v>
                </c:pt>
                <c:pt idx="86">
                  <c:v>40247</c:v>
                </c:pt>
                <c:pt idx="87">
                  <c:v>40278</c:v>
                </c:pt>
                <c:pt idx="88">
                  <c:v>40308</c:v>
                </c:pt>
                <c:pt idx="89">
                  <c:v>40339</c:v>
                </c:pt>
                <c:pt idx="90">
                  <c:v>40369</c:v>
                </c:pt>
                <c:pt idx="91">
                  <c:v>40400</c:v>
                </c:pt>
                <c:pt idx="92">
                  <c:v>40431</c:v>
                </c:pt>
                <c:pt idx="93">
                  <c:v>40461</c:v>
                </c:pt>
                <c:pt idx="94">
                  <c:v>40492</c:v>
                </c:pt>
                <c:pt idx="95">
                  <c:v>40522</c:v>
                </c:pt>
                <c:pt idx="96">
                  <c:v>40554</c:v>
                </c:pt>
                <c:pt idx="97">
                  <c:v>40585</c:v>
                </c:pt>
                <c:pt idx="98">
                  <c:v>40613</c:v>
                </c:pt>
                <c:pt idx="99">
                  <c:v>40644</c:v>
                </c:pt>
                <c:pt idx="100">
                  <c:v>40674</c:v>
                </c:pt>
                <c:pt idx="101">
                  <c:v>40705</c:v>
                </c:pt>
                <c:pt idx="102">
                  <c:v>40735</c:v>
                </c:pt>
                <c:pt idx="103">
                  <c:v>40766</c:v>
                </c:pt>
                <c:pt idx="104">
                  <c:v>40797</c:v>
                </c:pt>
                <c:pt idx="105">
                  <c:v>40827</c:v>
                </c:pt>
                <c:pt idx="106">
                  <c:v>40858</c:v>
                </c:pt>
                <c:pt idx="107">
                  <c:v>40888</c:v>
                </c:pt>
                <c:pt idx="108">
                  <c:v>40920</c:v>
                </c:pt>
                <c:pt idx="109">
                  <c:v>40951</c:v>
                </c:pt>
                <c:pt idx="110">
                  <c:v>40980</c:v>
                </c:pt>
                <c:pt idx="111">
                  <c:v>41011</c:v>
                </c:pt>
                <c:pt idx="112">
                  <c:v>41041</c:v>
                </c:pt>
                <c:pt idx="113">
                  <c:v>41072</c:v>
                </c:pt>
                <c:pt idx="114">
                  <c:v>41102</c:v>
                </c:pt>
                <c:pt idx="115">
                  <c:v>41133</c:v>
                </c:pt>
                <c:pt idx="116">
                  <c:v>41164</c:v>
                </c:pt>
                <c:pt idx="117">
                  <c:v>41194</c:v>
                </c:pt>
                <c:pt idx="118">
                  <c:v>41225</c:v>
                </c:pt>
                <c:pt idx="119">
                  <c:v>41255</c:v>
                </c:pt>
                <c:pt idx="120">
                  <c:v>41287</c:v>
                </c:pt>
                <c:pt idx="121">
                  <c:v>41318</c:v>
                </c:pt>
                <c:pt idx="122">
                  <c:v>41346</c:v>
                </c:pt>
                <c:pt idx="123">
                  <c:v>41377</c:v>
                </c:pt>
                <c:pt idx="124">
                  <c:v>41407</c:v>
                </c:pt>
                <c:pt idx="125">
                  <c:v>41426</c:v>
                </c:pt>
                <c:pt idx="126">
                  <c:v>41456</c:v>
                </c:pt>
                <c:pt idx="127">
                  <c:v>41487</c:v>
                </c:pt>
                <c:pt idx="128">
                  <c:v>41518</c:v>
                </c:pt>
              </c:numCache>
            </c:numRef>
          </c:cat>
          <c:val>
            <c:numRef>
              <c:f>'[AWCWEB_stats_summary_2013.xlsx]AWCWEB Daily Totals'!$E$3:$E$132</c:f>
              <c:numCache>
                <c:formatCode>#,##0</c:formatCode>
                <c:ptCount val="130"/>
                <c:pt idx="0">
                  <c:v>11048193.161290323</c:v>
                </c:pt>
                <c:pt idx="1">
                  <c:v>12857014.5</c:v>
                </c:pt>
                <c:pt idx="2">
                  <c:v>13272245.129032258</c:v>
                </c:pt>
                <c:pt idx="3">
                  <c:v>14116036.640000001</c:v>
                </c:pt>
                <c:pt idx="4">
                  <c:v>17269750.692307692</c:v>
                </c:pt>
                <c:pt idx="5">
                  <c:v>17324536.958333332</c:v>
                </c:pt>
                <c:pt idx="6">
                  <c:v>14454850.827586208</c:v>
                </c:pt>
                <c:pt idx="7">
                  <c:v>13005936.133333333</c:v>
                </c:pt>
                <c:pt idx="8">
                  <c:v>15359691.793103449</c:v>
                </c:pt>
                <c:pt idx="9">
                  <c:v>16860429.199999999</c:v>
                </c:pt>
                <c:pt idx="10">
                  <c:v>18678658.566666666</c:v>
                </c:pt>
                <c:pt idx="11">
                  <c:v>18530973.290322579</c:v>
                </c:pt>
                <c:pt idx="12">
                  <c:v>19418584.032258064</c:v>
                </c:pt>
                <c:pt idx="13">
                  <c:v>22106402.55172414</c:v>
                </c:pt>
                <c:pt idx="14">
                  <c:v>25612449.774193548</c:v>
                </c:pt>
                <c:pt idx="15">
                  <c:v>26789554.800000001</c:v>
                </c:pt>
                <c:pt idx="16">
                  <c:v>29136693.387096774</c:v>
                </c:pt>
                <c:pt idx="17">
                  <c:v>30363587.206896551</c:v>
                </c:pt>
                <c:pt idx="18">
                  <c:v>32661249.322580647</c:v>
                </c:pt>
                <c:pt idx="19">
                  <c:v>34860116.25</c:v>
                </c:pt>
                <c:pt idx="20">
                  <c:v>36205667.166666664</c:v>
                </c:pt>
                <c:pt idx="21">
                  <c:v>35282708.193548389</c:v>
                </c:pt>
                <c:pt idx="22">
                  <c:v>34568520.5</c:v>
                </c:pt>
                <c:pt idx="23">
                  <c:v>36792984.258064516</c:v>
                </c:pt>
                <c:pt idx="24">
                  <c:v>45298054.5</c:v>
                </c:pt>
                <c:pt idx="25">
                  <c:v>47791625.678571425</c:v>
                </c:pt>
                <c:pt idx="26">
                  <c:v>50026473.580645159</c:v>
                </c:pt>
                <c:pt idx="27">
                  <c:v>45764941.366666667</c:v>
                </c:pt>
                <c:pt idx="28">
                  <c:v>47656734.129032262</c:v>
                </c:pt>
                <c:pt idx="29">
                  <c:v>56408244.666666664</c:v>
                </c:pt>
                <c:pt idx="30">
                  <c:v>57084514.612903222</c:v>
                </c:pt>
                <c:pt idx="31">
                  <c:v>60041155.294117644</c:v>
                </c:pt>
                <c:pt idx="32">
                  <c:v>59799733.5</c:v>
                </c:pt>
                <c:pt idx="33">
                  <c:v>59557368.645161293</c:v>
                </c:pt>
                <c:pt idx="34">
                  <c:v>58145504.200000003</c:v>
                </c:pt>
                <c:pt idx="35">
                  <c:v>59190585.354838707</c:v>
                </c:pt>
                <c:pt idx="36">
                  <c:v>62433099.161290325</c:v>
                </c:pt>
                <c:pt idx="37">
                  <c:v>64979011.214285716</c:v>
                </c:pt>
                <c:pt idx="38">
                  <c:v>85301770.193548381</c:v>
                </c:pt>
                <c:pt idx="39">
                  <c:v>81587773.400000006</c:v>
                </c:pt>
                <c:pt idx="40">
                  <c:v>105299773.5483871</c:v>
                </c:pt>
                <c:pt idx="41">
                  <c:v>101773223.69999999</c:v>
                </c:pt>
                <c:pt idx="42">
                  <c:v>101787250.64516129</c:v>
                </c:pt>
                <c:pt idx="43">
                  <c:v>103775822.29032257</c:v>
                </c:pt>
                <c:pt idx="44">
                  <c:v>100856353.93333334</c:v>
                </c:pt>
                <c:pt idx="45">
                  <c:v>109141876.12903225</c:v>
                </c:pt>
                <c:pt idx="46">
                  <c:v>109327890.09999999</c:v>
                </c:pt>
                <c:pt idx="47">
                  <c:v>102410647.5483871</c:v>
                </c:pt>
                <c:pt idx="48">
                  <c:v>116995346.41935483</c:v>
                </c:pt>
                <c:pt idx="49">
                  <c:v>122525517.67857143</c:v>
                </c:pt>
                <c:pt idx="50">
                  <c:v>125748374.35483871</c:v>
                </c:pt>
                <c:pt idx="51">
                  <c:v>120499422.13333334</c:v>
                </c:pt>
                <c:pt idx="52">
                  <c:v>121418830</c:v>
                </c:pt>
                <c:pt idx="53">
                  <c:v>123662724</c:v>
                </c:pt>
                <c:pt idx="54">
                  <c:v>131330712</c:v>
                </c:pt>
                <c:pt idx="55">
                  <c:v>128842144</c:v>
                </c:pt>
                <c:pt idx="56">
                  <c:v>116705576</c:v>
                </c:pt>
                <c:pt idx="57">
                  <c:v>128002589</c:v>
                </c:pt>
                <c:pt idx="58">
                  <c:v>120715016</c:v>
                </c:pt>
                <c:pt idx="59">
                  <c:v>111751169</c:v>
                </c:pt>
                <c:pt idx="60">
                  <c:v>143113086</c:v>
                </c:pt>
                <c:pt idx="61">
                  <c:v>145436544</c:v>
                </c:pt>
                <c:pt idx="62">
                  <c:v>140709809</c:v>
                </c:pt>
                <c:pt idx="63">
                  <c:v>143335277</c:v>
                </c:pt>
                <c:pt idx="64">
                  <c:v>140439177</c:v>
                </c:pt>
                <c:pt idx="65">
                  <c:v>142186347</c:v>
                </c:pt>
                <c:pt idx="66">
                  <c:v>138416241</c:v>
                </c:pt>
                <c:pt idx="67">
                  <c:v>142871827</c:v>
                </c:pt>
                <c:pt idx="68">
                  <c:v>139417605</c:v>
                </c:pt>
                <c:pt idx="69">
                  <c:v>119143065</c:v>
                </c:pt>
                <c:pt idx="70">
                  <c:v>134694134</c:v>
                </c:pt>
                <c:pt idx="71">
                  <c:v>142604625</c:v>
                </c:pt>
                <c:pt idx="72">
                  <c:v>130170367</c:v>
                </c:pt>
                <c:pt idx="73">
                  <c:v>135428267</c:v>
                </c:pt>
                <c:pt idx="74">
                  <c:v>144858871</c:v>
                </c:pt>
                <c:pt idx="75">
                  <c:v>134480180</c:v>
                </c:pt>
                <c:pt idx="76">
                  <c:v>141322352</c:v>
                </c:pt>
                <c:pt idx="77">
                  <c:v>138514485</c:v>
                </c:pt>
                <c:pt idx="78">
                  <c:v>141285254</c:v>
                </c:pt>
                <c:pt idx="79">
                  <c:v>136197908</c:v>
                </c:pt>
                <c:pt idx="80">
                  <c:v>130071393</c:v>
                </c:pt>
                <c:pt idx="81">
                  <c:v>136538625</c:v>
                </c:pt>
                <c:pt idx="82">
                  <c:v>126446168</c:v>
                </c:pt>
                <c:pt idx="83">
                  <c:v>149729092</c:v>
                </c:pt>
                <c:pt idx="84">
                  <c:v>144117712</c:v>
                </c:pt>
                <c:pt idx="86">
                  <c:v>137187515</c:v>
                </c:pt>
                <c:pt idx="87">
                  <c:v>137629345</c:v>
                </c:pt>
                <c:pt idx="88">
                  <c:v>131880524</c:v>
                </c:pt>
                <c:pt idx="89">
                  <c:v>149165354</c:v>
                </c:pt>
                <c:pt idx="90">
                  <c:v>144940159</c:v>
                </c:pt>
                <c:pt idx="91">
                  <c:v>129681504</c:v>
                </c:pt>
                <c:pt idx="92">
                  <c:v>124971881</c:v>
                </c:pt>
                <c:pt idx="93">
                  <c:v>117201177</c:v>
                </c:pt>
                <c:pt idx="95">
                  <c:v>128922490</c:v>
                </c:pt>
                <c:pt idx="96">
                  <c:v>130940814</c:v>
                </c:pt>
                <c:pt idx="97">
                  <c:v>152971228</c:v>
                </c:pt>
                <c:pt idx="98">
                  <c:v>166045994</c:v>
                </c:pt>
                <c:pt idx="99">
                  <c:v>155735689</c:v>
                </c:pt>
                <c:pt idx="100">
                  <c:v>185046556</c:v>
                </c:pt>
                <c:pt idx="101">
                  <c:v>204159574</c:v>
                </c:pt>
                <c:pt idx="102">
                  <c:v>222642294</c:v>
                </c:pt>
                <c:pt idx="103">
                  <c:v>221307260</c:v>
                </c:pt>
                <c:pt idx="104">
                  <c:v>157495084</c:v>
                </c:pt>
                <c:pt idx="105">
                  <c:v>157244521</c:v>
                </c:pt>
                <c:pt idx="106">
                  <c:v>165306450</c:v>
                </c:pt>
                <c:pt idx="107">
                  <c:v>169376158</c:v>
                </c:pt>
                <c:pt idx="108">
                  <c:v>187359205</c:v>
                </c:pt>
                <c:pt idx="109">
                  <c:v>205470953</c:v>
                </c:pt>
                <c:pt idx="110">
                  <c:v>198218476</c:v>
                </c:pt>
                <c:pt idx="111">
                  <c:v>180896106</c:v>
                </c:pt>
                <c:pt idx="112">
                  <c:v>262157133</c:v>
                </c:pt>
                <c:pt idx="113">
                  <c:v>233074412</c:v>
                </c:pt>
                <c:pt idx="114">
                  <c:v>233937852</c:v>
                </c:pt>
                <c:pt idx="115">
                  <c:v>231448319</c:v>
                </c:pt>
                <c:pt idx="116">
                  <c:v>241528586</c:v>
                </c:pt>
                <c:pt idx="117">
                  <c:v>276309059</c:v>
                </c:pt>
                <c:pt idx="118">
                  <c:v>274022605</c:v>
                </c:pt>
                <c:pt idx="119">
                  <c:v>309833516</c:v>
                </c:pt>
                <c:pt idx="120">
                  <c:v>318877179</c:v>
                </c:pt>
                <c:pt idx="121">
                  <c:v>324424137</c:v>
                </c:pt>
                <c:pt idx="122">
                  <c:v>334304115</c:v>
                </c:pt>
                <c:pt idx="123">
                  <c:v>343525145</c:v>
                </c:pt>
                <c:pt idx="124">
                  <c:v>346401701</c:v>
                </c:pt>
                <c:pt idx="125">
                  <c:v>322175611</c:v>
                </c:pt>
                <c:pt idx="126">
                  <c:v>322600920</c:v>
                </c:pt>
                <c:pt idx="127">
                  <c:v>325002491</c:v>
                </c:pt>
                <c:pt idx="128">
                  <c:v>310709932</c:v>
                </c:pt>
                <c:pt idx="129">
                  <c:v>335686808</c:v>
                </c:pt>
              </c:numCache>
            </c:numRef>
          </c:val>
          <c:smooth val="0"/>
        </c:ser>
        <c:dLbls>
          <c:showLegendKey val="0"/>
          <c:showVal val="0"/>
          <c:showCatName val="0"/>
          <c:showSerName val="0"/>
          <c:showPercent val="0"/>
          <c:showBubbleSize val="0"/>
        </c:dLbls>
        <c:marker val="1"/>
        <c:smooth val="0"/>
        <c:axId val="155254784"/>
        <c:axId val="155223936"/>
      </c:lineChart>
      <c:dateAx>
        <c:axId val="155039232"/>
        <c:scaling>
          <c:orientation val="minMax"/>
        </c:scaling>
        <c:delete val="0"/>
        <c:axPos val="b"/>
        <c:title>
          <c:layout/>
          <c:overlay val="0"/>
        </c:title>
        <c:numFmt formatCode="mmm\-yy" sourceLinked="0"/>
        <c:majorTickMark val="out"/>
        <c:minorTickMark val="none"/>
        <c:tickLblPos val="nextTo"/>
        <c:spPr>
          <a:ln w="3175">
            <a:solidFill>
              <a:srgbClr val="000000"/>
            </a:solidFill>
            <a:prstDash val="solid"/>
          </a:ln>
        </c:spPr>
        <c:txPr>
          <a:bodyPr rot="-5400000" vert="horz"/>
          <a:lstStyle/>
          <a:p>
            <a:pPr>
              <a:defRPr sz="1000" b="0" i="0" u="none" strike="noStrike" baseline="0">
                <a:solidFill>
                  <a:srgbClr val="0000FF"/>
                </a:solidFill>
                <a:latin typeface="Arial Rounded MT Bold" pitchFamily="34" charset="0"/>
                <a:ea typeface="Arial"/>
                <a:cs typeface="Arial"/>
              </a:defRPr>
            </a:pPr>
            <a:endParaRPr lang="en-US"/>
          </a:p>
        </c:txPr>
        <c:crossAx val="155041152"/>
        <c:crosses val="autoZero"/>
        <c:auto val="1"/>
        <c:lblOffset val="100"/>
        <c:baseTimeUnit val="months"/>
        <c:minorUnit val="1"/>
        <c:minorTimeUnit val="months"/>
      </c:dateAx>
      <c:valAx>
        <c:axId val="155041152"/>
        <c:scaling>
          <c:orientation val="minMax"/>
          <c:max val="23000000"/>
          <c:min val="0"/>
        </c:scaling>
        <c:delete val="0"/>
        <c:axPos val="l"/>
        <c:majorGridlines>
          <c:spPr>
            <a:ln w="3175">
              <a:solidFill>
                <a:srgbClr val="000000"/>
              </a:solidFill>
              <a:prstDash val="solid"/>
            </a:ln>
          </c:spPr>
        </c:majorGridlines>
        <c:title>
          <c:tx>
            <c:rich>
              <a:bodyPr/>
              <a:lstStyle/>
              <a:p>
                <a:pPr>
                  <a:defRPr>
                    <a:solidFill>
                      <a:schemeClr val="accent1"/>
                    </a:solidFill>
                  </a:defRPr>
                </a:pPr>
                <a:r>
                  <a:rPr lang="en-US" b="1">
                    <a:solidFill>
                      <a:srgbClr val="0000FF"/>
                    </a:solidFill>
                  </a:rPr>
                  <a:t>Hits/Day (Millions</a:t>
                </a:r>
                <a:r>
                  <a:rPr lang="en-US" b="1">
                    <a:solidFill>
                      <a:schemeClr val="accent1"/>
                    </a:solidFill>
                  </a:rPr>
                  <a:t>)</a:t>
                </a:r>
              </a:p>
            </c:rich>
          </c:tx>
          <c:layout>
            <c:manualLayout>
              <c:xMode val="edge"/>
              <c:yMode val="edge"/>
              <c:x val="2.214955074932683E-2"/>
              <c:y val="0.4395826688219594"/>
            </c:manualLayout>
          </c:layout>
          <c:overlay val="0"/>
        </c:title>
        <c:numFmt formatCode="#,##0" sourceLinked="1"/>
        <c:majorTickMark val="out"/>
        <c:minorTickMark val="none"/>
        <c:tickLblPos val="nextTo"/>
        <c:spPr>
          <a:ln w="3175">
            <a:solidFill>
              <a:srgbClr val="000000"/>
            </a:solidFill>
            <a:prstDash val="solid"/>
          </a:ln>
        </c:spPr>
        <c:txPr>
          <a:bodyPr rot="0" vert="horz"/>
          <a:lstStyle/>
          <a:p>
            <a:pPr>
              <a:defRPr sz="1000" b="1" i="0" u="none" strike="noStrike" baseline="0">
                <a:solidFill>
                  <a:srgbClr val="0000FF"/>
                </a:solidFill>
                <a:latin typeface="Arial"/>
                <a:ea typeface="Arial"/>
                <a:cs typeface="Arial"/>
              </a:defRPr>
            </a:pPr>
            <a:endParaRPr lang="en-US"/>
          </a:p>
        </c:txPr>
        <c:crossAx val="155039232"/>
        <c:crosses val="autoZero"/>
        <c:crossBetween val="between"/>
        <c:dispUnits>
          <c:builtInUnit val="millions"/>
        </c:dispUnits>
      </c:valAx>
      <c:valAx>
        <c:axId val="155223936"/>
        <c:scaling>
          <c:orientation val="minMax"/>
          <c:max val="350000000"/>
          <c:min val="0"/>
        </c:scaling>
        <c:delete val="0"/>
        <c:axPos val="r"/>
        <c:numFmt formatCode="#,##0" sourceLinked="1"/>
        <c:majorTickMark val="out"/>
        <c:minorTickMark val="none"/>
        <c:tickLblPos val="nextTo"/>
        <c:spPr>
          <a:ln w="12700">
            <a:solidFill>
              <a:srgbClr val="C00000"/>
            </a:solidFill>
          </a:ln>
        </c:spPr>
        <c:txPr>
          <a:bodyPr/>
          <a:lstStyle/>
          <a:p>
            <a:pPr>
              <a:defRPr baseline="0">
                <a:solidFill>
                  <a:srgbClr val="C00000"/>
                </a:solidFill>
              </a:defRPr>
            </a:pPr>
            <a:endParaRPr lang="en-US"/>
          </a:p>
        </c:txPr>
        <c:crossAx val="155254784"/>
        <c:crosses val="max"/>
        <c:crossBetween val="between"/>
        <c:dispUnits>
          <c:builtInUnit val="millions"/>
        </c:dispUnits>
      </c:valAx>
      <c:dateAx>
        <c:axId val="155254784"/>
        <c:scaling>
          <c:orientation val="minMax"/>
        </c:scaling>
        <c:delete val="1"/>
        <c:axPos val="b"/>
        <c:numFmt formatCode="[$-409]mmm\-yy;@" sourceLinked="1"/>
        <c:majorTickMark val="out"/>
        <c:minorTickMark val="none"/>
        <c:tickLblPos val="none"/>
        <c:crossAx val="155223936"/>
        <c:crosses val="autoZero"/>
        <c:auto val="1"/>
        <c:lblOffset val="100"/>
        <c:baseTimeUnit val="days"/>
      </c:dateAx>
      <c:spPr>
        <a:solidFill>
          <a:srgbClr val="FFFFFF"/>
        </a:solidFill>
        <a:ln w="3175">
          <a:solidFill>
            <a:srgbClr val="000000"/>
          </a:solidFill>
          <a:prstDash val="solid"/>
        </a:ln>
      </c:spPr>
    </c:plotArea>
    <c:legend>
      <c:legendPos val="r"/>
      <c:layout>
        <c:manualLayout>
          <c:xMode val="edge"/>
          <c:yMode val="edge"/>
          <c:x val="0.13466518682944961"/>
          <c:y val="0.30777596519848055"/>
          <c:w val="0.11490440484350972"/>
          <c:h val="0.28231105504739223"/>
        </c:manualLayout>
      </c:layout>
      <c:overlay val="0"/>
      <c:spPr>
        <a:solidFill>
          <a:srgbClr val="FFFFFF"/>
        </a:solidFill>
        <a:ln w="3175">
          <a:solidFill>
            <a:srgbClr val="000000"/>
          </a:solidFill>
          <a:prstDash val="solid"/>
        </a:ln>
      </c:spPr>
      <c:txPr>
        <a:bodyPr/>
        <a:lstStyle/>
        <a:p>
          <a:pPr>
            <a:defRPr sz="920" b="0" i="0" u="none" strike="noStrike" baseline="0">
              <a:solidFill>
                <a:srgbClr val="0000FF"/>
              </a:solidFill>
              <a:latin typeface="Arial"/>
              <a:ea typeface="Arial"/>
              <a:cs typeface="Arial"/>
            </a:defRPr>
          </a:pPr>
          <a:endParaRPr lang="en-US"/>
        </a:p>
      </c:txPr>
    </c:legend>
    <c:plotVisOnly val="1"/>
    <c:dispBlanksAs val="zero"/>
    <c:showDLblsOverMax val="0"/>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2">
    <c:autoUpdate val="0"/>
  </c:externalData>
  <c:userShapes r:id="rId3"/>
</c:chartSpace>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diagrams/_rels/data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image" Target="../media/image7.png"/><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diagrams/_rels/data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 Id="rId4" Type="http://schemas.openxmlformats.org/officeDocument/2006/relationships/image" Target="../media/image2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12.pn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diagrams/_rels/drawing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16.png"/><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diagrams/_rels/drawing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 Id="rId4" Type="http://schemas.openxmlformats.org/officeDocument/2006/relationships/image" Target="../media/image28.png"/></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58800A-53FC-4605-9365-89EEB843EE22}" type="doc">
      <dgm:prSet loTypeId="urn:microsoft.com/office/officeart/2005/8/layout/default" loCatId="list" qsTypeId="urn:microsoft.com/office/officeart/2005/8/quickstyle/3d2" qsCatId="3D" csTypeId="urn:microsoft.com/office/officeart/2005/8/colors/accent2_3" csCatId="accent2" phldr="1"/>
      <dgm:spPr/>
      <dgm:t>
        <a:bodyPr/>
        <a:lstStyle/>
        <a:p>
          <a:endParaRPr lang="en-US"/>
        </a:p>
      </dgm:t>
    </dgm:pt>
    <dgm:pt modelId="{3865345E-EBF3-43D6-A087-27DEFA853920}">
      <dgm:prSet/>
      <dgm:spPr>
        <a:blipFill rotWithShape="0">
          <a:blip xmlns:r="http://schemas.openxmlformats.org/officeDocument/2006/relationships" r:embed="rId1"/>
          <a:stretch>
            <a:fillRect/>
          </a:stretch>
        </a:blipFill>
      </dgm:spPr>
      <dgm:t>
        <a:bodyPr/>
        <a:lstStyle/>
        <a:p>
          <a:pPr rtl="0"/>
          <a:r>
            <a:rPr lang="en-US" b="1" dirty="0" err="1" smtClean="0">
              <a:ln>
                <a:solidFill>
                  <a:srgbClr val="FF0000"/>
                </a:solidFill>
              </a:ln>
              <a:effectLst>
                <a:glow rad="139700">
                  <a:schemeClr val="accent5">
                    <a:satMod val="175000"/>
                    <a:alpha val="40000"/>
                  </a:schemeClr>
                </a:glow>
                <a:outerShdw blurRad="38100" dist="38100" dir="2700000" algn="tl">
                  <a:srgbClr val="000000">
                    <a:alpha val="43137"/>
                  </a:srgbClr>
                </a:outerShdw>
              </a:effectLst>
            </a:rPr>
            <a:t>Lgt</a:t>
          </a:r>
          <a:r>
            <a:rPr lang="en-US" b="1" dirty="0" smtClean="0">
              <a:ln>
                <a:solidFill>
                  <a:srgbClr val="FF0000"/>
                </a:solidFill>
              </a:ln>
              <a:effectLst>
                <a:glow rad="139700">
                  <a:schemeClr val="accent5">
                    <a:satMod val="175000"/>
                    <a:alpha val="40000"/>
                  </a:schemeClr>
                </a:glow>
                <a:outerShdw blurRad="38100" dist="38100" dir="2700000" algn="tl">
                  <a:srgbClr val="000000">
                    <a:alpha val="43137"/>
                  </a:srgbClr>
                </a:outerShdw>
              </a:effectLst>
            </a:rPr>
            <a:t>/Mod Turbulence</a:t>
          </a:r>
          <a:endParaRPr lang="en-US" b="1" dirty="0">
            <a:ln>
              <a:solidFill>
                <a:srgbClr val="FF0000"/>
              </a:solidFill>
            </a:ln>
            <a:effectLst>
              <a:glow rad="139700">
                <a:schemeClr val="accent5">
                  <a:satMod val="175000"/>
                  <a:alpha val="40000"/>
                </a:schemeClr>
              </a:glow>
              <a:outerShdw blurRad="38100" dist="38100" dir="2700000" algn="tl">
                <a:srgbClr val="000000">
                  <a:alpha val="43137"/>
                </a:srgbClr>
              </a:outerShdw>
            </a:effectLst>
          </a:endParaRPr>
        </a:p>
      </dgm:t>
    </dgm:pt>
    <dgm:pt modelId="{4B33D085-BA05-40BD-B602-AFD8B3EA9E50}" type="parTrans" cxnId="{8B9985C7-5C13-4B5F-813B-9EFC68C90A46}">
      <dgm:prSet/>
      <dgm:spPr/>
      <dgm:t>
        <a:bodyPr/>
        <a:lstStyle/>
        <a:p>
          <a:endParaRPr lang="en-US" b="1">
            <a:ln>
              <a:solidFill>
                <a:srgbClr val="FF0000"/>
              </a:solidFill>
            </a:ln>
            <a:effectLst>
              <a:glow rad="139700">
                <a:schemeClr val="accent4">
                  <a:satMod val="175000"/>
                  <a:alpha val="40000"/>
                </a:schemeClr>
              </a:glow>
              <a:outerShdw blurRad="38100" dist="38100" dir="2700000" algn="tl">
                <a:srgbClr val="000000">
                  <a:alpha val="43137"/>
                </a:srgbClr>
              </a:outerShdw>
            </a:effectLst>
          </a:endParaRPr>
        </a:p>
      </dgm:t>
    </dgm:pt>
    <dgm:pt modelId="{7227D472-205A-4633-8638-4EAEA28111D1}" type="sibTrans" cxnId="{8B9985C7-5C13-4B5F-813B-9EFC68C90A46}">
      <dgm:prSet/>
      <dgm:spPr/>
      <dgm:t>
        <a:bodyPr/>
        <a:lstStyle/>
        <a:p>
          <a:endParaRPr lang="en-US" b="1">
            <a:ln>
              <a:solidFill>
                <a:srgbClr val="FF0000"/>
              </a:solidFill>
            </a:ln>
            <a:effectLst>
              <a:glow rad="139700">
                <a:schemeClr val="accent4">
                  <a:satMod val="175000"/>
                  <a:alpha val="40000"/>
                </a:schemeClr>
              </a:glow>
              <a:outerShdw blurRad="38100" dist="38100" dir="2700000" algn="tl">
                <a:srgbClr val="000000">
                  <a:alpha val="43137"/>
                </a:srgbClr>
              </a:outerShdw>
            </a:effectLst>
          </a:endParaRPr>
        </a:p>
      </dgm:t>
    </dgm:pt>
    <dgm:pt modelId="{05C86DEB-5E85-42BE-8A92-275BD7A06F9C}">
      <dgm:prSet/>
      <dgm:spPr>
        <a:blipFill rotWithShape="0">
          <a:blip xmlns:r="http://schemas.openxmlformats.org/officeDocument/2006/relationships" r:embed="rId2"/>
          <a:stretch>
            <a:fillRect/>
          </a:stretch>
        </a:blipFill>
      </dgm:spPr>
      <dgm:t>
        <a:bodyPr/>
        <a:lstStyle/>
        <a:p>
          <a:pPr rtl="0"/>
          <a:r>
            <a:rPr lang="en-US" b="1" dirty="0" err="1" smtClean="0">
              <a:ln>
                <a:solidFill>
                  <a:srgbClr val="FF0000"/>
                </a:solidFill>
              </a:ln>
              <a:effectLst>
                <a:glow rad="139700">
                  <a:schemeClr val="accent5">
                    <a:satMod val="175000"/>
                    <a:alpha val="40000"/>
                  </a:schemeClr>
                </a:glow>
                <a:outerShdw blurRad="38100" dist="38100" dir="2700000" algn="tl">
                  <a:srgbClr val="000000">
                    <a:alpha val="43137"/>
                  </a:srgbClr>
                </a:outerShdw>
              </a:effectLst>
            </a:rPr>
            <a:t>Lgt</a:t>
          </a:r>
          <a:r>
            <a:rPr lang="en-US" b="1" dirty="0" smtClean="0">
              <a:ln>
                <a:solidFill>
                  <a:srgbClr val="FF0000"/>
                </a:solidFill>
              </a:ln>
              <a:effectLst>
                <a:glow rad="139700">
                  <a:schemeClr val="accent5">
                    <a:satMod val="175000"/>
                    <a:alpha val="40000"/>
                  </a:schemeClr>
                </a:glow>
                <a:outerShdw blurRad="38100" dist="38100" dir="2700000" algn="tl">
                  <a:srgbClr val="000000">
                    <a:alpha val="43137"/>
                  </a:srgbClr>
                </a:outerShdw>
              </a:effectLst>
            </a:rPr>
            <a:t>/Mod Icing </a:t>
          </a:r>
          <a:endParaRPr lang="en-US" b="1" dirty="0">
            <a:ln>
              <a:solidFill>
                <a:srgbClr val="FF0000"/>
              </a:solidFill>
            </a:ln>
            <a:effectLst>
              <a:glow rad="139700">
                <a:schemeClr val="accent5">
                  <a:satMod val="175000"/>
                  <a:alpha val="40000"/>
                </a:schemeClr>
              </a:glow>
              <a:outerShdw blurRad="38100" dist="38100" dir="2700000" algn="tl">
                <a:srgbClr val="000000">
                  <a:alpha val="43137"/>
                </a:srgbClr>
              </a:outerShdw>
            </a:effectLst>
          </a:endParaRPr>
        </a:p>
      </dgm:t>
    </dgm:pt>
    <dgm:pt modelId="{49DEB997-D921-4C9B-9390-4BC523DB2A62}" type="parTrans" cxnId="{73E93027-1CF7-4755-96E2-2ED6997841CE}">
      <dgm:prSet/>
      <dgm:spPr/>
      <dgm:t>
        <a:bodyPr/>
        <a:lstStyle/>
        <a:p>
          <a:endParaRPr lang="en-US" b="1">
            <a:ln>
              <a:solidFill>
                <a:srgbClr val="FF0000"/>
              </a:solidFill>
            </a:ln>
            <a:effectLst>
              <a:glow rad="139700">
                <a:schemeClr val="accent4">
                  <a:satMod val="175000"/>
                  <a:alpha val="40000"/>
                </a:schemeClr>
              </a:glow>
              <a:outerShdw blurRad="38100" dist="38100" dir="2700000" algn="tl">
                <a:srgbClr val="000000">
                  <a:alpha val="43137"/>
                </a:srgbClr>
              </a:outerShdw>
            </a:effectLst>
          </a:endParaRPr>
        </a:p>
      </dgm:t>
    </dgm:pt>
    <dgm:pt modelId="{33377E30-821B-4924-B339-9136A59F5D23}" type="sibTrans" cxnId="{73E93027-1CF7-4755-96E2-2ED6997841CE}">
      <dgm:prSet/>
      <dgm:spPr/>
      <dgm:t>
        <a:bodyPr/>
        <a:lstStyle/>
        <a:p>
          <a:endParaRPr lang="en-US" b="1">
            <a:ln>
              <a:solidFill>
                <a:srgbClr val="FF0000"/>
              </a:solidFill>
            </a:ln>
            <a:effectLst>
              <a:glow rad="139700">
                <a:schemeClr val="accent4">
                  <a:satMod val="175000"/>
                  <a:alpha val="40000"/>
                </a:schemeClr>
              </a:glow>
              <a:outerShdw blurRad="38100" dist="38100" dir="2700000" algn="tl">
                <a:srgbClr val="000000">
                  <a:alpha val="43137"/>
                </a:srgbClr>
              </a:outerShdw>
            </a:effectLst>
          </a:endParaRPr>
        </a:p>
      </dgm:t>
    </dgm:pt>
    <dgm:pt modelId="{35D09558-1022-4931-82CA-AF8946C7568E}">
      <dgm:prSet/>
      <dgm:spPr>
        <a:blipFill rotWithShape="0">
          <a:blip xmlns:r="http://schemas.openxmlformats.org/officeDocument/2006/relationships" r:embed="rId3"/>
          <a:stretch>
            <a:fillRect/>
          </a:stretch>
        </a:blipFill>
      </dgm:spPr>
      <dgm:t>
        <a:bodyPr/>
        <a:lstStyle/>
        <a:p>
          <a:pPr rtl="0"/>
          <a:r>
            <a:rPr lang="en-US" b="1" dirty="0" smtClean="0">
              <a:ln>
                <a:solidFill>
                  <a:srgbClr val="FF0000"/>
                </a:solidFill>
              </a:ln>
              <a:effectLst>
                <a:glow rad="139700">
                  <a:schemeClr val="accent5">
                    <a:satMod val="175000"/>
                    <a:alpha val="40000"/>
                  </a:schemeClr>
                </a:glow>
                <a:outerShdw blurRad="38100" dist="38100" dir="2700000" algn="tl">
                  <a:srgbClr val="000000">
                    <a:alpha val="43137"/>
                  </a:srgbClr>
                </a:outerShdw>
              </a:effectLst>
            </a:rPr>
            <a:t>Mountain Obscuration</a:t>
          </a:r>
          <a:endParaRPr lang="en-US" b="1" dirty="0">
            <a:ln>
              <a:solidFill>
                <a:srgbClr val="FF0000"/>
              </a:solidFill>
            </a:ln>
            <a:effectLst>
              <a:glow rad="139700">
                <a:schemeClr val="accent5">
                  <a:satMod val="175000"/>
                  <a:alpha val="40000"/>
                </a:schemeClr>
              </a:glow>
              <a:outerShdw blurRad="38100" dist="38100" dir="2700000" algn="tl">
                <a:srgbClr val="000000">
                  <a:alpha val="43137"/>
                </a:srgbClr>
              </a:outerShdw>
            </a:effectLst>
          </a:endParaRPr>
        </a:p>
      </dgm:t>
    </dgm:pt>
    <dgm:pt modelId="{4EEE283F-3190-471E-B94B-4D22AAE57429}" type="parTrans" cxnId="{CB49F904-99A3-4D2F-8BA5-E599A29AFFBF}">
      <dgm:prSet/>
      <dgm:spPr/>
      <dgm:t>
        <a:bodyPr/>
        <a:lstStyle/>
        <a:p>
          <a:endParaRPr lang="en-US" b="1">
            <a:ln>
              <a:solidFill>
                <a:srgbClr val="FF0000"/>
              </a:solidFill>
            </a:ln>
            <a:effectLst>
              <a:glow rad="139700">
                <a:schemeClr val="accent4">
                  <a:satMod val="175000"/>
                  <a:alpha val="40000"/>
                </a:schemeClr>
              </a:glow>
              <a:outerShdw blurRad="38100" dist="38100" dir="2700000" algn="tl">
                <a:srgbClr val="000000">
                  <a:alpha val="43137"/>
                </a:srgbClr>
              </a:outerShdw>
            </a:effectLst>
          </a:endParaRPr>
        </a:p>
      </dgm:t>
    </dgm:pt>
    <dgm:pt modelId="{2862A6FE-3F95-4AEB-9A11-72E8DED46AEB}" type="sibTrans" cxnId="{CB49F904-99A3-4D2F-8BA5-E599A29AFFBF}">
      <dgm:prSet/>
      <dgm:spPr/>
      <dgm:t>
        <a:bodyPr/>
        <a:lstStyle/>
        <a:p>
          <a:endParaRPr lang="en-US" b="1">
            <a:ln>
              <a:solidFill>
                <a:srgbClr val="FF0000"/>
              </a:solidFill>
            </a:ln>
            <a:effectLst>
              <a:glow rad="139700">
                <a:schemeClr val="accent4">
                  <a:satMod val="175000"/>
                  <a:alpha val="40000"/>
                </a:schemeClr>
              </a:glow>
              <a:outerShdw blurRad="38100" dist="38100" dir="2700000" algn="tl">
                <a:srgbClr val="000000">
                  <a:alpha val="43137"/>
                </a:srgbClr>
              </a:outerShdw>
            </a:effectLst>
          </a:endParaRPr>
        </a:p>
      </dgm:t>
    </dgm:pt>
    <dgm:pt modelId="{1586C3B8-2C08-491B-B32E-0B0CAA9DC41E}">
      <dgm:prSet custT="1"/>
      <dgm:spPr>
        <a:blipFill rotWithShape="0">
          <a:blip xmlns:r="http://schemas.openxmlformats.org/officeDocument/2006/relationships" r:embed="rId4"/>
          <a:stretch>
            <a:fillRect/>
          </a:stretch>
        </a:blipFill>
      </dgm:spPr>
      <dgm:t>
        <a:bodyPr/>
        <a:lstStyle/>
        <a:p>
          <a:pPr rtl="0"/>
          <a:r>
            <a:rPr lang="en-US" sz="2800" b="1" dirty="0" smtClean="0">
              <a:ln>
                <a:solidFill>
                  <a:srgbClr val="FF0000"/>
                </a:solidFill>
              </a:ln>
              <a:effectLst>
                <a:glow rad="139700">
                  <a:schemeClr val="accent5">
                    <a:satMod val="175000"/>
                    <a:alpha val="40000"/>
                  </a:schemeClr>
                </a:glow>
                <a:outerShdw blurRad="38100" dist="38100" dir="2700000" algn="tl">
                  <a:srgbClr val="000000">
                    <a:alpha val="43137"/>
                  </a:srgbClr>
                </a:outerShdw>
              </a:effectLst>
            </a:rPr>
            <a:t>Surface Winds &amp; Wind Shear</a:t>
          </a:r>
          <a:endParaRPr lang="en-US" sz="2800" b="1" dirty="0">
            <a:ln>
              <a:solidFill>
                <a:srgbClr val="FF0000"/>
              </a:solidFill>
            </a:ln>
            <a:effectLst>
              <a:glow rad="139700">
                <a:schemeClr val="accent5">
                  <a:satMod val="175000"/>
                  <a:alpha val="40000"/>
                </a:schemeClr>
              </a:glow>
              <a:outerShdw blurRad="38100" dist="38100" dir="2700000" algn="tl">
                <a:srgbClr val="000000">
                  <a:alpha val="43137"/>
                </a:srgbClr>
              </a:outerShdw>
            </a:effectLst>
          </a:endParaRPr>
        </a:p>
      </dgm:t>
    </dgm:pt>
    <dgm:pt modelId="{3E7B32D1-C5C4-4D13-95AA-B1A0EEDEDE96}" type="parTrans" cxnId="{F1348B32-6567-490C-8833-0CDBE886CC59}">
      <dgm:prSet/>
      <dgm:spPr/>
      <dgm:t>
        <a:bodyPr/>
        <a:lstStyle/>
        <a:p>
          <a:endParaRPr lang="en-US" b="1">
            <a:ln>
              <a:solidFill>
                <a:srgbClr val="FF0000"/>
              </a:solidFill>
            </a:ln>
            <a:effectLst>
              <a:glow rad="139700">
                <a:schemeClr val="accent4">
                  <a:satMod val="175000"/>
                  <a:alpha val="40000"/>
                </a:schemeClr>
              </a:glow>
              <a:outerShdw blurRad="38100" dist="38100" dir="2700000" algn="tl">
                <a:srgbClr val="000000">
                  <a:alpha val="43137"/>
                </a:srgbClr>
              </a:outerShdw>
            </a:effectLst>
          </a:endParaRPr>
        </a:p>
      </dgm:t>
    </dgm:pt>
    <dgm:pt modelId="{62BB9C65-39DC-4D2D-935E-499D205A10F9}" type="sibTrans" cxnId="{F1348B32-6567-490C-8833-0CDBE886CC59}">
      <dgm:prSet/>
      <dgm:spPr/>
      <dgm:t>
        <a:bodyPr/>
        <a:lstStyle/>
        <a:p>
          <a:endParaRPr lang="en-US" b="1">
            <a:ln>
              <a:solidFill>
                <a:srgbClr val="FF0000"/>
              </a:solidFill>
            </a:ln>
            <a:effectLst>
              <a:glow rad="139700">
                <a:schemeClr val="accent4">
                  <a:satMod val="175000"/>
                  <a:alpha val="40000"/>
                </a:schemeClr>
              </a:glow>
              <a:outerShdw blurRad="38100" dist="38100" dir="2700000" algn="tl">
                <a:srgbClr val="000000">
                  <a:alpha val="43137"/>
                </a:srgbClr>
              </a:outerShdw>
            </a:effectLst>
          </a:endParaRPr>
        </a:p>
      </dgm:t>
    </dgm:pt>
    <dgm:pt modelId="{FABAC07A-B0AD-4EA7-ADAD-829E837B77C7}">
      <dgm:prSet/>
      <dgm:spPr>
        <a:blipFill rotWithShape="0">
          <a:blip xmlns:r="http://schemas.openxmlformats.org/officeDocument/2006/relationships" r:embed="rId5"/>
          <a:stretch>
            <a:fillRect/>
          </a:stretch>
        </a:blipFill>
      </dgm:spPr>
      <dgm:t>
        <a:bodyPr/>
        <a:lstStyle/>
        <a:p>
          <a:pPr rtl="0"/>
          <a:r>
            <a:rPr lang="en-US" b="1" dirty="0" smtClean="0">
              <a:ln>
                <a:solidFill>
                  <a:srgbClr val="FF0000"/>
                </a:solidFill>
              </a:ln>
              <a:effectLst>
                <a:glow rad="139700">
                  <a:schemeClr val="accent5">
                    <a:satMod val="175000"/>
                    <a:alpha val="40000"/>
                  </a:schemeClr>
                </a:glow>
                <a:outerShdw blurRad="38100" dist="38100" dir="2700000" algn="tl">
                  <a:srgbClr val="000000">
                    <a:alpha val="43137"/>
                  </a:srgbClr>
                </a:outerShdw>
              </a:effectLst>
            </a:rPr>
            <a:t>Freezing Level</a:t>
          </a:r>
          <a:endParaRPr lang="en-US" b="1" dirty="0">
            <a:ln>
              <a:solidFill>
                <a:srgbClr val="FF0000"/>
              </a:solidFill>
            </a:ln>
            <a:effectLst>
              <a:glow rad="139700">
                <a:schemeClr val="accent5">
                  <a:satMod val="175000"/>
                  <a:alpha val="40000"/>
                </a:schemeClr>
              </a:glow>
              <a:outerShdw blurRad="38100" dist="38100" dir="2700000" algn="tl">
                <a:srgbClr val="000000">
                  <a:alpha val="43137"/>
                </a:srgbClr>
              </a:outerShdw>
            </a:effectLst>
          </a:endParaRPr>
        </a:p>
      </dgm:t>
    </dgm:pt>
    <dgm:pt modelId="{5CFE2CDB-B312-4223-BB45-637A330C020B}" type="parTrans" cxnId="{7DBF1389-E7AA-47E9-913D-6BB4511E51D5}">
      <dgm:prSet/>
      <dgm:spPr/>
      <dgm:t>
        <a:bodyPr/>
        <a:lstStyle/>
        <a:p>
          <a:endParaRPr lang="en-US" b="1">
            <a:ln>
              <a:solidFill>
                <a:srgbClr val="FF0000"/>
              </a:solidFill>
            </a:ln>
            <a:effectLst>
              <a:glow rad="139700">
                <a:schemeClr val="accent4">
                  <a:satMod val="175000"/>
                  <a:alpha val="40000"/>
                </a:schemeClr>
              </a:glow>
              <a:outerShdw blurRad="38100" dist="38100" dir="2700000" algn="tl">
                <a:srgbClr val="000000">
                  <a:alpha val="43137"/>
                </a:srgbClr>
              </a:outerShdw>
            </a:effectLst>
          </a:endParaRPr>
        </a:p>
      </dgm:t>
    </dgm:pt>
    <dgm:pt modelId="{6E65D0E8-5B4A-4E30-B975-681C6108951D}" type="sibTrans" cxnId="{7DBF1389-E7AA-47E9-913D-6BB4511E51D5}">
      <dgm:prSet/>
      <dgm:spPr/>
      <dgm:t>
        <a:bodyPr/>
        <a:lstStyle/>
        <a:p>
          <a:endParaRPr lang="en-US" b="1">
            <a:ln>
              <a:solidFill>
                <a:srgbClr val="FF0000"/>
              </a:solidFill>
            </a:ln>
            <a:effectLst>
              <a:glow rad="139700">
                <a:schemeClr val="accent4">
                  <a:satMod val="175000"/>
                  <a:alpha val="40000"/>
                </a:schemeClr>
              </a:glow>
              <a:outerShdw blurRad="38100" dist="38100" dir="2700000" algn="tl">
                <a:srgbClr val="000000">
                  <a:alpha val="43137"/>
                </a:srgbClr>
              </a:outerShdw>
            </a:effectLst>
          </a:endParaRPr>
        </a:p>
      </dgm:t>
    </dgm:pt>
    <dgm:pt modelId="{FDC26BD1-6F8D-48DD-BB3B-2C121918A599}">
      <dgm:prSet/>
      <dgm:spPr>
        <a:blipFill rotWithShape="0">
          <a:blip xmlns:r="http://schemas.openxmlformats.org/officeDocument/2006/relationships" r:embed="rId6"/>
          <a:stretch>
            <a:fillRect/>
          </a:stretch>
        </a:blipFill>
      </dgm:spPr>
      <dgm:t>
        <a:bodyPr/>
        <a:lstStyle/>
        <a:p>
          <a:pPr rtl="0"/>
          <a:r>
            <a:rPr lang="en-US" b="1" dirty="0" smtClean="0">
              <a:ln>
                <a:solidFill>
                  <a:srgbClr val="FF0000"/>
                </a:solidFill>
              </a:ln>
              <a:effectLst>
                <a:glow rad="139700">
                  <a:schemeClr val="accent5">
                    <a:satMod val="175000"/>
                    <a:alpha val="40000"/>
                  </a:schemeClr>
                </a:glow>
                <a:outerShdw blurRad="38100" dist="38100" dir="2700000" algn="tl">
                  <a:srgbClr val="000000">
                    <a:alpha val="43137"/>
                  </a:srgbClr>
                </a:outerShdw>
              </a:effectLst>
            </a:rPr>
            <a:t>Ceiling &amp; Visibility</a:t>
          </a:r>
          <a:endParaRPr lang="en-US" b="1" dirty="0">
            <a:ln>
              <a:solidFill>
                <a:srgbClr val="FF0000"/>
              </a:solidFill>
            </a:ln>
            <a:effectLst>
              <a:glow rad="139700">
                <a:schemeClr val="accent5">
                  <a:satMod val="175000"/>
                  <a:alpha val="40000"/>
                </a:schemeClr>
              </a:glow>
              <a:outerShdw blurRad="38100" dist="38100" dir="2700000" algn="tl">
                <a:srgbClr val="000000">
                  <a:alpha val="43137"/>
                </a:srgbClr>
              </a:outerShdw>
            </a:effectLst>
          </a:endParaRPr>
        </a:p>
      </dgm:t>
    </dgm:pt>
    <dgm:pt modelId="{093C2BF7-975B-4EB7-99D0-2B08A6A9C59D}" type="sibTrans" cxnId="{CD6EF0AC-7045-4830-AA65-FA3599BCCE82}">
      <dgm:prSet/>
      <dgm:spPr/>
      <dgm:t>
        <a:bodyPr/>
        <a:lstStyle/>
        <a:p>
          <a:endParaRPr lang="en-US" b="1">
            <a:ln>
              <a:solidFill>
                <a:srgbClr val="FF0000"/>
              </a:solidFill>
            </a:ln>
            <a:effectLst>
              <a:glow rad="139700">
                <a:schemeClr val="accent4">
                  <a:satMod val="175000"/>
                  <a:alpha val="40000"/>
                </a:schemeClr>
              </a:glow>
              <a:outerShdw blurRad="38100" dist="38100" dir="2700000" algn="tl">
                <a:srgbClr val="000000">
                  <a:alpha val="43137"/>
                </a:srgbClr>
              </a:outerShdw>
            </a:effectLst>
          </a:endParaRPr>
        </a:p>
      </dgm:t>
    </dgm:pt>
    <dgm:pt modelId="{990C16CD-5579-4980-B77A-98F0EED82A98}" type="parTrans" cxnId="{CD6EF0AC-7045-4830-AA65-FA3599BCCE82}">
      <dgm:prSet/>
      <dgm:spPr/>
      <dgm:t>
        <a:bodyPr/>
        <a:lstStyle/>
        <a:p>
          <a:endParaRPr lang="en-US" b="1">
            <a:ln>
              <a:solidFill>
                <a:srgbClr val="FF0000"/>
              </a:solidFill>
            </a:ln>
            <a:effectLst>
              <a:glow rad="139700">
                <a:schemeClr val="accent4">
                  <a:satMod val="175000"/>
                  <a:alpha val="40000"/>
                </a:schemeClr>
              </a:glow>
              <a:outerShdw blurRad="38100" dist="38100" dir="2700000" algn="tl">
                <a:srgbClr val="000000">
                  <a:alpha val="43137"/>
                </a:srgbClr>
              </a:outerShdw>
            </a:effectLst>
          </a:endParaRPr>
        </a:p>
      </dgm:t>
    </dgm:pt>
    <dgm:pt modelId="{E2E3F3FB-9359-4A88-83F3-6F0B8C1C58AE}" type="pres">
      <dgm:prSet presAssocID="{8058800A-53FC-4605-9365-89EEB843EE22}" presName="diagram" presStyleCnt="0">
        <dgm:presLayoutVars>
          <dgm:dir/>
          <dgm:resizeHandles val="exact"/>
        </dgm:presLayoutVars>
      </dgm:prSet>
      <dgm:spPr/>
      <dgm:t>
        <a:bodyPr/>
        <a:lstStyle/>
        <a:p>
          <a:endParaRPr lang="en-US"/>
        </a:p>
      </dgm:t>
    </dgm:pt>
    <dgm:pt modelId="{9EB0B59D-5D21-430B-B09B-A3585657B3B3}" type="pres">
      <dgm:prSet presAssocID="{FDC26BD1-6F8D-48DD-BB3B-2C121918A599}" presName="node" presStyleLbl="node1" presStyleIdx="0" presStyleCnt="6" custScaleY="112573">
        <dgm:presLayoutVars>
          <dgm:bulletEnabled val="1"/>
        </dgm:presLayoutVars>
      </dgm:prSet>
      <dgm:spPr>
        <a:prstGeom prst="round2DiagRect">
          <a:avLst/>
        </a:prstGeom>
      </dgm:spPr>
      <dgm:t>
        <a:bodyPr/>
        <a:lstStyle/>
        <a:p>
          <a:endParaRPr lang="en-US"/>
        </a:p>
      </dgm:t>
    </dgm:pt>
    <dgm:pt modelId="{671B8CA0-B516-4860-B399-2540A67C0444}" type="pres">
      <dgm:prSet presAssocID="{093C2BF7-975B-4EB7-99D0-2B08A6A9C59D}" presName="sibTrans" presStyleCnt="0"/>
      <dgm:spPr/>
    </dgm:pt>
    <dgm:pt modelId="{750A9F51-09F0-4251-8F38-750BD7C1F554}" type="pres">
      <dgm:prSet presAssocID="{3865345E-EBF3-43D6-A087-27DEFA853920}" presName="node" presStyleLbl="node1" presStyleIdx="1" presStyleCnt="6" custScaleY="112573">
        <dgm:presLayoutVars>
          <dgm:bulletEnabled val="1"/>
        </dgm:presLayoutVars>
      </dgm:prSet>
      <dgm:spPr>
        <a:prstGeom prst="round2DiagRect">
          <a:avLst/>
        </a:prstGeom>
      </dgm:spPr>
      <dgm:t>
        <a:bodyPr/>
        <a:lstStyle/>
        <a:p>
          <a:endParaRPr lang="en-US"/>
        </a:p>
      </dgm:t>
    </dgm:pt>
    <dgm:pt modelId="{15F85E43-CC02-49BF-85E7-3F713C735669}" type="pres">
      <dgm:prSet presAssocID="{7227D472-205A-4633-8638-4EAEA28111D1}" presName="sibTrans" presStyleCnt="0"/>
      <dgm:spPr/>
    </dgm:pt>
    <dgm:pt modelId="{F8BF422E-6082-4E22-945A-83B00F2669B5}" type="pres">
      <dgm:prSet presAssocID="{05C86DEB-5E85-42BE-8A92-275BD7A06F9C}" presName="node" presStyleLbl="node1" presStyleIdx="2" presStyleCnt="6" custScaleY="112573">
        <dgm:presLayoutVars>
          <dgm:bulletEnabled val="1"/>
        </dgm:presLayoutVars>
      </dgm:prSet>
      <dgm:spPr>
        <a:prstGeom prst="round2DiagRect">
          <a:avLst/>
        </a:prstGeom>
      </dgm:spPr>
      <dgm:t>
        <a:bodyPr/>
        <a:lstStyle/>
        <a:p>
          <a:endParaRPr lang="en-US"/>
        </a:p>
      </dgm:t>
    </dgm:pt>
    <dgm:pt modelId="{365D49F0-7553-44AD-B0A4-613526759373}" type="pres">
      <dgm:prSet presAssocID="{33377E30-821B-4924-B339-9136A59F5D23}" presName="sibTrans" presStyleCnt="0"/>
      <dgm:spPr/>
    </dgm:pt>
    <dgm:pt modelId="{0BFA5434-E327-4AA3-8C1B-D40BCB97B6C8}" type="pres">
      <dgm:prSet presAssocID="{35D09558-1022-4931-82CA-AF8946C7568E}" presName="node" presStyleLbl="node1" presStyleIdx="3" presStyleCnt="6" custScaleY="112573">
        <dgm:presLayoutVars>
          <dgm:bulletEnabled val="1"/>
        </dgm:presLayoutVars>
      </dgm:prSet>
      <dgm:spPr>
        <a:prstGeom prst="round2DiagRect">
          <a:avLst/>
        </a:prstGeom>
      </dgm:spPr>
      <dgm:t>
        <a:bodyPr/>
        <a:lstStyle/>
        <a:p>
          <a:endParaRPr lang="en-US"/>
        </a:p>
      </dgm:t>
    </dgm:pt>
    <dgm:pt modelId="{7F32AE29-C221-40FD-AC52-5D5E70A1705B}" type="pres">
      <dgm:prSet presAssocID="{2862A6FE-3F95-4AEB-9A11-72E8DED46AEB}" presName="sibTrans" presStyleCnt="0"/>
      <dgm:spPr/>
    </dgm:pt>
    <dgm:pt modelId="{340C3B68-9F33-43B7-93F1-2B682CBFFA75}" type="pres">
      <dgm:prSet presAssocID="{1586C3B8-2C08-491B-B32E-0B0CAA9DC41E}" presName="node" presStyleLbl="node1" presStyleIdx="4" presStyleCnt="6" custScaleY="112573">
        <dgm:presLayoutVars>
          <dgm:bulletEnabled val="1"/>
        </dgm:presLayoutVars>
      </dgm:prSet>
      <dgm:spPr>
        <a:prstGeom prst="round2DiagRect">
          <a:avLst/>
        </a:prstGeom>
      </dgm:spPr>
      <dgm:t>
        <a:bodyPr/>
        <a:lstStyle/>
        <a:p>
          <a:endParaRPr lang="en-US"/>
        </a:p>
      </dgm:t>
    </dgm:pt>
    <dgm:pt modelId="{35A7F033-A977-49AC-A318-F09B295C63C2}" type="pres">
      <dgm:prSet presAssocID="{62BB9C65-39DC-4D2D-935E-499D205A10F9}" presName="sibTrans" presStyleCnt="0"/>
      <dgm:spPr/>
    </dgm:pt>
    <dgm:pt modelId="{701BA5F3-C5BD-46BA-A0CD-55BC0E927895}" type="pres">
      <dgm:prSet presAssocID="{FABAC07A-B0AD-4EA7-ADAD-829E837B77C7}" presName="node" presStyleLbl="node1" presStyleIdx="5" presStyleCnt="6" custScaleY="112573">
        <dgm:presLayoutVars>
          <dgm:bulletEnabled val="1"/>
        </dgm:presLayoutVars>
      </dgm:prSet>
      <dgm:spPr>
        <a:prstGeom prst="round2DiagRect">
          <a:avLst/>
        </a:prstGeom>
      </dgm:spPr>
      <dgm:t>
        <a:bodyPr/>
        <a:lstStyle/>
        <a:p>
          <a:endParaRPr lang="en-US"/>
        </a:p>
      </dgm:t>
    </dgm:pt>
  </dgm:ptLst>
  <dgm:cxnLst>
    <dgm:cxn modelId="{62D37D9F-B85E-4A00-BC13-CF428FC78693}" type="presOf" srcId="{05C86DEB-5E85-42BE-8A92-275BD7A06F9C}" destId="{F8BF422E-6082-4E22-945A-83B00F2669B5}" srcOrd="0" destOrd="0" presId="urn:microsoft.com/office/officeart/2005/8/layout/default"/>
    <dgm:cxn modelId="{CB49F904-99A3-4D2F-8BA5-E599A29AFFBF}" srcId="{8058800A-53FC-4605-9365-89EEB843EE22}" destId="{35D09558-1022-4931-82CA-AF8946C7568E}" srcOrd="3" destOrd="0" parTransId="{4EEE283F-3190-471E-B94B-4D22AAE57429}" sibTransId="{2862A6FE-3F95-4AEB-9A11-72E8DED46AEB}"/>
    <dgm:cxn modelId="{4B69BD9E-CD89-4655-9C32-34DCBAE9BFC3}" type="presOf" srcId="{35D09558-1022-4931-82CA-AF8946C7568E}" destId="{0BFA5434-E327-4AA3-8C1B-D40BCB97B6C8}" srcOrd="0" destOrd="0" presId="urn:microsoft.com/office/officeart/2005/8/layout/default"/>
    <dgm:cxn modelId="{F1348B32-6567-490C-8833-0CDBE886CC59}" srcId="{8058800A-53FC-4605-9365-89EEB843EE22}" destId="{1586C3B8-2C08-491B-B32E-0B0CAA9DC41E}" srcOrd="4" destOrd="0" parTransId="{3E7B32D1-C5C4-4D13-95AA-B1A0EEDEDE96}" sibTransId="{62BB9C65-39DC-4D2D-935E-499D205A10F9}"/>
    <dgm:cxn modelId="{F9DE2E9B-21D9-4560-A908-6FC89383CCB4}" type="presOf" srcId="{1586C3B8-2C08-491B-B32E-0B0CAA9DC41E}" destId="{340C3B68-9F33-43B7-93F1-2B682CBFFA75}" srcOrd="0" destOrd="0" presId="urn:microsoft.com/office/officeart/2005/8/layout/default"/>
    <dgm:cxn modelId="{BCD951BC-6A47-459F-918F-2C2E61C39A59}" type="presOf" srcId="{FABAC07A-B0AD-4EA7-ADAD-829E837B77C7}" destId="{701BA5F3-C5BD-46BA-A0CD-55BC0E927895}" srcOrd="0" destOrd="0" presId="urn:microsoft.com/office/officeart/2005/8/layout/default"/>
    <dgm:cxn modelId="{8B9985C7-5C13-4B5F-813B-9EFC68C90A46}" srcId="{8058800A-53FC-4605-9365-89EEB843EE22}" destId="{3865345E-EBF3-43D6-A087-27DEFA853920}" srcOrd="1" destOrd="0" parTransId="{4B33D085-BA05-40BD-B602-AFD8B3EA9E50}" sibTransId="{7227D472-205A-4633-8638-4EAEA28111D1}"/>
    <dgm:cxn modelId="{7DBF1389-E7AA-47E9-913D-6BB4511E51D5}" srcId="{8058800A-53FC-4605-9365-89EEB843EE22}" destId="{FABAC07A-B0AD-4EA7-ADAD-829E837B77C7}" srcOrd="5" destOrd="0" parTransId="{5CFE2CDB-B312-4223-BB45-637A330C020B}" sibTransId="{6E65D0E8-5B4A-4E30-B975-681C6108951D}"/>
    <dgm:cxn modelId="{E305A25C-E73B-4D71-8CC3-0C106CAEE88B}" type="presOf" srcId="{FDC26BD1-6F8D-48DD-BB3B-2C121918A599}" destId="{9EB0B59D-5D21-430B-B09B-A3585657B3B3}" srcOrd="0" destOrd="0" presId="urn:microsoft.com/office/officeart/2005/8/layout/default"/>
    <dgm:cxn modelId="{131D96C8-40E8-4B2E-8571-55EA3A3E5469}" type="presOf" srcId="{8058800A-53FC-4605-9365-89EEB843EE22}" destId="{E2E3F3FB-9359-4A88-83F3-6F0B8C1C58AE}" srcOrd="0" destOrd="0" presId="urn:microsoft.com/office/officeart/2005/8/layout/default"/>
    <dgm:cxn modelId="{CD6EF0AC-7045-4830-AA65-FA3599BCCE82}" srcId="{8058800A-53FC-4605-9365-89EEB843EE22}" destId="{FDC26BD1-6F8D-48DD-BB3B-2C121918A599}" srcOrd="0" destOrd="0" parTransId="{990C16CD-5579-4980-B77A-98F0EED82A98}" sibTransId="{093C2BF7-975B-4EB7-99D0-2B08A6A9C59D}"/>
    <dgm:cxn modelId="{73E93027-1CF7-4755-96E2-2ED6997841CE}" srcId="{8058800A-53FC-4605-9365-89EEB843EE22}" destId="{05C86DEB-5E85-42BE-8A92-275BD7A06F9C}" srcOrd="2" destOrd="0" parTransId="{49DEB997-D921-4C9B-9390-4BC523DB2A62}" sibTransId="{33377E30-821B-4924-B339-9136A59F5D23}"/>
    <dgm:cxn modelId="{F734CB16-9E86-4827-BEEC-114DAECAEAC2}" type="presOf" srcId="{3865345E-EBF3-43D6-A087-27DEFA853920}" destId="{750A9F51-09F0-4251-8F38-750BD7C1F554}" srcOrd="0" destOrd="0" presId="urn:microsoft.com/office/officeart/2005/8/layout/default"/>
    <dgm:cxn modelId="{6CF60CAD-B272-4EB8-A3E3-33F7A67F0057}" type="presParOf" srcId="{E2E3F3FB-9359-4A88-83F3-6F0B8C1C58AE}" destId="{9EB0B59D-5D21-430B-B09B-A3585657B3B3}" srcOrd="0" destOrd="0" presId="urn:microsoft.com/office/officeart/2005/8/layout/default"/>
    <dgm:cxn modelId="{A2141F92-8366-4252-A9E9-E15A33C3691A}" type="presParOf" srcId="{E2E3F3FB-9359-4A88-83F3-6F0B8C1C58AE}" destId="{671B8CA0-B516-4860-B399-2540A67C0444}" srcOrd="1" destOrd="0" presId="urn:microsoft.com/office/officeart/2005/8/layout/default"/>
    <dgm:cxn modelId="{26AEC511-3108-4DAC-9C40-2CE906C02DAF}" type="presParOf" srcId="{E2E3F3FB-9359-4A88-83F3-6F0B8C1C58AE}" destId="{750A9F51-09F0-4251-8F38-750BD7C1F554}" srcOrd="2" destOrd="0" presId="urn:microsoft.com/office/officeart/2005/8/layout/default"/>
    <dgm:cxn modelId="{E1069F29-1F56-458C-B8C9-E27B8A08F400}" type="presParOf" srcId="{E2E3F3FB-9359-4A88-83F3-6F0B8C1C58AE}" destId="{15F85E43-CC02-49BF-85E7-3F713C735669}" srcOrd="3" destOrd="0" presId="urn:microsoft.com/office/officeart/2005/8/layout/default"/>
    <dgm:cxn modelId="{D29EDC1C-2BA7-434E-BE63-74374CD969A0}" type="presParOf" srcId="{E2E3F3FB-9359-4A88-83F3-6F0B8C1C58AE}" destId="{F8BF422E-6082-4E22-945A-83B00F2669B5}" srcOrd="4" destOrd="0" presId="urn:microsoft.com/office/officeart/2005/8/layout/default"/>
    <dgm:cxn modelId="{E4491665-47A0-4812-9FE2-7AE7173D4FA4}" type="presParOf" srcId="{E2E3F3FB-9359-4A88-83F3-6F0B8C1C58AE}" destId="{365D49F0-7553-44AD-B0A4-613526759373}" srcOrd="5" destOrd="0" presId="urn:microsoft.com/office/officeart/2005/8/layout/default"/>
    <dgm:cxn modelId="{778ACA43-9E77-41E0-AE4F-311FFDBA49B9}" type="presParOf" srcId="{E2E3F3FB-9359-4A88-83F3-6F0B8C1C58AE}" destId="{0BFA5434-E327-4AA3-8C1B-D40BCB97B6C8}" srcOrd="6" destOrd="0" presId="urn:microsoft.com/office/officeart/2005/8/layout/default"/>
    <dgm:cxn modelId="{12C241E5-D7B3-4477-A8DD-30CBC1604EC8}" type="presParOf" srcId="{E2E3F3FB-9359-4A88-83F3-6F0B8C1C58AE}" destId="{7F32AE29-C221-40FD-AC52-5D5E70A1705B}" srcOrd="7" destOrd="0" presId="urn:microsoft.com/office/officeart/2005/8/layout/default"/>
    <dgm:cxn modelId="{EB879BD8-638C-49DC-BE6F-3744F622310A}" type="presParOf" srcId="{E2E3F3FB-9359-4A88-83F3-6F0B8C1C58AE}" destId="{340C3B68-9F33-43B7-93F1-2B682CBFFA75}" srcOrd="8" destOrd="0" presId="urn:microsoft.com/office/officeart/2005/8/layout/default"/>
    <dgm:cxn modelId="{3B5798C6-D741-4508-9C0D-A7D8961E535F}" type="presParOf" srcId="{E2E3F3FB-9359-4A88-83F3-6F0B8C1C58AE}" destId="{35A7F033-A977-49AC-A318-F09B295C63C2}" srcOrd="9" destOrd="0" presId="urn:microsoft.com/office/officeart/2005/8/layout/default"/>
    <dgm:cxn modelId="{52521E19-1511-44A7-912E-EB9011FE3149}" type="presParOf" srcId="{E2E3F3FB-9359-4A88-83F3-6F0B8C1C58AE}" destId="{701BA5F3-C5BD-46BA-A0CD-55BC0E927895}"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058800A-53FC-4605-9365-89EEB843EE22}" type="doc">
      <dgm:prSet loTypeId="urn:microsoft.com/office/officeart/2005/8/layout/default" loCatId="list" qsTypeId="urn:microsoft.com/office/officeart/2005/8/quickstyle/3d2" qsCatId="3D" csTypeId="urn:microsoft.com/office/officeart/2005/8/colors/accent2_3" csCatId="accent2" phldr="1"/>
      <dgm:spPr/>
      <dgm:t>
        <a:bodyPr/>
        <a:lstStyle/>
        <a:p>
          <a:endParaRPr lang="en-US"/>
        </a:p>
      </dgm:t>
    </dgm:pt>
    <dgm:pt modelId="{3865345E-EBF3-43D6-A087-27DEFA853920}">
      <dgm:prSet/>
      <dgm:spPr>
        <a:blipFill rotWithShape="0">
          <a:blip xmlns:r="http://schemas.openxmlformats.org/officeDocument/2006/relationships" r:embed="rId1"/>
          <a:stretch>
            <a:fillRect/>
          </a:stretch>
        </a:blipFill>
      </dgm:spPr>
      <dgm:t>
        <a:bodyPr/>
        <a:lstStyle/>
        <a:p>
          <a:pPr rtl="0"/>
          <a:r>
            <a:rPr lang="en-US" b="1" dirty="0" smtClean="0">
              <a:ln>
                <a:solidFill>
                  <a:srgbClr val="FF0000"/>
                </a:solidFill>
              </a:ln>
              <a:effectLst>
                <a:glow rad="139700">
                  <a:schemeClr val="accent5">
                    <a:satMod val="175000"/>
                    <a:alpha val="40000"/>
                  </a:schemeClr>
                </a:glow>
                <a:outerShdw blurRad="38100" dist="38100" dir="2700000" algn="tl">
                  <a:srgbClr val="000000">
                    <a:alpha val="43137"/>
                  </a:srgbClr>
                </a:outerShdw>
              </a:effectLst>
            </a:rPr>
            <a:t>Severe Turbulence</a:t>
          </a:r>
          <a:endParaRPr lang="en-US" b="1" dirty="0">
            <a:ln>
              <a:solidFill>
                <a:srgbClr val="FF0000"/>
              </a:solidFill>
            </a:ln>
            <a:effectLst>
              <a:glow rad="139700">
                <a:schemeClr val="accent5">
                  <a:satMod val="175000"/>
                  <a:alpha val="40000"/>
                </a:schemeClr>
              </a:glow>
              <a:outerShdw blurRad="38100" dist="38100" dir="2700000" algn="tl">
                <a:srgbClr val="000000">
                  <a:alpha val="43137"/>
                </a:srgbClr>
              </a:outerShdw>
            </a:effectLst>
          </a:endParaRPr>
        </a:p>
      </dgm:t>
    </dgm:pt>
    <dgm:pt modelId="{4B33D085-BA05-40BD-B602-AFD8B3EA9E50}" type="parTrans" cxnId="{8B9985C7-5C13-4B5F-813B-9EFC68C90A46}">
      <dgm:prSet/>
      <dgm:spPr/>
      <dgm:t>
        <a:bodyPr/>
        <a:lstStyle/>
        <a:p>
          <a:endParaRPr lang="en-US" b="1">
            <a:ln>
              <a:solidFill>
                <a:srgbClr val="FF0000"/>
              </a:solidFill>
            </a:ln>
            <a:effectLst>
              <a:glow rad="139700">
                <a:schemeClr val="accent4">
                  <a:satMod val="175000"/>
                  <a:alpha val="40000"/>
                </a:schemeClr>
              </a:glow>
              <a:outerShdw blurRad="38100" dist="38100" dir="2700000" algn="tl">
                <a:srgbClr val="000000">
                  <a:alpha val="43137"/>
                </a:srgbClr>
              </a:outerShdw>
            </a:effectLst>
          </a:endParaRPr>
        </a:p>
      </dgm:t>
    </dgm:pt>
    <dgm:pt modelId="{7227D472-205A-4633-8638-4EAEA28111D1}" type="sibTrans" cxnId="{8B9985C7-5C13-4B5F-813B-9EFC68C90A46}">
      <dgm:prSet/>
      <dgm:spPr/>
      <dgm:t>
        <a:bodyPr/>
        <a:lstStyle/>
        <a:p>
          <a:endParaRPr lang="en-US" b="1">
            <a:ln>
              <a:solidFill>
                <a:srgbClr val="FF0000"/>
              </a:solidFill>
            </a:ln>
            <a:effectLst>
              <a:glow rad="139700">
                <a:schemeClr val="accent4">
                  <a:satMod val="175000"/>
                  <a:alpha val="40000"/>
                </a:schemeClr>
              </a:glow>
              <a:outerShdw blurRad="38100" dist="38100" dir="2700000" algn="tl">
                <a:srgbClr val="000000">
                  <a:alpha val="43137"/>
                </a:srgbClr>
              </a:outerShdw>
            </a:effectLst>
          </a:endParaRPr>
        </a:p>
      </dgm:t>
    </dgm:pt>
    <dgm:pt modelId="{05C86DEB-5E85-42BE-8A92-275BD7A06F9C}">
      <dgm:prSet/>
      <dgm:spPr>
        <a:blipFill rotWithShape="0">
          <a:blip xmlns:r="http://schemas.openxmlformats.org/officeDocument/2006/relationships" r:embed="rId2"/>
          <a:stretch>
            <a:fillRect/>
          </a:stretch>
        </a:blipFill>
      </dgm:spPr>
      <dgm:t>
        <a:bodyPr/>
        <a:lstStyle/>
        <a:p>
          <a:pPr rtl="0"/>
          <a:r>
            <a:rPr lang="en-US" b="1" dirty="0" smtClean="0">
              <a:ln>
                <a:solidFill>
                  <a:srgbClr val="FF0000"/>
                </a:solidFill>
              </a:ln>
              <a:effectLst>
                <a:glow rad="139700">
                  <a:schemeClr val="accent5">
                    <a:satMod val="175000"/>
                    <a:alpha val="40000"/>
                  </a:schemeClr>
                </a:glow>
                <a:outerShdw blurRad="38100" dist="38100" dir="2700000" algn="tl">
                  <a:srgbClr val="000000">
                    <a:alpha val="43137"/>
                  </a:srgbClr>
                </a:outerShdw>
              </a:effectLst>
            </a:rPr>
            <a:t>Severe Icing </a:t>
          </a:r>
          <a:endParaRPr lang="en-US" b="1" dirty="0">
            <a:ln>
              <a:solidFill>
                <a:srgbClr val="FF0000"/>
              </a:solidFill>
            </a:ln>
            <a:effectLst>
              <a:glow rad="139700">
                <a:schemeClr val="accent5">
                  <a:satMod val="175000"/>
                  <a:alpha val="40000"/>
                </a:schemeClr>
              </a:glow>
              <a:outerShdw blurRad="38100" dist="38100" dir="2700000" algn="tl">
                <a:srgbClr val="000000">
                  <a:alpha val="43137"/>
                </a:srgbClr>
              </a:outerShdw>
            </a:effectLst>
          </a:endParaRPr>
        </a:p>
      </dgm:t>
    </dgm:pt>
    <dgm:pt modelId="{49DEB997-D921-4C9B-9390-4BC523DB2A62}" type="parTrans" cxnId="{73E93027-1CF7-4755-96E2-2ED6997841CE}">
      <dgm:prSet/>
      <dgm:spPr/>
      <dgm:t>
        <a:bodyPr/>
        <a:lstStyle/>
        <a:p>
          <a:endParaRPr lang="en-US" b="1">
            <a:ln>
              <a:solidFill>
                <a:srgbClr val="FF0000"/>
              </a:solidFill>
            </a:ln>
            <a:effectLst>
              <a:glow rad="139700">
                <a:schemeClr val="accent4">
                  <a:satMod val="175000"/>
                  <a:alpha val="40000"/>
                </a:schemeClr>
              </a:glow>
              <a:outerShdw blurRad="38100" dist="38100" dir="2700000" algn="tl">
                <a:srgbClr val="000000">
                  <a:alpha val="43137"/>
                </a:srgbClr>
              </a:outerShdw>
            </a:effectLst>
          </a:endParaRPr>
        </a:p>
      </dgm:t>
    </dgm:pt>
    <dgm:pt modelId="{33377E30-821B-4924-B339-9136A59F5D23}" type="sibTrans" cxnId="{73E93027-1CF7-4755-96E2-2ED6997841CE}">
      <dgm:prSet/>
      <dgm:spPr/>
      <dgm:t>
        <a:bodyPr/>
        <a:lstStyle/>
        <a:p>
          <a:endParaRPr lang="en-US" b="1">
            <a:ln>
              <a:solidFill>
                <a:srgbClr val="FF0000"/>
              </a:solidFill>
            </a:ln>
            <a:effectLst>
              <a:glow rad="139700">
                <a:schemeClr val="accent4">
                  <a:satMod val="175000"/>
                  <a:alpha val="40000"/>
                </a:schemeClr>
              </a:glow>
              <a:outerShdw blurRad="38100" dist="38100" dir="2700000" algn="tl">
                <a:srgbClr val="000000">
                  <a:alpha val="43137"/>
                </a:srgbClr>
              </a:outerShdw>
            </a:effectLst>
          </a:endParaRPr>
        </a:p>
      </dgm:t>
    </dgm:pt>
    <dgm:pt modelId="{35D09558-1022-4931-82CA-AF8946C7568E}">
      <dgm:prSet/>
      <dgm:spPr>
        <a:blipFill rotWithShape="0">
          <a:blip xmlns:r="http://schemas.openxmlformats.org/officeDocument/2006/relationships" r:embed="rId3"/>
          <a:stretch>
            <a:fillRect/>
          </a:stretch>
        </a:blipFill>
      </dgm:spPr>
      <dgm:t>
        <a:bodyPr/>
        <a:lstStyle/>
        <a:p>
          <a:pPr rtl="0"/>
          <a:r>
            <a:rPr lang="en-US" b="1" dirty="0" smtClean="0">
              <a:ln>
                <a:solidFill>
                  <a:srgbClr val="FF0000"/>
                </a:solidFill>
              </a:ln>
              <a:effectLst>
                <a:glow rad="139700">
                  <a:schemeClr val="accent5">
                    <a:satMod val="175000"/>
                    <a:alpha val="40000"/>
                  </a:schemeClr>
                </a:glow>
                <a:outerShdw blurRad="38100" dist="38100" dir="2700000" algn="tl">
                  <a:srgbClr val="000000">
                    <a:alpha val="43137"/>
                  </a:srgbClr>
                </a:outerShdw>
              </a:effectLst>
            </a:rPr>
            <a:t>Widespread </a:t>
          </a:r>
          <a:r>
            <a:rPr lang="en-US" b="1" dirty="0" err="1" smtClean="0">
              <a:ln>
                <a:solidFill>
                  <a:srgbClr val="FF0000"/>
                </a:solidFill>
              </a:ln>
              <a:effectLst>
                <a:glow rad="139700">
                  <a:schemeClr val="accent5">
                    <a:satMod val="175000"/>
                    <a:alpha val="40000"/>
                  </a:schemeClr>
                </a:glow>
                <a:outerShdw blurRad="38100" dist="38100" dir="2700000" algn="tl">
                  <a:srgbClr val="000000">
                    <a:alpha val="43137"/>
                  </a:srgbClr>
                </a:outerShdw>
              </a:effectLst>
            </a:rPr>
            <a:t>Duststorm</a:t>
          </a:r>
          <a:r>
            <a:rPr lang="en-US" b="1" dirty="0" smtClean="0">
              <a:ln>
                <a:solidFill>
                  <a:srgbClr val="FF0000"/>
                </a:solidFill>
              </a:ln>
              <a:effectLst>
                <a:glow rad="139700">
                  <a:schemeClr val="accent5">
                    <a:satMod val="175000"/>
                    <a:alpha val="40000"/>
                  </a:schemeClr>
                </a:glow>
                <a:outerShdw blurRad="38100" dist="38100" dir="2700000" algn="tl">
                  <a:srgbClr val="000000">
                    <a:alpha val="43137"/>
                  </a:srgbClr>
                </a:outerShdw>
              </a:effectLst>
            </a:rPr>
            <a:t> &amp; Sandstorms</a:t>
          </a:r>
          <a:endParaRPr lang="en-US" b="1" dirty="0">
            <a:ln>
              <a:solidFill>
                <a:srgbClr val="FF0000"/>
              </a:solidFill>
            </a:ln>
            <a:effectLst>
              <a:glow rad="139700">
                <a:schemeClr val="accent5">
                  <a:satMod val="175000"/>
                  <a:alpha val="40000"/>
                </a:schemeClr>
              </a:glow>
              <a:outerShdw blurRad="38100" dist="38100" dir="2700000" algn="tl">
                <a:srgbClr val="000000">
                  <a:alpha val="43137"/>
                </a:srgbClr>
              </a:outerShdw>
            </a:effectLst>
          </a:endParaRPr>
        </a:p>
      </dgm:t>
    </dgm:pt>
    <dgm:pt modelId="{4EEE283F-3190-471E-B94B-4D22AAE57429}" type="parTrans" cxnId="{CB49F904-99A3-4D2F-8BA5-E599A29AFFBF}">
      <dgm:prSet/>
      <dgm:spPr/>
      <dgm:t>
        <a:bodyPr/>
        <a:lstStyle/>
        <a:p>
          <a:endParaRPr lang="en-US" b="1">
            <a:ln>
              <a:solidFill>
                <a:srgbClr val="FF0000"/>
              </a:solidFill>
            </a:ln>
            <a:effectLst>
              <a:glow rad="139700">
                <a:schemeClr val="accent4">
                  <a:satMod val="175000"/>
                  <a:alpha val="40000"/>
                </a:schemeClr>
              </a:glow>
              <a:outerShdw blurRad="38100" dist="38100" dir="2700000" algn="tl">
                <a:srgbClr val="000000">
                  <a:alpha val="43137"/>
                </a:srgbClr>
              </a:outerShdw>
            </a:effectLst>
          </a:endParaRPr>
        </a:p>
      </dgm:t>
    </dgm:pt>
    <dgm:pt modelId="{2862A6FE-3F95-4AEB-9A11-72E8DED46AEB}" type="sibTrans" cxnId="{CB49F904-99A3-4D2F-8BA5-E599A29AFFBF}">
      <dgm:prSet/>
      <dgm:spPr/>
      <dgm:t>
        <a:bodyPr/>
        <a:lstStyle/>
        <a:p>
          <a:endParaRPr lang="en-US" b="1">
            <a:ln>
              <a:solidFill>
                <a:srgbClr val="FF0000"/>
              </a:solidFill>
            </a:ln>
            <a:effectLst>
              <a:glow rad="139700">
                <a:schemeClr val="accent4">
                  <a:satMod val="175000"/>
                  <a:alpha val="40000"/>
                </a:schemeClr>
              </a:glow>
              <a:outerShdw blurRad="38100" dist="38100" dir="2700000" algn="tl">
                <a:srgbClr val="000000">
                  <a:alpha val="43137"/>
                </a:srgbClr>
              </a:outerShdw>
            </a:effectLst>
          </a:endParaRPr>
        </a:p>
      </dgm:t>
    </dgm:pt>
    <dgm:pt modelId="{1586C3B8-2C08-491B-B32E-0B0CAA9DC41E}">
      <dgm:prSet/>
      <dgm:spPr>
        <a:blipFill rotWithShape="0">
          <a:blip xmlns:r="http://schemas.openxmlformats.org/officeDocument/2006/relationships" r:embed="rId4"/>
          <a:stretch>
            <a:fillRect/>
          </a:stretch>
        </a:blipFill>
      </dgm:spPr>
      <dgm:t>
        <a:bodyPr/>
        <a:lstStyle/>
        <a:p>
          <a:pPr rtl="0"/>
          <a:r>
            <a:rPr lang="en-US" b="1" dirty="0" smtClean="0">
              <a:ln>
                <a:solidFill>
                  <a:srgbClr val="FF0000"/>
                </a:solidFill>
              </a:ln>
              <a:effectLst>
                <a:glow rad="139700">
                  <a:schemeClr val="accent5">
                    <a:satMod val="175000"/>
                    <a:alpha val="40000"/>
                  </a:schemeClr>
                </a:glow>
                <a:outerShdw blurRad="38100" dist="38100" dir="2700000" algn="tl">
                  <a:srgbClr val="000000">
                    <a:alpha val="43137"/>
                  </a:srgbClr>
                </a:outerShdw>
              </a:effectLst>
            </a:rPr>
            <a:t>Volcanic Ash Cloud</a:t>
          </a:r>
          <a:endParaRPr lang="en-US" b="1" dirty="0">
            <a:ln>
              <a:solidFill>
                <a:srgbClr val="FF0000"/>
              </a:solidFill>
            </a:ln>
            <a:effectLst>
              <a:glow rad="139700">
                <a:schemeClr val="accent5">
                  <a:satMod val="175000"/>
                  <a:alpha val="40000"/>
                </a:schemeClr>
              </a:glow>
              <a:outerShdw blurRad="38100" dist="38100" dir="2700000" algn="tl">
                <a:srgbClr val="000000">
                  <a:alpha val="43137"/>
                </a:srgbClr>
              </a:outerShdw>
            </a:effectLst>
          </a:endParaRPr>
        </a:p>
      </dgm:t>
    </dgm:pt>
    <dgm:pt modelId="{3E7B32D1-C5C4-4D13-95AA-B1A0EEDEDE96}" type="parTrans" cxnId="{F1348B32-6567-490C-8833-0CDBE886CC59}">
      <dgm:prSet/>
      <dgm:spPr/>
      <dgm:t>
        <a:bodyPr/>
        <a:lstStyle/>
        <a:p>
          <a:endParaRPr lang="en-US" b="1">
            <a:ln>
              <a:solidFill>
                <a:srgbClr val="FF0000"/>
              </a:solidFill>
            </a:ln>
            <a:effectLst>
              <a:glow rad="139700">
                <a:schemeClr val="accent4">
                  <a:satMod val="175000"/>
                  <a:alpha val="40000"/>
                </a:schemeClr>
              </a:glow>
              <a:outerShdw blurRad="38100" dist="38100" dir="2700000" algn="tl">
                <a:srgbClr val="000000">
                  <a:alpha val="43137"/>
                </a:srgbClr>
              </a:outerShdw>
            </a:effectLst>
          </a:endParaRPr>
        </a:p>
      </dgm:t>
    </dgm:pt>
    <dgm:pt modelId="{62BB9C65-39DC-4D2D-935E-499D205A10F9}" type="sibTrans" cxnId="{F1348B32-6567-490C-8833-0CDBE886CC59}">
      <dgm:prSet/>
      <dgm:spPr/>
      <dgm:t>
        <a:bodyPr/>
        <a:lstStyle/>
        <a:p>
          <a:endParaRPr lang="en-US" b="1">
            <a:ln>
              <a:solidFill>
                <a:srgbClr val="FF0000"/>
              </a:solidFill>
            </a:ln>
            <a:effectLst>
              <a:glow rad="139700">
                <a:schemeClr val="accent4">
                  <a:satMod val="175000"/>
                  <a:alpha val="40000"/>
                </a:schemeClr>
              </a:glow>
              <a:outerShdw blurRad="38100" dist="38100" dir="2700000" algn="tl">
                <a:srgbClr val="000000">
                  <a:alpha val="43137"/>
                </a:srgbClr>
              </a:outerShdw>
            </a:effectLst>
          </a:endParaRPr>
        </a:p>
      </dgm:t>
    </dgm:pt>
    <dgm:pt modelId="{FABAC07A-B0AD-4EA7-ADAD-829E837B77C7}">
      <dgm:prSet/>
      <dgm:spPr>
        <a:blipFill rotWithShape="0">
          <a:blip xmlns:r="http://schemas.openxmlformats.org/officeDocument/2006/relationships" r:embed="rId5"/>
          <a:stretch>
            <a:fillRect/>
          </a:stretch>
        </a:blipFill>
      </dgm:spPr>
      <dgm:t>
        <a:bodyPr/>
        <a:lstStyle/>
        <a:p>
          <a:pPr rtl="0"/>
          <a:r>
            <a:rPr lang="en-US" b="1" dirty="0" smtClean="0">
              <a:ln>
                <a:solidFill>
                  <a:srgbClr val="FF0000"/>
                </a:solidFill>
              </a:ln>
              <a:effectLst>
                <a:glow rad="139700">
                  <a:schemeClr val="accent5">
                    <a:satMod val="175000"/>
                    <a:alpha val="40000"/>
                  </a:schemeClr>
                </a:glow>
                <a:outerShdw blurRad="38100" dist="38100" dir="2700000" algn="tl">
                  <a:srgbClr val="000000">
                    <a:alpha val="43137"/>
                  </a:srgbClr>
                </a:outerShdw>
              </a:effectLst>
            </a:rPr>
            <a:t>Tropical Cyclones</a:t>
          </a:r>
          <a:endParaRPr lang="en-US" b="1" dirty="0">
            <a:ln>
              <a:solidFill>
                <a:srgbClr val="FF0000"/>
              </a:solidFill>
            </a:ln>
            <a:effectLst>
              <a:glow rad="139700">
                <a:schemeClr val="accent5">
                  <a:satMod val="175000"/>
                  <a:alpha val="40000"/>
                </a:schemeClr>
              </a:glow>
              <a:outerShdw blurRad="38100" dist="38100" dir="2700000" algn="tl">
                <a:srgbClr val="000000">
                  <a:alpha val="43137"/>
                </a:srgbClr>
              </a:outerShdw>
            </a:effectLst>
          </a:endParaRPr>
        </a:p>
      </dgm:t>
    </dgm:pt>
    <dgm:pt modelId="{5CFE2CDB-B312-4223-BB45-637A330C020B}" type="parTrans" cxnId="{7DBF1389-E7AA-47E9-913D-6BB4511E51D5}">
      <dgm:prSet/>
      <dgm:spPr/>
      <dgm:t>
        <a:bodyPr/>
        <a:lstStyle/>
        <a:p>
          <a:endParaRPr lang="en-US" b="1">
            <a:ln>
              <a:solidFill>
                <a:srgbClr val="FF0000"/>
              </a:solidFill>
            </a:ln>
            <a:effectLst>
              <a:glow rad="139700">
                <a:schemeClr val="accent4">
                  <a:satMod val="175000"/>
                  <a:alpha val="40000"/>
                </a:schemeClr>
              </a:glow>
              <a:outerShdw blurRad="38100" dist="38100" dir="2700000" algn="tl">
                <a:srgbClr val="000000">
                  <a:alpha val="43137"/>
                </a:srgbClr>
              </a:outerShdw>
            </a:effectLst>
          </a:endParaRPr>
        </a:p>
      </dgm:t>
    </dgm:pt>
    <dgm:pt modelId="{6E65D0E8-5B4A-4E30-B975-681C6108951D}" type="sibTrans" cxnId="{7DBF1389-E7AA-47E9-913D-6BB4511E51D5}">
      <dgm:prSet/>
      <dgm:spPr/>
      <dgm:t>
        <a:bodyPr/>
        <a:lstStyle/>
        <a:p>
          <a:endParaRPr lang="en-US" b="1">
            <a:ln>
              <a:solidFill>
                <a:srgbClr val="FF0000"/>
              </a:solidFill>
            </a:ln>
            <a:effectLst>
              <a:glow rad="139700">
                <a:schemeClr val="accent4">
                  <a:satMod val="175000"/>
                  <a:alpha val="40000"/>
                </a:schemeClr>
              </a:glow>
              <a:outerShdw blurRad="38100" dist="38100" dir="2700000" algn="tl">
                <a:srgbClr val="000000">
                  <a:alpha val="43137"/>
                </a:srgbClr>
              </a:outerShdw>
            </a:effectLst>
          </a:endParaRPr>
        </a:p>
      </dgm:t>
    </dgm:pt>
    <dgm:pt modelId="{FDC26BD1-6F8D-48DD-BB3B-2C121918A599}">
      <dgm:prSet/>
      <dgm:spPr>
        <a:blipFill rotWithShape="0">
          <a:blip xmlns:r="http://schemas.openxmlformats.org/officeDocument/2006/relationships" r:embed="rId6"/>
          <a:stretch>
            <a:fillRect/>
          </a:stretch>
        </a:blipFill>
      </dgm:spPr>
      <dgm:t>
        <a:bodyPr/>
        <a:lstStyle/>
        <a:p>
          <a:pPr rtl="0"/>
          <a:r>
            <a:rPr lang="en-US" b="1" dirty="0" smtClean="0">
              <a:ln>
                <a:solidFill>
                  <a:srgbClr val="FF0000"/>
                </a:solidFill>
              </a:ln>
              <a:effectLst>
                <a:glow rad="139700">
                  <a:schemeClr val="accent5">
                    <a:satMod val="175000"/>
                    <a:alpha val="40000"/>
                  </a:schemeClr>
                </a:glow>
                <a:outerShdw blurRad="38100" dist="38100" dir="2700000" algn="tl">
                  <a:srgbClr val="000000">
                    <a:alpha val="43137"/>
                  </a:srgbClr>
                </a:outerShdw>
              </a:effectLst>
            </a:rPr>
            <a:t>Convection</a:t>
          </a:r>
          <a:endParaRPr lang="en-US" b="1" dirty="0">
            <a:ln>
              <a:solidFill>
                <a:srgbClr val="FF0000"/>
              </a:solidFill>
            </a:ln>
            <a:effectLst>
              <a:glow rad="139700">
                <a:schemeClr val="accent5">
                  <a:satMod val="175000"/>
                  <a:alpha val="40000"/>
                </a:schemeClr>
              </a:glow>
              <a:outerShdw blurRad="38100" dist="38100" dir="2700000" algn="tl">
                <a:srgbClr val="000000">
                  <a:alpha val="43137"/>
                </a:srgbClr>
              </a:outerShdw>
            </a:effectLst>
          </a:endParaRPr>
        </a:p>
      </dgm:t>
    </dgm:pt>
    <dgm:pt modelId="{093C2BF7-975B-4EB7-99D0-2B08A6A9C59D}" type="sibTrans" cxnId="{CD6EF0AC-7045-4830-AA65-FA3599BCCE82}">
      <dgm:prSet/>
      <dgm:spPr/>
      <dgm:t>
        <a:bodyPr/>
        <a:lstStyle/>
        <a:p>
          <a:endParaRPr lang="en-US" b="1">
            <a:ln>
              <a:solidFill>
                <a:srgbClr val="FF0000"/>
              </a:solidFill>
            </a:ln>
            <a:effectLst>
              <a:glow rad="139700">
                <a:schemeClr val="accent4">
                  <a:satMod val="175000"/>
                  <a:alpha val="40000"/>
                </a:schemeClr>
              </a:glow>
              <a:outerShdw blurRad="38100" dist="38100" dir="2700000" algn="tl">
                <a:srgbClr val="000000">
                  <a:alpha val="43137"/>
                </a:srgbClr>
              </a:outerShdw>
            </a:effectLst>
          </a:endParaRPr>
        </a:p>
      </dgm:t>
    </dgm:pt>
    <dgm:pt modelId="{990C16CD-5579-4980-B77A-98F0EED82A98}" type="parTrans" cxnId="{CD6EF0AC-7045-4830-AA65-FA3599BCCE82}">
      <dgm:prSet/>
      <dgm:spPr/>
      <dgm:t>
        <a:bodyPr/>
        <a:lstStyle/>
        <a:p>
          <a:endParaRPr lang="en-US" b="1">
            <a:ln>
              <a:solidFill>
                <a:srgbClr val="FF0000"/>
              </a:solidFill>
            </a:ln>
            <a:effectLst>
              <a:glow rad="139700">
                <a:schemeClr val="accent4">
                  <a:satMod val="175000"/>
                  <a:alpha val="40000"/>
                </a:schemeClr>
              </a:glow>
              <a:outerShdw blurRad="38100" dist="38100" dir="2700000" algn="tl">
                <a:srgbClr val="000000">
                  <a:alpha val="43137"/>
                </a:srgbClr>
              </a:outerShdw>
            </a:effectLst>
          </a:endParaRPr>
        </a:p>
      </dgm:t>
    </dgm:pt>
    <dgm:pt modelId="{E2E3F3FB-9359-4A88-83F3-6F0B8C1C58AE}" type="pres">
      <dgm:prSet presAssocID="{8058800A-53FC-4605-9365-89EEB843EE22}" presName="diagram" presStyleCnt="0">
        <dgm:presLayoutVars>
          <dgm:dir/>
          <dgm:resizeHandles val="exact"/>
        </dgm:presLayoutVars>
      </dgm:prSet>
      <dgm:spPr/>
      <dgm:t>
        <a:bodyPr/>
        <a:lstStyle/>
        <a:p>
          <a:endParaRPr lang="en-US"/>
        </a:p>
      </dgm:t>
    </dgm:pt>
    <dgm:pt modelId="{9EB0B59D-5D21-430B-B09B-A3585657B3B3}" type="pres">
      <dgm:prSet presAssocID="{FDC26BD1-6F8D-48DD-BB3B-2C121918A599}" presName="node" presStyleLbl="node1" presStyleIdx="0" presStyleCnt="6" custScaleY="112573">
        <dgm:presLayoutVars>
          <dgm:bulletEnabled val="1"/>
        </dgm:presLayoutVars>
      </dgm:prSet>
      <dgm:spPr>
        <a:prstGeom prst="round2DiagRect">
          <a:avLst/>
        </a:prstGeom>
      </dgm:spPr>
      <dgm:t>
        <a:bodyPr/>
        <a:lstStyle/>
        <a:p>
          <a:endParaRPr lang="en-US"/>
        </a:p>
      </dgm:t>
    </dgm:pt>
    <dgm:pt modelId="{671B8CA0-B516-4860-B399-2540A67C0444}" type="pres">
      <dgm:prSet presAssocID="{093C2BF7-975B-4EB7-99D0-2B08A6A9C59D}" presName="sibTrans" presStyleCnt="0"/>
      <dgm:spPr/>
    </dgm:pt>
    <dgm:pt modelId="{750A9F51-09F0-4251-8F38-750BD7C1F554}" type="pres">
      <dgm:prSet presAssocID="{3865345E-EBF3-43D6-A087-27DEFA853920}" presName="node" presStyleLbl="node1" presStyleIdx="1" presStyleCnt="6" custScaleY="112573">
        <dgm:presLayoutVars>
          <dgm:bulletEnabled val="1"/>
        </dgm:presLayoutVars>
      </dgm:prSet>
      <dgm:spPr>
        <a:prstGeom prst="round2DiagRect">
          <a:avLst/>
        </a:prstGeom>
      </dgm:spPr>
      <dgm:t>
        <a:bodyPr/>
        <a:lstStyle/>
        <a:p>
          <a:endParaRPr lang="en-US"/>
        </a:p>
      </dgm:t>
    </dgm:pt>
    <dgm:pt modelId="{15F85E43-CC02-49BF-85E7-3F713C735669}" type="pres">
      <dgm:prSet presAssocID="{7227D472-205A-4633-8638-4EAEA28111D1}" presName="sibTrans" presStyleCnt="0"/>
      <dgm:spPr/>
    </dgm:pt>
    <dgm:pt modelId="{F8BF422E-6082-4E22-945A-83B00F2669B5}" type="pres">
      <dgm:prSet presAssocID="{05C86DEB-5E85-42BE-8A92-275BD7A06F9C}" presName="node" presStyleLbl="node1" presStyleIdx="2" presStyleCnt="6" custScaleY="112573">
        <dgm:presLayoutVars>
          <dgm:bulletEnabled val="1"/>
        </dgm:presLayoutVars>
      </dgm:prSet>
      <dgm:spPr>
        <a:prstGeom prst="round2DiagRect">
          <a:avLst/>
        </a:prstGeom>
      </dgm:spPr>
      <dgm:t>
        <a:bodyPr/>
        <a:lstStyle/>
        <a:p>
          <a:endParaRPr lang="en-US"/>
        </a:p>
      </dgm:t>
    </dgm:pt>
    <dgm:pt modelId="{365D49F0-7553-44AD-B0A4-613526759373}" type="pres">
      <dgm:prSet presAssocID="{33377E30-821B-4924-B339-9136A59F5D23}" presName="sibTrans" presStyleCnt="0"/>
      <dgm:spPr/>
    </dgm:pt>
    <dgm:pt modelId="{0BFA5434-E327-4AA3-8C1B-D40BCB97B6C8}" type="pres">
      <dgm:prSet presAssocID="{35D09558-1022-4931-82CA-AF8946C7568E}" presName="node" presStyleLbl="node1" presStyleIdx="3" presStyleCnt="6" custScaleY="112573">
        <dgm:presLayoutVars>
          <dgm:bulletEnabled val="1"/>
        </dgm:presLayoutVars>
      </dgm:prSet>
      <dgm:spPr>
        <a:prstGeom prst="round2DiagRect">
          <a:avLst/>
        </a:prstGeom>
      </dgm:spPr>
      <dgm:t>
        <a:bodyPr/>
        <a:lstStyle/>
        <a:p>
          <a:endParaRPr lang="en-US"/>
        </a:p>
      </dgm:t>
    </dgm:pt>
    <dgm:pt modelId="{7F32AE29-C221-40FD-AC52-5D5E70A1705B}" type="pres">
      <dgm:prSet presAssocID="{2862A6FE-3F95-4AEB-9A11-72E8DED46AEB}" presName="sibTrans" presStyleCnt="0"/>
      <dgm:spPr/>
    </dgm:pt>
    <dgm:pt modelId="{340C3B68-9F33-43B7-93F1-2B682CBFFA75}" type="pres">
      <dgm:prSet presAssocID="{1586C3B8-2C08-491B-B32E-0B0CAA9DC41E}" presName="node" presStyleLbl="node1" presStyleIdx="4" presStyleCnt="6" custScaleY="112573">
        <dgm:presLayoutVars>
          <dgm:bulletEnabled val="1"/>
        </dgm:presLayoutVars>
      </dgm:prSet>
      <dgm:spPr>
        <a:prstGeom prst="round2DiagRect">
          <a:avLst/>
        </a:prstGeom>
      </dgm:spPr>
      <dgm:t>
        <a:bodyPr/>
        <a:lstStyle/>
        <a:p>
          <a:endParaRPr lang="en-US"/>
        </a:p>
      </dgm:t>
    </dgm:pt>
    <dgm:pt modelId="{35A7F033-A977-49AC-A318-F09B295C63C2}" type="pres">
      <dgm:prSet presAssocID="{62BB9C65-39DC-4D2D-935E-499D205A10F9}" presName="sibTrans" presStyleCnt="0"/>
      <dgm:spPr/>
    </dgm:pt>
    <dgm:pt modelId="{701BA5F3-C5BD-46BA-A0CD-55BC0E927895}" type="pres">
      <dgm:prSet presAssocID="{FABAC07A-B0AD-4EA7-ADAD-829E837B77C7}" presName="node" presStyleLbl="node1" presStyleIdx="5" presStyleCnt="6" custScaleY="112573">
        <dgm:presLayoutVars>
          <dgm:bulletEnabled val="1"/>
        </dgm:presLayoutVars>
      </dgm:prSet>
      <dgm:spPr>
        <a:prstGeom prst="round2DiagRect">
          <a:avLst/>
        </a:prstGeom>
      </dgm:spPr>
      <dgm:t>
        <a:bodyPr/>
        <a:lstStyle/>
        <a:p>
          <a:endParaRPr lang="en-US"/>
        </a:p>
      </dgm:t>
    </dgm:pt>
  </dgm:ptLst>
  <dgm:cxnLst>
    <dgm:cxn modelId="{D87173E1-7898-45D5-94F4-CD2E00178044}" type="presOf" srcId="{3865345E-EBF3-43D6-A087-27DEFA853920}" destId="{750A9F51-09F0-4251-8F38-750BD7C1F554}" srcOrd="0" destOrd="0" presId="urn:microsoft.com/office/officeart/2005/8/layout/default"/>
    <dgm:cxn modelId="{72E07C3B-389F-4552-8A69-79E897F2ED59}" type="presOf" srcId="{FDC26BD1-6F8D-48DD-BB3B-2C121918A599}" destId="{9EB0B59D-5D21-430B-B09B-A3585657B3B3}" srcOrd="0" destOrd="0" presId="urn:microsoft.com/office/officeart/2005/8/layout/default"/>
    <dgm:cxn modelId="{AAC15D65-D48A-49CA-BE0A-5D4C351F7920}" type="presOf" srcId="{05C86DEB-5E85-42BE-8A92-275BD7A06F9C}" destId="{F8BF422E-6082-4E22-945A-83B00F2669B5}" srcOrd="0" destOrd="0" presId="urn:microsoft.com/office/officeart/2005/8/layout/default"/>
    <dgm:cxn modelId="{D2B5DAA0-F76A-45EA-A630-2990C773D2F2}" type="presOf" srcId="{FABAC07A-B0AD-4EA7-ADAD-829E837B77C7}" destId="{701BA5F3-C5BD-46BA-A0CD-55BC0E927895}" srcOrd="0" destOrd="0" presId="urn:microsoft.com/office/officeart/2005/8/layout/default"/>
    <dgm:cxn modelId="{53E80DFF-0FDB-44FE-A3B4-A1914B77BB59}" type="presOf" srcId="{1586C3B8-2C08-491B-B32E-0B0CAA9DC41E}" destId="{340C3B68-9F33-43B7-93F1-2B682CBFFA75}" srcOrd="0" destOrd="0" presId="urn:microsoft.com/office/officeart/2005/8/layout/default"/>
    <dgm:cxn modelId="{E807BBCA-F9CB-4B2E-A2BB-55486BA0D5F6}" type="presOf" srcId="{8058800A-53FC-4605-9365-89EEB843EE22}" destId="{E2E3F3FB-9359-4A88-83F3-6F0B8C1C58AE}" srcOrd="0" destOrd="0" presId="urn:microsoft.com/office/officeart/2005/8/layout/default"/>
    <dgm:cxn modelId="{CB49F904-99A3-4D2F-8BA5-E599A29AFFBF}" srcId="{8058800A-53FC-4605-9365-89EEB843EE22}" destId="{35D09558-1022-4931-82CA-AF8946C7568E}" srcOrd="3" destOrd="0" parTransId="{4EEE283F-3190-471E-B94B-4D22AAE57429}" sibTransId="{2862A6FE-3F95-4AEB-9A11-72E8DED46AEB}"/>
    <dgm:cxn modelId="{BB57E882-71D1-4DB4-8596-8147583119FC}" type="presOf" srcId="{35D09558-1022-4931-82CA-AF8946C7568E}" destId="{0BFA5434-E327-4AA3-8C1B-D40BCB97B6C8}" srcOrd="0" destOrd="0" presId="urn:microsoft.com/office/officeart/2005/8/layout/default"/>
    <dgm:cxn modelId="{F1348B32-6567-490C-8833-0CDBE886CC59}" srcId="{8058800A-53FC-4605-9365-89EEB843EE22}" destId="{1586C3B8-2C08-491B-B32E-0B0CAA9DC41E}" srcOrd="4" destOrd="0" parTransId="{3E7B32D1-C5C4-4D13-95AA-B1A0EEDEDE96}" sibTransId="{62BB9C65-39DC-4D2D-935E-499D205A10F9}"/>
    <dgm:cxn modelId="{8B9985C7-5C13-4B5F-813B-9EFC68C90A46}" srcId="{8058800A-53FC-4605-9365-89EEB843EE22}" destId="{3865345E-EBF3-43D6-A087-27DEFA853920}" srcOrd="1" destOrd="0" parTransId="{4B33D085-BA05-40BD-B602-AFD8B3EA9E50}" sibTransId="{7227D472-205A-4633-8638-4EAEA28111D1}"/>
    <dgm:cxn modelId="{7DBF1389-E7AA-47E9-913D-6BB4511E51D5}" srcId="{8058800A-53FC-4605-9365-89EEB843EE22}" destId="{FABAC07A-B0AD-4EA7-ADAD-829E837B77C7}" srcOrd="5" destOrd="0" parTransId="{5CFE2CDB-B312-4223-BB45-637A330C020B}" sibTransId="{6E65D0E8-5B4A-4E30-B975-681C6108951D}"/>
    <dgm:cxn modelId="{CD6EF0AC-7045-4830-AA65-FA3599BCCE82}" srcId="{8058800A-53FC-4605-9365-89EEB843EE22}" destId="{FDC26BD1-6F8D-48DD-BB3B-2C121918A599}" srcOrd="0" destOrd="0" parTransId="{990C16CD-5579-4980-B77A-98F0EED82A98}" sibTransId="{093C2BF7-975B-4EB7-99D0-2B08A6A9C59D}"/>
    <dgm:cxn modelId="{73E93027-1CF7-4755-96E2-2ED6997841CE}" srcId="{8058800A-53FC-4605-9365-89EEB843EE22}" destId="{05C86DEB-5E85-42BE-8A92-275BD7A06F9C}" srcOrd="2" destOrd="0" parTransId="{49DEB997-D921-4C9B-9390-4BC523DB2A62}" sibTransId="{33377E30-821B-4924-B339-9136A59F5D23}"/>
    <dgm:cxn modelId="{4D84B926-5730-485A-BAE3-24F77FAD71E8}" type="presParOf" srcId="{E2E3F3FB-9359-4A88-83F3-6F0B8C1C58AE}" destId="{9EB0B59D-5D21-430B-B09B-A3585657B3B3}" srcOrd="0" destOrd="0" presId="urn:microsoft.com/office/officeart/2005/8/layout/default"/>
    <dgm:cxn modelId="{34854915-4C4B-4656-8E95-CB812DDE212F}" type="presParOf" srcId="{E2E3F3FB-9359-4A88-83F3-6F0B8C1C58AE}" destId="{671B8CA0-B516-4860-B399-2540A67C0444}" srcOrd="1" destOrd="0" presId="urn:microsoft.com/office/officeart/2005/8/layout/default"/>
    <dgm:cxn modelId="{1C2A3F8A-16FF-4677-B290-7ECA83203F96}" type="presParOf" srcId="{E2E3F3FB-9359-4A88-83F3-6F0B8C1C58AE}" destId="{750A9F51-09F0-4251-8F38-750BD7C1F554}" srcOrd="2" destOrd="0" presId="urn:microsoft.com/office/officeart/2005/8/layout/default"/>
    <dgm:cxn modelId="{300F33EA-3268-465E-ACA7-35423D67A8DD}" type="presParOf" srcId="{E2E3F3FB-9359-4A88-83F3-6F0B8C1C58AE}" destId="{15F85E43-CC02-49BF-85E7-3F713C735669}" srcOrd="3" destOrd="0" presId="urn:microsoft.com/office/officeart/2005/8/layout/default"/>
    <dgm:cxn modelId="{3298BFB1-3F04-4443-B37C-36C5A9026474}" type="presParOf" srcId="{E2E3F3FB-9359-4A88-83F3-6F0B8C1C58AE}" destId="{F8BF422E-6082-4E22-945A-83B00F2669B5}" srcOrd="4" destOrd="0" presId="urn:microsoft.com/office/officeart/2005/8/layout/default"/>
    <dgm:cxn modelId="{046A24B7-D346-41CB-9295-B6CD47226158}" type="presParOf" srcId="{E2E3F3FB-9359-4A88-83F3-6F0B8C1C58AE}" destId="{365D49F0-7553-44AD-B0A4-613526759373}" srcOrd="5" destOrd="0" presId="urn:microsoft.com/office/officeart/2005/8/layout/default"/>
    <dgm:cxn modelId="{E0C41D95-45A6-4406-B460-6429538F713E}" type="presParOf" srcId="{E2E3F3FB-9359-4A88-83F3-6F0B8C1C58AE}" destId="{0BFA5434-E327-4AA3-8C1B-D40BCB97B6C8}" srcOrd="6" destOrd="0" presId="urn:microsoft.com/office/officeart/2005/8/layout/default"/>
    <dgm:cxn modelId="{7A69F8BB-D540-4DA8-987E-D14A6084EB4D}" type="presParOf" srcId="{E2E3F3FB-9359-4A88-83F3-6F0B8C1C58AE}" destId="{7F32AE29-C221-40FD-AC52-5D5E70A1705B}" srcOrd="7" destOrd="0" presId="urn:microsoft.com/office/officeart/2005/8/layout/default"/>
    <dgm:cxn modelId="{A1FC14A0-BA5E-4ABB-9A73-2CB1629DF132}" type="presParOf" srcId="{E2E3F3FB-9359-4A88-83F3-6F0B8C1C58AE}" destId="{340C3B68-9F33-43B7-93F1-2B682CBFFA75}" srcOrd="8" destOrd="0" presId="urn:microsoft.com/office/officeart/2005/8/layout/default"/>
    <dgm:cxn modelId="{2980F447-5B25-4F48-8A0B-FC707E009960}" type="presParOf" srcId="{E2E3F3FB-9359-4A88-83F3-6F0B8C1C58AE}" destId="{35A7F033-A977-49AC-A318-F09B295C63C2}" srcOrd="9" destOrd="0" presId="urn:microsoft.com/office/officeart/2005/8/layout/default"/>
    <dgm:cxn modelId="{47EBEB2B-C96D-4412-B7DD-D33A1377DF6F}" type="presParOf" srcId="{E2E3F3FB-9359-4A88-83F3-6F0B8C1C58AE}" destId="{701BA5F3-C5BD-46BA-A0CD-55BC0E927895}"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73728CD-F180-4DB3-A380-21392C15C253}" type="doc">
      <dgm:prSet loTypeId="urn:microsoft.com/office/officeart/2005/8/layout/default" loCatId="list" qsTypeId="urn:microsoft.com/office/officeart/2005/8/quickstyle/3d3" qsCatId="3D" csTypeId="urn:microsoft.com/office/officeart/2005/8/colors/colorful5" csCatId="colorful" phldr="1"/>
      <dgm:spPr/>
      <dgm:t>
        <a:bodyPr/>
        <a:lstStyle/>
        <a:p>
          <a:endParaRPr lang="en-US"/>
        </a:p>
      </dgm:t>
    </dgm:pt>
    <dgm:pt modelId="{BBEF7869-9622-48DB-8C62-203A58395DE7}">
      <dgm:prSet custT="1"/>
      <dgm:spPr/>
      <dgm:t>
        <a:bodyPr/>
        <a:lstStyle/>
        <a:p>
          <a:pPr rtl="0"/>
          <a:r>
            <a:rPr lang="en-US" sz="2800" baseline="0" dirty="0" smtClean="0">
              <a:solidFill>
                <a:schemeClr val="tx1"/>
              </a:solidFill>
              <a:effectLst>
                <a:outerShdw blurRad="38100" dist="38100" dir="2700000" algn="tl">
                  <a:srgbClr val="000000">
                    <a:alpha val="43137"/>
                  </a:srgbClr>
                </a:outerShdw>
              </a:effectLst>
            </a:rPr>
            <a:t>Technical Implementation</a:t>
          </a:r>
          <a:endParaRPr lang="en-US" sz="2800" baseline="0" dirty="0">
            <a:solidFill>
              <a:schemeClr val="tx1"/>
            </a:solidFill>
            <a:effectLst>
              <a:outerShdw blurRad="38100" dist="38100" dir="2700000" algn="tl">
                <a:srgbClr val="000000">
                  <a:alpha val="43137"/>
                </a:srgbClr>
              </a:outerShdw>
            </a:effectLst>
          </a:endParaRPr>
        </a:p>
      </dgm:t>
    </dgm:pt>
    <dgm:pt modelId="{491C5174-EC11-4E2B-89E3-D27CEDACD040}" type="parTrans" cxnId="{A841C008-F4B8-44E6-9CEB-4B7E352F75E0}">
      <dgm:prSet/>
      <dgm:spPr/>
      <dgm:t>
        <a:bodyPr/>
        <a:lstStyle/>
        <a:p>
          <a:endParaRPr lang="en-US">
            <a:effectLst>
              <a:outerShdw blurRad="38100" dist="38100" dir="2700000" algn="tl">
                <a:srgbClr val="000000">
                  <a:alpha val="43137"/>
                </a:srgbClr>
              </a:outerShdw>
            </a:effectLst>
          </a:endParaRPr>
        </a:p>
      </dgm:t>
    </dgm:pt>
    <dgm:pt modelId="{AD808FB4-25E6-4F9A-A81C-5136A4B105C2}" type="sibTrans" cxnId="{A841C008-F4B8-44E6-9CEB-4B7E352F75E0}">
      <dgm:prSet/>
      <dgm:spPr/>
      <dgm:t>
        <a:bodyPr/>
        <a:lstStyle/>
        <a:p>
          <a:endParaRPr lang="en-US">
            <a:effectLst>
              <a:outerShdw blurRad="38100" dist="38100" dir="2700000" algn="tl">
                <a:srgbClr val="000000">
                  <a:alpha val="43137"/>
                </a:srgbClr>
              </a:outerShdw>
            </a:effectLst>
          </a:endParaRPr>
        </a:p>
      </dgm:t>
    </dgm:pt>
    <dgm:pt modelId="{7EEECE1D-D582-42EF-9B12-4ECE09D01D95}">
      <dgm:prSet custT="1"/>
      <dgm:spPr/>
      <dgm:t>
        <a:bodyPr/>
        <a:lstStyle/>
        <a:p>
          <a:pPr rtl="0"/>
          <a:r>
            <a:rPr lang="en-US" sz="2000" baseline="0" dirty="0" smtClean="0">
              <a:solidFill>
                <a:schemeClr val="tx1"/>
              </a:solidFill>
              <a:effectLst>
                <a:outerShdw blurRad="38100" dist="38100" dir="2700000" algn="tl">
                  <a:srgbClr val="000000">
                    <a:alpha val="43137"/>
                  </a:srgbClr>
                </a:outerShdw>
              </a:effectLst>
            </a:rPr>
            <a:t>Non-SBN Data Flows</a:t>
          </a:r>
          <a:endParaRPr lang="en-US" sz="2000" baseline="0" dirty="0">
            <a:solidFill>
              <a:schemeClr val="tx1"/>
            </a:solidFill>
            <a:effectLst>
              <a:outerShdw blurRad="38100" dist="38100" dir="2700000" algn="tl">
                <a:srgbClr val="000000">
                  <a:alpha val="43137"/>
                </a:srgbClr>
              </a:outerShdw>
            </a:effectLst>
          </a:endParaRPr>
        </a:p>
      </dgm:t>
    </dgm:pt>
    <dgm:pt modelId="{8406FF67-2456-4ACA-8D08-633C0D3009A5}" type="parTrans" cxnId="{763FF004-71F8-491E-B028-42F6BEB845C6}">
      <dgm:prSet/>
      <dgm:spPr/>
      <dgm:t>
        <a:bodyPr/>
        <a:lstStyle/>
        <a:p>
          <a:endParaRPr lang="en-US">
            <a:effectLst>
              <a:outerShdw blurRad="38100" dist="38100" dir="2700000" algn="tl">
                <a:srgbClr val="000000">
                  <a:alpha val="43137"/>
                </a:srgbClr>
              </a:outerShdw>
            </a:effectLst>
          </a:endParaRPr>
        </a:p>
      </dgm:t>
    </dgm:pt>
    <dgm:pt modelId="{6E86F964-2330-4ED5-9536-A2F135364D99}" type="sibTrans" cxnId="{763FF004-71F8-491E-B028-42F6BEB845C6}">
      <dgm:prSet/>
      <dgm:spPr/>
      <dgm:t>
        <a:bodyPr/>
        <a:lstStyle/>
        <a:p>
          <a:endParaRPr lang="en-US">
            <a:effectLst>
              <a:outerShdw blurRad="38100" dist="38100" dir="2700000" algn="tl">
                <a:srgbClr val="000000">
                  <a:alpha val="43137"/>
                </a:srgbClr>
              </a:outerShdw>
            </a:effectLst>
          </a:endParaRPr>
        </a:p>
      </dgm:t>
    </dgm:pt>
    <dgm:pt modelId="{BD2D0DC9-3387-4F0B-9D16-7745B5F04BCF}">
      <dgm:prSet custT="1"/>
      <dgm:spPr/>
      <dgm:t>
        <a:bodyPr/>
        <a:lstStyle/>
        <a:p>
          <a:pPr rtl="0"/>
          <a:r>
            <a:rPr lang="en-US" sz="2000" baseline="0" dirty="0" smtClean="0">
              <a:solidFill>
                <a:schemeClr val="tx1"/>
              </a:solidFill>
              <a:effectLst>
                <a:outerShdw blurRad="38100" dist="38100" dir="2700000" algn="tl">
                  <a:srgbClr val="000000">
                    <a:alpha val="43137"/>
                  </a:srgbClr>
                </a:outerShdw>
              </a:effectLst>
            </a:rPr>
            <a:t>Local Application Migration</a:t>
          </a:r>
          <a:endParaRPr lang="en-US" sz="2000" baseline="0" dirty="0">
            <a:solidFill>
              <a:schemeClr val="tx1"/>
            </a:solidFill>
            <a:effectLst>
              <a:outerShdw blurRad="38100" dist="38100" dir="2700000" algn="tl">
                <a:srgbClr val="000000">
                  <a:alpha val="43137"/>
                </a:srgbClr>
              </a:outerShdw>
            </a:effectLst>
          </a:endParaRPr>
        </a:p>
      </dgm:t>
    </dgm:pt>
    <dgm:pt modelId="{BCF81734-6CA7-429D-8547-A1A313151ECC}" type="parTrans" cxnId="{74217790-1AC6-4F61-82F9-425CD296D20B}">
      <dgm:prSet/>
      <dgm:spPr/>
      <dgm:t>
        <a:bodyPr/>
        <a:lstStyle/>
        <a:p>
          <a:endParaRPr lang="en-US">
            <a:effectLst>
              <a:outerShdw blurRad="38100" dist="38100" dir="2700000" algn="tl">
                <a:srgbClr val="000000">
                  <a:alpha val="43137"/>
                </a:srgbClr>
              </a:outerShdw>
            </a:effectLst>
          </a:endParaRPr>
        </a:p>
      </dgm:t>
    </dgm:pt>
    <dgm:pt modelId="{8920D34C-2E32-4D17-9BF6-E9F8AD3B7531}" type="sibTrans" cxnId="{74217790-1AC6-4F61-82F9-425CD296D20B}">
      <dgm:prSet/>
      <dgm:spPr/>
      <dgm:t>
        <a:bodyPr/>
        <a:lstStyle/>
        <a:p>
          <a:endParaRPr lang="en-US">
            <a:effectLst>
              <a:outerShdw blurRad="38100" dist="38100" dir="2700000" algn="tl">
                <a:srgbClr val="000000">
                  <a:alpha val="43137"/>
                </a:srgbClr>
              </a:outerShdw>
            </a:effectLst>
          </a:endParaRPr>
        </a:p>
      </dgm:t>
    </dgm:pt>
    <dgm:pt modelId="{37FB7751-2ED4-44C5-A6F8-8F5D0D50C900}">
      <dgm:prSet custT="1"/>
      <dgm:spPr/>
      <dgm:t>
        <a:bodyPr/>
        <a:lstStyle/>
        <a:p>
          <a:pPr rtl="0"/>
          <a:r>
            <a:rPr lang="en-US" sz="2000" baseline="0" dirty="0" smtClean="0">
              <a:solidFill>
                <a:schemeClr val="tx1"/>
              </a:solidFill>
              <a:effectLst>
                <a:outerShdw blurRad="38100" dist="38100" dir="2700000" algn="tl">
                  <a:srgbClr val="000000">
                    <a:alpha val="43137"/>
                  </a:srgbClr>
                </a:outerShdw>
              </a:effectLst>
            </a:rPr>
            <a:t>Workstation Configurations </a:t>
          </a:r>
          <a:endParaRPr lang="en-US" sz="2000" baseline="0" dirty="0">
            <a:solidFill>
              <a:schemeClr val="tx1"/>
            </a:solidFill>
            <a:effectLst>
              <a:outerShdw blurRad="38100" dist="38100" dir="2700000" algn="tl">
                <a:srgbClr val="000000">
                  <a:alpha val="43137"/>
                </a:srgbClr>
              </a:outerShdw>
            </a:effectLst>
          </a:endParaRPr>
        </a:p>
      </dgm:t>
    </dgm:pt>
    <dgm:pt modelId="{02BB3FBA-B51A-421F-8778-DF6C9787E5A3}" type="parTrans" cxnId="{2A8F66EB-6A02-4DEA-A865-2D1557894EFB}">
      <dgm:prSet/>
      <dgm:spPr/>
      <dgm:t>
        <a:bodyPr/>
        <a:lstStyle/>
        <a:p>
          <a:endParaRPr lang="en-US">
            <a:effectLst>
              <a:outerShdw blurRad="38100" dist="38100" dir="2700000" algn="tl">
                <a:srgbClr val="000000">
                  <a:alpha val="43137"/>
                </a:srgbClr>
              </a:outerShdw>
            </a:effectLst>
          </a:endParaRPr>
        </a:p>
      </dgm:t>
    </dgm:pt>
    <dgm:pt modelId="{5252C8DF-99D9-4F36-B26D-09A856FAC068}" type="sibTrans" cxnId="{2A8F66EB-6A02-4DEA-A865-2D1557894EFB}">
      <dgm:prSet/>
      <dgm:spPr/>
      <dgm:t>
        <a:bodyPr/>
        <a:lstStyle/>
        <a:p>
          <a:endParaRPr lang="en-US">
            <a:effectLst>
              <a:outerShdw blurRad="38100" dist="38100" dir="2700000" algn="tl">
                <a:srgbClr val="000000">
                  <a:alpha val="43137"/>
                </a:srgbClr>
              </a:outerShdw>
            </a:effectLst>
          </a:endParaRPr>
        </a:p>
      </dgm:t>
    </dgm:pt>
    <dgm:pt modelId="{99D064CC-4278-4D42-8BAA-392415BD444F}">
      <dgm:prSet custT="1"/>
      <dgm:spPr/>
      <dgm:t>
        <a:bodyPr/>
        <a:lstStyle/>
        <a:p>
          <a:pPr rtl="0"/>
          <a:r>
            <a:rPr lang="en-US" sz="2800" baseline="0" dirty="0" smtClean="0">
              <a:solidFill>
                <a:schemeClr val="tx1"/>
              </a:solidFill>
              <a:effectLst>
                <a:outerShdw blurRad="38100" dist="38100" dir="2700000" algn="tl">
                  <a:srgbClr val="000000">
                    <a:alpha val="43137"/>
                  </a:srgbClr>
                </a:outerShdw>
              </a:effectLst>
            </a:rPr>
            <a:t>Training</a:t>
          </a:r>
          <a:endParaRPr lang="en-US" sz="2800" baseline="0" dirty="0">
            <a:solidFill>
              <a:schemeClr val="tx1"/>
            </a:solidFill>
            <a:effectLst>
              <a:outerShdw blurRad="38100" dist="38100" dir="2700000" algn="tl">
                <a:srgbClr val="000000">
                  <a:alpha val="43137"/>
                </a:srgbClr>
              </a:outerShdw>
            </a:effectLst>
          </a:endParaRPr>
        </a:p>
      </dgm:t>
    </dgm:pt>
    <dgm:pt modelId="{CFEEB8F8-74A2-4AFB-888A-DCB7DA82F7C0}" type="parTrans" cxnId="{48D0FBAE-ADEC-4A42-946D-358DCB58B965}">
      <dgm:prSet/>
      <dgm:spPr/>
      <dgm:t>
        <a:bodyPr/>
        <a:lstStyle/>
        <a:p>
          <a:endParaRPr lang="en-US">
            <a:effectLst>
              <a:outerShdw blurRad="38100" dist="38100" dir="2700000" algn="tl">
                <a:srgbClr val="000000">
                  <a:alpha val="43137"/>
                </a:srgbClr>
              </a:outerShdw>
            </a:effectLst>
          </a:endParaRPr>
        </a:p>
      </dgm:t>
    </dgm:pt>
    <dgm:pt modelId="{6719870D-B463-42B7-BF16-0CAD5F3015FB}" type="sibTrans" cxnId="{48D0FBAE-ADEC-4A42-946D-358DCB58B965}">
      <dgm:prSet/>
      <dgm:spPr/>
      <dgm:t>
        <a:bodyPr/>
        <a:lstStyle/>
        <a:p>
          <a:endParaRPr lang="en-US">
            <a:effectLst>
              <a:outerShdw blurRad="38100" dist="38100" dir="2700000" algn="tl">
                <a:srgbClr val="000000">
                  <a:alpha val="43137"/>
                </a:srgbClr>
              </a:outerShdw>
            </a:effectLst>
          </a:endParaRPr>
        </a:p>
      </dgm:t>
    </dgm:pt>
    <dgm:pt modelId="{263E1173-A86D-4DCA-A053-01EA59E8059B}">
      <dgm:prSet custT="1"/>
      <dgm:spPr/>
      <dgm:t>
        <a:bodyPr/>
        <a:lstStyle/>
        <a:p>
          <a:pPr rtl="0"/>
          <a:r>
            <a:rPr lang="en-US" sz="2000" baseline="0" dirty="0" smtClean="0">
              <a:solidFill>
                <a:schemeClr val="tx1"/>
              </a:solidFill>
              <a:effectLst>
                <a:outerShdw blurRad="38100" dist="38100" dir="2700000" algn="tl">
                  <a:srgbClr val="000000">
                    <a:alpha val="43137"/>
                  </a:srgbClr>
                </a:outerShdw>
              </a:effectLst>
            </a:rPr>
            <a:t>Configuration Managers/Focal Points</a:t>
          </a:r>
          <a:endParaRPr lang="en-US" sz="2000" baseline="0" dirty="0">
            <a:solidFill>
              <a:schemeClr val="tx1"/>
            </a:solidFill>
            <a:effectLst>
              <a:outerShdw blurRad="38100" dist="38100" dir="2700000" algn="tl">
                <a:srgbClr val="000000">
                  <a:alpha val="43137"/>
                </a:srgbClr>
              </a:outerShdw>
            </a:effectLst>
          </a:endParaRPr>
        </a:p>
      </dgm:t>
    </dgm:pt>
    <dgm:pt modelId="{A791ACBC-24BB-4589-BA5B-176BB0B191CC}" type="parTrans" cxnId="{966E624A-2B94-4AA2-80E2-2CD62BC9BC31}">
      <dgm:prSet/>
      <dgm:spPr/>
      <dgm:t>
        <a:bodyPr/>
        <a:lstStyle/>
        <a:p>
          <a:endParaRPr lang="en-US">
            <a:effectLst>
              <a:outerShdw blurRad="38100" dist="38100" dir="2700000" algn="tl">
                <a:srgbClr val="000000">
                  <a:alpha val="43137"/>
                </a:srgbClr>
              </a:outerShdw>
            </a:effectLst>
          </a:endParaRPr>
        </a:p>
      </dgm:t>
    </dgm:pt>
    <dgm:pt modelId="{09FE9D2C-7A9A-4F76-B3B9-D99D5C847515}" type="sibTrans" cxnId="{966E624A-2B94-4AA2-80E2-2CD62BC9BC31}">
      <dgm:prSet/>
      <dgm:spPr/>
      <dgm:t>
        <a:bodyPr/>
        <a:lstStyle/>
        <a:p>
          <a:endParaRPr lang="en-US">
            <a:effectLst>
              <a:outerShdw blurRad="38100" dist="38100" dir="2700000" algn="tl">
                <a:srgbClr val="000000">
                  <a:alpha val="43137"/>
                </a:srgbClr>
              </a:outerShdw>
            </a:effectLst>
          </a:endParaRPr>
        </a:p>
      </dgm:t>
    </dgm:pt>
    <dgm:pt modelId="{800581D8-83A1-409A-B192-242B0C6AA2BA}">
      <dgm:prSet custT="1"/>
      <dgm:spPr/>
      <dgm:t>
        <a:bodyPr/>
        <a:lstStyle/>
        <a:p>
          <a:pPr rtl="0"/>
          <a:r>
            <a:rPr lang="en-US" sz="2000" baseline="0" dirty="0" smtClean="0">
              <a:solidFill>
                <a:schemeClr val="tx1"/>
              </a:solidFill>
              <a:effectLst>
                <a:outerShdw blurRad="38100" dist="38100" dir="2700000" algn="tl">
                  <a:srgbClr val="000000">
                    <a:alpha val="43137"/>
                  </a:srgbClr>
                </a:outerShdw>
              </a:effectLst>
            </a:rPr>
            <a:t>Support Staff</a:t>
          </a:r>
          <a:endParaRPr lang="en-US" sz="2000" baseline="0" dirty="0">
            <a:solidFill>
              <a:schemeClr val="tx1"/>
            </a:solidFill>
            <a:effectLst>
              <a:outerShdw blurRad="38100" dist="38100" dir="2700000" algn="tl">
                <a:srgbClr val="000000">
                  <a:alpha val="43137"/>
                </a:srgbClr>
              </a:outerShdw>
            </a:effectLst>
          </a:endParaRPr>
        </a:p>
      </dgm:t>
    </dgm:pt>
    <dgm:pt modelId="{53473BAD-F567-4478-9302-00F39E2AF784}" type="parTrans" cxnId="{6486CAB7-803C-4AC2-8EA3-A4C19B1AB47A}">
      <dgm:prSet/>
      <dgm:spPr/>
      <dgm:t>
        <a:bodyPr/>
        <a:lstStyle/>
        <a:p>
          <a:endParaRPr lang="en-US">
            <a:effectLst>
              <a:outerShdw blurRad="38100" dist="38100" dir="2700000" algn="tl">
                <a:srgbClr val="000000">
                  <a:alpha val="43137"/>
                </a:srgbClr>
              </a:outerShdw>
            </a:effectLst>
          </a:endParaRPr>
        </a:p>
      </dgm:t>
    </dgm:pt>
    <dgm:pt modelId="{4DB1BED2-1727-4F3C-984D-139C843D4D1A}" type="sibTrans" cxnId="{6486CAB7-803C-4AC2-8EA3-A4C19B1AB47A}">
      <dgm:prSet/>
      <dgm:spPr/>
      <dgm:t>
        <a:bodyPr/>
        <a:lstStyle/>
        <a:p>
          <a:endParaRPr lang="en-US">
            <a:effectLst>
              <a:outerShdw blurRad="38100" dist="38100" dir="2700000" algn="tl">
                <a:srgbClr val="000000">
                  <a:alpha val="43137"/>
                </a:srgbClr>
              </a:outerShdw>
            </a:effectLst>
          </a:endParaRPr>
        </a:p>
      </dgm:t>
    </dgm:pt>
    <dgm:pt modelId="{7D803097-D47F-4C62-B262-0ACA82BE5E3E}">
      <dgm:prSet custT="1"/>
      <dgm:spPr/>
      <dgm:t>
        <a:bodyPr/>
        <a:lstStyle/>
        <a:p>
          <a:pPr rtl="0"/>
          <a:r>
            <a:rPr lang="en-US" sz="2000" baseline="0" dirty="0" smtClean="0">
              <a:solidFill>
                <a:schemeClr val="tx1"/>
              </a:solidFill>
              <a:effectLst>
                <a:outerShdw blurRad="38100" dist="38100" dir="2700000" algn="tl">
                  <a:srgbClr val="000000">
                    <a:alpha val="43137"/>
                  </a:srgbClr>
                </a:outerShdw>
              </a:effectLst>
            </a:rPr>
            <a:t>Forecasters</a:t>
          </a:r>
          <a:endParaRPr lang="en-US" sz="2000" baseline="0" dirty="0">
            <a:solidFill>
              <a:schemeClr val="tx1"/>
            </a:solidFill>
            <a:effectLst>
              <a:outerShdw blurRad="38100" dist="38100" dir="2700000" algn="tl">
                <a:srgbClr val="000000">
                  <a:alpha val="43137"/>
                </a:srgbClr>
              </a:outerShdw>
            </a:effectLst>
          </a:endParaRPr>
        </a:p>
      </dgm:t>
    </dgm:pt>
    <dgm:pt modelId="{5BE6855A-A8CF-490E-A802-1626A4F394AF}" type="parTrans" cxnId="{830C4F33-55FE-47BA-B363-919A6533A897}">
      <dgm:prSet/>
      <dgm:spPr/>
      <dgm:t>
        <a:bodyPr/>
        <a:lstStyle/>
        <a:p>
          <a:endParaRPr lang="en-US">
            <a:effectLst>
              <a:outerShdw blurRad="38100" dist="38100" dir="2700000" algn="tl">
                <a:srgbClr val="000000">
                  <a:alpha val="43137"/>
                </a:srgbClr>
              </a:outerShdw>
            </a:effectLst>
          </a:endParaRPr>
        </a:p>
      </dgm:t>
    </dgm:pt>
    <dgm:pt modelId="{81EEBB98-7CA6-48C1-8E64-BF23453425AC}" type="sibTrans" cxnId="{830C4F33-55FE-47BA-B363-919A6533A897}">
      <dgm:prSet/>
      <dgm:spPr/>
      <dgm:t>
        <a:bodyPr/>
        <a:lstStyle/>
        <a:p>
          <a:endParaRPr lang="en-US">
            <a:effectLst>
              <a:outerShdw blurRad="38100" dist="38100" dir="2700000" algn="tl">
                <a:srgbClr val="000000">
                  <a:alpha val="43137"/>
                </a:srgbClr>
              </a:outerShdw>
            </a:effectLst>
          </a:endParaRPr>
        </a:p>
      </dgm:t>
    </dgm:pt>
    <dgm:pt modelId="{918F97D3-2FA2-47BC-B3F4-66FC41C7837F}">
      <dgm:prSet custT="1"/>
      <dgm:spPr/>
      <dgm:t>
        <a:bodyPr/>
        <a:lstStyle/>
        <a:p>
          <a:pPr rtl="0"/>
          <a:r>
            <a:rPr lang="en-US" sz="2800" dirty="0" smtClean="0">
              <a:effectLst>
                <a:outerShdw blurRad="38100" dist="38100" dir="2700000" algn="tl">
                  <a:srgbClr val="000000">
                    <a:alpha val="43137"/>
                  </a:srgbClr>
                </a:outerShdw>
              </a:effectLst>
            </a:rPr>
            <a:t>Aviation Weather Testbed System</a:t>
          </a:r>
        </a:p>
        <a:p>
          <a:pPr rtl="0"/>
          <a:r>
            <a:rPr lang="en-US" sz="2000" dirty="0" smtClean="0">
              <a:effectLst>
                <a:outerShdw blurRad="38100" dist="38100" dir="2700000" algn="tl">
                  <a:srgbClr val="000000">
                    <a:alpha val="43137"/>
                  </a:srgbClr>
                </a:outerShdw>
              </a:effectLst>
            </a:rPr>
            <a:t>(aka Transition System)</a:t>
          </a:r>
          <a:endParaRPr lang="en-US" sz="2000" dirty="0">
            <a:effectLst>
              <a:outerShdw blurRad="38100" dist="38100" dir="2700000" algn="tl">
                <a:srgbClr val="000000">
                  <a:alpha val="43137"/>
                </a:srgbClr>
              </a:outerShdw>
            </a:effectLst>
          </a:endParaRPr>
        </a:p>
      </dgm:t>
    </dgm:pt>
    <dgm:pt modelId="{E907AA2C-7B3B-4D75-924D-7049A37A232B}" type="parTrans" cxnId="{D20DED1D-D0AB-4EF4-864A-3678279B7EE0}">
      <dgm:prSet/>
      <dgm:spPr/>
      <dgm:t>
        <a:bodyPr/>
        <a:lstStyle/>
        <a:p>
          <a:endParaRPr lang="en-US">
            <a:effectLst>
              <a:outerShdw blurRad="38100" dist="38100" dir="2700000" algn="tl">
                <a:srgbClr val="000000">
                  <a:alpha val="43137"/>
                </a:srgbClr>
              </a:outerShdw>
            </a:effectLst>
          </a:endParaRPr>
        </a:p>
      </dgm:t>
    </dgm:pt>
    <dgm:pt modelId="{10A18FEF-67A7-4E12-A80F-328667129F57}" type="sibTrans" cxnId="{D20DED1D-D0AB-4EF4-864A-3678279B7EE0}">
      <dgm:prSet/>
      <dgm:spPr/>
      <dgm:t>
        <a:bodyPr/>
        <a:lstStyle/>
        <a:p>
          <a:endParaRPr lang="en-US">
            <a:effectLst>
              <a:outerShdw blurRad="38100" dist="38100" dir="2700000" algn="tl">
                <a:srgbClr val="000000">
                  <a:alpha val="43137"/>
                </a:srgbClr>
              </a:outerShdw>
            </a:effectLst>
          </a:endParaRPr>
        </a:p>
      </dgm:t>
    </dgm:pt>
    <dgm:pt modelId="{A8B83878-74AD-41B0-B91C-3ED59898C081}">
      <dgm:prSet custT="1"/>
      <dgm:spPr/>
      <dgm:t>
        <a:bodyPr/>
        <a:lstStyle/>
        <a:p>
          <a:pPr rtl="0"/>
          <a:r>
            <a:rPr lang="en-US" sz="2800" dirty="0" smtClean="0">
              <a:effectLst>
                <a:outerShdw blurRad="38100" dist="38100" dir="2700000" algn="tl">
                  <a:srgbClr val="000000">
                    <a:alpha val="43137"/>
                  </a:srgbClr>
                </a:outerShdw>
              </a:effectLst>
            </a:rPr>
            <a:t>Remote Site AWIPS II Systems</a:t>
          </a:r>
          <a:endParaRPr lang="en-US" sz="2800" dirty="0">
            <a:effectLst>
              <a:outerShdw blurRad="38100" dist="38100" dir="2700000" algn="tl">
                <a:srgbClr val="000000">
                  <a:alpha val="43137"/>
                </a:srgbClr>
              </a:outerShdw>
            </a:effectLst>
          </a:endParaRPr>
        </a:p>
      </dgm:t>
    </dgm:pt>
    <dgm:pt modelId="{299E91F0-10C3-4864-A8F4-B37B44539CEE}" type="parTrans" cxnId="{4C0867DF-C043-4682-9D0C-08D9097FA3E6}">
      <dgm:prSet/>
      <dgm:spPr/>
      <dgm:t>
        <a:bodyPr/>
        <a:lstStyle/>
        <a:p>
          <a:endParaRPr lang="en-US">
            <a:effectLst>
              <a:outerShdw blurRad="38100" dist="38100" dir="2700000" algn="tl">
                <a:srgbClr val="000000">
                  <a:alpha val="43137"/>
                </a:srgbClr>
              </a:outerShdw>
            </a:effectLst>
          </a:endParaRPr>
        </a:p>
      </dgm:t>
    </dgm:pt>
    <dgm:pt modelId="{3B41D8E1-66DF-42DD-B376-BE48B70F4BC7}" type="sibTrans" cxnId="{4C0867DF-C043-4682-9D0C-08D9097FA3E6}">
      <dgm:prSet/>
      <dgm:spPr/>
      <dgm:t>
        <a:bodyPr/>
        <a:lstStyle/>
        <a:p>
          <a:endParaRPr lang="en-US">
            <a:effectLst>
              <a:outerShdw blurRad="38100" dist="38100" dir="2700000" algn="tl">
                <a:srgbClr val="000000">
                  <a:alpha val="43137"/>
                </a:srgbClr>
              </a:outerShdw>
            </a:effectLst>
          </a:endParaRPr>
        </a:p>
      </dgm:t>
    </dgm:pt>
    <dgm:pt modelId="{76B1DF23-C3D4-4633-B773-FE53B469B372}">
      <dgm:prSet custT="1"/>
      <dgm:spPr/>
      <dgm:t>
        <a:bodyPr/>
        <a:lstStyle/>
        <a:p>
          <a:pPr rtl="0"/>
          <a:r>
            <a:rPr lang="en-US" sz="1800" dirty="0" smtClean="0">
              <a:effectLst>
                <a:outerShdw blurRad="38100" dist="38100" dir="2700000" algn="tl">
                  <a:srgbClr val="000000">
                    <a:alpha val="43137"/>
                  </a:srgbClr>
                </a:outerShdw>
              </a:effectLst>
            </a:rPr>
            <a:t>FAA  ATCSCC/ Warrenton, VA</a:t>
          </a:r>
          <a:endParaRPr lang="en-US" sz="1800" dirty="0">
            <a:effectLst>
              <a:outerShdw blurRad="38100" dist="38100" dir="2700000" algn="tl">
                <a:srgbClr val="000000">
                  <a:alpha val="43137"/>
                </a:srgbClr>
              </a:outerShdw>
            </a:effectLst>
          </a:endParaRPr>
        </a:p>
      </dgm:t>
    </dgm:pt>
    <dgm:pt modelId="{74E7FBD8-984D-4F11-8835-4BF264E856F5}" type="parTrans" cxnId="{C712D458-BD37-42B0-BA83-5E996381420F}">
      <dgm:prSet/>
      <dgm:spPr/>
      <dgm:t>
        <a:bodyPr/>
        <a:lstStyle/>
        <a:p>
          <a:endParaRPr lang="en-US">
            <a:effectLst>
              <a:outerShdw blurRad="38100" dist="38100" dir="2700000" algn="tl">
                <a:srgbClr val="000000">
                  <a:alpha val="43137"/>
                </a:srgbClr>
              </a:outerShdw>
            </a:effectLst>
          </a:endParaRPr>
        </a:p>
      </dgm:t>
    </dgm:pt>
    <dgm:pt modelId="{01872106-FCCD-485D-ADF1-B18DFFA889D3}" type="sibTrans" cxnId="{C712D458-BD37-42B0-BA83-5E996381420F}">
      <dgm:prSet/>
      <dgm:spPr/>
      <dgm:t>
        <a:bodyPr/>
        <a:lstStyle/>
        <a:p>
          <a:endParaRPr lang="en-US">
            <a:effectLst>
              <a:outerShdw blurRad="38100" dist="38100" dir="2700000" algn="tl">
                <a:srgbClr val="000000">
                  <a:alpha val="43137"/>
                </a:srgbClr>
              </a:outerShdw>
            </a:effectLst>
          </a:endParaRPr>
        </a:p>
      </dgm:t>
    </dgm:pt>
    <dgm:pt modelId="{0E4DB147-AC51-44F7-ADE0-0AB7F6B1E35F}">
      <dgm:prSet custT="1"/>
      <dgm:spPr/>
      <dgm:t>
        <a:bodyPr/>
        <a:lstStyle/>
        <a:p>
          <a:pPr rtl="0"/>
          <a:r>
            <a:rPr lang="en-US" sz="1800" dirty="0" smtClean="0">
              <a:effectLst>
                <a:outerShdw blurRad="38100" dist="38100" dir="2700000" algn="tl">
                  <a:srgbClr val="000000">
                    <a:alpha val="43137"/>
                  </a:srgbClr>
                </a:outerShdw>
              </a:effectLst>
            </a:rPr>
            <a:t>15</a:t>
          </a:r>
          <a:r>
            <a:rPr lang="en-US" sz="1800" baseline="30000" dirty="0" smtClean="0">
              <a:effectLst>
                <a:outerShdw blurRad="38100" dist="38100" dir="2700000" algn="tl">
                  <a:srgbClr val="000000">
                    <a:alpha val="43137"/>
                  </a:srgbClr>
                </a:outerShdw>
              </a:effectLst>
            </a:rPr>
            <a:t>th</a:t>
          </a:r>
          <a:r>
            <a:rPr lang="en-US" sz="1800" dirty="0" smtClean="0">
              <a:effectLst>
                <a:outerShdw blurRad="38100" dist="38100" dir="2700000" algn="tl">
                  <a:srgbClr val="000000">
                    <a:alpha val="43137"/>
                  </a:srgbClr>
                </a:outerShdw>
              </a:effectLst>
            </a:rPr>
            <a:t> OWS / Scott AFB, St. Louis</a:t>
          </a:r>
          <a:endParaRPr lang="en-US" sz="1800" dirty="0">
            <a:effectLst>
              <a:outerShdw blurRad="38100" dist="38100" dir="2700000" algn="tl">
                <a:srgbClr val="000000">
                  <a:alpha val="43137"/>
                </a:srgbClr>
              </a:outerShdw>
            </a:effectLst>
          </a:endParaRPr>
        </a:p>
      </dgm:t>
    </dgm:pt>
    <dgm:pt modelId="{9EEF988E-6CD6-4CF1-9494-90F148A93ACF}" type="parTrans" cxnId="{1DEDC5CA-B63A-474A-A46E-A3FA9F22428E}">
      <dgm:prSet/>
      <dgm:spPr/>
      <dgm:t>
        <a:bodyPr/>
        <a:lstStyle/>
        <a:p>
          <a:endParaRPr lang="en-US">
            <a:effectLst>
              <a:outerShdw blurRad="38100" dist="38100" dir="2700000" algn="tl">
                <a:srgbClr val="000000">
                  <a:alpha val="43137"/>
                </a:srgbClr>
              </a:outerShdw>
            </a:effectLst>
          </a:endParaRPr>
        </a:p>
      </dgm:t>
    </dgm:pt>
    <dgm:pt modelId="{CEA3332C-64F3-41A8-B1BA-2157B0CFFDD7}" type="sibTrans" cxnId="{1DEDC5CA-B63A-474A-A46E-A3FA9F22428E}">
      <dgm:prSet/>
      <dgm:spPr/>
      <dgm:t>
        <a:bodyPr/>
        <a:lstStyle/>
        <a:p>
          <a:endParaRPr lang="en-US">
            <a:effectLst>
              <a:outerShdw blurRad="38100" dist="38100" dir="2700000" algn="tl">
                <a:srgbClr val="000000">
                  <a:alpha val="43137"/>
                </a:srgbClr>
              </a:outerShdw>
            </a:effectLst>
          </a:endParaRPr>
        </a:p>
      </dgm:t>
    </dgm:pt>
    <dgm:pt modelId="{388DC3BB-0D1A-46D3-93A5-122A07D51EFA}">
      <dgm:prSet custT="1"/>
      <dgm:spPr/>
      <dgm:t>
        <a:bodyPr/>
        <a:lstStyle/>
        <a:p>
          <a:pPr rtl="0"/>
          <a:r>
            <a:rPr lang="en-US" sz="1800" dirty="0" smtClean="0">
              <a:effectLst>
                <a:outerShdw blurRad="38100" dist="38100" dir="2700000" algn="tl">
                  <a:srgbClr val="000000">
                    <a:alpha val="43137"/>
                  </a:srgbClr>
                </a:outerShdw>
              </a:effectLst>
            </a:rPr>
            <a:t>1</a:t>
          </a:r>
          <a:r>
            <a:rPr lang="en-US" sz="1800" baseline="30000" dirty="0" smtClean="0">
              <a:effectLst>
                <a:outerShdw blurRad="38100" dist="38100" dir="2700000" algn="tl">
                  <a:srgbClr val="000000">
                    <a:alpha val="43137"/>
                  </a:srgbClr>
                </a:outerShdw>
              </a:effectLst>
            </a:rPr>
            <a:t>st</a:t>
          </a:r>
          <a:r>
            <a:rPr lang="en-US" sz="1800" dirty="0" smtClean="0">
              <a:effectLst>
                <a:outerShdw blurRad="38100" dist="38100" dir="2700000" algn="tl">
                  <a:srgbClr val="000000">
                    <a:alpha val="43137"/>
                  </a:srgbClr>
                </a:outerShdw>
              </a:effectLst>
            </a:rPr>
            <a:t> WG AFWA / Offutt AFB, Omaha</a:t>
          </a:r>
          <a:endParaRPr lang="en-US" sz="1800" dirty="0">
            <a:effectLst>
              <a:outerShdw blurRad="38100" dist="38100" dir="2700000" algn="tl">
                <a:srgbClr val="000000">
                  <a:alpha val="43137"/>
                </a:srgbClr>
              </a:outerShdw>
            </a:effectLst>
          </a:endParaRPr>
        </a:p>
      </dgm:t>
    </dgm:pt>
    <dgm:pt modelId="{FB07043A-6EBE-48EE-96BA-2B14BB3B7454}" type="parTrans" cxnId="{B474FDB9-8609-42D7-A026-EB3F615E0204}">
      <dgm:prSet/>
      <dgm:spPr/>
      <dgm:t>
        <a:bodyPr/>
        <a:lstStyle/>
        <a:p>
          <a:endParaRPr lang="en-US">
            <a:effectLst>
              <a:outerShdw blurRad="38100" dist="38100" dir="2700000" algn="tl">
                <a:srgbClr val="000000">
                  <a:alpha val="43137"/>
                </a:srgbClr>
              </a:outerShdw>
            </a:effectLst>
          </a:endParaRPr>
        </a:p>
      </dgm:t>
    </dgm:pt>
    <dgm:pt modelId="{3CA07F03-CD47-4A90-A06E-CF41608122A9}" type="sibTrans" cxnId="{B474FDB9-8609-42D7-A026-EB3F615E0204}">
      <dgm:prSet/>
      <dgm:spPr/>
      <dgm:t>
        <a:bodyPr/>
        <a:lstStyle/>
        <a:p>
          <a:endParaRPr lang="en-US">
            <a:effectLst>
              <a:outerShdw blurRad="38100" dist="38100" dir="2700000" algn="tl">
                <a:srgbClr val="000000">
                  <a:alpha val="43137"/>
                </a:srgbClr>
              </a:outerShdw>
            </a:effectLst>
          </a:endParaRPr>
        </a:p>
      </dgm:t>
    </dgm:pt>
    <dgm:pt modelId="{5EED8504-C42D-4720-AF2A-03A766B7F92C}" type="pres">
      <dgm:prSet presAssocID="{873728CD-F180-4DB3-A380-21392C15C253}" presName="diagram" presStyleCnt="0">
        <dgm:presLayoutVars>
          <dgm:dir/>
          <dgm:resizeHandles val="exact"/>
        </dgm:presLayoutVars>
      </dgm:prSet>
      <dgm:spPr/>
      <dgm:t>
        <a:bodyPr/>
        <a:lstStyle/>
        <a:p>
          <a:endParaRPr lang="en-US"/>
        </a:p>
      </dgm:t>
    </dgm:pt>
    <dgm:pt modelId="{DD6C950A-85DB-46EE-ADDC-B4AFB6EFF36E}" type="pres">
      <dgm:prSet presAssocID="{BBEF7869-9622-48DB-8C62-203A58395DE7}" presName="node" presStyleLbl="node1" presStyleIdx="0" presStyleCnt="4" custLinFactNeighborX="1709" custLinFactNeighborY="3129">
        <dgm:presLayoutVars>
          <dgm:bulletEnabled val="1"/>
        </dgm:presLayoutVars>
      </dgm:prSet>
      <dgm:spPr/>
      <dgm:t>
        <a:bodyPr/>
        <a:lstStyle/>
        <a:p>
          <a:endParaRPr lang="en-US"/>
        </a:p>
      </dgm:t>
    </dgm:pt>
    <dgm:pt modelId="{0E3095CD-9E86-4D97-8CC8-E4F5BC63F530}" type="pres">
      <dgm:prSet presAssocID="{AD808FB4-25E6-4F9A-A81C-5136A4B105C2}" presName="sibTrans" presStyleCnt="0"/>
      <dgm:spPr/>
    </dgm:pt>
    <dgm:pt modelId="{EDEC1CCD-5269-4389-85C9-4485EE961676}" type="pres">
      <dgm:prSet presAssocID="{99D064CC-4278-4D42-8BAA-392415BD444F}" presName="node" presStyleLbl="node1" presStyleIdx="1" presStyleCnt="4">
        <dgm:presLayoutVars>
          <dgm:bulletEnabled val="1"/>
        </dgm:presLayoutVars>
      </dgm:prSet>
      <dgm:spPr/>
      <dgm:t>
        <a:bodyPr/>
        <a:lstStyle/>
        <a:p>
          <a:endParaRPr lang="en-US"/>
        </a:p>
      </dgm:t>
    </dgm:pt>
    <dgm:pt modelId="{783BAD9E-32EF-4ABE-88C5-144242275C97}" type="pres">
      <dgm:prSet presAssocID="{6719870D-B463-42B7-BF16-0CAD5F3015FB}" presName="sibTrans" presStyleCnt="0"/>
      <dgm:spPr/>
    </dgm:pt>
    <dgm:pt modelId="{C0D8680B-7A86-4B3B-8DAC-B5185ACFBE19}" type="pres">
      <dgm:prSet presAssocID="{918F97D3-2FA2-47BC-B3F4-66FC41C7837F}" presName="node" presStyleLbl="node1" presStyleIdx="2" presStyleCnt="4">
        <dgm:presLayoutVars>
          <dgm:bulletEnabled val="1"/>
        </dgm:presLayoutVars>
      </dgm:prSet>
      <dgm:spPr/>
      <dgm:t>
        <a:bodyPr/>
        <a:lstStyle/>
        <a:p>
          <a:endParaRPr lang="en-US"/>
        </a:p>
      </dgm:t>
    </dgm:pt>
    <dgm:pt modelId="{3BF8A8A5-9C76-4EC4-BABB-FA68412CFBCF}" type="pres">
      <dgm:prSet presAssocID="{10A18FEF-67A7-4E12-A80F-328667129F57}" presName="sibTrans" presStyleCnt="0"/>
      <dgm:spPr/>
    </dgm:pt>
    <dgm:pt modelId="{839E49E3-974E-493A-B3B2-9F8FC04C01DB}" type="pres">
      <dgm:prSet presAssocID="{A8B83878-74AD-41B0-B91C-3ED59898C081}" presName="node" presStyleLbl="node1" presStyleIdx="3" presStyleCnt="4">
        <dgm:presLayoutVars>
          <dgm:bulletEnabled val="1"/>
        </dgm:presLayoutVars>
      </dgm:prSet>
      <dgm:spPr/>
      <dgm:t>
        <a:bodyPr/>
        <a:lstStyle/>
        <a:p>
          <a:endParaRPr lang="en-US"/>
        </a:p>
      </dgm:t>
    </dgm:pt>
  </dgm:ptLst>
  <dgm:cxnLst>
    <dgm:cxn modelId="{4C0867DF-C043-4682-9D0C-08D9097FA3E6}" srcId="{873728CD-F180-4DB3-A380-21392C15C253}" destId="{A8B83878-74AD-41B0-B91C-3ED59898C081}" srcOrd="3" destOrd="0" parTransId="{299E91F0-10C3-4864-A8F4-B37B44539CEE}" sibTransId="{3B41D8E1-66DF-42DD-B376-BE48B70F4BC7}"/>
    <dgm:cxn modelId="{A841C008-F4B8-44E6-9CEB-4B7E352F75E0}" srcId="{873728CD-F180-4DB3-A380-21392C15C253}" destId="{BBEF7869-9622-48DB-8C62-203A58395DE7}" srcOrd="0" destOrd="0" parTransId="{491C5174-EC11-4E2B-89E3-D27CEDACD040}" sibTransId="{AD808FB4-25E6-4F9A-A81C-5136A4B105C2}"/>
    <dgm:cxn modelId="{BBE75768-321E-421B-B40A-3C0B86C6CD1B}" type="presOf" srcId="{BBEF7869-9622-48DB-8C62-203A58395DE7}" destId="{DD6C950A-85DB-46EE-ADDC-B4AFB6EFF36E}" srcOrd="0" destOrd="0" presId="urn:microsoft.com/office/officeart/2005/8/layout/default"/>
    <dgm:cxn modelId="{10C125A5-3527-4478-B46F-8CCEFC605833}" type="presOf" srcId="{37FB7751-2ED4-44C5-A6F8-8F5D0D50C900}" destId="{DD6C950A-85DB-46EE-ADDC-B4AFB6EFF36E}" srcOrd="0" destOrd="3" presId="urn:microsoft.com/office/officeart/2005/8/layout/default"/>
    <dgm:cxn modelId="{901092B7-C094-40BE-8CB4-C480192C2E37}" type="presOf" srcId="{873728CD-F180-4DB3-A380-21392C15C253}" destId="{5EED8504-C42D-4720-AF2A-03A766B7F92C}" srcOrd="0" destOrd="0" presId="urn:microsoft.com/office/officeart/2005/8/layout/default"/>
    <dgm:cxn modelId="{1DEDC5CA-B63A-474A-A46E-A3FA9F22428E}" srcId="{A8B83878-74AD-41B0-B91C-3ED59898C081}" destId="{0E4DB147-AC51-44F7-ADE0-0AB7F6B1E35F}" srcOrd="1" destOrd="0" parTransId="{9EEF988E-6CD6-4CF1-9494-90F148A93ACF}" sibTransId="{CEA3332C-64F3-41A8-B1BA-2157B0CFFDD7}"/>
    <dgm:cxn modelId="{56B4D2E1-D3E1-4F8A-A3F9-85367B76CD8D}" type="presOf" srcId="{99D064CC-4278-4D42-8BAA-392415BD444F}" destId="{EDEC1CCD-5269-4389-85C9-4485EE961676}" srcOrd="0" destOrd="0" presId="urn:microsoft.com/office/officeart/2005/8/layout/default"/>
    <dgm:cxn modelId="{2A8F66EB-6A02-4DEA-A865-2D1557894EFB}" srcId="{BBEF7869-9622-48DB-8C62-203A58395DE7}" destId="{37FB7751-2ED4-44C5-A6F8-8F5D0D50C900}" srcOrd="2" destOrd="0" parTransId="{02BB3FBA-B51A-421F-8778-DF6C9787E5A3}" sibTransId="{5252C8DF-99D9-4F36-B26D-09A856FAC068}"/>
    <dgm:cxn modelId="{830C4F33-55FE-47BA-B363-919A6533A897}" srcId="{99D064CC-4278-4D42-8BAA-392415BD444F}" destId="{7D803097-D47F-4C62-B262-0ACA82BE5E3E}" srcOrd="2" destOrd="0" parTransId="{5BE6855A-A8CF-490E-A802-1626A4F394AF}" sibTransId="{81EEBB98-7CA6-48C1-8E64-BF23453425AC}"/>
    <dgm:cxn modelId="{A768AD4B-A6F4-4487-B726-EC56F8523BC1}" type="presOf" srcId="{800581D8-83A1-409A-B192-242B0C6AA2BA}" destId="{EDEC1CCD-5269-4389-85C9-4485EE961676}" srcOrd="0" destOrd="2" presId="urn:microsoft.com/office/officeart/2005/8/layout/default"/>
    <dgm:cxn modelId="{74217790-1AC6-4F61-82F9-425CD296D20B}" srcId="{BBEF7869-9622-48DB-8C62-203A58395DE7}" destId="{BD2D0DC9-3387-4F0B-9D16-7745B5F04BCF}" srcOrd="1" destOrd="0" parTransId="{BCF81734-6CA7-429D-8547-A1A313151ECC}" sibTransId="{8920D34C-2E32-4D17-9BF6-E9F8AD3B7531}"/>
    <dgm:cxn modelId="{48D0FBAE-ADEC-4A42-946D-358DCB58B965}" srcId="{873728CD-F180-4DB3-A380-21392C15C253}" destId="{99D064CC-4278-4D42-8BAA-392415BD444F}" srcOrd="1" destOrd="0" parTransId="{CFEEB8F8-74A2-4AFB-888A-DCB7DA82F7C0}" sibTransId="{6719870D-B463-42B7-BF16-0CAD5F3015FB}"/>
    <dgm:cxn modelId="{655D57F2-00B9-4A07-B6CE-207D8257B05A}" type="presOf" srcId="{76B1DF23-C3D4-4633-B773-FE53B469B372}" destId="{839E49E3-974E-493A-B3B2-9F8FC04C01DB}" srcOrd="0" destOrd="1" presId="urn:microsoft.com/office/officeart/2005/8/layout/default"/>
    <dgm:cxn modelId="{966E624A-2B94-4AA2-80E2-2CD62BC9BC31}" srcId="{99D064CC-4278-4D42-8BAA-392415BD444F}" destId="{263E1173-A86D-4DCA-A053-01EA59E8059B}" srcOrd="0" destOrd="0" parTransId="{A791ACBC-24BB-4589-BA5B-176BB0B191CC}" sibTransId="{09FE9D2C-7A9A-4F76-B3B9-D99D5C847515}"/>
    <dgm:cxn modelId="{ED66D4D7-CA7A-44F7-BD70-285524F812C5}" type="presOf" srcId="{7D803097-D47F-4C62-B262-0ACA82BE5E3E}" destId="{EDEC1CCD-5269-4389-85C9-4485EE961676}" srcOrd="0" destOrd="3" presId="urn:microsoft.com/office/officeart/2005/8/layout/default"/>
    <dgm:cxn modelId="{28A24F9C-1EF9-41F7-BF10-43CDAC6FF09D}" type="presOf" srcId="{263E1173-A86D-4DCA-A053-01EA59E8059B}" destId="{EDEC1CCD-5269-4389-85C9-4485EE961676}" srcOrd="0" destOrd="1" presId="urn:microsoft.com/office/officeart/2005/8/layout/default"/>
    <dgm:cxn modelId="{3FE681D4-FE88-40A6-A5C4-5CF578BCAD59}" type="presOf" srcId="{A8B83878-74AD-41B0-B91C-3ED59898C081}" destId="{839E49E3-974E-493A-B3B2-9F8FC04C01DB}" srcOrd="0" destOrd="0" presId="urn:microsoft.com/office/officeart/2005/8/layout/default"/>
    <dgm:cxn modelId="{53C7A305-3E90-42F8-86DD-9EC8E2E440F1}" type="presOf" srcId="{918F97D3-2FA2-47BC-B3F4-66FC41C7837F}" destId="{C0D8680B-7A86-4B3B-8DAC-B5185ACFBE19}" srcOrd="0" destOrd="0" presId="urn:microsoft.com/office/officeart/2005/8/layout/default"/>
    <dgm:cxn modelId="{D6A747B5-4563-405F-B27C-1BAE6EAF80B1}" type="presOf" srcId="{BD2D0DC9-3387-4F0B-9D16-7745B5F04BCF}" destId="{DD6C950A-85DB-46EE-ADDC-B4AFB6EFF36E}" srcOrd="0" destOrd="2" presId="urn:microsoft.com/office/officeart/2005/8/layout/default"/>
    <dgm:cxn modelId="{1081AAEE-2012-4D35-9519-511B7CCD9396}" type="presOf" srcId="{7EEECE1D-D582-42EF-9B12-4ECE09D01D95}" destId="{DD6C950A-85DB-46EE-ADDC-B4AFB6EFF36E}" srcOrd="0" destOrd="1" presId="urn:microsoft.com/office/officeart/2005/8/layout/default"/>
    <dgm:cxn modelId="{6486CAB7-803C-4AC2-8EA3-A4C19B1AB47A}" srcId="{99D064CC-4278-4D42-8BAA-392415BD444F}" destId="{800581D8-83A1-409A-B192-242B0C6AA2BA}" srcOrd="1" destOrd="0" parTransId="{53473BAD-F567-4478-9302-00F39E2AF784}" sibTransId="{4DB1BED2-1727-4F3C-984D-139C843D4D1A}"/>
    <dgm:cxn modelId="{D20DED1D-D0AB-4EF4-864A-3678279B7EE0}" srcId="{873728CD-F180-4DB3-A380-21392C15C253}" destId="{918F97D3-2FA2-47BC-B3F4-66FC41C7837F}" srcOrd="2" destOrd="0" parTransId="{E907AA2C-7B3B-4D75-924D-7049A37A232B}" sibTransId="{10A18FEF-67A7-4E12-A80F-328667129F57}"/>
    <dgm:cxn modelId="{C712D458-BD37-42B0-BA83-5E996381420F}" srcId="{A8B83878-74AD-41B0-B91C-3ED59898C081}" destId="{76B1DF23-C3D4-4633-B773-FE53B469B372}" srcOrd="0" destOrd="0" parTransId="{74E7FBD8-984D-4F11-8835-4BF264E856F5}" sibTransId="{01872106-FCCD-485D-ADF1-B18DFFA889D3}"/>
    <dgm:cxn modelId="{B474FDB9-8609-42D7-A026-EB3F615E0204}" srcId="{A8B83878-74AD-41B0-B91C-3ED59898C081}" destId="{388DC3BB-0D1A-46D3-93A5-122A07D51EFA}" srcOrd="2" destOrd="0" parTransId="{FB07043A-6EBE-48EE-96BA-2B14BB3B7454}" sibTransId="{3CA07F03-CD47-4A90-A06E-CF41608122A9}"/>
    <dgm:cxn modelId="{763FF004-71F8-491E-B028-42F6BEB845C6}" srcId="{BBEF7869-9622-48DB-8C62-203A58395DE7}" destId="{7EEECE1D-D582-42EF-9B12-4ECE09D01D95}" srcOrd="0" destOrd="0" parTransId="{8406FF67-2456-4ACA-8D08-633C0D3009A5}" sibTransId="{6E86F964-2330-4ED5-9536-A2F135364D99}"/>
    <dgm:cxn modelId="{E2BE7D58-1A16-4901-A941-7643B23159A1}" type="presOf" srcId="{0E4DB147-AC51-44F7-ADE0-0AB7F6B1E35F}" destId="{839E49E3-974E-493A-B3B2-9F8FC04C01DB}" srcOrd="0" destOrd="2" presId="urn:microsoft.com/office/officeart/2005/8/layout/default"/>
    <dgm:cxn modelId="{A2877B36-EC27-44DA-8267-8B290BB2E520}" type="presOf" srcId="{388DC3BB-0D1A-46D3-93A5-122A07D51EFA}" destId="{839E49E3-974E-493A-B3B2-9F8FC04C01DB}" srcOrd="0" destOrd="3" presId="urn:microsoft.com/office/officeart/2005/8/layout/default"/>
    <dgm:cxn modelId="{8C2CBE59-88CC-435F-AD62-20F2EBA170D9}" type="presParOf" srcId="{5EED8504-C42D-4720-AF2A-03A766B7F92C}" destId="{DD6C950A-85DB-46EE-ADDC-B4AFB6EFF36E}" srcOrd="0" destOrd="0" presId="urn:microsoft.com/office/officeart/2005/8/layout/default"/>
    <dgm:cxn modelId="{73B93CDF-0F83-4EFE-B0C7-3078436A850E}" type="presParOf" srcId="{5EED8504-C42D-4720-AF2A-03A766B7F92C}" destId="{0E3095CD-9E86-4D97-8CC8-E4F5BC63F530}" srcOrd="1" destOrd="0" presId="urn:microsoft.com/office/officeart/2005/8/layout/default"/>
    <dgm:cxn modelId="{26627C5F-2C46-4744-877D-4E4AB86574D1}" type="presParOf" srcId="{5EED8504-C42D-4720-AF2A-03A766B7F92C}" destId="{EDEC1CCD-5269-4389-85C9-4485EE961676}" srcOrd="2" destOrd="0" presId="urn:microsoft.com/office/officeart/2005/8/layout/default"/>
    <dgm:cxn modelId="{1A78C60F-DF53-4DF2-ADD6-E0290DF8848E}" type="presParOf" srcId="{5EED8504-C42D-4720-AF2A-03A766B7F92C}" destId="{783BAD9E-32EF-4ABE-88C5-144242275C97}" srcOrd="3" destOrd="0" presId="urn:microsoft.com/office/officeart/2005/8/layout/default"/>
    <dgm:cxn modelId="{5811229B-4647-40B1-9AED-FB6BA10953AB}" type="presParOf" srcId="{5EED8504-C42D-4720-AF2A-03A766B7F92C}" destId="{C0D8680B-7A86-4B3B-8DAC-B5185ACFBE19}" srcOrd="4" destOrd="0" presId="urn:microsoft.com/office/officeart/2005/8/layout/default"/>
    <dgm:cxn modelId="{A8112114-D05C-405E-A015-C486BAA947C6}" type="presParOf" srcId="{5EED8504-C42D-4720-AF2A-03A766B7F92C}" destId="{3BF8A8A5-9C76-4EC4-BABB-FA68412CFBCF}" srcOrd="5" destOrd="0" presId="urn:microsoft.com/office/officeart/2005/8/layout/default"/>
    <dgm:cxn modelId="{9A4669B5-0E21-49B5-B128-69B291924239}" type="presParOf" srcId="{5EED8504-C42D-4720-AF2A-03A766B7F92C}" destId="{839E49E3-974E-493A-B3B2-9F8FC04C01DB}"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C9A166F-AFF7-40D4-8D3D-667932C496AC}" type="doc">
      <dgm:prSet loTypeId="urn:microsoft.com/office/officeart/2005/8/layout/vList4" loCatId="list" qsTypeId="urn:microsoft.com/office/officeart/2005/8/quickstyle/3d3" qsCatId="3D" csTypeId="urn:microsoft.com/office/officeart/2005/8/colors/colorful1" csCatId="colorful" phldr="1"/>
      <dgm:spPr/>
      <dgm:t>
        <a:bodyPr/>
        <a:lstStyle/>
        <a:p>
          <a:endParaRPr lang="en-US"/>
        </a:p>
      </dgm:t>
    </dgm:pt>
    <dgm:pt modelId="{9527852B-8548-423B-906E-ABA55E3AFF50}">
      <dgm:prSet custT="1"/>
      <dgm:spPr/>
      <dgm:t>
        <a:bodyPr/>
        <a:lstStyle/>
        <a:p>
          <a:pPr rtl="0"/>
          <a:r>
            <a:rPr lang="en-US" sz="2800" b="1" baseline="0" dirty="0" smtClean="0">
              <a:solidFill>
                <a:schemeClr val="tx1"/>
              </a:solidFill>
              <a:effectLst>
                <a:outerShdw blurRad="38100" dist="38100" dir="2700000" algn="tl">
                  <a:srgbClr val="000000">
                    <a:alpha val="43137"/>
                  </a:srgbClr>
                </a:outerShdw>
              </a:effectLst>
            </a:rPr>
            <a:t>Scaled-back activities</a:t>
          </a:r>
          <a:endParaRPr lang="en-US" sz="2800" b="1" baseline="0" dirty="0">
            <a:solidFill>
              <a:schemeClr val="tx1"/>
            </a:solidFill>
            <a:effectLst>
              <a:outerShdw blurRad="38100" dist="38100" dir="2700000" algn="tl">
                <a:srgbClr val="000000">
                  <a:alpha val="43137"/>
                </a:srgbClr>
              </a:outerShdw>
            </a:effectLst>
          </a:endParaRPr>
        </a:p>
      </dgm:t>
    </dgm:pt>
    <dgm:pt modelId="{07A34268-37D7-4603-B874-A1C5D46C4061}" type="parTrans" cxnId="{8CA96D35-78CB-4300-80E0-F64D91B3AC8E}">
      <dgm:prSet/>
      <dgm:spPr/>
      <dgm:t>
        <a:bodyPr/>
        <a:lstStyle/>
        <a:p>
          <a:endParaRPr lang="en-US" sz="2800" b="1">
            <a:effectLst>
              <a:outerShdw blurRad="38100" dist="38100" dir="2700000" algn="tl">
                <a:srgbClr val="000000">
                  <a:alpha val="43137"/>
                </a:srgbClr>
              </a:outerShdw>
            </a:effectLst>
          </a:endParaRPr>
        </a:p>
      </dgm:t>
    </dgm:pt>
    <dgm:pt modelId="{73B4C03C-C0C7-41C4-823D-5AAAC8DA2EE8}" type="sibTrans" cxnId="{8CA96D35-78CB-4300-80E0-F64D91B3AC8E}">
      <dgm:prSet/>
      <dgm:spPr/>
      <dgm:t>
        <a:bodyPr/>
        <a:lstStyle/>
        <a:p>
          <a:endParaRPr lang="en-US" sz="2800" b="1">
            <a:effectLst>
              <a:outerShdw blurRad="38100" dist="38100" dir="2700000" algn="tl">
                <a:srgbClr val="000000">
                  <a:alpha val="43137"/>
                </a:srgbClr>
              </a:outerShdw>
            </a:effectLst>
          </a:endParaRPr>
        </a:p>
      </dgm:t>
    </dgm:pt>
    <dgm:pt modelId="{FC948525-14F0-4D25-973E-9297DA2CD6E5}">
      <dgm:prSet custT="1"/>
      <dgm:spPr/>
      <dgm:t>
        <a:bodyPr/>
        <a:lstStyle/>
        <a:p>
          <a:pPr rtl="0"/>
          <a:r>
            <a:rPr lang="en-US" sz="1800" b="1" baseline="0" dirty="0" smtClean="0">
              <a:solidFill>
                <a:schemeClr val="tx2"/>
              </a:solidFill>
              <a:effectLst>
                <a:outerShdw blurRad="38100" dist="38100" dir="2700000" algn="tl">
                  <a:srgbClr val="000000">
                    <a:alpha val="43137"/>
                  </a:srgbClr>
                </a:outerShdw>
              </a:effectLst>
            </a:rPr>
            <a:t>Traffic Flow Management</a:t>
          </a:r>
          <a:endParaRPr lang="en-US" sz="1800" b="1" baseline="0" dirty="0">
            <a:solidFill>
              <a:schemeClr val="tx2"/>
            </a:solidFill>
            <a:effectLst>
              <a:outerShdw blurRad="38100" dist="38100" dir="2700000" algn="tl">
                <a:srgbClr val="000000">
                  <a:alpha val="43137"/>
                </a:srgbClr>
              </a:outerShdw>
            </a:effectLst>
          </a:endParaRPr>
        </a:p>
      </dgm:t>
    </dgm:pt>
    <dgm:pt modelId="{C72B7C3C-FEE7-4211-A146-78A15816A0B9}">
      <dgm:prSet custT="1"/>
      <dgm:spPr/>
      <dgm:t>
        <a:bodyPr/>
        <a:lstStyle/>
        <a:p>
          <a:pPr rtl="0"/>
          <a:r>
            <a:rPr lang="en-US" sz="2800" b="1" dirty="0" smtClean="0">
              <a:effectLst>
                <a:outerShdw blurRad="38100" dist="38100" dir="2700000" algn="tl">
                  <a:srgbClr val="000000">
                    <a:alpha val="43137"/>
                  </a:srgbClr>
                </a:outerShdw>
              </a:effectLst>
            </a:rPr>
            <a:t>Ensembles/Probabilistic Forecasting</a:t>
          </a:r>
          <a:endParaRPr lang="en-US" sz="2800" b="1" dirty="0">
            <a:effectLst>
              <a:outerShdw blurRad="38100" dist="38100" dir="2700000" algn="tl">
                <a:srgbClr val="000000">
                  <a:alpha val="43137"/>
                </a:srgbClr>
              </a:outerShdw>
            </a:effectLst>
          </a:endParaRPr>
        </a:p>
      </dgm:t>
    </dgm:pt>
    <dgm:pt modelId="{115D6429-F228-49A3-AE03-82EC59FBCB92}" type="sibTrans" cxnId="{924F3291-7DB2-42D0-A614-E004C7C4E0BA}">
      <dgm:prSet/>
      <dgm:spPr/>
      <dgm:t>
        <a:bodyPr/>
        <a:lstStyle/>
        <a:p>
          <a:endParaRPr lang="en-US" sz="2800" b="1">
            <a:effectLst>
              <a:outerShdw blurRad="38100" dist="38100" dir="2700000" algn="tl">
                <a:srgbClr val="000000">
                  <a:alpha val="43137"/>
                </a:srgbClr>
              </a:outerShdw>
            </a:effectLst>
          </a:endParaRPr>
        </a:p>
      </dgm:t>
    </dgm:pt>
    <dgm:pt modelId="{A5A0A24E-9E6F-4163-9F4D-88C7889CD60D}" type="parTrans" cxnId="{924F3291-7DB2-42D0-A614-E004C7C4E0BA}">
      <dgm:prSet/>
      <dgm:spPr/>
      <dgm:t>
        <a:bodyPr/>
        <a:lstStyle/>
        <a:p>
          <a:endParaRPr lang="en-US" sz="2800" b="1">
            <a:effectLst>
              <a:outerShdw blurRad="38100" dist="38100" dir="2700000" algn="tl">
                <a:srgbClr val="000000">
                  <a:alpha val="43137"/>
                </a:srgbClr>
              </a:outerShdw>
            </a:effectLst>
          </a:endParaRPr>
        </a:p>
      </dgm:t>
    </dgm:pt>
    <dgm:pt modelId="{BD0F99D4-DC7D-4EDF-B5D1-9697969086C8}" type="sibTrans" cxnId="{4B8E67A7-09A2-4839-A62D-9382FF449FCD}">
      <dgm:prSet/>
      <dgm:spPr/>
      <dgm:t>
        <a:bodyPr/>
        <a:lstStyle/>
        <a:p>
          <a:endParaRPr lang="en-US" sz="2800" b="1">
            <a:effectLst>
              <a:outerShdw blurRad="38100" dist="38100" dir="2700000" algn="tl">
                <a:srgbClr val="000000">
                  <a:alpha val="43137"/>
                </a:srgbClr>
              </a:outerShdw>
            </a:effectLst>
          </a:endParaRPr>
        </a:p>
      </dgm:t>
    </dgm:pt>
    <dgm:pt modelId="{9AA91847-7D0E-4265-B677-D8005BF56ED5}" type="parTrans" cxnId="{4B8E67A7-09A2-4839-A62D-9382FF449FCD}">
      <dgm:prSet/>
      <dgm:spPr/>
      <dgm:t>
        <a:bodyPr/>
        <a:lstStyle/>
        <a:p>
          <a:endParaRPr lang="en-US" sz="2800" b="1">
            <a:effectLst>
              <a:outerShdw blurRad="38100" dist="38100" dir="2700000" algn="tl">
                <a:srgbClr val="000000">
                  <a:alpha val="43137"/>
                </a:srgbClr>
              </a:outerShdw>
            </a:effectLst>
          </a:endParaRPr>
        </a:p>
      </dgm:t>
    </dgm:pt>
    <dgm:pt modelId="{12B3288E-C82E-4848-9162-1E65A210DBF9}">
      <dgm:prSet custT="1"/>
      <dgm:spPr>
        <a:solidFill>
          <a:schemeClr val="bg2">
            <a:lumMod val="75000"/>
          </a:schemeClr>
        </a:solidFill>
      </dgm:spPr>
      <dgm:t>
        <a:bodyPr/>
        <a:lstStyle/>
        <a:p>
          <a:pPr rtl="0"/>
          <a:r>
            <a:rPr lang="en-US" sz="2800" b="1" dirty="0" smtClean="0">
              <a:effectLst>
                <a:outerShdw blurRad="38100" dist="38100" dir="2700000" algn="tl">
                  <a:srgbClr val="000000">
                    <a:alpha val="43137"/>
                  </a:srgbClr>
                </a:outerShdw>
              </a:effectLst>
            </a:rPr>
            <a:t>Ceiling and Visibility Modeling</a:t>
          </a:r>
          <a:endParaRPr lang="en-US" sz="2800" b="1" dirty="0">
            <a:effectLst>
              <a:outerShdw blurRad="38100" dist="38100" dir="2700000" algn="tl">
                <a:srgbClr val="000000">
                  <a:alpha val="43137"/>
                </a:srgbClr>
              </a:outerShdw>
            </a:effectLst>
          </a:endParaRPr>
        </a:p>
      </dgm:t>
    </dgm:pt>
    <dgm:pt modelId="{0F61F7DB-09E2-4B7E-83CB-EEEE5ACA50C4}" type="parTrans" cxnId="{149DFCFD-EF55-41D2-9581-E602B5C322A2}">
      <dgm:prSet/>
      <dgm:spPr/>
      <dgm:t>
        <a:bodyPr/>
        <a:lstStyle/>
        <a:p>
          <a:endParaRPr lang="en-US" b="1">
            <a:effectLst>
              <a:outerShdw blurRad="38100" dist="38100" dir="2700000" algn="tl">
                <a:srgbClr val="000000">
                  <a:alpha val="43137"/>
                </a:srgbClr>
              </a:outerShdw>
            </a:effectLst>
          </a:endParaRPr>
        </a:p>
      </dgm:t>
    </dgm:pt>
    <dgm:pt modelId="{E21EA9DE-1AEE-4685-97D5-03019FFC5FA4}" type="sibTrans" cxnId="{149DFCFD-EF55-41D2-9581-E602B5C322A2}">
      <dgm:prSet/>
      <dgm:spPr/>
      <dgm:t>
        <a:bodyPr/>
        <a:lstStyle/>
        <a:p>
          <a:endParaRPr lang="en-US" b="1">
            <a:effectLst>
              <a:outerShdw blurRad="38100" dist="38100" dir="2700000" algn="tl">
                <a:srgbClr val="000000">
                  <a:alpha val="43137"/>
                </a:srgbClr>
              </a:outerShdw>
            </a:effectLst>
          </a:endParaRPr>
        </a:p>
      </dgm:t>
    </dgm:pt>
    <dgm:pt modelId="{B859A7E8-4D13-43E8-ACA9-A90E7967234D}">
      <dgm:prSet custT="1"/>
      <dgm:spPr/>
      <dgm:t>
        <a:bodyPr/>
        <a:lstStyle/>
        <a:p>
          <a:r>
            <a:rPr lang="en-US" sz="2800" b="1" baseline="0" dirty="0" smtClean="0">
              <a:solidFill>
                <a:schemeClr val="tx2"/>
              </a:solidFill>
              <a:effectLst>
                <a:outerShdw blurRad="38100" dist="38100" dir="2700000" algn="tl">
                  <a:srgbClr val="000000">
                    <a:alpha val="43137"/>
                  </a:srgbClr>
                </a:outerShdw>
              </a:effectLst>
            </a:rPr>
            <a:t>Impact Decision Support Services</a:t>
          </a:r>
          <a:endParaRPr lang="en-US" sz="2800" b="1" baseline="0" dirty="0">
            <a:solidFill>
              <a:schemeClr val="tx2"/>
            </a:solidFill>
            <a:effectLst>
              <a:outerShdw blurRad="38100" dist="38100" dir="2700000" algn="tl">
                <a:srgbClr val="000000">
                  <a:alpha val="43137"/>
                </a:srgbClr>
              </a:outerShdw>
            </a:effectLst>
          </a:endParaRPr>
        </a:p>
      </dgm:t>
    </dgm:pt>
    <dgm:pt modelId="{3ECBE237-4969-4E05-915B-555DB82BB4A4}" type="parTrans" cxnId="{F8663CBD-FD6E-4D15-A7A1-E91A3A0FB33C}">
      <dgm:prSet/>
      <dgm:spPr/>
      <dgm:t>
        <a:bodyPr/>
        <a:lstStyle/>
        <a:p>
          <a:endParaRPr lang="en-US" b="1">
            <a:effectLst>
              <a:outerShdw blurRad="38100" dist="38100" dir="2700000" algn="tl">
                <a:srgbClr val="000000">
                  <a:alpha val="43137"/>
                </a:srgbClr>
              </a:outerShdw>
            </a:effectLst>
          </a:endParaRPr>
        </a:p>
      </dgm:t>
    </dgm:pt>
    <dgm:pt modelId="{43E3F113-12B8-4E92-8A9A-85ABD3E71992}" type="sibTrans" cxnId="{F8663CBD-FD6E-4D15-A7A1-E91A3A0FB33C}">
      <dgm:prSet/>
      <dgm:spPr/>
      <dgm:t>
        <a:bodyPr/>
        <a:lstStyle/>
        <a:p>
          <a:endParaRPr lang="en-US" b="1">
            <a:effectLst>
              <a:outerShdw blurRad="38100" dist="38100" dir="2700000" algn="tl">
                <a:srgbClr val="000000">
                  <a:alpha val="43137"/>
                </a:srgbClr>
              </a:outerShdw>
            </a:effectLst>
          </a:endParaRPr>
        </a:p>
      </dgm:t>
    </dgm:pt>
    <dgm:pt modelId="{05F265F9-A87A-4F40-8FEF-8A18B5EB2454}">
      <dgm:prSet custT="1"/>
      <dgm:spPr>
        <a:solidFill>
          <a:schemeClr val="bg2">
            <a:lumMod val="75000"/>
          </a:schemeClr>
        </a:solidFill>
      </dgm:spPr>
      <dgm:t>
        <a:bodyPr/>
        <a:lstStyle/>
        <a:p>
          <a:pPr rtl="0"/>
          <a:r>
            <a:rPr lang="en-US" sz="1800" b="1" dirty="0" smtClean="0">
              <a:effectLst>
                <a:outerShdw blurRad="38100" dist="38100" dir="2700000" algn="tl">
                  <a:srgbClr val="000000">
                    <a:alpha val="43137"/>
                  </a:srgbClr>
                </a:outerShdw>
              </a:effectLst>
            </a:rPr>
            <a:t>Increase Collaboration with the Environmental Modeling Center</a:t>
          </a:r>
          <a:endParaRPr lang="en-US" sz="1800" b="1" dirty="0">
            <a:effectLst>
              <a:outerShdw blurRad="38100" dist="38100" dir="2700000" algn="tl">
                <a:srgbClr val="000000">
                  <a:alpha val="43137"/>
                </a:srgbClr>
              </a:outerShdw>
            </a:effectLst>
          </a:endParaRPr>
        </a:p>
      </dgm:t>
    </dgm:pt>
    <dgm:pt modelId="{070CD43A-8B63-49C6-94AE-8C8E5CA1C85B}" type="parTrans" cxnId="{0FD95FC2-948D-431F-A4C6-0D6AE9D07F81}">
      <dgm:prSet/>
      <dgm:spPr/>
      <dgm:t>
        <a:bodyPr/>
        <a:lstStyle/>
        <a:p>
          <a:endParaRPr lang="en-US" b="1">
            <a:effectLst>
              <a:outerShdw blurRad="38100" dist="38100" dir="2700000" algn="tl">
                <a:srgbClr val="000000">
                  <a:alpha val="43137"/>
                </a:srgbClr>
              </a:outerShdw>
            </a:effectLst>
          </a:endParaRPr>
        </a:p>
      </dgm:t>
    </dgm:pt>
    <dgm:pt modelId="{0A5307D0-4811-48CF-976C-385D757C0677}" type="sibTrans" cxnId="{0FD95FC2-948D-431F-A4C6-0D6AE9D07F81}">
      <dgm:prSet/>
      <dgm:spPr/>
      <dgm:t>
        <a:bodyPr/>
        <a:lstStyle/>
        <a:p>
          <a:endParaRPr lang="en-US" b="1">
            <a:effectLst>
              <a:outerShdw blurRad="38100" dist="38100" dir="2700000" algn="tl">
                <a:srgbClr val="000000">
                  <a:alpha val="43137"/>
                </a:srgbClr>
              </a:outerShdw>
            </a:effectLst>
          </a:endParaRPr>
        </a:p>
      </dgm:t>
    </dgm:pt>
    <dgm:pt modelId="{B334B14B-71A8-4B9B-B573-771B38361C93}">
      <dgm:prSet/>
      <dgm:spPr/>
      <dgm:t>
        <a:bodyPr/>
        <a:lstStyle/>
        <a:p>
          <a:pPr rtl="0"/>
          <a:r>
            <a:rPr lang="en-US" sz="1800" b="1" baseline="0" dirty="0" smtClean="0">
              <a:solidFill>
                <a:schemeClr val="tx1"/>
              </a:solidFill>
              <a:effectLst>
                <a:outerShdw blurRad="38100" dist="38100" dir="2700000" algn="tl">
                  <a:srgbClr val="000000">
                    <a:alpha val="43137"/>
                  </a:srgbClr>
                </a:outerShdw>
              </a:effectLst>
            </a:rPr>
            <a:t>Due to Forecaster Retirements, Hiring Freeze, and Budget Cuts</a:t>
          </a:r>
          <a:endParaRPr lang="en-US" sz="1800" b="1" baseline="0" dirty="0">
            <a:solidFill>
              <a:schemeClr val="tx1"/>
            </a:solidFill>
            <a:effectLst>
              <a:outerShdw blurRad="38100" dist="38100" dir="2700000" algn="tl">
                <a:srgbClr val="000000">
                  <a:alpha val="43137"/>
                </a:srgbClr>
              </a:outerShdw>
            </a:effectLst>
          </a:endParaRPr>
        </a:p>
      </dgm:t>
    </dgm:pt>
    <dgm:pt modelId="{7E2113B0-4527-447D-B6FA-E5E09A5287BC}" type="parTrans" cxnId="{DEB7D1D0-0B3E-4472-A282-EDBC0ED1A725}">
      <dgm:prSet/>
      <dgm:spPr/>
      <dgm:t>
        <a:bodyPr/>
        <a:lstStyle/>
        <a:p>
          <a:endParaRPr lang="en-US" b="1">
            <a:effectLst>
              <a:outerShdw blurRad="38100" dist="38100" dir="2700000" algn="tl">
                <a:srgbClr val="000000">
                  <a:alpha val="43137"/>
                </a:srgbClr>
              </a:outerShdw>
            </a:effectLst>
          </a:endParaRPr>
        </a:p>
      </dgm:t>
    </dgm:pt>
    <dgm:pt modelId="{D48DBBF4-1378-4CCD-84B4-93718EC9C82C}" type="sibTrans" cxnId="{DEB7D1D0-0B3E-4472-A282-EDBC0ED1A725}">
      <dgm:prSet/>
      <dgm:spPr/>
      <dgm:t>
        <a:bodyPr/>
        <a:lstStyle/>
        <a:p>
          <a:endParaRPr lang="en-US" b="1">
            <a:effectLst>
              <a:outerShdw blurRad="38100" dist="38100" dir="2700000" algn="tl">
                <a:srgbClr val="000000">
                  <a:alpha val="43137"/>
                </a:srgbClr>
              </a:outerShdw>
            </a:effectLst>
          </a:endParaRPr>
        </a:p>
      </dgm:t>
    </dgm:pt>
    <dgm:pt modelId="{3605C648-2BF9-4FD5-82CD-C3BCA9F74D0D}" type="pres">
      <dgm:prSet presAssocID="{DC9A166F-AFF7-40D4-8D3D-667932C496AC}" presName="linear" presStyleCnt="0">
        <dgm:presLayoutVars>
          <dgm:dir/>
          <dgm:resizeHandles val="exact"/>
        </dgm:presLayoutVars>
      </dgm:prSet>
      <dgm:spPr/>
      <dgm:t>
        <a:bodyPr/>
        <a:lstStyle/>
        <a:p>
          <a:endParaRPr lang="en-US"/>
        </a:p>
      </dgm:t>
    </dgm:pt>
    <dgm:pt modelId="{84F72191-ACFE-4BF9-AA43-6C18A313DBBF}" type="pres">
      <dgm:prSet presAssocID="{C72B7C3C-FEE7-4211-A146-78A15816A0B9}" presName="comp" presStyleCnt="0"/>
      <dgm:spPr/>
    </dgm:pt>
    <dgm:pt modelId="{7232B03B-C4EA-4E36-A8CE-E962A4E46A8F}" type="pres">
      <dgm:prSet presAssocID="{C72B7C3C-FEE7-4211-A146-78A15816A0B9}" presName="box" presStyleLbl="node1" presStyleIdx="0" presStyleCnt="4"/>
      <dgm:spPr/>
      <dgm:t>
        <a:bodyPr/>
        <a:lstStyle/>
        <a:p>
          <a:endParaRPr lang="en-US"/>
        </a:p>
      </dgm:t>
    </dgm:pt>
    <dgm:pt modelId="{53BD5030-5243-439B-B01E-02428B0DFB76}" type="pres">
      <dgm:prSet presAssocID="{C72B7C3C-FEE7-4211-A146-78A15816A0B9}" presName="img" presStyleLbl="fgImgPlace1" presStyleIdx="0" presStyleCnt="4" custLinFactNeighborX="-2444" custLinFactNeighborY="-4473"/>
      <dgm:spPr>
        <a:blipFill rotWithShape="1">
          <a:blip xmlns:r="http://schemas.openxmlformats.org/officeDocument/2006/relationships" r:embed="rId1"/>
          <a:stretch>
            <a:fillRect/>
          </a:stretch>
        </a:blipFill>
      </dgm:spPr>
      <dgm:t>
        <a:bodyPr/>
        <a:lstStyle/>
        <a:p>
          <a:endParaRPr lang="en-US"/>
        </a:p>
      </dgm:t>
    </dgm:pt>
    <dgm:pt modelId="{F3685467-7092-405E-B63E-E0C11A4530BD}" type="pres">
      <dgm:prSet presAssocID="{C72B7C3C-FEE7-4211-A146-78A15816A0B9}" presName="text" presStyleLbl="node1" presStyleIdx="0" presStyleCnt="4">
        <dgm:presLayoutVars>
          <dgm:bulletEnabled val="1"/>
        </dgm:presLayoutVars>
      </dgm:prSet>
      <dgm:spPr/>
      <dgm:t>
        <a:bodyPr/>
        <a:lstStyle/>
        <a:p>
          <a:endParaRPr lang="en-US"/>
        </a:p>
      </dgm:t>
    </dgm:pt>
    <dgm:pt modelId="{2A81B4E2-7D9E-4D54-9C54-30E05F3703F3}" type="pres">
      <dgm:prSet presAssocID="{115D6429-F228-49A3-AE03-82EC59FBCB92}" presName="spacer" presStyleCnt="0"/>
      <dgm:spPr/>
    </dgm:pt>
    <dgm:pt modelId="{5FF3CF80-52CF-4D29-9F59-958D168B73B8}" type="pres">
      <dgm:prSet presAssocID="{B859A7E8-4D13-43E8-ACA9-A90E7967234D}" presName="comp" presStyleCnt="0"/>
      <dgm:spPr/>
    </dgm:pt>
    <dgm:pt modelId="{0C931191-7D8D-4552-9D90-CC66CCFAB15A}" type="pres">
      <dgm:prSet presAssocID="{B859A7E8-4D13-43E8-ACA9-A90E7967234D}" presName="box" presStyleLbl="node1" presStyleIdx="1" presStyleCnt="4"/>
      <dgm:spPr/>
      <dgm:t>
        <a:bodyPr/>
        <a:lstStyle/>
        <a:p>
          <a:endParaRPr lang="en-US"/>
        </a:p>
      </dgm:t>
    </dgm:pt>
    <dgm:pt modelId="{802190EB-E8C1-4EB6-8F80-19F597FC2427}" type="pres">
      <dgm:prSet presAssocID="{B859A7E8-4D13-43E8-ACA9-A90E7967234D}" presName="img" presStyleLbl="fgImgPlace1" presStyleIdx="1" presStyleCnt="4"/>
      <dgm:spPr>
        <a:blipFill rotWithShape="1">
          <a:blip xmlns:r="http://schemas.openxmlformats.org/officeDocument/2006/relationships" r:embed="rId2"/>
          <a:stretch>
            <a:fillRect/>
          </a:stretch>
        </a:blipFill>
      </dgm:spPr>
      <dgm:t>
        <a:bodyPr/>
        <a:lstStyle/>
        <a:p>
          <a:endParaRPr lang="en-US"/>
        </a:p>
      </dgm:t>
    </dgm:pt>
    <dgm:pt modelId="{B2314287-CC7D-43DD-B4A4-627B714BF239}" type="pres">
      <dgm:prSet presAssocID="{B859A7E8-4D13-43E8-ACA9-A90E7967234D}" presName="text" presStyleLbl="node1" presStyleIdx="1" presStyleCnt="4">
        <dgm:presLayoutVars>
          <dgm:bulletEnabled val="1"/>
        </dgm:presLayoutVars>
      </dgm:prSet>
      <dgm:spPr/>
      <dgm:t>
        <a:bodyPr/>
        <a:lstStyle/>
        <a:p>
          <a:endParaRPr lang="en-US"/>
        </a:p>
      </dgm:t>
    </dgm:pt>
    <dgm:pt modelId="{46AF5D36-E780-417A-834A-32E656FBDC74}" type="pres">
      <dgm:prSet presAssocID="{43E3F113-12B8-4E92-8A9A-85ABD3E71992}" presName="spacer" presStyleCnt="0"/>
      <dgm:spPr/>
    </dgm:pt>
    <dgm:pt modelId="{8955A258-B450-490A-8A73-4B5C1C120A55}" type="pres">
      <dgm:prSet presAssocID="{12B3288E-C82E-4848-9162-1E65A210DBF9}" presName="comp" presStyleCnt="0"/>
      <dgm:spPr/>
    </dgm:pt>
    <dgm:pt modelId="{5C98E5BD-A9D7-4182-9C06-B7138223C8E4}" type="pres">
      <dgm:prSet presAssocID="{12B3288E-C82E-4848-9162-1E65A210DBF9}" presName="box" presStyleLbl="node1" presStyleIdx="2" presStyleCnt="4"/>
      <dgm:spPr/>
      <dgm:t>
        <a:bodyPr/>
        <a:lstStyle/>
        <a:p>
          <a:endParaRPr lang="en-US"/>
        </a:p>
      </dgm:t>
    </dgm:pt>
    <dgm:pt modelId="{882184F2-662D-407F-9DDD-1C48E4E38312}" type="pres">
      <dgm:prSet presAssocID="{12B3288E-C82E-4848-9162-1E65A210DBF9}" presName="img" presStyleLbl="fgImgPlace1" presStyleIdx="2" presStyleCnt="4"/>
      <dgm:spPr>
        <a:blipFill rotWithShape="1">
          <a:blip xmlns:r="http://schemas.openxmlformats.org/officeDocument/2006/relationships" r:embed="rId3"/>
          <a:stretch>
            <a:fillRect/>
          </a:stretch>
        </a:blipFill>
      </dgm:spPr>
      <dgm:t>
        <a:bodyPr/>
        <a:lstStyle/>
        <a:p>
          <a:endParaRPr lang="en-US"/>
        </a:p>
      </dgm:t>
    </dgm:pt>
    <dgm:pt modelId="{A83C17F5-D66A-489E-8CA1-4FBC837F9C99}" type="pres">
      <dgm:prSet presAssocID="{12B3288E-C82E-4848-9162-1E65A210DBF9}" presName="text" presStyleLbl="node1" presStyleIdx="2" presStyleCnt="4">
        <dgm:presLayoutVars>
          <dgm:bulletEnabled val="1"/>
        </dgm:presLayoutVars>
      </dgm:prSet>
      <dgm:spPr/>
      <dgm:t>
        <a:bodyPr/>
        <a:lstStyle/>
        <a:p>
          <a:endParaRPr lang="en-US"/>
        </a:p>
      </dgm:t>
    </dgm:pt>
    <dgm:pt modelId="{C6BD800A-95E8-4918-BA9C-99365EDE4FFF}" type="pres">
      <dgm:prSet presAssocID="{E21EA9DE-1AEE-4685-97D5-03019FFC5FA4}" presName="spacer" presStyleCnt="0"/>
      <dgm:spPr/>
    </dgm:pt>
    <dgm:pt modelId="{576E8695-6B8E-4E69-8199-E25B5086D3A1}" type="pres">
      <dgm:prSet presAssocID="{9527852B-8548-423B-906E-ABA55E3AFF50}" presName="comp" presStyleCnt="0"/>
      <dgm:spPr/>
    </dgm:pt>
    <dgm:pt modelId="{5D5F55EB-47D2-415C-B7BE-FB8D5094F63F}" type="pres">
      <dgm:prSet presAssocID="{9527852B-8548-423B-906E-ABA55E3AFF50}" presName="box" presStyleLbl="node1" presStyleIdx="3" presStyleCnt="4"/>
      <dgm:spPr/>
      <dgm:t>
        <a:bodyPr/>
        <a:lstStyle/>
        <a:p>
          <a:endParaRPr lang="en-US"/>
        </a:p>
      </dgm:t>
    </dgm:pt>
    <dgm:pt modelId="{481B173E-ECE3-4F32-A88C-6E451250C288}" type="pres">
      <dgm:prSet presAssocID="{9527852B-8548-423B-906E-ABA55E3AFF50}" presName="img" presStyleLbl="fgImgPlace1" presStyleIdx="3" presStyleCnt="4"/>
      <dgm:spPr>
        <a:blipFill rotWithShape="1">
          <a:blip xmlns:r="http://schemas.openxmlformats.org/officeDocument/2006/relationships" r:embed="rId4"/>
          <a:stretch>
            <a:fillRect/>
          </a:stretch>
        </a:blipFill>
      </dgm:spPr>
      <dgm:t>
        <a:bodyPr/>
        <a:lstStyle/>
        <a:p>
          <a:endParaRPr lang="en-US"/>
        </a:p>
      </dgm:t>
    </dgm:pt>
    <dgm:pt modelId="{E15FD5BA-0541-4093-9F9C-069AC2B1F2EE}" type="pres">
      <dgm:prSet presAssocID="{9527852B-8548-423B-906E-ABA55E3AFF50}" presName="text" presStyleLbl="node1" presStyleIdx="3" presStyleCnt="4">
        <dgm:presLayoutVars>
          <dgm:bulletEnabled val="1"/>
        </dgm:presLayoutVars>
      </dgm:prSet>
      <dgm:spPr/>
      <dgm:t>
        <a:bodyPr/>
        <a:lstStyle/>
        <a:p>
          <a:endParaRPr lang="en-US"/>
        </a:p>
      </dgm:t>
    </dgm:pt>
  </dgm:ptLst>
  <dgm:cxnLst>
    <dgm:cxn modelId="{AAC310E2-CA42-45B0-80C5-0546EEA8A1EA}" type="presOf" srcId="{FC948525-14F0-4D25-973E-9297DA2CD6E5}" destId="{B2314287-CC7D-43DD-B4A4-627B714BF239}" srcOrd="1" destOrd="1" presId="urn:microsoft.com/office/officeart/2005/8/layout/vList4"/>
    <dgm:cxn modelId="{149DFCFD-EF55-41D2-9581-E602B5C322A2}" srcId="{DC9A166F-AFF7-40D4-8D3D-667932C496AC}" destId="{12B3288E-C82E-4848-9162-1E65A210DBF9}" srcOrd="2" destOrd="0" parTransId="{0F61F7DB-09E2-4B7E-83CB-EEEE5ACA50C4}" sibTransId="{E21EA9DE-1AEE-4685-97D5-03019FFC5FA4}"/>
    <dgm:cxn modelId="{B0559CB2-92D8-4BA9-89E1-A2FAEF65AFD1}" type="presOf" srcId="{B334B14B-71A8-4B9B-B573-771B38361C93}" destId="{5D5F55EB-47D2-415C-B7BE-FB8D5094F63F}" srcOrd="0" destOrd="1" presId="urn:microsoft.com/office/officeart/2005/8/layout/vList4"/>
    <dgm:cxn modelId="{C26E23F4-1B0D-4220-A754-590787F492E1}" type="presOf" srcId="{C72B7C3C-FEE7-4211-A146-78A15816A0B9}" destId="{7232B03B-C4EA-4E36-A8CE-E962A4E46A8F}" srcOrd="0" destOrd="0" presId="urn:microsoft.com/office/officeart/2005/8/layout/vList4"/>
    <dgm:cxn modelId="{642195C9-EEF5-471D-A92C-DCFE97A704D0}" type="presOf" srcId="{FC948525-14F0-4D25-973E-9297DA2CD6E5}" destId="{0C931191-7D8D-4552-9D90-CC66CCFAB15A}" srcOrd="0" destOrd="1" presId="urn:microsoft.com/office/officeart/2005/8/layout/vList4"/>
    <dgm:cxn modelId="{B04720A5-9BC9-4E09-9471-1DDA51F4C7FD}" type="presOf" srcId="{DC9A166F-AFF7-40D4-8D3D-667932C496AC}" destId="{3605C648-2BF9-4FD5-82CD-C3BCA9F74D0D}" srcOrd="0" destOrd="0" presId="urn:microsoft.com/office/officeart/2005/8/layout/vList4"/>
    <dgm:cxn modelId="{924F3291-7DB2-42D0-A614-E004C7C4E0BA}" srcId="{DC9A166F-AFF7-40D4-8D3D-667932C496AC}" destId="{C72B7C3C-FEE7-4211-A146-78A15816A0B9}" srcOrd="0" destOrd="0" parTransId="{A5A0A24E-9E6F-4163-9F4D-88C7889CD60D}" sibTransId="{115D6429-F228-49A3-AE03-82EC59FBCB92}"/>
    <dgm:cxn modelId="{08255285-843B-462C-AC64-60350C8F2B5D}" type="presOf" srcId="{B859A7E8-4D13-43E8-ACA9-A90E7967234D}" destId="{0C931191-7D8D-4552-9D90-CC66CCFAB15A}" srcOrd="0" destOrd="0" presId="urn:microsoft.com/office/officeart/2005/8/layout/vList4"/>
    <dgm:cxn modelId="{4B8E67A7-09A2-4839-A62D-9382FF449FCD}" srcId="{B859A7E8-4D13-43E8-ACA9-A90E7967234D}" destId="{FC948525-14F0-4D25-973E-9297DA2CD6E5}" srcOrd="0" destOrd="0" parTransId="{9AA91847-7D0E-4265-B677-D8005BF56ED5}" sibTransId="{BD0F99D4-DC7D-4EDF-B5D1-9697969086C8}"/>
    <dgm:cxn modelId="{57572763-21E4-49DC-8F61-B60EB197AAF9}" type="presOf" srcId="{12B3288E-C82E-4848-9162-1E65A210DBF9}" destId="{5C98E5BD-A9D7-4182-9C06-B7138223C8E4}" srcOrd="0" destOrd="0" presId="urn:microsoft.com/office/officeart/2005/8/layout/vList4"/>
    <dgm:cxn modelId="{0FD95FC2-948D-431F-A4C6-0D6AE9D07F81}" srcId="{12B3288E-C82E-4848-9162-1E65A210DBF9}" destId="{05F265F9-A87A-4F40-8FEF-8A18B5EB2454}" srcOrd="0" destOrd="0" parTransId="{070CD43A-8B63-49C6-94AE-8C8E5CA1C85B}" sibTransId="{0A5307D0-4811-48CF-976C-385D757C0677}"/>
    <dgm:cxn modelId="{E1925D5D-D011-4506-8DE3-A7FE85D13A3C}" type="presOf" srcId="{05F265F9-A87A-4F40-8FEF-8A18B5EB2454}" destId="{A83C17F5-D66A-489E-8CA1-4FBC837F9C99}" srcOrd="1" destOrd="1" presId="urn:microsoft.com/office/officeart/2005/8/layout/vList4"/>
    <dgm:cxn modelId="{7D58009C-7A39-4D73-812E-465F22604A33}" type="presOf" srcId="{05F265F9-A87A-4F40-8FEF-8A18B5EB2454}" destId="{5C98E5BD-A9D7-4182-9C06-B7138223C8E4}" srcOrd="0" destOrd="1" presId="urn:microsoft.com/office/officeart/2005/8/layout/vList4"/>
    <dgm:cxn modelId="{DBAD6E90-6451-4DB2-9C63-BEA2641EAAA7}" type="presOf" srcId="{9527852B-8548-423B-906E-ABA55E3AFF50}" destId="{5D5F55EB-47D2-415C-B7BE-FB8D5094F63F}" srcOrd="0" destOrd="0" presId="urn:microsoft.com/office/officeart/2005/8/layout/vList4"/>
    <dgm:cxn modelId="{C7120D9E-8359-4BC1-A949-EB53FEC29579}" type="presOf" srcId="{C72B7C3C-FEE7-4211-A146-78A15816A0B9}" destId="{F3685467-7092-405E-B63E-E0C11A4530BD}" srcOrd="1" destOrd="0" presId="urn:microsoft.com/office/officeart/2005/8/layout/vList4"/>
    <dgm:cxn modelId="{817FE00F-41D8-40A6-8EE9-8FC0FCB5EFA5}" type="presOf" srcId="{12B3288E-C82E-4848-9162-1E65A210DBF9}" destId="{A83C17F5-D66A-489E-8CA1-4FBC837F9C99}" srcOrd="1" destOrd="0" presId="urn:microsoft.com/office/officeart/2005/8/layout/vList4"/>
    <dgm:cxn modelId="{CEBA633B-62B3-45C6-A0B2-0E9A5C17A1DC}" type="presOf" srcId="{B859A7E8-4D13-43E8-ACA9-A90E7967234D}" destId="{B2314287-CC7D-43DD-B4A4-627B714BF239}" srcOrd="1" destOrd="0" presId="urn:microsoft.com/office/officeart/2005/8/layout/vList4"/>
    <dgm:cxn modelId="{25246960-F9BE-41EC-98D0-386AC66CAF7F}" type="presOf" srcId="{9527852B-8548-423B-906E-ABA55E3AFF50}" destId="{E15FD5BA-0541-4093-9F9C-069AC2B1F2EE}" srcOrd="1" destOrd="0" presId="urn:microsoft.com/office/officeart/2005/8/layout/vList4"/>
    <dgm:cxn modelId="{DEB7D1D0-0B3E-4472-A282-EDBC0ED1A725}" srcId="{9527852B-8548-423B-906E-ABA55E3AFF50}" destId="{B334B14B-71A8-4B9B-B573-771B38361C93}" srcOrd="0" destOrd="0" parTransId="{7E2113B0-4527-447D-B6FA-E5E09A5287BC}" sibTransId="{D48DBBF4-1378-4CCD-84B4-93718EC9C82C}"/>
    <dgm:cxn modelId="{8CA96D35-78CB-4300-80E0-F64D91B3AC8E}" srcId="{DC9A166F-AFF7-40D4-8D3D-667932C496AC}" destId="{9527852B-8548-423B-906E-ABA55E3AFF50}" srcOrd="3" destOrd="0" parTransId="{07A34268-37D7-4603-B874-A1C5D46C4061}" sibTransId="{73B4C03C-C0C7-41C4-823D-5AAAC8DA2EE8}"/>
    <dgm:cxn modelId="{23AAF705-3A19-4A2C-91D3-DC04C05B07EC}" type="presOf" srcId="{B334B14B-71A8-4B9B-B573-771B38361C93}" destId="{E15FD5BA-0541-4093-9F9C-069AC2B1F2EE}" srcOrd="1" destOrd="1" presId="urn:microsoft.com/office/officeart/2005/8/layout/vList4"/>
    <dgm:cxn modelId="{F8663CBD-FD6E-4D15-A7A1-E91A3A0FB33C}" srcId="{DC9A166F-AFF7-40D4-8D3D-667932C496AC}" destId="{B859A7E8-4D13-43E8-ACA9-A90E7967234D}" srcOrd="1" destOrd="0" parTransId="{3ECBE237-4969-4E05-915B-555DB82BB4A4}" sibTransId="{43E3F113-12B8-4E92-8A9A-85ABD3E71992}"/>
    <dgm:cxn modelId="{762EE6B0-09EA-4BF1-9870-B63B49754720}" type="presParOf" srcId="{3605C648-2BF9-4FD5-82CD-C3BCA9F74D0D}" destId="{84F72191-ACFE-4BF9-AA43-6C18A313DBBF}" srcOrd="0" destOrd="0" presId="urn:microsoft.com/office/officeart/2005/8/layout/vList4"/>
    <dgm:cxn modelId="{B9CCFBE4-235F-4929-AB1B-2F26F284324A}" type="presParOf" srcId="{84F72191-ACFE-4BF9-AA43-6C18A313DBBF}" destId="{7232B03B-C4EA-4E36-A8CE-E962A4E46A8F}" srcOrd="0" destOrd="0" presId="urn:microsoft.com/office/officeart/2005/8/layout/vList4"/>
    <dgm:cxn modelId="{BF8BC66E-BFD4-46AA-8746-A75087D79950}" type="presParOf" srcId="{84F72191-ACFE-4BF9-AA43-6C18A313DBBF}" destId="{53BD5030-5243-439B-B01E-02428B0DFB76}" srcOrd="1" destOrd="0" presId="urn:microsoft.com/office/officeart/2005/8/layout/vList4"/>
    <dgm:cxn modelId="{29276B94-FC18-4A39-BCA3-CCFEE398381D}" type="presParOf" srcId="{84F72191-ACFE-4BF9-AA43-6C18A313DBBF}" destId="{F3685467-7092-405E-B63E-E0C11A4530BD}" srcOrd="2" destOrd="0" presId="urn:microsoft.com/office/officeart/2005/8/layout/vList4"/>
    <dgm:cxn modelId="{8EF1D5CF-7AB5-480A-B395-DE88DABEF7B0}" type="presParOf" srcId="{3605C648-2BF9-4FD5-82CD-C3BCA9F74D0D}" destId="{2A81B4E2-7D9E-4D54-9C54-30E05F3703F3}" srcOrd="1" destOrd="0" presId="urn:microsoft.com/office/officeart/2005/8/layout/vList4"/>
    <dgm:cxn modelId="{899E8B18-E851-45CD-A66F-270C88A4EEE1}" type="presParOf" srcId="{3605C648-2BF9-4FD5-82CD-C3BCA9F74D0D}" destId="{5FF3CF80-52CF-4D29-9F59-958D168B73B8}" srcOrd="2" destOrd="0" presId="urn:microsoft.com/office/officeart/2005/8/layout/vList4"/>
    <dgm:cxn modelId="{7C41E81D-41C0-47A0-863A-CA65F0D9C20F}" type="presParOf" srcId="{5FF3CF80-52CF-4D29-9F59-958D168B73B8}" destId="{0C931191-7D8D-4552-9D90-CC66CCFAB15A}" srcOrd="0" destOrd="0" presId="urn:microsoft.com/office/officeart/2005/8/layout/vList4"/>
    <dgm:cxn modelId="{3DC1B314-0C09-4D33-AD56-34DE5B5442B1}" type="presParOf" srcId="{5FF3CF80-52CF-4D29-9F59-958D168B73B8}" destId="{802190EB-E8C1-4EB6-8F80-19F597FC2427}" srcOrd="1" destOrd="0" presId="urn:microsoft.com/office/officeart/2005/8/layout/vList4"/>
    <dgm:cxn modelId="{79AA454B-AC79-4771-9F8D-DD11C26C53E7}" type="presParOf" srcId="{5FF3CF80-52CF-4D29-9F59-958D168B73B8}" destId="{B2314287-CC7D-43DD-B4A4-627B714BF239}" srcOrd="2" destOrd="0" presId="urn:microsoft.com/office/officeart/2005/8/layout/vList4"/>
    <dgm:cxn modelId="{E07BB87B-C374-444F-B310-588DC488479E}" type="presParOf" srcId="{3605C648-2BF9-4FD5-82CD-C3BCA9F74D0D}" destId="{46AF5D36-E780-417A-834A-32E656FBDC74}" srcOrd="3" destOrd="0" presId="urn:microsoft.com/office/officeart/2005/8/layout/vList4"/>
    <dgm:cxn modelId="{1EA575B8-52BE-457E-80B2-A91C8A77FC59}" type="presParOf" srcId="{3605C648-2BF9-4FD5-82CD-C3BCA9F74D0D}" destId="{8955A258-B450-490A-8A73-4B5C1C120A55}" srcOrd="4" destOrd="0" presId="urn:microsoft.com/office/officeart/2005/8/layout/vList4"/>
    <dgm:cxn modelId="{B4A5EAAE-1EAB-417F-A33C-A984E56C4A0D}" type="presParOf" srcId="{8955A258-B450-490A-8A73-4B5C1C120A55}" destId="{5C98E5BD-A9D7-4182-9C06-B7138223C8E4}" srcOrd="0" destOrd="0" presId="urn:microsoft.com/office/officeart/2005/8/layout/vList4"/>
    <dgm:cxn modelId="{BBC3264B-D774-48C3-B7B1-9CE725075941}" type="presParOf" srcId="{8955A258-B450-490A-8A73-4B5C1C120A55}" destId="{882184F2-662D-407F-9DDD-1C48E4E38312}" srcOrd="1" destOrd="0" presId="urn:microsoft.com/office/officeart/2005/8/layout/vList4"/>
    <dgm:cxn modelId="{316F99F4-688F-4B5F-8BE1-CCF4EC01FF34}" type="presParOf" srcId="{8955A258-B450-490A-8A73-4B5C1C120A55}" destId="{A83C17F5-D66A-489E-8CA1-4FBC837F9C99}" srcOrd="2" destOrd="0" presId="urn:microsoft.com/office/officeart/2005/8/layout/vList4"/>
    <dgm:cxn modelId="{4D99C99D-0D70-4653-96DD-CD269D84198A}" type="presParOf" srcId="{3605C648-2BF9-4FD5-82CD-C3BCA9F74D0D}" destId="{C6BD800A-95E8-4918-BA9C-99365EDE4FFF}" srcOrd="5" destOrd="0" presId="urn:microsoft.com/office/officeart/2005/8/layout/vList4"/>
    <dgm:cxn modelId="{72BF68C8-6A32-4CFB-AB60-0FAC75589F61}" type="presParOf" srcId="{3605C648-2BF9-4FD5-82CD-C3BCA9F74D0D}" destId="{576E8695-6B8E-4E69-8199-E25B5086D3A1}" srcOrd="6" destOrd="0" presId="urn:microsoft.com/office/officeart/2005/8/layout/vList4"/>
    <dgm:cxn modelId="{0CE9D51C-14F6-465A-9EEA-1A3B661041B5}" type="presParOf" srcId="{576E8695-6B8E-4E69-8199-E25B5086D3A1}" destId="{5D5F55EB-47D2-415C-B7BE-FB8D5094F63F}" srcOrd="0" destOrd="0" presId="urn:microsoft.com/office/officeart/2005/8/layout/vList4"/>
    <dgm:cxn modelId="{047E3D7A-3F46-4708-934C-8523E26AF7C5}" type="presParOf" srcId="{576E8695-6B8E-4E69-8199-E25B5086D3A1}" destId="{481B173E-ECE3-4F32-A88C-6E451250C288}" srcOrd="1" destOrd="0" presId="urn:microsoft.com/office/officeart/2005/8/layout/vList4"/>
    <dgm:cxn modelId="{F77ACA82-7ED6-4809-BF09-6EFEA97EEDB1}" type="presParOf" srcId="{576E8695-6B8E-4E69-8199-E25B5086D3A1}" destId="{E15FD5BA-0541-4093-9F9C-069AC2B1F2EE}"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DB566B5-6732-4338-8B4C-BF62780EC844}" type="doc">
      <dgm:prSet loTypeId="urn:microsoft.com/office/officeart/2005/8/layout/hList1" loCatId="list" qsTypeId="urn:microsoft.com/office/officeart/2005/8/quickstyle/simple1" qsCatId="simple" csTypeId="urn:microsoft.com/office/officeart/2005/8/colors/accent6_2" csCatId="accent6" phldr="1"/>
      <dgm:spPr/>
      <dgm:t>
        <a:bodyPr/>
        <a:lstStyle/>
        <a:p>
          <a:endParaRPr lang="en-US"/>
        </a:p>
      </dgm:t>
    </dgm:pt>
    <dgm:pt modelId="{5727AFFF-B71F-4BD7-BA37-361CA63F1DE8}">
      <dgm:prSet custT="1"/>
      <dgm:spPr/>
      <dgm:t>
        <a:bodyPr/>
        <a:lstStyle/>
        <a:p>
          <a:pPr algn="l" rtl="0"/>
          <a:r>
            <a:rPr lang="en-US" sz="2200" b="1" dirty="0" smtClean="0">
              <a:effectLst>
                <a:outerShdw blurRad="38100" dist="38100" dir="2700000" algn="tl">
                  <a:srgbClr val="000000">
                    <a:alpha val="43137"/>
                  </a:srgbClr>
                </a:outerShdw>
              </a:effectLst>
            </a:rPr>
            <a:t>2) Ensure that the AWC’s products and services remain relevant</a:t>
          </a:r>
          <a:endParaRPr lang="en-US" sz="2200" b="1" dirty="0">
            <a:effectLst>
              <a:outerShdw blurRad="38100" dist="38100" dir="2700000" algn="tl">
                <a:srgbClr val="000000">
                  <a:alpha val="43137"/>
                </a:srgbClr>
              </a:outerShdw>
            </a:effectLst>
          </a:endParaRPr>
        </a:p>
      </dgm:t>
    </dgm:pt>
    <dgm:pt modelId="{CFD02CC0-9C5E-492E-BEFD-9B19BB70F883}" type="parTrans" cxnId="{8800334C-842B-4C2D-9A83-A3518FF400C2}">
      <dgm:prSet/>
      <dgm:spPr/>
      <dgm:t>
        <a:bodyPr/>
        <a:lstStyle/>
        <a:p>
          <a:endParaRPr lang="en-US"/>
        </a:p>
      </dgm:t>
    </dgm:pt>
    <dgm:pt modelId="{6AC37CB9-998E-4D08-9968-63F2FBBB3B81}" type="sibTrans" cxnId="{8800334C-842B-4C2D-9A83-A3518FF400C2}">
      <dgm:prSet/>
      <dgm:spPr/>
      <dgm:t>
        <a:bodyPr/>
        <a:lstStyle/>
        <a:p>
          <a:endParaRPr lang="en-US"/>
        </a:p>
      </dgm:t>
    </dgm:pt>
    <dgm:pt modelId="{3A7F39E3-DE59-482C-9114-1DF180AB9C8F}">
      <dgm:prSet custT="1"/>
      <dgm:spPr>
        <a:solidFill>
          <a:schemeClr val="accent6">
            <a:tint val="40000"/>
            <a:hueOff val="0"/>
            <a:satOff val="0"/>
            <a:lumOff val="0"/>
            <a:alpha val="17000"/>
          </a:schemeClr>
        </a:solidFill>
      </dgm:spPr>
      <dgm:t>
        <a:bodyPr/>
        <a:lstStyle/>
        <a:p>
          <a:pPr rtl="0"/>
          <a:r>
            <a:rPr lang="en-US" sz="1800" dirty="0" smtClean="0"/>
            <a:t>Develop a long-term strategic effort</a:t>
          </a:r>
          <a:endParaRPr lang="en-US" sz="1800" dirty="0"/>
        </a:p>
      </dgm:t>
    </dgm:pt>
    <dgm:pt modelId="{074D4870-D067-4CC0-8EDE-4D2146699B3F}" type="parTrans" cxnId="{3678A725-93E7-458B-B654-0583207751EA}">
      <dgm:prSet/>
      <dgm:spPr/>
      <dgm:t>
        <a:bodyPr/>
        <a:lstStyle/>
        <a:p>
          <a:endParaRPr lang="en-US"/>
        </a:p>
      </dgm:t>
    </dgm:pt>
    <dgm:pt modelId="{9575B424-A346-4908-A506-7920DBD7A401}" type="sibTrans" cxnId="{3678A725-93E7-458B-B654-0583207751EA}">
      <dgm:prSet/>
      <dgm:spPr/>
      <dgm:t>
        <a:bodyPr/>
        <a:lstStyle/>
        <a:p>
          <a:endParaRPr lang="en-US"/>
        </a:p>
      </dgm:t>
    </dgm:pt>
    <dgm:pt modelId="{7B90E0F5-15C8-44D7-8181-91F78389B649}">
      <dgm:prSet custT="1"/>
      <dgm:spPr>
        <a:solidFill>
          <a:schemeClr val="accent6">
            <a:tint val="40000"/>
            <a:hueOff val="0"/>
            <a:satOff val="0"/>
            <a:lumOff val="0"/>
            <a:alpha val="17000"/>
          </a:schemeClr>
        </a:solidFill>
      </dgm:spPr>
      <dgm:t>
        <a:bodyPr/>
        <a:lstStyle/>
        <a:p>
          <a:pPr rtl="0"/>
          <a:r>
            <a:rPr lang="en-US" sz="1800" dirty="0" smtClean="0"/>
            <a:t>Participation on the Aviation Requirements Working Group (ARWG)</a:t>
          </a:r>
          <a:endParaRPr lang="en-US" sz="1800" dirty="0"/>
        </a:p>
      </dgm:t>
    </dgm:pt>
    <dgm:pt modelId="{A098FDBB-8259-4DAE-9D10-C581FE713EDC}" type="parTrans" cxnId="{224159CF-4FD7-4329-807F-91207F18A8CD}">
      <dgm:prSet/>
      <dgm:spPr/>
      <dgm:t>
        <a:bodyPr/>
        <a:lstStyle/>
        <a:p>
          <a:endParaRPr lang="en-US"/>
        </a:p>
      </dgm:t>
    </dgm:pt>
    <dgm:pt modelId="{BBF024B1-DC08-483A-82F5-9A508A4CA966}" type="sibTrans" cxnId="{224159CF-4FD7-4329-807F-91207F18A8CD}">
      <dgm:prSet/>
      <dgm:spPr/>
      <dgm:t>
        <a:bodyPr/>
        <a:lstStyle/>
        <a:p>
          <a:endParaRPr lang="en-US"/>
        </a:p>
      </dgm:t>
    </dgm:pt>
    <dgm:pt modelId="{AE82A5FC-B912-476B-83BB-DE569904BA39}">
      <dgm:prSet custT="1"/>
      <dgm:spPr>
        <a:solidFill>
          <a:schemeClr val="accent6">
            <a:tint val="40000"/>
            <a:hueOff val="0"/>
            <a:satOff val="0"/>
            <a:lumOff val="0"/>
            <a:alpha val="17000"/>
          </a:schemeClr>
        </a:solidFill>
      </dgm:spPr>
      <dgm:t>
        <a:bodyPr/>
        <a:lstStyle/>
        <a:p>
          <a:pPr rtl="0"/>
          <a:r>
            <a:rPr lang="en-US" sz="1800" dirty="0" smtClean="0"/>
            <a:t>Incorporate the knowledge gained from rapid progress in the observational analysis and numerical prediction of convective weather systems into operations</a:t>
          </a:r>
          <a:endParaRPr lang="en-US" sz="1800" dirty="0"/>
        </a:p>
      </dgm:t>
    </dgm:pt>
    <dgm:pt modelId="{68720B8B-43B8-4CAB-8D3A-C40C3E1B776C}" type="parTrans" cxnId="{EAAC3EA7-CC4A-4867-A166-67840A0A61D7}">
      <dgm:prSet/>
      <dgm:spPr/>
      <dgm:t>
        <a:bodyPr/>
        <a:lstStyle/>
        <a:p>
          <a:endParaRPr lang="en-US"/>
        </a:p>
      </dgm:t>
    </dgm:pt>
    <dgm:pt modelId="{F6ECD108-587E-4BAE-AF8B-49F85AA61971}" type="sibTrans" cxnId="{EAAC3EA7-CC4A-4867-A166-67840A0A61D7}">
      <dgm:prSet/>
      <dgm:spPr/>
      <dgm:t>
        <a:bodyPr/>
        <a:lstStyle/>
        <a:p>
          <a:endParaRPr lang="en-US"/>
        </a:p>
      </dgm:t>
    </dgm:pt>
    <dgm:pt modelId="{A8DC44DF-4423-4625-A0E9-C47F14683BC7}">
      <dgm:prSet custT="1"/>
      <dgm:spPr>
        <a:solidFill>
          <a:schemeClr val="accent6">
            <a:tint val="40000"/>
            <a:hueOff val="0"/>
            <a:satOff val="0"/>
            <a:lumOff val="0"/>
            <a:alpha val="17000"/>
          </a:schemeClr>
        </a:solidFill>
      </dgm:spPr>
      <dgm:t>
        <a:bodyPr/>
        <a:lstStyle/>
        <a:p>
          <a:pPr rtl="0"/>
          <a:r>
            <a:rPr lang="en-US" sz="1800" dirty="0" smtClean="0"/>
            <a:t>Include applications of ensemble weather forecasting techniques based on high-resolution convection-allowing models into operations</a:t>
          </a:r>
          <a:endParaRPr lang="en-US" sz="1800" dirty="0"/>
        </a:p>
      </dgm:t>
    </dgm:pt>
    <dgm:pt modelId="{FB7ABEDC-55F1-4E52-88F4-9B4CC58F6A02}" type="parTrans" cxnId="{78481F73-222D-4A88-9C96-3126A0F2BB4C}">
      <dgm:prSet/>
      <dgm:spPr/>
      <dgm:t>
        <a:bodyPr/>
        <a:lstStyle/>
        <a:p>
          <a:endParaRPr lang="en-US"/>
        </a:p>
      </dgm:t>
    </dgm:pt>
    <dgm:pt modelId="{82EFC506-4361-4A79-9E94-597AF2064EC6}" type="sibTrans" cxnId="{78481F73-222D-4A88-9C96-3126A0F2BB4C}">
      <dgm:prSet/>
      <dgm:spPr/>
      <dgm:t>
        <a:bodyPr/>
        <a:lstStyle/>
        <a:p>
          <a:endParaRPr lang="en-US"/>
        </a:p>
      </dgm:t>
    </dgm:pt>
    <dgm:pt modelId="{B702BFDE-870A-4565-AD8C-0936F2F7D558}">
      <dgm:prSet custT="1"/>
      <dgm:spPr>
        <a:solidFill>
          <a:schemeClr val="accent6">
            <a:tint val="40000"/>
            <a:hueOff val="0"/>
            <a:satOff val="0"/>
            <a:lumOff val="0"/>
            <a:alpha val="17000"/>
          </a:schemeClr>
        </a:solidFill>
      </dgm:spPr>
      <dgm:t>
        <a:bodyPr/>
        <a:lstStyle/>
        <a:p>
          <a:pPr rtl="0"/>
          <a:r>
            <a:rPr lang="en-US" sz="1800" dirty="0" smtClean="0"/>
            <a:t>AWC needs to become </a:t>
          </a:r>
          <a:r>
            <a:rPr lang="en-US" sz="1800" dirty="0" smtClean="0"/>
            <a:t>more proactive </a:t>
          </a:r>
          <a:r>
            <a:rPr lang="en-US" sz="1800" dirty="0" smtClean="0"/>
            <a:t>in </a:t>
          </a:r>
          <a:r>
            <a:rPr lang="en-US" sz="1800" dirty="0" smtClean="0"/>
            <a:t>communicating AWC requirements to the EMC for high-resolution (e.g. storm-scale) model output</a:t>
          </a:r>
          <a:endParaRPr lang="en-US" sz="1800" dirty="0"/>
        </a:p>
      </dgm:t>
    </dgm:pt>
    <dgm:pt modelId="{88EE0EF2-604B-49B5-9388-FA7DA50D9711}" type="parTrans" cxnId="{B8A37DDC-0901-4782-83F8-1FB434D66402}">
      <dgm:prSet/>
      <dgm:spPr/>
      <dgm:t>
        <a:bodyPr/>
        <a:lstStyle/>
        <a:p>
          <a:endParaRPr lang="en-US"/>
        </a:p>
      </dgm:t>
    </dgm:pt>
    <dgm:pt modelId="{99DCE510-B0EB-470A-8EA8-600BF6DE4F97}" type="sibTrans" cxnId="{B8A37DDC-0901-4782-83F8-1FB434D66402}">
      <dgm:prSet/>
      <dgm:spPr/>
      <dgm:t>
        <a:bodyPr/>
        <a:lstStyle/>
        <a:p>
          <a:endParaRPr lang="en-US"/>
        </a:p>
      </dgm:t>
    </dgm:pt>
    <dgm:pt modelId="{EBBF3C03-8866-4614-8514-B471B1B4CD77}">
      <dgm:prSet custT="1"/>
      <dgm:spPr>
        <a:solidFill>
          <a:schemeClr val="accent6">
            <a:tint val="40000"/>
            <a:hueOff val="0"/>
            <a:satOff val="0"/>
            <a:lumOff val="0"/>
            <a:alpha val="17000"/>
          </a:schemeClr>
        </a:solidFill>
      </dgm:spPr>
      <dgm:t>
        <a:bodyPr/>
        <a:lstStyle/>
        <a:p>
          <a:pPr rtl="0"/>
          <a:r>
            <a:rPr lang="en-US" sz="1800" dirty="0" smtClean="0"/>
            <a:t>Focus on the infusion of science and meteorology into operations, along with appropriate training</a:t>
          </a:r>
          <a:endParaRPr lang="en-US" sz="1800" dirty="0"/>
        </a:p>
      </dgm:t>
    </dgm:pt>
    <dgm:pt modelId="{5B10D7F4-8FF9-4004-8F88-836E6A572674}" type="parTrans" cxnId="{152828B0-63D7-46FB-B445-3A7F6DBDC956}">
      <dgm:prSet/>
      <dgm:spPr/>
      <dgm:t>
        <a:bodyPr/>
        <a:lstStyle/>
        <a:p>
          <a:endParaRPr lang="en-US"/>
        </a:p>
      </dgm:t>
    </dgm:pt>
    <dgm:pt modelId="{B22D954E-11AA-4E22-A019-6165AA9E1E57}" type="sibTrans" cxnId="{152828B0-63D7-46FB-B445-3A7F6DBDC956}">
      <dgm:prSet/>
      <dgm:spPr/>
      <dgm:t>
        <a:bodyPr/>
        <a:lstStyle/>
        <a:p>
          <a:endParaRPr lang="en-US"/>
        </a:p>
      </dgm:t>
    </dgm:pt>
    <dgm:pt modelId="{F5054ECA-D0A1-4A24-AC85-999A6D29A80A}">
      <dgm:prSet custT="1"/>
      <dgm:spPr>
        <a:solidFill>
          <a:schemeClr val="accent6">
            <a:tint val="40000"/>
            <a:hueOff val="0"/>
            <a:satOff val="0"/>
            <a:lumOff val="0"/>
            <a:alpha val="17000"/>
          </a:schemeClr>
        </a:solidFill>
      </dgm:spPr>
      <dgm:t>
        <a:bodyPr/>
        <a:lstStyle/>
        <a:p>
          <a:pPr rtl="0"/>
          <a:r>
            <a:rPr lang="en-US" sz="1800" dirty="0" smtClean="0"/>
            <a:t>Develop new IDSS Meteorologist-Over-The-Loop (MOTL) products and services</a:t>
          </a:r>
          <a:endParaRPr lang="en-US" sz="1800" dirty="0"/>
        </a:p>
      </dgm:t>
    </dgm:pt>
    <dgm:pt modelId="{A2E72677-058A-4F9F-A41D-E81760063FEE}" type="parTrans" cxnId="{4D396F7E-73AC-4C97-8092-062CF210119D}">
      <dgm:prSet/>
      <dgm:spPr/>
      <dgm:t>
        <a:bodyPr/>
        <a:lstStyle/>
        <a:p>
          <a:endParaRPr lang="en-US"/>
        </a:p>
      </dgm:t>
    </dgm:pt>
    <dgm:pt modelId="{75817C2A-E550-479A-8D35-0CB8AAC80A55}" type="sibTrans" cxnId="{4D396F7E-73AC-4C97-8092-062CF210119D}">
      <dgm:prSet/>
      <dgm:spPr/>
      <dgm:t>
        <a:bodyPr/>
        <a:lstStyle/>
        <a:p>
          <a:endParaRPr lang="en-US"/>
        </a:p>
      </dgm:t>
    </dgm:pt>
    <dgm:pt modelId="{BAD54B8C-4C21-4EE0-BCAD-63AB455BE4D5}">
      <dgm:prSet custT="1"/>
      <dgm:spPr>
        <a:solidFill>
          <a:schemeClr val="accent6">
            <a:tint val="40000"/>
            <a:hueOff val="0"/>
            <a:satOff val="0"/>
            <a:lumOff val="0"/>
            <a:alpha val="17000"/>
          </a:schemeClr>
        </a:solidFill>
      </dgm:spPr>
      <dgm:t>
        <a:bodyPr/>
        <a:lstStyle/>
        <a:p>
          <a:pPr rtl="0"/>
          <a:r>
            <a:rPr lang="en-US" sz="1800" dirty="0" smtClean="0"/>
            <a:t>Invite operational airline personnel (who deal with the impact of weather) when an experiment involves possible output for use by non-meteorologist users</a:t>
          </a:r>
          <a:endParaRPr lang="en-US" sz="1800" dirty="0"/>
        </a:p>
      </dgm:t>
    </dgm:pt>
    <dgm:pt modelId="{2F3E308B-6618-4C9B-8430-40B935C88822}" type="parTrans" cxnId="{C2EBDEF1-7E41-4988-8165-C0FC180D9E41}">
      <dgm:prSet/>
      <dgm:spPr/>
      <dgm:t>
        <a:bodyPr/>
        <a:lstStyle/>
        <a:p>
          <a:endParaRPr lang="en-US"/>
        </a:p>
      </dgm:t>
    </dgm:pt>
    <dgm:pt modelId="{3F01E540-8F4F-4911-A489-1D78F3691C24}" type="sibTrans" cxnId="{C2EBDEF1-7E41-4988-8165-C0FC180D9E41}">
      <dgm:prSet/>
      <dgm:spPr/>
      <dgm:t>
        <a:bodyPr/>
        <a:lstStyle/>
        <a:p>
          <a:endParaRPr lang="en-US"/>
        </a:p>
      </dgm:t>
    </dgm:pt>
    <dgm:pt modelId="{B18DCBFE-5F7E-4E40-8947-8C7F8A2C36E3}" type="pres">
      <dgm:prSet presAssocID="{9DB566B5-6732-4338-8B4C-BF62780EC844}" presName="Name0" presStyleCnt="0">
        <dgm:presLayoutVars>
          <dgm:dir/>
          <dgm:animLvl val="lvl"/>
          <dgm:resizeHandles val="exact"/>
        </dgm:presLayoutVars>
      </dgm:prSet>
      <dgm:spPr/>
      <dgm:t>
        <a:bodyPr/>
        <a:lstStyle/>
        <a:p>
          <a:endParaRPr lang="en-US"/>
        </a:p>
      </dgm:t>
    </dgm:pt>
    <dgm:pt modelId="{8ADAFD8D-9122-43D1-9174-465F5CB8DC21}" type="pres">
      <dgm:prSet presAssocID="{5727AFFF-B71F-4BD7-BA37-361CA63F1DE8}" presName="composite" presStyleCnt="0"/>
      <dgm:spPr/>
    </dgm:pt>
    <dgm:pt modelId="{7DF4F7B1-BCF1-4A9C-A33F-3D9018917551}" type="pres">
      <dgm:prSet presAssocID="{5727AFFF-B71F-4BD7-BA37-361CA63F1DE8}" presName="parTx" presStyleLbl="alignNode1" presStyleIdx="0" presStyleCnt="1">
        <dgm:presLayoutVars>
          <dgm:chMax val="0"/>
          <dgm:chPref val="0"/>
          <dgm:bulletEnabled val="1"/>
        </dgm:presLayoutVars>
      </dgm:prSet>
      <dgm:spPr/>
      <dgm:t>
        <a:bodyPr/>
        <a:lstStyle/>
        <a:p>
          <a:endParaRPr lang="en-US"/>
        </a:p>
      </dgm:t>
    </dgm:pt>
    <dgm:pt modelId="{87655C14-3049-42F6-B97E-5210E739C695}" type="pres">
      <dgm:prSet presAssocID="{5727AFFF-B71F-4BD7-BA37-361CA63F1DE8}" presName="desTx" presStyleLbl="alignAccFollowNode1" presStyleIdx="0" presStyleCnt="1" custScaleY="99572">
        <dgm:presLayoutVars>
          <dgm:bulletEnabled val="1"/>
        </dgm:presLayoutVars>
      </dgm:prSet>
      <dgm:spPr/>
      <dgm:t>
        <a:bodyPr/>
        <a:lstStyle/>
        <a:p>
          <a:endParaRPr lang="en-US"/>
        </a:p>
      </dgm:t>
    </dgm:pt>
  </dgm:ptLst>
  <dgm:cxnLst>
    <dgm:cxn modelId="{152828B0-63D7-46FB-B445-3A7F6DBDC956}" srcId="{5727AFFF-B71F-4BD7-BA37-361CA63F1DE8}" destId="{EBBF3C03-8866-4614-8514-B471B1B4CD77}" srcOrd="6" destOrd="0" parTransId="{5B10D7F4-8FF9-4004-8F88-836E6A572674}" sibTransId="{B22D954E-11AA-4E22-A019-6165AA9E1E57}"/>
    <dgm:cxn modelId="{C2EBDEF1-7E41-4988-8165-C0FC180D9E41}" srcId="{5727AFFF-B71F-4BD7-BA37-361CA63F1DE8}" destId="{BAD54B8C-4C21-4EE0-BCAD-63AB455BE4D5}" srcOrd="2" destOrd="0" parTransId="{2F3E308B-6618-4C9B-8430-40B935C88822}" sibTransId="{3F01E540-8F4F-4911-A489-1D78F3691C24}"/>
    <dgm:cxn modelId="{CEEF1E99-2963-480D-BE5E-6B0904440D92}" type="presOf" srcId="{BAD54B8C-4C21-4EE0-BCAD-63AB455BE4D5}" destId="{87655C14-3049-42F6-B97E-5210E739C695}" srcOrd="0" destOrd="2" presId="urn:microsoft.com/office/officeart/2005/8/layout/hList1"/>
    <dgm:cxn modelId="{8800334C-842B-4C2D-9A83-A3518FF400C2}" srcId="{9DB566B5-6732-4338-8B4C-BF62780EC844}" destId="{5727AFFF-B71F-4BD7-BA37-361CA63F1DE8}" srcOrd="0" destOrd="0" parTransId="{CFD02CC0-9C5E-492E-BEFD-9B19BB70F883}" sibTransId="{6AC37CB9-998E-4D08-9968-63F2FBBB3B81}"/>
    <dgm:cxn modelId="{1B53D793-F403-49F0-831F-82026C76F158}" type="presOf" srcId="{3A7F39E3-DE59-482C-9114-1DF180AB9C8F}" destId="{87655C14-3049-42F6-B97E-5210E739C695}" srcOrd="0" destOrd="0" presId="urn:microsoft.com/office/officeart/2005/8/layout/hList1"/>
    <dgm:cxn modelId="{AA443378-A5C6-4717-A9E7-9F4543D7A8C0}" type="presOf" srcId="{B702BFDE-870A-4565-AD8C-0936F2F7D558}" destId="{87655C14-3049-42F6-B97E-5210E739C695}" srcOrd="0" destOrd="5" presId="urn:microsoft.com/office/officeart/2005/8/layout/hList1"/>
    <dgm:cxn modelId="{D46CEA69-F4DE-4687-B3C9-BC0277A4F35A}" type="presOf" srcId="{AE82A5FC-B912-476B-83BB-DE569904BA39}" destId="{87655C14-3049-42F6-B97E-5210E739C695}" srcOrd="0" destOrd="3" presId="urn:microsoft.com/office/officeart/2005/8/layout/hList1"/>
    <dgm:cxn modelId="{3678A725-93E7-458B-B654-0583207751EA}" srcId="{5727AFFF-B71F-4BD7-BA37-361CA63F1DE8}" destId="{3A7F39E3-DE59-482C-9114-1DF180AB9C8F}" srcOrd="0" destOrd="0" parTransId="{074D4870-D067-4CC0-8EDE-4D2146699B3F}" sibTransId="{9575B424-A346-4908-A506-7920DBD7A401}"/>
    <dgm:cxn modelId="{B8A37DDC-0901-4782-83F8-1FB434D66402}" srcId="{5727AFFF-B71F-4BD7-BA37-361CA63F1DE8}" destId="{B702BFDE-870A-4565-AD8C-0936F2F7D558}" srcOrd="5" destOrd="0" parTransId="{88EE0EF2-604B-49B5-9388-FA7DA50D9711}" sibTransId="{99DCE510-B0EB-470A-8EA8-600BF6DE4F97}"/>
    <dgm:cxn modelId="{224159CF-4FD7-4329-807F-91207F18A8CD}" srcId="{5727AFFF-B71F-4BD7-BA37-361CA63F1DE8}" destId="{7B90E0F5-15C8-44D7-8181-91F78389B649}" srcOrd="1" destOrd="0" parTransId="{A098FDBB-8259-4DAE-9D10-C581FE713EDC}" sibTransId="{BBF024B1-DC08-483A-82F5-9A508A4CA966}"/>
    <dgm:cxn modelId="{7BE08296-6B0C-4B52-9934-EAC5B7DB9898}" type="presOf" srcId="{EBBF3C03-8866-4614-8514-B471B1B4CD77}" destId="{87655C14-3049-42F6-B97E-5210E739C695}" srcOrd="0" destOrd="6" presId="urn:microsoft.com/office/officeart/2005/8/layout/hList1"/>
    <dgm:cxn modelId="{7619F972-735B-4EBF-89A0-FD09EE5BC231}" type="presOf" srcId="{5727AFFF-B71F-4BD7-BA37-361CA63F1DE8}" destId="{7DF4F7B1-BCF1-4A9C-A33F-3D9018917551}" srcOrd="0" destOrd="0" presId="urn:microsoft.com/office/officeart/2005/8/layout/hList1"/>
    <dgm:cxn modelId="{EAAC3EA7-CC4A-4867-A166-67840A0A61D7}" srcId="{5727AFFF-B71F-4BD7-BA37-361CA63F1DE8}" destId="{AE82A5FC-B912-476B-83BB-DE569904BA39}" srcOrd="3" destOrd="0" parTransId="{68720B8B-43B8-4CAB-8D3A-C40C3E1B776C}" sibTransId="{F6ECD108-587E-4BAE-AF8B-49F85AA61971}"/>
    <dgm:cxn modelId="{78481F73-222D-4A88-9C96-3126A0F2BB4C}" srcId="{5727AFFF-B71F-4BD7-BA37-361CA63F1DE8}" destId="{A8DC44DF-4423-4625-A0E9-C47F14683BC7}" srcOrd="4" destOrd="0" parTransId="{FB7ABEDC-55F1-4E52-88F4-9B4CC58F6A02}" sibTransId="{82EFC506-4361-4A79-9E94-597AF2064EC6}"/>
    <dgm:cxn modelId="{DB30A066-8DAF-4DE4-AFE4-375F47720585}" type="presOf" srcId="{9DB566B5-6732-4338-8B4C-BF62780EC844}" destId="{B18DCBFE-5F7E-4E40-8947-8C7F8A2C36E3}" srcOrd="0" destOrd="0" presId="urn:microsoft.com/office/officeart/2005/8/layout/hList1"/>
    <dgm:cxn modelId="{07D9F5B6-A85D-485A-909E-10CCBF9C1A66}" type="presOf" srcId="{A8DC44DF-4423-4625-A0E9-C47F14683BC7}" destId="{87655C14-3049-42F6-B97E-5210E739C695}" srcOrd="0" destOrd="4" presId="urn:microsoft.com/office/officeart/2005/8/layout/hList1"/>
    <dgm:cxn modelId="{4D396F7E-73AC-4C97-8092-062CF210119D}" srcId="{5727AFFF-B71F-4BD7-BA37-361CA63F1DE8}" destId="{F5054ECA-D0A1-4A24-AC85-999A6D29A80A}" srcOrd="7" destOrd="0" parTransId="{A2E72677-058A-4F9F-A41D-E81760063FEE}" sibTransId="{75817C2A-E550-479A-8D35-0CB8AAC80A55}"/>
    <dgm:cxn modelId="{2ADF1CDD-286C-4C3E-8034-2ED9ADE3BEF9}" type="presOf" srcId="{7B90E0F5-15C8-44D7-8181-91F78389B649}" destId="{87655C14-3049-42F6-B97E-5210E739C695}" srcOrd="0" destOrd="1" presId="urn:microsoft.com/office/officeart/2005/8/layout/hList1"/>
    <dgm:cxn modelId="{9F4465F7-0CD1-408A-A740-8772C9688B88}" type="presOf" srcId="{F5054ECA-D0A1-4A24-AC85-999A6D29A80A}" destId="{87655C14-3049-42F6-B97E-5210E739C695}" srcOrd="0" destOrd="7" presId="urn:microsoft.com/office/officeart/2005/8/layout/hList1"/>
    <dgm:cxn modelId="{14073216-F2A9-45D7-853C-EC01F6EAC898}" type="presParOf" srcId="{B18DCBFE-5F7E-4E40-8947-8C7F8A2C36E3}" destId="{8ADAFD8D-9122-43D1-9174-465F5CB8DC21}" srcOrd="0" destOrd="0" presId="urn:microsoft.com/office/officeart/2005/8/layout/hList1"/>
    <dgm:cxn modelId="{AB836D2A-B059-429C-8B3E-F9F0EE640BED}" type="presParOf" srcId="{8ADAFD8D-9122-43D1-9174-465F5CB8DC21}" destId="{7DF4F7B1-BCF1-4A9C-A33F-3D9018917551}" srcOrd="0" destOrd="0" presId="urn:microsoft.com/office/officeart/2005/8/layout/hList1"/>
    <dgm:cxn modelId="{A8CAB933-3C31-49BE-9306-A62690CAFFBB}" type="presParOf" srcId="{8ADAFD8D-9122-43D1-9174-465F5CB8DC21}" destId="{87655C14-3049-42F6-B97E-5210E739C695}"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B0B59D-5D21-430B-B09B-A3585657B3B3}">
      <dsp:nvSpPr>
        <dsp:cNvPr id="0" name=""/>
        <dsp:cNvSpPr/>
      </dsp:nvSpPr>
      <dsp:spPr>
        <a:xfrm>
          <a:off x="0" y="708360"/>
          <a:ext cx="2857499" cy="1930064"/>
        </a:xfrm>
        <a:prstGeom prst="round2DiagRect">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ln>
                <a:solidFill>
                  <a:srgbClr val="FF0000"/>
                </a:solidFill>
              </a:ln>
              <a:effectLst>
                <a:glow rad="139700">
                  <a:schemeClr val="accent5">
                    <a:satMod val="175000"/>
                    <a:alpha val="40000"/>
                  </a:schemeClr>
                </a:glow>
                <a:outerShdw blurRad="38100" dist="38100" dir="2700000" algn="tl">
                  <a:srgbClr val="000000">
                    <a:alpha val="43137"/>
                  </a:srgbClr>
                </a:outerShdw>
              </a:effectLst>
            </a:rPr>
            <a:t>Ceiling &amp; Visibility</a:t>
          </a:r>
          <a:endParaRPr lang="en-US" sz="3200" b="1" kern="1200" dirty="0">
            <a:ln>
              <a:solidFill>
                <a:srgbClr val="FF0000"/>
              </a:solidFill>
            </a:ln>
            <a:effectLst>
              <a:glow rad="139700">
                <a:schemeClr val="accent5">
                  <a:satMod val="175000"/>
                  <a:alpha val="40000"/>
                </a:schemeClr>
              </a:glow>
              <a:outerShdw blurRad="38100" dist="38100" dir="2700000" algn="tl">
                <a:srgbClr val="000000">
                  <a:alpha val="43137"/>
                </a:srgbClr>
              </a:outerShdw>
            </a:effectLst>
          </a:endParaRPr>
        </a:p>
      </dsp:txBody>
      <dsp:txXfrm>
        <a:off x="94218" y="802578"/>
        <a:ext cx="2669063" cy="1741628"/>
      </dsp:txXfrm>
    </dsp:sp>
    <dsp:sp modelId="{750A9F51-09F0-4251-8F38-750BD7C1F554}">
      <dsp:nvSpPr>
        <dsp:cNvPr id="0" name=""/>
        <dsp:cNvSpPr/>
      </dsp:nvSpPr>
      <dsp:spPr>
        <a:xfrm>
          <a:off x="3143250" y="708360"/>
          <a:ext cx="2857499" cy="1930064"/>
        </a:xfrm>
        <a:prstGeom prst="round2DiagRect">
          <a:avLst/>
        </a:prstGeom>
        <a:blipFill rotWithShape="0">
          <a:blip xmlns:r="http://schemas.openxmlformats.org/officeDocument/2006/relationships" r:embed="rId2"/>
          <a:stretch>
            <a:fillRect/>
          </a:stretch>
        </a:blip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err="1" smtClean="0">
              <a:ln>
                <a:solidFill>
                  <a:srgbClr val="FF0000"/>
                </a:solidFill>
              </a:ln>
              <a:effectLst>
                <a:glow rad="139700">
                  <a:schemeClr val="accent5">
                    <a:satMod val="175000"/>
                    <a:alpha val="40000"/>
                  </a:schemeClr>
                </a:glow>
                <a:outerShdw blurRad="38100" dist="38100" dir="2700000" algn="tl">
                  <a:srgbClr val="000000">
                    <a:alpha val="43137"/>
                  </a:srgbClr>
                </a:outerShdw>
              </a:effectLst>
            </a:rPr>
            <a:t>Lgt</a:t>
          </a:r>
          <a:r>
            <a:rPr lang="en-US" sz="3200" b="1" kern="1200" dirty="0" smtClean="0">
              <a:ln>
                <a:solidFill>
                  <a:srgbClr val="FF0000"/>
                </a:solidFill>
              </a:ln>
              <a:effectLst>
                <a:glow rad="139700">
                  <a:schemeClr val="accent5">
                    <a:satMod val="175000"/>
                    <a:alpha val="40000"/>
                  </a:schemeClr>
                </a:glow>
                <a:outerShdw blurRad="38100" dist="38100" dir="2700000" algn="tl">
                  <a:srgbClr val="000000">
                    <a:alpha val="43137"/>
                  </a:srgbClr>
                </a:outerShdw>
              </a:effectLst>
            </a:rPr>
            <a:t>/Mod Turbulence</a:t>
          </a:r>
          <a:endParaRPr lang="en-US" sz="3200" b="1" kern="1200" dirty="0">
            <a:ln>
              <a:solidFill>
                <a:srgbClr val="FF0000"/>
              </a:solidFill>
            </a:ln>
            <a:effectLst>
              <a:glow rad="139700">
                <a:schemeClr val="accent5">
                  <a:satMod val="175000"/>
                  <a:alpha val="40000"/>
                </a:schemeClr>
              </a:glow>
              <a:outerShdw blurRad="38100" dist="38100" dir="2700000" algn="tl">
                <a:srgbClr val="000000">
                  <a:alpha val="43137"/>
                </a:srgbClr>
              </a:outerShdw>
            </a:effectLst>
          </a:endParaRPr>
        </a:p>
      </dsp:txBody>
      <dsp:txXfrm>
        <a:off x="3237468" y="802578"/>
        <a:ext cx="2669063" cy="1741628"/>
      </dsp:txXfrm>
    </dsp:sp>
    <dsp:sp modelId="{F8BF422E-6082-4E22-945A-83B00F2669B5}">
      <dsp:nvSpPr>
        <dsp:cNvPr id="0" name=""/>
        <dsp:cNvSpPr/>
      </dsp:nvSpPr>
      <dsp:spPr>
        <a:xfrm>
          <a:off x="6286500" y="708360"/>
          <a:ext cx="2857499" cy="1930064"/>
        </a:xfrm>
        <a:prstGeom prst="round2DiagRect">
          <a:avLst/>
        </a:prstGeom>
        <a:blipFill rotWithShape="0">
          <a:blip xmlns:r="http://schemas.openxmlformats.org/officeDocument/2006/relationships" r:embed="rId3"/>
          <a:stretch>
            <a:fillRect/>
          </a:stretch>
        </a:blip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err="1" smtClean="0">
              <a:ln>
                <a:solidFill>
                  <a:srgbClr val="FF0000"/>
                </a:solidFill>
              </a:ln>
              <a:effectLst>
                <a:glow rad="139700">
                  <a:schemeClr val="accent5">
                    <a:satMod val="175000"/>
                    <a:alpha val="40000"/>
                  </a:schemeClr>
                </a:glow>
                <a:outerShdw blurRad="38100" dist="38100" dir="2700000" algn="tl">
                  <a:srgbClr val="000000">
                    <a:alpha val="43137"/>
                  </a:srgbClr>
                </a:outerShdw>
              </a:effectLst>
            </a:rPr>
            <a:t>Lgt</a:t>
          </a:r>
          <a:r>
            <a:rPr lang="en-US" sz="3200" b="1" kern="1200" dirty="0" smtClean="0">
              <a:ln>
                <a:solidFill>
                  <a:srgbClr val="FF0000"/>
                </a:solidFill>
              </a:ln>
              <a:effectLst>
                <a:glow rad="139700">
                  <a:schemeClr val="accent5">
                    <a:satMod val="175000"/>
                    <a:alpha val="40000"/>
                  </a:schemeClr>
                </a:glow>
                <a:outerShdw blurRad="38100" dist="38100" dir="2700000" algn="tl">
                  <a:srgbClr val="000000">
                    <a:alpha val="43137"/>
                  </a:srgbClr>
                </a:outerShdw>
              </a:effectLst>
            </a:rPr>
            <a:t>/Mod Icing </a:t>
          </a:r>
          <a:endParaRPr lang="en-US" sz="3200" b="1" kern="1200" dirty="0">
            <a:ln>
              <a:solidFill>
                <a:srgbClr val="FF0000"/>
              </a:solidFill>
            </a:ln>
            <a:effectLst>
              <a:glow rad="139700">
                <a:schemeClr val="accent5">
                  <a:satMod val="175000"/>
                  <a:alpha val="40000"/>
                </a:schemeClr>
              </a:glow>
              <a:outerShdw blurRad="38100" dist="38100" dir="2700000" algn="tl">
                <a:srgbClr val="000000">
                  <a:alpha val="43137"/>
                </a:srgbClr>
              </a:outerShdw>
            </a:effectLst>
          </a:endParaRPr>
        </a:p>
      </dsp:txBody>
      <dsp:txXfrm>
        <a:off x="6380718" y="802578"/>
        <a:ext cx="2669063" cy="1741628"/>
      </dsp:txXfrm>
    </dsp:sp>
    <dsp:sp modelId="{0BFA5434-E327-4AA3-8C1B-D40BCB97B6C8}">
      <dsp:nvSpPr>
        <dsp:cNvPr id="0" name=""/>
        <dsp:cNvSpPr/>
      </dsp:nvSpPr>
      <dsp:spPr>
        <a:xfrm>
          <a:off x="0" y="2924175"/>
          <a:ext cx="2857499" cy="1930064"/>
        </a:xfrm>
        <a:prstGeom prst="round2DiagRect">
          <a:avLst/>
        </a:prstGeom>
        <a:blipFill rotWithShape="0">
          <a:blip xmlns:r="http://schemas.openxmlformats.org/officeDocument/2006/relationships" r:embed="rId4"/>
          <a:stretch>
            <a:fillRect/>
          </a:stretch>
        </a:blip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ln>
                <a:solidFill>
                  <a:srgbClr val="FF0000"/>
                </a:solidFill>
              </a:ln>
              <a:effectLst>
                <a:glow rad="139700">
                  <a:schemeClr val="accent5">
                    <a:satMod val="175000"/>
                    <a:alpha val="40000"/>
                  </a:schemeClr>
                </a:glow>
                <a:outerShdw blurRad="38100" dist="38100" dir="2700000" algn="tl">
                  <a:srgbClr val="000000">
                    <a:alpha val="43137"/>
                  </a:srgbClr>
                </a:outerShdw>
              </a:effectLst>
            </a:rPr>
            <a:t>Mountain Obscuration</a:t>
          </a:r>
          <a:endParaRPr lang="en-US" sz="3200" b="1" kern="1200" dirty="0">
            <a:ln>
              <a:solidFill>
                <a:srgbClr val="FF0000"/>
              </a:solidFill>
            </a:ln>
            <a:effectLst>
              <a:glow rad="139700">
                <a:schemeClr val="accent5">
                  <a:satMod val="175000"/>
                  <a:alpha val="40000"/>
                </a:schemeClr>
              </a:glow>
              <a:outerShdw blurRad="38100" dist="38100" dir="2700000" algn="tl">
                <a:srgbClr val="000000">
                  <a:alpha val="43137"/>
                </a:srgbClr>
              </a:outerShdw>
            </a:effectLst>
          </a:endParaRPr>
        </a:p>
      </dsp:txBody>
      <dsp:txXfrm>
        <a:off x="94218" y="3018393"/>
        <a:ext cx="2669063" cy="1741628"/>
      </dsp:txXfrm>
    </dsp:sp>
    <dsp:sp modelId="{340C3B68-9F33-43B7-93F1-2B682CBFFA75}">
      <dsp:nvSpPr>
        <dsp:cNvPr id="0" name=""/>
        <dsp:cNvSpPr/>
      </dsp:nvSpPr>
      <dsp:spPr>
        <a:xfrm>
          <a:off x="3143250" y="2924175"/>
          <a:ext cx="2857499" cy="1930064"/>
        </a:xfrm>
        <a:prstGeom prst="round2DiagRect">
          <a:avLst/>
        </a:prstGeom>
        <a:blipFill rotWithShape="0">
          <a:blip xmlns:r="http://schemas.openxmlformats.org/officeDocument/2006/relationships" r:embed="rId5"/>
          <a:stretch>
            <a:fillRect/>
          </a:stretch>
        </a:blip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b="1" kern="1200" dirty="0" smtClean="0">
              <a:ln>
                <a:solidFill>
                  <a:srgbClr val="FF0000"/>
                </a:solidFill>
              </a:ln>
              <a:effectLst>
                <a:glow rad="139700">
                  <a:schemeClr val="accent5">
                    <a:satMod val="175000"/>
                    <a:alpha val="40000"/>
                  </a:schemeClr>
                </a:glow>
                <a:outerShdw blurRad="38100" dist="38100" dir="2700000" algn="tl">
                  <a:srgbClr val="000000">
                    <a:alpha val="43137"/>
                  </a:srgbClr>
                </a:outerShdw>
              </a:effectLst>
            </a:rPr>
            <a:t>Surface Winds &amp; Wind Shear</a:t>
          </a:r>
          <a:endParaRPr lang="en-US" sz="2800" b="1" kern="1200" dirty="0">
            <a:ln>
              <a:solidFill>
                <a:srgbClr val="FF0000"/>
              </a:solidFill>
            </a:ln>
            <a:effectLst>
              <a:glow rad="139700">
                <a:schemeClr val="accent5">
                  <a:satMod val="175000"/>
                  <a:alpha val="40000"/>
                </a:schemeClr>
              </a:glow>
              <a:outerShdw blurRad="38100" dist="38100" dir="2700000" algn="tl">
                <a:srgbClr val="000000">
                  <a:alpha val="43137"/>
                </a:srgbClr>
              </a:outerShdw>
            </a:effectLst>
          </a:endParaRPr>
        </a:p>
      </dsp:txBody>
      <dsp:txXfrm>
        <a:off x="3237468" y="3018393"/>
        <a:ext cx="2669063" cy="1741628"/>
      </dsp:txXfrm>
    </dsp:sp>
    <dsp:sp modelId="{701BA5F3-C5BD-46BA-A0CD-55BC0E927895}">
      <dsp:nvSpPr>
        <dsp:cNvPr id="0" name=""/>
        <dsp:cNvSpPr/>
      </dsp:nvSpPr>
      <dsp:spPr>
        <a:xfrm>
          <a:off x="6286500" y="2924175"/>
          <a:ext cx="2857499" cy="1930064"/>
        </a:xfrm>
        <a:prstGeom prst="round2DiagRect">
          <a:avLst/>
        </a:prstGeom>
        <a:blipFill rotWithShape="0">
          <a:blip xmlns:r="http://schemas.openxmlformats.org/officeDocument/2006/relationships" r:embed="rId6"/>
          <a:stretch>
            <a:fillRect/>
          </a:stretch>
        </a:blip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ln>
                <a:solidFill>
                  <a:srgbClr val="FF0000"/>
                </a:solidFill>
              </a:ln>
              <a:effectLst>
                <a:glow rad="139700">
                  <a:schemeClr val="accent5">
                    <a:satMod val="175000"/>
                    <a:alpha val="40000"/>
                  </a:schemeClr>
                </a:glow>
                <a:outerShdw blurRad="38100" dist="38100" dir="2700000" algn="tl">
                  <a:srgbClr val="000000">
                    <a:alpha val="43137"/>
                  </a:srgbClr>
                </a:outerShdw>
              </a:effectLst>
            </a:rPr>
            <a:t>Freezing Level</a:t>
          </a:r>
          <a:endParaRPr lang="en-US" sz="3200" b="1" kern="1200" dirty="0">
            <a:ln>
              <a:solidFill>
                <a:srgbClr val="FF0000"/>
              </a:solidFill>
            </a:ln>
            <a:effectLst>
              <a:glow rad="139700">
                <a:schemeClr val="accent5">
                  <a:satMod val="175000"/>
                  <a:alpha val="40000"/>
                </a:schemeClr>
              </a:glow>
              <a:outerShdw blurRad="38100" dist="38100" dir="2700000" algn="tl">
                <a:srgbClr val="000000">
                  <a:alpha val="43137"/>
                </a:srgbClr>
              </a:outerShdw>
            </a:effectLst>
          </a:endParaRPr>
        </a:p>
      </dsp:txBody>
      <dsp:txXfrm>
        <a:off x="6380718" y="3018393"/>
        <a:ext cx="2669063" cy="17416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B0B59D-5D21-430B-B09B-A3585657B3B3}">
      <dsp:nvSpPr>
        <dsp:cNvPr id="0" name=""/>
        <dsp:cNvSpPr/>
      </dsp:nvSpPr>
      <dsp:spPr>
        <a:xfrm>
          <a:off x="0" y="708360"/>
          <a:ext cx="2857499" cy="1930064"/>
        </a:xfrm>
        <a:prstGeom prst="round2DiagRect">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rtl="0">
            <a:lnSpc>
              <a:spcPct val="90000"/>
            </a:lnSpc>
            <a:spcBef>
              <a:spcPct val="0"/>
            </a:spcBef>
            <a:spcAft>
              <a:spcPct val="35000"/>
            </a:spcAft>
          </a:pPr>
          <a:r>
            <a:rPr lang="en-US" sz="3100" b="1" kern="1200" dirty="0" smtClean="0">
              <a:ln>
                <a:solidFill>
                  <a:srgbClr val="FF0000"/>
                </a:solidFill>
              </a:ln>
              <a:effectLst>
                <a:glow rad="139700">
                  <a:schemeClr val="accent5">
                    <a:satMod val="175000"/>
                    <a:alpha val="40000"/>
                  </a:schemeClr>
                </a:glow>
                <a:outerShdw blurRad="38100" dist="38100" dir="2700000" algn="tl">
                  <a:srgbClr val="000000">
                    <a:alpha val="43137"/>
                  </a:srgbClr>
                </a:outerShdw>
              </a:effectLst>
            </a:rPr>
            <a:t>Convection</a:t>
          </a:r>
          <a:endParaRPr lang="en-US" sz="3100" b="1" kern="1200" dirty="0">
            <a:ln>
              <a:solidFill>
                <a:srgbClr val="FF0000"/>
              </a:solidFill>
            </a:ln>
            <a:effectLst>
              <a:glow rad="139700">
                <a:schemeClr val="accent5">
                  <a:satMod val="175000"/>
                  <a:alpha val="40000"/>
                </a:schemeClr>
              </a:glow>
              <a:outerShdw blurRad="38100" dist="38100" dir="2700000" algn="tl">
                <a:srgbClr val="000000">
                  <a:alpha val="43137"/>
                </a:srgbClr>
              </a:outerShdw>
            </a:effectLst>
          </a:endParaRPr>
        </a:p>
      </dsp:txBody>
      <dsp:txXfrm>
        <a:off x="94218" y="802578"/>
        <a:ext cx="2669063" cy="1741628"/>
      </dsp:txXfrm>
    </dsp:sp>
    <dsp:sp modelId="{750A9F51-09F0-4251-8F38-750BD7C1F554}">
      <dsp:nvSpPr>
        <dsp:cNvPr id="0" name=""/>
        <dsp:cNvSpPr/>
      </dsp:nvSpPr>
      <dsp:spPr>
        <a:xfrm>
          <a:off x="3143250" y="708360"/>
          <a:ext cx="2857499" cy="1930064"/>
        </a:xfrm>
        <a:prstGeom prst="round2DiagRect">
          <a:avLst/>
        </a:prstGeom>
        <a:blipFill rotWithShape="0">
          <a:blip xmlns:r="http://schemas.openxmlformats.org/officeDocument/2006/relationships" r:embed="rId2"/>
          <a:stretch>
            <a:fillRect/>
          </a:stretch>
        </a:blip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rtl="0">
            <a:lnSpc>
              <a:spcPct val="90000"/>
            </a:lnSpc>
            <a:spcBef>
              <a:spcPct val="0"/>
            </a:spcBef>
            <a:spcAft>
              <a:spcPct val="35000"/>
            </a:spcAft>
          </a:pPr>
          <a:r>
            <a:rPr lang="en-US" sz="3100" b="1" kern="1200" dirty="0" smtClean="0">
              <a:ln>
                <a:solidFill>
                  <a:srgbClr val="FF0000"/>
                </a:solidFill>
              </a:ln>
              <a:effectLst>
                <a:glow rad="139700">
                  <a:schemeClr val="accent5">
                    <a:satMod val="175000"/>
                    <a:alpha val="40000"/>
                  </a:schemeClr>
                </a:glow>
                <a:outerShdw blurRad="38100" dist="38100" dir="2700000" algn="tl">
                  <a:srgbClr val="000000">
                    <a:alpha val="43137"/>
                  </a:srgbClr>
                </a:outerShdw>
              </a:effectLst>
            </a:rPr>
            <a:t>Severe Turbulence</a:t>
          </a:r>
          <a:endParaRPr lang="en-US" sz="3100" b="1" kern="1200" dirty="0">
            <a:ln>
              <a:solidFill>
                <a:srgbClr val="FF0000"/>
              </a:solidFill>
            </a:ln>
            <a:effectLst>
              <a:glow rad="139700">
                <a:schemeClr val="accent5">
                  <a:satMod val="175000"/>
                  <a:alpha val="40000"/>
                </a:schemeClr>
              </a:glow>
              <a:outerShdw blurRad="38100" dist="38100" dir="2700000" algn="tl">
                <a:srgbClr val="000000">
                  <a:alpha val="43137"/>
                </a:srgbClr>
              </a:outerShdw>
            </a:effectLst>
          </a:endParaRPr>
        </a:p>
      </dsp:txBody>
      <dsp:txXfrm>
        <a:off x="3237468" y="802578"/>
        <a:ext cx="2669063" cy="1741628"/>
      </dsp:txXfrm>
    </dsp:sp>
    <dsp:sp modelId="{F8BF422E-6082-4E22-945A-83B00F2669B5}">
      <dsp:nvSpPr>
        <dsp:cNvPr id="0" name=""/>
        <dsp:cNvSpPr/>
      </dsp:nvSpPr>
      <dsp:spPr>
        <a:xfrm>
          <a:off x="6286500" y="708360"/>
          <a:ext cx="2857499" cy="1930064"/>
        </a:xfrm>
        <a:prstGeom prst="round2DiagRect">
          <a:avLst/>
        </a:prstGeom>
        <a:blipFill rotWithShape="0">
          <a:blip xmlns:r="http://schemas.openxmlformats.org/officeDocument/2006/relationships" r:embed="rId3"/>
          <a:stretch>
            <a:fillRect/>
          </a:stretch>
        </a:blip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rtl="0">
            <a:lnSpc>
              <a:spcPct val="90000"/>
            </a:lnSpc>
            <a:spcBef>
              <a:spcPct val="0"/>
            </a:spcBef>
            <a:spcAft>
              <a:spcPct val="35000"/>
            </a:spcAft>
          </a:pPr>
          <a:r>
            <a:rPr lang="en-US" sz="3100" b="1" kern="1200" dirty="0" smtClean="0">
              <a:ln>
                <a:solidFill>
                  <a:srgbClr val="FF0000"/>
                </a:solidFill>
              </a:ln>
              <a:effectLst>
                <a:glow rad="139700">
                  <a:schemeClr val="accent5">
                    <a:satMod val="175000"/>
                    <a:alpha val="40000"/>
                  </a:schemeClr>
                </a:glow>
                <a:outerShdw blurRad="38100" dist="38100" dir="2700000" algn="tl">
                  <a:srgbClr val="000000">
                    <a:alpha val="43137"/>
                  </a:srgbClr>
                </a:outerShdw>
              </a:effectLst>
            </a:rPr>
            <a:t>Severe Icing </a:t>
          </a:r>
          <a:endParaRPr lang="en-US" sz="3100" b="1" kern="1200" dirty="0">
            <a:ln>
              <a:solidFill>
                <a:srgbClr val="FF0000"/>
              </a:solidFill>
            </a:ln>
            <a:effectLst>
              <a:glow rad="139700">
                <a:schemeClr val="accent5">
                  <a:satMod val="175000"/>
                  <a:alpha val="40000"/>
                </a:schemeClr>
              </a:glow>
              <a:outerShdw blurRad="38100" dist="38100" dir="2700000" algn="tl">
                <a:srgbClr val="000000">
                  <a:alpha val="43137"/>
                </a:srgbClr>
              </a:outerShdw>
            </a:effectLst>
          </a:endParaRPr>
        </a:p>
      </dsp:txBody>
      <dsp:txXfrm>
        <a:off x="6380718" y="802578"/>
        <a:ext cx="2669063" cy="1741628"/>
      </dsp:txXfrm>
    </dsp:sp>
    <dsp:sp modelId="{0BFA5434-E327-4AA3-8C1B-D40BCB97B6C8}">
      <dsp:nvSpPr>
        <dsp:cNvPr id="0" name=""/>
        <dsp:cNvSpPr/>
      </dsp:nvSpPr>
      <dsp:spPr>
        <a:xfrm>
          <a:off x="0" y="2924175"/>
          <a:ext cx="2857499" cy="1930064"/>
        </a:xfrm>
        <a:prstGeom prst="round2DiagRect">
          <a:avLst/>
        </a:prstGeom>
        <a:blipFill rotWithShape="0">
          <a:blip xmlns:r="http://schemas.openxmlformats.org/officeDocument/2006/relationships" r:embed="rId4"/>
          <a:stretch>
            <a:fillRect/>
          </a:stretch>
        </a:blip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rtl="0">
            <a:lnSpc>
              <a:spcPct val="90000"/>
            </a:lnSpc>
            <a:spcBef>
              <a:spcPct val="0"/>
            </a:spcBef>
            <a:spcAft>
              <a:spcPct val="35000"/>
            </a:spcAft>
          </a:pPr>
          <a:r>
            <a:rPr lang="en-US" sz="3100" b="1" kern="1200" dirty="0" smtClean="0">
              <a:ln>
                <a:solidFill>
                  <a:srgbClr val="FF0000"/>
                </a:solidFill>
              </a:ln>
              <a:effectLst>
                <a:glow rad="139700">
                  <a:schemeClr val="accent5">
                    <a:satMod val="175000"/>
                    <a:alpha val="40000"/>
                  </a:schemeClr>
                </a:glow>
                <a:outerShdw blurRad="38100" dist="38100" dir="2700000" algn="tl">
                  <a:srgbClr val="000000">
                    <a:alpha val="43137"/>
                  </a:srgbClr>
                </a:outerShdw>
              </a:effectLst>
            </a:rPr>
            <a:t>Widespread </a:t>
          </a:r>
          <a:r>
            <a:rPr lang="en-US" sz="3100" b="1" kern="1200" dirty="0" err="1" smtClean="0">
              <a:ln>
                <a:solidFill>
                  <a:srgbClr val="FF0000"/>
                </a:solidFill>
              </a:ln>
              <a:effectLst>
                <a:glow rad="139700">
                  <a:schemeClr val="accent5">
                    <a:satMod val="175000"/>
                    <a:alpha val="40000"/>
                  </a:schemeClr>
                </a:glow>
                <a:outerShdw blurRad="38100" dist="38100" dir="2700000" algn="tl">
                  <a:srgbClr val="000000">
                    <a:alpha val="43137"/>
                  </a:srgbClr>
                </a:outerShdw>
              </a:effectLst>
            </a:rPr>
            <a:t>Duststorm</a:t>
          </a:r>
          <a:r>
            <a:rPr lang="en-US" sz="3100" b="1" kern="1200" dirty="0" smtClean="0">
              <a:ln>
                <a:solidFill>
                  <a:srgbClr val="FF0000"/>
                </a:solidFill>
              </a:ln>
              <a:effectLst>
                <a:glow rad="139700">
                  <a:schemeClr val="accent5">
                    <a:satMod val="175000"/>
                    <a:alpha val="40000"/>
                  </a:schemeClr>
                </a:glow>
                <a:outerShdw blurRad="38100" dist="38100" dir="2700000" algn="tl">
                  <a:srgbClr val="000000">
                    <a:alpha val="43137"/>
                  </a:srgbClr>
                </a:outerShdw>
              </a:effectLst>
            </a:rPr>
            <a:t> &amp; Sandstorms</a:t>
          </a:r>
          <a:endParaRPr lang="en-US" sz="3100" b="1" kern="1200" dirty="0">
            <a:ln>
              <a:solidFill>
                <a:srgbClr val="FF0000"/>
              </a:solidFill>
            </a:ln>
            <a:effectLst>
              <a:glow rad="139700">
                <a:schemeClr val="accent5">
                  <a:satMod val="175000"/>
                  <a:alpha val="40000"/>
                </a:schemeClr>
              </a:glow>
              <a:outerShdw blurRad="38100" dist="38100" dir="2700000" algn="tl">
                <a:srgbClr val="000000">
                  <a:alpha val="43137"/>
                </a:srgbClr>
              </a:outerShdw>
            </a:effectLst>
          </a:endParaRPr>
        </a:p>
      </dsp:txBody>
      <dsp:txXfrm>
        <a:off x="94218" y="3018393"/>
        <a:ext cx="2669063" cy="1741628"/>
      </dsp:txXfrm>
    </dsp:sp>
    <dsp:sp modelId="{340C3B68-9F33-43B7-93F1-2B682CBFFA75}">
      <dsp:nvSpPr>
        <dsp:cNvPr id="0" name=""/>
        <dsp:cNvSpPr/>
      </dsp:nvSpPr>
      <dsp:spPr>
        <a:xfrm>
          <a:off x="3143250" y="2924175"/>
          <a:ext cx="2857499" cy="1930064"/>
        </a:xfrm>
        <a:prstGeom prst="round2DiagRect">
          <a:avLst/>
        </a:prstGeom>
        <a:blipFill rotWithShape="0">
          <a:blip xmlns:r="http://schemas.openxmlformats.org/officeDocument/2006/relationships" r:embed="rId5"/>
          <a:stretch>
            <a:fillRect/>
          </a:stretch>
        </a:blip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rtl="0">
            <a:lnSpc>
              <a:spcPct val="90000"/>
            </a:lnSpc>
            <a:spcBef>
              <a:spcPct val="0"/>
            </a:spcBef>
            <a:spcAft>
              <a:spcPct val="35000"/>
            </a:spcAft>
          </a:pPr>
          <a:r>
            <a:rPr lang="en-US" sz="3100" b="1" kern="1200" dirty="0" smtClean="0">
              <a:ln>
                <a:solidFill>
                  <a:srgbClr val="FF0000"/>
                </a:solidFill>
              </a:ln>
              <a:effectLst>
                <a:glow rad="139700">
                  <a:schemeClr val="accent5">
                    <a:satMod val="175000"/>
                    <a:alpha val="40000"/>
                  </a:schemeClr>
                </a:glow>
                <a:outerShdw blurRad="38100" dist="38100" dir="2700000" algn="tl">
                  <a:srgbClr val="000000">
                    <a:alpha val="43137"/>
                  </a:srgbClr>
                </a:outerShdw>
              </a:effectLst>
            </a:rPr>
            <a:t>Volcanic Ash Cloud</a:t>
          </a:r>
          <a:endParaRPr lang="en-US" sz="3100" b="1" kern="1200" dirty="0">
            <a:ln>
              <a:solidFill>
                <a:srgbClr val="FF0000"/>
              </a:solidFill>
            </a:ln>
            <a:effectLst>
              <a:glow rad="139700">
                <a:schemeClr val="accent5">
                  <a:satMod val="175000"/>
                  <a:alpha val="40000"/>
                </a:schemeClr>
              </a:glow>
              <a:outerShdw blurRad="38100" dist="38100" dir="2700000" algn="tl">
                <a:srgbClr val="000000">
                  <a:alpha val="43137"/>
                </a:srgbClr>
              </a:outerShdw>
            </a:effectLst>
          </a:endParaRPr>
        </a:p>
      </dsp:txBody>
      <dsp:txXfrm>
        <a:off x="3237468" y="3018393"/>
        <a:ext cx="2669063" cy="1741628"/>
      </dsp:txXfrm>
    </dsp:sp>
    <dsp:sp modelId="{701BA5F3-C5BD-46BA-A0CD-55BC0E927895}">
      <dsp:nvSpPr>
        <dsp:cNvPr id="0" name=""/>
        <dsp:cNvSpPr/>
      </dsp:nvSpPr>
      <dsp:spPr>
        <a:xfrm>
          <a:off x="6286500" y="2924175"/>
          <a:ext cx="2857499" cy="1930064"/>
        </a:xfrm>
        <a:prstGeom prst="round2DiagRect">
          <a:avLst/>
        </a:prstGeom>
        <a:blipFill rotWithShape="0">
          <a:blip xmlns:r="http://schemas.openxmlformats.org/officeDocument/2006/relationships" r:embed="rId6"/>
          <a:stretch>
            <a:fillRect/>
          </a:stretch>
        </a:blip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rtl="0">
            <a:lnSpc>
              <a:spcPct val="90000"/>
            </a:lnSpc>
            <a:spcBef>
              <a:spcPct val="0"/>
            </a:spcBef>
            <a:spcAft>
              <a:spcPct val="35000"/>
            </a:spcAft>
          </a:pPr>
          <a:r>
            <a:rPr lang="en-US" sz="3100" b="1" kern="1200" dirty="0" smtClean="0">
              <a:ln>
                <a:solidFill>
                  <a:srgbClr val="FF0000"/>
                </a:solidFill>
              </a:ln>
              <a:effectLst>
                <a:glow rad="139700">
                  <a:schemeClr val="accent5">
                    <a:satMod val="175000"/>
                    <a:alpha val="40000"/>
                  </a:schemeClr>
                </a:glow>
                <a:outerShdw blurRad="38100" dist="38100" dir="2700000" algn="tl">
                  <a:srgbClr val="000000">
                    <a:alpha val="43137"/>
                  </a:srgbClr>
                </a:outerShdw>
              </a:effectLst>
            </a:rPr>
            <a:t>Tropical Cyclones</a:t>
          </a:r>
          <a:endParaRPr lang="en-US" sz="3100" b="1" kern="1200" dirty="0">
            <a:ln>
              <a:solidFill>
                <a:srgbClr val="FF0000"/>
              </a:solidFill>
            </a:ln>
            <a:effectLst>
              <a:glow rad="139700">
                <a:schemeClr val="accent5">
                  <a:satMod val="175000"/>
                  <a:alpha val="40000"/>
                </a:schemeClr>
              </a:glow>
              <a:outerShdw blurRad="38100" dist="38100" dir="2700000" algn="tl">
                <a:srgbClr val="000000">
                  <a:alpha val="43137"/>
                </a:srgbClr>
              </a:outerShdw>
            </a:effectLst>
          </a:endParaRPr>
        </a:p>
      </dsp:txBody>
      <dsp:txXfrm>
        <a:off x="6380718" y="3018393"/>
        <a:ext cx="2669063" cy="17416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6C950A-85DB-46EE-ADDC-B4AFB6EFF36E}">
      <dsp:nvSpPr>
        <dsp:cNvPr id="0" name=""/>
        <dsp:cNvSpPr/>
      </dsp:nvSpPr>
      <dsp:spPr>
        <a:xfrm>
          <a:off x="304814" y="76196"/>
          <a:ext cx="3983682" cy="2390209"/>
        </a:xfrm>
        <a:prstGeom prst="rect">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en-US" sz="2800" kern="1200" baseline="0" dirty="0" smtClean="0">
              <a:solidFill>
                <a:schemeClr val="tx1"/>
              </a:solidFill>
              <a:effectLst>
                <a:outerShdw blurRad="38100" dist="38100" dir="2700000" algn="tl">
                  <a:srgbClr val="000000">
                    <a:alpha val="43137"/>
                  </a:srgbClr>
                </a:outerShdw>
              </a:effectLst>
            </a:rPr>
            <a:t>Technical Implementation</a:t>
          </a:r>
          <a:endParaRPr lang="en-US" sz="2800" kern="1200" baseline="0" dirty="0">
            <a:solidFill>
              <a:schemeClr val="tx1"/>
            </a:solidFill>
            <a:effectLst>
              <a:outerShdw blurRad="38100" dist="38100" dir="2700000" algn="tl">
                <a:srgbClr val="000000">
                  <a:alpha val="43137"/>
                </a:srgbClr>
              </a:outerShdw>
            </a:effectLst>
          </a:endParaRPr>
        </a:p>
        <a:p>
          <a:pPr marL="228600" lvl="1" indent="-228600" algn="l" defTabSz="889000" rtl="0">
            <a:lnSpc>
              <a:spcPct val="90000"/>
            </a:lnSpc>
            <a:spcBef>
              <a:spcPct val="0"/>
            </a:spcBef>
            <a:spcAft>
              <a:spcPct val="15000"/>
            </a:spcAft>
            <a:buChar char="••"/>
          </a:pPr>
          <a:r>
            <a:rPr lang="en-US" sz="2000" kern="1200" baseline="0" dirty="0" smtClean="0">
              <a:solidFill>
                <a:schemeClr val="tx1"/>
              </a:solidFill>
              <a:effectLst>
                <a:outerShdw blurRad="38100" dist="38100" dir="2700000" algn="tl">
                  <a:srgbClr val="000000">
                    <a:alpha val="43137"/>
                  </a:srgbClr>
                </a:outerShdw>
              </a:effectLst>
            </a:rPr>
            <a:t>Non-SBN Data Flows</a:t>
          </a:r>
          <a:endParaRPr lang="en-US" sz="2000" kern="1200" baseline="0" dirty="0">
            <a:solidFill>
              <a:schemeClr val="tx1"/>
            </a:solidFill>
            <a:effectLst>
              <a:outerShdw blurRad="38100" dist="38100" dir="2700000" algn="tl">
                <a:srgbClr val="000000">
                  <a:alpha val="43137"/>
                </a:srgbClr>
              </a:outerShdw>
            </a:effectLst>
          </a:endParaRPr>
        </a:p>
        <a:p>
          <a:pPr marL="228600" lvl="1" indent="-228600" algn="l" defTabSz="889000" rtl="0">
            <a:lnSpc>
              <a:spcPct val="90000"/>
            </a:lnSpc>
            <a:spcBef>
              <a:spcPct val="0"/>
            </a:spcBef>
            <a:spcAft>
              <a:spcPct val="15000"/>
            </a:spcAft>
            <a:buChar char="••"/>
          </a:pPr>
          <a:r>
            <a:rPr lang="en-US" sz="2000" kern="1200" baseline="0" dirty="0" smtClean="0">
              <a:solidFill>
                <a:schemeClr val="tx1"/>
              </a:solidFill>
              <a:effectLst>
                <a:outerShdw blurRad="38100" dist="38100" dir="2700000" algn="tl">
                  <a:srgbClr val="000000">
                    <a:alpha val="43137"/>
                  </a:srgbClr>
                </a:outerShdw>
              </a:effectLst>
            </a:rPr>
            <a:t>Local Application Migration</a:t>
          </a:r>
          <a:endParaRPr lang="en-US" sz="2000" kern="1200" baseline="0" dirty="0">
            <a:solidFill>
              <a:schemeClr val="tx1"/>
            </a:solidFill>
            <a:effectLst>
              <a:outerShdw blurRad="38100" dist="38100" dir="2700000" algn="tl">
                <a:srgbClr val="000000">
                  <a:alpha val="43137"/>
                </a:srgbClr>
              </a:outerShdw>
            </a:effectLst>
          </a:endParaRPr>
        </a:p>
        <a:p>
          <a:pPr marL="228600" lvl="1" indent="-228600" algn="l" defTabSz="889000" rtl="0">
            <a:lnSpc>
              <a:spcPct val="90000"/>
            </a:lnSpc>
            <a:spcBef>
              <a:spcPct val="0"/>
            </a:spcBef>
            <a:spcAft>
              <a:spcPct val="15000"/>
            </a:spcAft>
            <a:buChar char="••"/>
          </a:pPr>
          <a:r>
            <a:rPr lang="en-US" sz="2000" kern="1200" baseline="0" dirty="0" smtClean="0">
              <a:solidFill>
                <a:schemeClr val="tx1"/>
              </a:solidFill>
              <a:effectLst>
                <a:outerShdw blurRad="38100" dist="38100" dir="2700000" algn="tl">
                  <a:srgbClr val="000000">
                    <a:alpha val="43137"/>
                  </a:srgbClr>
                </a:outerShdw>
              </a:effectLst>
            </a:rPr>
            <a:t>Workstation Configurations </a:t>
          </a:r>
          <a:endParaRPr lang="en-US" sz="2000" kern="1200" baseline="0" dirty="0">
            <a:solidFill>
              <a:schemeClr val="tx1"/>
            </a:solidFill>
            <a:effectLst>
              <a:outerShdw blurRad="38100" dist="38100" dir="2700000" algn="tl">
                <a:srgbClr val="000000">
                  <a:alpha val="43137"/>
                </a:srgbClr>
              </a:outerShdw>
            </a:effectLst>
          </a:endParaRPr>
        </a:p>
      </dsp:txBody>
      <dsp:txXfrm>
        <a:off x="304814" y="76196"/>
        <a:ext cx="3983682" cy="2390209"/>
      </dsp:txXfrm>
    </dsp:sp>
    <dsp:sp modelId="{EDEC1CCD-5269-4389-85C9-4485EE961676}">
      <dsp:nvSpPr>
        <dsp:cNvPr id="0" name=""/>
        <dsp:cNvSpPr/>
      </dsp:nvSpPr>
      <dsp:spPr>
        <a:xfrm>
          <a:off x="4618784" y="1406"/>
          <a:ext cx="3983682" cy="2390209"/>
        </a:xfrm>
        <a:prstGeom prst="rect">
          <a:avLst/>
        </a:prstGeom>
        <a:solidFill>
          <a:schemeClr val="accent5">
            <a:hueOff val="1085675"/>
            <a:satOff val="3732"/>
            <a:lumOff val="-17909"/>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en-US" sz="2800" kern="1200" baseline="0" dirty="0" smtClean="0">
              <a:solidFill>
                <a:schemeClr val="tx1"/>
              </a:solidFill>
              <a:effectLst>
                <a:outerShdw blurRad="38100" dist="38100" dir="2700000" algn="tl">
                  <a:srgbClr val="000000">
                    <a:alpha val="43137"/>
                  </a:srgbClr>
                </a:outerShdw>
              </a:effectLst>
            </a:rPr>
            <a:t>Training</a:t>
          </a:r>
          <a:endParaRPr lang="en-US" sz="2800" kern="1200" baseline="0" dirty="0">
            <a:solidFill>
              <a:schemeClr val="tx1"/>
            </a:solidFill>
            <a:effectLst>
              <a:outerShdw blurRad="38100" dist="38100" dir="2700000" algn="tl">
                <a:srgbClr val="000000">
                  <a:alpha val="43137"/>
                </a:srgbClr>
              </a:outerShdw>
            </a:effectLst>
          </a:endParaRPr>
        </a:p>
        <a:p>
          <a:pPr marL="228600" lvl="1" indent="-228600" algn="l" defTabSz="889000" rtl="0">
            <a:lnSpc>
              <a:spcPct val="90000"/>
            </a:lnSpc>
            <a:spcBef>
              <a:spcPct val="0"/>
            </a:spcBef>
            <a:spcAft>
              <a:spcPct val="15000"/>
            </a:spcAft>
            <a:buChar char="••"/>
          </a:pPr>
          <a:r>
            <a:rPr lang="en-US" sz="2000" kern="1200" baseline="0" dirty="0" smtClean="0">
              <a:solidFill>
                <a:schemeClr val="tx1"/>
              </a:solidFill>
              <a:effectLst>
                <a:outerShdw blurRad="38100" dist="38100" dir="2700000" algn="tl">
                  <a:srgbClr val="000000">
                    <a:alpha val="43137"/>
                  </a:srgbClr>
                </a:outerShdw>
              </a:effectLst>
            </a:rPr>
            <a:t>Configuration Managers/Focal Points</a:t>
          </a:r>
          <a:endParaRPr lang="en-US" sz="2000" kern="1200" baseline="0" dirty="0">
            <a:solidFill>
              <a:schemeClr val="tx1"/>
            </a:solidFill>
            <a:effectLst>
              <a:outerShdw blurRad="38100" dist="38100" dir="2700000" algn="tl">
                <a:srgbClr val="000000">
                  <a:alpha val="43137"/>
                </a:srgbClr>
              </a:outerShdw>
            </a:effectLst>
          </a:endParaRPr>
        </a:p>
        <a:p>
          <a:pPr marL="228600" lvl="1" indent="-228600" algn="l" defTabSz="889000" rtl="0">
            <a:lnSpc>
              <a:spcPct val="90000"/>
            </a:lnSpc>
            <a:spcBef>
              <a:spcPct val="0"/>
            </a:spcBef>
            <a:spcAft>
              <a:spcPct val="15000"/>
            </a:spcAft>
            <a:buChar char="••"/>
          </a:pPr>
          <a:r>
            <a:rPr lang="en-US" sz="2000" kern="1200" baseline="0" dirty="0" smtClean="0">
              <a:solidFill>
                <a:schemeClr val="tx1"/>
              </a:solidFill>
              <a:effectLst>
                <a:outerShdw blurRad="38100" dist="38100" dir="2700000" algn="tl">
                  <a:srgbClr val="000000">
                    <a:alpha val="43137"/>
                  </a:srgbClr>
                </a:outerShdw>
              </a:effectLst>
            </a:rPr>
            <a:t>Support Staff</a:t>
          </a:r>
          <a:endParaRPr lang="en-US" sz="2000" kern="1200" baseline="0" dirty="0">
            <a:solidFill>
              <a:schemeClr val="tx1"/>
            </a:solidFill>
            <a:effectLst>
              <a:outerShdw blurRad="38100" dist="38100" dir="2700000" algn="tl">
                <a:srgbClr val="000000">
                  <a:alpha val="43137"/>
                </a:srgbClr>
              </a:outerShdw>
            </a:effectLst>
          </a:endParaRPr>
        </a:p>
        <a:p>
          <a:pPr marL="228600" lvl="1" indent="-228600" algn="l" defTabSz="889000" rtl="0">
            <a:lnSpc>
              <a:spcPct val="90000"/>
            </a:lnSpc>
            <a:spcBef>
              <a:spcPct val="0"/>
            </a:spcBef>
            <a:spcAft>
              <a:spcPct val="15000"/>
            </a:spcAft>
            <a:buChar char="••"/>
          </a:pPr>
          <a:r>
            <a:rPr lang="en-US" sz="2000" kern="1200" baseline="0" dirty="0" smtClean="0">
              <a:solidFill>
                <a:schemeClr val="tx1"/>
              </a:solidFill>
              <a:effectLst>
                <a:outerShdw blurRad="38100" dist="38100" dir="2700000" algn="tl">
                  <a:srgbClr val="000000">
                    <a:alpha val="43137"/>
                  </a:srgbClr>
                </a:outerShdw>
              </a:effectLst>
            </a:rPr>
            <a:t>Forecasters</a:t>
          </a:r>
          <a:endParaRPr lang="en-US" sz="2000" kern="1200" baseline="0" dirty="0">
            <a:solidFill>
              <a:schemeClr val="tx1"/>
            </a:solidFill>
            <a:effectLst>
              <a:outerShdw blurRad="38100" dist="38100" dir="2700000" algn="tl">
                <a:srgbClr val="000000">
                  <a:alpha val="43137"/>
                </a:srgbClr>
              </a:outerShdw>
            </a:effectLst>
          </a:endParaRPr>
        </a:p>
      </dsp:txBody>
      <dsp:txXfrm>
        <a:off x="4618784" y="1406"/>
        <a:ext cx="3983682" cy="2390209"/>
      </dsp:txXfrm>
    </dsp:sp>
    <dsp:sp modelId="{C0D8680B-7A86-4B3B-8DAC-B5185ACFBE19}">
      <dsp:nvSpPr>
        <dsp:cNvPr id="0" name=""/>
        <dsp:cNvSpPr/>
      </dsp:nvSpPr>
      <dsp:spPr>
        <a:xfrm>
          <a:off x="236733" y="2789984"/>
          <a:ext cx="3983682" cy="2390209"/>
        </a:xfrm>
        <a:prstGeom prst="rect">
          <a:avLst/>
        </a:prstGeom>
        <a:solidFill>
          <a:schemeClr val="accent5">
            <a:hueOff val="2171350"/>
            <a:satOff val="7464"/>
            <a:lumOff val="-35817"/>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kern="1200" dirty="0" smtClean="0">
              <a:effectLst>
                <a:outerShdw blurRad="38100" dist="38100" dir="2700000" algn="tl">
                  <a:srgbClr val="000000">
                    <a:alpha val="43137"/>
                  </a:srgbClr>
                </a:outerShdw>
              </a:effectLst>
            </a:rPr>
            <a:t>Aviation Weather Testbed System</a:t>
          </a:r>
        </a:p>
        <a:p>
          <a:pPr lvl="0" algn="ctr" defTabSz="1244600" rtl="0">
            <a:lnSpc>
              <a:spcPct val="90000"/>
            </a:lnSpc>
            <a:spcBef>
              <a:spcPct val="0"/>
            </a:spcBef>
            <a:spcAft>
              <a:spcPct val="35000"/>
            </a:spcAft>
          </a:pPr>
          <a:r>
            <a:rPr lang="en-US" sz="2000" kern="1200" dirty="0" smtClean="0">
              <a:effectLst>
                <a:outerShdw blurRad="38100" dist="38100" dir="2700000" algn="tl">
                  <a:srgbClr val="000000">
                    <a:alpha val="43137"/>
                  </a:srgbClr>
                </a:outerShdw>
              </a:effectLst>
            </a:rPr>
            <a:t>(aka Transition System)</a:t>
          </a:r>
          <a:endParaRPr lang="en-US" sz="2000" kern="1200" dirty="0">
            <a:effectLst>
              <a:outerShdw blurRad="38100" dist="38100" dir="2700000" algn="tl">
                <a:srgbClr val="000000">
                  <a:alpha val="43137"/>
                </a:srgbClr>
              </a:outerShdw>
            </a:effectLst>
          </a:endParaRPr>
        </a:p>
      </dsp:txBody>
      <dsp:txXfrm>
        <a:off x="236733" y="2789984"/>
        <a:ext cx="3983682" cy="2390209"/>
      </dsp:txXfrm>
    </dsp:sp>
    <dsp:sp modelId="{839E49E3-974E-493A-B3B2-9F8FC04C01DB}">
      <dsp:nvSpPr>
        <dsp:cNvPr id="0" name=""/>
        <dsp:cNvSpPr/>
      </dsp:nvSpPr>
      <dsp:spPr>
        <a:xfrm>
          <a:off x="4618784" y="2789984"/>
          <a:ext cx="3983682" cy="2390209"/>
        </a:xfrm>
        <a:prstGeom prst="rect">
          <a:avLst/>
        </a:prstGeom>
        <a:solidFill>
          <a:schemeClr val="accent5">
            <a:hueOff val="3257024"/>
            <a:satOff val="11196"/>
            <a:lumOff val="-53726"/>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en-US" sz="2800" kern="1200" dirty="0" smtClean="0">
              <a:effectLst>
                <a:outerShdw blurRad="38100" dist="38100" dir="2700000" algn="tl">
                  <a:srgbClr val="000000">
                    <a:alpha val="43137"/>
                  </a:srgbClr>
                </a:outerShdw>
              </a:effectLst>
            </a:rPr>
            <a:t>Remote Site AWIPS II Systems</a:t>
          </a:r>
          <a:endParaRPr lang="en-US" sz="2800" kern="1200" dirty="0">
            <a:effectLst>
              <a:outerShdw blurRad="38100" dist="38100" dir="2700000" algn="tl">
                <a:srgbClr val="000000">
                  <a:alpha val="43137"/>
                </a:srgbClr>
              </a:outerShdw>
            </a:effectLst>
          </a:endParaRPr>
        </a:p>
        <a:p>
          <a:pPr marL="171450" lvl="1" indent="-171450" algn="l" defTabSz="800100" rtl="0">
            <a:lnSpc>
              <a:spcPct val="90000"/>
            </a:lnSpc>
            <a:spcBef>
              <a:spcPct val="0"/>
            </a:spcBef>
            <a:spcAft>
              <a:spcPct val="15000"/>
            </a:spcAft>
            <a:buChar char="••"/>
          </a:pPr>
          <a:r>
            <a:rPr lang="en-US" sz="1800" kern="1200" dirty="0" smtClean="0">
              <a:effectLst>
                <a:outerShdw blurRad="38100" dist="38100" dir="2700000" algn="tl">
                  <a:srgbClr val="000000">
                    <a:alpha val="43137"/>
                  </a:srgbClr>
                </a:outerShdw>
              </a:effectLst>
            </a:rPr>
            <a:t>FAA  ATCSCC/ Warrenton, VA</a:t>
          </a:r>
          <a:endParaRPr lang="en-US" sz="1800" kern="1200" dirty="0">
            <a:effectLst>
              <a:outerShdw blurRad="38100" dist="38100" dir="2700000" algn="tl">
                <a:srgbClr val="000000">
                  <a:alpha val="43137"/>
                </a:srgbClr>
              </a:outerShdw>
            </a:effectLst>
          </a:endParaRPr>
        </a:p>
        <a:p>
          <a:pPr marL="171450" lvl="1" indent="-171450" algn="l" defTabSz="800100" rtl="0">
            <a:lnSpc>
              <a:spcPct val="90000"/>
            </a:lnSpc>
            <a:spcBef>
              <a:spcPct val="0"/>
            </a:spcBef>
            <a:spcAft>
              <a:spcPct val="15000"/>
            </a:spcAft>
            <a:buChar char="••"/>
          </a:pPr>
          <a:r>
            <a:rPr lang="en-US" sz="1800" kern="1200" dirty="0" smtClean="0">
              <a:effectLst>
                <a:outerShdw blurRad="38100" dist="38100" dir="2700000" algn="tl">
                  <a:srgbClr val="000000">
                    <a:alpha val="43137"/>
                  </a:srgbClr>
                </a:outerShdw>
              </a:effectLst>
            </a:rPr>
            <a:t>15</a:t>
          </a:r>
          <a:r>
            <a:rPr lang="en-US" sz="1800" kern="1200" baseline="30000" dirty="0" smtClean="0">
              <a:effectLst>
                <a:outerShdw blurRad="38100" dist="38100" dir="2700000" algn="tl">
                  <a:srgbClr val="000000">
                    <a:alpha val="43137"/>
                  </a:srgbClr>
                </a:outerShdw>
              </a:effectLst>
            </a:rPr>
            <a:t>th</a:t>
          </a:r>
          <a:r>
            <a:rPr lang="en-US" sz="1800" kern="1200" dirty="0" smtClean="0">
              <a:effectLst>
                <a:outerShdw blurRad="38100" dist="38100" dir="2700000" algn="tl">
                  <a:srgbClr val="000000">
                    <a:alpha val="43137"/>
                  </a:srgbClr>
                </a:outerShdw>
              </a:effectLst>
            </a:rPr>
            <a:t> OWS / Scott AFB, St. Louis</a:t>
          </a:r>
          <a:endParaRPr lang="en-US" sz="1800" kern="1200" dirty="0">
            <a:effectLst>
              <a:outerShdw blurRad="38100" dist="38100" dir="2700000" algn="tl">
                <a:srgbClr val="000000">
                  <a:alpha val="43137"/>
                </a:srgbClr>
              </a:outerShdw>
            </a:effectLst>
          </a:endParaRPr>
        </a:p>
        <a:p>
          <a:pPr marL="171450" lvl="1" indent="-171450" algn="l" defTabSz="800100" rtl="0">
            <a:lnSpc>
              <a:spcPct val="90000"/>
            </a:lnSpc>
            <a:spcBef>
              <a:spcPct val="0"/>
            </a:spcBef>
            <a:spcAft>
              <a:spcPct val="15000"/>
            </a:spcAft>
            <a:buChar char="••"/>
          </a:pPr>
          <a:r>
            <a:rPr lang="en-US" sz="1800" kern="1200" dirty="0" smtClean="0">
              <a:effectLst>
                <a:outerShdw blurRad="38100" dist="38100" dir="2700000" algn="tl">
                  <a:srgbClr val="000000">
                    <a:alpha val="43137"/>
                  </a:srgbClr>
                </a:outerShdw>
              </a:effectLst>
            </a:rPr>
            <a:t>1</a:t>
          </a:r>
          <a:r>
            <a:rPr lang="en-US" sz="1800" kern="1200" baseline="30000" dirty="0" smtClean="0">
              <a:effectLst>
                <a:outerShdw blurRad="38100" dist="38100" dir="2700000" algn="tl">
                  <a:srgbClr val="000000">
                    <a:alpha val="43137"/>
                  </a:srgbClr>
                </a:outerShdw>
              </a:effectLst>
            </a:rPr>
            <a:t>st</a:t>
          </a:r>
          <a:r>
            <a:rPr lang="en-US" sz="1800" kern="1200" dirty="0" smtClean="0">
              <a:effectLst>
                <a:outerShdw blurRad="38100" dist="38100" dir="2700000" algn="tl">
                  <a:srgbClr val="000000">
                    <a:alpha val="43137"/>
                  </a:srgbClr>
                </a:outerShdw>
              </a:effectLst>
            </a:rPr>
            <a:t> WG AFWA / Offutt AFB, Omaha</a:t>
          </a:r>
          <a:endParaRPr lang="en-US" sz="1800" kern="1200" dirty="0">
            <a:effectLst>
              <a:outerShdw blurRad="38100" dist="38100" dir="2700000" algn="tl">
                <a:srgbClr val="000000">
                  <a:alpha val="43137"/>
                </a:srgbClr>
              </a:outerShdw>
            </a:effectLst>
          </a:endParaRPr>
        </a:p>
      </dsp:txBody>
      <dsp:txXfrm>
        <a:off x="4618784" y="2789984"/>
        <a:ext cx="3983682" cy="239020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32B03B-C4EA-4E36-A8CE-E962A4E46A8F}">
      <dsp:nvSpPr>
        <dsp:cNvPr id="0" name=""/>
        <dsp:cNvSpPr/>
      </dsp:nvSpPr>
      <dsp:spPr>
        <a:xfrm>
          <a:off x="0" y="0"/>
          <a:ext cx="8686800" cy="1186606"/>
        </a:xfrm>
        <a:prstGeom prst="roundRect">
          <a:avLst>
            <a:gd name="adj" fmla="val 10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b="1" kern="1200" dirty="0" smtClean="0">
              <a:effectLst>
                <a:outerShdw blurRad="38100" dist="38100" dir="2700000" algn="tl">
                  <a:srgbClr val="000000">
                    <a:alpha val="43137"/>
                  </a:srgbClr>
                </a:outerShdw>
              </a:effectLst>
            </a:rPr>
            <a:t>Ensembles/Probabilistic Forecasting</a:t>
          </a:r>
          <a:endParaRPr lang="en-US" sz="2800" b="1" kern="1200" dirty="0">
            <a:effectLst>
              <a:outerShdw blurRad="38100" dist="38100" dir="2700000" algn="tl">
                <a:srgbClr val="000000">
                  <a:alpha val="43137"/>
                </a:srgbClr>
              </a:outerShdw>
            </a:effectLst>
          </a:endParaRPr>
        </a:p>
      </dsp:txBody>
      <dsp:txXfrm>
        <a:off x="1856020" y="0"/>
        <a:ext cx="6830779" cy="1186606"/>
      </dsp:txXfrm>
    </dsp:sp>
    <dsp:sp modelId="{53BD5030-5243-439B-B01E-02428B0DFB76}">
      <dsp:nvSpPr>
        <dsp:cNvPr id="0" name=""/>
        <dsp:cNvSpPr/>
      </dsp:nvSpPr>
      <dsp:spPr>
        <a:xfrm>
          <a:off x="76199" y="76199"/>
          <a:ext cx="1737360" cy="949285"/>
        </a:xfrm>
        <a:prstGeom prst="roundRect">
          <a:avLst>
            <a:gd name="adj" fmla="val 10000"/>
          </a:avLst>
        </a:prstGeom>
        <a:blipFill rotWithShape="1">
          <a:blip xmlns:r="http://schemas.openxmlformats.org/officeDocument/2006/relationships" r:embed="rId1"/>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0C931191-7D8D-4552-9D90-CC66CCFAB15A}">
      <dsp:nvSpPr>
        <dsp:cNvPr id="0" name=""/>
        <dsp:cNvSpPr/>
      </dsp:nvSpPr>
      <dsp:spPr>
        <a:xfrm>
          <a:off x="0" y="1305267"/>
          <a:ext cx="8686800" cy="1186606"/>
        </a:xfrm>
        <a:prstGeom prst="roundRect">
          <a:avLst>
            <a:gd name="adj" fmla="val 10000"/>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b="1" kern="1200" baseline="0" dirty="0" smtClean="0">
              <a:solidFill>
                <a:schemeClr val="tx2"/>
              </a:solidFill>
              <a:effectLst>
                <a:outerShdw blurRad="38100" dist="38100" dir="2700000" algn="tl">
                  <a:srgbClr val="000000">
                    <a:alpha val="43137"/>
                  </a:srgbClr>
                </a:outerShdw>
              </a:effectLst>
            </a:rPr>
            <a:t>Impact Decision Support Services</a:t>
          </a:r>
          <a:endParaRPr lang="en-US" sz="2800" b="1" kern="1200" baseline="0" dirty="0">
            <a:solidFill>
              <a:schemeClr val="tx2"/>
            </a:solidFill>
            <a:effectLst>
              <a:outerShdw blurRad="38100" dist="38100" dir="2700000" algn="tl">
                <a:srgbClr val="000000">
                  <a:alpha val="43137"/>
                </a:srgbClr>
              </a:outerShdw>
            </a:effectLst>
          </a:endParaRPr>
        </a:p>
        <a:p>
          <a:pPr marL="171450" lvl="1" indent="-171450" algn="l" defTabSz="800100" rtl="0">
            <a:lnSpc>
              <a:spcPct val="90000"/>
            </a:lnSpc>
            <a:spcBef>
              <a:spcPct val="0"/>
            </a:spcBef>
            <a:spcAft>
              <a:spcPct val="15000"/>
            </a:spcAft>
            <a:buChar char="••"/>
          </a:pPr>
          <a:r>
            <a:rPr lang="en-US" sz="1800" b="1" kern="1200" baseline="0" dirty="0" smtClean="0">
              <a:solidFill>
                <a:schemeClr val="tx2"/>
              </a:solidFill>
              <a:effectLst>
                <a:outerShdw blurRad="38100" dist="38100" dir="2700000" algn="tl">
                  <a:srgbClr val="000000">
                    <a:alpha val="43137"/>
                  </a:srgbClr>
                </a:outerShdw>
              </a:effectLst>
            </a:rPr>
            <a:t>Traffic Flow Management</a:t>
          </a:r>
          <a:endParaRPr lang="en-US" sz="1800" b="1" kern="1200" baseline="0" dirty="0">
            <a:solidFill>
              <a:schemeClr val="tx2"/>
            </a:solidFill>
            <a:effectLst>
              <a:outerShdw blurRad="38100" dist="38100" dir="2700000" algn="tl">
                <a:srgbClr val="000000">
                  <a:alpha val="43137"/>
                </a:srgbClr>
              </a:outerShdw>
            </a:effectLst>
          </a:endParaRPr>
        </a:p>
      </dsp:txBody>
      <dsp:txXfrm>
        <a:off x="1856020" y="1305267"/>
        <a:ext cx="6830779" cy="1186606"/>
      </dsp:txXfrm>
    </dsp:sp>
    <dsp:sp modelId="{802190EB-E8C1-4EB6-8F80-19F597FC2427}">
      <dsp:nvSpPr>
        <dsp:cNvPr id="0" name=""/>
        <dsp:cNvSpPr/>
      </dsp:nvSpPr>
      <dsp:spPr>
        <a:xfrm>
          <a:off x="118660" y="1423927"/>
          <a:ext cx="1737360" cy="949285"/>
        </a:xfrm>
        <a:prstGeom prst="roundRect">
          <a:avLst>
            <a:gd name="adj" fmla="val 10000"/>
          </a:avLst>
        </a:prstGeom>
        <a:blipFill rotWithShape="1">
          <a:blip xmlns:r="http://schemas.openxmlformats.org/officeDocument/2006/relationships" r:embed="rId2"/>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5C98E5BD-A9D7-4182-9C06-B7138223C8E4}">
      <dsp:nvSpPr>
        <dsp:cNvPr id="0" name=""/>
        <dsp:cNvSpPr/>
      </dsp:nvSpPr>
      <dsp:spPr>
        <a:xfrm>
          <a:off x="0" y="2610534"/>
          <a:ext cx="8686800" cy="1186606"/>
        </a:xfrm>
        <a:prstGeom prst="roundRect">
          <a:avLst>
            <a:gd name="adj" fmla="val 10000"/>
          </a:avLst>
        </a:prstGeom>
        <a:solidFill>
          <a:schemeClr val="bg2">
            <a:lumMod val="75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en-US" sz="2800" b="1" kern="1200" dirty="0" smtClean="0">
              <a:effectLst>
                <a:outerShdw blurRad="38100" dist="38100" dir="2700000" algn="tl">
                  <a:srgbClr val="000000">
                    <a:alpha val="43137"/>
                  </a:srgbClr>
                </a:outerShdw>
              </a:effectLst>
            </a:rPr>
            <a:t>Ceiling and Visibility Modeling</a:t>
          </a:r>
          <a:endParaRPr lang="en-US" sz="2800" b="1" kern="1200" dirty="0">
            <a:effectLst>
              <a:outerShdw blurRad="38100" dist="38100" dir="2700000" algn="tl">
                <a:srgbClr val="000000">
                  <a:alpha val="43137"/>
                </a:srgbClr>
              </a:outerShdw>
            </a:effectLst>
          </a:endParaRPr>
        </a:p>
        <a:p>
          <a:pPr marL="171450" lvl="1" indent="-171450" algn="l" defTabSz="800100" rtl="0">
            <a:lnSpc>
              <a:spcPct val="90000"/>
            </a:lnSpc>
            <a:spcBef>
              <a:spcPct val="0"/>
            </a:spcBef>
            <a:spcAft>
              <a:spcPct val="15000"/>
            </a:spcAft>
            <a:buChar char="••"/>
          </a:pPr>
          <a:r>
            <a:rPr lang="en-US" sz="1800" b="1" kern="1200" dirty="0" smtClean="0">
              <a:effectLst>
                <a:outerShdw blurRad="38100" dist="38100" dir="2700000" algn="tl">
                  <a:srgbClr val="000000">
                    <a:alpha val="43137"/>
                  </a:srgbClr>
                </a:outerShdw>
              </a:effectLst>
            </a:rPr>
            <a:t>Increase Collaboration with the Environmental Modeling Center</a:t>
          </a:r>
          <a:endParaRPr lang="en-US" sz="1800" b="1" kern="1200" dirty="0">
            <a:effectLst>
              <a:outerShdw blurRad="38100" dist="38100" dir="2700000" algn="tl">
                <a:srgbClr val="000000">
                  <a:alpha val="43137"/>
                </a:srgbClr>
              </a:outerShdw>
            </a:effectLst>
          </a:endParaRPr>
        </a:p>
      </dsp:txBody>
      <dsp:txXfrm>
        <a:off x="1856020" y="2610534"/>
        <a:ext cx="6830779" cy="1186606"/>
      </dsp:txXfrm>
    </dsp:sp>
    <dsp:sp modelId="{882184F2-662D-407F-9DDD-1C48E4E38312}">
      <dsp:nvSpPr>
        <dsp:cNvPr id="0" name=""/>
        <dsp:cNvSpPr/>
      </dsp:nvSpPr>
      <dsp:spPr>
        <a:xfrm>
          <a:off x="118660" y="2729195"/>
          <a:ext cx="1737360" cy="949285"/>
        </a:xfrm>
        <a:prstGeom prst="roundRect">
          <a:avLst>
            <a:gd name="adj" fmla="val 10000"/>
          </a:avLst>
        </a:prstGeom>
        <a:blipFill rotWithShape="1">
          <a:blip xmlns:r="http://schemas.openxmlformats.org/officeDocument/2006/relationships" r:embed="rId3"/>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5D5F55EB-47D2-415C-B7BE-FB8D5094F63F}">
      <dsp:nvSpPr>
        <dsp:cNvPr id="0" name=""/>
        <dsp:cNvSpPr/>
      </dsp:nvSpPr>
      <dsp:spPr>
        <a:xfrm>
          <a:off x="0" y="3915801"/>
          <a:ext cx="8686800" cy="1186606"/>
        </a:xfrm>
        <a:prstGeom prst="roundRect">
          <a:avLst>
            <a:gd name="adj" fmla="val 10000"/>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en-US" sz="2800" b="1" kern="1200" baseline="0" dirty="0" smtClean="0">
              <a:solidFill>
                <a:schemeClr val="tx1"/>
              </a:solidFill>
              <a:effectLst>
                <a:outerShdw blurRad="38100" dist="38100" dir="2700000" algn="tl">
                  <a:srgbClr val="000000">
                    <a:alpha val="43137"/>
                  </a:srgbClr>
                </a:outerShdw>
              </a:effectLst>
            </a:rPr>
            <a:t>Scaled-back activities</a:t>
          </a:r>
          <a:endParaRPr lang="en-US" sz="2800" b="1" kern="1200" baseline="0" dirty="0">
            <a:solidFill>
              <a:schemeClr val="tx1"/>
            </a:solidFill>
            <a:effectLst>
              <a:outerShdw blurRad="38100" dist="38100" dir="2700000" algn="tl">
                <a:srgbClr val="000000">
                  <a:alpha val="43137"/>
                </a:srgbClr>
              </a:outerShdw>
            </a:effectLst>
          </a:endParaRPr>
        </a:p>
        <a:p>
          <a:pPr marL="171450" lvl="1" indent="-171450" algn="l" defTabSz="800100" rtl="0">
            <a:lnSpc>
              <a:spcPct val="90000"/>
            </a:lnSpc>
            <a:spcBef>
              <a:spcPct val="0"/>
            </a:spcBef>
            <a:spcAft>
              <a:spcPct val="15000"/>
            </a:spcAft>
            <a:buChar char="••"/>
          </a:pPr>
          <a:r>
            <a:rPr lang="en-US" sz="1800" b="1" kern="1200" baseline="0" dirty="0" smtClean="0">
              <a:solidFill>
                <a:schemeClr val="tx1"/>
              </a:solidFill>
              <a:effectLst>
                <a:outerShdw blurRad="38100" dist="38100" dir="2700000" algn="tl">
                  <a:srgbClr val="000000">
                    <a:alpha val="43137"/>
                  </a:srgbClr>
                </a:outerShdw>
              </a:effectLst>
            </a:rPr>
            <a:t>Due to Forecaster Retirements, Hiring Freeze, and Budget Cuts</a:t>
          </a:r>
          <a:endParaRPr lang="en-US" sz="1800" b="1" kern="1200" baseline="0" dirty="0">
            <a:solidFill>
              <a:schemeClr val="tx1"/>
            </a:solidFill>
            <a:effectLst>
              <a:outerShdw blurRad="38100" dist="38100" dir="2700000" algn="tl">
                <a:srgbClr val="000000">
                  <a:alpha val="43137"/>
                </a:srgbClr>
              </a:outerShdw>
            </a:effectLst>
          </a:endParaRPr>
        </a:p>
      </dsp:txBody>
      <dsp:txXfrm>
        <a:off x="1856020" y="3915801"/>
        <a:ext cx="6830779" cy="1186606"/>
      </dsp:txXfrm>
    </dsp:sp>
    <dsp:sp modelId="{481B173E-ECE3-4F32-A88C-6E451250C288}">
      <dsp:nvSpPr>
        <dsp:cNvPr id="0" name=""/>
        <dsp:cNvSpPr/>
      </dsp:nvSpPr>
      <dsp:spPr>
        <a:xfrm>
          <a:off x="118660" y="4034462"/>
          <a:ext cx="1737360" cy="949285"/>
        </a:xfrm>
        <a:prstGeom prst="roundRect">
          <a:avLst>
            <a:gd name="adj" fmla="val 10000"/>
          </a:avLst>
        </a:prstGeom>
        <a:blipFill rotWithShape="1">
          <a:blip xmlns:r="http://schemas.openxmlformats.org/officeDocument/2006/relationships" r:embed="rId4"/>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F4F7B1-BCF1-4A9C-A33F-3D9018917551}">
      <dsp:nvSpPr>
        <dsp:cNvPr id="0" name=""/>
        <dsp:cNvSpPr/>
      </dsp:nvSpPr>
      <dsp:spPr>
        <a:xfrm>
          <a:off x="4460" y="699115"/>
          <a:ext cx="9126611" cy="468000"/>
        </a:xfrm>
        <a:prstGeom prst="rect">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lvl="0" algn="l" defTabSz="977900" rtl="0">
            <a:lnSpc>
              <a:spcPct val="90000"/>
            </a:lnSpc>
            <a:spcBef>
              <a:spcPct val="0"/>
            </a:spcBef>
            <a:spcAft>
              <a:spcPct val="35000"/>
            </a:spcAft>
          </a:pPr>
          <a:r>
            <a:rPr lang="en-US" sz="2200" b="1" kern="1200" dirty="0" smtClean="0">
              <a:effectLst>
                <a:outerShdw blurRad="38100" dist="38100" dir="2700000" algn="tl">
                  <a:srgbClr val="000000">
                    <a:alpha val="43137"/>
                  </a:srgbClr>
                </a:outerShdw>
              </a:effectLst>
            </a:rPr>
            <a:t>2) Ensure that the AWC’s products and services remain relevant</a:t>
          </a:r>
          <a:endParaRPr lang="en-US" sz="2200" b="1" kern="1200" dirty="0">
            <a:effectLst>
              <a:outerShdw blurRad="38100" dist="38100" dir="2700000" algn="tl">
                <a:srgbClr val="000000">
                  <a:alpha val="43137"/>
                </a:srgbClr>
              </a:outerShdw>
            </a:effectLst>
          </a:endParaRPr>
        </a:p>
      </dsp:txBody>
      <dsp:txXfrm>
        <a:off x="4460" y="699115"/>
        <a:ext cx="9126611" cy="468000"/>
      </dsp:txXfrm>
    </dsp:sp>
    <dsp:sp modelId="{87655C14-3049-42F6-B97E-5210E739C695}">
      <dsp:nvSpPr>
        <dsp:cNvPr id="0" name=""/>
        <dsp:cNvSpPr/>
      </dsp:nvSpPr>
      <dsp:spPr>
        <a:xfrm>
          <a:off x="4460" y="1174715"/>
          <a:ext cx="9126611" cy="3536369"/>
        </a:xfrm>
        <a:prstGeom prst="rect">
          <a:avLst/>
        </a:prstGeom>
        <a:solidFill>
          <a:schemeClr val="accent6">
            <a:tint val="40000"/>
            <a:hueOff val="0"/>
            <a:satOff val="0"/>
            <a:lumOff val="0"/>
            <a:alpha val="17000"/>
          </a:schemeClr>
        </a:solidFill>
        <a:ln w="254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rtl="0">
            <a:lnSpc>
              <a:spcPct val="90000"/>
            </a:lnSpc>
            <a:spcBef>
              <a:spcPct val="0"/>
            </a:spcBef>
            <a:spcAft>
              <a:spcPct val="15000"/>
            </a:spcAft>
            <a:buChar char="••"/>
          </a:pPr>
          <a:r>
            <a:rPr lang="en-US" sz="1800" kern="1200" dirty="0" smtClean="0"/>
            <a:t>Develop a long-term strategic effort</a:t>
          </a:r>
          <a:endParaRPr lang="en-US" sz="1800" kern="1200" dirty="0"/>
        </a:p>
        <a:p>
          <a:pPr marL="171450" lvl="1" indent="-171450" algn="l" defTabSz="800100" rtl="0">
            <a:lnSpc>
              <a:spcPct val="90000"/>
            </a:lnSpc>
            <a:spcBef>
              <a:spcPct val="0"/>
            </a:spcBef>
            <a:spcAft>
              <a:spcPct val="15000"/>
            </a:spcAft>
            <a:buChar char="••"/>
          </a:pPr>
          <a:r>
            <a:rPr lang="en-US" sz="1800" kern="1200" dirty="0" smtClean="0"/>
            <a:t>Participation on the Aviation Requirements Working Group (ARWG)</a:t>
          </a:r>
          <a:endParaRPr lang="en-US" sz="1800" kern="1200" dirty="0"/>
        </a:p>
        <a:p>
          <a:pPr marL="171450" lvl="1" indent="-171450" algn="l" defTabSz="800100" rtl="0">
            <a:lnSpc>
              <a:spcPct val="90000"/>
            </a:lnSpc>
            <a:spcBef>
              <a:spcPct val="0"/>
            </a:spcBef>
            <a:spcAft>
              <a:spcPct val="15000"/>
            </a:spcAft>
            <a:buChar char="••"/>
          </a:pPr>
          <a:r>
            <a:rPr lang="en-US" sz="1800" kern="1200" dirty="0" smtClean="0"/>
            <a:t>Invite operational airline personnel (who deal with the impact of weather) when an experiment involves possible output for use by non-meteorologist users</a:t>
          </a:r>
          <a:endParaRPr lang="en-US" sz="1800" kern="1200" dirty="0"/>
        </a:p>
        <a:p>
          <a:pPr marL="171450" lvl="1" indent="-171450" algn="l" defTabSz="800100" rtl="0">
            <a:lnSpc>
              <a:spcPct val="90000"/>
            </a:lnSpc>
            <a:spcBef>
              <a:spcPct val="0"/>
            </a:spcBef>
            <a:spcAft>
              <a:spcPct val="15000"/>
            </a:spcAft>
            <a:buChar char="••"/>
          </a:pPr>
          <a:r>
            <a:rPr lang="en-US" sz="1800" kern="1200" dirty="0" smtClean="0"/>
            <a:t>Incorporate the knowledge gained from rapid progress in the observational analysis and numerical prediction of convective weather systems into operations</a:t>
          </a:r>
          <a:endParaRPr lang="en-US" sz="1800" kern="1200" dirty="0"/>
        </a:p>
        <a:p>
          <a:pPr marL="171450" lvl="1" indent="-171450" algn="l" defTabSz="800100" rtl="0">
            <a:lnSpc>
              <a:spcPct val="90000"/>
            </a:lnSpc>
            <a:spcBef>
              <a:spcPct val="0"/>
            </a:spcBef>
            <a:spcAft>
              <a:spcPct val="15000"/>
            </a:spcAft>
            <a:buChar char="••"/>
          </a:pPr>
          <a:r>
            <a:rPr lang="en-US" sz="1800" kern="1200" dirty="0" smtClean="0"/>
            <a:t>Include applications of ensemble weather forecasting techniques based on high-resolution convection-allowing models into operations</a:t>
          </a:r>
          <a:endParaRPr lang="en-US" sz="1800" kern="1200" dirty="0"/>
        </a:p>
        <a:p>
          <a:pPr marL="171450" lvl="1" indent="-171450" algn="l" defTabSz="800100" rtl="0">
            <a:lnSpc>
              <a:spcPct val="90000"/>
            </a:lnSpc>
            <a:spcBef>
              <a:spcPct val="0"/>
            </a:spcBef>
            <a:spcAft>
              <a:spcPct val="15000"/>
            </a:spcAft>
            <a:buChar char="••"/>
          </a:pPr>
          <a:r>
            <a:rPr lang="en-US" sz="1800" kern="1200" dirty="0" smtClean="0"/>
            <a:t>AWC needs to become </a:t>
          </a:r>
          <a:r>
            <a:rPr lang="en-US" sz="1800" kern="1200" dirty="0" smtClean="0"/>
            <a:t>more proactive </a:t>
          </a:r>
          <a:r>
            <a:rPr lang="en-US" sz="1800" kern="1200" dirty="0" smtClean="0"/>
            <a:t>in </a:t>
          </a:r>
          <a:r>
            <a:rPr lang="en-US" sz="1800" kern="1200" dirty="0" smtClean="0"/>
            <a:t>communicating AWC requirements to the EMC for high-resolution (e.g. storm-scale) model output</a:t>
          </a:r>
          <a:endParaRPr lang="en-US" sz="1800" kern="1200" dirty="0"/>
        </a:p>
        <a:p>
          <a:pPr marL="171450" lvl="1" indent="-171450" algn="l" defTabSz="800100" rtl="0">
            <a:lnSpc>
              <a:spcPct val="90000"/>
            </a:lnSpc>
            <a:spcBef>
              <a:spcPct val="0"/>
            </a:spcBef>
            <a:spcAft>
              <a:spcPct val="15000"/>
            </a:spcAft>
            <a:buChar char="••"/>
          </a:pPr>
          <a:r>
            <a:rPr lang="en-US" sz="1800" kern="1200" dirty="0" smtClean="0"/>
            <a:t>Focus on the infusion of science and meteorology into operations, along with appropriate training</a:t>
          </a:r>
          <a:endParaRPr lang="en-US" sz="1800" kern="1200" dirty="0"/>
        </a:p>
        <a:p>
          <a:pPr marL="171450" lvl="1" indent="-171450" algn="l" defTabSz="800100" rtl="0">
            <a:lnSpc>
              <a:spcPct val="90000"/>
            </a:lnSpc>
            <a:spcBef>
              <a:spcPct val="0"/>
            </a:spcBef>
            <a:spcAft>
              <a:spcPct val="15000"/>
            </a:spcAft>
            <a:buChar char="••"/>
          </a:pPr>
          <a:r>
            <a:rPr lang="en-US" sz="1800" kern="1200" dirty="0" smtClean="0"/>
            <a:t>Develop new IDSS Meteorologist-Over-The-Loop (MOTL) products and services</a:t>
          </a:r>
          <a:endParaRPr lang="en-US" sz="1800" kern="1200" dirty="0"/>
        </a:p>
      </dsp:txBody>
      <dsp:txXfrm>
        <a:off x="4460" y="1174715"/>
        <a:ext cx="9126611" cy="353636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image" Target="../media/image19.png"/></Relationships>
</file>

<file path=ppt/drawings/drawing1.xml><?xml version="1.0" encoding="utf-8"?>
<c:userShapes xmlns:c="http://schemas.openxmlformats.org/drawingml/2006/chart">
  <cdr:relSizeAnchor xmlns:cdr="http://schemas.openxmlformats.org/drawingml/2006/chartDrawing">
    <cdr:from>
      <cdr:x>0.96959</cdr:x>
      <cdr:y>0.42043</cdr:y>
    </cdr:from>
    <cdr:to>
      <cdr:x>0.99376</cdr:x>
      <cdr:y>0.65568</cdr:y>
    </cdr:to>
    <cdr:pic>
      <cdr:nvPicPr>
        <cdr:cNvPr id="22"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rot="5400000">
          <a:off x="7727319" y="3028965"/>
          <a:ext cx="1369613" cy="207116"/>
        </a:xfrm>
        <a:prstGeom xmlns:a="http://schemas.openxmlformats.org/drawingml/2006/main" prst="rect">
          <a:avLst/>
        </a:prstGeom>
      </cdr:spPr>
    </cdr:pic>
  </cdr:relSizeAnchor>
  <cdr:relSizeAnchor xmlns:cdr="http://schemas.openxmlformats.org/drawingml/2006/chartDrawing">
    <cdr:from>
      <cdr:x>0.1262</cdr:x>
      <cdr:y>0.67459</cdr:y>
    </cdr:from>
    <cdr:to>
      <cdr:x>0.15039</cdr:x>
      <cdr:y>0.75511</cdr:y>
    </cdr:to>
    <cdr:grpSp>
      <cdr:nvGrpSpPr>
        <cdr:cNvPr id="20" name="Group 19"/>
        <cdr:cNvGrpSpPr/>
      </cdr:nvGrpSpPr>
      <cdr:grpSpPr>
        <a:xfrm xmlns:a="http://schemas.openxmlformats.org/drawingml/2006/main">
          <a:off x="1082615" y="3937135"/>
          <a:ext cx="207516" cy="469942"/>
          <a:chOff x="1306712" y="3870999"/>
          <a:chExt cx="207599" cy="470167"/>
        </a:xfrm>
      </cdr:grpSpPr>
      <cdr:sp macro="" textlink="">
        <cdr:nvSpPr>
          <cdr:cNvPr id="6" name="Line 2"/>
          <cdr:cNvSpPr>
            <a:spLocks xmlns:a="http://schemas.openxmlformats.org/drawingml/2006/main" noChangeShapeType="1"/>
          </cdr:cNvSpPr>
        </cdr:nvSpPr>
        <cdr:spPr bwMode="auto">
          <a:xfrm xmlns:a="http://schemas.openxmlformats.org/drawingml/2006/main">
            <a:off x="1427556" y="4077133"/>
            <a:ext cx="0" cy="264033"/>
          </a:xfrm>
          <a:prstGeom xmlns:a="http://schemas.openxmlformats.org/drawingml/2006/main" prst="line">
            <a:avLst/>
          </a:prstGeom>
          <a:noFill xmlns:a="http://schemas.openxmlformats.org/drawingml/2006/main"/>
          <a:ln xmlns:a="http://schemas.openxmlformats.org/drawingml/2006/main" w="25400" cap="flat" cmpd="sng" algn="ctr">
            <a:solidFill>
              <a:srgbClr val="C0504D"/>
            </a:solidFill>
            <a:prstDash val="solid"/>
            <a:headEnd/>
            <a:tailEnd type="triangle" w="med" len="med"/>
          </a:ln>
          <a:effectLst xmlns:a="http://schemas.openxmlformats.org/drawingml/2006/main">
            <a:outerShdw blurRad="40000" dist="20000" dir="5400000" rotWithShape="0">
              <a:srgbClr val="000000">
                <a:alpha val="38000"/>
              </a:srgbClr>
            </a:outerShdw>
          </a:effectLst>
        </cdr:spPr>
        <cdr:style>
          <a:lnRef xmlns:a="http://schemas.openxmlformats.org/drawingml/2006/main" idx="2">
            <a:schemeClr val="accent2"/>
          </a:lnRef>
          <a:fillRef xmlns:a="http://schemas.openxmlformats.org/drawingml/2006/main" idx="0">
            <a:schemeClr val="accent2"/>
          </a:fillRef>
          <a:effectRef xmlns:a="http://schemas.openxmlformats.org/drawingml/2006/main" idx="1">
            <a:schemeClr val="accent2"/>
          </a:effectRef>
          <a:fontRef xmlns:a="http://schemas.openxmlformats.org/drawingml/2006/main" idx="minor">
            <a:schemeClr val="tx1"/>
          </a:fontRef>
        </cdr:style>
      </cdr:sp>
      <cdr:grpSp>
        <cdr:nvGrpSpPr>
          <cdr:cNvPr id="7" name="Group 6"/>
          <cdr:cNvGrpSpPr/>
        </cdr:nvGrpSpPr>
        <cdr:grpSpPr>
          <a:xfrm xmlns:a="http://schemas.openxmlformats.org/drawingml/2006/main">
            <a:off x="1306712" y="3870999"/>
            <a:ext cx="207599" cy="224738"/>
            <a:chOff x="6465" y="8034"/>
            <a:chExt cx="219808" cy="295706"/>
          </a:xfrm>
        </cdr:grpSpPr>
        <cdr:sp macro="" textlink="">
          <cdr:nvSpPr>
            <cdr:cNvPr id="8" name="Rounded Rectangle 7"/>
            <cdr:cNvSpPr/>
          </cdr:nvSpPr>
          <cdr:spPr>
            <a:xfrm xmlns:a="http://schemas.openxmlformats.org/drawingml/2006/main">
              <a:off x="54639" y="95766"/>
              <a:ext cx="161193" cy="175842"/>
            </a:xfrm>
            <a:prstGeom xmlns:a="http://schemas.openxmlformats.org/drawingml/2006/main" prst="roundRect">
              <a:avLst>
                <a:gd name="adj" fmla="val 16667"/>
              </a:avLst>
            </a:prstGeom>
            <a:solidFill xmlns:a="http://schemas.openxmlformats.org/drawingml/2006/main">
              <a:sysClr val="window" lastClr="FFFFFF"/>
            </a:solidFill>
            <a:ln xmlns:a="http://schemas.openxmlformats.org/drawingml/2006/main" w="25400" cap="flat" cmpd="sng" algn="ctr">
              <a:solidFill>
                <a:srgbClr val="C0504D"/>
              </a:solidFill>
              <a:prstDash val="solid"/>
            </a:ln>
            <a:effectLst xmlns:a="http://schemas.openxmlformats.org/drawingml/2006/main"/>
          </cdr:spPr>
          <cdr:style>
            <a:lnRef xmlns:a="http://schemas.openxmlformats.org/drawingml/2006/main" idx="2">
              <a:schemeClr val="accent2"/>
            </a:lnRef>
            <a:fillRef xmlns:a="http://schemas.openxmlformats.org/drawingml/2006/main" idx="1">
              <a:schemeClr val="lt1"/>
            </a:fillRef>
            <a:effectRef xmlns:a="http://schemas.openxmlformats.org/drawingml/2006/main" idx="0">
              <a:schemeClr val="accent2"/>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endParaRPr lang="en-US"/>
            </a:p>
          </cdr:txBody>
        </cdr:sp>
        <cdr:sp macro="" textlink="">
          <cdr:nvSpPr>
            <cdr:cNvPr id="9" name="TextBox 3"/>
            <cdr:cNvSpPr txBox="1"/>
          </cdr:nvSpPr>
          <cdr:spPr>
            <a:xfrm xmlns:a="http://schemas.openxmlformats.org/drawingml/2006/main">
              <a:off x="6465" y="8034"/>
              <a:ext cx="219808" cy="29570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000" b="1">
                  <a:solidFill>
                    <a:srgbClr val="C0504D"/>
                  </a:solidFill>
                </a:rPr>
                <a:t>1</a:t>
              </a:r>
            </a:p>
          </cdr:txBody>
        </cdr:sp>
      </cdr:grpSp>
    </cdr:grpSp>
  </cdr:relSizeAnchor>
  <cdr:relSizeAnchor xmlns:cdr="http://schemas.openxmlformats.org/drawingml/2006/chartDrawing">
    <cdr:from>
      <cdr:x>0.31969</cdr:x>
      <cdr:y>0.44982</cdr:y>
    </cdr:from>
    <cdr:to>
      <cdr:x>0.34388</cdr:x>
      <cdr:y>0.52929</cdr:y>
    </cdr:to>
    <cdr:grpSp>
      <cdr:nvGrpSpPr>
        <cdr:cNvPr id="15" name="Group 14"/>
        <cdr:cNvGrpSpPr/>
      </cdr:nvGrpSpPr>
      <cdr:grpSpPr>
        <a:xfrm xmlns:a="http://schemas.openxmlformats.org/drawingml/2006/main">
          <a:off x="2742482" y="2625302"/>
          <a:ext cx="207516" cy="463813"/>
          <a:chOff x="0" y="28090"/>
          <a:chExt cx="219808" cy="1067376"/>
        </a:xfrm>
      </cdr:grpSpPr>
      <cdr:sp macro="" textlink="">
        <cdr:nvSpPr>
          <cdr:cNvPr id="16" name="Line 2"/>
          <cdr:cNvSpPr>
            <a:spLocks xmlns:a="http://schemas.openxmlformats.org/drawingml/2006/main" noChangeShapeType="1"/>
          </cdr:cNvSpPr>
        </cdr:nvSpPr>
        <cdr:spPr bwMode="auto">
          <a:xfrm xmlns:a="http://schemas.openxmlformats.org/drawingml/2006/main" flipH="1">
            <a:off x="131885" y="465573"/>
            <a:ext cx="1" cy="629893"/>
          </a:xfrm>
          <a:prstGeom xmlns:a="http://schemas.openxmlformats.org/drawingml/2006/main" prst="line">
            <a:avLst/>
          </a:prstGeom>
          <a:noFill xmlns:a="http://schemas.openxmlformats.org/drawingml/2006/main"/>
          <a:ln xmlns:a="http://schemas.openxmlformats.org/drawingml/2006/main" w="25400" cap="flat" cmpd="sng" algn="ctr">
            <a:solidFill>
              <a:srgbClr val="C0504D"/>
            </a:solidFill>
            <a:prstDash val="solid"/>
            <a:headEnd/>
            <a:tailEnd type="triangle" w="med" len="med"/>
          </a:ln>
          <a:effectLst xmlns:a="http://schemas.openxmlformats.org/drawingml/2006/main">
            <a:outerShdw blurRad="40000" dist="20000" dir="5400000" rotWithShape="0">
              <a:srgbClr val="000000">
                <a:alpha val="38000"/>
              </a:srgbClr>
            </a:outerShdw>
          </a:effectLst>
        </cdr:spPr>
        <cdr:style>
          <a:lnRef xmlns:a="http://schemas.openxmlformats.org/drawingml/2006/main" idx="2">
            <a:schemeClr val="accent2"/>
          </a:lnRef>
          <a:fillRef xmlns:a="http://schemas.openxmlformats.org/drawingml/2006/main" idx="0">
            <a:schemeClr val="accent2"/>
          </a:fillRef>
          <a:effectRef xmlns:a="http://schemas.openxmlformats.org/drawingml/2006/main" idx="1">
            <a:schemeClr val="accent2"/>
          </a:effectRef>
          <a:fontRef xmlns:a="http://schemas.openxmlformats.org/drawingml/2006/main" idx="minor">
            <a:schemeClr val="tx1"/>
          </a:fontRef>
        </cdr:style>
      </cdr:sp>
      <cdr:grpSp>
        <cdr:nvGrpSpPr>
          <cdr:cNvPr id="17" name="Group 16"/>
          <cdr:cNvGrpSpPr/>
        </cdr:nvGrpSpPr>
        <cdr:grpSpPr>
          <a:xfrm xmlns:a="http://schemas.openxmlformats.org/drawingml/2006/main">
            <a:off x="0" y="28090"/>
            <a:ext cx="219808" cy="523491"/>
            <a:chOff x="0" y="11794"/>
            <a:chExt cx="219808" cy="219793"/>
          </a:xfrm>
        </cdr:grpSpPr>
        <cdr:sp macro="" textlink="">
          <cdr:nvSpPr>
            <cdr:cNvPr id="18" name="Rounded Rectangle 17"/>
            <cdr:cNvSpPr/>
          </cdr:nvSpPr>
          <cdr:spPr>
            <a:xfrm xmlns:a="http://schemas.openxmlformats.org/drawingml/2006/main">
              <a:off x="54639" y="71181"/>
              <a:ext cx="161193" cy="130700"/>
            </a:xfrm>
            <a:prstGeom xmlns:a="http://schemas.openxmlformats.org/drawingml/2006/main" prst="roundRect">
              <a:avLst>
                <a:gd name="adj" fmla="val 16667"/>
              </a:avLst>
            </a:prstGeom>
            <a:solidFill xmlns:a="http://schemas.openxmlformats.org/drawingml/2006/main">
              <a:sysClr val="window" lastClr="FFFFFF"/>
            </a:solidFill>
            <a:ln xmlns:a="http://schemas.openxmlformats.org/drawingml/2006/main" w="25400" cap="flat" cmpd="sng" algn="ctr">
              <a:solidFill>
                <a:srgbClr val="C0504D"/>
              </a:solidFill>
              <a:prstDash val="solid"/>
            </a:ln>
            <a:effectLst xmlns:a="http://schemas.openxmlformats.org/drawingml/2006/main"/>
          </cdr:spPr>
          <cdr:style>
            <a:lnRef xmlns:a="http://schemas.openxmlformats.org/drawingml/2006/main" idx="2">
              <a:schemeClr val="accent2"/>
            </a:lnRef>
            <a:fillRef xmlns:a="http://schemas.openxmlformats.org/drawingml/2006/main" idx="1">
              <a:schemeClr val="lt1"/>
            </a:fillRef>
            <a:effectRef xmlns:a="http://schemas.openxmlformats.org/drawingml/2006/main" idx="0">
              <a:schemeClr val="accent2"/>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endParaRPr lang="en-US"/>
            </a:p>
          </cdr:txBody>
        </cdr:sp>
        <cdr:sp macro="" textlink="">
          <cdr:nvSpPr>
            <cdr:cNvPr id="19" name="TextBox 3"/>
            <cdr:cNvSpPr txBox="1"/>
          </cdr:nvSpPr>
          <cdr:spPr>
            <a:xfrm xmlns:a="http://schemas.openxmlformats.org/drawingml/2006/main">
              <a:off x="0" y="11794"/>
              <a:ext cx="219808" cy="21979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000" b="1">
                  <a:solidFill>
                    <a:srgbClr val="C0504D"/>
                  </a:solidFill>
                </a:rPr>
                <a:t>2</a:t>
              </a:r>
            </a:p>
          </cdr:txBody>
        </cdr:sp>
      </cdr:grpSp>
    </cdr:grpSp>
  </cdr:relSizeAnchor>
  <cdr:relSizeAnchor xmlns:cdr="http://schemas.openxmlformats.org/drawingml/2006/chartDrawing">
    <cdr:from>
      <cdr:x>0.63378</cdr:x>
      <cdr:y>0.2637</cdr:y>
    </cdr:from>
    <cdr:to>
      <cdr:x>0.65939</cdr:x>
      <cdr:y>0.34527</cdr:y>
    </cdr:to>
    <cdr:grpSp>
      <cdr:nvGrpSpPr>
        <cdr:cNvPr id="21" name="Group 20"/>
        <cdr:cNvGrpSpPr/>
      </cdr:nvGrpSpPr>
      <cdr:grpSpPr>
        <a:xfrm xmlns:a="http://schemas.openxmlformats.org/drawingml/2006/main">
          <a:off x="5436924" y="1539042"/>
          <a:ext cx="219697" cy="476070"/>
          <a:chOff x="7613887" y="1538647"/>
          <a:chExt cx="219785" cy="476273"/>
        </a:xfrm>
      </cdr:grpSpPr>
      <cdr:sp macro="" textlink="">
        <cdr:nvSpPr>
          <cdr:cNvPr id="26" name="Line 2"/>
          <cdr:cNvSpPr>
            <a:spLocks xmlns:a="http://schemas.openxmlformats.org/drawingml/2006/main" noChangeShapeType="1"/>
          </cdr:cNvSpPr>
        </cdr:nvSpPr>
        <cdr:spPr bwMode="auto">
          <a:xfrm xmlns:a="http://schemas.openxmlformats.org/drawingml/2006/main">
            <a:off x="7735988" y="1727936"/>
            <a:ext cx="6106" cy="286984"/>
          </a:xfrm>
          <a:prstGeom xmlns:a="http://schemas.openxmlformats.org/drawingml/2006/main" prst="line">
            <a:avLst/>
          </a:prstGeom>
          <a:noFill xmlns:a="http://schemas.openxmlformats.org/drawingml/2006/main"/>
          <a:ln xmlns:a="http://schemas.openxmlformats.org/drawingml/2006/main" w="25400" cap="flat" cmpd="sng" algn="ctr">
            <a:solidFill>
              <a:srgbClr val="C0504D"/>
            </a:solidFill>
            <a:prstDash val="solid"/>
            <a:headEnd/>
            <a:tailEnd type="triangle" w="med" len="med"/>
          </a:ln>
          <a:effectLst xmlns:a="http://schemas.openxmlformats.org/drawingml/2006/main">
            <a:outerShdw blurRad="40000" dist="20000" dir="5400000" rotWithShape="0">
              <a:srgbClr val="000000">
                <a:alpha val="38000"/>
              </a:srgbClr>
            </a:outerShdw>
          </a:effectLst>
        </cdr:spPr>
        <cdr:style>
          <a:lnRef xmlns:a="http://schemas.openxmlformats.org/drawingml/2006/main" idx="2">
            <a:schemeClr val="accent2"/>
          </a:lnRef>
          <a:fillRef xmlns:a="http://schemas.openxmlformats.org/drawingml/2006/main" idx="0">
            <a:schemeClr val="accent2"/>
          </a:fillRef>
          <a:effectRef xmlns:a="http://schemas.openxmlformats.org/drawingml/2006/main" idx="1">
            <a:schemeClr val="accent2"/>
          </a:effectRef>
          <a:fontRef xmlns:a="http://schemas.openxmlformats.org/drawingml/2006/main" idx="minor">
            <a:schemeClr val="tx1"/>
          </a:fontRef>
        </cdr:style>
      </cdr:sp>
      <cdr:grpSp>
        <cdr:nvGrpSpPr>
          <cdr:cNvPr id="27" name="Group 26"/>
          <cdr:cNvGrpSpPr/>
        </cdr:nvGrpSpPr>
        <cdr:grpSpPr>
          <a:xfrm xmlns:a="http://schemas.openxmlformats.org/drawingml/2006/main">
            <a:off x="7613887" y="1538647"/>
            <a:ext cx="219785" cy="219802"/>
            <a:chOff x="12211" y="2563"/>
            <a:chExt cx="219808" cy="92282"/>
          </a:xfrm>
        </cdr:grpSpPr>
        <cdr:sp macro="" textlink="">
          <cdr:nvSpPr>
            <cdr:cNvPr id="28" name="Rounded Rectangle 27"/>
            <cdr:cNvSpPr/>
          </cdr:nvSpPr>
          <cdr:spPr>
            <a:xfrm xmlns:a="http://schemas.openxmlformats.org/drawingml/2006/main">
              <a:off x="54639" y="29886"/>
              <a:ext cx="161193" cy="54876"/>
            </a:xfrm>
            <a:prstGeom xmlns:a="http://schemas.openxmlformats.org/drawingml/2006/main" prst="roundRect">
              <a:avLst>
                <a:gd name="adj" fmla="val 16667"/>
              </a:avLst>
            </a:prstGeom>
            <a:solidFill xmlns:a="http://schemas.openxmlformats.org/drawingml/2006/main">
              <a:sysClr val="window" lastClr="FFFFFF"/>
            </a:solidFill>
            <a:ln xmlns:a="http://schemas.openxmlformats.org/drawingml/2006/main" w="25400" cap="flat" cmpd="sng" algn="ctr">
              <a:solidFill>
                <a:srgbClr val="C0504D"/>
              </a:solidFill>
              <a:prstDash val="solid"/>
            </a:ln>
            <a:effectLst xmlns:a="http://schemas.openxmlformats.org/drawingml/2006/main"/>
          </cdr:spPr>
          <cdr:style>
            <a:lnRef xmlns:a="http://schemas.openxmlformats.org/drawingml/2006/main" idx="2">
              <a:schemeClr val="accent2"/>
            </a:lnRef>
            <a:fillRef xmlns:a="http://schemas.openxmlformats.org/drawingml/2006/main" idx="1">
              <a:schemeClr val="lt1"/>
            </a:fillRef>
            <a:effectRef xmlns:a="http://schemas.openxmlformats.org/drawingml/2006/main" idx="0">
              <a:schemeClr val="accent2"/>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endParaRPr lang="en-US"/>
            </a:p>
          </cdr:txBody>
        </cdr:sp>
        <cdr:sp macro="" textlink="">
          <cdr:nvSpPr>
            <cdr:cNvPr id="29" name="TextBox 3"/>
            <cdr:cNvSpPr txBox="1"/>
          </cdr:nvSpPr>
          <cdr:spPr>
            <a:xfrm xmlns:a="http://schemas.openxmlformats.org/drawingml/2006/main">
              <a:off x="12211" y="2563"/>
              <a:ext cx="219808" cy="9228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000" b="1">
                  <a:solidFill>
                    <a:srgbClr val="C0504D"/>
                  </a:solidFill>
                </a:rPr>
                <a:t>3</a:t>
              </a:r>
            </a:p>
          </cdr:txBody>
        </cdr:sp>
      </cdr:grpSp>
    </cdr:grpSp>
  </cdr:relSizeAnchor>
  <cdr:relSizeAnchor xmlns:cdr="http://schemas.openxmlformats.org/drawingml/2006/chartDrawing">
    <cdr:from>
      <cdr:x>0.08022</cdr:x>
      <cdr:y>0.17631</cdr:y>
    </cdr:from>
    <cdr:to>
      <cdr:x>0.35586</cdr:x>
      <cdr:y>0.28192</cdr:y>
    </cdr:to>
    <cdr:grpSp>
      <cdr:nvGrpSpPr>
        <cdr:cNvPr id="30" name="Group 29"/>
        <cdr:cNvGrpSpPr/>
      </cdr:nvGrpSpPr>
      <cdr:grpSpPr>
        <a:xfrm xmlns:a="http://schemas.openxmlformats.org/drawingml/2006/main">
          <a:off x="688173" y="1029005"/>
          <a:ext cx="2364596" cy="616375"/>
          <a:chOff x="-599124" y="-736966"/>
          <a:chExt cx="2365590" cy="580048"/>
        </a:xfrm>
      </cdr:grpSpPr>
      <cdr:sp macro="" textlink="">
        <cdr:nvSpPr>
          <cdr:cNvPr id="31" name="Rectangle 30"/>
          <cdr:cNvSpPr/>
        </cdr:nvSpPr>
        <cdr:spPr>
          <a:xfrm xmlns:a="http://schemas.openxmlformats.org/drawingml/2006/main">
            <a:off x="-538066" y="-736966"/>
            <a:ext cx="2246923" cy="580048"/>
          </a:xfrm>
          <a:prstGeom xmlns:a="http://schemas.openxmlformats.org/drawingml/2006/main" prst="rect">
            <a:avLst/>
          </a:prstGeom>
          <a:solidFill xmlns:a="http://schemas.openxmlformats.org/drawingml/2006/main">
            <a:sysClr val="window" lastClr="FFFFFF"/>
          </a:solidFill>
          <a:ln xmlns:a="http://schemas.openxmlformats.org/drawingml/2006/main" w="25400" cap="flat" cmpd="sng" algn="ctr">
            <a:solidFill>
              <a:srgbClr val="4BACC6"/>
            </a:solidFill>
            <a:prstDash val="solid"/>
          </a:ln>
          <a:effectLst xmlns:a="http://schemas.openxmlformats.org/drawingml/2006/main"/>
        </cdr:spPr>
        <cdr:style>
          <a:lnRef xmlns:a="http://schemas.openxmlformats.org/drawingml/2006/main" idx="2">
            <a:schemeClr val="accent5"/>
          </a:lnRef>
          <a:fillRef xmlns:a="http://schemas.openxmlformats.org/drawingml/2006/main" idx="1">
            <a:schemeClr val="lt1"/>
          </a:fillRef>
          <a:effectRef xmlns:a="http://schemas.openxmlformats.org/drawingml/2006/main" idx="0">
            <a:schemeClr val="accent5"/>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endParaRPr lang="en-US"/>
          </a:p>
        </cdr:txBody>
      </cdr:sp>
      <cdr:pic>
        <cdr:nvPicPr>
          <cdr:cNvPr id="32" name="chart"/>
          <cdr:cNvPicPr>
            <a:picLocks xmlns:a="http://schemas.openxmlformats.org/drawingml/2006/main" noChangeAspect="1"/>
          </cdr:cNvPicPr>
        </cdr:nvPicPr>
        <cdr:blipFill>
          <a:blip xmlns:a="http://schemas.openxmlformats.org/drawingml/2006/main" xmlns:r="http://schemas.openxmlformats.org/officeDocument/2006/relationships" r:embed="rId2"/>
          <a:stretch xmlns:a="http://schemas.openxmlformats.org/drawingml/2006/main">
            <a:fillRect/>
          </a:stretch>
        </cdr:blipFill>
        <cdr:spPr>
          <a:xfrm xmlns:a="http://schemas.openxmlformats.org/drawingml/2006/main">
            <a:off x="-599124" y="-718649"/>
            <a:ext cx="2365590" cy="482356"/>
          </a:xfrm>
          <a:prstGeom xmlns:a="http://schemas.openxmlformats.org/drawingml/2006/main" prst="rect">
            <a:avLst/>
          </a:prstGeom>
        </cdr:spPr>
      </cdr:pic>
    </cdr:grp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52" cy="46053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569" y="0"/>
            <a:ext cx="2971852" cy="460533"/>
          </a:xfrm>
          <a:prstGeom prst="rect">
            <a:avLst/>
          </a:prstGeom>
        </p:spPr>
        <p:txBody>
          <a:bodyPr vert="horz" lIns="91440" tIns="45720" rIns="91440" bIns="45720" rtlCol="0"/>
          <a:lstStyle>
            <a:lvl1pPr algn="r">
              <a:defRPr sz="1200"/>
            </a:lvl1pPr>
          </a:lstStyle>
          <a:p>
            <a:fld id="{8520D710-3720-40A7-A67D-471FEF906979}" type="datetimeFigureOut">
              <a:rPr lang="en-US" smtClean="0"/>
              <a:t>12/2/2013</a:t>
            </a:fld>
            <a:endParaRPr lang="en-US"/>
          </a:p>
        </p:txBody>
      </p:sp>
      <p:sp>
        <p:nvSpPr>
          <p:cNvPr id="4" name="Footer Placeholder 3"/>
          <p:cNvSpPr>
            <a:spLocks noGrp="1"/>
          </p:cNvSpPr>
          <p:nvPr>
            <p:ph type="ftr" sz="quarter" idx="2"/>
          </p:nvPr>
        </p:nvSpPr>
        <p:spPr>
          <a:xfrm>
            <a:off x="1" y="8753312"/>
            <a:ext cx="2971852" cy="46053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569" y="8753312"/>
            <a:ext cx="2971852" cy="460532"/>
          </a:xfrm>
          <a:prstGeom prst="rect">
            <a:avLst/>
          </a:prstGeom>
        </p:spPr>
        <p:txBody>
          <a:bodyPr vert="horz" lIns="91440" tIns="45720" rIns="91440" bIns="45720" rtlCol="0" anchor="b"/>
          <a:lstStyle>
            <a:lvl1pPr algn="r">
              <a:defRPr sz="1200"/>
            </a:lvl1pPr>
          </a:lstStyle>
          <a:p>
            <a:fld id="{B05587F0-0892-4E01-BEB0-7387B7622D89}" type="slidenum">
              <a:rPr lang="en-US" smtClean="0"/>
              <a:t>‹#›</a:t>
            </a:fld>
            <a:endParaRPr lang="en-US"/>
          </a:p>
        </p:txBody>
      </p:sp>
    </p:spTree>
    <p:extLst>
      <p:ext uri="{BB962C8B-B14F-4D97-AF65-F5344CB8AC3E}">
        <p14:creationId xmlns:p14="http://schemas.microsoft.com/office/powerpoint/2010/main" val="15271418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0772"/>
          </a:xfrm>
          <a:prstGeom prst="rect">
            <a:avLst/>
          </a:prstGeom>
        </p:spPr>
        <p:txBody>
          <a:bodyPr vert="horz" lIns="91851" tIns="45926" rIns="91851" bIns="45926" rtlCol="0"/>
          <a:lstStyle>
            <a:lvl1pPr algn="l">
              <a:defRPr sz="1200"/>
            </a:lvl1pPr>
          </a:lstStyle>
          <a:p>
            <a:endParaRPr lang="en-US"/>
          </a:p>
        </p:txBody>
      </p:sp>
      <p:sp>
        <p:nvSpPr>
          <p:cNvPr id="3" name="Date Placeholder 2"/>
          <p:cNvSpPr>
            <a:spLocks noGrp="1"/>
          </p:cNvSpPr>
          <p:nvPr>
            <p:ph type="dt" idx="1"/>
          </p:nvPr>
        </p:nvSpPr>
        <p:spPr>
          <a:xfrm>
            <a:off x="3884613" y="0"/>
            <a:ext cx="2971800" cy="460772"/>
          </a:xfrm>
          <a:prstGeom prst="rect">
            <a:avLst/>
          </a:prstGeom>
        </p:spPr>
        <p:txBody>
          <a:bodyPr vert="horz" lIns="91851" tIns="45926" rIns="91851" bIns="45926" rtlCol="0"/>
          <a:lstStyle>
            <a:lvl1pPr algn="r">
              <a:defRPr sz="1200"/>
            </a:lvl1pPr>
          </a:lstStyle>
          <a:p>
            <a:fld id="{092998CC-D1E7-4FFC-ABFA-5FE3818FD408}" type="datetimeFigureOut">
              <a:rPr lang="en-US" smtClean="0"/>
              <a:pPr/>
              <a:t>12/2/2013</a:t>
            </a:fld>
            <a:endParaRPr lang="en-US"/>
          </a:p>
        </p:txBody>
      </p:sp>
      <p:sp>
        <p:nvSpPr>
          <p:cNvPr id="4" name="Slide Image Placeholder 3"/>
          <p:cNvSpPr>
            <a:spLocks noGrp="1" noRot="1" noChangeAspect="1"/>
          </p:cNvSpPr>
          <p:nvPr>
            <p:ph type="sldImg" idx="2"/>
          </p:nvPr>
        </p:nvSpPr>
        <p:spPr>
          <a:xfrm>
            <a:off x="1127125" y="692150"/>
            <a:ext cx="4603750" cy="3454400"/>
          </a:xfrm>
          <a:prstGeom prst="rect">
            <a:avLst/>
          </a:prstGeom>
          <a:noFill/>
          <a:ln w="12700">
            <a:solidFill>
              <a:prstClr val="black"/>
            </a:solidFill>
          </a:ln>
        </p:spPr>
        <p:txBody>
          <a:bodyPr vert="horz" lIns="91851" tIns="45926" rIns="91851" bIns="45926" rtlCol="0" anchor="ctr"/>
          <a:lstStyle/>
          <a:p>
            <a:endParaRPr lang="en-US"/>
          </a:p>
        </p:txBody>
      </p:sp>
      <p:sp>
        <p:nvSpPr>
          <p:cNvPr id="5" name="Notes Placeholder 4"/>
          <p:cNvSpPr>
            <a:spLocks noGrp="1"/>
          </p:cNvSpPr>
          <p:nvPr>
            <p:ph type="body" sz="quarter" idx="3"/>
          </p:nvPr>
        </p:nvSpPr>
        <p:spPr>
          <a:xfrm>
            <a:off x="685800" y="4377334"/>
            <a:ext cx="5486400" cy="4146947"/>
          </a:xfrm>
          <a:prstGeom prst="rect">
            <a:avLst/>
          </a:prstGeom>
        </p:spPr>
        <p:txBody>
          <a:bodyPr vert="horz" lIns="91851" tIns="45926" rIns="91851" bIns="4592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53067"/>
            <a:ext cx="2971800" cy="460772"/>
          </a:xfrm>
          <a:prstGeom prst="rect">
            <a:avLst/>
          </a:prstGeom>
        </p:spPr>
        <p:txBody>
          <a:bodyPr vert="horz" lIns="91851" tIns="45926" rIns="91851" bIns="45926"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753067"/>
            <a:ext cx="2971800" cy="460772"/>
          </a:xfrm>
          <a:prstGeom prst="rect">
            <a:avLst/>
          </a:prstGeom>
        </p:spPr>
        <p:txBody>
          <a:bodyPr vert="horz" lIns="91851" tIns="45926" rIns="91851" bIns="45926" rtlCol="0" anchor="b"/>
          <a:lstStyle>
            <a:lvl1pPr algn="r">
              <a:defRPr sz="1200"/>
            </a:lvl1pPr>
          </a:lstStyle>
          <a:p>
            <a:fld id="{27BBC2A4-3A28-4E28-9638-AD9D00C53714}" type="slidenum">
              <a:rPr lang="en-US" smtClean="0"/>
              <a:pPr/>
              <a:t>‹#›</a:t>
            </a:fld>
            <a:endParaRPr lang="en-US"/>
          </a:p>
        </p:txBody>
      </p:sp>
    </p:spTree>
    <p:extLst>
      <p:ext uri="{BB962C8B-B14F-4D97-AF65-F5344CB8AC3E}">
        <p14:creationId xmlns:p14="http://schemas.microsoft.com/office/powerpoint/2010/main" val="30804890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en.wikipedia.org/wiki/Altitude"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en.wikipedia.org/wiki/Pressure_altitude" TargetMode="External"/><Relationship Id="rId5" Type="http://schemas.openxmlformats.org/officeDocument/2006/relationships/hyperlink" Target="http://en.wikipedia.org/wiki/Density_of_air" TargetMode="External"/><Relationship Id="rId4" Type="http://schemas.openxmlformats.org/officeDocument/2006/relationships/hyperlink" Target="http://en.wikipedia.org/wiki/International_Standard_Atmosphere"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124FD2-EE90-47BD-8C3E-9CAFC6E4BF68}" type="slidenum">
              <a:rPr lang="en-US">
                <a:solidFill>
                  <a:prstClr val="black"/>
                </a:solidFill>
              </a:rPr>
              <a:pPr/>
              <a:t>1</a:t>
            </a:fld>
            <a:endParaRPr lang="en-US">
              <a:solidFill>
                <a:prstClr val="black"/>
              </a:solidFill>
            </a:endParaRPr>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BBC2A4-3A28-4E28-9638-AD9D00C53714}" type="slidenum">
              <a:rPr lang="en-US" smtClean="0"/>
              <a:pPr/>
              <a:t>23</a:t>
            </a:fld>
            <a:endParaRPr lang="en-US"/>
          </a:p>
        </p:txBody>
      </p:sp>
    </p:spTree>
    <p:extLst>
      <p:ext uri="{BB962C8B-B14F-4D97-AF65-F5344CB8AC3E}">
        <p14:creationId xmlns:p14="http://schemas.microsoft.com/office/powerpoint/2010/main" val="33668492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Numerous reports around Augusta,</a:t>
            </a:r>
            <a:r>
              <a:rPr lang="en-US" baseline="0" dirty="0" smtClean="0"/>
              <a:t> GA at this time.</a:t>
            </a:r>
            <a:endParaRPr lang="en-US" dirty="0" smtClean="0"/>
          </a:p>
          <a:p>
            <a:r>
              <a:rPr lang="en-US" dirty="0" smtClean="0"/>
              <a:t>20131126_18_pireps.csv:2013-11-26T18:30:38Z,2013-11-26T18:18:00Z,,,,,,,F2TH,33.3699,-81.9645,1000,,,,,,,LLWS,,,,,,,,,,,,,,,,,,,,,,,,Urgent PIREP,AGS UUA /OV AGS/TM 1818/FL010/TP F2TH/RM LLWS +/-10KT SFC-010 DURD,</a:t>
            </a:r>
            <a:br>
              <a:rPr lang="en-US" dirty="0" smtClean="0"/>
            </a:br>
            <a:r>
              <a:rPr lang="en-US" dirty="0" smtClean="0"/>
              <a:t>20131126_19_pireps.csv:2013-11-26T19:43:30Z,2013-11-26T19:33:00Z,,,,,,,UNKN,33.3699,-81.9645,400,,,,,,,LLWS,,,,,,,,,,,,,,,,,,,,,,,,Urgent PIREP,AGS UUA /OV AGS/TM 1933/FL004/TP UNKN/RM LLWS -10 MULTIPLE ACFT,</a:t>
            </a:r>
            <a:br>
              <a:rPr lang="en-US" dirty="0" smtClean="0"/>
            </a:br>
            <a:r>
              <a:rPr lang="en-US" dirty="0" smtClean="0"/>
              <a:t>20131126_19_pireps.csv:2013-11-26T19:29:56Z,2013-11-26T19:10:00Z,,,,TRUE,,,K35A,42.4026,-96.3844,1200,,,,,,,LLWS,,,,,,,,,,,,,,,,,,,,,,,,Urgent PIREP,SUX UUA /OV SUX/TM 1910/FLUNKN/TP K35A/RM LLWS -10 KTS FA RWY31,</a:t>
            </a:r>
            <a:endParaRPr lang="en-US" dirty="0"/>
          </a:p>
        </p:txBody>
      </p:sp>
      <p:sp>
        <p:nvSpPr>
          <p:cNvPr id="4" name="Slide Number Placeholder 3"/>
          <p:cNvSpPr>
            <a:spLocks noGrp="1"/>
          </p:cNvSpPr>
          <p:nvPr>
            <p:ph type="sldNum" sz="quarter" idx="10"/>
          </p:nvPr>
        </p:nvSpPr>
        <p:spPr/>
        <p:txBody>
          <a:bodyPr/>
          <a:lstStyle/>
          <a:p>
            <a:fld id="{27BBC2A4-3A28-4E28-9638-AD9D00C53714}" type="slidenum">
              <a:rPr lang="en-US" smtClean="0"/>
              <a:pPr/>
              <a:t>28</a:t>
            </a:fld>
            <a:endParaRPr lang="en-US"/>
          </a:p>
        </p:txBody>
      </p:sp>
    </p:spTree>
    <p:extLst>
      <p:ext uri="{BB962C8B-B14F-4D97-AF65-F5344CB8AC3E}">
        <p14:creationId xmlns:p14="http://schemas.microsoft.com/office/powerpoint/2010/main" val="460237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BBC2A4-3A28-4E28-9638-AD9D00C53714}" type="slidenum">
              <a:rPr lang="en-US" smtClean="0"/>
              <a:pPr/>
              <a:t>30</a:t>
            </a:fld>
            <a:endParaRPr lang="en-US"/>
          </a:p>
        </p:txBody>
      </p:sp>
    </p:spTree>
    <p:extLst>
      <p:ext uri="{BB962C8B-B14F-4D97-AF65-F5344CB8AC3E}">
        <p14:creationId xmlns:p14="http://schemas.microsoft.com/office/powerpoint/2010/main" val="7373095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Met Office </a:t>
            </a:r>
            <a:r>
              <a:rPr lang="en-US" i="1" dirty="0" smtClean="0"/>
              <a:t>Global</a:t>
            </a:r>
            <a:r>
              <a:rPr lang="en-US" dirty="0" smtClean="0"/>
              <a:t> and Regional </a:t>
            </a:r>
            <a:r>
              <a:rPr lang="en-US" i="1" dirty="0" smtClean="0"/>
              <a:t>Ensemble</a:t>
            </a:r>
            <a:r>
              <a:rPr lang="en-US" dirty="0" smtClean="0"/>
              <a:t> Prediction </a:t>
            </a:r>
            <a:r>
              <a:rPr lang="en-US" i="1" dirty="0" smtClean="0"/>
              <a:t>System.</a:t>
            </a:r>
          </a:p>
          <a:p>
            <a:r>
              <a:rPr lang="en-US" i="0" dirty="0" smtClean="0"/>
              <a:t>Canadian</a:t>
            </a:r>
            <a:r>
              <a:rPr lang="en-US" i="0" baseline="0" dirty="0" smtClean="0"/>
              <a:t> GEM and Canadian ensemble???? What is available for download.</a:t>
            </a:r>
            <a:endParaRPr lang="en-US" i="0" dirty="0"/>
          </a:p>
        </p:txBody>
      </p:sp>
      <p:sp>
        <p:nvSpPr>
          <p:cNvPr id="4" name="Slide Number Placeholder 3"/>
          <p:cNvSpPr>
            <a:spLocks noGrp="1"/>
          </p:cNvSpPr>
          <p:nvPr>
            <p:ph type="sldNum" sz="quarter" idx="10"/>
          </p:nvPr>
        </p:nvSpPr>
        <p:spPr/>
        <p:txBody>
          <a:bodyPr/>
          <a:lstStyle/>
          <a:p>
            <a:fld id="{27BBC2A4-3A28-4E28-9638-AD9D00C53714}" type="slidenum">
              <a:rPr lang="en-US" smtClean="0"/>
              <a:pPr/>
              <a:t>34</a:t>
            </a:fld>
            <a:endParaRPr lang="en-US"/>
          </a:p>
        </p:txBody>
      </p:sp>
    </p:spTree>
    <p:extLst>
      <p:ext uri="{BB962C8B-B14F-4D97-AF65-F5344CB8AC3E}">
        <p14:creationId xmlns:p14="http://schemas.microsoft.com/office/powerpoint/2010/main" val="21098990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Met Office </a:t>
            </a:r>
            <a:r>
              <a:rPr lang="en-US" i="1" dirty="0" smtClean="0"/>
              <a:t>Global</a:t>
            </a:r>
            <a:r>
              <a:rPr lang="en-US" dirty="0" smtClean="0"/>
              <a:t> and Regional </a:t>
            </a:r>
            <a:r>
              <a:rPr lang="en-US" i="1" dirty="0" smtClean="0"/>
              <a:t>Ensemble</a:t>
            </a:r>
            <a:r>
              <a:rPr lang="en-US" dirty="0" smtClean="0"/>
              <a:t> Prediction </a:t>
            </a:r>
            <a:r>
              <a:rPr lang="en-US" i="1" dirty="0" smtClean="0"/>
              <a:t>System.</a:t>
            </a:r>
          </a:p>
          <a:p>
            <a:r>
              <a:rPr lang="en-US" i="0" dirty="0" smtClean="0"/>
              <a:t>Canadian</a:t>
            </a:r>
            <a:r>
              <a:rPr lang="en-US" i="0" baseline="0" dirty="0" smtClean="0"/>
              <a:t> GEM and Canadian ensemble???? What is available for download.</a:t>
            </a:r>
            <a:endParaRPr lang="en-US" i="0" dirty="0"/>
          </a:p>
        </p:txBody>
      </p:sp>
      <p:sp>
        <p:nvSpPr>
          <p:cNvPr id="4" name="Slide Number Placeholder 3"/>
          <p:cNvSpPr>
            <a:spLocks noGrp="1"/>
          </p:cNvSpPr>
          <p:nvPr>
            <p:ph type="sldNum" sz="quarter" idx="10"/>
          </p:nvPr>
        </p:nvSpPr>
        <p:spPr/>
        <p:txBody>
          <a:bodyPr/>
          <a:lstStyle/>
          <a:p>
            <a:fld id="{27BBC2A4-3A28-4E28-9638-AD9D00C53714}" type="slidenum">
              <a:rPr lang="en-US" smtClean="0"/>
              <a:pPr/>
              <a:t>35</a:t>
            </a:fld>
            <a:endParaRPr lang="en-US"/>
          </a:p>
        </p:txBody>
      </p:sp>
    </p:spTree>
    <p:extLst>
      <p:ext uri="{BB962C8B-B14F-4D97-AF65-F5344CB8AC3E}">
        <p14:creationId xmlns:p14="http://schemas.microsoft.com/office/powerpoint/2010/main" val="2109899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95AD6406-18A7-46C8-8259-57390D44C96D}" type="slidenum">
              <a:rPr lang="en-US" smtClean="0">
                <a:latin typeface="Arial" pitchFamily="34" charset="0"/>
                <a:cs typeface="Arial" pitchFamily="34" charset="0"/>
              </a:rPr>
              <a:pPr/>
              <a:t>4</a:t>
            </a:fld>
            <a:endParaRPr lang="en-US" smtClean="0">
              <a:latin typeface="Arial" pitchFamily="34" charset="0"/>
              <a:cs typeface="Arial" pitchFamily="34"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en-US" dirty="0"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664BE016-E698-41AE-BDB3-2A10AA251BD4}" type="slidenum">
              <a:rPr lang="en-US" smtClean="0">
                <a:latin typeface="Arial" pitchFamily="34" charset="0"/>
                <a:cs typeface="Arial" pitchFamily="34" charset="0"/>
              </a:rPr>
              <a:pPr/>
              <a:t>5</a:t>
            </a:fld>
            <a:endParaRPr lang="en-US" smtClean="0">
              <a:latin typeface="Arial" pitchFamily="34" charset="0"/>
              <a:cs typeface="Arial" pitchFamily="34"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r>
              <a:rPr lang="en-US" dirty="0" smtClean="0">
                <a:latin typeface="Arial" pitchFamily="34" charset="0"/>
              </a:rPr>
              <a:t>40 domestic and international forecasters.  Weather support branch</a:t>
            </a:r>
            <a:r>
              <a:rPr lang="en-US" baseline="0" dirty="0" smtClean="0">
                <a:latin typeface="Arial" pitchFamily="34" charset="0"/>
              </a:rPr>
              <a:t> of 18.</a:t>
            </a:r>
            <a:endParaRPr lang="en-US" dirty="0"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LIFR =</a:t>
            </a:r>
            <a:r>
              <a:rPr lang="en-US" baseline="0" dirty="0" smtClean="0"/>
              <a:t> 500 </a:t>
            </a:r>
            <a:r>
              <a:rPr lang="en-US" baseline="0" dirty="0" err="1" smtClean="0"/>
              <a:t>ft</a:t>
            </a:r>
            <a:r>
              <a:rPr lang="en-US" baseline="0" dirty="0" smtClean="0"/>
              <a:t> or 1 mile</a:t>
            </a:r>
          </a:p>
          <a:p>
            <a:r>
              <a:rPr lang="en-US" baseline="0" dirty="0" smtClean="0"/>
              <a:t>IFR = 1000 </a:t>
            </a:r>
            <a:r>
              <a:rPr lang="en-US" baseline="0" dirty="0" err="1" smtClean="0"/>
              <a:t>ft</a:t>
            </a:r>
            <a:r>
              <a:rPr lang="en-US" baseline="0" dirty="0" smtClean="0"/>
              <a:t> or 3 miles</a:t>
            </a:r>
          </a:p>
          <a:p>
            <a:r>
              <a:rPr lang="en-US" baseline="0" dirty="0" smtClean="0"/>
              <a:t>MVFR = 3000 </a:t>
            </a:r>
            <a:r>
              <a:rPr lang="en-US" baseline="0" dirty="0" err="1" smtClean="0"/>
              <a:t>ft</a:t>
            </a:r>
            <a:r>
              <a:rPr lang="en-US" baseline="0" dirty="0" smtClean="0"/>
              <a:t> or &lt;=5 miles</a:t>
            </a:r>
          </a:p>
          <a:p>
            <a:r>
              <a:rPr lang="en-US" baseline="0" dirty="0" smtClean="0"/>
              <a:t>VFR = &gt; 3000 </a:t>
            </a:r>
            <a:r>
              <a:rPr lang="en-US" baseline="0" dirty="0" err="1" smtClean="0"/>
              <a:t>ft</a:t>
            </a:r>
            <a:r>
              <a:rPr lang="en-US" baseline="0" dirty="0" smtClean="0"/>
              <a:t> AGL or &gt; 5 miles</a:t>
            </a:r>
            <a:endParaRPr lang="en-US" dirty="0" smtClean="0"/>
          </a:p>
          <a:p>
            <a:r>
              <a:rPr lang="en-US" dirty="0" smtClean="0"/>
              <a:t>AIRMET – Airmen’s Meteorological Information, advises of weather that may be hazardous other than convective activity, to single engine or light aircraft and VFR pilots. Issued for 6-hour periods and cover </a:t>
            </a:r>
            <a:r>
              <a:rPr lang="en-US" u="sng" dirty="0" smtClean="0"/>
              <a:t>&gt;</a:t>
            </a:r>
            <a:r>
              <a:rPr lang="en-US" dirty="0" smtClean="0"/>
              <a:t> 3000 mi</a:t>
            </a:r>
            <a:r>
              <a:rPr lang="en-US" baseline="30000" dirty="0" smtClean="0"/>
              <a:t>2</a:t>
            </a:r>
            <a:r>
              <a:rPr lang="en-US" dirty="0" smtClean="0"/>
              <a:t>.</a:t>
            </a:r>
          </a:p>
          <a:p>
            <a:r>
              <a:rPr lang="en-US" sz="1400" dirty="0"/>
              <a:t>AIRMET Sierra (IFR): </a:t>
            </a:r>
          </a:p>
          <a:p>
            <a:pPr lvl="1"/>
            <a:r>
              <a:rPr lang="en-US" dirty="0"/>
              <a:t>Ceilings less than 1000 feet and/or visibility less than 3 miles affecting over 50% of the area at one time.</a:t>
            </a:r>
          </a:p>
          <a:p>
            <a:pPr lvl="1"/>
            <a:r>
              <a:rPr lang="en-US" dirty="0"/>
              <a:t>Extensive mountain obscuration</a:t>
            </a:r>
          </a:p>
          <a:p>
            <a:r>
              <a:rPr lang="en-US" sz="1400" dirty="0"/>
              <a:t/>
            </a:r>
            <a:br>
              <a:rPr lang="en-US" sz="1400" dirty="0"/>
            </a:br>
            <a:r>
              <a:rPr lang="en-US" sz="1400" dirty="0"/>
              <a:t>AIRMET Tango (Turbulence): </a:t>
            </a:r>
          </a:p>
          <a:p>
            <a:pPr lvl="1"/>
            <a:r>
              <a:rPr lang="en-US" dirty="0"/>
              <a:t>Moderate turbulence</a:t>
            </a:r>
          </a:p>
          <a:p>
            <a:pPr lvl="1"/>
            <a:r>
              <a:rPr lang="en-US" dirty="0"/>
              <a:t>Sustained surface winds of 30 knots or more at the surface</a:t>
            </a:r>
          </a:p>
          <a:p>
            <a:r>
              <a:rPr lang="en-US" sz="1400" dirty="0"/>
              <a:t/>
            </a:r>
            <a:br>
              <a:rPr lang="en-US" sz="1400" dirty="0"/>
            </a:br>
            <a:r>
              <a:rPr lang="en-US" sz="1400" dirty="0"/>
              <a:t>AIRMET Zulu (Icing): </a:t>
            </a:r>
          </a:p>
          <a:p>
            <a:pPr lvl="1"/>
            <a:r>
              <a:rPr lang="en-US" dirty="0"/>
              <a:t>Moderate icing</a:t>
            </a:r>
          </a:p>
          <a:p>
            <a:pPr lvl="1"/>
            <a:r>
              <a:rPr lang="en-US" dirty="0"/>
              <a:t>Freezing levels</a:t>
            </a:r>
          </a:p>
          <a:p>
            <a:endParaRPr lang="en-US" sz="1400" dirty="0"/>
          </a:p>
          <a:p>
            <a:endParaRPr lang="en-US" dirty="0"/>
          </a:p>
        </p:txBody>
      </p:sp>
      <p:sp>
        <p:nvSpPr>
          <p:cNvPr id="4" name="Slide Number Placeholder 3"/>
          <p:cNvSpPr>
            <a:spLocks noGrp="1"/>
          </p:cNvSpPr>
          <p:nvPr>
            <p:ph type="sldNum" sz="quarter" idx="10"/>
          </p:nvPr>
        </p:nvSpPr>
        <p:spPr/>
        <p:txBody>
          <a:bodyPr/>
          <a:lstStyle/>
          <a:p>
            <a:fld id="{27BBC2A4-3A28-4E28-9638-AD9D00C53714}" type="slidenum">
              <a:rPr lang="en-US" smtClean="0"/>
              <a:pPr/>
              <a:t>6</a:t>
            </a:fld>
            <a:endParaRPr lang="en-US"/>
          </a:p>
        </p:txBody>
      </p:sp>
    </p:spTree>
    <p:extLst>
      <p:ext uri="{BB962C8B-B14F-4D97-AF65-F5344CB8AC3E}">
        <p14:creationId xmlns:p14="http://schemas.microsoft.com/office/powerpoint/2010/main" val="3207597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SIGMET – Significant Meteorological Information, concerning the safety of all aircraft. Issued for 6-hour periods and cover </a:t>
            </a:r>
            <a:r>
              <a:rPr lang="en-US" u="sng" dirty="0" smtClean="0"/>
              <a:t>&gt;</a:t>
            </a:r>
            <a:r>
              <a:rPr lang="en-US" dirty="0" smtClean="0"/>
              <a:t> 3000 mi</a:t>
            </a:r>
            <a:r>
              <a:rPr lang="en-US" baseline="30000" dirty="0" smtClean="0"/>
              <a:t>2</a:t>
            </a:r>
            <a:r>
              <a:rPr lang="en-US" dirty="0" smtClean="0"/>
              <a:t>.  May be convective or non-convective.  </a:t>
            </a:r>
          </a:p>
          <a:p>
            <a:r>
              <a:rPr lang="en-US" dirty="0"/>
              <a:t>Severe or great turbulence or icing</a:t>
            </a:r>
          </a:p>
          <a:p>
            <a:r>
              <a:rPr lang="en-US" dirty="0"/>
              <a:t>Instrument meteorological conditions due to dust, sand, or volcanic ash</a:t>
            </a:r>
            <a:endParaRPr lang="en-US" sz="1100" dirty="0"/>
          </a:p>
          <a:p>
            <a:r>
              <a:rPr lang="en-US" dirty="0"/>
              <a:t>Convective: thunderstorms, a line of storms </a:t>
            </a:r>
            <a:r>
              <a:rPr lang="en-US" u="sng" dirty="0"/>
              <a:t>&gt;</a:t>
            </a:r>
            <a:r>
              <a:rPr lang="en-US" dirty="0"/>
              <a:t> 60 nm long, severe thunderstorms lasting </a:t>
            </a:r>
            <a:r>
              <a:rPr lang="en-US" u="sng" dirty="0"/>
              <a:t>&gt;</a:t>
            </a:r>
            <a:r>
              <a:rPr lang="en-US" dirty="0"/>
              <a:t> 30 minutes</a:t>
            </a:r>
            <a:endParaRPr lang="en-US" sz="1100" dirty="0"/>
          </a:p>
          <a:p>
            <a:endParaRPr lang="en-US" dirty="0"/>
          </a:p>
        </p:txBody>
      </p:sp>
      <p:sp>
        <p:nvSpPr>
          <p:cNvPr id="4" name="Slide Number Placeholder 3"/>
          <p:cNvSpPr>
            <a:spLocks noGrp="1"/>
          </p:cNvSpPr>
          <p:nvPr>
            <p:ph type="sldNum" sz="quarter" idx="10"/>
          </p:nvPr>
        </p:nvSpPr>
        <p:spPr/>
        <p:txBody>
          <a:bodyPr/>
          <a:lstStyle/>
          <a:p>
            <a:fld id="{27BBC2A4-3A28-4E28-9638-AD9D00C53714}" type="slidenum">
              <a:rPr lang="en-US" smtClean="0"/>
              <a:pPr/>
              <a:t>7</a:t>
            </a:fld>
            <a:endParaRPr lang="en-US"/>
          </a:p>
        </p:txBody>
      </p:sp>
    </p:spTree>
    <p:extLst>
      <p:ext uri="{BB962C8B-B14F-4D97-AF65-F5344CB8AC3E}">
        <p14:creationId xmlns:p14="http://schemas.microsoft.com/office/powerpoint/2010/main" val="3207597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Meteosat</a:t>
            </a:r>
            <a:r>
              <a:rPr lang="en-US" dirty="0" smtClean="0"/>
              <a:t> are European</a:t>
            </a:r>
            <a:r>
              <a:rPr lang="en-US" baseline="0" dirty="0" smtClean="0"/>
              <a:t> satellites operated by EUMETSAT (European Organization for the Exploitation of Meteorological Satellites).</a:t>
            </a:r>
          </a:p>
          <a:p>
            <a:r>
              <a:rPr lang="en-US" dirty="0" smtClean="0"/>
              <a:t>Multifunctional Transport Satellites (MTSAT) are a series of weather and aviation control satellites. They are geostationary satellites owned and operated by the Japanese Ministry of Land, Infrastructure and Transport and the Japan Meteorological Agency (JMA), and provide coverage for the hemisphere </a:t>
            </a:r>
            <a:r>
              <a:rPr lang="en-US" dirty="0" err="1" smtClean="0"/>
              <a:t>centred</a:t>
            </a:r>
            <a:r>
              <a:rPr lang="en-US" dirty="0" smtClean="0"/>
              <a:t> on 140° East; this includes Japan and Australia who are the principal users of the satellite imagery that MTSAT provides. </a:t>
            </a:r>
            <a:endParaRPr lang="en-US" dirty="0"/>
          </a:p>
        </p:txBody>
      </p:sp>
      <p:sp>
        <p:nvSpPr>
          <p:cNvPr id="4" name="Slide Number Placeholder 3"/>
          <p:cNvSpPr>
            <a:spLocks noGrp="1"/>
          </p:cNvSpPr>
          <p:nvPr>
            <p:ph type="sldNum" sz="quarter" idx="10"/>
          </p:nvPr>
        </p:nvSpPr>
        <p:spPr/>
        <p:txBody>
          <a:bodyPr/>
          <a:lstStyle/>
          <a:p>
            <a:fld id="{27BBC2A4-3A28-4E28-9638-AD9D00C53714}" type="slidenum">
              <a:rPr lang="en-US" smtClean="0"/>
              <a:pPr/>
              <a:t>9</a:t>
            </a:fld>
            <a:endParaRPr lang="en-US"/>
          </a:p>
        </p:txBody>
      </p:sp>
    </p:spTree>
    <p:extLst>
      <p:ext uri="{BB962C8B-B14F-4D97-AF65-F5344CB8AC3E}">
        <p14:creationId xmlns:p14="http://schemas.microsoft.com/office/powerpoint/2010/main" val="2289985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WAFS science meeting output was requirements for</a:t>
            </a:r>
            <a:r>
              <a:rPr lang="en-US" baseline="0" dirty="0" smtClean="0"/>
              <a:t> the WAFS roadmap.  Clear user requirements vetted through IATA (Intl Air Transport </a:t>
            </a:r>
            <a:r>
              <a:rPr lang="en-US" baseline="0" dirty="0" err="1" smtClean="0"/>
              <a:t>Assoc</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27BBC2A4-3A28-4E28-9638-AD9D00C53714}" type="slidenum">
              <a:rPr lang="en-US" smtClean="0"/>
              <a:pPr/>
              <a:t>13</a:t>
            </a:fld>
            <a:endParaRPr lang="en-US"/>
          </a:p>
        </p:txBody>
      </p:sp>
    </p:spTree>
    <p:extLst>
      <p:ext uri="{BB962C8B-B14F-4D97-AF65-F5344CB8AC3E}">
        <p14:creationId xmlns:p14="http://schemas.microsoft.com/office/powerpoint/2010/main" val="117231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BBC2A4-3A28-4E28-9638-AD9D00C53714}" type="slidenum">
              <a:rPr lang="en-US" smtClean="0"/>
              <a:pPr/>
              <a:t>15</a:t>
            </a:fld>
            <a:endParaRPr lang="en-US"/>
          </a:p>
        </p:txBody>
      </p:sp>
    </p:spTree>
    <p:extLst>
      <p:ext uri="{BB962C8B-B14F-4D97-AF65-F5344CB8AC3E}">
        <p14:creationId xmlns:p14="http://schemas.microsoft.com/office/powerpoint/2010/main" val="3769380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Taking a closer look at those ~700 weather-related</a:t>
            </a:r>
            <a:r>
              <a:rPr lang="en-US" baseline="0" dirty="0" smtClean="0"/>
              <a:t> accidents where weather a cause, adverse winds the primary cause.  Then C&amp;V…note that C&amp;V have very high fatality rate (&gt;50%) as these tend to occur at higher speed / surprise and results therefore do not end well.</a:t>
            </a:r>
          </a:p>
          <a:p>
            <a:endParaRPr lang="en-US" baseline="0" dirty="0" smtClean="0"/>
          </a:p>
          <a:p>
            <a:r>
              <a:rPr lang="en-US" b="1" dirty="0"/>
              <a:t>Density altitude</a:t>
            </a:r>
            <a:r>
              <a:rPr lang="en-US" dirty="0"/>
              <a:t> is the </a:t>
            </a:r>
            <a:r>
              <a:rPr lang="en-US" dirty="0">
                <a:hlinkClick r:id="rId3" tooltip="Altitude"/>
              </a:rPr>
              <a:t>altitude</a:t>
            </a:r>
            <a:r>
              <a:rPr lang="en-US" dirty="0"/>
              <a:t> in the </a:t>
            </a:r>
            <a:r>
              <a:rPr lang="en-US" dirty="0">
                <a:hlinkClick r:id="rId4" tooltip="International Standard Atmosphere"/>
              </a:rPr>
              <a:t>International Standard Atmosphere</a:t>
            </a:r>
            <a:r>
              <a:rPr lang="en-US" dirty="0"/>
              <a:t> at which the </a:t>
            </a:r>
            <a:r>
              <a:rPr lang="en-US" dirty="0">
                <a:hlinkClick r:id="rId5" tooltip="Density of air"/>
              </a:rPr>
              <a:t>air density</a:t>
            </a:r>
            <a:r>
              <a:rPr lang="en-US" dirty="0"/>
              <a:t> would be equal to the actual air density at the place of observation, or, in other words, the height when measured in terms of the density of the air rather than the distance from the ground. "Density Altitude" is the </a:t>
            </a:r>
            <a:r>
              <a:rPr lang="en-US" dirty="0">
                <a:hlinkClick r:id="rId6" tooltip="Pressure altitude"/>
              </a:rPr>
              <a:t>pressure altitude</a:t>
            </a:r>
            <a:r>
              <a:rPr lang="en-US" dirty="0"/>
              <a:t> adjusted for non-standard temperature.</a:t>
            </a:r>
            <a:endParaRPr lang="en-US" dirty="0"/>
          </a:p>
        </p:txBody>
      </p:sp>
      <p:sp>
        <p:nvSpPr>
          <p:cNvPr id="4" name="Slide Number Placeholder 3"/>
          <p:cNvSpPr>
            <a:spLocks noGrp="1"/>
          </p:cNvSpPr>
          <p:nvPr>
            <p:ph type="sldNum" sz="quarter" idx="10"/>
          </p:nvPr>
        </p:nvSpPr>
        <p:spPr/>
        <p:txBody>
          <a:bodyPr/>
          <a:lstStyle/>
          <a:p>
            <a:fld id="{27BBC2A4-3A28-4E28-9638-AD9D00C53714}" type="slidenum">
              <a:rPr lang="en-US" smtClean="0"/>
              <a:pPr/>
              <a:t>20</a:t>
            </a:fld>
            <a:endParaRPr lang="en-US"/>
          </a:p>
        </p:txBody>
      </p:sp>
    </p:spTree>
    <p:extLst>
      <p:ext uri="{BB962C8B-B14F-4D97-AF65-F5344CB8AC3E}">
        <p14:creationId xmlns:p14="http://schemas.microsoft.com/office/powerpoint/2010/main" val="3745933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755794C-BBC7-4242-AAFB-719074834D8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6C6811D-C823-4877-BC03-FE56D63548D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4D2839-663D-46BA-811B-0630483D30CA}"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555038" y="6589713"/>
            <a:ext cx="609600" cy="384175"/>
          </a:xfrm>
        </p:spPr>
        <p:txBody>
          <a:bodyPr/>
          <a:lstStyle>
            <a:lvl1pPr>
              <a:defRPr/>
            </a:lvl1pPr>
          </a:lstStyle>
          <a:p>
            <a:fld id="{91AD7934-167A-436E-AC3A-7FFAC4B4A07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555038" y="6589713"/>
            <a:ext cx="609600" cy="384175"/>
          </a:xfrm>
        </p:spPr>
        <p:txBody>
          <a:bodyPr/>
          <a:lstStyle>
            <a:lvl1pPr>
              <a:defRPr/>
            </a:lvl1pPr>
          </a:lstStyle>
          <a:p>
            <a:fld id="{1887E31E-06DA-49AD-B263-5B0A399E160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555038" y="6589713"/>
            <a:ext cx="609600" cy="384175"/>
          </a:xfrm>
        </p:spPr>
        <p:txBody>
          <a:bodyPr/>
          <a:lstStyle>
            <a:lvl1pPr>
              <a:defRPr/>
            </a:lvl1pPr>
          </a:lstStyle>
          <a:p>
            <a:fld id="{F61A0E39-6A54-4F0A-BA88-83A9F7434D5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40725C8-5E2B-41E9-988B-E9EBF5DF8C0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E056BC7-BC6A-4295-8545-5535A984856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4B777AB-6E9D-4C20-948E-448CA275F4F3}"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614325D-6CD2-4409-8C55-274C46E48818}"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9B942E5-4FCC-4868-8B09-61F8363FA3A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9323022-35BD-452F-BE98-4B421B27640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E5F2765-29AC-4CF2-98F4-57E288F8F86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0A0386-A449-41A7-AA0B-24F58FE41D3A}" type="slidenum">
              <a:rPr lang="en-US">
                <a:solidFill>
                  <a:srgbClr val="000000"/>
                </a:solidFill>
              </a:rPr>
              <a:pPr/>
              <a:t>‹#›</a:t>
            </a:fld>
            <a:endParaRPr lang="en-US">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555038" y="6589713"/>
            <a:ext cx="609600" cy="384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D75AAF74-F028-499D-8AF6-9F01193F0A55}" type="slidenum">
              <a:rPr lang="en-US">
                <a:solidFill>
                  <a:srgbClr val="000000"/>
                </a:solidFill>
              </a:rPr>
              <a:pPr fontAlgn="base">
                <a:spcBef>
                  <a:spcPct val="0"/>
                </a:spcBef>
                <a:spcAft>
                  <a:spcPct val="0"/>
                </a:spcAft>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3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457200" y="1219200"/>
            <a:ext cx="8305800" cy="2362200"/>
          </a:xfrm>
          <a:noFill/>
          <a:ln/>
        </p:spPr>
        <p:txBody>
          <a:bodyPr/>
          <a:lstStyle/>
          <a:p>
            <a:r>
              <a:rPr lang="en-US" b="1" dirty="0" smtClean="0">
                <a:solidFill>
                  <a:schemeClr val="accent2"/>
                </a:solidFill>
                <a:effectLst>
                  <a:outerShdw blurRad="38100" dist="38100" dir="2700000" algn="tl">
                    <a:srgbClr val="000000"/>
                  </a:outerShdw>
                </a:effectLst>
              </a:rPr>
              <a:t>NCEP Production Review:</a:t>
            </a:r>
            <a:br>
              <a:rPr lang="en-US" b="1" dirty="0" smtClean="0">
                <a:solidFill>
                  <a:schemeClr val="accent2"/>
                </a:solidFill>
                <a:effectLst>
                  <a:outerShdw blurRad="38100" dist="38100" dir="2700000" algn="tl">
                    <a:srgbClr val="000000"/>
                  </a:outerShdw>
                </a:effectLst>
              </a:rPr>
            </a:br>
            <a:r>
              <a:rPr lang="en-US" b="1" dirty="0" smtClean="0">
                <a:solidFill>
                  <a:schemeClr val="accent2"/>
                </a:solidFill>
                <a:effectLst>
                  <a:outerShdw blurRad="38100" dist="38100" dir="2700000" algn="tl">
                    <a:srgbClr val="000000"/>
                  </a:outerShdw>
                </a:effectLst>
              </a:rPr>
              <a:t>Aviation Weather Center</a:t>
            </a:r>
            <a:r>
              <a:rPr lang="en-US" sz="4000" b="1" i="1" dirty="0">
                <a:solidFill>
                  <a:srgbClr val="FF0000"/>
                </a:solidFill>
                <a:effectLst>
                  <a:outerShdw blurRad="38100" dist="38100" dir="2700000" algn="tl">
                    <a:srgbClr val="000000"/>
                  </a:outerShdw>
                </a:effectLst>
              </a:rPr>
              <a:t/>
            </a:r>
            <a:br>
              <a:rPr lang="en-US" sz="4000" b="1" i="1" dirty="0">
                <a:solidFill>
                  <a:srgbClr val="FF0000"/>
                </a:solidFill>
                <a:effectLst>
                  <a:outerShdw blurRad="38100" dist="38100" dir="2700000" algn="tl">
                    <a:srgbClr val="000000"/>
                  </a:outerShdw>
                </a:effectLst>
              </a:rPr>
            </a:br>
            <a:endParaRPr lang="en-US" sz="4000" b="1" i="1" dirty="0">
              <a:solidFill>
                <a:srgbClr val="FF0000"/>
              </a:solidFill>
              <a:effectLst>
                <a:outerShdw blurRad="38100" dist="38100" dir="2700000" algn="tl">
                  <a:srgbClr val="000000"/>
                </a:outerShdw>
              </a:effectLst>
            </a:endParaRPr>
          </a:p>
        </p:txBody>
      </p:sp>
      <p:sp>
        <p:nvSpPr>
          <p:cNvPr id="4099" name="Rectangle 3"/>
          <p:cNvSpPr>
            <a:spLocks noGrp="1" noChangeArrowheads="1"/>
          </p:cNvSpPr>
          <p:nvPr>
            <p:ph type="subTitle" idx="1"/>
          </p:nvPr>
        </p:nvSpPr>
        <p:spPr>
          <a:xfrm>
            <a:off x="990600" y="2590800"/>
            <a:ext cx="7162800" cy="1752600"/>
          </a:xfrm>
          <a:noFill/>
          <a:ln/>
        </p:spPr>
        <p:txBody>
          <a:bodyPr/>
          <a:lstStyle/>
          <a:p>
            <a:pPr>
              <a:lnSpc>
                <a:spcPct val="80000"/>
              </a:lnSpc>
            </a:pPr>
            <a:endParaRPr lang="en-US" b="1" dirty="0"/>
          </a:p>
          <a:p>
            <a:pPr>
              <a:lnSpc>
                <a:spcPct val="80000"/>
              </a:lnSpc>
            </a:pPr>
            <a:r>
              <a:rPr lang="en-US" dirty="0"/>
              <a:t>David </a:t>
            </a:r>
            <a:r>
              <a:rPr lang="en-US" dirty="0" smtClean="0"/>
              <a:t>R. Bright</a:t>
            </a:r>
            <a:endParaRPr lang="en-US" dirty="0" smtClean="0"/>
          </a:p>
          <a:p>
            <a:pPr>
              <a:lnSpc>
                <a:spcPct val="80000"/>
              </a:lnSpc>
            </a:pPr>
            <a:r>
              <a:rPr lang="en-US" dirty="0" smtClean="0"/>
              <a:t>Aviation Weather Center</a:t>
            </a:r>
            <a:endParaRPr lang="en-US" dirty="0"/>
          </a:p>
          <a:p>
            <a:pPr>
              <a:lnSpc>
                <a:spcPct val="80000"/>
              </a:lnSpc>
            </a:pPr>
            <a:r>
              <a:rPr lang="en-US" sz="2400" dirty="0" smtClean="0"/>
              <a:t>NOAA/NWS/NCEP/AWC</a:t>
            </a:r>
            <a:endParaRPr lang="en-US" sz="2400" dirty="0"/>
          </a:p>
          <a:p>
            <a:pPr>
              <a:lnSpc>
                <a:spcPct val="80000"/>
              </a:lnSpc>
            </a:pPr>
            <a:r>
              <a:rPr lang="en-US" sz="2400" dirty="0" smtClean="0"/>
              <a:t>Kansas City, MO</a:t>
            </a:r>
            <a:endParaRPr lang="en-US" sz="2400" dirty="0"/>
          </a:p>
          <a:p>
            <a:pPr>
              <a:lnSpc>
                <a:spcPct val="80000"/>
              </a:lnSpc>
            </a:pPr>
            <a:endParaRPr lang="en-US" i="1" dirty="0"/>
          </a:p>
          <a:p>
            <a:pPr>
              <a:lnSpc>
                <a:spcPct val="80000"/>
              </a:lnSpc>
            </a:pPr>
            <a:endParaRPr lang="en-US" i="1" dirty="0"/>
          </a:p>
          <a:p>
            <a:pPr>
              <a:lnSpc>
                <a:spcPct val="80000"/>
              </a:lnSpc>
            </a:pPr>
            <a:r>
              <a:rPr lang="en-US" sz="2000" dirty="0" smtClean="0"/>
              <a:t>December 3, 2013</a:t>
            </a:r>
            <a:endParaRPr lang="en-US" sz="2000" dirty="0"/>
          </a:p>
          <a:p>
            <a:pPr>
              <a:lnSpc>
                <a:spcPct val="80000"/>
              </a:lnSpc>
            </a:pPr>
            <a:r>
              <a:rPr lang="en-US" sz="1800" dirty="0" smtClean="0"/>
              <a:t>NCWCP</a:t>
            </a:r>
          </a:p>
          <a:p>
            <a:pPr>
              <a:lnSpc>
                <a:spcPct val="80000"/>
              </a:lnSpc>
            </a:pPr>
            <a:r>
              <a:rPr lang="en-US" sz="1800" dirty="0" smtClean="0"/>
              <a:t>College Park, MD</a:t>
            </a:r>
            <a:endParaRPr lang="en-US" sz="1800" dirty="0"/>
          </a:p>
        </p:txBody>
      </p:sp>
      <p:pic>
        <p:nvPicPr>
          <p:cNvPr id="4103" name="Picture 7" descr="ncep_logo"/>
          <p:cNvPicPr>
            <a:picLocks noChangeAspect="1" noChangeArrowheads="1"/>
          </p:cNvPicPr>
          <p:nvPr/>
        </p:nvPicPr>
        <p:blipFill>
          <a:blip r:embed="rId3" cstate="print"/>
          <a:srcRect/>
          <a:stretch>
            <a:fillRect/>
          </a:stretch>
        </p:blipFill>
        <p:spPr bwMode="auto">
          <a:xfrm>
            <a:off x="304800" y="5486400"/>
            <a:ext cx="2057400" cy="1196975"/>
          </a:xfrm>
          <a:prstGeom prst="rect">
            <a:avLst/>
          </a:prstGeom>
          <a:noFill/>
        </p:spPr>
      </p:pic>
      <p:sp>
        <p:nvSpPr>
          <p:cNvPr id="4104" name="Text Box 8"/>
          <p:cNvSpPr txBox="1">
            <a:spLocks noChangeArrowheads="1"/>
          </p:cNvSpPr>
          <p:nvPr/>
        </p:nvSpPr>
        <p:spPr bwMode="auto">
          <a:xfrm>
            <a:off x="-1676400" y="6629400"/>
            <a:ext cx="6019800" cy="228600"/>
          </a:xfrm>
          <a:prstGeom prst="rect">
            <a:avLst/>
          </a:prstGeom>
          <a:noFill/>
          <a:ln w="9525">
            <a:noFill/>
            <a:miter lim="800000"/>
            <a:headEnd/>
            <a:tailEnd/>
          </a:ln>
          <a:effectLst/>
        </p:spPr>
        <p:txBody>
          <a:bodyPr>
            <a:spAutoFit/>
          </a:bodyPr>
          <a:lstStyle/>
          <a:p>
            <a:pPr algn="ctr" fontAlgn="base">
              <a:spcBef>
                <a:spcPct val="50000"/>
              </a:spcBef>
              <a:spcAft>
                <a:spcPct val="0"/>
              </a:spcAft>
            </a:pPr>
            <a:r>
              <a:rPr lang="en-US" sz="900" i="1">
                <a:solidFill>
                  <a:srgbClr val="000000"/>
                </a:solidFill>
                <a:latin typeface="Times New Roman" pitchFamily="18" charset="0"/>
              </a:rPr>
              <a:t>Where Americas Climate and Weather Services Begin</a:t>
            </a:r>
          </a:p>
        </p:txBody>
      </p:sp>
      <p:pic>
        <p:nvPicPr>
          <p:cNvPr id="13" name="Picture 320" descr="W:\AWC Pictures\Logos\noaa_clean_lg.gif"/>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8101" y="1"/>
            <a:ext cx="1649892" cy="1589531"/>
          </a:xfrm>
          <a:prstGeom prst="rect">
            <a:avLst/>
          </a:prstGeom>
          <a:noFill/>
        </p:spPr>
      </p:pic>
      <p:pic>
        <p:nvPicPr>
          <p:cNvPr id="14" name="Picture 319" descr="W:\AWC Pictures\Logos\AWC_clean_lg.gif"/>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451920" y="5335302"/>
            <a:ext cx="1502852" cy="1504453"/>
          </a:xfrm>
          <a:prstGeom prst="rect">
            <a:avLst/>
          </a:prstGeom>
          <a:noFill/>
        </p:spPr>
      </p:pic>
      <p:pic>
        <p:nvPicPr>
          <p:cNvPr id="3080" name="Picture 8" descr="NWS Logo"/>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651790" y="156305"/>
            <a:ext cx="1302982" cy="12769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p:cNvGraphicFramePr>
            <a:graphicFrameLocks noGrp="1"/>
          </p:cNvGraphicFramePr>
          <p:nvPr>
            <p:extLst>
              <p:ext uri="{D42A27DB-BD31-4B8C-83A1-F6EECF244321}">
                <p14:modId xmlns:p14="http://schemas.microsoft.com/office/powerpoint/2010/main" val="247131784"/>
              </p:ext>
            </p:extLst>
          </p:nvPr>
        </p:nvGraphicFramePr>
        <p:xfrm>
          <a:off x="264093" y="685800"/>
          <a:ext cx="8578567" cy="5836338"/>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3"/>
          <p:cNvSpPr>
            <a:spLocks noGrp="1" noChangeArrowheads="1"/>
          </p:cNvSpPr>
          <p:nvPr>
            <p:ph type="title"/>
          </p:nvPr>
        </p:nvSpPr>
        <p:spPr>
          <a:xfrm>
            <a:off x="0" y="-152400"/>
            <a:ext cx="9144000" cy="1174750"/>
          </a:xfrm>
        </p:spPr>
        <p:txBody>
          <a:bodyPr/>
          <a:lstStyle/>
          <a:p>
            <a:pPr algn="ctr" eaLnBrk="1" hangingPunct="1">
              <a:defRPr/>
            </a:pPr>
            <a:r>
              <a:rPr lang="en-US" sz="4800" b="1" dirty="0" smtClean="0">
                <a:solidFill>
                  <a:schemeClr val="accent2"/>
                </a:solidFill>
              </a:rPr>
              <a:t>AWC Web and Data Services</a:t>
            </a:r>
          </a:p>
        </p:txBody>
      </p:sp>
      <p:pic>
        <p:nvPicPr>
          <p:cNvPr id="4" name="Picture 319" descr="W:\AWC Pictures\Logos\AWC_clean_lg.gi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858000" y="1295400"/>
            <a:ext cx="533400" cy="533968"/>
          </a:xfrm>
          <a:prstGeom prst="rect">
            <a:avLst/>
          </a:prstGeom>
          <a:noFill/>
        </p:spPr>
      </p:pic>
      <p:sp>
        <p:nvSpPr>
          <p:cNvPr id="2" name="TextBox 1"/>
          <p:cNvSpPr txBox="1"/>
          <p:nvPr/>
        </p:nvSpPr>
        <p:spPr>
          <a:xfrm>
            <a:off x="685800" y="6244621"/>
            <a:ext cx="7712368" cy="400110"/>
          </a:xfrm>
          <a:prstGeom prst="rect">
            <a:avLst/>
          </a:prstGeom>
          <a:noFill/>
        </p:spPr>
        <p:txBody>
          <a:bodyPr wrap="none" rtlCol="0">
            <a:spAutoFit/>
          </a:bodyPr>
          <a:lstStyle/>
          <a:p>
            <a:r>
              <a:rPr lang="en-US" sz="2000" b="1" dirty="0" smtClean="0"/>
              <a:t>Lots of data: </a:t>
            </a:r>
            <a:r>
              <a:rPr lang="en-US" sz="2000" b="1" dirty="0" smtClean="0"/>
              <a:t>Over 20</a:t>
            </a:r>
            <a:r>
              <a:rPr lang="en-US" sz="2000" b="1" dirty="0" smtClean="0"/>
              <a:t> </a:t>
            </a:r>
            <a:r>
              <a:rPr lang="en-US" sz="2000" b="1" dirty="0" smtClean="0"/>
              <a:t>million hits and </a:t>
            </a:r>
            <a:r>
              <a:rPr lang="en-US" sz="2000" b="1" dirty="0" smtClean="0"/>
              <a:t>325 </a:t>
            </a:r>
            <a:r>
              <a:rPr lang="en-US" sz="2000" b="1" dirty="0" smtClean="0"/>
              <a:t>GB data served daily</a:t>
            </a:r>
            <a:endParaRPr lang="en-US" sz="2000" b="1" dirty="0"/>
          </a:p>
        </p:txBody>
      </p:sp>
      <p:sp>
        <p:nvSpPr>
          <p:cNvPr id="3" name="TextBox 2"/>
          <p:cNvSpPr txBox="1"/>
          <p:nvPr/>
        </p:nvSpPr>
        <p:spPr>
          <a:xfrm>
            <a:off x="3962400" y="2286000"/>
            <a:ext cx="1924438" cy="369332"/>
          </a:xfrm>
          <a:prstGeom prst="rect">
            <a:avLst/>
          </a:prstGeom>
          <a:noFill/>
        </p:spPr>
        <p:txBody>
          <a:bodyPr wrap="none" rtlCol="0">
            <a:spAutoFit/>
          </a:bodyPr>
          <a:lstStyle/>
          <a:p>
            <a:r>
              <a:rPr lang="en-US" b="1" dirty="0" smtClean="0"/>
              <a:t>Hits	Volume</a:t>
            </a:r>
            <a:endParaRPr lang="en-US" b="1" dirty="0"/>
          </a:p>
        </p:txBody>
      </p:sp>
      <p:cxnSp>
        <p:nvCxnSpPr>
          <p:cNvPr id="6" name="Straight Arrow Connector 5"/>
          <p:cNvCxnSpPr/>
          <p:nvPr/>
        </p:nvCxnSpPr>
        <p:spPr bwMode="auto">
          <a:xfrm>
            <a:off x="4212096" y="2643367"/>
            <a:ext cx="131304" cy="621416"/>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9" name="Straight Arrow Connector 8"/>
          <p:cNvCxnSpPr/>
          <p:nvPr/>
        </p:nvCxnSpPr>
        <p:spPr bwMode="auto">
          <a:xfrm flipH="1">
            <a:off x="5257800" y="2643367"/>
            <a:ext cx="76200" cy="1242833"/>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22609638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232" y="15922"/>
            <a:ext cx="4724400" cy="1143000"/>
          </a:xfrm>
        </p:spPr>
        <p:txBody>
          <a:bodyPr/>
          <a:lstStyle/>
          <a:p>
            <a:r>
              <a:rPr lang="en-US" sz="2600" b="1" dirty="0" smtClean="0">
                <a:solidFill>
                  <a:schemeClr val="accent2"/>
                </a:solidFill>
              </a:rPr>
              <a:t>www.aviationweather.gov</a:t>
            </a:r>
            <a:endParaRPr lang="en-US" sz="2600" b="1" dirty="0">
              <a:solidFill>
                <a:schemeClr val="accent2"/>
              </a:solidFill>
            </a:endParaRPr>
          </a:p>
        </p:txBody>
      </p:sp>
      <p:pic>
        <p:nvPicPr>
          <p:cNvPr id="5122" name="Picture 2"/>
          <p:cNvPicPr>
            <a:picLocks noChangeArrowheads="1"/>
          </p:cNvPicPr>
          <p:nvPr/>
        </p:nvPicPr>
        <p:blipFill rotWithShape="1">
          <a:blip r:embed="rId2">
            <a:extLst>
              <a:ext uri="{28A0092B-C50C-407E-A947-70E740481C1C}">
                <a14:useLocalDpi xmlns:a14="http://schemas.microsoft.com/office/drawing/2010/main" val="0"/>
              </a:ext>
            </a:extLst>
          </a:blip>
          <a:srcRect l="50625" t="7705" r="28052" b="5074"/>
          <a:stretch/>
        </p:blipFill>
        <p:spPr bwMode="auto">
          <a:xfrm>
            <a:off x="148988" y="971078"/>
            <a:ext cx="4251960" cy="5652008"/>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Title 1"/>
          <p:cNvSpPr txBox="1">
            <a:spLocks/>
          </p:cNvSpPr>
          <p:nvPr/>
        </p:nvSpPr>
        <p:spPr bwMode="auto">
          <a:xfrm>
            <a:off x="4394124" y="15922"/>
            <a:ext cx="4724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sz="2600" b="1" kern="0" dirty="0" smtClean="0">
                <a:solidFill>
                  <a:schemeClr val="accent2"/>
                </a:solidFill>
              </a:rPr>
              <a:t>new.aviationweather.gov</a:t>
            </a:r>
            <a:endParaRPr lang="en-US" sz="2600" b="1" kern="0" dirty="0">
              <a:solidFill>
                <a:schemeClr val="accent2"/>
              </a:solidFill>
            </a:endParaRPr>
          </a:p>
        </p:txBody>
      </p:sp>
      <p:pic>
        <p:nvPicPr>
          <p:cNvPr id="1026" name="Picture 2"/>
          <p:cNvPicPr>
            <a:picLocks noChangeArrowheads="1"/>
          </p:cNvPicPr>
          <p:nvPr/>
        </p:nvPicPr>
        <p:blipFill rotWithShape="1">
          <a:blip r:embed="rId3">
            <a:extLst>
              <a:ext uri="{28A0092B-C50C-407E-A947-70E740481C1C}">
                <a14:useLocalDpi xmlns:a14="http://schemas.microsoft.com/office/drawing/2010/main" val="0"/>
              </a:ext>
            </a:extLst>
          </a:blip>
          <a:srcRect l="13340" t="4749" r="14080"/>
          <a:stretch/>
        </p:blipFill>
        <p:spPr bwMode="auto">
          <a:xfrm>
            <a:off x="4572000" y="971078"/>
            <a:ext cx="4419600" cy="5652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Connector 7"/>
          <p:cNvCxnSpPr/>
          <p:nvPr/>
        </p:nvCxnSpPr>
        <p:spPr bwMode="auto">
          <a:xfrm>
            <a:off x="4480560" y="0"/>
            <a:ext cx="0" cy="7086600"/>
          </a:xfrm>
          <a:prstGeom prst="line">
            <a:avLst/>
          </a:prstGeom>
          <a:solidFill>
            <a:schemeClr val="accent1"/>
          </a:solidFill>
          <a:ln w="63500" cap="flat" cmpd="sng" algn="ctr">
            <a:solidFill>
              <a:schemeClr val="tx1"/>
            </a:solidFill>
            <a:prstDash val="solid"/>
            <a:round/>
            <a:headEnd type="none" w="med" len="med"/>
            <a:tailEnd type="none" w="med" len="med"/>
          </a:ln>
          <a:effectLst/>
        </p:spPr>
      </p:cxnSp>
      <p:sp>
        <p:nvSpPr>
          <p:cNvPr id="3" name="TextBox 2"/>
          <p:cNvSpPr txBox="1"/>
          <p:nvPr/>
        </p:nvSpPr>
        <p:spPr>
          <a:xfrm>
            <a:off x="6400800" y="1905000"/>
            <a:ext cx="2491388" cy="584775"/>
          </a:xfrm>
          <a:prstGeom prst="rect">
            <a:avLst/>
          </a:prstGeom>
          <a:solidFill>
            <a:srgbClr val="FFC000"/>
          </a:solidFill>
          <a:ln>
            <a:solidFill>
              <a:schemeClr val="tx1"/>
            </a:solidFill>
          </a:ln>
        </p:spPr>
        <p:txBody>
          <a:bodyPr wrap="none" rtlCol="0">
            <a:spAutoFit/>
          </a:bodyPr>
          <a:lstStyle/>
          <a:p>
            <a:pPr algn="ctr"/>
            <a:r>
              <a:rPr lang="en-US" sz="1600" b="1" dirty="0" smtClean="0">
                <a:solidFill>
                  <a:schemeClr val="accent2">
                    <a:lumMod val="75000"/>
                  </a:schemeClr>
                </a:solidFill>
              </a:rPr>
              <a:t>Coming </a:t>
            </a:r>
            <a:r>
              <a:rPr lang="en-US" sz="1600" b="1" dirty="0" smtClean="0">
                <a:solidFill>
                  <a:schemeClr val="accent2">
                    <a:lumMod val="75000"/>
                  </a:schemeClr>
                </a:solidFill>
              </a:rPr>
              <a:t>Q3!</a:t>
            </a:r>
          </a:p>
          <a:p>
            <a:pPr algn="ctr"/>
            <a:r>
              <a:rPr lang="en-US" sz="1600" b="1" dirty="0" smtClean="0">
                <a:solidFill>
                  <a:schemeClr val="accent2">
                    <a:lumMod val="75000"/>
                  </a:schemeClr>
                </a:solidFill>
              </a:rPr>
              <a:t>(Preview available now)</a:t>
            </a:r>
            <a:endParaRPr lang="en-US" sz="1600" b="1" dirty="0">
              <a:solidFill>
                <a:schemeClr val="accent2">
                  <a:lumMod val="75000"/>
                </a:schemeClr>
              </a:solidFill>
            </a:endParaRPr>
          </a:p>
        </p:txBody>
      </p:sp>
    </p:spTree>
    <p:extLst>
      <p:ext uri="{BB962C8B-B14F-4D97-AF65-F5344CB8AC3E}">
        <p14:creationId xmlns:p14="http://schemas.microsoft.com/office/powerpoint/2010/main" val="6689501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633"/>
            <a:ext cx="8229600" cy="1143000"/>
          </a:xfrm>
        </p:spPr>
        <p:txBody>
          <a:bodyPr/>
          <a:lstStyle/>
          <a:p>
            <a:r>
              <a:rPr lang="en-US" sz="4800" b="1" dirty="0" smtClean="0">
                <a:solidFill>
                  <a:schemeClr val="accent2"/>
                </a:solidFill>
              </a:rPr>
              <a:t>Outline</a:t>
            </a:r>
            <a:endParaRPr lang="en-US" sz="4800" b="1" dirty="0">
              <a:solidFill>
                <a:schemeClr val="accent2"/>
              </a:solidFill>
            </a:endParaRPr>
          </a:p>
        </p:txBody>
      </p:sp>
      <p:sp>
        <p:nvSpPr>
          <p:cNvPr id="3" name="Content Placeholder 2"/>
          <p:cNvSpPr>
            <a:spLocks noGrp="1"/>
          </p:cNvSpPr>
          <p:nvPr>
            <p:ph idx="1"/>
          </p:nvPr>
        </p:nvSpPr>
        <p:spPr/>
        <p:txBody>
          <a:bodyPr/>
          <a:lstStyle/>
          <a:p>
            <a:r>
              <a:rPr lang="en-US" dirty="0" smtClean="0">
                <a:solidFill>
                  <a:schemeClr val="bg1">
                    <a:lumMod val="50000"/>
                  </a:schemeClr>
                </a:solidFill>
              </a:rPr>
              <a:t>Aviation Weather Center Operations</a:t>
            </a:r>
          </a:p>
          <a:p>
            <a:endParaRPr lang="en-US" dirty="0" smtClean="0"/>
          </a:p>
          <a:p>
            <a:r>
              <a:rPr lang="en-US" b="1" dirty="0" smtClean="0"/>
              <a:t>FY13 Highlights</a:t>
            </a:r>
          </a:p>
          <a:p>
            <a:endParaRPr lang="en-US" dirty="0" smtClean="0"/>
          </a:p>
          <a:p>
            <a:r>
              <a:rPr lang="en-US" dirty="0" smtClean="0">
                <a:solidFill>
                  <a:schemeClr val="bg1">
                    <a:lumMod val="50000"/>
                  </a:schemeClr>
                </a:solidFill>
              </a:rPr>
              <a:t>FY14 Milestones and Projects</a:t>
            </a:r>
          </a:p>
          <a:p>
            <a:endParaRPr lang="en-US" dirty="0" smtClean="0">
              <a:solidFill>
                <a:schemeClr val="bg1">
                  <a:lumMod val="50000"/>
                </a:schemeClr>
              </a:solidFill>
            </a:endParaRPr>
          </a:p>
          <a:p>
            <a:r>
              <a:rPr lang="en-US" dirty="0" smtClean="0">
                <a:solidFill>
                  <a:schemeClr val="bg1">
                    <a:lumMod val="50000"/>
                  </a:schemeClr>
                </a:solidFill>
              </a:rPr>
              <a:t>Production Summary</a:t>
            </a:r>
            <a:endParaRPr lang="en-US" dirty="0">
              <a:solidFill>
                <a:schemeClr val="bg1">
                  <a:lumMod val="50000"/>
                </a:schemeClr>
              </a:solidFill>
            </a:endParaRPr>
          </a:p>
        </p:txBody>
      </p:sp>
    </p:spTree>
    <p:extLst>
      <p:ext uri="{BB962C8B-B14F-4D97-AF65-F5344CB8AC3E}">
        <p14:creationId xmlns:p14="http://schemas.microsoft.com/office/powerpoint/2010/main" val="27897255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 y="152400"/>
            <a:ext cx="9144000" cy="1143000"/>
          </a:xfrm>
        </p:spPr>
        <p:txBody>
          <a:bodyPr/>
          <a:lstStyle/>
          <a:p>
            <a:r>
              <a:rPr lang="en-US" sz="4000" b="1" dirty="0" smtClean="0">
                <a:solidFill>
                  <a:schemeClr val="accent2"/>
                </a:solidFill>
                <a:effectLst>
                  <a:outerShdw blurRad="38100" dist="38100" dir="2700000" algn="tl">
                    <a:srgbClr val="000000">
                      <a:alpha val="43137"/>
                    </a:srgbClr>
                  </a:outerShdw>
                </a:effectLst>
              </a:rPr>
              <a:t>FY13 Milestones Completed</a:t>
            </a:r>
            <a:br>
              <a:rPr lang="en-US" sz="4000" b="1" dirty="0" smtClean="0">
                <a:solidFill>
                  <a:schemeClr val="accent2"/>
                </a:solidFill>
                <a:effectLst>
                  <a:outerShdw blurRad="38100" dist="38100" dir="2700000" algn="tl">
                    <a:srgbClr val="000000">
                      <a:alpha val="43137"/>
                    </a:srgbClr>
                  </a:outerShdw>
                </a:effectLst>
              </a:rPr>
            </a:br>
            <a:endParaRPr lang="en-US" sz="4000" b="1" dirty="0">
              <a:solidFill>
                <a:schemeClr val="accent2"/>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0" y="1066800"/>
            <a:ext cx="9144000" cy="4800600"/>
          </a:xfrm>
        </p:spPr>
        <p:txBody>
          <a:bodyPr/>
          <a:lstStyle/>
          <a:p>
            <a:r>
              <a:rPr lang="en-US" sz="2800" b="1" dirty="0" smtClean="0"/>
              <a:t>Operations</a:t>
            </a:r>
          </a:p>
          <a:p>
            <a:pPr lvl="1"/>
            <a:r>
              <a:rPr lang="en-US" sz="2400" dirty="0" smtClean="0"/>
              <a:t>WAFS Global Grids operationally implemented </a:t>
            </a:r>
          </a:p>
          <a:p>
            <a:pPr lvl="2"/>
            <a:r>
              <a:rPr lang="en-US" sz="1800" dirty="0" smtClean="0"/>
              <a:t>WAFS Science Meeting at NCWCP (Feb, 2013; Matt </a:t>
            </a:r>
            <a:r>
              <a:rPr lang="en-US" sz="1800" dirty="0" err="1" smtClean="0"/>
              <a:t>Strahan</a:t>
            </a:r>
            <a:r>
              <a:rPr lang="en-US" sz="1800" dirty="0" smtClean="0"/>
              <a:t> – IOB Chief)</a:t>
            </a:r>
          </a:p>
          <a:p>
            <a:pPr lvl="1"/>
            <a:r>
              <a:rPr lang="en-US" sz="2400" dirty="0" smtClean="0"/>
              <a:t>CCFP shifted to 4, 6, 8 hour lead times</a:t>
            </a:r>
          </a:p>
          <a:p>
            <a:pPr lvl="1"/>
            <a:r>
              <a:rPr lang="en-US" sz="2400" dirty="0" smtClean="0"/>
              <a:t>International Training (CAAC; Korea; Taiwan; Japan)</a:t>
            </a:r>
          </a:p>
          <a:p>
            <a:pPr lvl="1"/>
            <a:r>
              <a:rPr lang="en-US" sz="2400" dirty="0" smtClean="0"/>
              <a:t>Aviation Weather Statement &amp; Operational Bridging</a:t>
            </a:r>
          </a:p>
          <a:p>
            <a:pPr lvl="1"/>
            <a:endParaRPr lang="en-US" sz="2400" dirty="0" smtClean="0"/>
          </a:p>
          <a:p>
            <a:r>
              <a:rPr lang="en-US" sz="2800" b="1" dirty="0" smtClean="0"/>
              <a:t>Aviation Weather </a:t>
            </a:r>
            <a:r>
              <a:rPr lang="en-US" sz="2800" b="1" dirty="0" err="1" smtClean="0"/>
              <a:t>Testbed</a:t>
            </a:r>
            <a:r>
              <a:rPr lang="en-US" sz="2800" b="1" dirty="0" smtClean="0"/>
              <a:t> (AWT)</a:t>
            </a:r>
          </a:p>
          <a:p>
            <a:pPr lvl="1"/>
            <a:r>
              <a:rPr lang="en-US" sz="2400" dirty="0" smtClean="0"/>
              <a:t>Winter &amp; Summer Experiments (Feb. and Aug. 2013)</a:t>
            </a:r>
          </a:p>
          <a:p>
            <a:pPr lvl="1"/>
            <a:r>
              <a:rPr lang="en-US" sz="2400" dirty="0" smtClean="0"/>
              <a:t>SREF-based Dashboards (Winter &amp; Summer)</a:t>
            </a:r>
          </a:p>
          <a:p>
            <a:pPr lvl="1"/>
            <a:endParaRPr lang="en-US" sz="2400" dirty="0" smtClean="0"/>
          </a:p>
          <a:p>
            <a:r>
              <a:rPr lang="en-US" sz="2800" b="1" dirty="0" smtClean="0"/>
              <a:t>QMS ISO-9001:2008 Registration </a:t>
            </a:r>
          </a:p>
          <a:p>
            <a:endParaRPr lang="en-US" sz="2800" dirty="0"/>
          </a:p>
        </p:txBody>
      </p:sp>
      <p:pic>
        <p:nvPicPr>
          <p:cNvPr id="1026" name="Picture 2" descr="C:\Users\David.Bright\AppData\Local\Microsoft\Windows\Temporary Internet Files\Content.IE5\HVLHBDO5\MC900105218[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00" y="1214106"/>
            <a:ext cx="457200" cy="5275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333488" y="1673352"/>
            <a:ext cx="880369" cy="307777"/>
          </a:xfrm>
          <a:prstGeom prst="rect">
            <a:avLst/>
          </a:prstGeom>
          <a:noFill/>
        </p:spPr>
        <p:txBody>
          <a:bodyPr wrap="none" rtlCol="0">
            <a:spAutoFit/>
          </a:bodyPr>
          <a:lstStyle/>
          <a:p>
            <a:r>
              <a:rPr lang="en-US" sz="1400" b="1" dirty="0" smtClean="0">
                <a:latin typeface="Freestyle Script" panose="030804020302050B0404" pitchFamily="66" charset="0"/>
              </a:rPr>
              <a:t>EMC &amp; NCO</a:t>
            </a:r>
            <a:endParaRPr lang="en-US" sz="1400" b="1" dirty="0">
              <a:latin typeface="Freestyle Script" panose="030804020302050B0404" pitchFamily="66" charset="0"/>
            </a:endParaRPr>
          </a:p>
        </p:txBody>
      </p:sp>
    </p:spTree>
    <p:extLst>
      <p:ext uri="{BB962C8B-B14F-4D97-AF65-F5344CB8AC3E}">
        <p14:creationId xmlns:p14="http://schemas.microsoft.com/office/powerpoint/2010/main" val="619964314"/>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633"/>
            <a:ext cx="8229600" cy="1143000"/>
          </a:xfrm>
        </p:spPr>
        <p:txBody>
          <a:bodyPr/>
          <a:lstStyle/>
          <a:p>
            <a:r>
              <a:rPr lang="en-US" sz="4800" b="1" dirty="0" smtClean="0">
                <a:solidFill>
                  <a:schemeClr val="accent2"/>
                </a:solidFill>
              </a:rPr>
              <a:t>Outline</a:t>
            </a:r>
            <a:endParaRPr lang="en-US" sz="4800" b="1" dirty="0">
              <a:solidFill>
                <a:schemeClr val="accent2"/>
              </a:solidFill>
            </a:endParaRPr>
          </a:p>
        </p:txBody>
      </p:sp>
      <p:sp>
        <p:nvSpPr>
          <p:cNvPr id="3" name="Content Placeholder 2"/>
          <p:cNvSpPr>
            <a:spLocks noGrp="1"/>
          </p:cNvSpPr>
          <p:nvPr>
            <p:ph idx="1"/>
          </p:nvPr>
        </p:nvSpPr>
        <p:spPr/>
        <p:txBody>
          <a:bodyPr/>
          <a:lstStyle/>
          <a:p>
            <a:r>
              <a:rPr lang="en-US" dirty="0" smtClean="0">
                <a:solidFill>
                  <a:schemeClr val="bg1">
                    <a:lumMod val="50000"/>
                  </a:schemeClr>
                </a:solidFill>
              </a:rPr>
              <a:t>Aviation Weather Center Operations</a:t>
            </a:r>
          </a:p>
          <a:p>
            <a:endParaRPr lang="en-US" dirty="0" smtClean="0"/>
          </a:p>
          <a:p>
            <a:r>
              <a:rPr lang="en-US" dirty="0" smtClean="0">
                <a:solidFill>
                  <a:schemeClr val="bg1">
                    <a:lumMod val="50000"/>
                  </a:schemeClr>
                </a:solidFill>
              </a:rPr>
              <a:t>FY13 Highlights</a:t>
            </a:r>
          </a:p>
          <a:p>
            <a:endParaRPr lang="en-US" dirty="0" smtClean="0"/>
          </a:p>
          <a:p>
            <a:r>
              <a:rPr lang="en-US" b="1" dirty="0" smtClean="0"/>
              <a:t>FY14 Milestones and Projects</a:t>
            </a:r>
          </a:p>
          <a:p>
            <a:endParaRPr lang="en-US" dirty="0" smtClean="0">
              <a:solidFill>
                <a:schemeClr val="bg1">
                  <a:lumMod val="50000"/>
                </a:schemeClr>
              </a:solidFill>
            </a:endParaRPr>
          </a:p>
          <a:p>
            <a:r>
              <a:rPr lang="en-US" dirty="0" smtClean="0">
                <a:solidFill>
                  <a:schemeClr val="bg1">
                    <a:lumMod val="50000"/>
                  </a:schemeClr>
                </a:solidFill>
              </a:rPr>
              <a:t>Production Summary</a:t>
            </a:r>
            <a:endParaRPr lang="en-US" dirty="0">
              <a:solidFill>
                <a:schemeClr val="bg1">
                  <a:lumMod val="50000"/>
                </a:schemeClr>
              </a:solidFill>
            </a:endParaRPr>
          </a:p>
        </p:txBody>
      </p:sp>
    </p:spTree>
    <p:extLst>
      <p:ext uri="{BB962C8B-B14F-4D97-AF65-F5344CB8AC3E}">
        <p14:creationId xmlns:p14="http://schemas.microsoft.com/office/powerpoint/2010/main" val="17702812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6"/>
          <p:cNvSpPr>
            <a:spLocks noChangeArrowheads="1"/>
          </p:cNvSpPr>
          <p:nvPr/>
        </p:nvSpPr>
        <p:spPr bwMode="auto">
          <a:xfrm>
            <a:off x="4422775" y="1139825"/>
            <a:ext cx="3111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4000" dirty="0">
                <a:solidFill>
                  <a:schemeClr val="tx2"/>
                </a:solidFill>
              </a:rPr>
              <a:t> </a:t>
            </a:r>
          </a:p>
        </p:txBody>
      </p:sp>
      <p:graphicFrame>
        <p:nvGraphicFramePr>
          <p:cNvPr id="2" name="Table 1"/>
          <p:cNvGraphicFramePr>
            <a:graphicFrameLocks noGrp="1"/>
          </p:cNvGraphicFramePr>
          <p:nvPr>
            <p:extLst>
              <p:ext uri="{D42A27DB-BD31-4B8C-83A1-F6EECF244321}">
                <p14:modId xmlns:p14="http://schemas.microsoft.com/office/powerpoint/2010/main" val="1331821394"/>
              </p:ext>
            </p:extLst>
          </p:nvPr>
        </p:nvGraphicFramePr>
        <p:xfrm>
          <a:off x="228600" y="1139825"/>
          <a:ext cx="8686800" cy="4541285"/>
        </p:xfrm>
        <a:graphic>
          <a:graphicData uri="http://schemas.openxmlformats.org/drawingml/2006/table">
            <a:tbl>
              <a:tblPr firstRow="1" bandRow="1">
                <a:tableStyleId>{21E4AEA4-8DFA-4A89-87EB-49C32662AFE0}</a:tableStyleId>
              </a:tblPr>
              <a:tblGrid>
                <a:gridCol w="1075508"/>
                <a:gridCol w="4467497"/>
                <a:gridCol w="972095"/>
                <a:gridCol w="2171700"/>
              </a:tblGrid>
              <a:tr h="518021">
                <a:tc>
                  <a:txBody>
                    <a:bodyPr/>
                    <a:lstStyle/>
                    <a:p>
                      <a:r>
                        <a:rPr lang="en-US" sz="1400" dirty="0" smtClean="0">
                          <a:latin typeface="Calibri" panose="020F0502020204030204" pitchFamily="34" charset="0"/>
                        </a:rPr>
                        <a:t>PPA</a:t>
                      </a:r>
                      <a:endParaRPr lang="en-US" sz="1400" dirty="0">
                        <a:latin typeface="Calibri" panose="020F0502020204030204" pitchFamily="34" charset="0"/>
                      </a:endParaRPr>
                    </a:p>
                  </a:txBody>
                  <a:tcPr marT="45708" marB="45708" anchor="ctr"/>
                </a:tc>
                <a:tc>
                  <a:txBody>
                    <a:bodyPr/>
                    <a:lstStyle/>
                    <a:p>
                      <a:r>
                        <a:rPr lang="en-US" sz="1400" dirty="0" smtClean="0">
                          <a:latin typeface="Calibri" panose="020F0502020204030204" pitchFamily="34" charset="0"/>
                        </a:rPr>
                        <a:t>Milestone</a:t>
                      </a:r>
                      <a:endParaRPr lang="en-US" sz="1400" dirty="0">
                        <a:latin typeface="Calibri" panose="020F0502020204030204" pitchFamily="34" charset="0"/>
                      </a:endParaRPr>
                    </a:p>
                  </a:txBody>
                  <a:tcPr marT="45708" marB="45708" anchor="ctr"/>
                </a:tc>
                <a:tc>
                  <a:txBody>
                    <a:bodyPr/>
                    <a:lstStyle/>
                    <a:p>
                      <a:r>
                        <a:rPr lang="en-US" sz="1400" dirty="0" smtClean="0">
                          <a:latin typeface="Calibri" panose="020F0502020204030204" pitchFamily="34" charset="0"/>
                        </a:rPr>
                        <a:t>Quarter</a:t>
                      </a:r>
                      <a:endParaRPr lang="en-US" sz="1400" dirty="0">
                        <a:latin typeface="Calibri" panose="020F0502020204030204" pitchFamily="34" charset="0"/>
                      </a:endParaRPr>
                    </a:p>
                  </a:txBody>
                  <a:tcPr marT="45708" marB="45708" anchor="ctr"/>
                </a:tc>
                <a:tc>
                  <a:txBody>
                    <a:bodyPr/>
                    <a:lstStyle/>
                    <a:p>
                      <a:r>
                        <a:rPr lang="en-US" sz="1200" dirty="0" smtClean="0">
                          <a:latin typeface="Calibri" panose="020F0502020204030204" pitchFamily="34" charset="0"/>
                        </a:rPr>
                        <a:t>Other involved Centers, Offices, Agencies</a:t>
                      </a:r>
                      <a:endParaRPr lang="en-US" sz="1200" dirty="0">
                        <a:latin typeface="Calibri" panose="020F0502020204030204" pitchFamily="34" charset="0"/>
                      </a:endParaRPr>
                    </a:p>
                  </a:txBody>
                  <a:tcPr marT="45708" marB="45708" anchor="ctr"/>
                </a:tc>
              </a:tr>
              <a:tr h="370741">
                <a:tc>
                  <a:txBody>
                    <a:bodyPr/>
                    <a:lstStyle/>
                    <a:p>
                      <a:r>
                        <a:rPr lang="en-US" sz="1600" dirty="0" smtClean="0">
                          <a:latin typeface="Calibri" panose="020F0502020204030204" pitchFamily="34" charset="0"/>
                        </a:rPr>
                        <a:t>AFS</a:t>
                      </a:r>
                      <a:endParaRPr lang="en-US" sz="1600" dirty="0">
                        <a:latin typeface="Calibri" panose="020F0502020204030204" pitchFamily="34" charset="0"/>
                      </a:endParaRPr>
                    </a:p>
                  </a:txBody>
                  <a:tcPr marT="45708" marB="45708" anchor="ctr"/>
                </a:tc>
                <a:tc>
                  <a:txBody>
                    <a:bodyPr/>
                    <a:lstStyle/>
                    <a:p>
                      <a:r>
                        <a:rPr lang="en-US" sz="1600" dirty="0" smtClean="0">
                          <a:latin typeface="Calibri" panose="020F0502020204030204" pitchFamily="34" charset="0"/>
                        </a:rPr>
                        <a:t>Increased services to the Federal Aviation Administration (FAA) Air Traffic Control System Command Center (ATCSCC) through implementation of a reimbursable agreement with the FAA to fund </a:t>
                      </a:r>
                      <a:r>
                        <a:rPr lang="en-US" sz="1600" b="1" dirty="0" smtClean="0">
                          <a:latin typeface="Calibri" panose="020F0502020204030204" pitchFamily="34" charset="0"/>
                        </a:rPr>
                        <a:t>four National</a:t>
                      </a:r>
                      <a:r>
                        <a:rPr lang="en-US" sz="1600" b="1" baseline="0" dirty="0" smtClean="0">
                          <a:latin typeface="Calibri" panose="020F0502020204030204" pitchFamily="34" charset="0"/>
                        </a:rPr>
                        <a:t> Aviation M</a:t>
                      </a:r>
                      <a:r>
                        <a:rPr lang="en-US" sz="1600" b="1" dirty="0" smtClean="0">
                          <a:latin typeface="Calibri" panose="020F0502020204030204" pitchFamily="34" charset="0"/>
                        </a:rPr>
                        <a:t>eteorologists</a:t>
                      </a:r>
                      <a:endParaRPr lang="en-US" sz="1600" b="1" dirty="0">
                        <a:latin typeface="Calibri" panose="020F0502020204030204" pitchFamily="34" charset="0"/>
                      </a:endParaRPr>
                    </a:p>
                  </a:txBody>
                  <a:tcPr marT="45708" marB="45708" anchor="ctr"/>
                </a:tc>
                <a:tc>
                  <a:txBody>
                    <a:bodyPr/>
                    <a:lstStyle/>
                    <a:p>
                      <a:pPr algn="ctr"/>
                      <a:r>
                        <a:rPr lang="en-US" sz="1600" dirty="0" smtClean="0">
                          <a:latin typeface="Calibri" panose="020F0502020204030204" pitchFamily="34" charset="0"/>
                        </a:rPr>
                        <a:t>Q2</a:t>
                      </a:r>
                      <a:endParaRPr lang="en-US" sz="1600" dirty="0">
                        <a:latin typeface="Calibri" panose="020F0502020204030204" pitchFamily="34" charset="0"/>
                      </a:endParaRPr>
                    </a:p>
                  </a:txBody>
                  <a:tcPr marT="45708" marB="45708" anchor="ctr"/>
                </a:tc>
                <a:tc>
                  <a:txBody>
                    <a:bodyPr/>
                    <a:lstStyle/>
                    <a:p>
                      <a:r>
                        <a:rPr lang="en-US" sz="1600" dirty="0" smtClean="0">
                          <a:latin typeface="Calibri" panose="020F0502020204030204" pitchFamily="34" charset="0"/>
                        </a:rPr>
                        <a:t>FAA, OCWWS</a:t>
                      </a:r>
                      <a:endParaRPr lang="en-US" sz="1600" dirty="0">
                        <a:latin typeface="Calibri" panose="020F0502020204030204" pitchFamily="34" charset="0"/>
                      </a:endParaRPr>
                    </a:p>
                  </a:txBody>
                  <a:tcPr marT="45708" marB="45708" anchor="ctr"/>
                </a:tc>
              </a:tr>
              <a:tr h="370741">
                <a:tc>
                  <a:txBody>
                    <a:bodyPr/>
                    <a:lstStyle/>
                    <a:p>
                      <a:r>
                        <a:rPr lang="en-US" sz="1600" dirty="0" smtClean="0">
                          <a:latin typeface="Calibri" panose="020F0502020204030204" pitchFamily="34" charset="0"/>
                        </a:rPr>
                        <a:t>AFS</a:t>
                      </a:r>
                      <a:endParaRPr lang="en-US" sz="1600" dirty="0">
                        <a:latin typeface="Calibri" panose="020F0502020204030204" pitchFamily="34" charset="0"/>
                      </a:endParaRPr>
                    </a:p>
                  </a:txBody>
                  <a:tcPr marT="45708" marB="45708" anchor="ctr"/>
                </a:tc>
                <a:tc>
                  <a:txBody>
                    <a:bodyPr/>
                    <a:lstStyle/>
                    <a:p>
                      <a:r>
                        <a:rPr lang="en-US" sz="1600" dirty="0" smtClean="0">
                          <a:latin typeface="Calibri" panose="020F0502020204030204" pitchFamily="34" charset="0"/>
                        </a:rPr>
                        <a:t>Establishment of an agreement with Department of Homeland Security (DHS) Customs and Border Patrol (CBP)  to provide </a:t>
                      </a:r>
                      <a:r>
                        <a:rPr lang="en-US" sz="1600" b="1" dirty="0" smtClean="0">
                          <a:latin typeface="Calibri" panose="020F0502020204030204" pitchFamily="34" charset="0"/>
                        </a:rPr>
                        <a:t>impact decision support services for the Tethered Aerostat Radar System (TARS) program</a:t>
                      </a:r>
                      <a:endParaRPr lang="en-US" sz="1600" b="1" dirty="0">
                        <a:latin typeface="Calibri" panose="020F0502020204030204" pitchFamily="34" charset="0"/>
                      </a:endParaRPr>
                    </a:p>
                  </a:txBody>
                  <a:tcPr marT="45708" marB="45708" anchor="ctr"/>
                </a:tc>
                <a:tc>
                  <a:txBody>
                    <a:bodyPr/>
                    <a:lstStyle/>
                    <a:p>
                      <a:pPr algn="ctr"/>
                      <a:r>
                        <a:rPr lang="en-US" sz="1600" dirty="0" smtClean="0">
                          <a:latin typeface="Calibri" panose="020F0502020204030204" pitchFamily="34" charset="0"/>
                        </a:rPr>
                        <a:t>Q3</a:t>
                      </a:r>
                      <a:endParaRPr lang="en-US" sz="1600" dirty="0">
                        <a:latin typeface="Calibri" panose="020F0502020204030204" pitchFamily="34" charset="0"/>
                      </a:endParaRPr>
                    </a:p>
                  </a:txBody>
                  <a:tcPr marT="45708" marB="45708" anchor="ctr"/>
                </a:tc>
                <a:tc>
                  <a:txBody>
                    <a:bodyPr/>
                    <a:lstStyle/>
                    <a:p>
                      <a:r>
                        <a:rPr lang="en-US" sz="1600" dirty="0" smtClean="0">
                          <a:latin typeface="Calibri" panose="020F0502020204030204" pitchFamily="34" charset="0"/>
                        </a:rPr>
                        <a:t>DHS/CBP, OCWWS, OST, DOD/USAF/AFWA</a:t>
                      </a:r>
                      <a:endParaRPr lang="en-US" sz="1600" dirty="0">
                        <a:latin typeface="Calibri" panose="020F0502020204030204" pitchFamily="34" charset="0"/>
                      </a:endParaRPr>
                    </a:p>
                  </a:txBody>
                  <a:tcPr marT="45708" marB="45708" anchor="ctr"/>
                </a:tc>
              </a:tr>
              <a:tr h="370741">
                <a:tc>
                  <a:txBody>
                    <a:bodyPr/>
                    <a:lstStyle/>
                    <a:p>
                      <a:r>
                        <a:rPr lang="en-US" sz="1400" dirty="0" smtClean="0">
                          <a:latin typeface="Calibri" panose="020F0502020204030204" pitchFamily="34" charset="0"/>
                        </a:rPr>
                        <a:t>Disseminate</a:t>
                      </a:r>
                    </a:p>
                    <a:p>
                      <a:endParaRPr lang="en-US" sz="1600" dirty="0">
                        <a:latin typeface="Calibri" panose="020F0502020204030204" pitchFamily="34" charset="0"/>
                      </a:endParaRPr>
                    </a:p>
                  </a:txBody>
                  <a:tcPr marT="45708" marB="45708" anchor="ctr"/>
                </a:tc>
                <a:tc>
                  <a:txBody>
                    <a:bodyPr/>
                    <a:lstStyle/>
                    <a:p>
                      <a:r>
                        <a:rPr lang="en-US" sz="1600" dirty="0" smtClean="0">
                          <a:latin typeface="Calibri" panose="020F0502020204030204" pitchFamily="34" charset="0"/>
                        </a:rPr>
                        <a:t>Acquisition of</a:t>
                      </a:r>
                      <a:r>
                        <a:rPr lang="en-US" sz="1600" baseline="0" dirty="0" smtClean="0">
                          <a:latin typeface="Calibri" panose="020F0502020204030204" pitchFamily="34" charset="0"/>
                        </a:rPr>
                        <a:t> </a:t>
                      </a:r>
                      <a:r>
                        <a:rPr lang="en-US" sz="1600" dirty="0" smtClean="0">
                          <a:latin typeface="Calibri" panose="020F0502020204030204" pitchFamily="34" charset="0"/>
                        </a:rPr>
                        <a:t>replacements</a:t>
                      </a:r>
                      <a:r>
                        <a:rPr lang="en-US" sz="1600" baseline="0" dirty="0" smtClean="0">
                          <a:latin typeface="Calibri" panose="020F0502020204030204" pitchFamily="34" charset="0"/>
                        </a:rPr>
                        <a:t> for </a:t>
                      </a:r>
                      <a:r>
                        <a:rPr lang="en-US" sz="1600" dirty="0" smtClean="0">
                          <a:latin typeface="Calibri" panose="020F0502020204030204" pitchFamily="34" charset="0"/>
                        </a:rPr>
                        <a:t>AWC's </a:t>
                      </a:r>
                      <a:r>
                        <a:rPr lang="en-US" sz="1600" b="1" dirty="0" smtClean="0">
                          <a:latin typeface="Calibri" panose="020F0502020204030204" pitchFamily="34" charset="0"/>
                        </a:rPr>
                        <a:t>end-of-life</a:t>
                      </a:r>
                      <a:r>
                        <a:rPr lang="en-US" sz="1600" dirty="0" smtClean="0">
                          <a:latin typeface="Calibri" panose="020F0502020204030204" pitchFamily="34" charset="0"/>
                        </a:rPr>
                        <a:t> Local Area Network (</a:t>
                      </a:r>
                      <a:r>
                        <a:rPr lang="en-US" sz="1600" b="1" dirty="0" smtClean="0">
                          <a:latin typeface="Calibri" panose="020F0502020204030204" pitchFamily="34" charset="0"/>
                        </a:rPr>
                        <a:t>LAN</a:t>
                      </a:r>
                      <a:r>
                        <a:rPr lang="en-US" sz="1600" dirty="0" smtClean="0">
                          <a:latin typeface="Calibri" panose="020F0502020204030204" pitchFamily="34" charset="0"/>
                        </a:rPr>
                        <a:t>) switches and firewalls.</a:t>
                      </a:r>
                      <a:endParaRPr lang="en-US" sz="1600" dirty="0">
                        <a:latin typeface="Calibri" panose="020F0502020204030204" pitchFamily="34" charset="0"/>
                      </a:endParaRPr>
                    </a:p>
                  </a:txBody>
                  <a:tcPr marT="45708" marB="45708" anchor="ctr"/>
                </a:tc>
                <a:tc>
                  <a:txBody>
                    <a:bodyPr/>
                    <a:lstStyle/>
                    <a:p>
                      <a:pPr algn="ctr"/>
                      <a:r>
                        <a:rPr lang="en-US" sz="1600" dirty="0" smtClean="0">
                          <a:latin typeface="Calibri" panose="020F0502020204030204" pitchFamily="34" charset="0"/>
                        </a:rPr>
                        <a:t>Q4</a:t>
                      </a:r>
                      <a:endParaRPr lang="en-US" sz="1600" dirty="0">
                        <a:latin typeface="Calibri" panose="020F0502020204030204" pitchFamily="34" charset="0"/>
                      </a:endParaRPr>
                    </a:p>
                  </a:txBody>
                  <a:tcPr marT="45708" marB="45708" anchor="ctr"/>
                </a:tc>
                <a:tc>
                  <a:txBody>
                    <a:bodyPr/>
                    <a:lstStyle/>
                    <a:p>
                      <a:r>
                        <a:rPr lang="en-US" sz="1600" dirty="0" smtClean="0">
                          <a:latin typeface="Calibri" panose="020F0502020204030204" pitchFamily="34" charset="0"/>
                        </a:rPr>
                        <a:t>NCO, IDP</a:t>
                      </a:r>
                      <a:endParaRPr lang="en-US" sz="1600" dirty="0">
                        <a:latin typeface="Calibri" panose="020F0502020204030204" pitchFamily="34" charset="0"/>
                      </a:endParaRPr>
                    </a:p>
                  </a:txBody>
                  <a:tcPr marT="45708" marB="45708" anchor="ctr"/>
                </a:tc>
              </a:tr>
              <a:tr h="370741">
                <a:tc>
                  <a:txBody>
                    <a:bodyPr/>
                    <a:lstStyle/>
                    <a:p>
                      <a:r>
                        <a:rPr lang="en-US" sz="1600" dirty="0" smtClean="0">
                          <a:latin typeface="Calibri" panose="020F0502020204030204" pitchFamily="34" charset="0"/>
                        </a:rPr>
                        <a:t>ST&amp;I</a:t>
                      </a:r>
                      <a:endParaRPr lang="en-US" sz="1600" dirty="0">
                        <a:latin typeface="Calibri" panose="020F0502020204030204" pitchFamily="34" charset="0"/>
                      </a:endParaRPr>
                    </a:p>
                  </a:txBody>
                  <a:tcPr marT="45708" marB="45708" anchor="ctr"/>
                </a:tc>
                <a:tc>
                  <a:txBody>
                    <a:bodyPr/>
                    <a:lstStyle/>
                    <a:p>
                      <a:r>
                        <a:rPr lang="en-US" sz="1600" dirty="0" smtClean="0">
                          <a:latin typeface="Calibri" panose="020F0502020204030204" pitchFamily="34" charset="0"/>
                        </a:rPr>
                        <a:t>Completion of </a:t>
                      </a:r>
                      <a:r>
                        <a:rPr lang="en-US" sz="1600" b="1" dirty="0" smtClean="0">
                          <a:latin typeface="Calibri" panose="020F0502020204030204" pitchFamily="34" charset="0"/>
                        </a:rPr>
                        <a:t>one interactive experiment </a:t>
                      </a:r>
                      <a:r>
                        <a:rPr lang="en-US" sz="1600" dirty="0" smtClean="0">
                          <a:latin typeface="Calibri" panose="020F0502020204030204" pitchFamily="34" charset="0"/>
                        </a:rPr>
                        <a:t>in the Aviation Weather Testbed (AWT)</a:t>
                      </a:r>
                      <a:endParaRPr lang="en-US" sz="1600" dirty="0">
                        <a:latin typeface="Calibri" panose="020F0502020204030204" pitchFamily="34" charset="0"/>
                      </a:endParaRPr>
                    </a:p>
                  </a:txBody>
                  <a:tcPr marT="45708" marB="45708" anchor="ctr"/>
                </a:tc>
                <a:tc>
                  <a:txBody>
                    <a:bodyPr/>
                    <a:lstStyle/>
                    <a:p>
                      <a:pPr algn="ctr"/>
                      <a:r>
                        <a:rPr lang="en-US" sz="1600" dirty="0" smtClean="0">
                          <a:latin typeface="Calibri" panose="020F0502020204030204" pitchFamily="34" charset="0"/>
                        </a:rPr>
                        <a:t>Q4</a:t>
                      </a:r>
                      <a:endParaRPr lang="en-US" sz="1600" dirty="0">
                        <a:latin typeface="Calibri" panose="020F0502020204030204" pitchFamily="34" charset="0"/>
                      </a:endParaRPr>
                    </a:p>
                  </a:txBody>
                  <a:tcPr marT="45708" marB="45708" anchor="ctr"/>
                </a:tc>
                <a:tc>
                  <a:txBody>
                    <a:bodyPr/>
                    <a:lstStyle/>
                    <a:p>
                      <a:r>
                        <a:rPr lang="en-US" sz="1600" dirty="0" smtClean="0">
                          <a:latin typeface="Calibri" panose="020F0502020204030204" pitchFamily="34" charset="0"/>
                        </a:rPr>
                        <a:t>Numerous</a:t>
                      </a:r>
                      <a:endParaRPr lang="en-US" sz="1600" dirty="0">
                        <a:latin typeface="Calibri" panose="020F0502020204030204" pitchFamily="34" charset="0"/>
                      </a:endParaRPr>
                    </a:p>
                  </a:txBody>
                  <a:tcPr marT="45708" marB="45708" anchor="ctr"/>
                </a:tc>
              </a:tr>
            </a:tbl>
          </a:graphicData>
        </a:graphic>
      </p:graphicFrame>
      <p:sp>
        <p:nvSpPr>
          <p:cNvPr id="4" name="Rectangle 3"/>
          <p:cNvSpPr/>
          <p:nvPr/>
        </p:nvSpPr>
        <p:spPr bwMode="auto">
          <a:xfrm>
            <a:off x="228600" y="3200400"/>
            <a:ext cx="8686800" cy="1371600"/>
          </a:xfrm>
          <a:prstGeom prst="rect">
            <a:avLst/>
          </a:prstGeom>
          <a:solidFill>
            <a:schemeClr val="accent1">
              <a:alpha val="71000"/>
            </a:schemeClr>
          </a:solidFill>
          <a:ln w="38100" cap="flat" cmpd="sng" algn="ctr">
            <a:solidFill>
              <a:schemeClr val="tx1">
                <a:alpha val="82000"/>
              </a:schemeClr>
            </a:solidFill>
            <a:prstDash val="solid"/>
            <a:round/>
            <a:headEnd type="none" w="med" len="med"/>
            <a:tailEnd type="triangle" w="med" len="med"/>
          </a:ln>
          <a:effectLst>
            <a:outerShdw blurRad="50800" dist="50800" dir="5400000" algn="ctr" rotWithShape="0">
              <a:srgbClr val="000000">
                <a:alpha val="58000"/>
              </a:srgb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8" name="Rectangle 2"/>
          <p:cNvSpPr>
            <a:spLocks noGrp="1" noChangeArrowheads="1"/>
          </p:cNvSpPr>
          <p:nvPr>
            <p:ph type="title"/>
          </p:nvPr>
        </p:nvSpPr>
        <p:spPr>
          <a:xfrm>
            <a:off x="76200" y="304800"/>
            <a:ext cx="8991600" cy="457200"/>
          </a:xfrm>
        </p:spPr>
        <p:txBody>
          <a:bodyPr/>
          <a:lstStyle/>
          <a:p>
            <a:pPr eaLnBrk="1" hangingPunct="1"/>
            <a:r>
              <a:rPr lang="en-US" altLang="en-US" sz="4000" b="1" dirty="0" smtClean="0">
                <a:solidFill>
                  <a:schemeClr val="accent2"/>
                </a:solidFill>
              </a:rPr>
              <a:t>FY14 AWC Major Milestones</a:t>
            </a:r>
          </a:p>
        </p:txBody>
      </p:sp>
      <p:pic>
        <p:nvPicPr>
          <p:cNvPr id="2050" name="Picture 2" descr="C:\Users\David.Bright\AppData\Local\Microsoft\Windows\Temporary Internet Files\Content.IE5\HVLHBDO5\dglxasset[1].aspx"/>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88710" y="3262116"/>
            <a:ext cx="1468130" cy="1248168"/>
          </a:xfrm>
          <a:prstGeom prst="rect">
            <a:avLst/>
          </a:prstGeom>
          <a:solidFill>
            <a:schemeClr val="bg1">
              <a:lumMod val="75000"/>
              <a:alpha val="81000"/>
            </a:schemeClr>
          </a:solidFill>
        </p:spPr>
      </p:pic>
    </p:spTree>
    <p:extLst>
      <p:ext uri="{BB962C8B-B14F-4D97-AF65-F5344CB8AC3E}">
        <p14:creationId xmlns:p14="http://schemas.microsoft.com/office/powerpoint/2010/main" val="3296841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6"/>
          <p:cNvSpPr>
            <a:spLocks noChangeArrowheads="1"/>
          </p:cNvSpPr>
          <p:nvPr/>
        </p:nvSpPr>
        <p:spPr bwMode="auto">
          <a:xfrm>
            <a:off x="4422775" y="1139825"/>
            <a:ext cx="3111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4000" dirty="0">
                <a:solidFill>
                  <a:srgbClr val="000020"/>
                </a:solidFill>
                <a:latin typeface="Times New Roman" pitchFamily="18" charset="0"/>
              </a:rPr>
              <a:t> </a:t>
            </a:r>
          </a:p>
        </p:txBody>
      </p:sp>
      <p:graphicFrame>
        <p:nvGraphicFramePr>
          <p:cNvPr id="8" name="Table 7"/>
          <p:cNvGraphicFramePr>
            <a:graphicFrameLocks noGrp="1"/>
          </p:cNvGraphicFramePr>
          <p:nvPr>
            <p:extLst>
              <p:ext uri="{D42A27DB-BD31-4B8C-83A1-F6EECF244321}">
                <p14:modId xmlns:p14="http://schemas.microsoft.com/office/powerpoint/2010/main" val="2264705117"/>
              </p:ext>
            </p:extLst>
          </p:nvPr>
        </p:nvGraphicFramePr>
        <p:xfrm>
          <a:off x="152400" y="1139825"/>
          <a:ext cx="8763000" cy="5364606"/>
        </p:xfrm>
        <a:graphic>
          <a:graphicData uri="http://schemas.openxmlformats.org/drawingml/2006/table">
            <a:tbl>
              <a:tblPr firstRow="1" bandRow="1">
                <a:tableStyleId>{93296810-A885-4BE3-A3E7-6D5BEEA58F35}</a:tableStyleId>
              </a:tblPr>
              <a:tblGrid>
                <a:gridCol w="1084942"/>
                <a:gridCol w="4506686"/>
                <a:gridCol w="980622"/>
                <a:gridCol w="2190750"/>
              </a:tblGrid>
              <a:tr h="518226">
                <a:tc>
                  <a:txBody>
                    <a:bodyPr/>
                    <a:lstStyle/>
                    <a:p>
                      <a:r>
                        <a:rPr lang="en-US" sz="1400" dirty="0" smtClean="0"/>
                        <a:t>PPA</a:t>
                      </a:r>
                      <a:endParaRPr lang="en-US" sz="1400" dirty="0">
                        <a:latin typeface="Calibri" panose="020F0502020204030204" pitchFamily="34" charset="0"/>
                      </a:endParaRPr>
                    </a:p>
                  </a:txBody>
                  <a:tcPr marT="45726" marB="45726" anchor="ctr"/>
                </a:tc>
                <a:tc>
                  <a:txBody>
                    <a:bodyPr/>
                    <a:lstStyle/>
                    <a:p>
                      <a:r>
                        <a:rPr lang="en-US" sz="1400" dirty="0" smtClean="0"/>
                        <a:t>Milestone</a:t>
                      </a:r>
                      <a:endParaRPr lang="en-US" sz="1400" dirty="0">
                        <a:latin typeface="Calibri" panose="020F0502020204030204" pitchFamily="34" charset="0"/>
                      </a:endParaRPr>
                    </a:p>
                  </a:txBody>
                  <a:tcPr marT="45726" marB="45726" anchor="ctr"/>
                </a:tc>
                <a:tc>
                  <a:txBody>
                    <a:bodyPr/>
                    <a:lstStyle/>
                    <a:p>
                      <a:r>
                        <a:rPr lang="en-US" sz="1400" dirty="0" smtClean="0"/>
                        <a:t>Quarter</a:t>
                      </a:r>
                      <a:endParaRPr lang="en-US" sz="1400" dirty="0">
                        <a:latin typeface="Calibri" panose="020F0502020204030204" pitchFamily="34" charset="0"/>
                      </a:endParaRPr>
                    </a:p>
                  </a:txBody>
                  <a:tcPr marT="45726" marB="45726" anchor="ctr"/>
                </a:tc>
                <a:tc>
                  <a:txBody>
                    <a:bodyPr/>
                    <a:lstStyle/>
                    <a:p>
                      <a:r>
                        <a:rPr lang="en-US" sz="1200" dirty="0" smtClean="0"/>
                        <a:t>Other involved Centers, Offices, Agencies</a:t>
                      </a:r>
                      <a:endParaRPr lang="en-US" sz="1200" dirty="0">
                        <a:latin typeface="Calibri" panose="020F0502020204030204" pitchFamily="34" charset="0"/>
                      </a:endParaRPr>
                    </a:p>
                  </a:txBody>
                  <a:tcPr marT="45726" marB="45726" anchor="ctr"/>
                </a:tc>
              </a:tr>
              <a:tr h="370887">
                <a:tc>
                  <a:txBody>
                    <a:bodyPr/>
                    <a:lstStyle/>
                    <a:p>
                      <a:r>
                        <a:rPr lang="en-US" sz="1600" dirty="0" smtClean="0"/>
                        <a:t>AFS</a:t>
                      </a:r>
                      <a:endParaRPr lang="en-US" sz="1600" dirty="0">
                        <a:latin typeface="Calibri" panose="020F0502020204030204" pitchFamily="34" charset="0"/>
                      </a:endParaRPr>
                    </a:p>
                  </a:txBody>
                  <a:tcPr marT="45726" marB="45726" anchor="ctr"/>
                </a:tc>
                <a:tc>
                  <a:txBody>
                    <a:bodyPr/>
                    <a:lstStyle/>
                    <a:p>
                      <a:r>
                        <a:rPr lang="en-US" sz="1600" dirty="0" smtClean="0"/>
                        <a:t>Improved situational awareness of product timeliness through operational implementation of a real-time production dashboard</a:t>
                      </a:r>
                      <a:endParaRPr lang="en-US" sz="1600" b="1" dirty="0">
                        <a:latin typeface="Calibri" panose="020F0502020204030204" pitchFamily="34" charset="0"/>
                      </a:endParaRPr>
                    </a:p>
                  </a:txBody>
                  <a:tcPr marT="45726" marB="45726" anchor="ctr"/>
                </a:tc>
                <a:tc>
                  <a:txBody>
                    <a:bodyPr/>
                    <a:lstStyle/>
                    <a:p>
                      <a:pPr algn="ctr"/>
                      <a:r>
                        <a:rPr lang="en-US" sz="1600" dirty="0" smtClean="0"/>
                        <a:t>Q3</a:t>
                      </a:r>
                      <a:endParaRPr lang="en-US" sz="1600" dirty="0">
                        <a:latin typeface="Calibri" panose="020F0502020204030204" pitchFamily="34" charset="0"/>
                      </a:endParaRPr>
                    </a:p>
                  </a:txBody>
                  <a:tcPr marT="45726" marB="45726" anchor="ctr"/>
                </a:tc>
                <a:tc>
                  <a:txBody>
                    <a:bodyPr/>
                    <a:lstStyle/>
                    <a:p>
                      <a:r>
                        <a:rPr lang="en-US" sz="1600" dirty="0" smtClean="0"/>
                        <a:t>NWSEO</a:t>
                      </a:r>
                      <a:endParaRPr lang="en-US" sz="1600" dirty="0">
                        <a:latin typeface="Calibri" panose="020F0502020204030204" pitchFamily="34" charset="0"/>
                      </a:endParaRPr>
                    </a:p>
                  </a:txBody>
                  <a:tcPr marT="45726" marB="45726" anchor="ctr"/>
                </a:tc>
              </a:tr>
              <a:tr h="370887">
                <a:tc>
                  <a:txBody>
                    <a:bodyPr/>
                    <a:lstStyle/>
                    <a:p>
                      <a:r>
                        <a:rPr lang="en-US" sz="1600" dirty="0" smtClean="0"/>
                        <a:t>AFS</a:t>
                      </a:r>
                      <a:endParaRPr lang="en-US" sz="1600" dirty="0">
                        <a:latin typeface="Calibri" panose="020F0502020204030204" pitchFamily="34" charset="0"/>
                      </a:endParaRPr>
                    </a:p>
                  </a:txBody>
                  <a:tcPr marT="45726" marB="45726" anchor="ctr"/>
                </a:tc>
                <a:tc>
                  <a:txBody>
                    <a:bodyPr/>
                    <a:lstStyle/>
                    <a:p>
                      <a:r>
                        <a:rPr lang="en-US" sz="1600" dirty="0" smtClean="0"/>
                        <a:t>Operationally implement</a:t>
                      </a:r>
                      <a:r>
                        <a:rPr lang="en-US" sz="1600" baseline="0" dirty="0" smtClean="0"/>
                        <a:t> the</a:t>
                      </a:r>
                      <a:r>
                        <a:rPr lang="en-US" sz="1600" dirty="0" smtClean="0"/>
                        <a:t> Aviation Winter Weather Dashboard (AWWD) on www.AviationWeather.gov</a:t>
                      </a:r>
                      <a:endParaRPr lang="en-US" sz="1600" dirty="0" smtClean="0">
                        <a:latin typeface="Calibri" panose="020F0502020204030204" pitchFamily="34" charset="0"/>
                      </a:endParaRPr>
                    </a:p>
                  </a:txBody>
                  <a:tcPr marT="45726" marB="45726" anchor="ctr"/>
                </a:tc>
                <a:tc>
                  <a:txBody>
                    <a:bodyPr/>
                    <a:lstStyle/>
                    <a:p>
                      <a:pPr algn="ctr"/>
                      <a:r>
                        <a:rPr lang="en-US" sz="1600" dirty="0" smtClean="0"/>
                        <a:t>Q2</a:t>
                      </a:r>
                      <a:endParaRPr lang="en-US" sz="1600" dirty="0">
                        <a:latin typeface="Calibri" panose="020F0502020204030204" pitchFamily="34" charset="0"/>
                      </a:endParaRPr>
                    </a:p>
                  </a:txBody>
                  <a:tcPr marT="45726" marB="45726"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WOC</a:t>
                      </a:r>
                      <a:r>
                        <a:rPr lang="en-US" sz="1600" baseline="0" dirty="0" smtClean="0"/>
                        <a:t> or </a:t>
                      </a:r>
                      <a:r>
                        <a:rPr lang="en-US" sz="1600" dirty="0" smtClean="0"/>
                        <a:t>IDP,</a:t>
                      </a:r>
                      <a:r>
                        <a:rPr lang="en-US" sz="1600" baseline="0" dirty="0" smtClean="0"/>
                        <a:t> NCO</a:t>
                      </a:r>
                      <a:endParaRPr lang="en-US" sz="1600" dirty="0" smtClean="0">
                        <a:latin typeface="Calibri" panose="020F0502020204030204" pitchFamily="34" charset="0"/>
                      </a:endParaRPr>
                    </a:p>
                  </a:txBody>
                  <a:tcPr marT="45726" marB="45726" anchor="ctr"/>
                </a:tc>
              </a:tr>
              <a:tr h="370887">
                <a:tc>
                  <a:txBody>
                    <a:bodyPr/>
                    <a:lstStyle/>
                    <a:p>
                      <a:r>
                        <a:rPr lang="en-US" sz="1200" dirty="0" smtClean="0"/>
                        <a:t>Disseminate</a:t>
                      </a:r>
                    </a:p>
                    <a:p>
                      <a:endParaRPr lang="en-US" sz="1600" dirty="0">
                        <a:latin typeface="Calibri" panose="020F0502020204030204" pitchFamily="34" charset="0"/>
                      </a:endParaRPr>
                    </a:p>
                  </a:txBody>
                  <a:tcPr marT="45726" marB="45726" anchor="ctr"/>
                </a:tc>
                <a:tc>
                  <a:txBody>
                    <a:bodyPr/>
                    <a:lstStyle/>
                    <a:p>
                      <a:r>
                        <a:rPr lang="en-US" sz="1600" dirty="0" smtClean="0"/>
                        <a:t>Implementation of a modernized www.AviationWeather.gov utilizing a Open Geospatial Consortium (OGC) Web Mapping Service (WMS) and the new National Weather Service (NWS) web page layout</a:t>
                      </a:r>
                      <a:endParaRPr lang="en-US" sz="1600" dirty="0" smtClean="0">
                        <a:latin typeface="Calibri" panose="020F0502020204030204" pitchFamily="34" charset="0"/>
                      </a:endParaRPr>
                    </a:p>
                  </a:txBody>
                  <a:tcPr marT="45726" marB="45726" anchor="ctr"/>
                </a:tc>
                <a:tc>
                  <a:txBody>
                    <a:bodyPr/>
                    <a:lstStyle/>
                    <a:p>
                      <a:pPr algn="ctr"/>
                      <a:r>
                        <a:rPr lang="en-US" sz="1600" dirty="0" smtClean="0"/>
                        <a:t>Q3</a:t>
                      </a:r>
                      <a:endParaRPr lang="en-US" sz="1600" dirty="0">
                        <a:latin typeface="Calibri" panose="020F0502020204030204" pitchFamily="34" charset="0"/>
                      </a:endParaRPr>
                    </a:p>
                  </a:txBody>
                  <a:tcPr marT="45726" marB="45726" anchor="ctr"/>
                </a:tc>
                <a:tc>
                  <a:txBody>
                    <a:bodyPr/>
                    <a:lstStyle/>
                    <a:p>
                      <a:r>
                        <a:rPr lang="en-US" sz="1600" dirty="0" smtClean="0"/>
                        <a:t>WOC</a:t>
                      </a:r>
                      <a:r>
                        <a:rPr lang="en-US" sz="1600" baseline="0" dirty="0" smtClean="0"/>
                        <a:t> or </a:t>
                      </a:r>
                      <a:r>
                        <a:rPr lang="en-US" sz="1600" dirty="0" smtClean="0"/>
                        <a:t>IDP,</a:t>
                      </a:r>
                      <a:r>
                        <a:rPr lang="en-US" sz="1600" baseline="0" dirty="0" smtClean="0"/>
                        <a:t> NCO</a:t>
                      </a:r>
                      <a:endParaRPr lang="en-US" sz="1600" dirty="0">
                        <a:latin typeface="Calibri" panose="020F0502020204030204" pitchFamily="34" charset="0"/>
                      </a:endParaRPr>
                    </a:p>
                  </a:txBody>
                  <a:tcPr marT="45726" marB="45726" anchor="ctr"/>
                </a:tc>
              </a:tr>
              <a:tr h="370887">
                <a:tc>
                  <a:txBody>
                    <a:bodyPr/>
                    <a:lstStyle/>
                    <a:p>
                      <a:r>
                        <a:rPr lang="en-US" sz="1600" dirty="0" smtClean="0"/>
                        <a:t>ST&amp;I</a:t>
                      </a:r>
                      <a:endParaRPr lang="en-US" sz="1600" dirty="0">
                        <a:latin typeface="Calibri" panose="020F0502020204030204" pitchFamily="34" charset="0"/>
                      </a:endParaRPr>
                    </a:p>
                  </a:txBody>
                  <a:tcPr marT="45726" marB="45726" anchor="ctr"/>
                </a:tc>
                <a:tc>
                  <a:txBody>
                    <a:bodyPr/>
                    <a:lstStyle/>
                    <a:p>
                      <a:r>
                        <a:rPr lang="en-US" sz="1600" dirty="0" smtClean="0"/>
                        <a:t>The Ensemble Processor (EP) availability within the AWT for real-time diagnostics and the research of ensembles for advance probabilistic forecasting</a:t>
                      </a:r>
                      <a:endParaRPr lang="en-US" sz="1600" dirty="0" smtClean="0">
                        <a:latin typeface="Calibri" panose="020F0502020204030204" pitchFamily="34" charset="0"/>
                      </a:endParaRPr>
                    </a:p>
                  </a:txBody>
                  <a:tcPr marT="45726" marB="45726" anchor="ctr"/>
                </a:tc>
                <a:tc>
                  <a:txBody>
                    <a:bodyPr/>
                    <a:lstStyle/>
                    <a:p>
                      <a:pPr algn="ctr"/>
                      <a:r>
                        <a:rPr lang="en-US" sz="1600" dirty="0" smtClean="0"/>
                        <a:t>Q4</a:t>
                      </a:r>
                      <a:endParaRPr lang="en-US" sz="1600" dirty="0">
                        <a:latin typeface="Calibri" panose="020F0502020204030204" pitchFamily="34" charset="0"/>
                      </a:endParaRPr>
                    </a:p>
                  </a:txBody>
                  <a:tcPr marT="45726" marB="45726" anchor="ctr"/>
                </a:tc>
                <a:tc>
                  <a:txBody>
                    <a:bodyPr/>
                    <a:lstStyle/>
                    <a:p>
                      <a:r>
                        <a:rPr lang="en-US" sz="1600" dirty="0" smtClean="0"/>
                        <a:t>CIRA</a:t>
                      </a:r>
                      <a:endParaRPr lang="en-US" sz="1600" dirty="0">
                        <a:latin typeface="Calibri" panose="020F0502020204030204" pitchFamily="34" charset="0"/>
                      </a:endParaRPr>
                    </a:p>
                  </a:txBody>
                  <a:tcPr marT="45726" marB="45726" anchor="ctr"/>
                </a:tc>
              </a:tr>
              <a:tr h="370887">
                <a:tc>
                  <a:txBody>
                    <a:bodyPr/>
                    <a:lstStyle/>
                    <a:p>
                      <a:r>
                        <a:rPr lang="en-US" sz="1600" dirty="0" smtClean="0"/>
                        <a:t>ST&amp;I</a:t>
                      </a:r>
                      <a:endParaRPr lang="en-US" sz="1600" dirty="0">
                        <a:latin typeface="Calibri" panose="020F0502020204030204" pitchFamily="34" charset="0"/>
                      </a:endParaRPr>
                    </a:p>
                  </a:txBody>
                  <a:tcPr marT="45726" marB="45726" anchor="ctr"/>
                </a:tc>
                <a:tc>
                  <a:txBody>
                    <a:bodyPr/>
                    <a:lstStyle/>
                    <a:p>
                      <a:r>
                        <a:rPr lang="en-US" sz="1600" dirty="0" smtClean="0"/>
                        <a:t>AWC Low-Level Significant Weather Chart availability through Common Support Services–Weather (CSS-Wx)</a:t>
                      </a:r>
                      <a:endParaRPr lang="en-US" sz="1600" dirty="0" smtClean="0">
                        <a:latin typeface="Calibri" panose="020F0502020204030204" pitchFamily="34" charset="0"/>
                      </a:endParaRPr>
                    </a:p>
                  </a:txBody>
                  <a:tcPr marT="45726" marB="45726" anchor="ctr"/>
                </a:tc>
                <a:tc>
                  <a:txBody>
                    <a:bodyPr/>
                    <a:lstStyle/>
                    <a:p>
                      <a:pPr algn="ctr"/>
                      <a:r>
                        <a:rPr lang="en-US" sz="1600" dirty="0" smtClean="0"/>
                        <a:t>Q4</a:t>
                      </a:r>
                      <a:endParaRPr lang="en-US" sz="1600" dirty="0">
                        <a:latin typeface="Calibri" panose="020F0502020204030204" pitchFamily="34" charset="0"/>
                      </a:endParaRPr>
                    </a:p>
                  </a:txBody>
                  <a:tcPr marT="45726" marB="45726" anchor="ctr"/>
                </a:tc>
                <a:tc>
                  <a:txBody>
                    <a:bodyPr/>
                    <a:lstStyle/>
                    <a:p>
                      <a:r>
                        <a:rPr lang="en-US" sz="1600" dirty="0" smtClean="0"/>
                        <a:t>OST, FAA, IDP</a:t>
                      </a:r>
                      <a:endParaRPr lang="en-US" sz="1600" dirty="0">
                        <a:latin typeface="Calibri" panose="020F0502020204030204" pitchFamily="34" charset="0"/>
                      </a:endParaRPr>
                    </a:p>
                  </a:txBody>
                  <a:tcPr marT="45726" marB="45726" anchor="ctr"/>
                </a:tc>
              </a:tr>
            </a:tbl>
          </a:graphicData>
        </a:graphic>
      </p:graphicFrame>
      <p:sp>
        <p:nvSpPr>
          <p:cNvPr id="9" name="Rectangle 2"/>
          <p:cNvSpPr>
            <a:spLocks noGrp="1" noChangeArrowheads="1"/>
          </p:cNvSpPr>
          <p:nvPr>
            <p:ph type="title"/>
          </p:nvPr>
        </p:nvSpPr>
        <p:spPr>
          <a:xfrm>
            <a:off x="76200" y="304800"/>
            <a:ext cx="8991600" cy="457200"/>
          </a:xfrm>
        </p:spPr>
        <p:txBody>
          <a:bodyPr/>
          <a:lstStyle/>
          <a:p>
            <a:pPr eaLnBrk="1" hangingPunct="1"/>
            <a:r>
              <a:rPr lang="en-US" altLang="en-US" sz="4000" b="1" dirty="0" smtClean="0">
                <a:solidFill>
                  <a:schemeClr val="accent2"/>
                </a:solidFill>
              </a:rPr>
              <a:t>FY14 AWC Major Milestones</a:t>
            </a:r>
          </a:p>
        </p:txBody>
      </p:sp>
    </p:spTree>
    <p:extLst>
      <p:ext uri="{BB962C8B-B14F-4D97-AF65-F5344CB8AC3E}">
        <p14:creationId xmlns:p14="http://schemas.microsoft.com/office/powerpoint/2010/main" val="32836345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a:xfrm>
            <a:off x="76200" y="304800"/>
            <a:ext cx="9067800" cy="457200"/>
          </a:xfrm>
        </p:spPr>
        <p:txBody>
          <a:bodyPr/>
          <a:lstStyle/>
          <a:p>
            <a:pPr eaLnBrk="1" hangingPunct="1"/>
            <a:r>
              <a:rPr lang="en-US" altLang="en-US" sz="4000" b="1" dirty="0" smtClean="0">
                <a:solidFill>
                  <a:schemeClr val="accent2"/>
                </a:solidFill>
              </a:rPr>
              <a:t>Other Important Projects/Efforts</a:t>
            </a:r>
          </a:p>
        </p:txBody>
      </p:sp>
      <p:sp>
        <p:nvSpPr>
          <p:cNvPr id="17412" name="Rectangle 6"/>
          <p:cNvSpPr>
            <a:spLocks noChangeArrowheads="1"/>
          </p:cNvSpPr>
          <p:nvPr/>
        </p:nvSpPr>
        <p:spPr bwMode="auto">
          <a:xfrm>
            <a:off x="4422775" y="1139825"/>
            <a:ext cx="3111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4000" dirty="0">
                <a:solidFill>
                  <a:schemeClr val="tx2"/>
                </a:solidFill>
              </a:rPr>
              <a:t> </a:t>
            </a:r>
          </a:p>
        </p:txBody>
      </p:sp>
      <p:graphicFrame>
        <p:nvGraphicFramePr>
          <p:cNvPr id="8" name="Table 7"/>
          <p:cNvGraphicFramePr>
            <a:graphicFrameLocks noGrp="1" noChangeAspect="1"/>
          </p:cNvGraphicFramePr>
          <p:nvPr>
            <p:extLst>
              <p:ext uri="{D42A27DB-BD31-4B8C-83A1-F6EECF244321}">
                <p14:modId xmlns:p14="http://schemas.microsoft.com/office/powerpoint/2010/main" val="2063860500"/>
              </p:ext>
            </p:extLst>
          </p:nvPr>
        </p:nvGraphicFramePr>
        <p:xfrm>
          <a:off x="60811" y="990600"/>
          <a:ext cx="9035077" cy="5460003"/>
        </p:xfrm>
        <a:graphic>
          <a:graphicData uri="http://schemas.openxmlformats.org/drawingml/2006/table">
            <a:tbl>
              <a:tblPr firstRow="1" bandRow="1">
                <a:tableStyleId>{775DCB02-9BB8-47FD-8907-85C794F793BA}</a:tableStyleId>
              </a:tblPr>
              <a:tblGrid>
                <a:gridCol w="1544794"/>
                <a:gridCol w="5636530"/>
                <a:gridCol w="1853753"/>
              </a:tblGrid>
              <a:tr h="561876">
                <a:tc>
                  <a:txBody>
                    <a:bodyPr/>
                    <a:lstStyle/>
                    <a:p>
                      <a:r>
                        <a:rPr lang="en-US" sz="1600" b="1" baseline="0" dirty="0" smtClean="0">
                          <a:solidFill>
                            <a:schemeClr val="bg1"/>
                          </a:solidFill>
                          <a:effectLst>
                            <a:outerShdw blurRad="38100" dist="38100" dir="2700000" algn="tl">
                              <a:srgbClr val="000000">
                                <a:alpha val="43137"/>
                              </a:srgbClr>
                            </a:outerShdw>
                          </a:effectLst>
                        </a:rPr>
                        <a:t>PPA</a:t>
                      </a:r>
                      <a:endParaRPr lang="en-US" sz="1600" b="1" baseline="0" dirty="0">
                        <a:solidFill>
                          <a:schemeClr val="bg1"/>
                        </a:solidFill>
                        <a:effectLst>
                          <a:outerShdw blurRad="38100" dist="38100" dir="2700000" algn="tl">
                            <a:srgbClr val="000000">
                              <a:alpha val="43137"/>
                            </a:srgbClr>
                          </a:outerShdw>
                        </a:effectLst>
                        <a:latin typeface="Calibri" panose="020F0502020204030204" pitchFamily="34" charset="0"/>
                      </a:endParaRPr>
                    </a:p>
                  </a:txBody>
                  <a:tcPr marT="45726" marB="45726" anchor="ctr">
                    <a:solidFill>
                      <a:schemeClr val="accent6"/>
                    </a:solidFill>
                  </a:tcPr>
                </a:tc>
                <a:tc>
                  <a:txBody>
                    <a:bodyPr/>
                    <a:lstStyle/>
                    <a:p>
                      <a:r>
                        <a:rPr lang="en-US" sz="1600" b="1" baseline="0" dirty="0" smtClean="0">
                          <a:solidFill>
                            <a:schemeClr val="bg1"/>
                          </a:solidFill>
                          <a:effectLst>
                            <a:outerShdw blurRad="38100" dist="38100" dir="2700000" algn="tl">
                              <a:srgbClr val="000000">
                                <a:alpha val="43137"/>
                              </a:srgbClr>
                            </a:outerShdw>
                          </a:effectLst>
                        </a:rPr>
                        <a:t>Projects/Efforts</a:t>
                      </a:r>
                      <a:endParaRPr lang="en-US" sz="1600" b="1" baseline="0" dirty="0">
                        <a:solidFill>
                          <a:schemeClr val="bg1"/>
                        </a:solidFill>
                        <a:effectLst>
                          <a:outerShdw blurRad="38100" dist="38100" dir="2700000" algn="tl">
                            <a:srgbClr val="000000">
                              <a:alpha val="43137"/>
                            </a:srgbClr>
                          </a:outerShdw>
                        </a:effectLst>
                        <a:latin typeface="Calibri" panose="020F0502020204030204" pitchFamily="34" charset="0"/>
                      </a:endParaRPr>
                    </a:p>
                  </a:txBody>
                  <a:tcPr marT="45726" marB="45726" anchor="ctr">
                    <a:solidFill>
                      <a:schemeClr val="accent6"/>
                    </a:solidFill>
                  </a:tcPr>
                </a:tc>
                <a:tc>
                  <a:txBody>
                    <a:bodyPr/>
                    <a:lstStyle/>
                    <a:p>
                      <a:r>
                        <a:rPr lang="en-US" sz="1400" b="1" baseline="0" dirty="0" smtClean="0">
                          <a:solidFill>
                            <a:schemeClr val="bg1"/>
                          </a:solidFill>
                          <a:effectLst>
                            <a:outerShdw blurRad="38100" dist="38100" dir="2700000" algn="tl">
                              <a:srgbClr val="000000">
                                <a:alpha val="43137"/>
                              </a:srgbClr>
                            </a:outerShdw>
                          </a:effectLst>
                        </a:rPr>
                        <a:t>Other involved Centers, Offices, Agencies</a:t>
                      </a:r>
                      <a:endParaRPr lang="en-US" sz="1400" b="1" baseline="0" dirty="0">
                        <a:solidFill>
                          <a:schemeClr val="bg1"/>
                        </a:solidFill>
                        <a:effectLst>
                          <a:outerShdw blurRad="38100" dist="38100" dir="2700000" algn="tl">
                            <a:srgbClr val="000000">
                              <a:alpha val="43137"/>
                            </a:srgbClr>
                          </a:outerShdw>
                        </a:effectLst>
                        <a:latin typeface="Calibri" panose="020F0502020204030204" pitchFamily="34" charset="0"/>
                      </a:endParaRPr>
                    </a:p>
                  </a:txBody>
                  <a:tcPr marT="45726" marB="45726" anchor="ctr">
                    <a:solidFill>
                      <a:schemeClr val="accent6"/>
                    </a:solidFill>
                  </a:tcPr>
                </a:tc>
              </a:tr>
              <a:tr h="491643">
                <a:tc>
                  <a:txBody>
                    <a:bodyPr/>
                    <a:lstStyle/>
                    <a:p>
                      <a:pPr marL="0" algn="l" defTabSz="914400" rtl="0" eaLnBrk="1" latinLnBrk="0" hangingPunct="1"/>
                      <a:r>
                        <a:rPr lang="en-US" sz="1600" kern="1200" dirty="0" smtClean="0"/>
                        <a:t>AFS</a:t>
                      </a:r>
                      <a:endParaRPr lang="en-US" sz="1600" kern="1200" dirty="0">
                        <a:solidFill>
                          <a:schemeClr val="dk1"/>
                        </a:solidFill>
                        <a:latin typeface="Calibri" panose="020F0502020204030204" pitchFamily="34" charset="0"/>
                        <a:ea typeface="+mn-ea"/>
                        <a:cs typeface="+mn-cs"/>
                      </a:endParaRPr>
                    </a:p>
                  </a:txBody>
                  <a:tcPr marT="45726" marB="45726" anchor="ctr"/>
                </a:tc>
                <a:tc>
                  <a:txBody>
                    <a:bodyPr/>
                    <a:lstStyle/>
                    <a:p>
                      <a:pPr marL="0" algn="l" defTabSz="914400" rtl="0" eaLnBrk="1" latinLnBrk="0" hangingPunct="1"/>
                      <a:r>
                        <a:rPr lang="en-US" sz="1600" kern="1200" dirty="0" smtClean="0"/>
                        <a:t>C-SIGMET 2-hour short-term MITL/MOTL convective forecast product </a:t>
                      </a:r>
                      <a:endParaRPr lang="en-US" sz="1600" kern="1200" dirty="0">
                        <a:solidFill>
                          <a:schemeClr val="dk1"/>
                        </a:solidFill>
                        <a:latin typeface="Calibri" panose="020F0502020204030204" pitchFamily="34" charset="0"/>
                        <a:ea typeface="+mn-ea"/>
                        <a:cs typeface="+mn-cs"/>
                      </a:endParaRPr>
                    </a:p>
                  </a:txBody>
                  <a:tcPr marT="45726" marB="45726" anchor="ctr"/>
                </a:tc>
                <a:tc>
                  <a:txBody>
                    <a:bodyPr/>
                    <a:lstStyle/>
                    <a:p>
                      <a:r>
                        <a:rPr lang="en-US" sz="1600" dirty="0" smtClean="0"/>
                        <a:t>NWSEO</a:t>
                      </a:r>
                      <a:endParaRPr lang="en-US" sz="1600" dirty="0">
                        <a:latin typeface="Calibri" panose="020F0502020204030204" pitchFamily="34" charset="0"/>
                      </a:endParaRPr>
                    </a:p>
                  </a:txBody>
                  <a:tcPr marT="45726" marB="45726" anchor="ctr"/>
                </a:tc>
              </a:tr>
              <a:tr h="280943">
                <a:tc>
                  <a:txBody>
                    <a:bodyPr/>
                    <a:lstStyle/>
                    <a:p>
                      <a:pPr marL="0" algn="l" defTabSz="914400" rtl="0" eaLnBrk="1" latinLnBrk="0" hangingPunct="1"/>
                      <a:r>
                        <a:rPr lang="en-US" sz="1600" kern="1200" dirty="0" smtClean="0"/>
                        <a:t>AFS</a:t>
                      </a:r>
                      <a:endParaRPr lang="en-US" sz="1600" kern="1200" dirty="0">
                        <a:solidFill>
                          <a:schemeClr val="dk1"/>
                        </a:solidFill>
                        <a:latin typeface="Calibri" panose="020F0502020204030204" pitchFamily="34" charset="0"/>
                        <a:ea typeface="+mn-ea"/>
                        <a:cs typeface="+mn-cs"/>
                      </a:endParaRPr>
                    </a:p>
                  </a:txBody>
                  <a:tcPr marT="45726" marB="45726" anchor="ctr"/>
                </a:tc>
                <a:tc>
                  <a:txBody>
                    <a:bodyPr/>
                    <a:lstStyle/>
                    <a:p>
                      <a:pPr marL="0" algn="l" defTabSz="914400" rtl="0" eaLnBrk="1" latinLnBrk="0" hangingPunct="1"/>
                      <a:r>
                        <a:rPr lang="en-US" sz="1600" kern="1200" dirty="0" smtClean="0"/>
                        <a:t>ICAO/WMO Meteorological Division Meeting</a:t>
                      </a:r>
                      <a:endParaRPr lang="en-US" sz="1600" kern="1200" dirty="0" smtClean="0">
                        <a:solidFill>
                          <a:schemeClr val="dk1"/>
                        </a:solidFill>
                        <a:latin typeface="Calibri" panose="020F0502020204030204" pitchFamily="34" charset="0"/>
                        <a:ea typeface="+mn-ea"/>
                        <a:cs typeface="+mn-cs"/>
                      </a:endParaRPr>
                    </a:p>
                  </a:txBody>
                  <a:tcPr marT="45726" marB="45726"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FAA,</a:t>
                      </a:r>
                      <a:r>
                        <a:rPr lang="en-US" sz="1600" baseline="0" dirty="0" smtClean="0"/>
                        <a:t> OCWWS</a:t>
                      </a:r>
                      <a:endParaRPr lang="en-US" sz="1600" dirty="0" smtClean="0">
                        <a:latin typeface="Calibri" panose="020F0502020204030204" pitchFamily="34" charset="0"/>
                      </a:endParaRPr>
                    </a:p>
                  </a:txBody>
                  <a:tcPr marT="45726" marB="45726" anchor="ctr"/>
                </a:tc>
              </a:tr>
              <a:tr h="491643">
                <a:tc>
                  <a:txBody>
                    <a:bodyPr/>
                    <a:lstStyle/>
                    <a:p>
                      <a:pPr marL="0" algn="l" defTabSz="914400" rtl="0" eaLnBrk="1" latinLnBrk="0" hangingPunct="1"/>
                      <a:r>
                        <a:rPr lang="en-US" sz="1600" kern="1200" dirty="0" smtClean="0"/>
                        <a:t>AFS</a:t>
                      </a:r>
                      <a:endParaRPr lang="en-US" sz="1600" kern="1200" dirty="0">
                        <a:solidFill>
                          <a:schemeClr val="dk1"/>
                        </a:solidFill>
                        <a:latin typeface="Calibri" panose="020F0502020204030204" pitchFamily="34" charset="0"/>
                        <a:ea typeface="+mn-ea"/>
                        <a:cs typeface="+mn-cs"/>
                      </a:endParaRPr>
                    </a:p>
                  </a:txBody>
                  <a:tcPr marT="45726" marB="45726" anchor="ctr"/>
                </a:tc>
                <a:tc>
                  <a:txBody>
                    <a:bodyPr/>
                    <a:lstStyle/>
                    <a:p>
                      <a:pPr marL="0" algn="l" defTabSz="914400" rtl="0" eaLnBrk="1" latinLnBrk="0" hangingPunct="1"/>
                      <a:r>
                        <a:rPr lang="en-US" sz="1600" kern="1200" dirty="0" smtClean="0"/>
                        <a:t>CAR/SAM</a:t>
                      </a:r>
                      <a:r>
                        <a:rPr lang="en-US" sz="1600" kern="1200" baseline="0" dirty="0" smtClean="0"/>
                        <a:t> Backup</a:t>
                      </a:r>
                      <a:endParaRPr lang="en-US" sz="1600" kern="1200" dirty="0" smtClean="0">
                        <a:solidFill>
                          <a:schemeClr val="dk1"/>
                        </a:solidFill>
                        <a:latin typeface="Calibri" panose="020F0502020204030204" pitchFamily="34" charset="0"/>
                        <a:ea typeface="+mn-ea"/>
                        <a:cs typeface="+mn-cs"/>
                      </a:endParaRPr>
                    </a:p>
                  </a:txBody>
                  <a:tcPr marT="45726" marB="45726" anchor="ctr"/>
                </a:tc>
                <a:tc>
                  <a:txBody>
                    <a:bodyPr/>
                    <a:lstStyle/>
                    <a:p>
                      <a:r>
                        <a:rPr lang="en-US" sz="1600" dirty="0" smtClean="0"/>
                        <a:t>OCWWS, NWSEO</a:t>
                      </a:r>
                      <a:endParaRPr lang="en-US" sz="1600" dirty="0">
                        <a:latin typeface="Calibri" panose="020F0502020204030204" pitchFamily="34" charset="0"/>
                      </a:endParaRPr>
                    </a:p>
                  </a:txBody>
                  <a:tcPr marT="45726" marB="45726" anchor="ctr"/>
                </a:tc>
              </a:tr>
              <a:tr h="280943">
                <a:tc>
                  <a:txBody>
                    <a:bodyPr/>
                    <a:lstStyle/>
                    <a:p>
                      <a:pPr marL="0" algn="l" defTabSz="914400" rtl="0" eaLnBrk="1" latinLnBrk="0" hangingPunct="1"/>
                      <a:r>
                        <a:rPr lang="en-US" sz="1600" kern="1200" dirty="0" smtClean="0"/>
                        <a:t>AFS</a:t>
                      </a:r>
                      <a:endParaRPr lang="en-US" sz="1600" kern="1200" dirty="0">
                        <a:solidFill>
                          <a:schemeClr val="dk1"/>
                        </a:solidFill>
                        <a:latin typeface="Calibri" panose="020F0502020204030204" pitchFamily="34" charset="0"/>
                        <a:ea typeface="+mn-ea"/>
                        <a:cs typeface="+mn-cs"/>
                      </a:endParaRPr>
                    </a:p>
                  </a:txBody>
                  <a:tcPr marT="45726" marB="45726" anchor="ctr"/>
                </a:tc>
                <a:tc>
                  <a:txBody>
                    <a:bodyPr/>
                    <a:lstStyle/>
                    <a:p>
                      <a:pPr marL="0" algn="l" defTabSz="914400" rtl="0" eaLnBrk="1" latinLnBrk="0" hangingPunct="1"/>
                      <a:r>
                        <a:rPr lang="en-US" sz="1600" kern="1200" dirty="0" smtClean="0"/>
                        <a:t>Radiation and Volcanic Ash SIGMETs Changes</a:t>
                      </a:r>
                      <a:endParaRPr lang="en-US" sz="1600" kern="1200" dirty="0" smtClean="0">
                        <a:solidFill>
                          <a:schemeClr val="dk1"/>
                        </a:solidFill>
                        <a:latin typeface="Calibri" panose="020F0502020204030204" pitchFamily="34" charset="0"/>
                        <a:ea typeface="+mn-ea"/>
                        <a:cs typeface="+mn-cs"/>
                      </a:endParaRPr>
                    </a:p>
                  </a:txBody>
                  <a:tcPr marT="45726" marB="45726" anchor="ctr"/>
                </a:tc>
                <a:tc>
                  <a:txBody>
                    <a:bodyPr/>
                    <a:lstStyle/>
                    <a:p>
                      <a:r>
                        <a:rPr lang="en-US" sz="1600" dirty="0" smtClean="0"/>
                        <a:t>FAA,</a:t>
                      </a:r>
                      <a:r>
                        <a:rPr lang="en-US" sz="1600" baseline="0" dirty="0" smtClean="0"/>
                        <a:t> OCWWS</a:t>
                      </a:r>
                      <a:endParaRPr lang="en-US" sz="1600" dirty="0">
                        <a:latin typeface="Calibri" panose="020F0502020204030204" pitchFamily="34" charset="0"/>
                      </a:endParaRPr>
                    </a:p>
                  </a:txBody>
                  <a:tcPr marT="45726" marB="45726" anchor="ctr"/>
                </a:tc>
              </a:tr>
              <a:tr h="280943">
                <a:tc>
                  <a:txBody>
                    <a:bodyPr/>
                    <a:lstStyle/>
                    <a:p>
                      <a:pPr marL="0" algn="l" defTabSz="914400" rtl="0" eaLnBrk="1" latinLnBrk="0" hangingPunct="1"/>
                      <a:r>
                        <a:rPr lang="en-US" sz="1600" kern="1200" dirty="0" smtClean="0"/>
                        <a:t>Disseminate</a:t>
                      </a:r>
                      <a:endParaRPr lang="en-US" sz="1600" kern="1200" dirty="0">
                        <a:solidFill>
                          <a:schemeClr val="dk1"/>
                        </a:solidFill>
                        <a:latin typeface="Calibri" panose="020F0502020204030204" pitchFamily="34" charset="0"/>
                        <a:ea typeface="+mn-ea"/>
                        <a:cs typeface="+mn-cs"/>
                      </a:endParaRPr>
                    </a:p>
                  </a:txBody>
                  <a:tcPr marT="45726" marB="45726" anchor="ctr"/>
                </a:tc>
                <a:tc>
                  <a:txBody>
                    <a:bodyPr/>
                    <a:lstStyle/>
                    <a:p>
                      <a:pPr marL="0" algn="l" defTabSz="914400" rtl="0" eaLnBrk="1" latinLnBrk="0" hangingPunct="1"/>
                      <a:r>
                        <a:rPr lang="en-US" sz="1600" kern="1200" dirty="0" smtClean="0"/>
                        <a:t>IDP web services transition</a:t>
                      </a:r>
                      <a:endParaRPr lang="en-US" sz="1600" kern="1200" dirty="0" smtClean="0">
                        <a:solidFill>
                          <a:schemeClr val="dk1"/>
                        </a:solidFill>
                        <a:latin typeface="Calibri" panose="020F0502020204030204" pitchFamily="34" charset="0"/>
                        <a:ea typeface="+mn-ea"/>
                        <a:cs typeface="+mn-cs"/>
                      </a:endParaRPr>
                    </a:p>
                  </a:txBody>
                  <a:tcPr marT="45726" marB="45726" anchor="ctr"/>
                </a:tc>
                <a:tc>
                  <a:txBody>
                    <a:bodyPr/>
                    <a:lstStyle/>
                    <a:p>
                      <a:r>
                        <a:rPr lang="en-US" sz="1600" dirty="0" smtClean="0"/>
                        <a:t>IDP, NCO</a:t>
                      </a:r>
                      <a:endParaRPr lang="en-US" sz="1600" dirty="0">
                        <a:latin typeface="Calibri" panose="020F0502020204030204" pitchFamily="34" charset="0"/>
                      </a:endParaRPr>
                    </a:p>
                  </a:txBody>
                  <a:tcPr marT="45726" marB="45726" anchor="ctr"/>
                </a:tc>
              </a:tr>
              <a:tr h="280943">
                <a:tc>
                  <a:txBody>
                    <a:bodyPr/>
                    <a:lstStyle/>
                    <a:p>
                      <a:pPr marL="0" algn="l" defTabSz="914400" rtl="0" eaLnBrk="1" latinLnBrk="0" hangingPunct="1"/>
                      <a:r>
                        <a:rPr lang="en-US" sz="1600" kern="1200" dirty="0" smtClean="0"/>
                        <a:t>ST&amp;I</a:t>
                      </a:r>
                      <a:endParaRPr lang="en-US" sz="1600" kern="1200" dirty="0">
                        <a:solidFill>
                          <a:schemeClr val="dk1"/>
                        </a:solidFill>
                        <a:latin typeface="Calibri" panose="020F0502020204030204" pitchFamily="34" charset="0"/>
                        <a:ea typeface="+mn-ea"/>
                        <a:cs typeface="+mn-cs"/>
                      </a:endParaRPr>
                    </a:p>
                  </a:txBody>
                  <a:tcPr marT="45726" marB="45726" anchor="ctr"/>
                </a:tc>
                <a:tc>
                  <a:txBody>
                    <a:bodyPr/>
                    <a:lstStyle/>
                    <a:p>
                      <a:pPr marL="0" algn="l" defTabSz="914400" rtl="0" eaLnBrk="1" latinLnBrk="0" hangingPunct="1"/>
                      <a:r>
                        <a:rPr lang="en-US" sz="1600" kern="1200" dirty="0" smtClean="0"/>
                        <a:t>Increased EDR usage</a:t>
                      </a:r>
                      <a:endParaRPr lang="en-US" sz="1600" kern="1200" dirty="0" smtClean="0">
                        <a:solidFill>
                          <a:schemeClr val="dk1"/>
                        </a:solidFill>
                        <a:latin typeface="Calibri" panose="020F0502020204030204" pitchFamily="34" charset="0"/>
                        <a:ea typeface="+mn-ea"/>
                        <a:cs typeface="+mn-cs"/>
                      </a:endParaRPr>
                    </a:p>
                  </a:txBody>
                  <a:tcPr marT="45726" marB="45726" anchor="ctr"/>
                </a:tc>
                <a:tc>
                  <a:txBody>
                    <a:bodyPr/>
                    <a:lstStyle/>
                    <a:p>
                      <a:r>
                        <a:rPr lang="en-US" sz="1600" dirty="0" smtClean="0"/>
                        <a:t>WSI</a:t>
                      </a:r>
                      <a:endParaRPr lang="en-US" sz="1600" dirty="0">
                        <a:latin typeface="Calibri" panose="020F0502020204030204" pitchFamily="34" charset="0"/>
                      </a:endParaRPr>
                    </a:p>
                  </a:txBody>
                  <a:tcPr marT="45726" marB="45726" anchor="ctr"/>
                </a:tc>
              </a:tr>
              <a:tr h="280943">
                <a:tc>
                  <a:txBody>
                    <a:bodyPr/>
                    <a:lstStyle/>
                    <a:p>
                      <a:pPr marL="0" marR="0" algn="l" defTabSz="914400" rtl="0" eaLnBrk="1" latinLnBrk="0" hangingPunct="1">
                        <a:spcBef>
                          <a:spcPts val="0"/>
                        </a:spcBef>
                        <a:spcAft>
                          <a:spcPts val="0"/>
                        </a:spcAft>
                      </a:pPr>
                      <a:r>
                        <a:rPr lang="en-US" sz="1600" kern="1200" dirty="0"/>
                        <a:t>ST&amp;I</a:t>
                      </a:r>
                      <a:endParaRPr lang="en-US" sz="1600" kern="1200" dirty="0">
                        <a:solidFill>
                          <a:schemeClr val="dk1"/>
                        </a:solidFill>
                        <a:latin typeface="Calibri" panose="020F0502020204030204" pitchFamily="34" charset="0"/>
                        <a:ea typeface="+mn-ea"/>
                        <a:cs typeface="+mn-cs"/>
                      </a:endParaRPr>
                    </a:p>
                  </a:txBody>
                  <a:tcPr marL="68580" marR="68580" marT="0" marB="0" anchor="ctr"/>
                </a:tc>
                <a:tc>
                  <a:txBody>
                    <a:bodyPr/>
                    <a:lstStyle/>
                    <a:p>
                      <a:pPr marL="0" marR="0" algn="l" defTabSz="914400" rtl="0" eaLnBrk="1" latinLnBrk="0" hangingPunct="1">
                        <a:spcBef>
                          <a:spcPts val="0"/>
                        </a:spcBef>
                        <a:spcAft>
                          <a:spcPts val="0"/>
                        </a:spcAft>
                      </a:pPr>
                      <a:r>
                        <a:rPr lang="en-US" sz="1600" kern="1200" dirty="0"/>
                        <a:t>Auto Low-Level SigWx</a:t>
                      </a:r>
                      <a:endParaRPr lang="en-US" sz="1600" kern="1200" dirty="0">
                        <a:solidFill>
                          <a:schemeClr val="dk1"/>
                        </a:solidFill>
                        <a:latin typeface="Calibri" panose="020F0502020204030204" pitchFamily="34" charset="0"/>
                        <a:ea typeface="+mn-ea"/>
                        <a:cs typeface="+mn-cs"/>
                      </a:endParaRPr>
                    </a:p>
                  </a:txBody>
                  <a:tcPr marL="68580" marR="68580" marT="0" marB="0" anchor="ctr"/>
                </a:tc>
                <a:tc>
                  <a:txBody>
                    <a:bodyPr/>
                    <a:lstStyle/>
                    <a:p>
                      <a:endParaRPr lang="en-US" sz="1600" dirty="0">
                        <a:latin typeface="Calibri" panose="020F0502020204030204" pitchFamily="34" charset="0"/>
                      </a:endParaRPr>
                    </a:p>
                  </a:txBody>
                  <a:tcPr marT="45726" marB="45726" anchor="ctr"/>
                </a:tc>
              </a:tr>
              <a:tr h="280943">
                <a:tc>
                  <a:txBody>
                    <a:bodyPr/>
                    <a:lstStyle/>
                    <a:p>
                      <a:pPr marL="0" marR="0" algn="l" defTabSz="914400" rtl="0" eaLnBrk="1" latinLnBrk="0" hangingPunct="1">
                        <a:spcBef>
                          <a:spcPts val="0"/>
                        </a:spcBef>
                        <a:spcAft>
                          <a:spcPts val="0"/>
                        </a:spcAft>
                      </a:pPr>
                      <a:r>
                        <a:rPr lang="en-US" sz="1600" kern="1200" dirty="0"/>
                        <a:t>ST&amp;I</a:t>
                      </a:r>
                      <a:endParaRPr lang="en-US" sz="1600" kern="1200" dirty="0">
                        <a:solidFill>
                          <a:schemeClr val="dk1"/>
                        </a:solidFill>
                        <a:latin typeface="Calibri" panose="020F0502020204030204" pitchFamily="34" charset="0"/>
                        <a:ea typeface="+mn-ea"/>
                        <a:cs typeface="+mn-cs"/>
                      </a:endParaRPr>
                    </a:p>
                  </a:txBody>
                  <a:tcPr marL="68580" marR="68580" marT="0" marB="0" anchor="ctr"/>
                </a:tc>
                <a:tc>
                  <a:txBody>
                    <a:bodyPr/>
                    <a:lstStyle/>
                    <a:p>
                      <a:pPr marL="0" marR="0" algn="l" defTabSz="914400" rtl="0" eaLnBrk="1" latinLnBrk="0" hangingPunct="1">
                        <a:spcBef>
                          <a:spcPts val="0"/>
                        </a:spcBef>
                        <a:spcAft>
                          <a:spcPts val="0"/>
                        </a:spcAft>
                      </a:pPr>
                      <a:r>
                        <a:rPr lang="en-US" sz="1600" kern="1200" dirty="0"/>
                        <a:t>C&amp;V Model Improvements</a:t>
                      </a:r>
                      <a:endParaRPr lang="en-US" sz="1600" kern="1200" dirty="0">
                        <a:solidFill>
                          <a:schemeClr val="dk1"/>
                        </a:solidFill>
                        <a:latin typeface="Calibri" panose="020F0502020204030204" pitchFamily="34" charset="0"/>
                        <a:ea typeface="+mn-ea"/>
                        <a:cs typeface="+mn-cs"/>
                      </a:endParaRPr>
                    </a:p>
                  </a:txBody>
                  <a:tcPr marL="68580" marR="68580" marT="0" marB="0" anchor="ctr"/>
                </a:tc>
                <a:tc>
                  <a:txBody>
                    <a:bodyPr/>
                    <a:lstStyle/>
                    <a:p>
                      <a:r>
                        <a:rPr lang="en-US" sz="1600" dirty="0" smtClean="0"/>
                        <a:t>EMC, DTC</a:t>
                      </a:r>
                      <a:endParaRPr lang="en-US" sz="1600" dirty="0">
                        <a:latin typeface="Calibri" panose="020F0502020204030204" pitchFamily="34" charset="0"/>
                      </a:endParaRPr>
                    </a:p>
                  </a:txBody>
                  <a:tcPr marT="45726" marB="45726" anchor="ctr"/>
                </a:tc>
              </a:tr>
              <a:tr h="280943">
                <a:tc>
                  <a:txBody>
                    <a:bodyPr/>
                    <a:lstStyle/>
                    <a:p>
                      <a:pPr marL="0" marR="0" algn="l" defTabSz="914400" rtl="0" eaLnBrk="1" latinLnBrk="0" hangingPunct="1">
                        <a:spcBef>
                          <a:spcPts val="0"/>
                        </a:spcBef>
                        <a:spcAft>
                          <a:spcPts val="0"/>
                        </a:spcAft>
                      </a:pPr>
                      <a:r>
                        <a:rPr lang="en-US" sz="1600" kern="1200" dirty="0" smtClean="0"/>
                        <a:t>AFS</a:t>
                      </a:r>
                      <a:r>
                        <a:rPr lang="en-US" sz="1600" kern="1200" baseline="0" dirty="0" smtClean="0"/>
                        <a:t> &amp; ST&amp;I</a:t>
                      </a:r>
                      <a:endParaRPr lang="en-US" sz="1600" kern="1200" dirty="0">
                        <a:solidFill>
                          <a:schemeClr val="dk1"/>
                        </a:solidFill>
                        <a:latin typeface="Calibri" panose="020F0502020204030204" pitchFamily="34" charset="0"/>
                        <a:ea typeface="+mn-ea"/>
                        <a:cs typeface="+mn-cs"/>
                      </a:endParaRPr>
                    </a:p>
                  </a:txBody>
                  <a:tcPr marL="68580" marR="68580" marT="0" marB="0" anchor="ctr"/>
                </a:tc>
                <a:tc>
                  <a:txBody>
                    <a:bodyPr/>
                    <a:lstStyle/>
                    <a:p>
                      <a:pPr marL="0" marR="0" algn="l" defTabSz="914400" rtl="0" eaLnBrk="1" latinLnBrk="0" hangingPunct="1">
                        <a:spcBef>
                          <a:spcPts val="0"/>
                        </a:spcBef>
                        <a:spcAft>
                          <a:spcPts val="0"/>
                        </a:spcAft>
                      </a:pPr>
                      <a:r>
                        <a:rPr lang="en-US" sz="1600" kern="1200" dirty="0" smtClean="0"/>
                        <a:t>Common operating picture for convection</a:t>
                      </a:r>
                      <a:endParaRPr lang="en-US" sz="1600" kern="1200" dirty="0">
                        <a:solidFill>
                          <a:schemeClr val="dk1"/>
                        </a:solidFill>
                        <a:latin typeface="Calibri" panose="020F0502020204030204" pitchFamily="34" charset="0"/>
                        <a:ea typeface="+mn-ea"/>
                        <a:cs typeface="+mn-cs"/>
                      </a:endParaRPr>
                    </a:p>
                  </a:txBody>
                  <a:tcPr marL="68580" marR="68580" marT="0" marB="0" anchor="ctr"/>
                </a:tc>
                <a:tc>
                  <a:txBody>
                    <a:bodyPr/>
                    <a:lstStyle/>
                    <a:p>
                      <a:r>
                        <a:rPr lang="en-US" sz="1600" dirty="0" smtClean="0">
                          <a:latin typeface="Calibri" panose="020F0502020204030204" pitchFamily="34" charset="0"/>
                        </a:rPr>
                        <a:t>SPC, WPC,</a:t>
                      </a:r>
                      <a:r>
                        <a:rPr lang="en-US" sz="1600" baseline="0" dirty="0" smtClean="0">
                          <a:latin typeface="Calibri" panose="020F0502020204030204" pitchFamily="34" charset="0"/>
                        </a:rPr>
                        <a:t> ?</a:t>
                      </a:r>
                      <a:endParaRPr lang="en-US" sz="1600" dirty="0">
                        <a:latin typeface="Calibri" panose="020F0502020204030204" pitchFamily="34" charset="0"/>
                      </a:endParaRPr>
                    </a:p>
                  </a:txBody>
                  <a:tcPr marT="45726" marB="45726" anchor="ctr"/>
                </a:tc>
              </a:tr>
              <a:tr h="491643">
                <a:tc>
                  <a:txBody>
                    <a:bodyPr/>
                    <a:lstStyle/>
                    <a:p>
                      <a:pPr marL="0" marR="0" algn="l" defTabSz="914400" rtl="0" eaLnBrk="1" latinLnBrk="0" hangingPunct="1">
                        <a:spcBef>
                          <a:spcPts val="0"/>
                        </a:spcBef>
                        <a:spcAft>
                          <a:spcPts val="0"/>
                        </a:spcAft>
                      </a:pPr>
                      <a:r>
                        <a:rPr lang="en-US" sz="1600" kern="1200" dirty="0" smtClean="0"/>
                        <a:t>AFS</a:t>
                      </a:r>
                      <a:endParaRPr lang="en-US" sz="1600" kern="1200" dirty="0">
                        <a:solidFill>
                          <a:schemeClr val="dk1"/>
                        </a:solidFill>
                        <a:latin typeface="Calibri" panose="020F0502020204030204" pitchFamily="34" charset="0"/>
                        <a:ea typeface="+mn-ea"/>
                        <a:cs typeface="+mn-cs"/>
                      </a:endParaRPr>
                    </a:p>
                  </a:txBody>
                  <a:tcPr marL="68580" marR="68580" marT="0" marB="0" anchor="ctr"/>
                </a:tc>
                <a:tc>
                  <a:txBody>
                    <a:bodyPr/>
                    <a:lstStyle/>
                    <a:p>
                      <a:pPr marL="0" marR="0" algn="l" defTabSz="914400" rtl="0" eaLnBrk="1" latinLnBrk="0" hangingPunct="1">
                        <a:spcBef>
                          <a:spcPts val="0"/>
                        </a:spcBef>
                        <a:spcAft>
                          <a:spcPts val="0"/>
                        </a:spcAft>
                      </a:pPr>
                      <a:r>
                        <a:rPr lang="en-US" sz="1600" kern="1200" dirty="0" smtClean="0"/>
                        <a:t>TRACON Gate Convective Forecast</a:t>
                      </a:r>
                      <a:endParaRPr lang="en-US" sz="1600" kern="1200" dirty="0">
                        <a:solidFill>
                          <a:schemeClr val="dk1"/>
                        </a:solidFill>
                        <a:latin typeface="Calibri" panose="020F0502020204030204" pitchFamily="34" charset="0"/>
                        <a:ea typeface="+mn-ea"/>
                        <a:cs typeface="+mn-cs"/>
                      </a:endParaRPr>
                    </a:p>
                  </a:txBody>
                  <a:tcPr marL="68580" marR="68580" marT="0" marB="0" anchor="ctr"/>
                </a:tc>
                <a:tc>
                  <a:txBody>
                    <a:bodyPr/>
                    <a:lstStyle/>
                    <a:p>
                      <a:r>
                        <a:rPr lang="en-US" sz="1600" dirty="0" smtClean="0"/>
                        <a:t>CWSU, OCWWS</a:t>
                      </a:r>
                      <a:endParaRPr lang="en-US" sz="1600" dirty="0">
                        <a:latin typeface="Calibri" panose="020F0502020204030204" pitchFamily="34" charset="0"/>
                      </a:endParaRPr>
                    </a:p>
                  </a:txBody>
                  <a:tcPr marT="45726" marB="45726" anchor="ctr"/>
                </a:tc>
              </a:tr>
              <a:tr h="632100">
                <a:tc>
                  <a:txBody>
                    <a:bodyPr/>
                    <a:lstStyle/>
                    <a:p>
                      <a:pPr marL="0" marR="0" algn="l" defTabSz="914400" rtl="0" eaLnBrk="1" latinLnBrk="0" hangingPunct="1">
                        <a:spcBef>
                          <a:spcPts val="0"/>
                        </a:spcBef>
                        <a:spcAft>
                          <a:spcPts val="0"/>
                        </a:spcAft>
                      </a:pPr>
                      <a:r>
                        <a:rPr lang="en-US" sz="1600" kern="1200" dirty="0" smtClean="0"/>
                        <a:t>AFS, ST&amp;I, Processing, Disseminate</a:t>
                      </a:r>
                      <a:endParaRPr lang="en-US" sz="1600" kern="1200" dirty="0">
                        <a:solidFill>
                          <a:schemeClr val="dk1"/>
                        </a:solidFill>
                        <a:latin typeface="Calibri" panose="020F0502020204030204" pitchFamily="34" charset="0"/>
                        <a:ea typeface="+mn-ea"/>
                        <a:cs typeface="+mn-cs"/>
                      </a:endParaRPr>
                    </a:p>
                  </a:txBody>
                  <a:tcPr marL="68580" marR="68580" marT="0" marB="0" anchor="ctr"/>
                </a:tc>
                <a:tc>
                  <a:txBody>
                    <a:bodyPr/>
                    <a:lstStyle/>
                    <a:p>
                      <a:pPr marL="0" marR="0" algn="l" defTabSz="914400" rtl="0" eaLnBrk="1" latinLnBrk="0" hangingPunct="1">
                        <a:spcBef>
                          <a:spcPts val="0"/>
                        </a:spcBef>
                        <a:spcAft>
                          <a:spcPts val="0"/>
                        </a:spcAft>
                      </a:pPr>
                      <a:r>
                        <a:rPr lang="en-US" sz="1600" kern="1200" dirty="0" smtClean="0"/>
                        <a:t>Icing</a:t>
                      </a:r>
                      <a:r>
                        <a:rPr lang="en-US" sz="1600" kern="1200" baseline="0" dirty="0" smtClean="0"/>
                        <a:t> and Turbulence Improvement to WAFS Global Grids</a:t>
                      </a:r>
                      <a:endParaRPr lang="en-US" sz="1600" kern="1200" dirty="0">
                        <a:solidFill>
                          <a:schemeClr val="dk1"/>
                        </a:solidFill>
                        <a:latin typeface="Calibri" panose="020F0502020204030204" pitchFamily="34" charset="0"/>
                        <a:ea typeface="+mn-ea"/>
                        <a:cs typeface="+mn-cs"/>
                      </a:endParaRPr>
                    </a:p>
                  </a:txBody>
                  <a:tcPr marL="68580" marR="68580" marT="0" marB="0" anchor="ctr"/>
                </a:tc>
                <a:tc>
                  <a:txBody>
                    <a:bodyPr/>
                    <a:lstStyle/>
                    <a:p>
                      <a:r>
                        <a:rPr lang="en-US" sz="1600" dirty="0" smtClean="0"/>
                        <a:t>EMC,</a:t>
                      </a:r>
                      <a:r>
                        <a:rPr lang="en-US" sz="1600" baseline="0" dirty="0" smtClean="0"/>
                        <a:t> NCO, OCWWS</a:t>
                      </a:r>
                      <a:endParaRPr lang="en-US" sz="1600" dirty="0">
                        <a:latin typeface="Calibri" panose="020F0502020204030204" pitchFamily="34" charset="0"/>
                      </a:endParaRPr>
                    </a:p>
                  </a:txBody>
                  <a:tcPr marT="45726" marB="45726" anchor="ctr"/>
                </a:tc>
              </a:tr>
            </a:tbl>
          </a:graphicData>
        </a:graphic>
      </p:graphicFrame>
    </p:spTree>
    <p:extLst>
      <p:ext uri="{BB962C8B-B14F-4D97-AF65-F5344CB8AC3E}">
        <p14:creationId xmlns:p14="http://schemas.microsoft.com/office/powerpoint/2010/main" val="24464524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339"/>
            <a:ext cx="8229600" cy="1143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eaLnBrk="1" hangingPunct="1"/>
            <a:r>
              <a:rPr lang="en-US" sz="4000" b="1" dirty="0">
                <a:solidFill>
                  <a:schemeClr val="accent2"/>
                </a:solidFill>
              </a:rPr>
              <a:t>AWIPS II</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984490722"/>
              </p:ext>
            </p:extLst>
          </p:nvPr>
        </p:nvGraphicFramePr>
        <p:xfrm>
          <a:off x="0" y="1066800"/>
          <a:ext cx="8839200" cy="518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236298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815" y="46038"/>
            <a:ext cx="8229600" cy="1143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eaLnBrk="1" hangingPunct="1"/>
            <a:r>
              <a:rPr lang="en-US" sz="4000" b="1" dirty="0" smtClean="0">
                <a:solidFill>
                  <a:schemeClr val="accent6"/>
                </a:solidFill>
              </a:rPr>
              <a:t>Aviation </a:t>
            </a:r>
            <a:r>
              <a:rPr lang="en-US" sz="4000" b="1" dirty="0">
                <a:solidFill>
                  <a:schemeClr val="accent6"/>
                </a:solidFill>
              </a:rPr>
              <a:t>Weather </a:t>
            </a:r>
            <a:r>
              <a:rPr lang="en-US" sz="4000" b="1" dirty="0" err="1" smtClean="0">
                <a:solidFill>
                  <a:schemeClr val="accent6"/>
                </a:solidFill>
              </a:rPr>
              <a:t>Testbed</a:t>
            </a:r>
            <a:r>
              <a:rPr lang="en-US" sz="4000" b="1" dirty="0" smtClean="0">
                <a:solidFill>
                  <a:schemeClr val="accent6"/>
                </a:solidFill>
              </a:rPr>
              <a:t> (AWT)</a:t>
            </a:r>
            <a:endParaRPr lang="en-US" sz="4000" b="1" dirty="0">
              <a:solidFill>
                <a:schemeClr val="accent6"/>
              </a:solidFill>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780404023"/>
              </p:ext>
            </p:extLst>
          </p:nvPr>
        </p:nvGraphicFramePr>
        <p:xfrm>
          <a:off x="228600" y="1295400"/>
          <a:ext cx="86868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AutoShape 4" descr="https://mail-attachment.googleusercontent.com/attachment/u/0/?ui=2&amp;ik=8150eaec02&amp;view=att&amp;th=140ac9fe58179676&amp;attid=0.2&amp;disp=inline&amp;realattid=f_hkpsbi921&amp;safe=1&amp;zw&amp;saduie=AG9B_P-I68MInSk-RTgIG49Uflq9&amp;sadet=1377292256375&amp;sads=iSqCZ9TzFEzQNrrG-78zoSmSBVU&amp;sadssc=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https://mail-attachment.googleusercontent.com/attachment/u/0/?ui=2&amp;ik=8150eaec02&amp;view=att&amp;th=140ac9fe58179676&amp;attid=0.2&amp;disp=inline&amp;realattid=f_hkpsbi921&amp;safe=1&amp;zw&amp;saduie=AG9B_P-I68MInSk-RTgIG49Uflq9&amp;sadet=1377292256375&amp;sads=iSqCZ9TzFEzQNrrG-78zoSmSBVU&amp;sadssc=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8" descr="https://mail-attachment.googleusercontent.com/attachment/u/0/?ui=2&amp;ik=8150eaec02&amp;view=att&amp;th=140ac9fe58179676&amp;attid=0.2&amp;disp=inline&amp;realattid=f_hkpsbi921&amp;safe=1&amp;zw&amp;saduie=AG9B_P-I68MInSk-RTgIG49Uflq9&amp;sadet=1377292256375&amp;sads=iSqCZ9TzFEzQNrrG-78zoSmSBVU&amp;sadssc=1"/>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0" descr="https://mail-attachment.googleusercontent.com/attachment/u/0/?ui=2&amp;ik=8150eaec02&amp;view=att&amp;th=140ac9fe58179676&amp;attid=0.2&amp;disp=inline&amp;realattid=f_hkpsbi921&amp;safe=1&amp;zw&amp;saduie=AG9B_P-I68MInSk-RTgIG49Uflq9&amp;sadet=1377292256375&amp;sads=iSqCZ9TzFEzQNrrG-78zoSmSBVU&amp;sadssc=1"/>
          <p:cNvSpPr>
            <a:spLocks noChangeAspect="1" noChangeArrowheads="1"/>
          </p:cNvSpPr>
          <p:nvPr/>
        </p:nvSpPr>
        <p:spPr bwMode="auto">
          <a:xfrm>
            <a:off x="155575" y="-4114800"/>
            <a:ext cx="9839325" cy="8572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2" descr="ll_12_4_cl_new.gif"/>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0350306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633"/>
            <a:ext cx="8229600" cy="1143000"/>
          </a:xfrm>
        </p:spPr>
        <p:txBody>
          <a:bodyPr/>
          <a:lstStyle/>
          <a:p>
            <a:r>
              <a:rPr lang="en-US" sz="4800" b="1" dirty="0" smtClean="0">
                <a:solidFill>
                  <a:schemeClr val="accent2"/>
                </a:solidFill>
              </a:rPr>
              <a:t>Outline</a:t>
            </a:r>
            <a:endParaRPr lang="en-US" sz="4800" b="1" dirty="0">
              <a:solidFill>
                <a:schemeClr val="accent2"/>
              </a:solidFill>
            </a:endParaRPr>
          </a:p>
        </p:txBody>
      </p:sp>
      <p:sp>
        <p:nvSpPr>
          <p:cNvPr id="3" name="Content Placeholder 2"/>
          <p:cNvSpPr>
            <a:spLocks noGrp="1"/>
          </p:cNvSpPr>
          <p:nvPr>
            <p:ph idx="1"/>
          </p:nvPr>
        </p:nvSpPr>
        <p:spPr/>
        <p:txBody>
          <a:bodyPr/>
          <a:lstStyle/>
          <a:p>
            <a:r>
              <a:rPr lang="en-US" dirty="0" smtClean="0"/>
              <a:t>Aviation Weather Center Operations</a:t>
            </a:r>
          </a:p>
          <a:p>
            <a:endParaRPr lang="en-US" dirty="0" smtClean="0"/>
          </a:p>
          <a:p>
            <a:r>
              <a:rPr lang="en-US" dirty="0" smtClean="0"/>
              <a:t>FY13 Highlights</a:t>
            </a:r>
          </a:p>
          <a:p>
            <a:endParaRPr lang="en-US" dirty="0" smtClean="0"/>
          </a:p>
          <a:p>
            <a:r>
              <a:rPr lang="en-US" dirty="0" smtClean="0"/>
              <a:t>FY14 Milestones and Projects</a:t>
            </a:r>
          </a:p>
          <a:p>
            <a:endParaRPr lang="en-US" dirty="0" smtClean="0"/>
          </a:p>
          <a:p>
            <a:r>
              <a:rPr lang="en-US" dirty="0" smtClean="0"/>
              <a:t>Production Summary</a:t>
            </a:r>
            <a:endParaRPr lang="en-US" dirty="0"/>
          </a:p>
        </p:txBody>
      </p:sp>
    </p:spTree>
    <p:extLst>
      <p:ext uri="{BB962C8B-B14F-4D97-AF65-F5344CB8AC3E}">
        <p14:creationId xmlns:p14="http://schemas.microsoft.com/office/powerpoint/2010/main" val="837772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rrowheads="1"/>
          </p:cNvPicPr>
          <p:nvPr/>
        </p:nvPicPr>
        <p:blipFill rotWithShape="1">
          <a:blip r:embed="rId3" cstate="print">
            <a:extLst>
              <a:ext uri="{28A0092B-C50C-407E-A947-70E740481C1C}">
                <a14:useLocalDpi xmlns:a14="http://schemas.microsoft.com/office/drawing/2010/main" val="0"/>
              </a:ext>
            </a:extLst>
          </a:blip>
          <a:srcRect l="54199" t="9835" r="3853"/>
          <a:stretch/>
        </p:blipFill>
        <p:spPr bwMode="auto">
          <a:xfrm>
            <a:off x="301752" y="914400"/>
            <a:ext cx="8540496" cy="5586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410200" y="6488668"/>
            <a:ext cx="2860720" cy="369332"/>
          </a:xfrm>
          <a:prstGeom prst="rect">
            <a:avLst/>
          </a:prstGeom>
          <a:noFill/>
        </p:spPr>
        <p:txBody>
          <a:bodyPr wrap="none" rtlCol="0">
            <a:spAutoFit/>
          </a:bodyPr>
          <a:lstStyle/>
          <a:p>
            <a:r>
              <a:rPr lang="en-US" dirty="0" smtClean="0"/>
              <a:t>From: Paul Suffern, NTSB</a:t>
            </a:r>
            <a:endParaRPr lang="en-US" dirty="0"/>
          </a:p>
        </p:txBody>
      </p:sp>
      <p:sp>
        <p:nvSpPr>
          <p:cNvPr id="7" name="Title 1"/>
          <p:cNvSpPr>
            <a:spLocks noGrp="1"/>
          </p:cNvSpPr>
          <p:nvPr>
            <p:ph type="title"/>
          </p:nvPr>
        </p:nvSpPr>
        <p:spPr>
          <a:xfrm>
            <a:off x="455122" y="-24938"/>
            <a:ext cx="8229600" cy="1143000"/>
          </a:xfrm>
        </p:spPr>
        <p:txBody>
          <a:bodyPr/>
          <a:lstStyle/>
          <a:p>
            <a:r>
              <a:rPr lang="en-US" b="1" dirty="0" smtClean="0">
                <a:solidFill>
                  <a:schemeClr val="accent2"/>
                </a:solidFill>
              </a:rPr>
              <a:t>Why C &amp; V?</a:t>
            </a:r>
            <a:endParaRPr lang="en-US" b="1" dirty="0">
              <a:solidFill>
                <a:schemeClr val="accent2"/>
              </a:solidFill>
            </a:endParaRPr>
          </a:p>
        </p:txBody>
      </p:sp>
      <p:sp>
        <p:nvSpPr>
          <p:cNvPr id="3" name="TextBox 2"/>
          <p:cNvSpPr txBox="1"/>
          <p:nvPr/>
        </p:nvSpPr>
        <p:spPr>
          <a:xfrm>
            <a:off x="5105400" y="3124199"/>
            <a:ext cx="3044423" cy="923330"/>
          </a:xfrm>
          <a:prstGeom prst="rect">
            <a:avLst/>
          </a:prstGeom>
          <a:solidFill>
            <a:schemeClr val="bg1">
              <a:lumMod val="85000"/>
            </a:schemeClr>
          </a:solidFill>
          <a:ln>
            <a:solidFill>
              <a:schemeClr val="tx1"/>
            </a:solidFill>
          </a:ln>
        </p:spPr>
        <p:txBody>
          <a:bodyPr wrap="none" rtlCol="0">
            <a:spAutoFit/>
          </a:bodyPr>
          <a:lstStyle/>
          <a:p>
            <a:r>
              <a:rPr lang="en-US" dirty="0" smtClean="0"/>
              <a:t>Over half of </a:t>
            </a:r>
            <a:r>
              <a:rPr lang="en-US" u="sng" dirty="0" smtClean="0"/>
              <a:t>all</a:t>
            </a:r>
            <a:r>
              <a:rPr lang="en-US" dirty="0" smtClean="0"/>
              <a:t> fatalities</a:t>
            </a:r>
            <a:r>
              <a:rPr lang="en-US" dirty="0"/>
              <a:t> </a:t>
            </a:r>
            <a:r>
              <a:rPr lang="en-US" dirty="0" smtClean="0"/>
              <a:t>are </a:t>
            </a:r>
          </a:p>
          <a:p>
            <a:r>
              <a:rPr lang="en-US" dirty="0" smtClean="0"/>
              <a:t>attributable to IFR issues </a:t>
            </a:r>
          </a:p>
          <a:p>
            <a:r>
              <a:rPr lang="en-US" dirty="0" smtClean="0"/>
              <a:t>(2007-2009)</a:t>
            </a:r>
            <a:endParaRPr lang="en-US" dirty="0"/>
          </a:p>
        </p:txBody>
      </p:sp>
      <p:cxnSp>
        <p:nvCxnSpPr>
          <p:cNvPr id="8" name="Straight Arrow Connector 7"/>
          <p:cNvCxnSpPr/>
          <p:nvPr/>
        </p:nvCxnSpPr>
        <p:spPr bwMode="auto">
          <a:xfrm flipH="1">
            <a:off x="3276600" y="3770530"/>
            <a:ext cx="1828800" cy="725270"/>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cxnSp>
        <p:nvCxnSpPr>
          <p:cNvPr id="11" name="Straight Arrow Connector 10"/>
          <p:cNvCxnSpPr/>
          <p:nvPr/>
        </p:nvCxnSpPr>
        <p:spPr bwMode="auto">
          <a:xfrm flipH="1" flipV="1">
            <a:off x="4648200" y="2514600"/>
            <a:ext cx="457200" cy="630893"/>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cxnSp>
        <p:nvCxnSpPr>
          <p:cNvPr id="12" name="Straight Arrow Connector 11"/>
          <p:cNvCxnSpPr/>
          <p:nvPr/>
        </p:nvCxnSpPr>
        <p:spPr bwMode="auto">
          <a:xfrm flipH="1" flipV="1">
            <a:off x="4038600" y="2819400"/>
            <a:ext cx="1066800" cy="326093"/>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12808307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555834251"/>
              </p:ext>
            </p:extLst>
          </p:nvPr>
        </p:nvGraphicFramePr>
        <p:xfrm>
          <a:off x="-4408" y="1295400"/>
          <a:ext cx="9135533" cy="541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1"/>
          <p:cNvSpPr>
            <a:spLocks noGrp="1"/>
          </p:cNvSpPr>
          <p:nvPr>
            <p:ph type="title"/>
          </p:nvPr>
        </p:nvSpPr>
        <p:spPr>
          <a:xfrm>
            <a:off x="0" y="228600"/>
            <a:ext cx="9144000" cy="1143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eaLnBrk="1" hangingPunct="1"/>
            <a:r>
              <a:rPr lang="en-US" sz="4000" b="1" dirty="0" smtClean="0">
                <a:solidFill>
                  <a:schemeClr val="accent6"/>
                </a:solidFill>
              </a:rPr>
              <a:t>UCACN Action </a:t>
            </a:r>
            <a:r>
              <a:rPr lang="en-US" sz="4000" b="1" dirty="0" smtClean="0">
                <a:solidFill>
                  <a:schemeClr val="accent6"/>
                </a:solidFill>
              </a:rPr>
              <a:t>Plan</a:t>
            </a:r>
            <a:br>
              <a:rPr lang="en-US" sz="4000" b="1" dirty="0" smtClean="0">
                <a:solidFill>
                  <a:schemeClr val="accent6"/>
                </a:solidFill>
              </a:rPr>
            </a:br>
            <a:r>
              <a:rPr lang="en-US" sz="2400" b="1" dirty="0" smtClean="0">
                <a:solidFill>
                  <a:schemeClr val="accent6"/>
                </a:solidFill>
              </a:rPr>
              <a:t>(UCACN: UCAR Community Advisory Committee for NCEP)</a:t>
            </a:r>
            <a:r>
              <a:rPr lang="en-US" sz="2400" b="1" dirty="0" smtClean="0">
                <a:solidFill>
                  <a:schemeClr val="accent6"/>
                </a:solidFill>
              </a:rPr>
              <a:t/>
            </a:r>
            <a:br>
              <a:rPr lang="en-US" sz="2400" b="1" dirty="0" smtClean="0">
                <a:solidFill>
                  <a:schemeClr val="accent6"/>
                </a:solidFill>
              </a:rPr>
            </a:br>
            <a:r>
              <a:rPr lang="en-US" sz="2800" b="1" dirty="0" smtClean="0">
                <a:solidFill>
                  <a:schemeClr val="accent6"/>
                </a:solidFill>
              </a:rPr>
              <a:t>AWC #2 (January, 2013)</a:t>
            </a:r>
            <a:endParaRPr lang="en-US" sz="2800" b="1" dirty="0">
              <a:solidFill>
                <a:schemeClr val="accent6"/>
              </a:solidFill>
            </a:endParaRPr>
          </a:p>
        </p:txBody>
      </p:sp>
      <p:sp>
        <p:nvSpPr>
          <p:cNvPr id="6" name="Rectangle 5"/>
          <p:cNvSpPr/>
          <p:nvPr/>
        </p:nvSpPr>
        <p:spPr bwMode="auto">
          <a:xfrm>
            <a:off x="0" y="3581400"/>
            <a:ext cx="9144000" cy="2438400"/>
          </a:xfrm>
          <a:prstGeom prst="rect">
            <a:avLst/>
          </a:prstGeom>
          <a:noFill/>
          <a:ln w="444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3261853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2747"/>
            <a:ext cx="9144000" cy="1143000"/>
          </a:xfrm>
        </p:spPr>
        <p:txBody>
          <a:bodyPr/>
          <a:lstStyle/>
          <a:p>
            <a:r>
              <a:rPr lang="en-US" sz="3200" b="1" dirty="0" smtClean="0">
                <a:solidFill>
                  <a:schemeClr val="accent2"/>
                </a:solidFill>
              </a:rPr>
              <a:t>Ensemble Processor</a:t>
            </a:r>
            <a:r>
              <a:rPr lang="en-US" sz="2800" dirty="0" smtClean="0">
                <a:solidFill>
                  <a:schemeClr val="accent2"/>
                </a:solidFill>
              </a:rPr>
              <a:t/>
            </a:r>
            <a:br>
              <a:rPr lang="en-US" sz="2800" dirty="0" smtClean="0">
                <a:solidFill>
                  <a:schemeClr val="accent2"/>
                </a:solidFill>
              </a:rPr>
            </a:br>
            <a:r>
              <a:rPr lang="en-US" sz="2400" b="1" dirty="0" smtClean="0">
                <a:solidFill>
                  <a:schemeClr val="accent2"/>
                </a:solidFill>
              </a:rPr>
              <a:t>Tool to assist in ensemble post-processing for </a:t>
            </a:r>
            <a:r>
              <a:rPr lang="en-US" sz="2400" b="1" dirty="0" smtClean="0">
                <a:solidFill>
                  <a:schemeClr val="accent2"/>
                </a:solidFill>
              </a:rPr>
              <a:t>aviation-specific applications in the </a:t>
            </a:r>
            <a:r>
              <a:rPr lang="en-US" sz="2400" b="1" dirty="0" smtClean="0">
                <a:solidFill>
                  <a:schemeClr val="accent2"/>
                </a:solidFill>
              </a:rPr>
              <a:t>AWT</a:t>
            </a:r>
            <a:endParaRPr lang="en-US" sz="2800" b="1" dirty="0">
              <a:solidFill>
                <a:schemeClr val="accent2"/>
              </a:solidFill>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627" t="6942" r="19208" b="12926"/>
          <a:stretch/>
        </p:blipFill>
        <p:spPr bwMode="auto">
          <a:xfrm>
            <a:off x="1194640" y="1200471"/>
            <a:ext cx="6781800" cy="5629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42998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472" y="609600"/>
            <a:ext cx="8229600" cy="1143000"/>
          </a:xfrm>
        </p:spPr>
        <p:txBody>
          <a:bodyPr/>
          <a:lstStyle/>
          <a:p>
            <a:r>
              <a:rPr lang="en-US" sz="4800" b="1" dirty="0" smtClean="0">
                <a:solidFill>
                  <a:schemeClr val="accent2"/>
                </a:solidFill>
              </a:rPr>
              <a:t>NWP Icing Guidance</a:t>
            </a:r>
            <a:br>
              <a:rPr lang="en-US" sz="4800" b="1" dirty="0" smtClean="0">
                <a:solidFill>
                  <a:schemeClr val="accent2"/>
                </a:solidFill>
              </a:rPr>
            </a:br>
            <a:endParaRPr lang="en-US" sz="4800" b="1" dirty="0">
              <a:solidFill>
                <a:schemeClr val="accent2"/>
              </a:solidFill>
            </a:endParaRPr>
          </a:p>
        </p:txBody>
      </p:sp>
      <p:pic>
        <p:nvPicPr>
          <p:cNvPr id="6146" name="Picture 2" descr="C:\Users\David.Bright\AppData\Local\Temp\1\icing_f12.gif"/>
          <p:cNvPicPr>
            <a:picLocks noChangeAspect="1" noChangeArrowheads="1"/>
          </p:cNvPicPr>
          <p:nvPr/>
        </p:nvPicPr>
        <p:blipFill rotWithShape="1">
          <a:blip r:embed="rId3">
            <a:extLst>
              <a:ext uri="{28A0092B-C50C-407E-A947-70E740481C1C}">
                <a14:useLocalDpi xmlns:a14="http://schemas.microsoft.com/office/drawing/2010/main" val="0"/>
              </a:ext>
            </a:extLst>
          </a:blip>
          <a:srcRect l="34004" t="21444" b="15920"/>
          <a:stretch/>
        </p:blipFill>
        <p:spPr bwMode="auto">
          <a:xfrm>
            <a:off x="4616272" y="1906260"/>
            <a:ext cx="4387294" cy="312294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DAVID~1.BRI\AppData\Local\Temp\1\sev_sld_10-20_2011122003f12.png"/>
          <p:cNvPicPr>
            <a:picLocks noChangeAspect="1" noChangeArrowheads="1"/>
          </p:cNvPicPr>
          <p:nvPr/>
        </p:nvPicPr>
        <p:blipFill rotWithShape="1">
          <a:blip r:embed="rId4">
            <a:extLst>
              <a:ext uri="{28A0092B-C50C-407E-A947-70E740481C1C}">
                <a14:useLocalDpi xmlns:a14="http://schemas.microsoft.com/office/drawing/2010/main" val="0"/>
              </a:ext>
            </a:extLst>
          </a:blip>
          <a:srcRect l="51453" t="28394" r="13308" b="38778"/>
          <a:stretch/>
        </p:blipFill>
        <p:spPr bwMode="auto">
          <a:xfrm>
            <a:off x="152400" y="1906260"/>
            <a:ext cx="4338273" cy="31229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42858" y="5029200"/>
            <a:ext cx="4157356" cy="646331"/>
          </a:xfrm>
          <a:prstGeom prst="rect">
            <a:avLst/>
          </a:prstGeom>
          <a:noFill/>
        </p:spPr>
        <p:txBody>
          <a:bodyPr wrap="none" rtlCol="0">
            <a:spAutoFit/>
          </a:bodyPr>
          <a:lstStyle/>
          <a:p>
            <a:pPr algn="ctr"/>
            <a:r>
              <a:rPr lang="en-US" sz="1200" b="1" dirty="0" smtClean="0"/>
              <a:t>RAP Forecast Icing Potential (Shaded: </a:t>
            </a:r>
            <a:r>
              <a:rPr lang="en-US" sz="1200" b="1" dirty="0" err="1" smtClean="0"/>
              <a:t>Lgt</a:t>
            </a:r>
            <a:r>
              <a:rPr lang="en-US" sz="1200" b="1" dirty="0" smtClean="0"/>
              <a:t>, </a:t>
            </a:r>
            <a:r>
              <a:rPr lang="en-US" sz="1200" b="1" dirty="0" err="1" smtClean="0"/>
              <a:t>Mdt</a:t>
            </a:r>
            <a:r>
              <a:rPr lang="en-US" sz="1200" b="1" dirty="0" smtClean="0"/>
              <a:t>, High) </a:t>
            </a:r>
          </a:p>
          <a:p>
            <a:pPr algn="ctr"/>
            <a:r>
              <a:rPr lang="en-US" sz="1200" b="1" dirty="0" smtClean="0"/>
              <a:t>&amp; </a:t>
            </a:r>
            <a:r>
              <a:rPr lang="en-US" sz="1200" b="1" dirty="0" err="1" smtClean="0"/>
              <a:t>Supercooled</a:t>
            </a:r>
            <a:r>
              <a:rPr lang="en-US" sz="1200" b="1" dirty="0" smtClean="0"/>
              <a:t> Large Drops (Red)</a:t>
            </a:r>
          </a:p>
          <a:p>
            <a:pPr algn="ctr"/>
            <a:r>
              <a:rPr lang="en-US" sz="1200" b="1" dirty="0" smtClean="0"/>
              <a:t>12-hour Forecast Valid 15Z 20 Dec 2011</a:t>
            </a:r>
          </a:p>
        </p:txBody>
      </p:sp>
      <p:sp>
        <p:nvSpPr>
          <p:cNvPr id="7" name="TextBox 6"/>
          <p:cNvSpPr txBox="1"/>
          <p:nvPr/>
        </p:nvSpPr>
        <p:spPr>
          <a:xfrm>
            <a:off x="5282546" y="5029200"/>
            <a:ext cx="3054747" cy="646331"/>
          </a:xfrm>
          <a:prstGeom prst="rect">
            <a:avLst/>
          </a:prstGeom>
          <a:noFill/>
        </p:spPr>
        <p:txBody>
          <a:bodyPr wrap="none" rtlCol="0">
            <a:spAutoFit/>
          </a:bodyPr>
          <a:lstStyle/>
          <a:p>
            <a:pPr algn="ctr"/>
            <a:r>
              <a:rPr lang="en-US" sz="1200" b="1" dirty="0" smtClean="0"/>
              <a:t>SREF Likelihood of Icing</a:t>
            </a:r>
          </a:p>
          <a:p>
            <a:pPr algn="ctr"/>
            <a:r>
              <a:rPr lang="en-US" sz="1200" b="1" dirty="0" smtClean="0"/>
              <a:t>(</a:t>
            </a:r>
            <a:r>
              <a:rPr lang="en-US" sz="1200" b="1" u="sng" dirty="0" smtClean="0"/>
              <a:t>&gt;</a:t>
            </a:r>
            <a:r>
              <a:rPr lang="en-US" sz="1200" b="1" dirty="0" smtClean="0"/>
              <a:t> 30% shaded)</a:t>
            </a:r>
          </a:p>
          <a:p>
            <a:pPr algn="ctr"/>
            <a:r>
              <a:rPr lang="en-US" sz="1200" b="1" dirty="0" smtClean="0"/>
              <a:t>12-hour Forecast Valid 15Z 20 Dec 2011</a:t>
            </a:r>
          </a:p>
        </p:txBody>
      </p:sp>
      <p:sp>
        <p:nvSpPr>
          <p:cNvPr id="5" name="Oval 4"/>
          <p:cNvSpPr/>
          <p:nvPr/>
        </p:nvSpPr>
        <p:spPr bwMode="auto">
          <a:xfrm flipH="1">
            <a:off x="3044952" y="3182112"/>
            <a:ext cx="45719" cy="49530"/>
          </a:xfrm>
          <a:prstGeom prst="ellipse">
            <a:avLst/>
          </a:prstGeom>
          <a:solidFill>
            <a:schemeClr val="bg1"/>
          </a:solidFill>
          <a:ln w="38100" cap="flat" cmpd="sng" algn="ctr">
            <a:solidFill>
              <a:schemeClr val="accent3"/>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9" name="Oval 8"/>
          <p:cNvSpPr/>
          <p:nvPr/>
        </p:nvSpPr>
        <p:spPr bwMode="auto">
          <a:xfrm flipH="1">
            <a:off x="7690104" y="2752344"/>
            <a:ext cx="45719" cy="49530"/>
          </a:xfrm>
          <a:prstGeom prst="ellipse">
            <a:avLst/>
          </a:prstGeom>
          <a:solidFill>
            <a:schemeClr val="bg1"/>
          </a:solidFill>
          <a:ln w="38100" cap="flat" cmpd="sng" algn="ctr">
            <a:solidFill>
              <a:schemeClr val="accent3"/>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6" name="TextBox 5"/>
          <p:cNvSpPr txBox="1"/>
          <p:nvPr/>
        </p:nvSpPr>
        <p:spPr>
          <a:xfrm>
            <a:off x="524991" y="5810553"/>
            <a:ext cx="8253093" cy="1015663"/>
          </a:xfrm>
          <a:prstGeom prst="rect">
            <a:avLst/>
          </a:prstGeom>
          <a:noFill/>
        </p:spPr>
        <p:txBody>
          <a:bodyPr wrap="none" rtlCol="0">
            <a:spAutoFit/>
          </a:bodyPr>
          <a:lstStyle/>
          <a:p>
            <a:r>
              <a:rPr lang="en-US" sz="2000" b="1" i="1" dirty="0" smtClean="0">
                <a:solidFill>
                  <a:srgbClr val="0070C0"/>
                </a:solidFill>
              </a:rPr>
              <a:t>FIP &amp; SREF guidance similar. SLDs identified by RIP farther south.</a:t>
            </a:r>
          </a:p>
          <a:p>
            <a:r>
              <a:rPr lang="en-US" sz="2000" b="1" i="1" dirty="0" smtClean="0">
                <a:solidFill>
                  <a:srgbClr val="0070C0"/>
                </a:solidFill>
              </a:rPr>
              <a:t>Can </a:t>
            </a:r>
            <a:r>
              <a:rPr lang="en-US" sz="2000" b="1" i="1" dirty="0" smtClean="0">
                <a:solidFill>
                  <a:srgbClr val="0070C0"/>
                </a:solidFill>
              </a:rPr>
              <a:t>more information be gleaned by diagnostics based </a:t>
            </a:r>
            <a:r>
              <a:rPr lang="en-US" sz="2000" b="1" i="1" dirty="0" smtClean="0">
                <a:solidFill>
                  <a:srgbClr val="0070C0"/>
                </a:solidFill>
              </a:rPr>
              <a:t>on </a:t>
            </a:r>
            <a:r>
              <a:rPr lang="en-US" sz="2000" b="1" i="1" dirty="0" smtClean="0">
                <a:solidFill>
                  <a:srgbClr val="0070C0"/>
                </a:solidFill>
              </a:rPr>
              <a:t>cloud </a:t>
            </a:r>
            <a:endParaRPr lang="en-US" sz="2000" b="1" i="1" dirty="0" smtClean="0">
              <a:solidFill>
                <a:srgbClr val="0070C0"/>
              </a:solidFill>
            </a:endParaRPr>
          </a:p>
          <a:p>
            <a:r>
              <a:rPr lang="en-US" sz="2000" b="1" i="1" dirty="0" smtClean="0">
                <a:solidFill>
                  <a:srgbClr val="0070C0"/>
                </a:solidFill>
              </a:rPr>
              <a:t>micro-physics </a:t>
            </a:r>
            <a:r>
              <a:rPr lang="en-US" sz="2000" b="1" i="1" dirty="0" smtClean="0">
                <a:solidFill>
                  <a:srgbClr val="0070C0"/>
                </a:solidFill>
              </a:rPr>
              <a:t>and higher-resolution systems? </a:t>
            </a:r>
            <a:endParaRPr lang="en-US" sz="2000" b="1" i="1" dirty="0">
              <a:solidFill>
                <a:srgbClr val="0070C0"/>
              </a:solidFill>
            </a:endParaRPr>
          </a:p>
        </p:txBody>
      </p:sp>
    </p:spTree>
    <p:extLst>
      <p:ext uri="{BB962C8B-B14F-4D97-AF65-F5344CB8AC3E}">
        <p14:creationId xmlns:p14="http://schemas.microsoft.com/office/powerpoint/2010/main" val="13134459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155"/>
            <a:ext cx="9144000" cy="1143000"/>
          </a:xfrm>
        </p:spPr>
        <p:txBody>
          <a:bodyPr/>
          <a:lstStyle/>
          <a:p>
            <a:r>
              <a:rPr lang="en-US" b="1" dirty="0" smtClean="0">
                <a:solidFill>
                  <a:schemeClr val="accent2"/>
                </a:solidFill>
              </a:rPr>
              <a:t>Improving Prediction and IDSS</a:t>
            </a:r>
            <a:br>
              <a:rPr lang="en-US" b="1" dirty="0" smtClean="0">
                <a:solidFill>
                  <a:schemeClr val="accent2"/>
                </a:solidFill>
              </a:rPr>
            </a:br>
            <a:r>
              <a:rPr lang="en-US" sz="2000" b="1" dirty="0" smtClean="0">
                <a:solidFill>
                  <a:schemeClr val="accent2"/>
                </a:solidFill>
              </a:rPr>
              <a:t>An excellent </a:t>
            </a:r>
            <a:r>
              <a:rPr lang="en-US" sz="2000" b="1" dirty="0" smtClean="0">
                <a:solidFill>
                  <a:schemeClr val="accent2"/>
                </a:solidFill>
              </a:rPr>
              <a:t>AWC forecast</a:t>
            </a:r>
            <a:r>
              <a:rPr lang="en-US" sz="2000" b="1" dirty="0" smtClean="0">
                <a:solidFill>
                  <a:schemeClr val="accent2"/>
                </a:solidFill>
              </a:rPr>
              <a:t>, </a:t>
            </a:r>
            <a:r>
              <a:rPr lang="en-US" sz="2000" b="1" dirty="0" smtClean="0">
                <a:solidFill>
                  <a:schemeClr val="accent2"/>
                </a:solidFill>
              </a:rPr>
              <a:t>and is there more we can provide?</a:t>
            </a:r>
            <a:endParaRPr lang="en-US" sz="2000" b="1" dirty="0">
              <a:solidFill>
                <a:schemeClr val="accent2"/>
              </a:solidFill>
            </a:endParaRPr>
          </a:p>
        </p:txBody>
      </p:sp>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000"/>
          <a:stretch/>
        </p:blipFill>
        <p:spPr bwMode="auto">
          <a:xfrm>
            <a:off x="99753" y="960845"/>
            <a:ext cx="4326396" cy="2703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000"/>
          <a:stretch/>
        </p:blipFill>
        <p:spPr bwMode="auto">
          <a:xfrm>
            <a:off x="4671752" y="960845"/>
            <a:ext cx="4156867" cy="2703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000"/>
          <a:stretch/>
        </p:blipFill>
        <p:spPr bwMode="auto">
          <a:xfrm>
            <a:off x="98493" y="3734114"/>
            <a:ext cx="4327656" cy="2704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2544" t="8242" r="2397"/>
          <a:stretch/>
        </p:blipFill>
        <p:spPr bwMode="auto">
          <a:xfrm>
            <a:off x="4719109" y="3816927"/>
            <a:ext cx="4120090" cy="2621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53654" y="6456157"/>
            <a:ext cx="7899149" cy="307777"/>
          </a:xfrm>
          <a:prstGeom prst="rect">
            <a:avLst/>
          </a:prstGeom>
          <a:noFill/>
        </p:spPr>
        <p:txBody>
          <a:bodyPr wrap="none" rtlCol="0">
            <a:spAutoFit/>
          </a:bodyPr>
          <a:lstStyle/>
          <a:p>
            <a:pPr algn="ctr"/>
            <a:r>
              <a:rPr lang="en-US" sz="1400" b="1" dirty="0"/>
              <a:t>http://www.aopa.org/AOPA-Live.aspx?watch={9CC22A1C-9960-43A5-AC03-3757498BE36C}</a:t>
            </a:r>
          </a:p>
        </p:txBody>
      </p:sp>
      <p:pic>
        <p:nvPicPr>
          <p:cNvPr id="4102"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4656" t="9600" r="14049"/>
          <a:stretch/>
        </p:blipFill>
        <p:spPr bwMode="auto">
          <a:xfrm rot="900000">
            <a:off x="2971800" y="1643547"/>
            <a:ext cx="3276600" cy="4346760"/>
          </a:xfrm>
          <a:prstGeom prst="rect">
            <a:avLst/>
          </a:prstGeom>
          <a:noFill/>
          <a:ln w="50800">
            <a:solidFill>
              <a:schemeClr val="accent2"/>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147866" y="3124200"/>
            <a:ext cx="2725939" cy="369332"/>
          </a:xfrm>
          <a:prstGeom prst="rect">
            <a:avLst/>
          </a:prstGeom>
          <a:noFill/>
          <a:ln>
            <a:solidFill>
              <a:schemeClr val="tx1"/>
            </a:solidFill>
          </a:ln>
        </p:spPr>
        <p:txBody>
          <a:bodyPr wrap="none" rtlCol="0">
            <a:spAutoFit/>
          </a:bodyPr>
          <a:lstStyle/>
          <a:p>
            <a:r>
              <a:rPr lang="en-US" dirty="0" smtClean="0"/>
              <a:t>20 December 2011 ~15Z</a:t>
            </a:r>
            <a:endParaRPr lang="en-US" dirty="0"/>
          </a:p>
        </p:txBody>
      </p:sp>
    </p:spTree>
    <p:extLst>
      <p:ext uri="{BB962C8B-B14F-4D97-AF65-F5344CB8AC3E}">
        <p14:creationId xmlns:p14="http://schemas.microsoft.com/office/powerpoint/2010/main" val="3681603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lstStyle/>
          <a:p>
            <a:r>
              <a:rPr lang="en-US" sz="3600" b="1" dirty="0" smtClean="0">
                <a:solidFill>
                  <a:schemeClr val="accent2"/>
                </a:solidFill>
              </a:rPr>
              <a:t>Number of Flights at 1500Z (+/- 30s) </a:t>
            </a:r>
            <a:br>
              <a:rPr lang="en-US" sz="3600" b="1" dirty="0" smtClean="0">
                <a:solidFill>
                  <a:schemeClr val="accent2"/>
                </a:solidFill>
              </a:rPr>
            </a:br>
            <a:r>
              <a:rPr lang="en-US" sz="3600" b="1" dirty="0" smtClean="0">
                <a:solidFill>
                  <a:schemeClr val="accent2"/>
                </a:solidFill>
              </a:rPr>
              <a:t>Between 10,000 – 20,000 feet</a:t>
            </a:r>
            <a:br>
              <a:rPr lang="en-US" sz="3600" b="1" dirty="0" smtClean="0">
                <a:solidFill>
                  <a:schemeClr val="accent2"/>
                </a:solidFill>
              </a:rPr>
            </a:br>
            <a:r>
              <a:rPr lang="en-US" sz="2000" dirty="0" smtClean="0">
                <a:solidFill>
                  <a:schemeClr val="accent2"/>
                </a:solidFill>
              </a:rPr>
              <a:t>2004-2008 (Data: J. </a:t>
            </a:r>
            <a:r>
              <a:rPr lang="en-US" sz="2000" dirty="0" err="1" smtClean="0">
                <a:solidFill>
                  <a:schemeClr val="accent2"/>
                </a:solidFill>
              </a:rPr>
              <a:t>Huhn</a:t>
            </a:r>
            <a:r>
              <a:rPr lang="en-US" sz="2000" dirty="0" smtClean="0">
                <a:solidFill>
                  <a:schemeClr val="accent2"/>
                </a:solidFill>
              </a:rPr>
              <a:t>, MITRE, Corp.)</a:t>
            </a:r>
            <a:endParaRPr lang="en-US" sz="2000" dirty="0">
              <a:solidFill>
                <a:schemeClr val="accent2"/>
              </a:solidFill>
            </a:endParaRPr>
          </a:p>
        </p:txBody>
      </p:sp>
      <p:pic>
        <p:nvPicPr>
          <p:cNvPr id="5122" name="Picture 2" descr="C:\Users\DAVID~1.BRI\AppData\Local\Temp\1\count.png"/>
          <p:cNvPicPr>
            <a:picLocks noChangeAspect="1" noChangeArrowheads="1"/>
          </p:cNvPicPr>
          <p:nvPr/>
        </p:nvPicPr>
        <p:blipFill rotWithShape="1">
          <a:blip r:embed="rId2">
            <a:extLst>
              <a:ext uri="{28A0092B-C50C-407E-A947-70E740481C1C}">
                <a14:useLocalDpi xmlns:a14="http://schemas.microsoft.com/office/drawing/2010/main" val="0"/>
              </a:ext>
            </a:extLst>
          </a:blip>
          <a:srcRect b="2756"/>
          <a:stretch/>
        </p:blipFill>
        <p:spPr bwMode="auto">
          <a:xfrm>
            <a:off x="1143000" y="1447800"/>
            <a:ext cx="6858000" cy="5001768"/>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bwMode="auto">
          <a:xfrm>
            <a:off x="7132320" y="3255264"/>
            <a:ext cx="152400" cy="152400"/>
          </a:xfrm>
          <a:prstGeom prst="ellipse">
            <a:avLst/>
          </a:prstGeom>
          <a:noFill/>
          <a:ln w="158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cxnSp>
        <p:nvCxnSpPr>
          <p:cNvPr id="6" name="Straight Arrow Connector 5"/>
          <p:cNvCxnSpPr/>
          <p:nvPr/>
        </p:nvCxnSpPr>
        <p:spPr bwMode="auto">
          <a:xfrm flipV="1">
            <a:off x="5105400" y="3407664"/>
            <a:ext cx="2026920" cy="1773936"/>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sp>
        <p:nvSpPr>
          <p:cNvPr id="7" name="TextBox 6"/>
          <p:cNvSpPr txBox="1"/>
          <p:nvPr/>
        </p:nvSpPr>
        <p:spPr>
          <a:xfrm>
            <a:off x="1295400" y="5181600"/>
            <a:ext cx="3810000" cy="954107"/>
          </a:xfrm>
          <a:prstGeom prst="rect">
            <a:avLst/>
          </a:prstGeom>
          <a:solidFill>
            <a:schemeClr val="bg1"/>
          </a:solidFill>
          <a:ln>
            <a:solidFill>
              <a:schemeClr val="tx1"/>
            </a:solidFill>
          </a:ln>
        </p:spPr>
        <p:txBody>
          <a:bodyPr wrap="square" rtlCol="0">
            <a:spAutoFit/>
          </a:bodyPr>
          <a:lstStyle/>
          <a:p>
            <a:r>
              <a:rPr lang="en-US" sz="1400" b="1" dirty="0" smtClean="0"/>
              <a:t>Impact Summary:</a:t>
            </a:r>
          </a:p>
          <a:p>
            <a:r>
              <a:rPr lang="en-US" sz="1050" b="1" dirty="0" smtClean="0"/>
              <a:t>Some of the busiest airspace in country.  In a 40 km </a:t>
            </a:r>
          </a:p>
          <a:p>
            <a:r>
              <a:rPr lang="en-US" sz="1050" b="1" dirty="0"/>
              <a:t>g</a:t>
            </a:r>
            <a:r>
              <a:rPr lang="en-US" sz="1050" b="1" dirty="0" smtClean="0"/>
              <a:t>rid box 3000-4000 flights between 10,000 and 20,000 feet MSL over a five year period, averaging &gt; 2 aircraft </a:t>
            </a:r>
          </a:p>
          <a:p>
            <a:r>
              <a:rPr lang="en-US" sz="1050" b="1" dirty="0" smtClean="0"/>
              <a:t>in this air space at 15Z.</a:t>
            </a:r>
          </a:p>
        </p:txBody>
      </p:sp>
    </p:spTree>
    <p:extLst>
      <p:ext uri="{BB962C8B-B14F-4D97-AF65-F5344CB8AC3E}">
        <p14:creationId xmlns:p14="http://schemas.microsoft.com/office/powerpoint/2010/main" val="2561013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b="1" dirty="0" smtClean="0">
                <a:solidFill>
                  <a:schemeClr val="accent2"/>
                </a:solidFill>
              </a:rPr>
              <a:t>Note: Error in Cloud Ice Labeling of Units in GRIB/GRIB2/GEMPAK</a:t>
            </a:r>
            <a:endParaRPr lang="en-US" b="1" dirty="0">
              <a:solidFill>
                <a:schemeClr val="accent2"/>
              </a:solidFill>
            </a:endParaRPr>
          </a:p>
        </p:txBody>
      </p:sp>
      <p:sp>
        <p:nvSpPr>
          <p:cNvPr id="3" name="Content Placeholder 2"/>
          <p:cNvSpPr>
            <a:spLocks noGrp="1"/>
          </p:cNvSpPr>
          <p:nvPr>
            <p:ph idx="1"/>
          </p:nvPr>
        </p:nvSpPr>
        <p:spPr>
          <a:xfrm>
            <a:off x="0" y="3048000"/>
            <a:ext cx="9144000" cy="2362200"/>
          </a:xfrm>
        </p:spPr>
        <p:txBody>
          <a:bodyPr/>
          <a:lstStyle/>
          <a:p>
            <a:pPr marL="0" indent="0">
              <a:buNone/>
            </a:pPr>
            <a:r>
              <a:rPr lang="en-US" sz="1400" b="1" dirty="0">
                <a:latin typeface="Courier New" panose="02070309020205020404" pitchFamily="49" charset="0"/>
                <a:cs typeface="Courier New" panose="02070309020205020404" pitchFamily="49" charset="0"/>
              </a:rPr>
              <a:t> </a:t>
            </a:r>
            <a:r>
              <a:rPr lang="en-US" sz="2000" b="1" dirty="0" smtClean="0">
                <a:latin typeface="Courier New" panose="02070309020205020404" pitchFamily="49" charset="0"/>
                <a:cs typeface="Courier New" panose="02070309020205020404" pitchFamily="49" charset="0"/>
              </a:rPr>
              <a:t>GRIB2</a:t>
            </a:r>
            <a:endParaRPr lang="en-US" sz="1500" b="1" dirty="0" smtClean="0">
              <a:latin typeface="Courier New" panose="02070309020205020404" pitchFamily="49" charset="0"/>
              <a:cs typeface="Courier New" panose="02070309020205020404" pitchFamily="49" charset="0"/>
            </a:endParaRPr>
          </a:p>
          <a:p>
            <a:pPr marL="0" indent="0">
              <a:buNone/>
            </a:pPr>
            <a:r>
              <a:rPr lang="en-US" sz="1500" b="1" dirty="0">
                <a:latin typeface="Courier New" panose="02070309020205020404" pitchFamily="49" charset="0"/>
                <a:cs typeface="Courier New" panose="02070309020205020404" pitchFamily="49" charset="0"/>
              </a:rPr>
              <a:t> </a:t>
            </a:r>
            <a:r>
              <a:rPr lang="en-US" sz="1500" b="1" dirty="0" smtClean="0">
                <a:latin typeface="Courier New" panose="02070309020205020404" pitchFamily="49" charset="0"/>
                <a:cs typeface="Courier New" panose="02070309020205020404" pitchFamily="49" charset="0"/>
              </a:rPr>
              <a:t>297:2640402:d=2013112609:CLWMR </a:t>
            </a:r>
            <a:r>
              <a:rPr lang="en-US" sz="1500" b="1" dirty="0">
                <a:latin typeface="Courier New" panose="02070309020205020404" pitchFamily="49" charset="0"/>
                <a:cs typeface="Courier New" panose="02070309020205020404" pitchFamily="49" charset="0"/>
              </a:rPr>
              <a:t>Cloud Mixing Ratio </a:t>
            </a:r>
            <a:r>
              <a:rPr lang="en-US" sz="1500" b="1" dirty="0">
                <a:solidFill>
                  <a:srgbClr val="FF0000"/>
                </a:solidFill>
                <a:latin typeface="Courier New" panose="02070309020205020404" pitchFamily="49" charset="0"/>
                <a:cs typeface="Courier New" panose="02070309020205020404" pitchFamily="49" charset="0"/>
              </a:rPr>
              <a:t>[kg/kg</a:t>
            </a:r>
            <a:r>
              <a:rPr lang="en-US" sz="1500" b="1" dirty="0" smtClean="0">
                <a:solidFill>
                  <a:srgbClr val="FF0000"/>
                </a:solidFill>
                <a:latin typeface="Courier New" panose="02070309020205020404" pitchFamily="49" charset="0"/>
                <a:cs typeface="Courier New" panose="02070309020205020404" pitchFamily="49" charset="0"/>
              </a:rPr>
              <a:t>]</a:t>
            </a:r>
            <a:r>
              <a:rPr lang="en-US" sz="1500" b="1" dirty="0" smtClean="0">
                <a:latin typeface="Courier New" panose="02070309020205020404" pitchFamily="49" charset="0"/>
                <a:cs typeface="Courier New" panose="02070309020205020404" pitchFamily="49" charset="0"/>
              </a:rPr>
              <a:t>:700 </a:t>
            </a:r>
            <a:r>
              <a:rPr lang="en-US" sz="1500" b="1" dirty="0">
                <a:latin typeface="Courier New" panose="02070309020205020404" pitchFamily="49" charset="0"/>
                <a:cs typeface="Courier New" panose="02070309020205020404" pitchFamily="49" charset="0"/>
              </a:rPr>
              <a:t>mb:87 </a:t>
            </a:r>
            <a:r>
              <a:rPr lang="en-US" sz="1500" b="1" dirty="0" err="1" smtClean="0">
                <a:latin typeface="Courier New" panose="02070309020205020404" pitchFamily="49" charset="0"/>
                <a:cs typeface="Courier New" panose="02070309020205020404" pitchFamily="49" charset="0"/>
              </a:rPr>
              <a:t>hr</a:t>
            </a:r>
            <a:r>
              <a:rPr lang="en-US" sz="1500" b="1" dirty="0" smtClean="0">
                <a:latin typeface="Courier New" panose="02070309020205020404" pitchFamily="49" charset="0"/>
                <a:cs typeface="Courier New" panose="02070309020205020404" pitchFamily="49" charset="0"/>
              </a:rPr>
              <a:t> </a:t>
            </a:r>
            <a:r>
              <a:rPr lang="en-US" sz="1500" b="1" dirty="0" err="1">
                <a:latin typeface="Courier New" panose="02070309020205020404" pitchFamily="49" charset="0"/>
                <a:cs typeface="Courier New" panose="02070309020205020404" pitchFamily="49" charset="0"/>
              </a:rPr>
              <a:t>fcst</a:t>
            </a:r>
            <a:r>
              <a:rPr lang="en-US" sz="1500" b="1" dirty="0">
                <a:latin typeface="Courier New" panose="02070309020205020404" pitchFamily="49" charset="0"/>
                <a:cs typeface="Courier New" panose="02070309020205020404" pitchFamily="49" charset="0"/>
              </a:rPr>
              <a:t>:</a:t>
            </a:r>
            <a:br>
              <a:rPr lang="en-US" sz="1500" b="1" dirty="0">
                <a:latin typeface="Courier New" panose="02070309020205020404" pitchFamily="49" charset="0"/>
                <a:cs typeface="Courier New" panose="02070309020205020404" pitchFamily="49" charset="0"/>
              </a:rPr>
            </a:br>
            <a:r>
              <a:rPr lang="en-US" sz="1500" b="1" dirty="0" smtClean="0">
                <a:latin typeface="Courier New" panose="02070309020205020404" pitchFamily="49" charset="0"/>
                <a:cs typeface="Courier New" panose="02070309020205020404" pitchFamily="49" charset="0"/>
              </a:rPr>
              <a:t> 298:2642160:d=2013112609:CICE </a:t>
            </a:r>
            <a:r>
              <a:rPr lang="en-US" sz="1500" b="1" dirty="0">
                <a:latin typeface="Courier New" panose="02070309020205020404" pitchFamily="49" charset="0"/>
                <a:cs typeface="Courier New" panose="02070309020205020404" pitchFamily="49" charset="0"/>
              </a:rPr>
              <a:t>Cloud Ice </a:t>
            </a:r>
            <a:r>
              <a:rPr lang="en-US" sz="1500" b="1" dirty="0">
                <a:solidFill>
                  <a:srgbClr val="FF0000"/>
                </a:solidFill>
                <a:latin typeface="Courier New" panose="02070309020205020404" pitchFamily="49" charset="0"/>
                <a:cs typeface="Courier New" panose="02070309020205020404" pitchFamily="49" charset="0"/>
              </a:rPr>
              <a:t>[kg/m^2</a:t>
            </a:r>
            <a:r>
              <a:rPr lang="en-US" sz="1500" b="1" dirty="0" smtClean="0">
                <a:solidFill>
                  <a:srgbClr val="FF0000"/>
                </a:solidFill>
                <a:latin typeface="Courier New" panose="02070309020205020404" pitchFamily="49" charset="0"/>
                <a:cs typeface="Courier New" panose="02070309020205020404" pitchFamily="49" charset="0"/>
              </a:rPr>
              <a:t>]</a:t>
            </a:r>
            <a:r>
              <a:rPr lang="en-US" sz="1500" b="1" dirty="0" smtClean="0">
                <a:latin typeface="Courier New" panose="02070309020205020404" pitchFamily="49" charset="0"/>
                <a:cs typeface="Courier New" panose="02070309020205020404" pitchFamily="49" charset="0"/>
              </a:rPr>
              <a:t>:700 </a:t>
            </a:r>
            <a:r>
              <a:rPr lang="en-US" sz="1500" b="1" dirty="0">
                <a:latin typeface="Courier New" panose="02070309020205020404" pitchFamily="49" charset="0"/>
                <a:cs typeface="Courier New" panose="02070309020205020404" pitchFamily="49" charset="0"/>
              </a:rPr>
              <a:t>mb:87 </a:t>
            </a:r>
            <a:r>
              <a:rPr lang="en-US" sz="1500" b="1" dirty="0" err="1" smtClean="0">
                <a:latin typeface="Courier New" panose="02070309020205020404" pitchFamily="49" charset="0"/>
                <a:cs typeface="Courier New" panose="02070309020205020404" pitchFamily="49" charset="0"/>
              </a:rPr>
              <a:t>hr</a:t>
            </a:r>
            <a:r>
              <a:rPr lang="en-US" sz="1500" b="1" dirty="0" smtClean="0">
                <a:latin typeface="Courier New" panose="02070309020205020404" pitchFamily="49" charset="0"/>
                <a:cs typeface="Courier New" panose="02070309020205020404" pitchFamily="49" charset="0"/>
              </a:rPr>
              <a:t> </a:t>
            </a:r>
            <a:r>
              <a:rPr lang="en-US" sz="1500" b="1" dirty="0" err="1">
                <a:latin typeface="Courier New" panose="02070309020205020404" pitchFamily="49" charset="0"/>
                <a:cs typeface="Courier New" panose="02070309020205020404" pitchFamily="49" charset="0"/>
              </a:rPr>
              <a:t>fcst</a:t>
            </a:r>
            <a:r>
              <a:rPr lang="en-US" sz="1500" b="1" dirty="0" smtClean="0">
                <a:latin typeface="Courier New" panose="02070309020205020404" pitchFamily="49" charset="0"/>
                <a:cs typeface="Courier New" panose="02070309020205020404" pitchFamily="49" charset="0"/>
              </a:rPr>
              <a:t>:</a:t>
            </a:r>
          </a:p>
          <a:p>
            <a:pPr marL="0" indent="0">
              <a:buNone/>
            </a:pPr>
            <a:endParaRPr lang="en-US" sz="1500" b="1" dirty="0">
              <a:latin typeface="Courier New" panose="02070309020205020404" pitchFamily="49" charset="0"/>
              <a:cs typeface="Courier New" panose="02070309020205020404" pitchFamily="49" charset="0"/>
            </a:endParaRPr>
          </a:p>
          <a:p>
            <a:pPr marL="0" indent="0">
              <a:buNone/>
            </a:pPr>
            <a:r>
              <a:rPr lang="en-US" sz="1500" b="1" dirty="0" smtClean="0">
                <a:latin typeface="Courier New" panose="02070309020205020404" pitchFamily="49" charset="0"/>
                <a:cs typeface="Courier New" panose="02070309020205020404" pitchFamily="49" charset="0"/>
              </a:rPr>
              <a:t> </a:t>
            </a:r>
            <a:r>
              <a:rPr lang="en-US" sz="2000" b="1" dirty="0" smtClean="0">
                <a:latin typeface="Courier New" panose="02070309020205020404" pitchFamily="49" charset="0"/>
                <a:cs typeface="Courier New" panose="02070309020205020404" pitchFamily="49" charset="0"/>
              </a:rPr>
              <a:t>GEMPAK</a:t>
            </a:r>
            <a:endParaRPr lang="en-US" sz="1500" b="1" dirty="0" smtClean="0">
              <a:latin typeface="Courier New" panose="02070309020205020404" pitchFamily="49" charset="0"/>
              <a:cs typeface="Courier New" panose="02070309020205020404" pitchFamily="49" charset="0"/>
            </a:endParaRPr>
          </a:p>
          <a:p>
            <a:pPr marL="0" indent="0">
              <a:buNone/>
            </a:pPr>
            <a:r>
              <a:rPr lang="en-US" sz="1500" b="1" dirty="0" smtClean="0">
                <a:latin typeface="Courier New" panose="02070309020205020404" pitchFamily="49" charset="0"/>
                <a:cs typeface="Courier New" panose="02070309020205020404" pitchFamily="49" charset="0"/>
              </a:rPr>
              <a:t> ncepgrib2.tbl:153  Cloud water	</a:t>
            </a:r>
            <a:r>
              <a:rPr lang="en-US" sz="1500" b="1" dirty="0" smtClean="0">
                <a:solidFill>
                  <a:srgbClr val="FF0000"/>
                </a:solidFill>
                <a:latin typeface="Courier New" panose="02070309020205020404" pitchFamily="49" charset="0"/>
                <a:cs typeface="Courier New" panose="02070309020205020404" pitchFamily="49" charset="0"/>
              </a:rPr>
              <a:t>kg/kg</a:t>
            </a:r>
            <a:r>
              <a:rPr lang="en-US" sz="1500" b="1" dirty="0" smtClean="0">
                <a:latin typeface="Courier New" panose="02070309020205020404" pitchFamily="49" charset="0"/>
                <a:cs typeface="Courier New" panose="02070309020205020404" pitchFamily="49" charset="0"/>
              </a:rPr>
              <a:t>	CWTR </a:t>
            </a:r>
            <a:r>
              <a:rPr lang="en-US" sz="1500" b="1" dirty="0">
                <a:latin typeface="Courier New" panose="02070309020205020404" pitchFamily="49" charset="0"/>
                <a:cs typeface="Courier New" panose="02070309020205020404" pitchFamily="49" charset="0"/>
              </a:rPr>
              <a:t>  </a:t>
            </a:r>
            <a:r>
              <a:rPr lang="en-US" sz="1500" b="1" dirty="0" smtClean="0">
                <a:latin typeface="Courier New" panose="02070309020205020404" pitchFamily="49" charset="0"/>
                <a:cs typeface="Courier New" panose="02070309020205020404" pitchFamily="49" charset="0"/>
              </a:rPr>
              <a:t>0 </a:t>
            </a:r>
            <a:r>
              <a:rPr lang="en-US" sz="1500" b="1" dirty="0">
                <a:latin typeface="Courier New" panose="02070309020205020404" pitchFamily="49" charset="0"/>
                <a:cs typeface="Courier New" panose="02070309020205020404" pitchFamily="49" charset="0"/>
              </a:rPr>
              <a:t> -9999.00   </a:t>
            </a:r>
            <a:r>
              <a:rPr lang="en-US" sz="1500" b="1" dirty="0" smtClean="0">
                <a:latin typeface="Courier New" panose="02070309020205020404" pitchFamily="49" charset="0"/>
                <a:cs typeface="Courier New" panose="02070309020205020404" pitchFamily="49" charset="0"/>
              </a:rPr>
              <a:t>  0 </a:t>
            </a:r>
            <a:r>
              <a:rPr lang="en-US" sz="1500" b="1" dirty="0">
                <a:latin typeface="Courier New" panose="02070309020205020404" pitchFamily="49" charset="0"/>
                <a:cs typeface="Courier New" panose="02070309020205020404" pitchFamily="49" charset="0"/>
              </a:rPr>
              <a:t> </a:t>
            </a:r>
            <a:r>
              <a:rPr lang="en-US" sz="1500" b="1" dirty="0" smtClean="0">
                <a:latin typeface="Courier New" panose="02070309020205020404" pitchFamily="49" charset="0"/>
                <a:cs typeface="Courier New" panose="02070309020205020404" pitchFamily="49" charset="0"/>
              </a:rPr>
              <a:t>  </a:t>
            </a:r>
            <a:r>
              <a:rPr lang="en-US" sz="1500" b="1" dirty="0">
                <a:latin typeface="Courier New" panose="02070309020205020404" pitchFamily="49" charset="0"/>
                <a:cs typeface="Courier New" panose="02070309020205020404" pitchFamily="49" charset="0"/>
              </a:rPr>
              <a:t>0</a:t>
            </a:r>
            <a:br>
              <a:rPr lang="en-US" sz="1500" b="1" dirty="0">
                <a:latin typeface="Courier New" panose="02070309020205020404" pitchFamily="49" charset="0"/>
                <a:cs typeface="Courier New" panose="02070309020205020404" pitchFamily="49" charset="0"/>
              </a:rPr>
            </a:br>
            <a:r>
              <a:rPr lang="en-US" sz="1500" b="1" dirty="0" smtClean="0">
                <a:latin typeface="Courier New" panose="02070309020205020404" pitchFamily="49" charset="0"/>
                <a:cs typeface="Courier New" panose="02070309020205020404" pitchFamily="49" charset="0"/>
              </a:rPr>
              <a:t> wmogrib128.tbl:058 </a:t>
            </a:r>
            <a:r>
              <a:rPr lang="en-US" sz="1500" b="1" dirty="0">
                <a:latin typeface="Courier New" panose="02070309020205020404" pitchFamily="49" charset="0"/>
                <a:cs typeface="Courier New" panose="02070309020205020404" pitchFamily="49" charset="0"/>
              </a:rPr>
              <a:t>Cloud </a:t>
            </a:r>
            <a:r>
              <a:rPr lang="en-US" sz="1500" b="1" dirty="0" smtClean="0">
                <a:latin typeface="Courier New" panose="02070309020205020404" pitchFamily="49" charset="0"/>
                <a:cs typeface="Courier New" panose="02070309020205020404" pitchFamily="49" charset="0"/>
              </a:rPr>
              <a:t>ice	</a:t>
            </a:r>
            <a:r>
              <a:rPr lang="en-US" sz="1500" b="1" dirty="0" smtClean="0">
                <a:solidFill>
                  <a:srgbClr val="FF0000"/>
                </a:solidFill>
                <a:latin typeface="Courier New" panose="02070309020205020404" pitchFamily="49" charset="0"/>
                <a:cs typeface="Courier New" panose="02070309020205020404" pitchFamily="49" charset="0"/>
              </a:rPr>
              <a:t>kg/m^2</a:t>
            </a:r>
            <a:r>
              <a:rPr lang="en-US" sz="1500" b="1" dirty="0" smtClean="0">
                <a:latin typeface="Courier New" panose="02070309020205020404" pitchFamily="49" charset="0"/>
                <a:cs typeface="Courier New" panose="02070309020205020404" pitchFamily="49" charset="0"/>
              </a:rPr>
              <a:t>	CICE </a:t>
            </a:r>
            <a:r>
              <a:rPr lang="en-US" sz="1500" b="1" dirty="0">
                <a:latin typeface="Courier New" panose="02070309020205020404" pitchFamily="49" charset="0"/>
                <a:cs typeface="Courier New" panose="02070309020205020404" pitchFamily="49" charset="0"/>
              </a:rPr>
              <a:t>  0  -9999.00   </a:t>
            </a:r>
            <a:r>
              <a:rPr lang="en-US" sz="1500" b="1" dirty="0" smtClean="0">
                <a:latin typeface="Courier New" panose="02070309020205020404" pitchFamily="49" charset="0"/>
                <a:cs typeface="Courier New" panose="02070309020205020404" pitchFamily="49" charset="0"/>
              </a:rPr>
              <a:t>  0  </a:t>
            </a:r>
            <a:r>
              <a:rPr lang="en-US" sz="1500" b="1" dirty="0">
                <a:latin typeface="Courier New" panose="02070309020205020404" pitchFamily="49" charset="0"/>
                <a:cs typeface="Courier New" panose="02070309020205020404" pitchFamily="49" charset="0"/>
              </a:rPr>
              <a:t>  0</a:t>
            </a:r>
            <a:br>
              <a:rPr lang="en-US" sz="1500" b="1" dirty="0">
                <a:latin typeface="Courier New" panose="02070309020205020404" pitchFamily="49" charset="0"/>
                <a:cs typeface="Courier New" panose="02070309020205020404" pitchFamily="49" charset="0"/>
              </a:rPr>
            </a:br>
            <a:endParaRPr lang="en-US" sz="1500" b="1" dirty="0">
              <a:latin typeface="Courier New" panose="02070309020205020404" pitchFamily="49" charset="0"/>
              <a:cs typeface="Courier New" panose="02070309020205020404" pitchFamily="49" charset="0"/>
            </a:endParaRPr>
          </a:p>
        </p:txBody>
      </p:sp>
      <p:sp>
        <p:nvSpPr>
          <p:cNvPr id="4" name="TextBox 3"/>
          <p:cNvSpPr txBox="1"/>
          <p:nvPr/>
        </p:nvSpPr>
        <p:spPr>
          <a:xfrm>
            <a:off x="76200" y="2304892"/>
            <a:ext cx="8021748" cy="584775"/>
          </a:xfrm>
          <a:prstGeom prst="rect">
            <a:avLst/>
          </a:prstGeom>
          <a:noFill/>
        </p:spPr>
        <p:txBody>
          <a:bodyPr wrap="none" rtlCol="0">
            <a:spAutoFit/>
          </a:bodyPr>
          <a:lstStyle/>
          <a:p>
            <a:r>
              <a:rPr lang="en-US" sz="3200" b="1" dirty="0" smtClean="0">
                <a:solidFill>
                  <a:schemeClr val="accent2"/>
                </a:solidFill>
              </a:rPr>
              <a:t>Example from one member of the SREF:</a:t>
            </a:r>
            <a:endParaRPr lang="en-US" sz="3200" b="1" dirty="0">
              <a:solidFill>
                <a:schemeClr val="accent2"/>
              </a:solidFill>
            </a:endParaRPr>
          </a:p>
        </p:txBody>
      </p:sp>
    </p:spTree>
    <p:extLst>
      <p:ext uri="{BB962C8B-B14F-4D97-AF65-F5344CB8AC3E}">
        <p14:creationId xmlns:p14="http://schemas.microsoft.com/office/powerpoint/2010/main" val="2430631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b="1" dirty="0" smtClean="0">
                <a:solidFill>
                  <a:schemeClr val="accent2"/>
                </a:solidFill>
              </a:rPr>
              <a:t>Guidance for the Area Forecast</a:t>
            </a:r>
            <a:br>
              <a:rPr lang="en-US" b="1" dirty="0" smtClean="0">
                <a:solidFill>
                  <a:schemeClr val="accent2"/>
                </a:solidFill>
              </a:rPr>
            </a:br>
            <a:r>
              <a:rPr lang="en-US" b="1" dirty="0" smtClean="0">
                <a:solidFill>
                  <a:schemeClr val="accent2"/>
                </a:solidFill>
              </a:rPr>
              <a:t>QC and First-Guess</a:t>
            </a:r>
            <a:endParaRPr lang="en-US" b="1" dirty="0">
              <a:solidFill>
                <a:schemeClr val="accent2"/>
              </a:solidFill>
            </a:endParaRPr>
          </a:p>
        </p:txBody>
      </p:sp>
      <p:pic>
        <p:nvPicPr>
          <p:cNvPr id="717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t="6024"/>
          <a:stretch/>
        </p:blipFill>
        <p:spPr bwMode="auto">
          <a:xfrm>
            <a:off x="381000" y="1600200"/>
            <a:ext cx="8432780"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909010" y="4275891"/>
            <a:ext cx="1777790" cy="1354217"/>
          </a:xfrm>
          <a:prstGeom prst="rect">
            <a:avLst/>
          </a:prstGeom>
          <a:solidFill>
            <a:schemeClr val="bg1"/>
          </a:solidFill>
          <a:ln>
            <a:solidFill>
              <a:schemeClr val="tx1"/>
            </a:solidFill>
          </a:ln>
        </p:spPr>
        <p:txBody>
          <a:bodyPr wrap="square" rtlCol="0">
            <a:spAutoFit/>
          </a:bodyPr>
          <a:lstStyle/>
          <a:p>
            <a:r>
              <a:rPr lang="en-US" sz="1600" b="1" dirty="0" smtClean="0"/>
              <a:t>NWP time series </a:t>
            </a:r>
          </a:p>
          <a:p>
            <a:r>
              <a:rPr lang="en-US" sz="1600" b="1" dirty="0"/>
              <a:t>o</a:t>
            </a:r>
            <a:r>
              <a:rPr lang="en-US" sz="1600" b="1" dirty="0" smtClean="0"/>
              <a:t>f clouds, ceilings,</a:t>
            </a:r>
          </a:p>
          <a:p>
            <a:r>
              <a:rPr lang="en-US" sz="1600" b="1" dirty="0" err="1"/>
              <a:t>v</a:t>
            </a:r>
            <a:r>
              <a:rPr lang="en-US" sz="1600" b="1" dirty="0" err="1" smtClean="0"/>
              <a:t>isibilty</a:t>
            </a:r>
            <a:r>
              <a:rPr lang="en-US" sz="1600" b="1" dirty="0" smtClean="0"/>
              <a:t>, </a:t>
            </a:r>
            <a:r>
              <a:rPr lang="en-US" sz="1600" b="1" dirty="0" err="1" smtClean="0"/>
              <a:t>precip</a:t>
            </a:r>
            <a:r>
              <a:rPr lang="en-US" sz="1600" b="1" dirty="0" smtClean="0"/>
              <a:t>, </a:t>
            </a:r>
          </a:p>
          <a:p>
            <a:r>
              <a:rPr lang="en-US" sz="1600" b="1" dirty="0" smtClean="0"/>
              <a:t>wind, etc</a:t>
            </a:r>
            <a:r>
              <a:rPr lang="en-US" dirty="0" smtClean="0"/>
              <a:t>.</a:t>
            </a:r>
            <a:endParaRPr lang="en-US" dirty="0"/>
          </a:p>
        </p:txBody>
      </p:sp>
      <p:sp>
        <p:nvSpPr>
          <p:cNvPr id="5" name="Right Brace 4"/>
          <p:cNvSpPr/>
          <p:nvPr/>
        </p:nvSpPr>
        <p:spPr bwMode="auto">
          <a:xfrm>
            <a:off x="6705600" y="3429000"/>
            <a:ext cx="203410" cy="3048000"/>
          </a:xfrm>
          <a:prstGeom prst="rightBrace">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8" name="TextBox 7"/>
          <p:cNvSpPr txBox="1"/>
          <p:nvPr/>
        </p:nvSpPr>
        <p:spPr>
          <a:xfrm>
            <a:off x="489317" y="3927901"/>
            <a:ext cx="1720483" cy="830997"/>
          </a:xfrm>
          <a:prstGeom prst="rect">
            <a:avLst/>
          </a:prstGeom>
          <a:solidFill>
            <a:schemeClr val="bg1"/>
          </a:solidFill>
          <a:ln>
            <a:solidFill>
              <a:schemeClr val="tx1"/>
            </a:solidFill>
          </a:ln>
        </p:spPr>
        <p:txBody>
          <a:bodyPr wrap="square" rtlCol="0">
            <a:spAutoFit/>
          </a:bodyPr>
          <a:lstStyle/>
          <a:p>
            <a:r>
              <a:rPr lang="en-US" sz="1600" b="1" dirty="0" smtClean="0"/>
              <a:t>Selection of area, time, and regions</a:t>
            </a:r>
            <a:endParaRPr lang="en-US" dirty="0"/>
          </a:p>
        </p:txBody>
      </p:sp>
      <p:sp>
        <p:nvSpPr>
          <p:cNvPr id="6" name="Left Brace 5"/>
          <p:cNvSpPr/>
          <p:nvPr/>
        </p:nvSpPr>
        <p:spPr bwMode="auto">
          <a:xfrm>
            <a:off x="2209800" y="3276600"/>
            <a:ext cx="228600" cy="2133600"/>
          </a:xfrm>
          <a:prstGeom prst="leftBrace">
            <a:avLst/>
          </a:prstGeom>
          <a:no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782419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lstStyle/>
          <a:p>
            <a:r>
              <a:rPr lang="en-US" b="1" dirty="0" smtClean="0">
                <a:solidFill>
                  <a:schemeClr val="accent2"/>
                </a:solidFill>
              </a:rPr>
              <a:t>SREF Guidance for AIRMET </a:t>
            </a:r>
            <a:br>
              <a:rPr lang="en-US" b="1" dirty="0" smtClean="0">
                <a:solidFill>
                  <a:schemeClr val="accent2"/>
                </a:solidFill>
              </a:rPr>
            </a:br>
            <a:r>
              <a:rPr lang="en-US" b="1" dirty="0" smtClean="0">
                <a:solidFill>
                  <a:schemeClr val="accent2"/>
                </a:solidFill>
              </a:rPr>
              <a:t>and SIGMET Production</a:t>
            </a:r>
            <a:endParaRPr lang="en-US" b="1" dirty="0">
              <a:solidFill>
                <a:schemeClr val="accent2"/>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371600"/>
            <a:ext cx="7435354" cy="4953000"/>
          </a:xfrm>
        </p:spPr>
      </p:pic>
      <p:sp>
        <p:nvSpPr>
          <p:cNvPr id="5" name="TextBox 4"/>
          <p:cNvSpPr txBox="1"/>
          <p:nvPr/>
        </p:nvSpPr>
        <p:spPr>
          <a:xfrm>
            <a:off x="0" y="6272445"/>
            <a:ext cx="9216754" cy="584775"/>
          </a:xfrm>
          <a:prstGeom prst="rect">
            <a:avLst/>
          </a:prstGeom>
          <a:noFill/>
        </p:spPr>
        <p:txBody>
          <a:bodyPr wrap="none" rtlCol="0">
            <a:spAutoFit/>
          </a:bodyPr>
          <a:lstStyle/>
          <a:p>
            <a:pPr algn="ctr"/>
            <a:r>
              <a:rPr lang="en-US" sz="1600" b="1" dirty="0" smtClean="0"/>
              <a:t>Likelihood of Low-Level Wind Shear, Mean PMSL (white), Mean peak shear (contour) &amp; vector</a:t>
            </a:r>
          </a:p>
          <a:p>
            <a:pPr algn="ctr"/>
            <a:r>
              <a:rPr lang="en-US" sz="1600" b="1" dirty="0" smtClean="0"/>
              <a:t>22-hr </a:t>
            </a:r>
            <a:r>
              <a:rPr lang="en-US" sz="1600" b="1" dirty="0" err="1" smtClean="0"/>
              <a:t>Fcst</a:t>
            </a:r>
            <a:r>
              <a:rPr lang="en-US" sz="1600" b="1" dirty="0" smtClean="0"/>
              <a:t> Valid 19Z 26 Nov 2013 </a:t>
            </a:r>
          </a:p>
        </p:txBody>
      </p:sp>
      <p:sp>
        <p:nvSpPr>
          <p:cNvPr id="6" name="TextBox 5"/>
          <p:cNvSpPr txBox="1"/>
          <p:nvPr/>
        </p:nvSpPr>
        <p:spPr>
          <a:xfrm>
            <a:off x="6477000" y="5638800"/>
            <a:ext cx="1705916" cy="400110"/>
          </a:xfrm>
          <a:prstGeom prst="rect">
            <a:avLst/>
          </a:prstGeom>
          <a:solidFill>
            <a:schemeClr val="tx1"/>
          </a:solidFill>
        </p:spPr>
        <p:txBody>
          <a:bodyPr wrap="none" rtlCol="0">
            <a:spAutoFit/>
          </a:bodyPr>
          <a:lstStyle/>
          <a:p>
            <a:r>
              <a:rPr lang="en-US" sz="1000" b="1" dirty="0" smtClean="0">
                <a:solidFill>
                  <a:schemeClr val="bg1"/>
                </a:solidFill>
              </a:rPr>
              <a:t>Numerous reports at</a:t>
            </a:r>
          </a:p>
          <a:p>
            <a:r>
              <a:rPr lang="en-US" sz="1000" b="1" dirty="0" smtClean="0">
                <a:solidFill>
                  <a:schemeClr val="bg1"/>
                </a:solidFill>
              </a:rPr>
              <a:t>Augusta, GA at this time.</a:t>
            </a:r>
            <a:endParaRPr lang="en-US" sz="1000" b="1" dirty="0">
              <a:solidFill>
                <a:schemeClr val="bg1"/>
              </a:solidFill>
            </a:endParaRPr>
          </a:p>
        </p:txBody>
      </p:sp>
      <p:cxnSp>
        <p:nvCxnSpPr>
          <p:cNvPr id="8" name="Straight Arrow Connector 7"/>
          <p:cNvCxnSpPr/>
          <p:nvPr/>
        </p:nvCxnSpPr>
        <p:spPr bwMode="auto">
          <a:xfrm flipH="1" flipV="1">
            <a:off x="6781800" y="4419600"/>
            <a:ext cx="381000" cy="1219200"/>
          </a:xfrm>
          <a:prstGeom prst="straightConnector1">
            <a:avLst/>
          </a:prstGeom>
          <a:solidFill>
            <a:schemeClr val="accent1"/>
          </a:solidFill>
          <a:ln w="19050" cap="flat" cmpd="sng" algn="ctr">
            <a:solidFill>
              <a:schemeClr val="bg1"/>
            </a:solidFill>
            <a:prstDash val="solid"/>
            <a:round/>
            <a:headEnd type="none" w="med" len="med"/>
            <a:tailEnd type="arrow"/>
          </a:ln>
          <a:effectLst/>
        </p:spPr>
      </p:cxnSp>
    </p:spTree>
    <p:extLst>
      <p:ext uri="{BB962C8B-B14F-4D97-AF65-F5344CB8AC3E}">
        <p14:creationId xmlns:p14="http://schemas.microsoft.com/office/powerpoint/2010/main" val="25558737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1248" y="1371600"/>
            <a:ext cx="7434072" cy="4952146"/>
          </a:xfrm>
          <a:prstGeom prst="rect">
            <a:avLst/>
          </a:prstGeom>
        </p:spPr>
      </p:pic>
      <p:sp>
        <p:nvSpPr>
          <p:cNvPr id="5" name="Title 1"/>
          <p:cNvSpPr>
            <a:spLocks noGrp="1"/>
          </p:cNvSpPr>
          <p:nvPr>
            <p:ph type="title"/>
          </p:nvPr>
        </p:nvSpPr>
        <p:spPr>
          <a:xfrm>
            <a:off x="0" y="76200"/>
            <a:ext cx="9144000" cy="1143000"/>
          </a:xfrm>
        </p:spPr>
        <p:txBody>
          <a:bodyPr/>
          <a:lstStyle/>
          <a:p>
            <a:r>
              <a:rPr lang="en-US" b="1" dirty="0" smtClean="0">
                <a:solidFill>
                  <a:schemeClr val="accent2"/>
                </a:solidFill>
              </a:rPr>
              <a:t>SREF Guidance for AIRMET </a:t>
            </a:r>
            <a:br>
              <a:rPr lang="en-US" b="1" dirty="0" smtClean="0">
                <a:solidFill>
                  <a:schemeClr val="accent2"/>
                </a:solidFill>
              </a:rPr>
            </a:br>
            <a:r>
              <a:rPr lang="en-US" b="1" dirty="0" smtClean="0">
                <a:solidFill>
                  <a:schemeClr val="accent2"/>
                </a:solidFill>
              </a:rPr>
              <a:t>and SIGMET Production</a:t>
            </a:r>
            <a:endParaRPr lang="en-US" b="1" dirty="0">
              <a:solidFill>
                <a:schemeClr val="accent2"/>
              </a:solidFill>
            </a:endParaRPr>
          </a:p>
        </p:txBody>
      </p:sp>
      <p:sp>
        <p:nvSpPr>
          <p:cNvPr id="8" name="TextBox 7"/>
          <p:cNvSpPr txBox="1"/>
          <p:nvPr/>
        </p:nvSpPr>
        <p:spPr>
          <a:xfrm>
            <a:off x="1453902" y="6272446"/>
            <a:ext cx="6379375" cy="584775"/>
          </a:xfrm>
          <a:prstGeom prst="rect">
            <a:avLst/>
          </a:prstGeom>
          <a:noFill/>
        </p:spPr>
        <p:txBody>
          <a:bodyPr wrap="none" rtlCol="0">
            <a:spAutoFit/>
          </a:bodyPr>
          <a:lstStyle/>
          <a:p>
            <a:pPr algn="ctr"/>
            <a:r>
              <a:rPr lang="en-US" sz="1600" b="1" dirty="0" smtClean="0"/>
              <a:t>Likelihood of 10m Wind </a:t>
            </a:r>
            <a:r>
              <a:rPr lang="en-US" sz="1600" b="1" u="sng" dirty="0" smtClean="0"/>
              <a:t>&gt;</a:t>
            </a:r>
            <a:r>
              <a:rPr lang="en-US" sz="1600" b="1" dirty="0" smtClean="0"/>
              <a:t> 20 </a:t>
            </a:r>
            <a:r>
              <a:rPr lang="en-US" sz="1600" b="1" dirty="0" err="1" smtClean="0"/>
              <a:t>kts</a:t>
            </a:r>
            <a:r>
              <a:rPr lang="en-US" sz="1600" b="1" dirty="0" smtClean="0"/>
              <a:t>, Mean PMSL &amp; Mean Wind Barb</a:t>
            </a:r>
          </a:p>
          <a:p>
            <a:pPr algn="ctr"/>
            <a:r>
              <a:rPr lang="en-US" sz="1600" b="1" dirty="0" smtClean="0"/>
              <a:t>48-hr </a:t>
            </a:r>
            <a:r>
              <a:rPr lang="en-US" sz="1600" b="1" dirty="0" err="1" smtClean="0"/>
              <a:t>Fcst</a:t>
            </a:r>
            <a:r>
              <a:rPr lang="en-US" sz="1600" b="1" dirty="0" smtClean="0"/>
              <a:t> Valid 15Z 26 Nov 2013 </a:t>
            </a:r>
          </a:p>
        </p:txBody>
      </p:sp>
    </p:spTree>
    <p:extLst>
      <p:ext uri="{BB962C8B-B14F-4D97-AF65-F5344CB8AC3E}">
        <p14:creationId xmlns:p14="http://schemas.microsoft.com/office/powerpoint/2010/main" val="6204911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98" y="1981200"/>
            <a:ext cx="5027024" cy="4876800"/>
          </a:xfrm>
        </p:spPr>
        <p:txBody>
          <a:bodyPr/>
          <a:lstStyle/>
          <a:p>
            <a:r>
              <a:rPr lang="en-US" sz="2400" dirty="0"/>
              <a:t>Per U.S. law, provided by the Department of Commerce to the </a:t>
            </a:r>
            <a:r>
              <a:rPr lang="en-US" sz="2400" dirty="0" smtClean="0"/>
              <a:t>FAA</a:t>
            </a:r>
            <a:endParaRPr lang="en-US" sz="2400" dirty="0" smtClean="0">
              <a:effectLst/>
            </a:endParaRPr>
          </a:p>
          <a:p>
            <a:r>
              <a:rPr lang="en-US" sz="2400" dirty="0" smtClean="0">
                <a:effectLst/>
              </a:rPr>
              <a:t>Global mission / 4 locations</a:t>
            </a:r>
          </a:p>
          <a:p>
            <a:pPr lvl="1"/>
            <a:r>
              <a:rPr lang="en-US" sz="1800" dirty="0" smtClean="0"/>
              <a:t>Kansas City, MO &amp; Warrenton, VA</a:t>
            </a:r>
          </a:p>
          <a:p>
            <a:pPr lvl="1"/>
            <a:r>
              <a:rPr lang="en-US" sz="1800" dirty="0" smtClean="0">
                <a:effectLst/>
              </a:rPr>
              <a:t>Scott AFB &amp; Offutt AFB (COOP sites)</a:t>
            </a:r>
            <a:endParaRPr lang="en-US" sz="1800" dirty="0" smtClean="0">
              <a:effectLst/>
            </a:endParaRPr>
          </a:p>
          <a:p>
            <a:r>
              <a:rPr lang="en-US" sz="2400" dirty="0" smtClean="0">
                <a:effectLst/>
              </a:rPr>
              <a:t>Operates </a:t>
            </a:r>
            <a:r>
              <a:rPr lang="en-US" sz="2400" dirty="0" smtClean="0">
                <a:effectLst/>
              </a:rPr>
              <a:t>24x7</a:t>
            </a:r>
          </a:p>
          <a:p>
            <a:pPr lvl="1"/>
            <a:r>
              <a:rPr lang="en-US" sz="1800" dirty="0" smtClean="0"/>
              <a:t>Forecasts, advisories, &amp; warnings</a:t>
            </a:r>
            <a:endParaRPr lang="en-US" sz="2000" dirty="0" smtClean="0">
              <a:effectLst/>
            </a:endParaRPr>
          </a:p>
          <a:p>
            <a:r>
              <a:rPr lang="en-US" sz="2400" dirty="0" smtClean="0">
                <a:effectLst/>
              </a:rPr>
              <a:t>Primary U.S. source </a:t>
            </a:r>
            <a:r>
              <a:rPr lang="en-US" sz="2400" dirty="0">
                <a:effectLst/>
              </a:rPr>
              <a:t>for domestic and </a:t>
            </a:r>
            <a:r>
              <a:rPr lang="en-US" sz="2400" dirty="0" smtClean="0">
                <a:effectLst/>
              </a:rPr>
              <a:t>international </a:t>
            </a:r>
            <a:r>
              <a:rPr lang="en-US" sz="2400" dirty="0">
                <a:effectLst/>
              </a:rPr>
              <a:t>en route aviation weather </a:t>
            </a:r>
            <a:r>
              <a:rPr lang="en-US" sz="2400" dirty="0" smtClean="0">
                <a:effectLst/>
              </a:rPr>
              <a:t>information  </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1600" y="2590800"/>
            <a:ext cx="3745612" cy="3613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2"/>
          <p:cNvSpPr>
            <a:spLocks noGrp="1" noChangeArrowheads="1"/>
          </p:cNvSpPr>
          <p:nvPr>
            <p:ph type="title"/>
          </p:nvPr>
        </p:nvSpPr>
        <p:spPr>
          <a:xfrm>
            <a:off x="2790091" y="242663"/>
            <a:ext cx="6629400" cy="1143000"/>
          </a:xfrm>
          <a:noFill/>
          <a:ln w="9525">
            <a:noFill/>
            <a:miter lim="800000"/>
            <a:headEnd/>
            <a:tailEnd/>
          </a:ln>
          <a:effectLst/>
        </p:spPr>
        <p:txBody>
          <a:bodyPr vert="horz" wrap="square" lIns="91440" tIns="45720" rIns="91440" bIns="45720" numCol="1" anchor="ctr" anchorCtr="1" compatLnSpc="1">
            <a:prstTxWarp prst="textNoShape">
              <a:avLst/>
            </a:prstTxWarp>
          </a:bodyPr>
          <a:lstStyle/>
          <a:p>
            <a:r>
              <a:rPr lang="en-US" sz="4000" b="1" dirty="0" smtClean="0">
                <a:solidFill>
                  <a:schemeClr val="accent2"/>
                </a:solidFill>
              </a:rPr>
              <a:t>Aviation Weather Center</a:t>
            </a:r>
            <a:br>
              <a:rPr lang="en-US" sz="4000" b="1" dirty="0" smtClean="0">
                <a:solidFill>
                  <a:schemeClr val="accent2"/>
                </a:solidFill>
              </a:rPr>
            </a:br>
            <a:r>
              <a:rPr lang="en-US" sz="4000" b="1" dirty="0" smtClean="0">
                <a:solidFill>
                  <a:schemeClr val="accent2"/>
                </a:solidFill>
              </a:rPr>
              <a:t>(AWC)</a:t>
            </a:r>
            <a:endParaRPr lang="en-US" sz="4000" dirty="0">
              <a:ln w="18415" cmpd="sng">
                <a:solidFill>
                  <a:srgbClr val="FFFFFF"/>
                </a:solidFill>
                <a:prstDash val="solid"/>
              </a:ln>
              <a:solidFill>
                <a:srgbClr val="FFFFFF"/>
              </a:solidFill>
              <a:effectLst>
                <a:glow rad="101600">
                  <a:schemeClr val="accent2">
                    <a:satMod val="175000"/>
                    <a:alpha val="40000"/>
                  </a:schemeClr>
                </a:glow>
                <a:outerShdw blurRad="63500" dir="3600000" algn="tl" rotWithShape="0">
                  <a:srgbClr val="000000">
                    <a:alpha val="70000"/>
                  </a:srgbClr>
                </a:outerShdw>
              </a:effectLst>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7" y="28126"/>
            <a:ext cx="3058180" cy="1724474"/>
          </a:xfrm>
          <a:prstGeom prst="rect">
            <a:avLst/>
          </a:prstGeom>
          <a:noFill/>
          <a:ln>
            <a:noFill/>
          </a:ln>
          <a:extLst/>
        </p:spPr>
      </p:pic>
    </p:spTree>
    <p:extLst>
      <p:ext uri="{BB962C8B-B14F-4D97-AF65-F5344CB8AC3E}">
        <p14:creationId xmlns:p14="http://schemas.microsoft.com/office/powerpoint/2010/main" val="35535205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41248" y="1371600"/>
            <a:ext cx="7434072" cy="4952146"/>
          </a:xfrm>
        </p:spPr>
      </p:pic>
      <p:sp>
        <p:nvSpPr>
          <p:cNvPr id="5" name="Title 1"/>
          <p:cNvSpPr>
            <a:spLocks noGrp="1"/>
          </p:cNvSpPr>
          <p:nvPr>
            <p:ph type="title"/>
          </p:nvPr>
        </p:nvSpPr>
        <p:spPr>
          <a:xfrm>
            <a:off x="0" y="76200"/>
            <a:ext cx="9144000" cy="1143000"/>
          </a:xfrm>
        </p:spPr>
        <p:txBody>
          <a:bodyPr/>
          <a:lstStyle/>
          <a:p>
            <a:r>
              <a:rPr lang="en-US" b="1" dirty="0" smtClean="0">
                <a:solidFill>
                  <a:schemeClr val="accent2"/>
                </a:solidFill>
              </a:rPr>
              <a:t>SREF Guidance for AIRMET </a:t>
            </a:r>
            <a:br>
              <a:rPr lang="en-US" b="1" dirty="0" smtClean="0">
                <a:solidFill>
                  <a:schemeClr val="accent2"/>
                </a:solidFill>
              </a:rPr>
            </a:br>
            <a:r>
              <a:rPr lang="en-US" b="1" dirty="0" smtClean="0">
                <a:solidFill>
                  <a:schemeClr val="accent2"/>
                </a:solidFill>
              </a:rPr>
              <a:t>and SIGMET Production</a:t>
            </a:r>
            <a:endParaRPr lang="en-US" b="1" dirty="0">
              <a:solidFill>
                <a:schemeClr val="accent2"/>
              </a:solidFill>
            </a:endParaRPr>
          </a:p>
        </p:txBody>
      </p:sp>
      <p:sp>
        <p:nvSpPr>
          <p:cNvPr id="6" name="TextBox 5"/>
          <p:cNvSpPr txBox="1"/>
          <p:nvPr/>
        </p:nvSpPr>
        <p:spPr>
          <a:xfrm>
            <a:off x="2013768" y="6272446"/>
            <a:ext cx="5259646" cy="584775"/>
          </a:xfrm>
          <a:prstGeom prst="rect">
            <a:avLst/>
          </a:prstGeom>
          <a:noFill/>
        </p:spPr>
        <p:txBody>
          <a:bodyPr wrap="none" rtlCol="0">
            <a:spAutoFit/>
          </a:bodyPr>
          <a:lstStyle/>
          <a:p>
            <a:pPr algn="ctr"/>
            <a:r>
              <a:rPr lang="en-US" sz="1600" b="1" dirty="0" smtClean="0"/>
              <a:t>Likelihood of ceilings </a:t>
            </a:r>
            <a:r>
              <a:rPr lang="en-US" sz="1600" b="1" u="sng" dirty="0" smtClean="0"/>
              <a:t>&lt;</a:t>
            </a:r>
            <a:r>
              <a:rPr lang="en-US" sz="1600" b="1" dirty="0" smtClean="0"/>
              <a:t> 1000 feet AGL (IFR Ceilings)</a:t>
            </a:r>
          </a:p>
          <a:p>
            <a:pPr algn="ctr"/>
            <a:r>
              <a:rPr lang="en-US" sz="1600" b="1" dirty="0" smtClean="0"/>
              <a:t>21-hr </a:t>
            </a:r>
            <a:r>
              <a:rPr lang="en-US" sz="1600" b="1" dirty="0" err="1" smtClean="0"/>
              <a:t>Fcst</a:t>
            </a:r>
            <a:r>
              <a:rPr lang="en-US" sz="1600" b="1" dirty="0" smtClean="0"/>
              <a:t> Valid 12Z 25 Nov 2013 </a:t>
            </a:r>
          </a:p>
        </p:txBody>
      </p:sp>
    </p:spTree>
    <p:extLst>
      <p:ext uri="{BB962C8B-B14F-4D97-AF65-F5344CB8AC3E}">
        <p14:creationId xmlns:p14="http://schemas.microsoft.com/office/powerpoint/2010/main" val="9432278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1248" y="1371600"/>
            <a:ext cx="7434072" cy="4952146"/>
          </a:xfrm>
        </p:spPr>
      </p:pic>
      <p:sp>
        <p:nvSpPr>
          <p:cNvPr id="5" name="Title 1"/>
          <p:cNvSpPr>
            <a:spLocks noGrp="1"/>
          </p:cNvSpPr>
          <p:nvPr>
            <p:ph type="title"/>
          </p:nvPr>
        </p:nvSpPr>
        <p:spPr>
          <a:xfrm>
            <a:off x="0" y="76200"/>
            <a:ext cx="9144000" cy="1143000"/>
          </a:xfrm>
        </p:spPr>
        <p:txBody>
          <a:bodyPr/>
          <a:lstStyle/>
          <a:p>
            <a:r>
              <a:rPr lang="en-US" b="1" dirty="0" smtClean="0">
                <a:solidFill>
                  <a:schemeClr val="accent2"/>
                </a:solidFill>
              </a:rPr>
              <a:t>SREF Guidance for AIRMET </a:t>
            </a:r>
            <a:br>
              <a:rPr lang="en-US" b="1" dirty="0" smtClean="0">
                <a:solidFill>
                  <a:schemeClr val="accent2"/>
                </a:solidFill>
              </a:rPr>
            </a:br>
            <a:r>
              <a:rPr lang="en-US" b="1" dirty="0" smtClean="0">
                <a:solidFill>
                  <a:schemeClr val="accent2"/>
                </a:solidFill>
              </a:rPr>
              <a:t>and SIGMET Production</a:t>
            </a:r>
            <a:endParaRPr lang="en-US" b="1" dirty="0">
              <a:solidFill>
                <a:schemeClr val="accent2"/>
              </a:solidFill>
            </a:endParaRPr>
          </a:p>
        </p:txBody>
      </p:sp>
      <p:sp>
        <p:nvSpPr>
          <p:cNvPr id="6" name="TextBox 5"/>
          <p:cNvSpPr txBox="1"/>
          <p:nvPr/>
        </p:nvSpPr>
        <p:spPr>
          <a:xfrm>
            <a:off x="2339116" y="6272446"/>
            <a:ext cx="4608954" cy="584775"/>
          </a:xfrm>
          <a:prstGeom prst="rect">
            <a:avLst/>
          </a:prstGeom>
          <a:noFill/>
        </p:spPr>
        <p:txBody>
          <a:bodyPr wrap="none" rtlCol="0">
            <a:spAutoFit/>
          </a:bodyPr>
          <a:lstStyle/>
          <a:p>
            <a:pPr algn="ctr"/>
            <a:r>
              <a:rPr lang="en-US" sz="1600" b="1" dirty="0" smtClean="0"/>
              <a:t>Likelihood of Mountains Obscured by Clouds</a:t>
            </a:r>
          </a:p>
          <a:p>
            <a:pPr algn="ctr"/>
            <a:r>
              <a:rPr lang="en-US" sz="1600" b="1" dirty="0" smtClean="0"/>
              <a:t>09-hr </a:t>
            </a:r>
            <a:r>
              <a:rPr lang="en-US" sz="1600" b="1" dirty="0" err="1" smtClean="0"/>
              <a:t>Fcst</a:t>
            </a:r>
            <a:r>
              <a:rPr lang="en-US" sz="1600" b="1" dirty="0" smtClean="0"/>
              <a:t> Valid 09Z 25 Nov 2013 </a:t>
            </a:r>
          </a:p>
        </p:txBody>
      </p:sp>
    </p:spTree>
    <p:extLst>
      <p:ext uri="{BB962C8B-B14F-4D97-AF65-F5344CB8AC3E}">
        <p14:creationId xmlns:p14="http://schemas.microsoft.com/office/powerpoint/2010/main" val="10605653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nvPicPr>
        <p:blipFill rotWithShape="1">
          <a:blip r:embed="rId2">
            <a:extLst>
              <a:ext uri="{28A0092B-C50C-407E-A947-70E740481C1C}">
                <a14:useLocalDpi xmlns:a14="http://schemas.microsoft.com/office/drawing/2010/main" val="0"/>
              </a:ext>
            </a:extLst>
          </a:blip>
          <a:srcRect t="11991" b="4614"/>
          <a:stretch/>
        </p:blipFill>
        <p:spPr>
          <a:xfrm>
            <a:off x="841248" y="1371600"/>
            <a:ext cx="7434072" cy="4956048"/>
          </a:xfrm>
          <a:prstGeom prst="rect">
            <a:avLst/>
          </a:prstGeom>
        </p:spPr>
      </p:pic>
      <p:sp>
        <p:nvSpPr>
          <p:cNvPr id="5" name="Title 1"/>
          <p:cNvSpPr>
            <a:spLocks noGrp="1"/>
          </p:cNvSpPr>
          <p:nvPr>
            <p:ph type="title"/>
          </p:nvPr>
        </p:nvSpPr>
        <p:spPr>
          <a:xfrm>
            <a:off x="0" y="76200"/>
            <a:ext cx="9144000" cy="1143000"/>
          </a:xfrm>
        </p:spPr>
        <p:txBody>
          <a:bodyPr/>
          <a:lstStyle/>
          <a:p>
            <a:r>
              <a:rPr lang="en-US" b="1" dirty="0" smtClean="0">
                <a:solidFill>
                  <a:schemeClr val="accent2"/>
                </a:solidFill>
              </a:rPr>
              <a:t>SREF Guidance for AIRMET </a:t>
            </a:r>
            <a:br>
              <a:rPr lang="en-US" b="1" dirty="0" smtClean="0">
                <a:solidFill>
                  <a:schemeClr val="accent2"/>
                </a:solidFill>
              </a:rPr>
            </a:br>
            <a:r>
              <a:rPr lang="en-US" b="1" dirty="0" smtClean="0">
                <a:solidFill>
                  <a:schemeClr val="accent2"/>
                </a:solidFill>
              </a:rPr>
              <a:t>and SIGMET Production</a:t>
            </a:r>
            <a:endParaRPr lang="en-US" b="1" dirty="0">
              <a:solidFill>
                <a:schemeClr val="accent2"/>
              </a:solidFill>
            </a:endParaRPr>
          </a:p>
        </p:txBody>
      </p:sp>
      <p:sp>
        <p:nvSpPr>
          <p:cNvPr id="6" name="TextBox 5"/>
          <p:cNvSpPr txBox="1"/>
          <p:nvPr/>
        </p:nvSpPr>
        <p:spPr>
          <a:xfrm>
            <a:off x="2793182" y="6272446"/>
            <a:ext cx="3700821" cy="584775"/>
          </a:xfrm>
          <a:prstGeom prst="rect">
            <a:avLst/>
          </a:prstGeom>
          <a:noFill/>
        </p:spPr>
        <p:txBody>
          <a:bodyPr wrap="none" rtlCol="0">
            <a:spAutoFit/>
          </a:bodyPr>
          <a:lstStyle/>
          <a:p>
            <a:pPr algn="ctr"/>
            <a:r>
              <a:rPr lang="en-US" sz="1600" b="1" dirty="0" smtClean="0"/>
              <a:t>Likelihood of CAT </a:t>
            </a:r>
            <a:r>
              <a:rPr lang="en-US" sz="1600" b="1" u="sng" dirty="0"/>
              <a:t>&gt;</a:t>
            </a:r>
            <a:r>
              <a:rPr lang="en-US" sz="1600" b="1" dirty="0" smtClean="0"/>
              <a:t> 20,000 feet MSL</a:t>
            </a:r>
          </a:p>
          <a:p>
            <a:pPr algn="ctr"/>
            <a:r>
              <a:rPr lang="en-US" sz="1600" b="1" dirty="0" smtClean="0"/>
              <a:t>12-hr </a:t>
            </a:r>
            <a:r>
              <a:rPr lang="en-US" sz="1600" b="1" dirty="0" err="1" smtClean="0"/>
              <a:t>Fcst</a:t>
            </a:r>
            <a:r>
              <a:rPr lang="en-US" sz="1600" b="1" dirty="0" smtClean="0"/>
              <a:t> Valid 15Z 26 Nov 2013 </a:t>
            </a:r>
          </a:p>
        </p:txBody>
      </p:sp>
    </p:spTree>
    <p:extLst>
      <p:ext uri="{BB962C8B-B14F-4D97-AF65-F5344CB8AC3E}">
        <p14:creationId xmlns:p14="http://schemas.microsoft.com/office/powerpoint/2010/main" val="37002931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633"/>
            <a:ext cx="8229600" cy="1143000"/>
          </a:xfrm>
        </p:spPr>
        <p:txBody>
          <a:bodyPr/>
          <a:lstStyle/>
          <a:p>
            <a:r>
              <a:rPr lang="en-US" sz="4800" b="1" dirty="0" smtClean="0">
                <a:solidFill>
                  <a:schemeClr val="accent2"/>
                </a:solidFill>
              </a:rPr>
              <a:t>Outline</a:t>
            </a:r>
            <a:endParaRPr lang="en-US" sz="4800" b="1" dirty="0">
              <a:solidFill>
                <a:schemeClr val="accent2"/>
              </a:solidFill>
            </a:endParaRPr>
          </a:p>
        </p:txBody>
      </p:sp>
      <p:sp>
        <p:nvSpPr>
          <p:cNvPr id="3" name="Content Placeholder 2"/>
          <p:cNvSpPr>
            <a:spLocks noGrp="1"/>
          </p:cNvSpPr>
          <p:nvPr>
            <p:ph idx="1"/>
          </p:nvPr>
        </p:nvSpPr>
        <p:spPr/>
        <p:txBody>
          <a:bodyPr/>
          <a:lstStyle/>
          <a:p>
            <a:r>
              <a:rPr lang="en-US" dirty="0" smtClean="0">
                <a:solidFill>
                  <a:schemeClr val="bg1">
                    <a:lumMod val="50000"/>
                  </a:schemeClr>
                </a:solidFill>
              </a:rPr>
              <a:t>Aviation Weather Center Operations</a:t>
            </a:r>
          </a:p>
          <a:p>
            <a:endParaRPr lang="en-US" dirty="0" smtClean="0"/>
          </a:p>
          <a:p>
            <a:r>
              <a:rPr lang="en-US" dirty="0" smtClean="0">
                <a:solidFill>
                  <a:schemeClr val="bg1">
                    <a:lumMod val="50000"/>
                  </a:schemeClr>
                </a:solidFill>
              </a:rPr>
              <a:t>FY13 Highlights</a:t>
            </a:r>
          </a:p>
          <a:p>
            <a:endParaRPr lang="en-US" dirty="0" smtClean="0"/>
          </a:p>
          <a:p>
            <a:r>
              <a:rPr lang="en-US" dirty="0" smtClean="0">
                <a:solidFill>
                  <a:schemeClr val="bg1">
                    <a:lumMod val="50000"/>
                  </a:schemeClr>
                </a:solidFill>
              </a:rPr>
              <a:t>FY14 Milestones and Projects</a:t>
            </a:r>
          </a:p>
          <a:p>
            <a:endParaRPr lang="en-US" dirty="0" smtClean="0">
              <a:solidFill>
                <a:schemeClr val="bg1">
                  <a:lumMod val="50000"/>
                </a:schemeClr>
              </a:solidFill>
            </a:endParaRPr>
          </a:p>
          <a:p>
            <a:r>
              <a:rPr lang="en-US" b="1" dirty="0" smtClean="0"/>
              <a:t>Production Summary</a:t>
            </a:r>
            <a:endParaRPr lang="en-US" b="1" dirty="0"/>
          </a:p>
        </p:txBody>
      </p:sp>
    </p:spTree>
    <p:extLst>
      <p:ext uri="{BB962C8B-B14F-4D97-AF65-F5344CB8AC3E}">
        <p14:creationId xmlns:p14="http://schemas.microsoft.com/office/powerpoint/2010/main" val="177028125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228600"/>
            <a:ext cx="9144000" cy="1143000"/>
          </a:xfrm>
        </p:spPr>
        <p:txBody>
          <a:bodyPr/>
          <a:lstStyle/>
          <a:p>
            <a:r>
              <a:rPr lang="en-US" b="1" dirty="0" smtClean="0">
                <a:solidFill>
                  <a:schemeClr val="accent2"/>
                </a:solidFill>
                <a:effectLst>
                  <a:outerShdw blurRad="38100" dist="38100" dir="2700000" algn="tl">
                    <a:srgbClr val="000000">
                      <a:alpha val="43137"/>
                    </a:srgbClr>
                  </a:outerShdw>
                </a:effectLst>
              </a:rPr>
              <a:t>Production Summary</a:t>
            </a:r>
            <a:endParaRPr lang="en-US" b="1" dirty="0">
              <a:solidFill>
                <a:schemeClr val="accent2"/>
              </a:solidFill>
              <a:effectLst>
                <a:outerShdw blurRad="38100" dist="38100" dir="2700000" algn="tl">
                  <a:srgbClr val="000000">
                    <a:alpha val="43137"/>
                  </a:srgbClr>
                </a:outerShdw>
              </a:effectLst>
            </a:endParaRPr>
          </a:p>
        </p:txBody>
      </p:sp>
      <p:sp>
        <p:nvSpPr>
          <p:cNvPr id="13" name="Content Placeholder 2"/>
          <p:cNvSpPr>
            <a:spLocks noGrp="1"/>
          </p:cNvSpPr>
          <p:nvPr>
            <p:ph idx="1"/>
          </p:nvPr>
        </p:nvSpPr>
        <p:spPr>
          <a:xfrm>
            <a:off x="228600" y="991066"/>
            <a:ext cx="9144000" cy="5638334"/>
          </a:xfrm>
        </p:spPr>
        <p:txBody>
          <a:bodyPr/>
          <a:lstStyle/>
          <a:p>
            <a:r>
              <a:rPr lang="en-US" sz="2400" dirty="0" smtClean="0"/>
              <a:t>Hourly output of SREF 16 km grids on NOMADS </a:t>
            </a:r>
          </a:p>
          <a:p>
            <a:pPr lvl="1"/>
            <a:r>
              <a:rPr lang="en-US" sz="2000" dirty="0" smtClean="0"/>
              <a:t>Only 3-hourly output currently available </a:t>
            </a:r>
          </a:p>
          <a:p>
            <a:r>
              <a:rPr lang="en-US" sz="2400" dirty="0" smtClean="0"/>
              <a:t>Ceiling and visibility guidance</a:t>
            </a:r>
          </a:p>
          <a:p>
            <a:pPr lvl="1"/>
            <a:r>
              <a:rPr lang="en-US" sz="2000" dirty="0" smtClean="0"/>
              <a:t>Correct GRIB/GRIB2 and GEMPAK tables for CICE (minor)</a:t>
            </a:r>
          </a:p>
          <a:p>
            <a:pPr lvl="1"/>
            <a:r>
              <a:rPr lang="en-US" sz="2000" dirty="0" smtClean="0"/>
              <a:t>C &amp; V improvement project with EMC</a:t>
            </a:r>
          </a:p>
          <a:p>
            <a:pPr lvl="2"/>
            <a:r>
              <a:rPr lang="en-US" sz="1600" dirty="0" smtClean="0"/>
              <a:t>Cloud bases, layers, tops, and ceilings all important to General Aviation &amp; AWC efficiencies</a:t>
            </a:r>
          </a:p>
          <a:p>
            <a:pPr lvl="2"/>
            <a:r>
              <a:rPr lang="en-US" sz="1600" dirty="0" smtClean="0"/>
              <a:t>Cloud bases vs. ceilings in the EMC post-processed files</a:t>
            </a:r>
          </a:p>
          <a:p>
            <a:pPr lvl="2"/>
            <a:r>
              <a:rPr lang="en-US" sz="1600" dirty="0" smtClean="0"/>
              <a:t>Sensitivity runs </a:t>
            </a:r>
          </a:p>
          <a:p>
            <a:pPr lvl="2"/>
            <a:r>
              <a:rPr lang="en-US" sz="1600" dirty="0" smtClean="0"/>
              <a:t>Vertical vs. horizontal resolution increases (better C&amp;V, turbulence)</a:t>
            </a:r>
          </a:p>
          <a:p>
            <a:pPr lvl="1"/>
            <a:r>
              <a:rPr lang="en-US" sz="2000" dirty="0" smtClean="0"/>
              <a:t>Add rain and snow mixing ratios to SREF for cloud and icing prediction</a:t>
            </a:r>
          </a:p>
          <a:p>
            <a:pPr lvl="1"/>
            <a:r>
              <a:rPr lang="en-US" sz="2000" dirty="0" smtClean="0"/>
              <a:t>Continue </a:t>
            </a:r>
            <a:r>
              <a:rPr lang="en-US" sz="2000" dirty="0"/>
              <a:t>evaluation of aviation hazards from high-resolution </a:t>
            </a:r>
            <a:r>
              <a:rPr lang="en-US" sz="2000" dirty="0" smtClean="0"/>
              <a:t>models &amp; ensembles</a:t>
            </a:r>
            <a:endParaRPr lang="en-US" sz="2000" dirty="0" smtClean="0"/>
          </a:p>
          <a:p>
            <a:pPr lvl="1"/>
            <a:r>
              <a:rPr lang="en-US" sz="2000" dirty="0" smtClean="0"/>
              <a:t>Consistency in post-processed files (i.e. same fields in all output resolutions)</a:t>
            </a:r>
          </a:p>
          <a:p>
            <a:r>
              <a:rPr lang="en-US" sz="2400" dirty="0" smtClean="0"/>
              <a:t>DS-3 between AWC &amp; WCOSS approaching capacity</a:t>
            </a:r>
          </a:p>
        </p:txBody>
      </p:sp>
      <p:pic>
        <p:nvPicPr>
          <p:cNvPr id="4" name="Picture 320" descr="W:\AWC Pictures\Logos\noaa_clean_lg.gi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8101" y="2"/>
            <a:ext cx="1028699" cy="991064"/>
          </a:xfrm>
          <a:prstGeom prst="rect">
            <a:avLst/>
          </a:prstGeom>
          <a:noFill/>
        </p:spPr>
      </p:pic>
      <p:pic>
        <p:nvPicPr>
          <p:cNvPr id="6" name="Picture 319" descr="W:\AWC Pictures\Logos\AWC_clean_lg.gif"/>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077200" y="0"/>
            <a:ext cx="937020" cy="938018"/>
          </a:xfrm>
          <a:prstGeom prst="rect">
            <a:avLst/>
          </a:prstGeom>
          <a:noFill/>
        </p:spPr>
      </p:pic>
    </p:spTree>
    <p:extLst>
      <p:ext uri="{BB962C8B-B14F-4D97-AF65-F5344CB8AC3E}">
        <p14:creationId xmlns:p14="http://schemas.microsoft.com/office/powerpoint/2010/main" val="27066067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228600"/>
            <a:ext cx="9144000" cy="1143000"/>
          </a:xfrm>
        </p:spPr>
        <p:txBody>
          <a:bodyPr/>
          <a:lstStyle/>
          <a:p>
            <a:r>
              <a:rPr lang="en-US" b="1" dirty="0" smtClean="0">
                <a:solidFill>
                  <a:schemeClr val="accent2"/>
                </a:solidFill>
                <a:effectLst>
                  <a:outerShdw blurRad="38100" dist="38100" dir="2700000" algn="tl">
                    <a:srgbClr val="000000">
                      <a:alpha val="43137"/>
                    </a:srgbClr>
                  </a:outerShdw>
                </a:effectLst>
              </a:rPr>
              <a:t>Production Summary</a:t>
            </a:r>
            <a:endParaRPr lang="en-US" b="1" dirty="0">
              <a:solidFill>
                <a:schemeClr val="accent2"/>
              </a:solidFill>
              <a:effectLst>
                <a:outerShdw blurRad="38100" dist="38100" dir="2700000" algn="tl">
                  <a:srgbClr val="000000">
                    <a:alpha val="43137"/>
                  </a:srgbClr>
                </a:outerShdw>
              </a:effectLst>
            </a:endParaRPr>
          </a:p>
        </p:txBody>
      </p:sp>
      <p:sp>
        <p:nvSpPr>
          <p:cNvPr id="13" name="Content Placeholder 2"/>
          <p:cNvSpPr>
            <a:spLocks noGrp="1"/>
          </p:cNvSpPr>
          <p:nvPr>
            <p:ph idx="1"/>
          </p:nvPr>
        </p:nvSpPr>
        <p:spPr>
          <a:xfrm>
            <a:off x="152400" y="991066"/>
            <a:ext cx="9144000" cy="5943134"/>
          </a:xfrm>
        </p:spPr>
        <p:txBody>
          <a:bodyPr/>
          <a:lstStyle/>
          <a:p>
            <a:r>
              <a:rPr lang="en-US" sz="2400" dirty="0"/>
              <a:t>AWRP Processing on WCOSS </a:t>
            </a:r>
          </a:p>
          <a:p>
            <a:pPr lvl="1"/>
            <a:r>
              <a:rPr lang="en-US" sz="1800" dirty="0"/>
              <a:t>GTG 3.0 (Summer 2014</a:t>
            </a:r>
            <a:r>
              <a:rPr lang="en-US" sz="1800" dirty="0" smtClean="0"/>
              <a:t>)</a:t>
            </a:r>
            <a:endParaRPr lang="en-US" sz="2400" dirty="0" smtClean="0"/>
          </a:p>
          <a:p>
            <a:r>
              <a:rPr lang="en-US" sz="2400" dirty="0" smtClean="0"/>
              <a:t>World </a:t>
            </a:r>
            <a:r>
              <a:rPr lang="en-US" sz="2400" dirty="0" smtClean="0"/>
              <a:t>Area Forecast System (WAFS) Science Meeting</a:t>
            </a:r>
          </a:p>
          <a:p>
            <a:pPr lvl="1"/>
            <a:r>
              <a:rPr lang="en-US" sz="2000" dirty="0" smtClean="0"/>
              <a:t>Initial roadmap developed at NCWCP WAFS Science </a:t>
            </a:r>
            <a:r>
              <a:rPr lang="en-US" sz="2000" dirty="0" smtClean="0"/>
              <a:t>Meeting </a:t>
            </a:r>
            <a:r>
              <a:rPr lang="en-US" sz="1600" dirty="0" smtClean="0"/>
              <a:t>(Feb. 2013)</a:t>
            </a:r>
            <a:endParaRPr lang="en-US" sz="1800" dirty="0" smtClean="0"/>
          </a:p>
          <a:p>
            <a:pPr lvl="1"/>
            <a:r>
              <a:rPr lang="en-US" sz="2000" dirty="0" smtClean="0"/>
              <a:t>Since refined and will be presented for approval at joint WMO/ICAO meeting</a:t>
            </a:r>
            <a:endParaRPr lang="en-US" sz="1050" dirty="0" smtClean="0"/>
          </a:p>
          <a:p>
            <a:pPr lvl="1"/>
            <a:r>
              <a:rPr lang="en-US" sz="2000" dirty="0" smtClean="0"/>
              <a:t>Main output is a WAFS global ensemble for aviation hazards </a:t>
            </a:r>
          </a:p>
          <a:p>
            <a:pPr lvl="2"/>
            <a:r>
              <a:rPr lang="en-US" sz="1600" dirty="0" smtClean="0"/>
              <a:t>GTG on the GFS (FIP is done</a:t>
            </a:r>
            <a:r>
              <a:rPr lang="en-US" sz="1600" dirty="0" smtClean="0"/>
              <a:t>) </a:t>
            </a:r>
            <a:endParaRPr lang="en-US" sz="1600" dirty="0" smtClean="0"/>
          </a:p>
          <a:p>
            <a:pPr lvl="2"/>
            <a:r>
              <a:rPr lang="en-US" sz="1600" dirty="0" smtClean="0"/>
              <a:t>FIP &amp; GTG on GEFS (AWC WAFC ~2015</a:t>
            </a:r>
            <a:r>
              <a:rPr lang="en-US" sz="1600" dirty="0" smtClean="0"/>
              <a:t>)</a:t>
            </a:r>
          </a:p>
          <a:p>
            <a:pPr lvl="3"/>
            <a:r>
              <a:rPr lang="en-US" sz="1400" dirty="0"/>
              <a:t>3-Hourly GEFS output on 0.5 degree </a:t>
            </a:r>
            <a:r>
              <a:rPr lang="en-US" sz="1400" dirty="0" smtClean="0"/>
              <a:t>grid</a:t>
            </a:r>
            <a:endParaRPr lang="en-US" sz="1400" dirty="0" smtClean="0"/>
          </a:p>
          <a:p>
            <a:pPr lvl="2"/>
            <a:r>
              <a:rPr lang="en-US" sz="1600" dirty="0" smtClean="0"/>
              <a:t>Multi-Center </a:t>
            </a:r>
            <a:r>
              <a:rPr lang="en-US" sz="1600" dirty="0" smtClean="0"/>
              <a:t>WAFS ensemble </a:t>
            </a:r>
            <a:r>
              <a:rPr lang="en-US" sz="1600" dirty="0" smtClean="0"/>
              <a:t>system </a:t>
            </a:r>
            <a:r>
              <a:rPr lang="en-US" sz="1600" dirty="0" smtClean="0"/>
              <a:t>(WEPS; IOC </a:t>
            </a:r>
            <a:r>
              <a:rPr lang="en-US" sz="1600" dirty="0" smtClean="0"/>
              <a:t>~2018</a:t>
            </a:r>
            <a:r>
              <a:rPr lang="en-US" sz="1600" dirty="0" smtClean="0"/>
              <a:t>)</a:t>
            </a:r>
          </a:p>
          <a:p>
            <a:pPr lvl="3"/>
            <a:r>
              <a:rPr lang="en-US" sz="1400" dirty="0"/>
              <a:t>U.S. and U.K. initially (GEFS and MOGREPS, respectively</a:t>
            </a:r>
            <a:r>
              <a:rPr lang="en-US" sz="1400" dirty="0" smtClean="0"/>
              <a:t>)</a:t>
            </a:r>
            <a:endParaRPr lang="en-US" sz="1400" dirty="0" smtClean="0"/>
          </a:p>
          <a:p>
            <a:pPr lvl="2"/>
            <a:r>
              <a:rPr lang="en-US" sz="1600" dirty="0" smtClean="0"/>
              <a:t>Post-processing: WEPS tuned </a:t>
            </a:r>
            <a:r>
              <a:rPr lang="en-US" sz="1600" dirty="0" smtClean="0"/>
              <a:t>and calibrated on aviation hazards (turbulence, icing, convection, etc.)</a:t>
            </a:r>
          </a:p>
          <a:p>
            <a:r>
              <a:rPr lang="en-US" sz="2400" dirty="0" smtClean="0"/>
              <a:t>Global </a:t>
            </a:r>
            <a:r>
              <a:rPr lang="en-US" sz="2400" dirty="0"/>
              <a:t>total lightning for operations</a:t>
            </a:r>
          </a:p>
          <a:p>
            <a:r>
              <a:rPr lang="en-US" sz="2400" dirty="0"/>
              <a:t>MRMS Dual-Pol analysis for icing</a:t>
            </a:r>
          </a:p>
          <a:p>
            <a:pPr marL="0" indent="0">
              <a:buNone/>
            </a:pPr>
            <a:endParaRPr lang="en-US" sz="2400" dirty="0"/>
          </a:p>
          <a:p>
            <a:endParaRPr lang="en-US" sz="2400" dirty="0"/>
          </a:p>
        </p:txBody>
      </p:sp>
      <p:pic>
        <p:nvPicPr>
          <p:cNvPr id="4" name="Picture 320" descr="W:\AWC Pictures\Logos\noaa_clean_lg.gi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8101" y="2"/>
            <a:ext cx="1028699" cy="991064"/>
          </a:xfrm>
          <a:prstGeom prst="rect">
            <a:avLst/>
          </a:prstGeom>
          <a:noFill/>
        </p:spPr>
      </p:pic>
      <p:pic>
        <p:nvPicPr>
          <p:cNvPr id="6" name="Picture 319" descr="W:\AWC Pictures\Logos\AWC_clean_lg.gif"/>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077200" y="0"/>
            <a:ext cx="937020" cy="938018"/>
          </a:xfrm>
          <a:prstGeom prst="rect">
            <a:avLst/>
          </a:prstGeom>
          <a:noFill/>
        </p:spPr>
      </p:pic>
    </p:spTree>
    <p:extLst>
      <p:ext uri="{BB962C8B-B14F-4D97-AF65-F5344CB8AC3E}">
        <p14:creationId xmlns:p14="http://schemas.microsoft.com/office/powerpoint/2010/main" val="39223893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0" y="0"/>
            <a:ext cx="9144000" cy="1174750"/>
          </a:xfrm>
        </p:spPr>
        <p:txBody>
          <a:bodyPr/>
          <a:lstStyle/>
          <a:p>
            <a:pPr algn="ctr" eaLnBrk="1" hangingPunct="1">
              <a:defRPr/>
            </a:pPr>
            <a:r>
              <a:rPr lang="en-US" sz="4800" b="1" dirty="0" smtClean="0">
                <a:solidFill>
                  <a:schemeClr val="accent2"/>
                </a:solidFill>
              </a:rPr>
              <a:t>AWC Partners &amp; Stakeholders</a:t>
            </a:r>
          </a:p>
        </p:txBody>
      </p:sp>
      <p:sp>
        <p:nvSpPr>
          <p:cNvPr id="101379" name="Rectangle 3"/>
          <p:cNvSpPr>
            <a:spLocks noGrp="1" noChangeArrowheads="1"/>
          </p:cNvSpPr>
          <p:nvPr>
            <p:ph type="body" idx="1"/>
          </p:nvPr>
        </p:nvSpPr>
        <p:spPr>
          <a:xfrm>
            <a:off x="344474" y="1257300"/>
            <a:ext cx="4267200" cy="4876800"/>
          </a:xfrm>
        </p:spPr>
        <p:txBody>
          <a:bodyPr/>
          <a:lstStyle/>
          <a:p>
            <a:pPr eaLnBrk="1" hangingPunct="1">
              <a:lnSpc>
                <a:spcPct val="80000"/>
              </a:lnSpc>
              <a:defRPr/>
            </a:pPr>
            <a:r>
              <a:rPr lang="en-US" sz="2600" b="1" dirty="0" smtClean="0"/>
              <a:t>FAA </a:t>
            </a:r>
          </a:p>
          <a:p>
            <a:pPr lvl="1" eaLnBrk="1" hangingPunct="1">
              <a:lnSpc>
                <a:spcPct val="80000"/>
              </a:lnSpc>
              <a:defRPr/>
            </a:pPr>
            <a:r>
              <a:rPr lang="en-US" sz="2400" dirty="0" smtClean="0"/>
              <a:t>Command Center</a:t>
            </a:r>
          </a:p>
          <a:p>
            <a:pPr lvl="1" eaLnBrk="1" hangingPunct="1">
              <a:lnSpc>
                <a:spcPct val="80000"/>
              </a:lnSpc>
              <a:defRPr/>
            </a:pPr>
            <a:r>
              <a:rPr lang="en-US" sz="2400" dirty="0" smtClean="0"/>
              <a:t>Flight Service Stations</a:t>
            </a:r>
          </a:p>
          <a:p>
            <a:pPr lvl="1" eaLnBrk="1" hangingPunct="1">
              <a:lnSpc>
                <a:spcPct val="80000"/>
              </a:lnSpc>
              <a:defRPr/>
            </a:pPr>
            <a:r>
              <a:rPr lang="en-US" sz="2400" dirty="0" smtClean="0"/>
              <a:t>Research and Development (AWRP)</a:t>
            </a:r>
          </a:p>
          <a:p>
            <a:pPr lvl="1" eaLnBrk="1" hangingPunct="1">
              <a:lnSpc>
                <a:spcPct val="80000"/>
              </a:lnSpc>
              <a:defRPr/>
            </a:pPr>
            <a:r>
              <a:rPr lang="en-US" sz="2400" dirty="0" smtClean="0"/>
              <a:t>Policy and </a:t>
            </a:r>
            <a:r>
              <a:rPr lang="en-US" sz="2400" dirty="0" smtClean="0"/>
              <a:t>Requirements</a:t>
            </a:r>
          </a:p>
          <a:p>
            <a:pPr marL="457200" lvl="1" indent="0" eaLnBrk="1" hangingPunct="1">
              <a:lnSpc>
                <a:spcPct val="80000"/>
              </a:lnSpc>
              <a:buNone/>
              <a:defRPr/>
            </a:pPr>
            <a:endParaRPr lang="en-US" sz="2400" dirty="0" smtClean="0"/>
          </a:p>
          <a:p>
            <a:pPr eaLnBrk="1" hangingPunct="1">
              <a:lnSpc>
                <a:spcPct val="80000"/>
              </a:lnSpc>
              <a:defRPr/>
            </a:pPr>
            <a:r>
              <a:rPr lang="en-US" sz="2600" b="1" dirty="0" smtClean="0"/>
              <a:t>NWS</a:t>
            </a:r>
          </a:p>
          <a:p>
            <a:pPr lvl="1" eaLnBrk="1" hangingPunct="1">
              <a:lnSpc>
                <a:spcPct val="80000"/>
              </a:lnSpc>
              <a:defRPr/>
            </a:pPr>
            <a:r>
              <a:rPr lang="en-US" sz="2400" dirty="0" smtClean="0"/>
              <a:t>CWSUs</a:t>
            </a:r>
          </a:p>
          <a:p>
            <a:pPr lvl="1" eaLnBrk="1" hangingPunct="1">
              <a:lnSpc>
                <a:spcPct val="80000"/>
              </a:lnSpc>
              <a:defRPr/>
            </a:pPr>
            <a:r>
              <a:rPr lang="en-US" sz="2400" dirty="0" smtClean="0"/>
              <a:t>AAWU &amp; HNL</a:t>
            </a:r>
          </a:p>
          <a:p>
            <a:pPr lvl="1" eaLnBrk="1" hangingPunct="1">
              <a:lnSpc>
                <a:spcPct val="80000"/>
              </a:lnSpc>
              <a:defRPr/>
            </a:pPr>
            <a:r>
              <a:rPr lang="en-US" sz="2400" dirty="0" smtClean="0"/>
              <a:t>WFOs</a:t>
            </a:r>
          </a:p>
          <a:p>
            <a:pPr lvl="1" eaLnBrk="1" hangingPunct="1">
              <a:lnSpc>
                <a:spcPct val="80000"/>
              </a:lnSpc>
              <a:defRPr/>
            </a:pPr>
            <a:r>
              <a:rPr lang="en-US" sz="2400" dirty="0" smtClean="0"/>
              <a:t>NCEP Centers</a:t>
            </a:r>
          </a:p>
          <a:p>
            <a:pPr lvl="2" eaLnBrk="1" hangingPunct="1">
              <a:lnSpc>
                <a:spcPct val="80000"/>
              </a:lnSpc>
              <a:defRPr/>
            </a:pPr>
            <a:r>
              <a:rPr lang="en-US" dirty="0" smtClean="0"/>
              <a:t>SPC, SWPC, TPC, HPC, NCO</a:t>
            </a:r>
          </a:p>
        </p:txBody>
      </p:sp>
      <p:sp>
        <p:nvSpPr>
          <p:cNvPr id="101380" name="Rectangle 4"/>
          <p:cNvSpPr>
            <a:spLocks noChangeArrowheads="1"/>
          </p:cNvSpPr>
          <p:nvPr/>
        </p:nvSpPr>
        <p:spPr bwMode="auto">
          <a:xfrm>
            <a:off x="4648200" y="1295400"/>
            <a:ext cx="4267200" cy="4800600"/>
          </a:xfrm>
          <a:prstGeom prst="rect">
            <a:avLst/>
          </a:prstGeom>
          <a:noFill/>
          <a:ln w="9525">
            <a:noFill/>
            <a:miter lim="800000"/>
            <a:headEnd/>
            <a:tailEnd/>
          </a:ln>
          <a:effectLst/>
        </p:spPr>
        <p:txBody>
          <a:bodyPr/>
          <a:lstStyle/>
          <a:p>
            <a:pPr marL="457200" indent="-457200" algn="l">
              <a:lnSpc>
                <a:spcPct val="80000"/>
              </a:lnSpc>
              <a:spcBef>
                <a:spcPct val="20000"/>
              </a:spcBef>
              <a:buFont typeface="Arial" pitchFamily="34" charset="0"/>
              <a:buChar char="•"/>
              <a:defRPr/>
            </a:pPr>
            <a:r>
              <a:rPr lang="en-US" sz="2600" b="1" dirty="0" smtClean="0">
                <a:cs typeface="Arial" charset="0"/>
              </a:rPr>
              <a:t>DOD - USAF </a:t>
            </a:r>
            <a:endParaRPr lang="en-US" sz="2600" b="1" dirty="0">
              <a:cs typeface="Arial" charset="0"/>
            </a:endParaRPr>
          </a:p>
          <a:p>
            <a:pPr lvl="1" algn="l">
              <a:lnSpc>
                <a:spcPct val="80000"/>
              </a:lnSpc>
              <a:spcBef>
                <a:spcPct val="20000"/>
              </a:spcBef>
              <a:defRPr/>
            </a:pPr>
            <a:r>
              <a:rPr lang="en-US" sz="2600" dirty="0" smtClean="0">
                <a:cs typeface="Arial" charset="0"/>
              </a:rPr>
              <a:t>-  </a:t>
            </a:r>
            <a:r>
              <a:rPr lang="en-US" sz="2400" dirty="0" smtClean="0">
                <a:cs typeface="Arial" charset="0"/>
              </a:rPr>
              <a:t>Weather </a:t>
            </a:r>
            <a:r>
              <a:rPr lang="en-US" sz="2400" dirty="0">
                <a:cs typeface="Arial" charset="0"/>
              </a:rPr>
              <a:t>Agency </a:t>
            </a:r>
            <a:r>
              <a:rPr lang="en-US" sz="2400" dirty="0" smtClean="0">
                <a:cs typeface="Arial" charset="0"/>
              </a:rPr>
              <a:t>  </a:t>
            </a:r>
          </a:p>
          <a:p>
            <a:pPr lvl="1" algn="l">
              <a:lnSpc>
                <a:spcPct val="80000"/>
              </a:lnSpc>
              <a:spcBef>
                <a:spcPct val="20000"/>
              </a:spcBef>
              <a:defRPr/>
            </a:pPr>
            <a:r>
              <a:rPr lang="en-US" sz="2400" dirty="0">
                <a:cs typeface="Arial" charset="0"/>
              </a:rPr>
              <a:t> </a:t>
            </a:r>
            <a:r>
              <a:rPr lang="en-US" sz="2400" dirty="0" smtClean="0">
                <a:cs typeface="Arial" charset="0"/>
              </a:rPr>
              <a:t>  (</a:t>
            </a:r>
            <a:r>
              <a:rPr lang="en-US" sz="2400" dirty="0">
                <a:cs typeface="Arial" charset="0"/>
              </a:rPr>
              <a:t>AFWA)</a:t>
            </a:r>
          </a:p>
          <a:p>
            <a:pPr marL="800100" lvl="1" indent="-342900" algn="l">
              <a:lnSpc>
                <a:spcPct val="80000"/>
              </a:lnSpc>
              <a:spcBef>
                <a:spcPct val="20000"/>
              </a:spcBef>
              <a:buFontTx/>
              <a:buChar char="-"/>
              <a:defRPr/>
            </a:pPr>
            <a:r>
              <a:rPr lang="en-US" sz="2400" dirty="0" smtClean="0">
                <a:cs typeface="Arial" charset="0"/>
              </a:rPr>
              <a:t>15 </a:t>
            </a:r>
            <a:r>
              <a:rPr lang="en-US" sz="2400" dirty="0">
                <a:cs typeface="Arial" charset="0"/>
              </a:rPr>
              <a:t>OWS, Scott </a:t>
            </a:r>
            <a:r>
              <a:rPr lang="en-US" sz="2400" dirty="0" smtClean="0">
                <a:cs typeface="Arial" charset="0"/>
              </a:rPr>
              <a:t>AFB</a:t>
            </a:r>
          </a:p>
          <a:p>
            <a:pPr lvl="1" algn="l">
              <a:lnSpc>
                <a:spcPct val="80000"/>
              </a:lnSpc>
              <a:spcBef>
                <a:spcPct val="20000"/>
              </a:spcBef>
              <a:defRPr/>
            </a:pPr>
            <a:endParaRPr lang="en-US" sz="2400" dirty="0">
              <a:cs typeface="Arial" charset="0"/>
            </a:endParaRPr>
          </a:p>
          <a:p>
            <a:pPr marL="457200" indent="-457200" algn="l">
              <a:lnSpc>
                <a:spcPct val="80000"/>
              </a:lnSpc>
              <a:spcBef>
                <a:spcPct val="20000"/>
              </a:spcBef>
              <a:buFont typeface="Arial" pitchFamily="34" charset="0"/>
              <a:buChar char="•"/>
              <a:defRPr/>
            </a:pPr>
            <a:r>
              <a:rPr lang="en-US" sz="2600" b="1" dirty="0" smtClean="0">
                <a:cs typeface="Arial" charset="0"/>
              </a:rPr>
              <a:t>Industry</a:t>
            </a:r>
          </a:p>
          <a:p>
            <a:pPr lvl="1">
              <a:lnSpc>
                <a:spcPct val="80000"/>
              </a:lnSpc>
              <a:spcBef>
                <a:spcPct val="20000"/>
              </a:spcBef>
              <a:defRPr/>
            </a:pPr>
            <a:r>
              <a:rPr lang="en-US" sz="2400" dirty="0" smtClean="0">
                <a:cs typeface="Arial" charset="0"/>
              </a:rPr>
              <a:t>-  Airline </a:t>
            </a:r>
            <a:r>
              <a:rPr lang="en-US" sz="2400" dirty="0">
                <a:cs typeface="Arial" charset="0"/>
              </a:rPr>
              <a:t>Met </a:t>
            </a:r>
            <a:r>
              <a:rPr lang="en-US" sz="2400" dirty="0" smtClean="0">
                <a:cs typeface="Arial" charset="0"/>
              </a:rPr>
              <a:t>Services</a:t>
            </a:r>
          </a:p>
          <a:p>
            <a:pPr lvl="1">
              <a:lnSpc>
                <a:spcPct val="80000"/>
              </a:lnSpc>
              <a:spcBef>
                <a:spcPct val="20000"/>
              </a:spcBef>
              <a:defRPr/>
            </a:pPr>
            <a:r>
              <a:rPr lang="en-US" sz="2400" dirty="0" smtClean="0">
                <a:cs typeface="Arial" charset="0"/>
              </a:rPr>
              <a:t>-  Private Sector   </a:t>
            </a:r>
          </a:p>
          <a:p>
            <a:pPr lvl="1">
              <a:lnSpc>
                <a:spcPct val="80000"/>
              </a:lnSpc>
              <a:spcBef>
                <a:spcPct val="20000"/>
              </a:spcBef>
              <a:defRPr/>
            </a:pPr>
            <a:r>
              <a:rPr lang="en-US" sz="2400" dirty="0">
                <a:cs typeface="Arial" charset="0"/>
              </a:rPr>
              <a:t> </a:t>
            </a:r>
            <a:r>
              <a:rPr lang="en-US" sz="2400" dirty="0" smtClean="0">
                <a:cs typeface="Arial" charset="0"/>
              </a:rPr>
              <a:t>  </a:t>
            </a:r>
            <a:r>
              <a:rPr lang="en-US" sz="2400" dirty="0" smtClean="0">
                <a:cs typeface="Arial" charset="0"/>
              </a:rPr>
              <a:t>Weather</a:t>
            </a:r>
          </a:p>
          <a:p>
            <a:pPr lvl="1">
              <a:lnSpc>
                <a:spcPct val="80000"/>
              </a:lnSpc>
              <a:spcBef>
                <a:spcPct val="20000"/>
              </a:spcBef>
              <a:defRPr/>
            </a:pPr>
            <a:endParaRPr lang="en-US" sz="2400" dirty="0" smtClean="0">
              <a:cs typeface="Arial" charset="0"/>
            </a:endParaRPr>
          </a:p>
          <a:p>
            <a:pPr marL="457200" indent="-457200">
              <a:lnSpc>
                <a:spcPct val="80000"/>
              </a:lnSpc>
              <a:spcBef>
                <a:spcPct val="20000"/>
              </a:spcBef>
              <a:buFont typeface="Arial" panose="020B0604020202020204" pitchFamily="34" charset="0"/>
              <a:buChar char="•"/>
              <a:defRPr/>
            </a:pPr>
            <a:r>
              <a:rPr lang="en-US" sz="2600" b="1" dirty="0" smtClean="0">
                <a:cs typeface="Arial" charset="0"/>
              </a:rPr>
              <a:t>Government</a:t>
            </a:r>
            <a:endParaRPr lang="en-US" sz="2600" b="1" dirty="0">
              <a:cs typeface="Arial" charset="0"/>
            </a:endParaRPr>
          </a:p>
          <a:p>
            <a:pPr marL="914400" lvl="1" indent="-457200">
              <a:lnSpc>
                <a:spcPct val="80000"/>
              </a:lnSpc>
              <a:spcBef>
                <a:spcPct val="20000"/>
              </a:spcBef>
              <a:buFontTx/>
              <a:buChar char="-"/>
              <a:defRPr/>
            </a:pPr>
            <a:r>
              <a:rPr lang="en-US" sz="2400" dirty="0" smtClean="0">
                <a:cs typeface="Arial" charset="0"/>
              </a:rPr>
              <a:t>United </a:t>
            </a:r>
            <a:r>
              <a:rPr lang="en-US" sz="2400" dirty="0">
                <a:cs typeface="Arial" charset="0"/>
              </a:rPr>
              <a:t>Kingdom’s Meteorological </a:t>
            </a:r>
            <a:r>
              <a:rPr lang="en-US" sz="2400" dirty="0" smtClean="0">
                <a:cs typeface="Arial" charset="0"/>
              </a:rPr>
              <a:t>Office</a:t>
            </a:r>
          </a:p>
          <a:p>
            <a:pPr marL="914400" lvl="1" indent="-457200">
              <a:lnSpc>
                <a:spcPct val="80000"/>
              </a:lnSpc>
              <a:spcBef>
                <a:spcPct val="20000"/>
              </a:spcBef>
              <a:buFontTx/>
              <a:buChar char="-"/>
              <a:defRPr/>
            </a:pPr>
            <a:r>
              <a:rPr lang="en-US" sz="2400" dirty="0" smtClean="0">
                <a:cs typeface="Arial" charset="0"/>
              </a:rPr>
              <a:t>Meteorological </a:t>
            </a:r>
            <a:r>
              <a:rPr lang="en-US" sz="2400" dirty="0">
                <a:cs typeface="Arial" charset="0"/>
              </a:rPr>
              <a:t>Service of Canada  (MSC)</a:t>
            </a:r>
          </a:p>
        </p:txBody>
      </p:sp>
    </p:spTree>
    <p:extLst>
      <p:ext uri="{BB962C8B-B14F-4D97-AF65-F5344CB8AC3E}">
        <p14:creationId xmlns:p14="http://schemas.microsoft.com/office/powerpoint/2010/main" val="1554786896"/>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body" sz="half" idx="1"/>
          </p:nvPr>
        </p:nvSpPr>
        <p:spPr>
          <a:xfrm>
            <a:off x="228600" y="1219200"/>
            <a:ext cx="4113213" cy="2711450"/>
          </a:xfrm>
          <a:solidFill>
            <a:srgbClr val="FFFFCC"/>
          </a:solidFill>
          <a:ln w="12700">
            <a:solidFill>
              <a:schemeClr val="tx1"/>
            </a:solidFill>
          </a:ln>
        </p:spPr>
        <p:txBody>
          <a:bodyPr/>
          <a:lstStyle/>
          <a:p>
            <a:pPr eaLnBrk="1" hangingPunct="1">
              <a:lnSpc>
                <a:spcPct val="80000"/>
              </a:lnSpc>
              <a:buClr>
                <a:schemeClr val="accent2"/>
              </a:buClr>
              <a:buFont typeface="Wingdings" pitchFamily="2" charset="2"/>
              <a:buNone/>
              <a:defRPr/>
            </a:pPr>
            <a:r>
              <a:rPr lang="en-US" sz="1600" u="sng" dirty="0" smtClean="0">
                <a:effectLst/>
              </a:rPr>
              <a:t>U.S. Products (except Alaska and Hawaii)</a:t>
            </a:r>
          </a:p>
          <a:p>
            <a:pPr eaLnBrk="1" hangingPunct="1">
              <a:lnSpc>
                <a:spcPct val="80000"/>
              </a:lnSpc>
              <a:defRPr/>
            </a:pPr>
            <a:r>
              <a:rPr lang="en-US" sz="1600" dirty="0" smtClean="0">
                <a:effectLst/>
              </a:rPr>
              <a:t>Flight Hazard Forecasts and Warnings</a:t>
            </a:r>
          </a:p>
          <a:p>
            <a:pPr lvl="1" eaLnBrk="1" hangingPunct="1">
              <a:spcBef>
                <a:spcPct val="0"/>
              </a:spcBef>
              <a:defRPr/>
            </a:pPr>
            <a:r>
              <a:rPr lang="en-US" sz="1600" dirty="0" smtClean="0">
                <a:effectLst/>
              </a:rPr>
              <a:t>SIGMET</a:t>
            </a:r>
          </a:p>
          <a:p>
            <a:pPr lvl="1" eaLnBrk="1" hangingPunct="1">
              <a:spcBef>
                <a:spcPct val="0"/>
              </a:spcBef>
              <a:defRPr/>
            </a:pPr>
            <a:r>
              <a:rPr lang="en-US" sz="1600" dirty="0" smtClean="0">
                <a:effectLst/>
              </a:rPr>
              <a:t>Convective SIGMET</a:t>
            </a:r>
          </a:p>
          <a:p>
            <a:pPr lvl="1" eaLnBrk="1" hangingPunct="1">
              <a:spcBef>
                <a:spcPct val="0"/>
              </a:spcBef>
              <a:defRPr/>
            </a:pPr>
            <a:r>
              <a:rPr lang="en-US" sz="1600" dirty="0" smtClean="0">
                <a:effectLst/>
              </a:rPr>
              <a:t>AIRMET</a:t>
            </a:r>
          </a:p>
          <a:p>
            <a:pPr lvl="1" eaLnBrk="1" hangingPunct="1">
              <a:spcBef>
                <a:spcPct val="0"/>
              </a:spcBef>
              <a:defRPr/>
            </a:pPr>
            <a:r>
              <a:rPr lang="en-US" sz="1600" dirty="0" smtClean="0">
                <a:effectLst/>
              </a:rPr>
              <a:t>G-AIRMET</a:t>
            </a:r>
          </a:p>
          <a:p>
            <a:pPr lvl="1" eaLnBrk="1" hangingPunct="1">
              <a:spcBef>
                <a:spcPct val="0"/>
              </a:spcBef>
              <a:defRPr/>
            </a:pPr>
            <a:r>
              <a:rPr lang="en-US" sz="1600" dirty="0" smtClean="0">
                <a:effectLst/>
              </a:rPr>
              <a:t>Area Forecasts (FA)</a:t>
            </a:r>
          </a:p>
          <a:p>
            <a:pPr lvl="1" eaLnBrk="1" hangingPunct="1">
              <a:spcBef>
                <a:spcPct val="0"/>
              </a:spcBef>
              <a:defRPr/>
            </a:pPr>
            <a:r>
              <a:rPr lang="en-US" sz="1600" dirty="0" smtClean="0">
                <a:effectLst/>
              </a:rPr>
              <a:t>Low Level Significant </a:t>
            </a:r>
            <a:r>
              <a:rPr lang="en-US" sz="1600" dirty="0" err="1" smtClean="0">
                <a:effectLst/>
              </a:rPr>
              <a:t>Wx</a:t>
            </a:r>
            <a:endParaRPr lang="en-US" sz="1600" dirty="0" smtClean="0">
              <a:effectLst/>
            </a:endParaRPr>
          </a:p>
          <a:p>
            <a:pPr lvl="1" eaLnBrk="1" hangingPunct="1">
              <a:spcBef>
                <a:spcPct val="0"/>
              </a:spcBef>
              <a:defRPr/>
            </a:pPr>
            <a:r>
              <a:rPr lang="en-US" sz="1600" dirty="0" smtClean="0">
                <a:effectLst/>
              </a:rPr>
              <a:t>Collaborative Convective Forecast Product (CCFP)</a:t>
            </a:r>
          </a:p>
          <a:p>
            <a:pPr lvl="1" eaLnBrk="1" hangingPunct="1">
              <a:spcBef>
                <a:spcPct val="0"/>
              </a:spcBef>
              <a:defRPr/>
            </a:pPr>
            <a:r>
              <a:rPr lang="en-US" sz="1600" dirty="0" smtClean="0"/>
              <a:t>IDSS &amp; Av </a:t>
            </a:r>
            <a:r>
              <a:rPr lang="en-US" sz="1600" dirty="0" err="1" smtClean="0"/>
              <a:t>Wx</a:t>
            </a:r>
            <a:r>
              <a:rPr lang="en-US" sz="1600" dirty="0" smtClean="0"/>
              <a:t> </a:t>
            </a:r>
            <a:r>
              <a:rPr lang="en-US" sz="1600" dirty="0" smtClean="0"/>
              <a:t>Statement (AWS)</a:t>
            </a:r>
            <a:endParaRPr lang="en-US" sz="1600" dirty="0" smtClean="0">
              <a:effectLst/>
            </a:endParaRPr>
          </a:p>
        </p:txBody>
      </p:sp>
      <p:sp>
        <p:nvSpPr>
          <p:cNvPr id="19459" name="Rectangle 3"/>
          <p:cNvSpPr>
            <a:spLocks noGrp="1" noChangeArrowheads="1"/>
          </p:cNvSpPr>
          <p:nvPr>
            <p:ph type="title"/>
          </p:nvPr>
        </p:nvSpPr>
        <p:spPr>
          <a:xfrm>
            <a:off x="0" y="0"/>
            <a:ext cx="9144000" cy="1174750"/>
          </a:xfrm>
        </p:spPr>
        <p:txBody>
          <a:bodyPr/>
          <a:lstStyle/>
          <a:p>
            <a:pPr algn="ctr" eaLnBrk="1" hangingPunct="1">
              <a:defRPr/>
            </a:pPr>
            <a:r>
              <a:rPr lang="en-US" sz="4800" b="1" dirty="0" smtClean="0">
                <a:solidFill>
                  <a:schemeClr val="accent2"/>
                </a:solidFill>
              </a:rPr>
              <a:t>AWC Products &amp; Services</a:t>
            </a:r>
          </a:p>
        </p:txBody>
      </p:sp>
      <p:sp>
        <p:nvSpPr>
          <p:cNvPr id="19460" name="Rectangle 4"/>
          <p:cNvSpPr>
            <a:spLocks noGrp="1" noChangeArrowheads="1"/>
          </p:cNvSpPr>
          <p:nvPr>
            <p:ph type="body" sz="half" idx="2"/>
          </p:nvPr>
        </p:nvSpPr>
        <p:spPr>
          <a:xfrm>
            <a:off x="4648200" y="1219200"/>
            <a:ext cx="4276725" cy="2711450"/>
          </a:xfrm>
          <a:solidFill>
            <a:srgbClr val="CCFFFF"/>
          </a:solidFill>
          <a:ln w="12700">
            <a:solidFill>
              <a:schemeClr val="tx1"/>
            </a:solidFill>
          </a:ln>
        </p:spPr>
        <p:txBody>
          <a:bodyPr/>
          <a:lstStyle/>
          <a:p>
            <a:pPr eaLnBrk="1" hangingPunct="1">
              <a:lnSpc>
                <a:spcPct val="80000"/>
              </a:lnSpc>
              <a:buFont typeface="Wingdings" pitchFamily="2" charset="2"/>
              <a:buNone/>
              <a:defRPr/>
            </a:pPr>
            <a:r>
              <a:rPr lang="en-US" sz="1600" u="sng" dirty="0" smtClean="0">
                <a:effectLst/>
              </a:rPr>
              <a:t>Global and Oceanic Products</a:t>
            </a:r>
          </a:p>
          <a:p>
            <a:pPr eaLnBrk="1" hangingPunct="1">
              <a:lnSpc>
                <a:spcPct val="80000"/>
              </a:lnSpc>
              <a:defRPr/>
            </a:pPr>
            <a:endParaRPr lang="en-US" sz="1600" dirty="0" smtClean="0">
              <a:effectLst/>
            </a:endParaRPr>
          </a:p>
          <a:p>
            <a:pPr eaLnBrk="1" hangingPunct="1">
              <a:lnSpc>
                <a:spcPct val="80000"/>
              </a:lnSpc>
              <a:defRPr/>
            </a:pPr>
            <a:r>
              <a:rPr lang="en-US" sz="1600" dirty="0" smtClean="0">
                <a:effectLst/>
              </a:rPr>
              <a:t>Flight </a:t>
            </a:r>
            <a:r>
              <a:rPr lang="en-US" sz="1600" dirty="0" smtClean="0">
                <a:effectLst/>
              </a:rPr>
              <a:t>Weather Forecasts Maps for the entire World (Airlines)</a:t>
            </a:r>
          </a:p>
          <a:p>
            <a:pPr lvl="1" eaLnBrk="1" hangingPunct="1">
              <a:lnSpc>
                <a:spcPct val="80000"/>
              </a:lnSpc>
              <a:defRPr/>
            </a:pPr>
            <a:r>
              <a:rPr lang="en-US" sz="1600" dirty="0" smtClean="0">
                <a:effectLst/>
              </a:rPr>
              <a:t>Mid-Level Significant </a:t>
            </a:r>
            <a:r>
              <a:rPr lang="en-US" sz="1600" dirty="0" err="1" smtClean="0">
                <a:effectLst/>
              </a:rPr>
              <a:t>Wx</a:t>
            </a:r>
            <a:endParaRPr lang="en-US" sz="1600" dirty="0" smtClean="0">
              <a:effectLst/>
            </a:endParaRPr>
          </a:p>
          <a:p>
            <a:pPr lvl="1" eaLnBrk="1" hangingPunct="1">
              <a:lnSpc>
                <a:spcPct val="80000"/>
              </a:lnSpc>
              <a:defRPr/>
            </a:pPr>
            <a:r>
              <a:rPr lang="en-US" sz="1600" dirty="0" smtClean="0">
                <a:effectLst/>
              </a:rPr>
              <a:t>High Level Significant </a:t>
            </a:r>
            <a:r>
              <a:rPr lang="en-US" sz="1600" dirty="0" err="1" smtClean="0">
                <a:effectLst/>
              </a:rPr>
              <a:t>Wx</a:t>
            </a:r>
            <a:endParaRPr lang="en-US" sz="1600" dirty="0" smtClean="0">
              <a:effectLst/>
            </a:endParaRPr>
          </a:p>
          <a:p>
            <a:pPr eaLnBrk="1" hangingPunct="1">
              <a:lnSpc>
                <a:spcPct val="80000"/>
              </a:lnSpc>
              <a:defRPr/>
            </a:pPr>
            <a:r>
              <a:rPr lang="en-US" sz="1600" dirty="0" smtClean="0">
                <a:effectLst/>
              </a:rPr>
              <a:t>Flight Hazard Warnings for Atlantic, Pacific, Gulf of Mex. and Caribbean </a:t>
            </a:r>
          </a:p>
          <a:p>
            <a:pPr lvl="1" eaLnBrk="1" hangingPunct="1">
              <a:lnSpc>
                <a:spcPct val="80000"/>
              </a:lnSpc>
              <a:defRPr/>
            </a:pPr>
            <a:r>
              <a:rPr lang="en-US" sz="1600" dirty="0" smtClean="0">
                <a:effectLst/>
              </a:rPr>
              <a:t>International SIGMET</a:t>
            </a:r>
          </a:p>
          <a:p>
            <a:pPr lvl="1" eaLnBrk="1" hangingPunct="1">
              <a:lnSpc>
                <a:spcPct val="80000"/>
              </a:lnSpc>
              <a:defRPr/>
            </a:pPr>
            <a:r>
              <a:rPr lang="en-US" sz="1600" dirty="0" smtClean="0">
                <a:effectLst/>
              </a:rPr>
              <a:t>Tropical Aviation </a:t>
            </a:r>
            <a:r>
              <a:rPr lang="en-US" sz="1600" dirty="0" err="1" smtClean="0">
                <a:effectLst/>
              </a:rPr>
              <a:t>Wx</a:t>
            </a:r>
            <a:endParaRPr lang="en-US" sz="1600" dirty="0" smtClean="0">
              <a:effectLst/>
            </a:endParaRPr>
          </a:p>
        </p:txBody>
      </p:sp>
      <p:sp>
        <p:nvSpPr>
          <p:cNvPr id="19462" name="Rectangle 6"/>
          <p:cNvSpPr>
            <a:spLocks noChangeArrowheads="1"/>
          </p:cNvSpPr>
          <p:nvPr/>
        </p:nvSpPr>
        <p:spPr bwMode="auto">
          <a:xfrm>
            <a:off x="2286000" y="4223266"/>
            <a:ext cx="4749800" cy="2470514"/>
          </a:xfrm>
          <a:prstGeom prst="rect">
            <a:avLst/>
          </a:prstGeom>
          <a:solidFill>
            <a:srgbClr val="333399"/>
          </a:solidFill>
          <a:ln w="12700">
            <a:solidFill>
              <a:schemeClr val="tx1"/>
            </a:solidFill>
            <a:miter lim="800000"/>
            <a:headEnd/>
            <a:tailEnd/>
          </a:ln>
          <a:effectLst/>
        </p:spPr>
        <p:txBody>
          <a:bodyPr/>
          <a:lstStyle/>
          <a:p>
            <a:pPr marL="342900" indent="-342900" algn="l">
              <a:spcBef>
                <a:spcPct val="20000"/>
              </a:spcBef>
              <a:buFont typeface="Wingdings" pitchFamily="2" charset="2"/>
              <a:buNone/>
              <a:defRPr/>
            </a:pPr>
            <a:r>
              <a:rPr lang="en-US" sz="1600" u="sng" dirty="0">
                <a:solidFill>
                  <a:schemeClr val="bg1"/>
                </a:solidFill>
                <a:cs typeface="Arial" charset="0"/>
              </a:rPr>
              <a:t>Aviation </a:t>
            </a:r>
            <a:r>
              <a:rPr lang="en-US" sz="1600" u="sng" dirty="0" smtClean="0">
                <a:solidFill>
                  <a:schemeClr val="bg1"/>
                </a:solidFill>
                <a:cs typeface="Arial" charset="0"/>
              </a:rPr>
              <a:t>Web &amp; Data </a:t>
            </a:r>
            <a:r>
              <a:rPr lang="en-US" sz="1600" u="sng" dirty="0" smtClean="0">
                <a:solidFill>
                  <a:schemeClr val="bg1"/>
                </a:solidFill>
                <a:cs typeface="Arial" charset="0"/>
              </a:rPr>
              <a:t>Services</a:t>
            </a:r>
          </a:p>
          <a:p>
            <a:pPr marL="285750" indent="-285750" algn="l">
              <a:buFont typeface="Arial" panose="020B0604020202020204" pitchFamily="34" charset="0"/>
              <a:buChar char="•"/>
              <a:defRPr/>
            </a:pPr>
            <a:r>
              <a:rPr lang="en-US" sz="1600" dirty="0" smtClean="0">
                <a:solidFill>
                  <a:schemeClr val="bg1"/>
                </a:solidFill>
                <a:cs typeface="Arial" charset="0"/>
              </a:rPr>
              <a:t>Forecaster </a:t>
            </a:r>
            <a:r>
              <a:rPr lang="en-US" sz="1600" dirty="0" smtClean="0">
                <a:solidFill>
                  <a:schemeClr val="bg1"/>
                </a:solidFill>
                <a:cs typeface="Arial" charset="0"/>
              </a:rPr>
              <a:t>Training &amp; </a:t>
            </a:r>
            <a:r>
              <a:rPr lang="en-US" sz="1600" dirty="0" smtClean="0">
                <a:solidFill>
                  <a:schemeClr val="bg1"/>
                </a:solidFill>
                <a:cs typeface="Arial" charset="0"/>
              </a:rPr>
              <a:t>Guidance</a:t>
            </a:r>
          </a:p>
          <a:p>
            <a:pPr lvl="1">
              <a:defRPr/>
            </a:pPr>
            <a:r>
              <a:rPr lang="en-US" sz="1600" dirty="0" smtClean="0">
                <a:solidFill>
                  <a:schemeClr val="bg1"/>
                </a:solidFill>
                <a:cs typeface="Arial" charset="0"/>
              </a:rPr>
              <a:t>- Aviation Weather </a:t>
            </a:r>
            <a:r>
              <a:rPr lang="en-US" sz="1600" dirty="0" err="1" smtClean="0">
                <a:solidFill>
                  <a:schemeClr val="bg1"/>
                </a:solidFill>
                <a:cs typeface="Arial" charset="0"/>
              </a:rPr>
              <a:t>Testbed</a:t>
            </a:r>
            <a:r>
              <a:rPr lang="en-US" sz="1600" dirty="0" smtClean="0">
                <a:solidFill>
                  <a:schemeClr val="bg1"/>
                </a:solidFill>
                <a:cs typeface="Arial" charset="0"/>
              </a:rPr>
              <a:t> (AWT)</a:t>
            </a:r>
            <a:endParaRPr lang="en-US" sz="1600" dirty="0" smtClean="0">
              <a:solidFill>
                <a:schemeClr val="bg1"/>
              </a:solidFill>
              <a:cs typeface="Arial" charset="0"/>
            </a:endParaRPr>
          </a:p>
          <a:p>
            <a:pPr marL="285750" indent="-285750">
              <a:buFont typeface="Arial" panose="020B0604020202020204" pitchFamily="34" charset="0"/>
              <a:buChar char="•"/>
              <a:defRPr/>
            </a:pPr>
            <a:r>
              <a:rPr lang="en-US" sz="1600" dirty="0" smtClean="0">
                <a:solidFill>
                  <a:schemeClr val="bg1"/>
                </a:solidFill>
                <a:cs typeface="Arial" charset="0"/>
              </a:rPr>
              <a:t>AWRP </a:t>
            </a:r>
            <a:r>
              <a:rPr lang="en-US" sz="1600" dirty="0" smtClean="0">
                <a:solidFill>
                  <a:schemeClr val="bg1"/>
                </a:solidFill>
                <a:cs typeface="Arial" charset="0"/>
              </a:rPr>
              <a:t>Automated </a:t>
            </a:r>
            <a:r>
              <a:rPr lang="en-US" sz="1600" dirty="0" smtClean="0">
                <a:solidFill>
                  <a:schemeClr val="bg1"/>
                </a:solidFill>
                <a:cs typeface="Arial" charset="0"/>
              </a:rPr>
              <a:t>Products</a:t>
            </a:r>
          </a:p>
          <a:p>
            <a:pPr lvl="1">
              <a:defRPr/>
            </a:pPr>
            <a:r>
              <a:rPr lang="en-US" sz="1600" dirty="0" smtClean="0">
                <a:solidFill>
                  <a:schemeClr val="bg1"/>
                </a:solidFill>
                <a:cs typeface="Arial" charset="0"/>
              </a:rPr>
              <a:t>- ADDS</a:t>
            </a:r>
            <a:r>
              <a:rPr lang="en-US" sz="1600" dirty="0">
                <a:solidFill>
                  <a:schemeClr val="bg1"/>
                </a:solidFill>
                <a:cs typeface="Arial" charset="0"/>
              </a:rPr>
              <a:t>: Aviation Digital Data </a:t>
            </a:r>
            <a:r>
              <a:rPr lang="en-US" sz="1600" dirty="0" smtClean="0">
                <a:solidFill>
                  <a:schemeClr val="bg1"/>
                </a:solidFill>
                <a:cs typeface="Arial" charset="0"/>
              </a:rPr>
              <a:t>Service</a:t>
            </a:r>
            <a:endParaRPr lang="en-US" sz="1600" dirty="0">
              <a:solidFill>
                <a:schemeClr val="bg1"/>
              </a:solidFill>
              <a:cs typeface="Arial" charset="0"/>
            </a:endParaRPr>
          </a:p>
          <a:p>
            <a:pPr marL="285750" indent="-285750" algn="l">
              <a:buFont typeface="Arial" panose="020B0604020202020204" pitchFamily="34" charset="0"/>
              <a:buChar char="•"/>
              <a:defRPr/>
            </a:pPr>
            <a:r>
              <a:rPr lang="en-US" sz="1600" dirty="0" smtClean="0">
                <a:solidFill>
                  <a:schemeClr val="bg1"/>
                </a:solidFill>
                <a:cs typeface="Arial" charset="0"/>
              </a:rPr>
              <a:t>www.AviationWeather.gov</a:t>
            </a:r>
            <a:endParaRPr lang="en-US" sz="1600" dirty="0">
              <a:solidFill>
                <a:schemeClr val="bg1"/>
              </a:solidFill>
              <a:cs typeface="Arial" charset="0"/>
            </a:endParaRPr>
          </a:p>
          <a:p>
            <a:pPr marL="285750" indent="-285750" algn="l">
              <a:buFont typeface="Arial" panose="020B0604020202020204" pitchFamily="34" charset="0"/>
              <a:buChar char="•"/>
              <a:defRPr/>
            </a:pPr>
            <a:r>
              <a:rPr lang="en-US" sz="1600" dirty="0">
                <a:solidFill>
                  <a:schemeClr val="bg1"/>
                </a:solidFill>
                <a:cs typeface="Arial" charset="0"/>
              </a:rPr>
              <a:t>International Flight Folder Documentation Program (IFFDP</a:t>
            </a:r>
            <a:r>
              <a:rPr lang="en-US" sz="1600" dirty="0" smtClean="0">
                <a:solidFill>
                  <a:schemeClr val="bg1"/>
                </a:solidFill>
                <a:cs typeface="Arial" charset="0"/>
              </a:rPr>
              <a:t>)</a:t>
            </a:r>
          </a:p>
          <a:p>
            <a:pPr marL="285750" indent="-285750" algn="l">
              <a:buFont typeface="Arial" panose="020B0604020202020204" pitchFamily="34" charset="0"/>
              <a:buChar char="•"/>
              <a:defRPr/>
            </a:pPr>
            <a:r>
              <a:rPr lang="en-US" sz="1600" dirty="0" smtClean="0">
                <a:solidFill>
                  <a:schemeClr val="bg1"/>
                </a:solidFill>
                <a:cs typeface="Arial" charset="0"/>
              </a:rPr>
              <a:t>WAFS Internet File Service (WIFS</a:t>
            </a:r>
            <a:r>
              <a:rPr lang="en-US" sz="1600" dirty="0" smtClean="0">
                <a:solidFill>
                  <a:schemeClr val="bg1"/>
                </a:solidFill>
                <a:cs typeface="Arial" charset="0"/>
              </a:rPr>
              <a:t>)</a:t>
            </a:r>
          </a:p>
          <a:p>
            <a:pPr marL="285750" indent="-285750" algn="l">
              <a:buFont typeface="Arial" panose="020B0604020202020204" pitchFamily="34" charset="0"/>
              <a:buChar char="•"/>
              <a:defRPr/>
            </a:pPr>
            <a:r>
              <a:rPr lang="en-US" sz="1600" dirty="0" smtClean="0">
                <a:solidFill>
                  <a:schemeClr val="bg1"/>
                </a:solidFill>
                <a:cs typeface="Arial" charset="0"/>
              </a:rPr>
              <a:t>AWC IT Infrastructure</a:t>
            </a:r>
            <a:endParaRPr lang="en-US" sz="1600" dirty="0" smtClean="0">
              <a:solidFill>
                <a:schemeClr val="bg1"/>
              </a:solidFill>
              <a:cs typeface="Arial" charset="0"/>
            </a:endParaRPr>
          </a:p>
          <a:p>
            <a:pPr algn="l">
              <a:defRPr/>
            </a:pPr>
            <a:endParaRPr lang="en-US" sz="2000" b="1" dirty="0">
              <a:solidFill>
                <a:schemeClr val="bg1"/>
              </a:solidFill>
              <a:latin typeface="Times New Roman" pitchFamily="18" charset="0"/>
              <a:cs typeface="Arial" charset="0"/>
            </a:endParaRPr>
          </a:p>
        </p:txBody>
      </p:sp>
      <p:sp>
        <p:nvSpPr>
          <p:cNvPr id="2" name="TextBox 1"/>
          <p:cNvSpPr txBox="1"/>
          <p:nvPr/>
        </p:nvSpPr>
        <p:spPr>
          <a:xfrm>
            <a:off x="1371600" y="914400"/>
            <a:ext cx="2082621" cy="369332"/>
          </a:xfrm>
          <a:prstGeom prst="rect">
            <a:avLst/>
          </a:prstGeom>
          <a:noFill/>
        </p:spPr>
        <p:txBody>
          <a:bodyPr wrap="none" rtlCol="0">
            <a:spAutoFit/>
          </a:bodyPr>
          <a:lstStyle/>
          <a:p>
            <a:r>
              <a:rPr lang="en-US" b="1" dirty="0" smtClean="0"/>
              <a:t>Domestic Branch</a:t>
            </a:r>
            <a:endParaRPr lang="en-US" b="1" dirty="0"/>
          </a:p>
        </p:txBody>
      </p:sp>
      <p:sp>
        <p:nvSpPr>
          <p:cNvPr id="7" name="TextBox 6"/>
          <p:cNvSpPr txBox="1"/>
          <p:nvPr/>
        </p:nvSpPr>
        <p:spPr>
          <a:xfrm>
            <a:off x="5562600" y="914400"/>
            <a:ext cx="2428870" cy="369332"/>
          </a:xfrm>
          <a:prstGeom prst="rect">
            <a:avLst/>
          </a:prstGeom>
          <a:noFill/>
        </p:spPr>
        <p:txBody>
          <a:bodyPr wrap="none" rtlCol="0">
            <a:spAutoFit/>
          </a:bodyPr>
          <a:lstStyle/>
          <a:p>
            <a:r>
              <a:rPr lang="en-US" b="1" dirty="0" smtClean="0"/>
              <a:t>International Branch</a:t>
            </a:r>
            <a:endParaRPr lang="en-US" b="1" dirty="0"/>
          </a:p>
        </p:txBody>
      </p:sp>
      <p:sp>
        <p:nvSpPr>
          <p:cNvPr id="8" name="TextBox 7"/>
          <p:cNvSpPr txBox="1"/>
          <p:nvPr/>
        </p:nvSpPr>
        <p:spPr>
          <a:xfrm>
            <a:off x="2448339" y="3927610"/>
            <a:ext cx="4425122" cy="369332"/>
          </a:xfrm>
          <a:prstGeom prst="rect">
            <a:avLst/>
          </a:prstGeom>
          <a:noFill/>
        </p:spPr>
        <p:txBody>
          <a:bodyPr wrap="none" rtlCol="0">
            <a:spAutoFit/>
          </a:bodyPr>
          <a:lstStyle/>
          <a:p>
            <a:r>
              <a:rPr lang="en-US" b="1" dirty="0" smtClean="0"/>
              <a:t>Science, </a:t>
            </a:r>
            <a:r>
              <a:rPr lang="en-US" b="1" dirty="0" err="1" smtClean="0"/>
              <a:t>Testbed</a:t>
            </a:r>
            <a:r>
              <a:rPr lang="en-US" b="1" dirty="0" smtClean="0"/>
              <a:t>, &amp; IT Support Branch</a:t>
            </a:r>
            <a:endParaRPr lang="en-US" b="1" dirty="0"/>
          </a:p>
        </p:txBody>
      </p:sp>
    </p:spTree>
    <p:extLst>
      <p:ext uri="{BB962C8B-B14F-4D97-AF65-F5344CB8AC3E}">
        <p14:creationId xmlns:p14="http://schemas.microsoft.com/office/powerpoint/2010/main" val="264873495"/>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b="1" dirty="0" smtClean="0">
                <a:solidFill>
                  <a:schemeClr val="accent2"/>
                </a:solidFill>
              </a:rPr>
              <a:t>AIRMETs</a:t>
            </a:r>
            <a:r>
              <a:rPr lang="en-US" dirty="0">
                <a:solidFill>
                  <a:schemeClr val="accent2"/>
                </a:solidFill>
              </a:rPr>
              <a:t/>
            </a:r>
            <a:br>
              <a:rPr lang="en-US" dirty="0">
                <a:solidFill>
                  <a:schemeClr val="accent2"/>
                </a:solidFill>
              </a:rPr>
            </a:br>
            <a:r>
              <a:rPr lang="en-US" sz="2000" b="1" i="1" dirty="0">
                <a:solidFill>
                  <a:schemeClr val="accent2"/>
                </a:solidFill>
              </a:rPr>
              <a:t>Airmen’s Meteorological </a:t>
            </a:r>
            <a:r>
              <a:rPr lang="en-US" sz="2000" b="1" i="1" dirty="0" smtClean="0">
                <a:solidFill>
                  <a:schemeClr val="accent2"/>
                </a:solidFill>
              </a:rPr>
              <a:t>Information</a:t>
            </a:r>
            <a:r>
              <a:rPr lang="en-US" sz="2000" dirty="0">
                <a:solidFill>
                  <a:schemeClr val="accent2"/>
                </a:solidFill>
              </a:rPr>
              <a:t>:</a:t>
            </a:r>
            <a:r>
              <a:rPr lang="en-US" sz="2000" dirty="0" smtClean="0">
                <a:solidFill>
                  <a:schemeClr val="accent2"/>
                </a:solidFill>
              </a:rPr>
              <a:t> </a:t>
            </a:r>
            <a:r>
              <a:rPr lang="en-US" sz="2000" dirty="0" smtClean="0">
                <a:solidFill>
                  <a:schemeClr val="accent2"/>
                </a:solidFill>
              </a:rPr>
              <a:t>advisories that may </a:t>
            </a:r>
            <a:r>
              <a:rPr lang="en-US" sz="2000" dirty="0">
                <a:solidFill>
                  <a:schemeClr val="accent2"/>
                </a:solidFill>
              </a:rPr>
              <a:t>be hazardous </a:t>
            </a:r>
            <a:r>
              <a:rPr lang="en-US" sz="2000" dirty="0" smtClean="0">
                <a:solidFill>
                  <a:schemeClr val="accent2"/>
                </a:solidFill>
              </a:rPr>
              <a:t>to </a:t>
            </a:r>
            <a:r>
              <a:rPr lang="en-US" sz="2000" dirty="0">
                <a:solidFill>
                  <a:schemeClr val="accent2"/>
                </a:solidFill>
              </a:rPr>
              <a:t>single engine or light aircraft and VFR pilots. </a:t>
            </a:r>
            <a:r>
              <a:rPr lang="en-US" sz="2000" dirty="0" smtClean="0">
                <a:solidFill>
                  <a:schemeClr val="accent2"/>
                </a:solidFill>
              </a:rPr>
              <a:t/>
            </a:r>
            <a:br>
              <a:rPr lang="en-US" sz="2000" dirty="0" smtClean="0">
                <a:solidFill>
                  <a:schemeClr val="accent2"/>
                </a:solidFill>
              </a:rPr>
            </a:br>
            <a:r>
              <a:rPr lang="en-US" sz="2000" dirty="0" smtClean="0">
                <a:solidFill>
                  <a:schemeClr val="accent2"/>
                </a:solidFill>
              </a:rPr>
              <a:t>Issued </a:t>
            </a:r>
            <a:r>
              <a:rPr lang="en-US" sz="2000" dirty="0">
                <a:solidFill>
                  <a:schemeClr val="accent2"/>
                </a:solidFill>
              </a:rPr>
              <a:t>for 6-hour periods and </a:t>
            </a:r>
            <a:r>
              <a:rPr lang="en-US" sz="2000" dirty="0" smtClean="0">
                <a:solidFill>
                  <a:schemeClr val="accent2"/>
                </a:solidFill>
              </a:rPr>
              <a:t>generally cover </a:t>
            </a:r>
            <a:r>
              <a:rPr lang="en-US" sz="2000" u="sng" dirty="0">
                <a:solidFill>
                  <a:schemeClr val="accent2"/>
                </a:solidFill>
              </a:rPr>
              <a:t>&gt;</a:t>
            </a:r>
            <a:r>
              <a:rPr lang="en-US" sz="2000" dirty="0">
                <a:solidFill>
                  <a:schemeClr val="accent2"/>
                </a:solidFill>
              </a:rPr>
              <a:t> 3000 mi</a:t>
            </a:r>
            <a:r>
              <a:rPr lang="en-US" sz="2000" baseline="30000" dirty="0">
                <a:solidFill>
                  <a:schemeClr val="accent2"/>
                </a:solidFill>
              </a:rPr>
              <a:t>2</a:t>
            </a:r>
            <a:endParaRPr lang="en-US" sz="2000" dirty="0">
              <a:solidFill>
                <a:schemeClr val="accent2"/>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420672664"/>
              </p:ext>
            </p:extLst>
          </p:nvPr>
        </p:nvGraphicFramePr>
        <p:xfrm>
          <a:off x="0" y="1143000"/>
          <a:ext cx="9144000" cy="556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AutoShape 2" descr="https://mail-attachment.googleusercontent.com/attachment/u/0/?ui=2&amp;ik=8150eaec02&amp;view=att&amp;th=1386c9d04e419e2d&amp;attid=0.1&amp;disp=inline&amp;realattid=19a2f022161f3dfc_0.1&amp;safe=1&amp;zw&amp;saduie=AG9B_P-I68MInSk-RTgIG49Uflq9&amp;sadet=1341854433049&amp;sads=nuMlOnXrfiPhplwC5DdQNKdoft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Slide Number Placeholder 2"/>
          <p:cNvSpPr>
            <a:spLocks noGrp="1"/>
          </p:cNvSpPr>
          <p:nvPr>
            <p:ph type="sldNum" sz="quarter" idx="10"/>
          </p:nvPr>
        </p:nvSpPr>
        <p:spPr/>
        <p:txBody>
          <a:bodyPr/>
          <a:lstStyle/>
          <a:p>
            <a:fld id="{0537F22D-0299-4A1E-99F5-95410FF32F5A}" type="slidenum">
              <a:rPr lang="en-US" smtClean="0"/>
              <a:pPr/>
              <a:t>6</a:t>
            </a:fld>
            <a:endParaRPr lang="en-US"/>
          </a:p>
        </p:txBody>
      </p:sp>
    </p:spTree>
    <p:extLst>
      <p:ext uri="{BB962C8B-B14F-4D97-AF65-F5344CB8AC3E}">
        <p14:creationId xmlns:p14="http://schemas.microsoft.com/office/powerpoint/2010/main" val="28596176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b="1" dirty="0">
                <a:solidFill>
                  <a:schemeClr val="accent2"/>
                </a:solidFill>
              </a:rPr>
              <a:t>SIGMETs</a:t>
            </a:r>
            <a:r>
              <a:rPr lang="en-US" dirty="0">
                <a:solidFill>
                  <a:schemeClr val="accent2"/>
                </a:solidFill>
              </a:rPr>
              <a:t/>
            </a:r>
            <a:br>
              <a:rPr lang="en-US" dirty="0">
                <a:solidFill>
                  <a:schemeClr val="accent2"/>
                </a:solidFill>
              </a:rPr>
            </a:br>
            <a:r>
              <a:rPr lang="en-US" sz="2000" b="1" i="1" dirty="0">
                <a:solidFill>
                  <a:schemeClr val="accent2"/>
                </a:solidFill>
              </a:rPr>
              <a:t>Significant Meteorological Information</a:t>
            </a:r>
            <a:r>
              <a:rPr lang="en-US" sz="2000" dirty="0">
                <a:solidFill>
                  <a:schemeClr val="accent2"/>
                </a:solidFill>
              </a:rPr>
              <a:t>, concerning the safety of all aircraft. Issued for 6-hour periods and </a:t>
            </a:r>
            <a:r>
              <a:rPr lang="en-US" sz="2000" dirty="0" smtClean="0">
                <a:solidFill>
                  <a:schemeClr val="accent2"/>
                </a:solidFill>
              </a:rPr>
              <a:t>generally cover </a:t>
            </a:r>
            <a:r>
              <a:rPr lang="en-US" sz="2000" u="sng" dirty="0">
                <a:solidFill>
                  <a:schemeClr val="accent2"/>
                </a:solidFill>
              </a:rPr>
              <a:t>&gt;</a:t>
            </a:r>
            <a:r>
              <a:rPr lang="en-US" sz="2000" dirty="0">
                <a:solidFill>
                  <a:schemeClr val="accent2"/>
                </a:solidFill>
              </a:rPr>
              <a:t> 3000 </a:t>
            </a:r>
            <a:r>
              <a:rPr lang="en-US" sz="2000" dirty="0" smtClean="0">
                <a:solidFill>
                  <a:schemeClr val="accent2"/>
                </a:solidFill>
              </a:rPr>
              <a:t>mi</a:t>
            </a:r>
            <a:r>
              <a:rPr lang="en-US" sz="2000" baseline="30000" dirty="0" smtClean="0">
                <a:solidFill>
                  <a:schemeClr val="accent2"/>
                </a:solidFill>
              </a:rPr>
              <a:t>2</a:t>
            </a:r>
            <a:r>
              <a:rPr lang="en-US" sz="2000" dirty="0" smtClean="0">
                <a:solidFill>
                  <a:schemeClr val="accent2"/>
                </a:solidFill>
              </a:rPr>
              <a:t> </a:t>
            </a:r>
            <a:endParaRPr lang="en-US" sz="2000" dirty="0">
              <a:solidFill>
                <a:schemeClr val="accent2"/>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428753713"/>
              </p:ext>
            </p:extLst>
          </p:nvPr>
        </p:nvGraphicFramePr>
        <p:xfrm>
          <a:off x="0" y="1143000"/>
          <a:ext cx="9144000" cy="556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AutoShape 2" descr="https://mail-attachment.googleusercontent.com/attachment/u/0/?ui=2&amp;ik=8150eaec02&amp;view=att&amp;th=1386c9d04e419e2d&amp;attid=0.1&amp;disp=inline&amp;realattid=19a2f022161f3dfc_0.1&amp;safe=1&amp;zw&amp;saduie=AG9B_P-I68MInSk-RTgIG49Uflq9&amp;sadet=1341854433049&amp;sads=nuMlOnXrfiPhplwC5DdQNKdoft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Slide Number Placeholder 2"/>
          <p:cNvSpPr>
            <a:spLocks noGrp="1"/>
          </p:cNvSpPr>
          <p:nvPr>
            <p:ph type="sldNum" sz="quarter" idx="10"/>
          </p:nvPr>
        </p:nvSpPr>
        <p:spPr/>
        <p:txBody>
          <a:bodyPr/>
          <a:lstStyle/>
          <a:p>
            <a:fld id="{0537F22D-0299-4A1E-99F5-95410FF32F5A}" type="slidenum">
              <a:rPr lang="en-US" smtClean="0"/>
              <a:pPr/>
              <a:t>7</a:t>
            </a:fld>
            <a:endParaRPr lang="en-US"/>
          </a:p>
        </p:txBody>
      </p:sp>
    </p:spTree>
    <p:extLst>
      <p:ext uri="{BB962C8B-B14F-4D97-AF65-F5344CB8AC3E}">
        <p14:creationId xmlns:p14="http://schemas.microsoft.com/office/powerpoint/2010/main" val="37862008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71" y="0"/>
            <a:ext cx="9144000" cy="1143000"/>
          </a:xfrm>
          <a:noFill/>
          <a:ln w="9525">
            <a:noFill/>
            <a:miter lim="800000"/>
            <a:headEnd/>
            <a:tailEnd/>
          </a:ln>
          <a:effectLst/>
        </p:spPr>
        <p:txBody>
          <a:bodyPr vert="horz" wrap="square" lIns="91440" tIns="45720" rIns="91440" bIns="45720" numCol="1" anchor="ctr" anchorCtr="1" compatLnSpc="1">
            <a:prstTxWarp prst="textNoShape">
              <a:avLst/>
            </a:prstTxWarp>
          </a:bodyPr>
          <a:lstStyle/>
          <a:p>
            <a:r>
              <a:rPr lang="en-US" sz="3600" b="1" dirty="0" smtClean="0">
                <a:solidFill>
                  <a:schemeClr val="accent2"/>
                </a:solidFill>
              </a:rPr>
              <a:t>World Area Forecast System (WAFS)</a:t>
            </a:r>
            <a:br>
              <a:rPr lang="en-US" sz="3600" b="1" dirty="0" smtClean="0">
                <a:solidFill>
                  <a:schemeClr val="accent2"/>
                </a:solidFill>
              </a:rPr>
            </a:br>
            <a:r>
              <a:rPr lang="en-US" sz="3600" b="1" dirty="0" smtClean="0">
                <a:solidFill>
                  <a:schemeClr val="accent2"/>
                </a:solidFill>
              </a:rPr>
              <a:t>World </a:t>
            </a:r>
            <a:r>
              <a:rPr lang="en-US" sz="3600" b="1" dirty="0">
                <a:solidFill>
                  <a:schemeClr val="accent2"/>
                </a:solidFill>
              </a:rPr>
              <a:t>Area Forecast </a:t>
            </a:r>
            <a:r>
              <a:rPr lang="en-US" sz="3600" b="1" dirty="0" smtClean="0">
                <a:solidFill>
                  <a:schemeClr val="accent2"/>
                </a:solidFill>
              </a:rPr>
              <a:t>Center (WAFC)</a:t>
            </a:r>
            <a:endParaRPr lang="en-US" sz="3600" b="1" dirty="0">
              <a:solidFill>
                <a:schemeClr val="accent2"/>
              </a:solidFill>
            </a:endParaRPr>
          </a:p>
        </p:txBody>
      </p:sp>
      <p:sp>
        <p:nvSpPr>
          <p:cNvPr id="3" name="Content Placeholder 2"/>
          <p:cNvSpPr>
            <a:spLocks noGrp="1"/>
          </p:cNvSpPr>
          <p:nvPr>
            <p:ph idx="1"/>
          </p:nvPr>
        </p:nvSpPr>
        <p:spPr>
          <a:xfrm>
            <a:off x="304800" y="2743200"/>
            <a:ext cx="8839200" cy="4038600"/>
          </a:xfrm>
        </p:spPr>
        <p:txBody>
          <a:bodyPr/>
          <a:lstStyle/>
          <a:p>
            <a:r>
              <a:rPr lang="en-US" sz="2400" dirty="0" smtClean="0">
                <a:effectLst/>
              </a:rPr>
              <a:t>Formulated </a:t>
            </a:r>
            <a:r>
              <a:rPr lang="en-US" sz="2400" dirty="0">
                <a:effectLst/>
              </a:rPr>
              <a:t>by the International Civil Aviation Organization (ICAO</a:t>
            </a:r>
            <a:r>
              <a:rPr lang="en-US" sz="2400" dirty="0" smtClean="0">
                <a:effectLst/>
              </a:rPr>
              <a:t>) and WMO</a:t>
            </a:r>
            <a:endParaRPr lang="en-US" sz="2400" dirty="0">
              <a:effectLst/>
            </a:endParaRPr>
          </a:p>
          <a:p>
            <a:r>
              <a:rPr lang="en-US" sz="2400" dirty="0" smtClean="0">
                <a:effectLst/>
              </a:rPr>
              <a:t>AWC is </a:t>
            </a:r>
            <a:r>
              <a:rPr lang="en-US" sz="2400" dirty="0"/>
              <a:t>o</a:t>
            </a:r>
            <a:r>
              <a:rPr lang="en-US" sz="2400" dirty="0" smtClean="0">
                <a:effectLst/>
              </a:rPr>
              <a:t>ne </a:t>
            </a:r>
            <a:r>
              <a:rPr lang="en-US" sz="2400" dirty="0">
                <a:effectLst/>
              </a:rPr>
              <a:t>of </a:t>
            </a:r>
            <a:r>
              <a:rPr lang="en-US" sz="2400" dirty="0" smtClean="0">
                <a:effectLst/>
              </a:rPr>
              <a:t>only </a:t>
            </a:r>
            <a:r>
              <a:rPr lang="en-US" sz="2400" dirty="0" smtClean="0"/>
              <a:t>t</a:t>
            </a:r>
            <a:r>
              <a:rPr lang="en-US" sz="2400" dirty="0" smtClean="0">
                <a:effectLst/>
              </a:rPr>
              <a:t>wo WAFCs</a:t>
            </a:r>
          </a:p>
          <a:p>
            <a:r>
              <a:rPr lang="en-US" sz="2400" dirty="0" smtClean="0">
                <a:effectLst/>
              </a:rPr>
              <a:t>Global </a:t>
            </a:r>
            <a:r>
              <a:rPr lang="en-US" sz="2400" dirty="0">
                <a:effectLst/>
              </a:rPr>
              <a:t>S</a:t>
            </a:r>
            <a:r>
              <a:rPr lang="en-US" sz="2400" dirty="0" smtClean="0">
                <a:effectLst/>
              </a:rPr>
              <a:t>ignificant </a:t>
            </a:r>
            <a:r>
              <a:rPr lang="en-US" sz="2400" dirty="0">
                <a:effectLst/>
              </a:rPr>
              <a:t>W</a:t>
            </a:r>
            <a:r>
              <a:rPr lang="en-US" sz="2400" dirty="0" smtClean="0">
                <a:effectLst/>
              </a:rPr>
              <a:t>eather Charts</a:t>
            </a:r>
          </a:p>
          <a:p>
            <a:pPr lvl="1"/>
            <a:r>
              <a:rPr lang="en-US" sz="2000" dirty="0">
                <a:effectLst/>
              </a:rPr>
              <a:t>F</a:t>
            </a:r>
            <a:r>
              <a:rPr lang="en-US" sz="2000" dirty="0" smtClean="0">
                <a:effectLst/>
              </a:rPr>
              <a:t>light </a:t>
            </a:r>
            <a:r>
              <a:rPr lang="en-US" sz="2000" dirty="0">
                <a:effectLst/>
              </a:rPr>
              <a:t>planning </a:t>
            </a:r>
            <a:r>
              <a:rPr lang="en-US" sz="2000" dirty="0" smtClean="0">
                <a:effectLst/>
              </a:rPr>
              <a:t>&amp; dispatch</a:t>
            </a:r>
          </a:p>
          <a:p>
            <a:r>
              <a:rPr lang="en-US" sz="2400" dirty="0" smtClean="0">
                <a:effectLst/>
              </a:rPr>
              <a:t>WAFC </a:t>
            </a:r>
            <a:r>
              <a:rPr lang="en-US" sz="2400" dirty="0">
                <a:effectLst/>
              </a:rPr>
              <a:t>Global </a:t>
            </a:r>
            <a:r>
              <a:rPr lang="en-US" sz="2400" dirty="0" smtClean="0">
                <a:effectLst/>
              </a:rPr>
              <a:t>Grids for icing &amp; turbulence</a:t>
            </a:r>
            <a:endParaRPr lang="en-US" sz="2400" dirty="0">
              <a:effectLst/>
            </a:endParaRPr>
          </a:p>
          <a:p>
            <a:r>
              <a:rPr lang="en-US" sz="2400" dirty="0" smtClean="0">
                <a:effectLst/>
              </a:rPr>
              <a:t>Wind and Temperature Charts (NCEP/NCO)</a:t>
            </a:r>
          </a:p>
          <a:p>
            <a:r>
              <a:rPr lang="en-US" sz="2400" dirty="0" smtClean="0"/>
              <a:t>WAFS </a:t>
            </a:r>
            <a:r>
              <a:rPr lang="en-US" sz="2400" dirty="0"/>
              <a:t>Internet File System (WIFS)</a:t>
            </a:r>
          </a:p>
          <a:p>
            <a:endParaRPr lang="en-US" dirty="0" smtClean="0">
              <a:effectLst/>
            </a:endParaRPr>
          </a:p>
        </p:txBody>
      </p:sp>
      <p:pic>
        <p:nvPicPr>
          <p:cNvPr id="2099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800" y="1295400"/>
            <a:ext cx="1320702" cy="1081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1219199"/>
            <a:ext cx="7848600" cy="1077218"/>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WAFC - Washington (Kansas City)</a:t>
            </a:r>
          </a:p>
          <a:p>
            <a:pPr algn="ctr"/>
            <a:r>
              <a:rPr lang="en-US" sz="32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WAFC - London (Exeter, UK)</a:t>
            </a:r>
            <a:endParaRPr lang="en-US"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8418341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8817"/>
            <a:ext cx="8229600" cy="1143000"/>
          </a:xfrm>
          <a:noFill/>
          <a:ln w="9525">
            <a:noFill/>
            <a:miter lim="800000"/>
            <a:headEnd/>
            <a:tailEnd/>
          </a:ln>
          <a:effectLst/>
        </p:spPr>
        <p:txBody>
          <a:bodyPr vert="horz" wrap="square" lIns="91440" tIns="45720" rIns="91440" bIns="45720" numCol="1" anchor="ctr" anchorCtr="1" compatLnSpc="1">
            <a:prstTxWarp prst="textNoShape">
              <a:avLst/>
            </a:prstTxWarp>
          </a:bodyPr>
          <a:lstStyle/>
          <a:p>
            <a:r>
              <a:rPr lang="en-US" b="1" dirty="0" smtClean="0">
                <a:solidFill>
                  <a:schemeClr val="accent2"/>
                </a:solidFill>
              </a:rPr>
              <a:t>Area </a:t>
            </a:r>
            <a:r>
              <a:rPr lang="en-US" b="1" dirty="0">
                <a:solidFill>
                  <a:schemeClr val="accent2"/>
                </a:solidFill>
              </a:rPr>
              <a:t>of Responsibility for Aviation Warnings (SIGMETs)</a:t>
            </a: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765" r="20231"/>
          <a:stretch/>
        </p:blipFill>
        <p:spPr bwMode="auto">
          <a:xfrm>
            <a:off x="0" y="1828800"/>
            <a:ext cx="9144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879290" y="1226755"/>
            <a:ext cx="7385420" cy="646331"/>
          </a:xfrm>
          <a:prstGeom prst="rect">
            <a:avLst/>
          </a:prstGeom>
          <a:noFill/>
        </p:spPr>
        <p:txBody>
          <a:bodyPr wrap="none" rtlCol="0">
            <a:spAutoFit/>
          </a:bodyPr>
          <a:lstStyle/>
          <a:p>
            <a:pPr marL="285750" indent="-285750">
              <a:buFont typeface="Arial" panose="020B0604020202020204" pitchFamily="34" charset="0"/>
              <a:buChar char="•"/>
            </a:pPr>
            <a:r>
              <a:rPr lang="en-US" i="1" dirty="0" smtClean="0">
                <a:latin typeface="Arial Narrow" panose="020B0606020202030204" pitchFamily="34" charset="0"/>
              </a:rPr>
              <a:t>AWC’s primary and backup warning responsibility covers nearly 20% of the globe. </a:t>
            </a:r>
          </a:p>
          <a:p>
            <a:pPr marL="285750" indent="-285750">
              <a:buFont typeface="Arial" panose="020B0604020202020204" pitchFamily="34" charset="0"/>
              <a:buChar char="•"/>
            </a:pPr>
            <a:r>
              <a:rPr lang="en-US" i="1" dirty="0" smtClean="0">
                <a:latin typeface="Arial Narrow" panose="020B0606020202030204" pitchFamily="34" charset="0"/>
              </a:rPr>
              <a:t>AWC’s WAFC Significant Weather Charts cover the entire globe.</a:t>
            </a:r>
            <a:endParaRPr lang="en-US" i="1" dirty="0">
              <a:latin typeface="Arial Narrow" panose="020B0606020202030204" pitchFamily="34" charset="0"/>
            </a:endParaRPr>
          </a:p>
        </p:txBody>
      </p:sp>
    </p:spTree>
    <p:extLst>
      <p:ext uri="{BB962C8B-B14F-4D97-AF65-F5344CB8AC3E}">
        <p14:creationId xmlns:p14="http://schemas.microsoft.com/office/powerpoint/2010/main" val="2144889214"/>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rgbClr val="0000FF"/>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38100" cap="flat" cmpd="sng" algn="ctr">
          <a:solidFill>
            <a:srgbClr val="0000FF"/>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3170</TotalTime>
  <Words>2275</Words>
  <Application>Microsoft Office PowerPoint</Application>
  <PresentationFormat>On-screen Show (4:3)</PresentationFormat>
  <Paragraphs>411</Paragraphs>
  <Slides>35</Slides>
  <Notes>14</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Default Design</vt:lpstr>
      <vt:lpstr>NCEP Production Review: Aviation Weather Center </vt:lpstr>
      <vt:lpstr>Outline</vt:lpstr>
      <vt:lpstr>Aviation Weather Center (AWC)</vt:lpstr>
      <vt:lpstr>AWC Partners &amp; Stakeholders</vt:lpstr>
      <vt:lpstr>AWC Products &amp; Services</vt:lpstr>
      <vt:lpstr>AIRMETs Airmen’s Meteorological Information: advisories that may be hazardous to single engine or light aircraft and VFR pilots.  Issued for 6-hour periods and generally cover &gt; 3000 mi2</vt:lpstr>
      <vt:lpstr>SIGMETs Significant Meteorological Information, concerning the safety of all aircraft. Issued for 6-hour periods and generally cover &gt; 3000 mi2 </vt:lpstr>
      <vt:lpstr>World Area Forecast System (WAFS) World Area Forecast Center (WAFC)</vt:lpstr>
      <vt:lpstr>Area of Responsibility for Aviation Warnings (SIGMETs)</vt:lpstr>
      <vt:lpstr>AWC Web and Data Services</vt:lpstr>
      <vt:lpstr>www.aviationweather.gov</vt:lpstr>
      <vt:lpstr>Outline</vt:lpstr>
      <vt:lpstr>FY13 Milestones Completed </vt:lpstr>
      <vt:lpstr>Outline</vt:lpstr>
      <vt:lpstr>FY14 AWC Major Milestones</vt:lpstr>
      <vt:lpstr>FY14 AWC Major Milestones</vt:lpstr>
      <vt:lpstr>Other Important Projects/Efforts</vt:lpstr>
      <vt:lpstr>AWIPS II</vt:lpstr>
      <vt:lpstr>Aviation Weather Testbed (AWT)</vt:lpstr>
      <vt:lpstr>Why C &amp; V?</vt:lpstr>
      <vt:lpstr>UCACN Action Plan (UCACN: UCAR Community Advisory Committee for NCEP) AWC #2 (January, 2013)</vt:lpstr>
      <vt:lpstr>Ensemble Processor Tool to assist in ensemble post-processing for aviation-specific applications in the AWT</vt:lpstr>
      <vt:lpstr>NWP Icing Guidance </vt:lpstr>
      <vt:lpstr>Improving Prediction and IDSS An excellent AWC forecast, and is there more we can provide?</vt:lpstr>
      <vt:lpstr>Number of Flights at 1500Z (+/- 30s)  Between 10,000 – 20,000 feet 2004-2008 (Data: J. Huhn, MITRE, Corp.)</vt:lpstr>
      <vt:lpstr>Note: Error in Cloud Ice Labeling of Units in GRIB/GRIB2/GEMPAK</vt:lpstr>
      <vt:lpstr>Guidance for the Area Forecast QC and First-Guess</vt:lpstr>
      <vt:lpstr>SREF Guidance for AIRMET  and SIGMET Production</vt:lpstr>
      <vt:lpstr>SREF Guidance for AIRMET  and SIGMET Production</vt:lpstr>
      <vt:lpstr>SREF Guidance for AIRMET  and SIGMET Production</vt:lpstr>
      <vt:lpstr>SREF Guidance for AIRMET  and SIGMET Production</vt:lpstr>
      <vt:lpstr>SREF Guidance for AIRMET  and SIGMET Production</vt:lpstr>
      <vt:lpstr>Outline</vt:lpstr>
      <vt:lpstr>Production Summary</vt:lpstr>
      <vt:lpstr>Production Summary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NCEP Production Review: Aviation Weather Center</dc:title>
  <dc:creator>david.bright</dc:creator>
  <cp:lastModifiedBy>david.bright</cp:lastModifiedBy>
  <cp:revision>231</cp:revision>
  <dcterms:created xsi:type="dcterms:W3CDTF">2012-11-30T14:11:40Z</dcterms:created>
  <dcterms:modified xsi:type="dcterms:W3CDTF">2013-12-02T17:16:58Z</dcterms:modified>
</cp:coreProperties>
</file>